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5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x="10688638" cy="756285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CB322C-C6F3-4893-813B-C9502B42ADC7}">
  <a:tblStyle styleId="{44CB322C-C6F3-4893-813B-C9502B42ADC7}"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707BE94-8065-462A-80C3-5C1EEA3E6792}"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44A2A92-6C29-4034-AA0D-CEA88A073FF6}"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6" d="100"/>
          <a:sy n="106" d="100"/>
        </p:scale>
        <p:origin x="1736" y="176"/>
      </p:cViewPr>
      <p:guideLst>
        <p:guide orient="horz" pos="2382"/>
        <p:guide pos="33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0: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2: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3: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4: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5: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6: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7: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19: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20: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86" name="Google Shape;386;p2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22: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3: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24: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25: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26: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27: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28: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29: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30: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3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32: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33: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34: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35: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p36: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37: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38: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39: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40: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4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p42: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p43: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44: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p45: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p46: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p7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5: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6: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7: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9: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p:nvPr/>
        </p:nvSpPr>
        <p:spPr>
          <a:xfrm>
            <a:off x="5190850" y="7092764"/>
            <a:ext cx="317400" cy="241200"/>
          </a:xfrm>
          <a:prstGeom prst="rect">
            <a:avLst/>
          </a:prstGeom>
          <a:noFill/>
          <a:ln>
            <a:noFill/>
          </a:ln>
        </p:spPr>
        <p:txBody>
          <a:bodyPr spcFirstLastPara="1" wrap="square" lIns="90750" tIns="90750" rIns="90750" bIns="90750" anchor="ctr" anchorCtr="0">
            <a:noAutofit/>
          </a:bodyPr>
          <a:lstStyle/>
          <a:p>
            <a:pPr marL="0" marR="0" lvl="0" indent="0" algn="ctr" rtl="0">
              <a:lnSpc>
                <a:spcPct val="80000"/>
              </a:lnSpc>
              <a:spcBef>
                <a:spcPts val="0"/>
              </a:spcBef>
              <a:spcAft>
                <a:spcPts val="0"/>
              </a:spcAft>
              <a:buClr>
                <a:srgbClr val="434343"/>
              </a:buClr>
              <a:buSzPts val="300"/>
              <a:buFont typeface="Calibri"/>
              <a:buNone/>
            </a:pPr>
            <a:fld id="{00000000-1234-1234-1234-123412341234}" type="slidenum">
              <a:rPr lang="en" sz="800" b="0" i="0" u="none" strike="noStrike" cap="none">
                <a:solidFill>
                  <a:srgbClr val="434343"/>
                </a:solidFill>
                <a:latin typeface="Calibri"/>
                <a:ea typeface="Calibri"/>
                <a:cs typeface="Calibri"/>
                <a:sym typeface="Calibri"/>
              </a:rPr>
              <a:t>‹#›</a:t>
            </a:fld>
            <a:endParaRPr sz="900" b="0" i="0" u="none" strike="noStrike" cap="none">
              <a:solidFill>
                <a:srgbClr val="434343"/>
              </a:solidFill>
              <a:latin typeface="Calibri"/>
              <a:ea typeface="Calibri"/>
              <a:cs typeface="Calibri"/>
              <a:sym typeface="Calibri"/>
            </a:endParaRPr>
          </a:p>
        </p:txBody>
      </p:sp>
      <p:cxnSp>
        <p:nvCxnSpPr>
          <p:cNvPr id="17" name="Google Shape;17;p2"/>
          <p:cNvCxnSpPr/>
          <p:nvPr/>
        </p:nvCxnSpPr>
        <p:spPr>
          <a:xfrm rot="10800000">
            <a:off x="5477484" y="7213472"/>
            <a:ext cx="180300" cy="0"/>
          </a:xfrm>
          <a:prstGeom prst="straightConnector1">
            <a:avLst/>
          </a:prstGeom>
          <a:noFill/>
          <a:ln w="9525" cap="flat" cmpd="sng">
            <a:solidFill>
              <a:srgbClr val="434343"/>
            </a:solidFill>
            <a:prstDash val="solid"/>
            <a:round/>
            <a:headEnd type="none" w="sm" len="sm"/>
            <a:tailEnd type="none" w="sm" len="sm"/>
          </a:ln>
        </p:spPr>
      </p:cxnSp>
      <p:cxnSp>
        <p:nvCxnSpPr>
          <p:cNvPr id="18" name="Google Shape;18;p2"/>
          <p:cNvCxnSpPr/>
          <p:nvPr/>
        </p:nvCxnSpPr>
        <p:spPr>
          <a:xfrm rot="10800000">
            <a:off x="5039810" y="7213472"/>
            <a:ext cx="180300" cy="0"/>
          </a:xfrm>
          <a:prstGeom prst="straightConnector1">
            <a:avLst/>
          </a:prstGeom>
          <a:noFill/>
          <a:ln w="9525" cap="flat" cmpd="sng">
            <a:solidFill>
              <a:srgbClr val="434343"/>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2382">
          <p15:clr>
            <a:srgbClr val="FBAE40"/>
          </p15:clr>
        </p15:guide>
        <p15:guide id="2" pos="336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734844" y="402654"/>
            <a:ext cx="9218950"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945040" y="-196937"/>
            <a:ext cx="4798559" cy="92189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596843" y="2454866"/>
            <a:ext cx="6409166" cy="23047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920563" y="216933"/>
            <a:ext cx="6409166" cy="67806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34844" y="402654"/>
            <a:ext cx="9218950"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734844" y="2013259"/>
            <a:ext cx="9218950" cy="47985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801648" y="1237717"/>
            <a:ext cx="9085342" cy="263299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617"/>
              <a:buFont typeface="Calibri"/>
              <a:buNone/>
              <a:defRPr sz="661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subTitle" idx="1"/>
          </p:nvPr>
        </p:nvSpPr>
        <p:spPr>
          <a:xfrm>
            <a:off x="1336080" y="3972247"/>
            <a:ext cx="8016479" cy="18259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3"/>
              </a:spcBef>
              <a:spcAft>
                <a:spcPts val="0"/>
              </a:spcAft>
              <a:buClr>
                <a:schemeClr val="dk1"/>
              </a:buClr>
              <a:buSzPts val="2647"/>
              <a:buNone/>
              <a:defRPr sz="2647"/>
            </a:lvl1pPr>
            <a:lvl2pPr lvl="1" algn="ctr">
              <a:lnSpc>
                <a:spcPct val="90000"/>
              </a:lnSpc>
              <a:spcBef>
                <a:spcPts val="551"/>
              </a:spcBef>
              <a:spcAft>
                <a:spcPts val="0"/>
              </a:spcAft>
              <a:buClr>
                <a:schemeClr val="dk1"/>
              </a:buClr>
              <a:buSzPts val="2206"/>
              <a:buNone/>
              <a:defRPr sz="2206"/>
            </a:lvl2pPr>
            <a:lvl3pPr lvl="2" algn="ctr">
              <a:lnSpc>
                <a:spcPct val="90000"/>
              </a:lnSpc>
              <a:spcBef>
                <a:spcPts val="551"/>
              </a:spcBef>
              <a:spcAft>
                <a:spcPts val="0"/>
              </a:spcAft>
              <a:buClr>
                <a:schemeClr val="dk1"/>
              </a:buClr>
              <a:buSzPts val="1985"/>
              <a:buNone/>
              <a:defRPr sz="1985"/>
            </a:lvl3pPr>
            <a:lvl4pPr lvl="3" algn="ctr">
              <a:lnSpc>
                <a:spcPct val="90000"/>
              </a:lnSpc>
              <a:spcBef>
                <a:spcPts val="551"/>
              </a:spcBef>
              <a:spcAft>
                <a:spcPts val="0"/>
              </a:spcAft>
              <a:buClr>
                <a:schemeClr val="dk1"/>
              </a:buClr>
              <a:buSzPts val="1764"/>
              <a:buNone/>
              <a:defRPr sz="1764"/>
            </a:lvl4pPr>
            <a:lvl5pPr lvl="4" algn="ctr">
              <a:lnSpc>
                <a:spcPct val="90000"/>
              </a:lnSpc>
              <a:spcBef>
                <a:spcPts val="551"/>
              </a:spcBef>
              <a:spcAft>
                <a:spcPts val="0"/>
              </a:spcAft>
              <a:buClr>
                <a:schemeClr val="dk1"/>
              </a:buClr>
              <a:buSzPts val="1764"/>
              <a:buNone/>
              <a:defRPr sz="1764"/>
            </a:lvl5pPr>
            <a:lvl6pPr lvl="5" algn="ctr">
              <a:lnSpc>
                <a:spcPct val="90000"/>
              </a:lnSpc>
              <a:spcBef>
                <a:spcPts val="551"/>
              </a:spcBef>
              <a:spcAft>
                <a:spcPts val="0"/>
              </a:spcAft>
              <a:buClr>
                <a:schemeClr val="dk1"/>
              </a:buClr>
              <a:buSzPts val="1764"/>
              <a:buNone/>
              <a:defRPr sz="1764"/>
            </a:lvl6pPr>
            <a:lvl7pPr lvl="6" algn="ctr">
              <a:lnSpc>
                <a:spcPct val="90000"/>
              </a:lnSpc>
              <a:spcBef>
                <a:spcPts val="551"/>
              </a:spcBef>
              <a:spcAft>
                <a:spcPts val="0"/>
              </a:spcAft>
              <a:buClr>
                <a:schemeClr val="dk1"/>
              </a:buClr>
              <a:buSzPts val="1764"/>
              <a:buNone/>
              <a:defRPr sz="1764"/>
            </a:lvl7pPr>
            <a:lvl8pPr lvl="7" algn="ctr">
              <a:lnSpc>
                <a:spcPct val="90000"/>
              </a:lnSpc>
              <a:spcBef>
                <a:spcPts val="551"/>
              </a:spcBef>
              <a:spcAft>
                <a:spcPts val="0"/>
              </a:spcAft>
              <a:buClr>
                <a:schemeClr val="dk1"/>
              </a:buClr>
              <a:buSzPts val="1764"/>
              <a:buNone/>
              <a:defRPr sz="1764"/>
            </a:lvl8pPr>
            <a:lvl9pPr lvl="8" algn="ctr">
              <a:lnSpc>
                <a:spcPct val="90000"/>
              </a:lnSpc>
              <a:spcBef>
                <a:spcPts val="551"/>
              </a:spcBef>
              <a:spcAft>
                <a:spcPts val="0"/>
              </a:spcAft>
              <a:buClr>
                <a:schemeClr val="dk1"/>
              </a:buClr>
              <a:buSzPts val="1764"/>
              <a:buNone/>
              <a:defRPr sz="1764"/>
            </a:lvl9pPr>
          </a:lstStyle>
          <a:p>
            <a:endParaRPr/>
          </a:p>
        </p:txBody>
      </p:sp>
      <p:sp>
        <p:nvSpPr>
          <p:cNvPr id="28" name="Google Shape;28;p4"/>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2382">
          <p15:clr>
            <a:srgbClr val="FBAE40"/>
          </p15:clr>
        </p15:guide>
        <p15:guide id="2" pos="33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9278" y="1885463"/>
            <a:ext cx="9218950" cy="31459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617"/>
              <a:buFont typeface="Calibri"/>
              <a:buNone/>
              <a:defRPr sz="661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9278" y="5061159"/>
            <a:ext cx="9218950" cy="1654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3"/>
              </a:spcBef>
              <a:spcAft>
                <a:spcPts val="0"/>
              </a:spcAft>
              <a:buClr>
                <a:schemeClr val="dk1"/>
              </a:buClr>
              <a:buSzPts val="2647"/>
              <a:buNone/>
              <a:defRPr sz="2647">
                <a:solidFill>
                  <a:schemeClr val="dk1"/>
                </a:solidFill>
              </a:defRPr>
            </a:lvl1pPr>
            <a:lvl2pPr marL="914400" lvl="1" indent="-228600" algn="l">
              <a:lnSpc>
                <a:spcPct val="90000"/>
              </a:lnSpc>
              <a:spcBef>
                <a:spcPts val="551"/>
              </a:spcBef>
              <a:spcAft>
                <a:spcPts val="0"/>
              </a:spcAft>
              <a:buClr>
                <a:srgbClr val="888888"/>
              </a:buClr>
              <a:buSzPts val="2206"/>
              <a:buNone/>
              <a:defRPr sz="2206">
                <a:solidFill>
                  <a:srgbClr val="888888"/>
                </a:solidFill>
              </a:defRPr>
            </a:lvl2pPr>
            <a:lvl3pPr marL="1371600" lvl="2" indent="-228600" algn="l">
              <a:lnSpc>
                <a:spcPct val="90000"/>
              </a:lnSpc>
              <a:spcBef>
                <a:spcPts val="551"/>
              </a:spcBef>
              <a:spcAft>
                <a:spcPts val="0"/>
              </a:spcAft>
              <a:buClr>
                <a:srgbClr val="888888"/>
              </a:buClr>
              <a:buSzPts val="1985"/>
              <a:buNone/>
              <a:defRPr sz="1985">
                <a:solidFill>
                  <a:srgbClr val="888888"/>
                </a:solidFill>
              </a:defRPr>
            </a:lvl3pPr>
            <a:lvl4pPr marL="1828800" lvl="3" indent="-228600" algn="l">
              <a:lnSpc>
                <a:spcPct val="90000"/>
              </a:lnSpc>
              <a:spcBef>
                <a:spcPts val="551"/>
              </a:spcBef>
              <a:spcAft>
                <a:spcPts val="0"/>
              </a:spcAft>
              <a:buClr>
                <a:srgbClr val="888888"/>
              </a:buClr>
              <a:buSzPts val="1764"/>
              <a:buNone/>
              <a:defRPr sz="1764">
                <a:solidFill>
                  <a:srgbClr val="888888"/>
                </a:solidFill>
              </a:defRPr>
            </a:lvl4pPr>
            <a:lvl5pPr marL="2286000" lvl="4" indent="-228600" algn="l">
              <a:lnSpc>
                <a:spcPct val="90000"/>
              </a:lnSpc>
              <a:spcBef>
                <a:spcPts val="551"/>
              </a:spcBef>
              <a:spcAft>
                <a:spcPts val="0"/>
              </a:spcAft>
              <a:buClr>
                <a:srgbClr val="888888"/>
              </a:buClr>
              <a:buSzPts val="1764"/>
              <a:buNone/>
              <a:defRPr sz="1764">
                <a:solidFill>
                  <a:srgbClr val="888888"/>
                </a:solidFill>
              </a:defRPr>
            </a:lvl5pPr>
            <a:lvl6pPr marL="2743200" lvl="5" indent="-228600" algn="l">
              <a:lnSpc>
                <a:spcPct val="90000"/>
              </a:lnSpc>
              <a:spcBef>
                <a:spcPts val="551"/>
              </a:spcBef>
              <a:spcAft>
                <a:spcPts val="0"/>
              </a:spcAft>
              <a:buClr>
                <a:srgbClr val="888888"/>
              </a:buClr>
              <a:buSzPts val="1764"/>
              <a:buNone/>
              <a:defRPr sz="1764">
                <a:solidFill>
                  <a:srgbClr val="888888"/>
                </a:solidFill>
              </a:defRPr>
            </a:lvl6pPr>
            <a:lvl7pPr marL="3200400" lvl="6" indent="-228600" algn="l">
              <a:lnSpc>
                <a:spcPct val="90000"/>
              </a:lnSpc>
              <a:spcBef>
                <a:spcPts val="551"/>
              </a:spcBef>
              <a:spcAft>
                <a:spcPts val="0"/>
              </a:spcAft>
              <a:buClr>
                <a:srgbClr val="888888"/>
              </a:buClr>
              <a:buSzPts val="1764"/>
              <a:buNone/>
              <a:defRPr sz="1764">
                <a:solidFill>
                  <a:srgbClr val="888888"/>
                </a:solidFill>
              </a:defRPr>
            </a:lvl7pPr>
            <a:lvl8pPr marL="3657600" lvl="7" indent="-228600" algn="l">
              <a:lnSpc>
                <a:spcPct val="90000"/>
              </a:lnSpc>
              <a:spcBef>
                <a:spcPts val="551"/>
              </a:spcBef>
              <a:spcAft>
                <a:spcPts val="0"/>
              </a:spcAft>
              <a:buClr>
                <a:srgbClr val="888888"/>
              </a:buClr>
              <a:buSzPts val="1764"/>
              <a:buNone/>
              <a:defRPr sz="1764">
                <a:solidFill>
                  <a:srgbClr val="888888"/>
                </a:solidFill>
              </a:defRPr>
            </a:lvl8pPr>
            <a:lvl9pPr marL="4114800" lvl="8" indent="-228600" algn="l">
              <a:lnSpc>
                <a:spcPct val="90000"/>
              </a:lnSpc>
              <a:spcBef>
                <a:spcPts val="551"/>
              </a:spcBef>
              <a:spcAft>
                <a:spcPts val="0"/>
              </a:spcAft>
              <a:buClr>
                <a:srgbClr val="888888"/>
              </a:buClr>
              <a:buSzPts val="1764"/>
              <a:buNone/>
              <a:defRPr sz="1764">
                <a:solidFill>
                  <a:srgbClr val="888888"/>
                </a:solidFill>
              </a:defRPr>
            </a:lvl9pPr>
          </a:lstStyle>
          <a:p>
            <a:endParaRPr/>
          </a:p>
        </p:txBody>
      </p:sp>
      <p:sp>
        <p:nvSpPr>
          <p:cNvPr id="34" name="Google Shape;34;p5"/>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734844" y="402654"/>
            <a:ext cx="9218950"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734844" y="2013259"/>
            <a:ext cx="4542671" cy="47985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5411123" y="2013259"/>
            <a:ext cx="4542671" cy="47985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736236" y="402654"/>
            <a:ext cx="9218950"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736237" y="1853949"/>
            <a:ext cx="4521794" cy="9085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3"/>
              </a:spcBef>
              <a:spcAft>
                <a:spcPts val="0"/>
              </a:spcAft>
              <a:buClr>
                <a:schemeClr val="dk1"/>
              </a:buClr>
              <a:buSzPts val="2647"/>
              <a:buNone/>
              <a:defRPr sz="2647" b="1"/>
            </a:lvl1pPr>
            <a:lvl2pPr marL="914400" lvl="1" indent="-228600" algn="l">
              <a:lnSpc>
                <a:spcPct val="90000"/>
              </a:lnSpc>
              <a:spcBef>
                <a:spcPts val="551"/>
              </a:spcBef>
              <a:spcAft>
                <a:spcPts val="0"/>
              </a:spcAft>
              <a:buClr>
                <a:schemeClr val="dk1"/>
              </a:buClr>
              <a:buSzPts val="2206"/>
              <a:buNone/>
              <a:defRPr sz="2206" b="1"/>
            </a:lvl2pPr>
            <a:lvl3pPr marL="1371600" lvl="2" indent="-228600" algn="l">
              <a:lnSpc>
                <a:spcPct val="90000"/>
              </a:lnSpc>
              <a:spcBef>
                <a:spcPts val="551"/>
              </a:spcBef>
              <a:spcAft>
                <a:spcPts val="0"/>
              </a:spcAft>
              <a:buClr>
                <a:schemeClr val="dk1"/>
              </a:buClr>
              <a:buSzPts val="1985"/>
              <a:buNone/>
              <a:defRPr sz="1985" b="1"/>
            </a:lvl3pPr>
            <a:lvl4pPr marL="1828800" lvl="3" indent="-228600" algn="l">
              <a:lnSpc>
                <a:spcPct val="90000"/>
              </a:lnSpc>
              <a:spcBef>
                <a:spcPts val="551"/>
              </a:spcBef>
              <a:spcAft>
                <a:spcPts val="0"/>
              </a:spcAft>
              <a:buClr>
                <a:schemeClr val="dk1"/>
              </a:buClr>
              <a:buSzPts val="1764"/>
              <a:buNone/>
              <a:defRPr sz="1764" b="1"/>
            </a:lvl4pPr>
            <a:lvl5pPr marL="2286000" lvl="4" indent="-228600" algn="l">
              <a:lnSpc>
                <a:spcPct val="90000"/>
              </a:lnSpc>
              <a:spcBef>
                <a:spcPts val="551"/>
              </a:spcBef>
              <a:spcAft>
                <a:spcPts val="0"/>
              </a:spcAft>
              <a:buClr>
                <a:schemeClr val="dk1"/>
              </a:buClr>
              <a:buSzPts val="1764"/>
              <a:buNone/>
              <a:defRPr sz="1764" b="1"/>
            </a:lvl5pPr>
            <a:lvl6pPr marL="2743200" lvl="5" indent="-228600" algn="l">
              <a:lnSpc>
                <a:spcPct val="90000"/>
              </a:lnSpc>
              <a:spcBef>
                <a:spcPts val="551"/>
              </a:spcBef>
              <a:spcAft>
                <a:spcPts val="0"/>
              </a:spcAft>
              <a:buClr>
                <a:schemeClr val="dk1"/>
              </a:buClr>
              <a:buSzPts val="1764"/>
              <a:buNone/>
              <a:defRPr sz="1764" b="1"/>
            </a:lvl6pPr>
            <a:lvl7pPr marL="3200400" lvl="6" indent="-228600" algn="l">
              <a:lnSpc>
                <a:spcPct val="90000"/>
              </a:lnSpc>
              <a:spcBef>
                <a:spcPts val="551"/>
              </a:spcBef>
              <a:spcAft>
                <a:spcPts val="0"/>
              </a:spcAft>
              <a:buClr>
                <a:schemeClr val="dk1"/>
              </a:buClr>
              <a:buSzPts val="1764"/>
              <a:buNone/>
              <a:defRPr sz="1764" b="1"/>
            </a:lvl7pPr>
            <a:lvl8pPr marL="3657600" lvl="7" indent="-228600" algn="l">
              <a:lnSpc>
                <a:spcPct val="90000"/>
              </a:lnSpc>
              <a:spcBef>
                <a:spcPts val="551"/>
              </a:spcBef>
              <a:spcAft>
                <a:spcPts val="0"/>
              </a:spcAft>
              <a:buClr>
                <a:schemeClr val="dk1"/>
              </a:buClr>
              <a:buSzPts val="1764"/>
              <a:buNone/>
              <a:defRPr sz="1764" b="1"/>
            </a:lvl8pPr>
            <a:lvl9pPr marL="4114800" lvl="8" indent="-228600" algn="l">
              <a:lnSpc>
                <a:spcPct val="90000"/>
              </a:lnSpc>
              <a:spcBef>
                <a:spcPts val="551"/>
              </a:spcBef>
              <a:spcAft>
                <a:spcPts val="0"/>
              </a:spcAft>
              <a:buClr>
                <a:schemeClr val="dk1"/>
              </a:buClr>
              <a:buSzPts val="1764"/>
              <a:buNone/>
              <a:defRPr sz="1764" b="1"/>
            </a:lvl9pPr>
          </a:lstStyle>
          <a:p>
            <a:endParaRPr/>
          </a:p>
        </p:txBody>
      </p:sp>
      <p:sp>
        <p:nvSpPr>
          <p:cNvPr id="47" name="Google Shape;47;p7"/>
          <p:cNvSpPr txBox="1">
            <a:spLocks noGrp="1"/>
          </p:cNvSpPr>
          <p:nvPr>
            <p:ph type="body" idx="2"/>
          </p:nvPr>
        </p:nvSpPr>
        <p:spPr>
          <a:xfrm>
            <a:off x="736237" y="2762541"/>
            <a:ext cx="4521794" cy="40632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5411124" y="1853949"/>
            <a:ext cx="4544063" cy="9085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3"/>
              </a:spcBef>
              <a:spcAft>
                <a:spcPts val="0"/>
              </a:spcAft>
              <a:buClr>
                <a:schemeClr val="dk1"/>
              </a:buClr>
              <a:buSzPts val="2647"/>
              <a:buNone/>
              <a:defRPr sz="2647" b="1"/>
            </a:lvl1pPr>
            <a:lvl2pPr marL="914400" lvl="1" indent="-228600" algn="l">
              <a:lnSpc>
                <a:spcPct val="90000"/>
              </a:lnSpc>
              <a:spcBef>
                <a:spcPts val="551"/>
              </a:spcBef>
              <a:spcAft>
                <a:spcPts val="0"/>
              </a:spcAft>
              <a:buClr>
                <a:schemeClr val="dk1"/>
              </a:buClr>
              <a:buSzPts val="2206"/>
              <a:buNone/>
              <a:defRPr sz="2206" b="1"/>
            </a:lvl2pPr>
            <a:lvl3pPr marL="1371600" lvl="2" indent="-228600" algn="l">
              <a:lnSpc>
                <a:spcPct val="90000"/>
              </a:lnSpc>
              <a:spcBef>
                <a:spcPts val="551"/>
              </a:spcBef>
              <a:spcAft>
                <a:spcPts val="0"/>
              </a:spcAft>
              <a:buClr>
                <a:schemeClr val="dk1"/>
              </a:buClr>
              <a:buSzPts val="1985"/>
              <a:buNone/>
              <a:defRPr sz="1985" b="1"/>
            </a:lvl3pPr>
            <a:lvl4pPr marL="1828800" lvl="3" indent="-228600" algn="l">
              <a:lnSpc>
                <a:spcPct val="90000"/>
              </a:lnSpc>
              <a:spcBef>
                <a:spcPts val="551"/>
              </a:spcBef>
              <a:spcAft>
                <a:spcPts val="0"/>
              </a:spcAft>
              <a:buClr>
                <a:schemeClr val="dk1"/>
              </a:buClr>
              <a:buSzPts val="1764"/>
              <a:buNone/>
              <a:defRPr sz="1764" b="1"/>
            </a:lvl4pPr>
            <a:lvl5pPr marL="2286000" lvl="4" indent="-228600" algn="l">
              <a:lnSpc>
                <a:spcPct val="90000"/>
              </a:lnSpc>
              <a:spcBef>
                <a:spcPts val="551"/>
              </a:spcBef>
              <a:spcAft>
                <a:spcPts val="0"/>
              </a:spcAft>
              <a:buClr>
                <a:schemeClr val="dk1"/>
              </a:buClr>
              <a:buSzPts val="1764"/>
              <a:buNone/>
              <a:defRPr sz="1764" b="1"/>
            </a:lvl5pPr>
            <a:lvl6pPr marL="2743200" lvl="5" indent="-228600" algn="l">
              <a:lnSpc>
                <a:spcPct val="90000"/>
              </a:lnSpc>
              <a:spcBef>
                <a:spcPts val="551"/>
              </a:spcBef>
              <a:spcAft>
                <a:spcPts val="0"/>
              </a:spcAft>
              <a:buClr>
                <a:schemeClr val="dk1"/>
              </a:buClr>
              <a:buSzPts val="1764"/>
              <a:buNone/>
              <a:defRPr sz="1764" b="1"/>
            </a:lvl6pPr>
            <a:lvl7pPr marL="3200400" lvl="6" indent="-228600" algn="l">
              <a:lnSpc>
                <a:spcPct val="90000"/>
              </a:lnSpc>
              <a:spcBef>
                <a:spcPts val="551"/>
              </a:spcBef>
              <a:spcAft>
                <a:spcPts val="0"/>
              </a:spcAft>
              <a:buClr>
                <a:schemeClr val="dk1"/>
              </a:buClr>
              <a:buSzPts val="1764"/>
              <a:buNone/>
              <a:defRPr sz="1764" b="1"/>
            </a:lvl7pPr>
            <a:lvl8pPr marL="3657600" lvl="7" indent="-228600" algn="l">
              <a:lnSpc>
                <a:spcPct val="90000"/>
              </a:lnSpc>
              <a:spcBef>
                <a:spcPts val="551"/>
              </a:spcBef>
              <a:spcAft>
                <a:spcPts val="0"/>
              </a:spcAft>
              <a:buClr>
                <a:schemeClr val="dk1"/>
              </a:buClr>
              <a:buSzPts val="1764"/>
              <a:buNone/>
              <a:defRPr sz="1764" b="1"/>
            </a:lvl8pPr>
            <a:lvl9pPr marL="4114800" lvl="8" indent="-228600" algn="l">
              <a:lnSpc>
                <a:spcPct val="90000"/>
              </a:lnSpc>
              <a:spcBef>
                <a:spcPts val="551"/>
              </a:spcBef>
              <a:spcAft>
                <a:spcPts val="0"/>
              </a:spcAft>
              <a:buClr>
                <a:schemeClr val="dk1"/>
              </a:buClr>
              <a:buSzPts val="1764"/>
              <a:buNone/>
              <a:defRPr sz="1764" b="1"/>
            </a:lvl9pPr>
          </a:lstStyle>
          <a:p>
            <a:endParaRPr/>
          </a:p>
        </p:txBody>
      </p:sp>
      <p:sp>
        <p:nvSpPr>
          <p:cNvPr id="49" name="Google Shape;49;p7"/>
          <p:cNvSpPr txBox="1">
            <a:spLocks noGrp="1"/>
          </p:cNvSpPr>
          <p:nvPr>
            <p:ph type="body" idx="4"/>
          </p:nvPr>
        </p:nvSpPr>
        <p:spPr>
          <a:xfrm>
            <a:off x="5411124" y="2762541"/>
            <a:ext cx="4544063" cy="40632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103"/>
              </a:spcBef>
              <a:spcAft>
                <a:spcPts val="0"/>
              </a:spcAft>
              <a:buClr>
                <a:schemeClr val="dk1"/>
              </a:buClr>
              <a:buSzPts val="1800"/>
              <a:buChar char="•"/>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734844" y="402654"/>
            <a:ext cx="9218950" cy="14618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736236" y="504190"/>
            <a:ext cx="3447364" cy="176466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529"/>
              <a:buFont typeface="Calibri"/>
              <a:buNone/>
              <a:defRPr sz="352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4544063" y="1088912"/>
            <a:ext cx="5411123" cy="5374525"/>
          </a:xfrm>
          <a:prstGeom prst="rect">
            <a:avLst/>
          </a:prstGeom>
          <a:noFill/>
          <a:ln>
            <a:noFill/>
          </a:ln>
        </p:spPr>
        <p:txBody>
          <a:bodyPr spcFirstLastPara="1" wrap="square" lIns="91425" tIns="45700" rIns="91425" bIns="45700" anchor="t" anchorCtr="0">
            <a:normAutofit/>
          </a:bodyPr>
          <a:lstStyle>
            <a:lvl1pPr marL="457200" lvl="0" indent="-452691" algn="l">
              <a:lnSpc>
                <a:spcPct val="90000"/>
              </a:lnSpc>
              <a:spcBef>
                <a:spcPts val="1103"/>
              </a:spcBef>
              <a:spcAft>
                <a:spcPts val="0"/>
              </a:spcAft>
              <a:buClr>
                <a:schemeClr val="dk1"/>
              </a:buClr>
              <a:buSzPts val="3529"/>
              <a:buChar char="•"/>
              <a:defRPr sz="3529"/>
            </a:lvl1pPr>
            <a:lvl2pPr marL="914400" lvl="1" indent="-424687" algn="l">
              <a:lnSpc>
                <a:spcPct val="90000"/>
              </a:lnSpc>
              <a:spcBef>
                <a:spcPts val="551"/>
              </a:spcBef>
              <a:spcAft>
                <a:spcPts val="0"/>
              </a:spcAft>
              <a:buClr>
                <a:schemeClr val="dk1"/>
              </a:buClr>
              <a:buSzPts val="3088"/>
              <a:buChar char="•"/>
              <a:defRPr sz="3088"/>
            </a:lvl2pPr>
            <a:lvl3pPr marL="1371600" lvl="2" indent="-396684" algn="l">
              <a:lnSpc>
                <a:spcPct val="90000"/>
              </a:lnSpc>
              <a:spcBef>
                <a:spcPts val="551"/>
              </a:spcBef>
              <a:spcAft>
                <a:spcPts val="0"/>
              </a:spcAft>
              <a:buClr>
                <a:schemeClr val="dk1"/>
              </a:buClr>
              <a:buSzPts val="2647"/>
              <a:buChar char="•"/>
              <a:defRPr sz="2647"/>
            </a:lvl3pPr>
            <a:lvl4pPr marL="1828800" lvl="3" indent="-368681" algn="l">
              <a:lnSpc>
                <a:spcPct val="90000"/>
              </a:lnSpc>
              <a:spcBef>
                <a:spcPts val="551"/>
              </a:spcBef>
              <a:spcAft>
                <a:spcPts val="0"/>
              </a:spcAft>
              <a:buClr>
                <a:schemeClr val="dk1"/>
              </a:buClr>
              <a:buSzPts val="2206"/>
              <a:buChar char="•"/>
              <a:defRPr sz="2206"/>
            </a:lvl4pPr>
            <a:lvl5pPr marL="2286000" lvl="4" indent="-368681" algn="l">
              <a:lnSpc>
                <a:spcPct val="90000"/>
              </a:lnSpc>
              <a:spcBef>
                <a:spcPts val="551"/>
              </a:spcBef>
              <a:spcAft>
                <a:spcPts val="0"/>
              </a:spcAft>
              <a:buClr>
                <a:schemeClr val="dk1"/>
              </a:buClr>
              <a:buSzPts val="2206"/>
              <a:buChar char="•"/>
              <a:defRPr sz="2206"/>
            </a:lvl5pPr>
            <a:lvl6pPr marL="2743200" lvl="5" indent="-368681" algn="l">
              <a:lnSpc>
                <a:spcPct val="90000"/>
              </a:lnSpc>
              <a:spcBef>
                <a:spcPts val="551"/>
              </a:spcBef>
              <a:spcAft>
                <a:spcPts val="0"/>
              </a:spcAft>
              <a:buClr>
                <a:schemeClr val="dk1"/>
              </a:buClr>
              <a:buSzPts val="2206"/>
              <a:buChar char="•"/>
              <a:defRPr sz="2206"/>
            </a:lvl6pPr>
            <a:lvl7pPr marL="3200400" lvl="6" indent="-368681" algn="l">
              <a:lnSpc>
                <a:spcPct val="90000"/>
              </a:lnSpc>
              <a:spcBef>
                <a:spcPts val="551"/>
              </a:spcBef>
              <a:spcAft>
                <a:spcPts val="0"/>
              </a:spcAft>
              <a:buClr>
                <a:schemeClr val="dk1"/>
              </a:buClr>
              <a:buSzPts val="2206"/>
              <a:buChar char="•"/>
              <a:defRPr sz="2206"/>
            </a:lvl7pPr>
            <a:lvl8pPr marL="3657600" lvl="7" indent="-368681" algn="l">
              <a:lnSpc>
                <a:spcPct val="90000"/>
              </a:lnSpc>
              <a:spcBef>
                <a:spcPts val="551"/>
              </a:spcBef>
              <a:spcAft>
                <a:spcPts val="0"/>
              </a:spcAft>
              <a:buClr>
                <a:schemeClr val="dk1"/>
              </a:buClr>
              <a:buSzPts val="2206"/>
              <a:buChar char="•"/>
              <a:defRPr sz="2206"/>
            </a:lvl8pPr>
            <a:lvl9pPr marL="4114800" lvl="8" indent="-368681" algn="l">
              <a:lnSpc>
                <a:spcPct val="90000"/>
              </a:lnSpc>
              <a:spcBef>
                <a:spcPts val="551"/>
              </a:spcBef>
              <a:spcAft>
                <a:spcPts val="0"/>
              </a:spcAft>
              <a:buClr>
                <a:schemeClr val="dk1"/>
              </a:buClr>
              <a:buSzPts val="2206"/>
              <a:buChar char="•"/>
              <a:defRPr sz="2206"/>
            </a:lvl9pPr>
          </a:lstStyle>
          <a:p>
            <a:endParaRPr/>
          </a:p>
        </p:txBody>
      </p:sp>
      <p:sp>
        <p:nvSpPr>
          <p:cNvPr id="61" name="Google Shape;61;p9"/>
          <p:cNvSpPr txBox="1">
            <a:spLocks noGrp="1"/>
          </p:cNvSpPr>
          <p:nvPr>
            <p:ph type="body" idx="2"/>
          </p:nvPr>
        </p:nvSpPr>
        <p:spPr>
          <a:xfrm>
            <a:off x="736236" y="2268855"/>
            <a:ext cx="3447364" cy="42033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3"/>
              </a:spcBef>
              <a:spcAft>
                <a:spcPts val="0"/>
              </a:spcAft>
              <a:buClr>
                <a:schemeClr val="dk1"/>
              </a:buClr>
              <a:buSzPts val="1764"/>
              <a:buNone/>
              <a:defRPr sz="1764"/>
            </a:lvl1pPr>
            <a:lvl2pPr marL="914400" lvl="1" indent="-228600" algn="l">
              <a:lnSpc>
                <a:spcPct val="90000"/>
              </a:lnSpc>
              <a:spcBef>
                <a:spcPts val="551"/>
              </a:spcBef>
              <a:spcAft>
                <a:spcPts val="0"/>
              </a:spcAft>
              <a:buClr>
                <a:schemeClr val="dk1"/>
              </a:buClr>
              <a:buSzPts val="1544"/>
              <a:buNone/>
              <a:defRPr sz="1544"/>
            </a:lvl2pPr>
            <a:lvl3pPr marL="1371600" lvl="2" indent="-228600" algn="l">
              <a:lnSpc>
                <a:spcPct val="90000"/>
              </a:lnSpc>
              <a:spcBef>
                <a:spcPts val="551"/>
              </a:spcBef>
              <a:spcAft>
                <a:spcPts val="0"/>
              </a:spcAft>
              <a:buClr>
                <a:schemeClr val="dk1"/>
              </a:buClr>
              <a:buSzPts val="1323"/>
              <a:buNone/>
              <a:defRPr sz="1323"/>
            </a:lvl3pPr>
            <a:lvl4pPr marL="1828800" lvl="3" indent="-228600" algn="l">
              <a:lnSpc>
                <a:spcPct val="90000"/>
              </a:lnSpc>
              <a:spcBef>
                <a:spcPts val="551"/>
              </a:spcBef>
              <a:spcAft>
                <a:spcPts val="0"/>
              </a:spcAft>
              <a:buClr>
                <a:schemeClr val="dk1"/>
              </a:buClr>
              <a:buSzPts val="1103"/>
              <a:buNone/>
              <a:defRPr sz="1103"/>
            </a:lvl4pPr>
            <a:lvl5pPr marL="2286000" lvl="4" indent="-228600" algn="l">
              <a:lnSpc>
                <a:spcPct val="90000"/>
              </a:lnSpc>
              <a:spcBef>
                <a:spcPts val="551"/>
              </a:spcBef>
              <a:spcAft>
                <a:spcPts val="0"/>
              </a:spcAft>
              <a:buClr>
                <a:schemeClr val="dk1"/>
              </a:buClr>
              <a:buSzPts val="1103"/>
              <a:buNone/>
              <a:defRPr sz="1103"/>
            </a:lvl5pPr>
            <a:lvl6pPr marL="2743200" lvl="5" indent="-228600" algn="l">
              <a:lnSpc>
                <a:spcPct val="90000"/>
              </a:lnSpc>
              <a:spcBef>
                <a:spcPts val="551"/>
              </a:spcBef>
              <a:spcAft>
                <a:spcPts val="0"/>
              </a:spcAft>
              <a:buClr>
                <a:schemeClr val="dk1"/>
              </a:buClr>
              <a:buSzPts val="1103"/>
              <a:buNone/>
              <a:defRPr sz="1103"/>
            </a:lvl6pPr>
            <a:lvl7pPr marL="3200400" lvl="6" indent="-228600" algn="l">
              <a:lnSpc>
                <a:spcPct val="90000"/>
              </a:lnSpc>
              <a:spcBef>
                <a:spcPts val="551"/>
              </a:spcBef>
              <a:spcAft>
                <a:spcPts val="0"/>
              </a:spcAft>
              <a:buClr>
                <a:schemeClr val="dk1"/>
              </a:buClr>
              <a:buSzPts val="1103"/>
              <a:buNone/>
              <a:defRPr sz="1103"/>
            </a:lvl7pPr>
            <a:lvl8pPr marL="3657600" lvl="7" indent="-228600" algn="l">
              <a:lnSpc>
                <a:spcPct val="90000"/>
              </a:lnSpc>
              <a:spcBef>
                <a:spcPts val="551"/>
              </a:spcBef>
              <a:spcAft>
                <a:spcPts val="0"/>
              </a:spcAft>
              <a:buClr>
                <a:schemeClr val="dk1"/>
              </a:buClr>
              <a:buSzPts val="1103"/>
              <a:buNone/>
              <a:defRPr sz="1103"/>
            </a:lvl8pPr>
            <a:lvl9pPr marL="4114800" lvl="8" indent="-228600" algn="l">
              <a:lnSpc>
                <a:spcPct val="90000"/>
              </a:lnSpc>
              <a:spcBef>
                <a:spcPts val="551"/>
              </a:spcBef>
              <a:spcAft>
                <a:spcPts val="0"/>
              </a:spcAft>
              <a:buClr>
                <a:schemeClr val="dk1"/>
              </a:buClr>
              <a:buSzPts val="1103"/>
              <a:buNone/>
              <a:defRPr sz="1103"/>
            </a:lvl9pPr>
          </a:lstStyle>
          <a:p>
            <a:endParaRPr/>
          </a:p>
        </p:txBody>
      </p:sp>
      <p:sp>
        <p:nvSpPr>
          <p:cNvPr id="62" name="Google Shape;62;p9"/>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736236" y="504190"/>
            <a:ext cx="3447364" cy="176466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529"/>
              <a:buFont typeface="Calibri"/>
              <a:buNone/>
              <a:defRPr sz="352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4544063" y="1088912"/>
            <a:ext cx="5411123" cy="5374525"/>
          </a:xfrm>
          <a:prstGeom prst="rect">
            <a:avLst/>
          </a:prstGeom>
          <a:noFill/>
          <a:ln>
            <a:noFill/>
          </a:ln>
        </p:spPr>
      </p:sp>
      <p:sp>
        <p:nvSpPr>
          <p:cNvPr id="68" name="Google Shape;68;p10"/>
          <p:cNvSpPr txBox="1">
            <a:spLocks noGrp="1"/>
          </p:cNvSpPr>
          <p:nvPr>
            <p:ph type="body" idx="1"/>
          </p:nvPr>
        </p:nvSpPr>
        <p:spPr>
          <a:xfrm>
            <a:off x="736236" y="2268855"/>
            <a:ext cx="3447364" cy="42033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3"/>
              </a:spcBef>
              <a:spcAft>
                <a:spcPts val="0"/>
              </a:spcAft>
              <a:buClr>
                <a:schemeClr val="dk1"/>
              </a:buClr>
              <a:buSzPts val="1764"/>
              <a:buNone/>
              <a:defRPr sz="1764"/>
            </a:lvl1pPr>
            <a:lvl2pPr marL="914400" lvl="1" indent="-228600" algn="l">
              <a:lnSpc>
                <a:spcPct val="90000"/>
              </a:lnSpc>
              <a:spcBef>
                <a:spcPts val="551"/>
              </a:spcBef>
              <a:spcAft>
                <a:spcPts val="0"/>
              </a:spcAft>
              <a:buClr>
                <a:schemeClr val="dk1"/>
              </a:buClr>
              <a:buSzPts val="1544"/>
              <a:buNone/>
              <a:defRPr sz="1544"/>
            </a:lvl2pPr>
            <a:lvl3pPr marL="1371600" lvl="2" indent="-228600" algn="l">
              <a:lnSpc>
                <a:spcPct val="90000"/>
              </a:lnSpc>
              <a:spcBef>
                <a:spcPts val="551"/>
              </a:spcBef>
              <a:spcAft>
                <a:spcPts val="0"/>
              </a:spcAft>
              <a:buClr>
                <a:schemeClr val="dk1"/>
              </a:buClr>
              <a:buSzPts val="1323"/>
              <a:buNone/>
              <a:defRPr sz="1323"/>
            </a:lvl3pPr>
            <a:lvl4pPr marL="1828800" lvl="3" indent="-228600" algn="l">
              <a:lnSpc>
                <a:spcPct val="90000"/>
              </a:lnSpc>
              <a:spcBef>
                <a:spcPts val="551"/>
              </a:spcBef>
              <a:spcAft>
                <a:spcPts val="0"/>
              </a:spcAft>
              <a:buClr>
                <a:schemeClr val="dk1"/>
              </a:buClr>
              <a:buSzPts val="1103"/>
              <a:buNone/>
              <a:defRPr sz="1103"/>
            </a:lvl4pPr>
            <a:lvl5pPr marL="2286000" lvl="4" indent="-228600" algn="l">
              <a:lnSpc>
                <a:spcPct val="90000"/>
              </a:lnSpc>
              <a:spcBef>
                <a:spcPts val="551"/>
              </a:spcBef>
              <a:spcAft>
                <a:spcPts val="0"/>
              </a:spcAft>
              <a:buClr>
                <a:schemeClr val="dk1"/>
              </a:buClr>
              <a:buSzPts val="1103"/>
              <a:buNone/>
              <a:defRPr sz="1103"/>
            </a:lvl5pPr>
            <a:lvl6pPr marL="2743200" lvl="5" indent="-228600" algn="l">
              <a:lnSpc>
                <a:spcPct val="90000"/>
              </a:lnSpc>
              <a:spcBef>
                <a:spcPts val="551"/>
              </a:spcBef>
              <a:spcAft>
                <a:spcPts val="0"/>
              </a:spcAft>
              <a:buClr>
                <a:schemeClr val="dk1"/>
              </a:buClr>
              <a:buSzPts val="1103"/>
              <a:buNone/>
              <a:defRPr sz="1103"/>
            </a:lvl6pPr>
            <a:lvl7pPr marL="3200400" lvl="6" indent="-228600" algn="l">
              <a:lnSpc>
                <a:spcPct val="90000"/>
              </a:lnSpc>
              <a:spcBef>
                <a:spcPts val="551"/>
              </a:spcBef>
              <a:spcAft>
                <a:spcPts val="0"/>
              </a:spcAft>
              <a:buClr>
                <a:schemeClr val="dk1"/>
              </a:buClr>
              <a:buSzPts val="1103"/>
              <a:buNone/>
              <a:defRPr sz="1103"/>
            </a:lvl7pPr>
            <a:lvl8pPr marL="3657600" lvl="7" indent="-228600" algn="l">
              <a:lnSpc>
                <a:spcPct val="90000"/>
              </a:lnSpc>
              <a:spcBef>
                <a:spcPts val="551"/>
              </a:spcBef>
              <a:spcAft>
                <a:spcPts val="0"/>
              </a:spcAft>
              <a:buClr>
                <a:schemeClr val="dk1"/>
              </a:buClr>
              <a:buSzPts val="1103"/>
              <a:buNone/>
              <a:defRPr sz="1103"/>
            </a:lvl8pPr>
            <a:lvl9pPr marL="4114800" lvl="8" indent="-228600" algn="l">
              <a:lnSpc>
                <a:spcPct val="90000"/>
              </a:lnSpc>
              <a:spcBef>
                <a:spcPts val="551"/>
              </a:spcBef>
              <a:spcAft>
                <a:spcPts val="0"/>
              </a:spcAft>
              <a:buClr>
                <a:schemeClr val="dk1"/>
              </a:buClr>
              <a:buSzPts val="1103"/>
              <a:buNone/>
              <a:defRPr sz="1103"/>
            </a:lvl9pPr>
          </a:lstStyle>
          <a:p>
            <a:endParaRPr/>
          </a:p>
        </p:txBody>
      </p:sp>
      <p:sp>
        <p:nvSpPr>
          <p:cNvPr id="69" name="Google Shape;69;p10"/>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34844" y="402654"/>
            <a:ext cx="9218950" cy="146180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852"/>
              <a:buFont typeface="Calibri"/>
              <a:buNone/>
              <a:defRPr sz="4852"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734844" y="2013259"/>
            <a:ext cx="9218950" cy="4798559"/>
          </a:xfrm>
          <a:prstGeom prst="rect">
            <a:avLst/>
          </a:prstGeom>
          <a:noFill/>
          <a:ln>
            <a:noFill/>
          </a:ln>
        </p:spPr>
        <p:txBody>
          <a:bodyPr spcFirstLastPara="1" wrap="square" lIns="91425" tIns="45700" rIns="91425" bIns="45700" anchor="t" anchorCtr="0">
            <a:normAutofit/>
          </a:bodyPr>
          <a:lstStyle>
            <a:lvl1pPr marL="457200" marR="0" lvl="0" indent="-424687" algn="l" rtl="0">
              <a:lnSpc>
                <a:spcPct val="90000"/>
              </a:lnSpc>
              <a:spcBef>
                <a:spcPts val="1103"/>
              </a:spcBef>
              <a:spcAft>
                <a:spcPts val="0"/>
              </a:spcAft>
              <a:buClr>
                <a:schemeClr val="dk1"/>
              </a:buClr>
              <a:buSzPts val="3088"/>
              <a:buFont typeface="Arial"/>
              <a:buChar char="•"/>
              <a:defRPr sz="3088" b="0" i="0" u="none" strike="noStrike" cap="none">
                <a:solidFill>
                  <a:schemeClr val="dk1"/>
                </a:solidFill>
                <a:latin typeface="Calibri"/>
                <a:ea typeface="Calibri"/>
                <a:cs typeface="Calibri"/>
                <a:sym typeface="Calibri"/>
              </a:defRPr>
            </a:lvl1pPr>
            <a:lvl2pPr marL="914400" marR="0" lvl="1" indent="-396684" algn="l" rtl="0">
              <a:lnSpc>
                <a:spcPct val="90000"/>
              </a:lnSpc>
              <a:spcBef>
                <a:spcPts val="551"/>
              </a:spcBef>
              <a:spcAft>
                <a:spcPts val="0"/>
              </a:spcAft>
              <a:buClr>
                <a:schemeClr val="dk1"/>
              </a:buClr>
              <a:buSzPts val="2647"/>
              <a:buFont typeface="Arial"/>
              <a:buChar char="•"/>
              <a:defRPr sz="2647" b="0" i="0" u="none" strike="noStrike" cap="none">
                <a:solidFill>
                  <a:schemeClr val="dk1"/>
                </a:solidFill>
                <a:latin typeface="Calibri"/>
                <a:ea typeface="Calibri"/>
                <a:cs typeface="Calibri"/>
                <a:sym typeface="Calibri"/>
              </a:defRPr>
            </a:lvl2pPr>
            <a:lvl3pPr marL="1371600" marR="0" lvl="2" indent="-368681" algn="l" rtl="0">
              <a:lnSpc>
                <a:spcPct val="90000"/>
              </a:lnSpc>
              <a:spcBef>
                <a:spcPts val="551"/>
              </a:spcBef>
              <a:spcAft>
                <a:spcPts val="0"/>
              </a:spcAft>
              <a:buClr>
                <a:schemeClr val="dk1"/>
              </a:buClr>
              <a:buSzPts val="2206"/>
              <a:buFont typeface="Arial"/>
              <a:buChar char="•"/>
              <a:defRPr sz="2206" b="0" i="0" u="none" strike="noStrike" cap="none">
                <a:solidFill>
                  <a:schemeClr val="dk1"/>
                </a:solidFill>
                <a:latin typeface="Calibri"/>
                <a:ea typeface="Calibri"/>
                <a:cs typeface="Calibri"/>
                <a:sym typeface="Calibri"/>
              </a:defRPr>
            </a:lvl3pPr>
            <a:lvl4pPr marL="1828800" marR="0" lvl="3" indent="-354647" algn="l" rtl="0">
              <a:lnSpc>
                <a:spcPct val="90000"/>
              </a:lnSpc>
              <a:spcBef>
                <a:spcPts val="551"/>
              </a:spcBef>
              <a:spcAft>
                <a:spcPts val="0"/>
              </a:spcAft>
              <a:buClr>
                <a:schemeClr val="dk1"/>
              </a:buClr>
              <a:buSzPts val="1985"/>
              <a:buFont typeface="Arial"/>
              <a:buChar char="•"/>
              <a:defRPr sz="1985" b="0" i="0" u="none" strike="noStrike" cap="none">
                <a:solidFill>
                  <a:schemeClr val="dk1"/>
                </a:solidFill>
                <a:latin typeface="Calibri"/>
                <a:ea typeface="Calibri"/>
                <a:cs typeface="Calibri"/>
                <a:sym typeface="Calibri"/>
              </a:defRPr>
            </a:lvl4pPr>
            <a:lvl5pPr marL="2286000" marR="0" lvl="4" indent="-354647" algn="l" rtl="0">
              <a:lnSpc>
                <a:spcPct val="90000"/>
              </a:lnSpc>
              <a:spcBef>
                <a:spcPts val="551"/>
              </a:spcBef>
              <a:spcAft>
                <a:spcPts val="0"/>
              </a:spcAft>
              <a:buClr>
                <a:schemeClr val="dk1"/>
              </a:buClr>
              <a:buSzPts val="1985"/>
              <a:buFont typeface="Arial"/>
              <a:buChar char="•"/>
              <a:defRPr sz="1985" b="0" i="0" u="none" strike="noStrike" cap="none">
                <a:solidFill>
                  <a:schemeClr val="dk1"/>
                </a:solidFill>
                <a:latin typeface="Calibri"/>
                <a:ea typeface="Calibri"/>
                <a:cs typeface="Calibri"/>
                <a:sym typeface="Calibri"/>
              </a:defRPr>
            </a:lvl5pPr>
            <a:lvl6pPr marL="2743200" marR="0" lvl="5" indent="-354647" algn="l" rtl="0">
              <a:lnSpc>
                <a:spcPct val="90000"/>
              </a:lnSpc>
              <a:spcBef>
                <a:spcPts val="551"/>
              </a:spcBef>
              <a:spcAft>
                <a:spcPts val="0"/>
              </a:spcAft>
              <a:buClr>
                <a:schemeClr val="dk1"/>
              </a:buClr>
              <a:buSzPts val="1985"/>
              <a:buFont typeface="Arial"/>
              <a:buChar char="•"/>
              <a:defRPr sz="1985" b="0" i="0" u="none" strike="noStrike" cap="none">
                <a:solidFill>
                  <a:schemeClr val="dk1"/>
                </a:solidFill>
                <a:latin typeface="Calibri"/>
                <a:ea typeface="Calibri"/>
                <a:cs typeface="Calibri"/>
                <a:sym typeface="Calibri"/>
              </a:defRPr>
            </a:lvl6pPr>
            <a:lvl7pPr marL="3200400" marR="0" lvl="6" indent="-354647" algn="l" rtl="0">
              <a:lnSpc>
                <a:spcPct val="90000"/>
              </a:lnSpc>
              <a:spcBef>
                <a:spcPts val="551"/>
              </a:spcBef>
              <a:spcAft>
                <a:spcPts val="0"/>
              </a:spcAft>
              <a:buClr>
                <a:schemeClr val="dk1"/>
              </a:buClr>
              <a:buSzPts val="1985"/>
              <a:buFont typeface="Arial"/>
              <a:buChar char="•"/>
              <a:defRPr sz="1985" b="0" i="0" u="none" strike="noStrike" cap="none">
                <a:solidFill>
                  <a:schemeClr val="dk1"/>
                </a:solidFill>
                <a:latin typeface="Calibri"/>
                <a:ea typeface="Calibri"/>
                <a:cs typeface="Calibri"/>
                <a:sym typeface="Calibri"/>
              </a:defRPr>
            </a:lvl7pPr>
            <a:lvl8pPr marL="3657600" marR="0" lvl="7" indent="-354647" algn="l" rtl="0">
              <a:lnSpc>
                <a:spcPct val="90000"/>
              </a:lnSpc>
              <a:spcBef>
                <a:spcPts val="551"/>
              </a:spcBef>
              <a:spcAft>
                <a:spcPts val="0"/>
              </a:spcAft>
              <a:buClr>
                <a:schemeClr val="dk1"/>
              </a:buClr>
              <a:buSzPts val="1985"/>
              <a:buFont typeface="Arial"/>
              <a:buChar char="•"/>
              <a:defRPr sz="1985" b="0" i="0" u="none" strike="noStrike" cap="none">
                <a:solidFill>
                  <a:schemeClr val="dk1"/>
                </a:solidFill>
                <a:latin typeface="Calibri"/>
                <a:ea typeface="Calibri"/>
                <a:cs typeface="Calibri"/>
                <a:sym typeface="Calibri"/>
              </a:defRPr>
            </a:lvl8pPr>
            <a:lvl9pPr marL="4114800" marR="0" lvl="8" indent="-354647" algn="l" rtl="0">
              <a:lnSpc>
                <a:spcPct val="90000"/>
              </a:lnSpc>
              <a:spcBef>
                <a:spcPts val="551"/>
              </a:spcBef>
              <a:spcAft>
                <a:spcPts val="0"/>
              </a:spcAft>
              <a:buClr>
                <a:schemeClr val="dk1"/>
              </a:buClr>
              <a:buSzPts val="1985"/>
              <a:buFont typeface="Arial"/>
              <a:buChar char="•"/>
              <a:defRPr sz="1985"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734844" y="7009643"/>
            <a:ext cx="2404944" cy="40265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32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540612" y="7009643"/>
            <a:ext cx="3607415" cy="402652"/>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323"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7548850" y="7009643"/>
            <a:ext cx="2404944" cy="40265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323" b="0" i="0" u="none" strike="noStrike" cap="none">
                <a:solidFill>
                  <a:srgbClr val="888888"/>
                </a:solidFill>
                <a:latin typeface="Calibri"/>
                <a:ea typeface="Calibri"/>
                <a:cs typeface="Calibri"/>
                <a:sym typeface="Calibri"/>
              </a:defRPr>
            </a:lvl1pPr>
            <a:lvl2pPr marL="0" marR="0" lvl="1" indent="0" algn="r" rtl="0">
              <a:spcBef>
                <a:spcPts val="0"/>
              </a:spcBef>
              <a:buNone/>
              <a:defRPr sz="1323" b="0" i="0" u="none" strike="noStrike" cap="none">
                <a:solidFill>
                  <a:srgbClr val="888888"/>
                </a:solidFill>
                <a:latin typeface="Calibri"/>
                <a:ea typeface="Calibri"/>
                <a:cs typeface="Calibri"/>
                <a:sym typeface="Calibri"/>
              </a:defRPr>
            </a:lvl2pPr>
            <a:lvl3pPr marL="0" marR="0" lvl="2" indent="0" algn="r" rtl="0">
              <a:spcBef>
                <a:spcPts val="0"/>
              </a:spcBef>
              <a:buNone/>
              <a:defRPr sz="1323" b="0" i="0" u="none" strike="noStrike" cap="none">
                <a:solidFill>
                  <a:srgbClr val="888888"/>
                </a:solidFill>
                <a:latin typeface="Calibri"/>
                <a:ea typeface="Calibri"/>
                <a:cs typeface="Calibri"/>
                <a:sym typeface="Calibri"/>
              </a:defRPr>
            </a:lvl3pPr>
            <a:lvl4pPr marL="0" marR="0" lvl="3" indent="0" algn="r" rtl="0">
              <a:spcBef>
                <a:spcPts val="0"/>
              </a:spcBef>
              <a:buNone/>
              <a:defRPr sz="1323" b="0" i="0" u="none" strike="noStrike" cap="none">
                <a:solidFill>
                  <a:srgbClr val="888888"/>
                </a:solidFill>
                <a:latin typeface="Calibri"/>
                <a:ea typeface="Calibri"/>
                <a:cs typeface="Calibri"/>
                <a:sym typeface="Calibri"/>
              </a:defRPr>
            </a:lvl4pPr>
            <a:lvl5pPr marL="0" marR="0" lvl="4" indent="0" algn="r" rtl="0">
              <a:spcBef>
                <a:spcPts val="0"/>
              </a:spcBef>
              <a:buNone/>
              <a:defRPr sz="1323" b="0" i="0" u="none" strike="noStrike" cap="none">
                <a:solidFill>
                  <a:srgbClr val="888888"/>
                </a:solidFill>
                <a:latin typeface="Calibri"/>
                <a:ea typeface="Calibri"/>
                <a:cs typeface="Calibri"/>
                <a:sym typeface="Calibri"/>
              </a:defRPr>
            </a:lvl5pPr>
            <a:lvl6pPr marL="0" marR="0" lvl="5" indent="0" algn="r" rtl="0">
              <a:spcBef>
                <a:spcPts val="0"/>
              </a:spcBef>
              <a:buNone/>
              <a:defRPr sz="1323" b="0" i="0" u="none" strike="noStrike" cap="none">
                <a:solidFill>
                  <a:srgbClr val="888888"/>
                </a:solidFill>
                <a:latin typeface="Calibri"/>
                <a:ea typeface="Calibri"/>
                <a:cs typeface="Calibri"/>
                <a:sym typeface="Calibri"/>
              </a:defRPr>
            </a:lvl6pPr>
            <a:lvl7pPr marL="0" marR="0" lvl="6" indent="0" algn="r" rtl="0">
              <a:spcBef>
                <a:spcPts val="0"/>
              </a:spcBef>
              <a:buNone/>
              <a:defRPr sz="1323" b="0" i="0" u="none" strike="noStrike" cap="none">
                <a:solidFill>
                  <a:srgbClr val="888888"/>
                </a:solidFill>
                <a:latin typeface="Calibri"/>
                <a:ea typeface="Calibri"/>
                <a:cs typeface="Calibri"/>
                <a:sym typeface="Calibri"/>
              </a:defRPr>
            </a:lvl7pPr>
            <a:lvl8pPr marL="0" marR="0" lvl="7" indent="0" algn="r" rtl="0">
              <a:spcBef>
                <a:spcPts val="0"/>
              </a:spcBef>
              <a:buNone/>
              <a:defRPr sz="1323" b="0" i="0" u="none" strike="noStrike" cap="none">
                <a:solidFill>
                  <a:srgbClr val="888888"/>
                </a:solidFill>
                <a:latin typeface="Calibri"/>
                <a:ea typeface="Calibri"/>
                <a:cs typeface="Calibri"/>
                <a:sym typeface="Calibri"/>
              </a:defRPr>
            </a:lvl8pPr>
            <a:lvl9pPr marL="0" marR="0" lvl="8" indent="0" algn="r" rtl="0">
              <a:spcBef>
                <a:spcPts val="0"/>
              </a:spcBef>
              <a:buNone/>
              <a:defRPr sz="1323"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HWgJlwTDIRQ&amp;ab_channel=thinkpublic"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png"/><Relationship Id="rId7"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hyperlink" Target="http://www.cambercollective.com/" TargetMode="External"/><Relationship Id="rId3" Type="http://schemas.openxmlformats.org/officeDocument/2006/relationships/hyperlink" Target="http://www.usaid.gov/" TargetMode="External"/><Relationship Id="rId7" Type="http://schemas.openxmlformats.org/officeDocument/2006/relationships/hyperlink" Target="http://ideas42.org/"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thinkplaceglobal.com/" TargetMode="External"/><Relationship Id="rId5" Type="http://schemas.openxmlformats.org/officeDocument/2006/relationships/hyperlink" Target="http://www.savethechildren.org/" TargetMode="External"/><Relationship Id="rId10" Type="http://schemas.openxmlformats.org/officeDocument/2006/relationships/hyperlink" Target="http://viamo.io/" TargetMode="External"/><Relationship Id="rId4" Type="http://schemas.openxmlformats.org/officeDocument/2006/relationships/hyperlink" Target="http://ccp.jhu.edu/" TargetMode="External"/><Relationship Id="rId9" Type="http://schemas.openxmlformats.org/officeDocument/2006/relationships/hyperlink" Target="http://www.icrw.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t="18752"/>
          <a:stretch/>
        </p:blipFill>
        <p:spPr>
          <a:xfrm>
            <a:off x="0" y="0"/>
            <a:ext cx="10692001" cy="6205500"/>
          </a:xfrm>
          <a:prstGeom prst="rect">
            <a:avLst/>
          </a:prstGeom>
          <a:noFill/>
          <a:ln>
            <a:noFill/>
          </a:ln>
        </p:spPr>
      </p:pic>
      <p:grpSp>
        <p:nvGrpSpPr>
          <p:cNvPr id="89" name="Google Shape;89;p13"/>
          <p:cNvGrpSpPr/>
          <p:nvPr/>
        </p:nvGrpSpPr>
        <p:grpSpPr>
          <a:xfrm>
            <a:off x="833561" y="6580358"/>
            <a:ext cx="9024897" cy="540765"/>
            <a:chOff x="525275" y="9789483"/>
            <a:chExt cx="6454654" cy="386730"/>
          </a:xfrm>
        </p:grpSpPr>
        <p:pic>
          <p:nvPicPr>
            <p:cNvPr id="90" name="Google Shape;90;p13"/>
            <p:cNvPicPr preferRelativeResize="0"/>
            <p:nvPr/>
          </p:nvPicPr>
          <p:blipFill rotWithShape="1">
            <a:blip r:embed="rId4">
              <a:alphaModFix/>
            </a:blip>
            <a:srcRect/>
            <a:stretch/>
          </p:blipFill>
          <p:spPr>
            <a:xfrm>
              <a:off x="5729800" y="9789483"/>
              <a:ext cx="1250129" cy="363368"/>
            </a:xfrm>
            <a:prstGeom prst="rect">
              <a:avLst/>
            </a:prstGeom>
            <a:noFill/>
            <a:ln>
              <a:noFill/>
            </a:ln>
          </p:spPr>
        </p:pic>
        <p:pic>
          <p:nvPicPr>
            <p:cNvPr id="91" name="Google Shape;91;p13"/>
            <p:cNvPicPr preferRelativeResize="0"/>
            <p:nvPr/>
          </p:nvPicPr>
          <p:blipFill rotWithShape="1">
            <a:blip r:embed="rId5">
              <a:alphaModFix/>
            </a:blip>
            <a:srcRect/>
            <a:stretch/>
          </p:blipFill>
          <p:spPr>
            <a:xfrm>
              <a:off x="3430878" y="9797942"/>
              <a:ext cx="1250130" cy="369823"/>
            </a:xfrm>
            <a:prstGeom prst="rect">
              <a:avLst/>
            </a:prstGeom>
            <a:noFill/>
            <a:ln>
              <a:noFill/>
            </a:ln>
          </p:spPr>
        </p:pic>
        <p:pic>
          <p:nvPicPr>
            <p:cNvPr id="92" name="Google Shape;92;p13"/>
            <p:cNvPicPr preferRelativeResize="0"/>
            <p:nvPr/>
          </p:nvPicPr>
          <p:blipFill rotWithShape="1">
            <a:blip r:embed="rId6">
              <a:alphaModFix/>
            </a:blip>
            <a:srcRect/>
            <a:stretch/>
          </p:blipFill>
          <p:spPr>
            <a:xfrm>
              <a:off x="2038035" y="9854483"/>
              <a:ext cx="1169333" cy="256741"/>
            </a:xfrm>
            <a:prstGeom prst="rect">
              <a:avLst/>
            </a:prstGeom>
            <a:noFill/>
            <a:ln>
              <a:noFill/>
            </a:ln>
          </p:spPr>
        </p:pic>
        <p:pic>
          <p:nvPicPr>
            <p:cNvPr id="93" name="Google Shape;93;p13"/>
            <p:cNvPicPr preferRelativeResize="0"/>
            <p:nvPr/>
          </p:nvPicPr>
          <p:blipFill rotWithShape="1">
            <a:blip r:embed="rId7">
              <a:alphaModFix/>
            </a:blip>
            <a:srcRect/>
            <a:stretch/>
          </p:blipFill>
          <p:spPr>
            <a:xfrm>
              <a:off x="4904518" y="9854483"/>
              <a:ext cx="601772" cy="256742"/>
            </a:xfrm>
            <a:prstGeom prst="rect">
              <a:avLst/>
            </a:prstGeom>
            <a:noFill/>
            <a:ln>
              <a:noFill/>
            </a:ln>
          </p:spPr>
        </p:pic>
        <p:pic>
          <p:nvPicPr>
            <p:cNvPr id="94" name="Google Shape;94;p13"/>
            <p:cNvPicPr preferRelativeResize="0"/>
            <p:nvPr/>
          </p:nvPicPr>
          <p:blipFill rotWithShape="1">
            <a:blip r:embed="rId8">
              <a:alphaModFix/>
            </a:blip>
            <a:srcRect l="11464" t="18338" r="10115" b="21849"/>
            <a:stretch/>
          </p:blipFill>
          <p:spPr>
            <a:xfrm>
              <a:off x="525275" y="9793588"/>
              <a:ext cx="1289250" cy="382625"/>
            </a:xfrm>
            <a:prstGeom prst="rect">
              <a:avLst/>
            </a:prstGeom>
            <a:noFill/>
            <a:ln>
              <a:noFill/>
            </a:ln>
          </p:spPr>
        </p:pic>
      </p:grpSp>
      <p:sp>
        <p:nvSpPr>
          <p:cNvPr id="95" name="Google Shape;95;p13"/>
          <p:cNvSpPr txBox="1"/>
          <p:nvPr/>
        </p:nvSpPr>
        <p:spPr>
          <a:xfrm>
            <a:off x="833552" y="483300"/>
            <a:ext cx="8445600" cy="2205300"/>
          </a:xfrm>
          <a:prstGeom prst="rect">
            <a:avLst/>
          </a:prstGeom>
          <a:noFill/>
          <a:ln>
            <a:noFill/>
          </a:ln>
        </p:spPr>
        <p:txBody>
          <a:bodyPr spcFirstLastPara="1" wrap="square" lIns="90750" tIns="45375" rIns="90750" bIns="453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600" b="0" i="0" u="none" strike="noStrike" cap="none" dirty="0">
                <a:solidFill>
                  <a:srgbClr val="FFFFFF"/>
                </a:solidFill>
                <a:latin typeface="Calibri"/>
                <a:ea typeface="Calibri"/>
                <a:cs typeface="Calibri"/>
                <a:sym typeface="Calibri"/>
              </a:rPr>
              <a:t>Breakthrough ACTION - Contraception Discontinuation</a:t>
            </a:r>
            <a:endParaRPr sz="13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rgbClr val="FFFFFF"/>
              </a:solidFill>
              <a:latin typeface="Calibri"/>
              <a:ea typeface="Calibri"/>
              <a:cs typeface="Calibri"/>
              <a:sym typeface="Calibri"/>
            </a:endParaRPr>
          </a:p>
          <a:p>
            <a:pPr marL="0" marR="0" lvl="0" indent="0" algn="l" rtl="0">
              <a:spcBef>
                <a:spcPts val="0"/>
              </a:spcBef>
              <a:spcAft>
                <a:spcPts val="0"/>
              </a:spcAft>
              <a:buClr>
                <a:srgbClr val="000000"/>
              </a:buClr>
              <a:buSzPts val="3600"/>
              <a:buFont typeface="Arial"/>
              <a:buNone/>
            </a:pPr>
            <a:r>
              <a:rPr lang="en" sz="4100" b="1" i="0" u="none" strike="noStrike" cap="none" dirty="0">
                <a:solidFill>
                  <a:schemeClr val="lt1"/>
                </a:solidFill>
                <a:latin typeface="Calibri"/>
                <a:ea typeface="Calibri"/>
                <a:cs typeface="Calibri"/>
                <a:sym typeface="Calibri"/>
              </a:rPr>
              <a:t>Human-Centered Design Capacity Strengthening Two-Day Workshop </a:t>
            </a:r>
            <a:br>
              <a:rPr lang="en" sz="4100" b="1" i="0" u="none" strike="noStrike" cap="none" dirty="0">
                <a:solidFill>
                  <a:schemeClr val="lt1"/>
                </a:solidFill>
                <a:latin typeface="Calibri"/>
                <a:ea typeface="Calibri"/>
                <a:cs typeface="Calibri"/>
                <a:sym typeface="Calibri"/>
              </a:rPr>
            </a:br>
            <a:r>
              <a:rPr lang="en" sz="4100" b="1" i="0" u="none" strike="noStrike" cap="none" dirty="0">
                <a:solidFill>
                  <a:schemeClr val="lt1"/>
                </a:solidFill>
                <a:latin typeface="Calibri"/>
                <a:ea typeface="Calibri"/>
                <a:cs typeface="Calibri"/>
                <a:sym typeface="Calibri"/>
              </a:rPr>
              <a:t>for the Testing Teams</a:t>
            </a:r>
            <a:br>
              <a:rPr lang="en" sz="4100" b="1" i="0" u="none" strike="noStrike" cap="none" dirty="0">
                <a:solidFill>
                  <a:schemeClr val="lt1"/>
                </a:solidFill>
                <a:latin typeface="Calibri"/>
                <a:ea typeface="Calibri"/>
                <a:cs typeface="Calibri"/>
                <a:sym typeface="Calibri"/>
              </a:rPr>
            </a:br>
            <a:r>
              <a:rPr lang="en" sz="4100" b="1" i="0" u="none" strike="noStrike" cap="none" dirty="0">
                <a:solidFill>
                  <a:schemeClr val="lt1"/>
                </a:solidFill>
                <a:latin typeface="Calibri"/>
                <a:ea typeface="Calibri"/>
                <a:cs typeface="Calibri"/>
                <a:sym typeface="Calibri"/>
              </a:rPr>
              <a:t>Day One</a:t>
            </a:r>
            <a:endParaRPr sz="4100" b="1" i="0" u="none" strike="noStrike" cap="none" dirty="0">
              <a:solidFill>
                <a:schemeClr val="lt1"/>
              </a:solidFill>
              <a:latin typeface="Calibri"/>
              <a:ea typeface="Calibri"/>
              <a:cs typeface="Calibri"/>
              <a:sym typeface="Calibri"/>
            </a:endParaRPr>
          </a:p>
        </p:txBody>
      </p:sp>
      <p:sp>
        <p:nvSpPr>
          <p:cNvPr id="96" name="Google Shape;96;p13"/>
          <p:cNvSpPr/>
          <p:nvPr/>
        </p:nvSpPr>
        <p:spPr>
          <a:xfrm>
            <a:off x="902722" y="4843268"/>
            <a:ext cx="5791500" cy="791100"/>
          </a:xfrm>
          <a:prstGeom prst="rect">
            <a:avLst/>
          </a:prstGeom>
          <a:noFill/>
          <a:ln>
            <a:noFill/>
          </a:ln>
        </p:spPr>
        <p:txBody>
          <a:bodyPr spcFirstLastPara="1" wrap="square" lIns="90750" tIns="45375" rIns="90750" bIns="45375" anchor="t" anchorCtr="0">
            <a:noAutofit/>
          </a:bodyPr>
          <a:lstStyle/>
          <a:p>
            <a:pPr marL="0" marR="0" lvl="0" indent="0" algn="l" rtl="0">
              <a:lnSpc>
                <a:spcPct val="150000"/>
              </a:lnSpc>
              <a:spcBef>
                <a:spcPts val="0"/>
              </a:spcBef>
              <a:spcAft>
                <a:spcPts val="0"/>
              </a:spcAft>
              <a:buClr>
                <a:srgbClr val="000000"/>
              </a:buClr>
              <a:buSzPts val="1000"/>
              <a:buFont typeface="Arial"/>
              <a:buNone/>
            </a:pPr>
            <a:r>
              <a:rPr lang="en" sz="1100" b="0" i="0" u="none" strike="noStrike" cap="none">
                <a:solidFill>
                  <a:schemeClr val="lt1"/>
                </a:solidFill>
                <a:latin typeface="Calibri"/>
                <a:ea typeface="Calibri"/>
                <a:cs typeface="Calibri"/>
                <a:sym typeface="Calibri"/>
              </a:rPr>
              <a:t>For the attention of the core design team leading this activity</a:t>
            </a:r>
            <a:br>
              <a:rPr lang="en" sz="1100" b="0" i="0" u="none" strike="noStrike" cap="none">
                <a:solidFill>
                  <a:schemeClr val="lt1"/>
                </a:solidFill>
                <a:latin typeface="Calibri"/>
                <a:ea typeface="Calibri"/>
                <a:cs typeface="Calibri"/>
                <a:sym typeface="Calibri"/>
              </a:rPr>
            </a:br>
            <a:r>
              <a:rPr lang="en" sz="1100" b="0" i="0" u="none" strike="noStrike" cap="none">
                <a:solidFill>
                  <a:schemeClr val="lt1"/>
                </a:solidFill>
                <a:latin typeface="Calibri"/>
                <a:ea typeface="Calibri"/>
                <a:cs typeface="Calibri"/>
                <a:sym typeface="Calibri"/>
              </a:rPr>
              <a:t>March 2023</a:t>
            </a:r>
            <a:endParaRPr sz="1100" b="0" i="0" u="none" strike="noStrike" cap="none">
              <a:solidFill>
                <a:srgbClr val="FFFFFF"/>
              </a:solidFill>
              <a:latin typeface="Calibri"/>
              <a:ea typeface="Calibri"/>
              <a:cs typeface="Calibri"/>
              <a:sym typeface="Calibri"/>
            </a:endParaRPr>
          </a:p>
        </p:txBody>
      </p:sp>
      <p:cxnSp>
        <p:nvCxnSpPr>
          <p:cNvPr id="97" name="Google Shape;97;p13"/>
          <p:cNvCxnSpPr/>
          <p:nvPr/>
        </p:nvCxnSpPr>
        <p:spPr>
          <a:xfrm>
            <a:off x="1042189" y="4468646"/>
            <a:ext cx="5615100" cy="0"/>
          </a:xfrm>
          <a:prstGeom prst="straightConnector1">
            <a:avLst/>
          </a:prstGeom>
          <a:noFill/>
          <a:ln w="9525" cap="flat" cmpd="sng">
            <a:solidFill>
              <a:srgbClr val="FFFFFF"/>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01"/>
        <p:cNvGrpSpPr/>
        <p:nvPr/>
      </p:nvGrpSpPr>
      <p:grpSpPr>
        <a:xfrm>
          <a:off x="0" y="0"/>
          <a:ext cx="0" cy="0"/>
          <a:chOff x="0" y="0"/>
          <a:chExt cx="0" cy="0"/>
        </a:xfrm>
      </p:grpSpPr>
      <p:sp>
        <p:nvSpPr>
          <p:cNvPr id="202" name="Google Shape;202;p22"/>
          <p:cNvSpPr txBox="1"/>
          <p:nvPr/>
        </p:nvSpPr>
        <p:spPr>
          <a:xfrm>
            <a:off x="682900" y="2391950"/>
            <a:ext cx="3096600" cy="3613153"/>
          </a:xfrm>
          <a:prstGeom prst="rect">
            <a:avLst/>
          </a:prstGeom>
          <a:noFill/>
          <a:ln>
            <a:noFill/>
          </a:ln>
        </p:spPr>
        <p:txBody>
          <a:bodyPr spcFirstLastPara="1" wrap="square" lIns="0" tIns="164450" rIns="0" bIns="0" anchor="t" anchorCtr="0">
            <a:spAutoFit/>
          </a:bodyPr>
          <a:lstStyle/>
          <a:p>
            <a:pPr marL="114300" marR="0" lvl="0" indent="0" algn="l" rtl="0">
              <a:spcBef>
                <a:spcPts val="0"/>
              </a:spcBef>
              <a:spcAft>
                <a:spcPts val="0"/>
              </a:spcAft>
              <a:buClr>
                <a:srgbClr val="000000"/>
              </a:buClr>
              <a:buSzPts val="1200"/>
              <a:buFont typeface="Arial"/>
              <a:buNone/>
            </a:pPr>
            <a:r>
              <a:rPr lang="en" sz="1400" b="1">
                <a:solidFill>
                  <a:srgbClr val="003C5A"/>
                </a:solidFill>
                <a:latin typeface="Calibri"/>
                <a:ea typeface="Calibri"/>
                <a:cs typeface="Calibri"/>
                <a:sym typeface="Calibri"/>
              </a:rPr>
              <a:t>Phase one: Define</a:t>
            </a:r>
            <a:br>
              <a:rPr lang="en" sz="1400">
                <a:solidFill>
                  <a:srgbClr val="003C5A"/>
                </a:solidFill>
                <a:latin typeface="Calibri"/>
                <a:ea typeface="Calibri"/>
                <a:cs typeface="Calibri"/>
                <a:sym typeface="Calibri"/>
              </a:rPr>
            </a:br>
            <a:br>
              <a:rPr lang="en" sz="1400">
                <a:solidFill>
                  <a:srgbClr val="434343"/>
                </a:solidFill>
                <a:latin typeface="Calibri"/>
                <a:ea typeface="Calibri"/>
                <a:cs typeface="Calibri"/>
                <a:sym typeface="Calibri"/>
              </a:rPr>
            </a:br>
            <a:r>
              <a:rPr lang="en" sz="1400">
                <a:solidFill>
                  <a:srgbClr val="434343"/>
                </a:solidFill>
                <a:latin typeface="Calibri"/>
                <a:ea typeface="Calibri"/>
                <a:cs typeface="Calibri"/>
                <a:sym typeface="Calibri"/>
              </a:rPr>
              <a:t>In 2021, Breakthrough ACTION embarked on a project in conjunction with USAID ReachHealth Philippines and with support from ThinkPlace, Breakthrough ACTION’s global human-centered design expert, to examine and design human-centered solutions to reduce rates of contraceptive discontinuation in the Philippines.</a:t>
            </a:r>
            <a:endParaRPr sz="1400">
              <a:solidFill>
                <a:srgbClr val="434343"/>
              </a:solidFill>
              <a:latin typeface="Calibri"/>
              <a:ea typeface="Calibri"/>
              <a:cs typeface="Calibri"/>
              <a:sym typeface="Calibri"/>
            </a:endParaRPr>
          </a:p>
          <a:p>
            <a:pPr marL="114300" marR="0" lvl="0" indent="0" algn="l" rtl="0">
              <a:spcBef>
                <a:spcPts val="0"/>
              </a:spcBef>
              <a:spcAft>
                <a:spcPts val="0"/>
              </a:spcAft>
              <a:buClr>
                <a:srgbClr val="000000"/>
              </a:buClr>
              <a:buSzPts val="1200"/>
              <a:buFont typeface="Arial"/>
              <a:buNone/>
            </a:pPr>
            <a:endParaRPr sz="1400">
              <a:solidFill>
                <a:srgbClr val="434343"/>
              </a:solidFill>
              <a:latin typeface="Calibri"/>
              <a:ea typeface="Calibri"/>
              <a:cs typeface="Calibri"/>
              <a:sym typeface="Calibri"/>
            </a:endParaRPr>
          </a:p>
          <a:p>
            <a:pPr marL="114300" marR="0" lvl="0" indent="0" algn="l" rtl="0">
              <a:spcBef>
                <a:spcPts val="0"/>
              </a:spcBef>
              <a:spcAft>
                <a:spcPts val="0"/>
              </a:spcAft>
              <a:buClr>
                <a:srgbClr val="000000"/>
              </a:buClr>
              <a:buSzPts val="1200"/>
              <a:buFont typeface="Arial"/>
              <a:buNone/>
            </a:pPr>
            <a:r>
              <a:rPr lang="en" sz="1400">
                <a:solidFill>
                  <a:srgbClr val="434343"/>
                </a:solidFill>
                <a:latin typeface="Calibri"/>
                <a:ea typeface="Calibri"/>
                <a:cs typeface="Calibri"/>
                <a:sym typeface="Calibri"/>
              </a:rPr>
              <a:t>An initial “define” phase started with a workshop where key stakeholders defined clear objectives in a one-page intent statement.</a:t>
            </a:r>
            <a:endParaRPr sz="1400">
              <a:solidFill>
                <a:srgbClr val="434343"/>
              </a:solidFill>
              <a:latin typeface="Calibri"/>
              <a:ea typeface="Calibri"/>
              <a:cs typeface="Calibri"/>
              <a:sym typeface="Calibri"/>
            </a:endParaRPr>
          </a:p>
        </p:txBody>
      </p:sp>
      <p:sp>
        <p:nvSpPr>
          <p:cNvPr id="203" name="Google Shape;203;p22"/>
          <p:cNvSpPr txBox="1"/>
          <p:nvPr/>
        </p:nvSpPr>
        <p:spPr>
          <a:xfrm>
            <a:off x="682896" y="756000"/>
            <a:ext cx="9333300" cy="966000"/>
          </a:xfrm>
          <a:prstGeom prst="rect">
            <a:avLst/>
          </a:prstGeom>
          <a:noFill/>
          <a:ln>
            <a:noFill/>
          </a:ln>
        </p:spPr>
        <p:txBody>
          <a:bodyPr spcFirstLastPara="1" wrap="square" lIns="116050" tIns="58025" rIns="116050" bIns="58025" anchor="ctr" anchorCtr="0">
            <a:normAutofit/>
          </a:bodyPr>
          <a:lstStyle/>
          <a:p>
            <a:pPr marL="0" marR="0" lvl="0" indent="0" algn="l" rtl="0">
              <a:lnSpc>
                <a:spcPct val="86000"/>
              </a:lnSpc>
              <a:spcBef>
                <a:spcPts val="0"/>
              </a:spcBef>
              <a:spcAft>
                <a:spcPts val="0"/>
              </a:spcAft>
              <a:buClr>
                <a:srgbClr val="000000"/>
              </a:buClr>
              <a:buSzPts val="1400"/>
              <a:buFont typeface="Arial"/>
              <a:buNone/>
            </a:pPr>
            <a:r>
              <a:rPr lang="en" sz="3200" b="1">
                <a:solidFill>
                  <a:srgbClr val="00A7E1"/>
                </a:solidFill>
                <a:latin typeface="Calibri"/>
                <a:ea typeface="Calibri"/>
                <a:cs typeface="Calibri"/>
                <a:sym typeface="Calibri"/>
              </a:rPr>
              <a:t>Workshop</a:t>
            </a:r>
            <a:endParaRPr sz="3200" b="1">
              <a:solidFill>
                <a:srgbClr val="434343"/>
              </a:solidFill>
              <a:latin typeface="Calibri"/>
              <a:ea typeface="Calibri"/>
              <a:cs typeface="Calibri"/>
              <a:sym typeface="Calibri"/>
            </a:endParaRPr>
          </a:p>
        </p:txBody>
      </p:sp>
      <p:sp>
        <p:nvSpPr>
          <p:cNvPr id="204" name="Google Shape;204;p22"/>
          <p:cNvSpPr txBox="1"/>
          <p:nvPr/>
        </p:nvSpPr>
        <p:spPr>
          <a:xfrm>
            <a:off x="682900" y="1772863"/>
            <a:ext cx="49239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00A7E1"/>
                </a:solidFill>
                <a:latin typeface="Calibri"/>
                <a:ea typeface="Calibri"/>
                <a:cs typeface="Calibri"/>
                <a:sym typeface="Calibri"/>
              </a:rPr>
              <a:t>Origins</a:t>
            </a:r>
            <a:endParaRPr sz="1100" b="1">
              <a:solidFill>
                <a:srgbClr val="00A7E1"/>
              </a:solidFill>
              <a:latin typeface="Calibri"/>
              <a:ea typeface="Calibri"/>
              <a:cs typeface="Calibri"/>
              <a:sym typeface="Calibri"/>
            </a:endParaRPr>
          </a:p>
        </p:txBody>
      </p:sp>
      <p:sp>
        <p:nvSpPr>
          <p:cNvPr id="205" name="Google Shape;205;p22"/>
          <p:cNvSpPr/>
          <p:nvPr/>
        </p:nvSpPr>
        <p:spPr>
          <a:xfrm>
            <a:off x="4421875" y="1900500"/>
            <a:ext cx="5727600" cy="4903500"/>
          </a:xfrm>
          <a:prstGeom prst="rect">
            <a:avLst/>
          </a:prstGeom>
          <a:solidFill>
            <a:srgbClr val="FFFFFF"/>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2"/>
          <p:cNvSpPr txBox="1"/>
          <p:nvPr/>
        </p:nvSpPr>
        <p:spPr>
          <a:xfrm>
            <a:off x="4559400" y="2018063"/>
            <a:ext cx="2726400" cy="305400"/>
          </a:xfrm>
          <a:prstGeom prst="rect">
            <a:avLst/>
          </a:prstGeom>
          <a:noFill/>
          <a:ln>
            <a:noFill/>
          </a:ln>
        </p:spPr>
        <p:txBody>
          <a:bodyPr spcFirstLastPara="1" wrap="square" lIns="79125" tIns="79125" rIns="79125" bIns="791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595959"/>
                </a:solidFill>
                <a:latin typeface="Calibri"/>
                <a:ea typeface="Calibri"/>
                <a:cs typeface="Calibri"/>
                <a:sym typeface="Calibri"/>
              </a:rPr>
              <a:t>Intent statement summary</a:t>
            </a:r>
            <a:endParaRPr sz="800" b="1" i="0" u="none" strike="noStrike" cap="none">
              <a:solidFill>
                <a:srgbClr val="595959"/>
              </a:solidFill>
              <a:latin typeface="Calibri"/>
              <a:ea typeface="Calibri"/>
              <a:cs typeface="Calibri"/>
              <a:sym typeface="Calibri"/>
            </a:endParaRPr>
          </a:p>
        </p:txBody>
      </p:sp>
      <p:sp>
        <p:nvSpPr>
          <p:cNvPr id="207" name="Google Shape;207;p22"/>
          <p:cNvSpPr txBox="1"/>
          <p:nvPr/>
        </p:nvSpPr>
        <p:spPr>
          <a:xfrm>
            <a:off x="4559400" y="2302225"/>
            <a:ext cx="1281600" cy="305400"/>
          </a:xfrm>
          <a:prstGeom prst="rect">
            <a:avLst/>
          </a:prstGeom>
          <a:noFill/>
          <a:ln>
            <a:noFill/>
          </a:ln>
        </p:spPr>
        <p:txBody>
          <a:bodyPr spcFirstLastPara="1" wrap="square" lIns="79125" tIns="79125" rIns="79125" bIns="791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595959"/>
                </a:solidFill>
                <a:latin typeface="Calibri"/>
                <a:ea typeface="Calibri"/>
                <a:cs typeface="Calibri"/>
                <a:sym typeface="Calibri"/>
              </a:rPr>
              <a:t>Central question</a:t>
            </a:r>
            <a:endParaRPr sz="1100" b="1" i="0" u="none" strike="noStrike" cap="none">
              <a:solidFill>
                <a:srgbClr val="595959"/>
              </a:solidFill>
              <a:latin typeface="Calibri"/>
              <a:ea typeface="Calibri"/>
              <a:cs typeface="Calibri"/>
              <a:sym typeface="Calibri"/>
            </a:endParaRPr>
          </a:p>
        </p:txBody>
      </p:sp>
      <p:sp>
        <p:nvSpPr>
          <p:cNvPr id="208" name="Google Shape;208;p22"/>
          <p:cNvSpPr txBox="1"/>
          <p:nvPr/>
        </p:nvSpPr>
        <p:spPr>
          <a:xfrm>
            <a:off x="4677508" y="2708031"/>
            <a:ext cx="5146430" cy="430887"/>
          </a:xfrm>
          <a:prstGeom prst="rect">
            <a:avLst/>
          </a:prstGeom>
          <a:solidFill>
            <a:srgbClr val="00B0F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1" i="1">
                <a:solidFill>
                  <a:schemeClr val="lt1"/>
                </a:solidFill>
                <a:latin typeface="Calibri"/>
                <a:ea typeface="Calibri"/>
                <a:cs typeface="Calibri"/>
                <a:sym typeface="Calibri"/>
              </a:rPr>
              <a:t>How might we understand women’s contraceptive journey and improve the approach of healthcare providers (HCPs) to lower discontinuation rates?</a:t>
            </a:r>
            <a:endParaRPr/>
          </a:p>
        </p:txBody>
      </p:sp>
      <p:sp>
        <p:nvSpPr>
          <p:cNvPr id="209" name="Google Shape;209;p22"/>
          <p:cNvSpPr txBox="1"/>
          <p:nvPr/>
        </p:nvSpPr>
        <p:spPr>
          <a:xfrm>
            <a:off x="4559400" y="3219438"/>
            <a:ext cx="1281600" cy="305400"/>
          </a:xfrm>
          <a:prstGeom prst="rect">
            <a:avLst/>
          </a:prstGeom>
          <a:noFill/>
          <a:ln>
            <a:noFill/>
          </a:ln>
        </p:spPr>
        <p:txBody>
          <a:bodyPr spcFirstLastPara="1" wrap="square" lIns="79125" tIns="79125" rIns="79125" bIns="791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595959"/>
                </a:solidFill>
                <a:latin typeface="Calibri"/>
                <a:ea typeface="Calibri"/>
                <a:cs typeface="Calibri"/>
                <a:sym typeface="Calibri"/>
              </a:rPr>
              <a:t>Strategic shifts</a:t>
            </a:r>
            <a:endParaRPr sz="1100" b="1" i="0" u="none" strike="noStrike" cap="none">
              <a:solidFill>
                <a:srgbClr val="595959"/>
              </a:solidFill>
              <a:latin typeface="Calibri"/>
              <a:ea typeface="Calibri"/>
              <a:cs typeface="Calibri"/>
              <a:sym typeface="Calibri"/>
            </a:endParaRPr>
          </a:p>
        </p:txBody>
      </p:sp>
      <p:sp>
        <p:nvSpPr>
          <p:cNvPr id="210" name="Google Shape;210;p22"/>
          <p:cNvSpPr txBox="1"/>
          <p:nvPr/>
        </p:nvSpPr>
        <p:spPr>
          <a:xfrm>
            <a:off x="4559400" y="5662913"/>
            <a:ext cx="1281600" cy="305400"/>
          </a:xfrm>
          <a:prstGeom prst="rect">
            <a:avLst/>
          </a:prstGeom>
          <a:noFill/>
          <a:ln>
            <a:noFill/>
          </a:ln>
        </p:spPr>
        <p:txBody>
          <a:bodyPr spcFirstLastPara="1" wrap="square" lIns="79125" tIns="79125" rIns="79125" bIns="791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595959"/>
                </a:solidFill>
                <a:latin typeface="Calibri"/>
                <a:ea typeface="Calibri"/>
                <a:cs typeface="Calibri"/>
                <a:sym typeface="Calibri"/>
              </a:rPr>
              <a:t>Activity phases</a:t>
            </a:r>
            <a:endParaRPr sz="1100" b="1" i="0" u="none" strike="noStrike" cap="none">
              <a:solidFill>
                <a:srgbClr val="595959"/>
              </a:solidFill>
              <a:latin typeface="Calibri"/>
              <a:ea typeface="Calibri"/>
              <a:cs typeface="Calibri"/>
              <a:sym typeface="Calibri"/>
            </a:endParaRPr>
          </a:p>
        </p:txBody>
      </p:sp>
      <p:sp>
        <p:nvSpPr>
          <p:cNvPr id="211" name="Google Shape;211;p22"/>
          <p:cNvSpPr/>
          <p:nvPr/>
        </p:nvSpPr>
        <p:spPr>
          <a:xfrm>
            <a:off x="8077825" y="5978663"/>
            <a:ext cx="1812300" cy="597000"/>
          </a:xfrm>
          <a:prstGeom prst="homePlate">
            <a:avLst>
              <a:gd name="adj" fmla="val 50000"/>
            </a:avLst>
          </a:prstGeom>
          <a:solidFill>
            <a:srgbClr val="C5D3D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2"/>
          <p:cNvSpPr/>
          <p:nvPr/>
        </p:nvSpPr>
        <p:spPr>
          <a:xfrm>
            <a:off x="6360225" y="5978663"/>
            <a:ext cx="2170200" cy="597000"/>
          </a:xfrm>
          <a:prstGeom prst="homePlate">
            <a:avLst>
              <a:gd name="adj" fmla="val 50000"/>
            </a:avLst>
          </a:prstGeom>
          <a:solidFill>
            <a:srgbClr val="C5D3D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2"/>
          <p:cNvSpPr/>
          <p:nvPr/>
        </p:nvSpPr>
        <p:spPr>
          <a:xfrm>
            <a:off x="4640950" y="5978663"/>
            <a:ext cx="2024100" cy="597000"/>
          </a:xfrm>
          <a:prstGeom prst="homePlate">
            <a:avLst>
              <a:gd name="adj" fmla="val 50000"/>
            </a:avLst>
          </a:prstGeom>
          <a:solidFill>
            <a:srgbClr val="C5D3DC"/>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2"/>
          <p:cNvSpPr txBox="1"/>
          <p:nvPr/>
        </p:nvSpPr>
        <p:spPr>
          <a:xfrm>
            <a:off x="6752463" y="6050238"/>
            <a:ext cx="1512900" cy="351900"/>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000000"/>
              </a:buClr>
              <a:buSzPts val="800"/>
              <a:buFont typeface="Arial"/>
              <a:buNone/>
            </a:pPr>
            <a:r>
              <a:rPr lang="en" sz="800" b="1" i="0" u="none" strike="noStrike" cap="none">
                <a:solidFill>
                  <a:srgbClr val="4D4D4D"/>
                </a:solidFill>
                <a:latin typeface="Calibri"/>
                <a:ea typeface="Calibri"/>
                <a:cs typeface="Calibri"/>
                <a:sym typeface="Calibri"/>
              </a:rPr>
              <a:t>Phase two: DESIGN &amp; TEST (2022)</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4D4D4D"/>
                </a:solidFill>
                <a:latin typeface="Calibri"/>
                <a:ea typeface="Calibri"/>
                <a:cs typeface="Calibri"/>
                <a:sym typeface="Calibri"/>
              </a:rPr>
              <a:t>Conduct iterative prototyping and testing based on phase one insights</a:t>
            </a:r>
            <a:endParaRPr sz="1400" b="0" i="0" u="none" strike="noStrike" cap="none">
              <a:solidFill>
                <a:srgbClr val="000000"/>
              </a:solidFill>
              <a:latin typeface="Calibri"/>
              <a:ea typeface="Calibri"/>
              <a:cs typeface="Calibri"/>
              <a:sym typeface="Calibri"/>
            </a:endParaRPr>
          </a:p>
          <a:p>
            <a:pPr marL="0" marR="0" lvl="0" indent="0" algn="ctr" rtl="0">
              <a:lnSpc>
                <a:spcPct val="162500"/>
              </a:lnSpc>
              <a:spcBef>
                <a:spcPts val="0"/>
              </a:spcBef>
              <a:spcAft>
                <a:spcPts val="0"/>
              </a:spcAft>
              <a:buClr>
                <a:srgbClr val="000000"/>
              </a:buClr>
              <a:buSzPts val="800"/>
              <a:buFont typeface="Arial"/>
              <a:buNone/>
            </a:pPr>
            <a:r>
              <a:rPr lang="en" sz="800" b="0" i="0" u="none" strike="noStrike" cap="none">
                <a:solidFill>
                  <a:srgbClr val="4D4D4D"/>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
        <p:nvSpPr>
          <p:cNvPr id="215" name="Google Shape;215;p22"/>
          <p:cNvSpPr txBox="1"/>
          <p:nvPr/>
        </p:nvSpPr>
        <p:spPr>
          <a:xfrm>
            <a:off x="8550474" y="6042262"/>
            <a:ext cx="1127663" cy="582600"/>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000000"/>
              </a:buClr>
              <a:buSzPts val="800"/>
              <a:buFont typeface="Arial"/>
              <a:buNone/>
            </a:pPr>
            <a:r>
              <a:rPr lang="en" sz="800" b="1" i="0" u="none" strike="noStrike" cap="none">
                <a:solidFill>
                  <a:srgbClr val="4D4D4D"/>
                </a:solidFill>
                <a:latin typeface="Calibri"/>
                <a:ea typeface="Calibri"/>
                <a:cs typeface="Calibri"/>
                <a:sym typeface="Calibri"/>
              </a:rPr>
              <a:t>Phase three: APPLY (2023)</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4D4D4D"/>
                </a:solidFill>
                <a:latin typeface="Calibri"/>
                <a:ea typeface="Calibri"/>
                <a:cs typeface="Calibri"/>
                <a:sym typeface="Calibri"/>
              </a:rPr>
              <a:t>Implement, evaluate, and refine solutions</a:t>
            </a:r>
            <a:endParaRPr sz="1400" b="0" i="0" u="none" strike="noStrike" cap="none">
              <a:solidFill>
                <a:srgbClr val="000000"/>
              </a:solidFill>
              <a:latin typeface="Calibri"/>
              <a:ea typeface="Calibri"/>
              <a:cs typeface="Calibri"/>
              <a:sym typeface="Calibri"/>
            </a:endParaRPr>
          </a:p>
          <a:p>
            <a:pPr marL="0" marR="0" lvl="0" indent="0" algn="ctr" rtl="0">
              <a:lnSpc>
                <a:spcPct val="162500"/>
              </a:lnSpc>
              <a:spcBef>
                <a:spcPts val="0"/>
              </a:spcBef>
              <a:spcAft>
                <a:spcPts val="0"/>
              </a:spcAft>
              <a:buClr>
                <a:srgbClr val="000000"/>
              </a:buClr>
              <a:buSzPts val="800"/>
              <a:buFont typeface="Arial"/>
              <a:buNone/>
            </a:pPr>
            <a:r>
              <a:rPr lang="en" sz="800" b="0" i="0" u="none" strike="noStrike" cap="none">
                <a:solidFill>
                  <a:srgbClr val="4D4D4D"/>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
        <p:nvSpPr>
          <p:cNvPr id="216" name="Google Shape;216;p22"/>
          <p:cNvSpPr txBox="1"/>
          <p:nvPr/>
        </p:nvSpPr>
        <p:spPr>
          <a:xfrm>
            <a:off x="4717950" y="6042263"/>
            <a:ext cx="1732800" cy="409500"/>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000000"/>
              </a:buClr>
              <a:buSzPts val="800"/>
              <a:buFont typeface="Arial"/>
              <a:buNone/>
            </a:pPr>
            <a:r>
              <a:rPr lang="en" sz="800" b="1" i="0" u="none" strike="noStrike" cap="none">
                <a:solidFill>
                  <a:srgbClr val="4D4D4D"/>
                </a:solidFill>
                <a:latin typeface="Calibri"/>
                <a:ea typeface="Calibri"/>
                <a:cs typeface="Calibri"/>
                <a:sym typeface="Calibri"/>
              </a:rPr>
              <a:t>Phase one: DEFINE (2021)</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4D4D4D"/>
                </a:solidFill>
                <a:latin typeface="Calibri"/>
                <a:ea typeface="Calibri"/>
                <a:cs typeface="Calibri"/>
                <a:sym typeface="Calibri"/>
              </a:rPr>
              <a:t>Set goals and qualitative research to understand user perspectives</a:t>
            </a:r>
            <a:endParaRPr sz="1400" b="0" i="0" u="none" strike="noStrike" cap="none">
              <a:solidFill>
                <a:srgbClr val="000000"/>
              </a:solidFill>
              <a:latin typeface="Calibri"/>
              <a:ea typeface="Calibri"/>
              <a:cs typeface="Calibri"/>
              <a:sym typeface="Calibri"/>
            </a:endParaRPr>
          </a:p>
        </p:txBody>
      </p:sp>
      <p:graphicFrame>
        <p:nvGraphicFramePr>
          <p:cNvPr id="217" name="Google Shape;217;p22"/>
          <p:cNvGraphicFramePr/>
          <p:nvPr/>
        </p:nvGraphicFramePr>
        <p:xfrm>
          <a:off x="4651917" y="3523486"/>
          <a:ext cx="3000000" cy="3000000"/>
        </p:xfrm>
        <a:graphic>
          <a:graphicData uri="http://schemas.openxmlformats.org/drawingml/2006/table">
            <a:tbl>
              <a:tblPr firstRow="1" bandRow="1">
                <a:noFill/>
                <a:tableStyleId>{44CB322C-C6F3-4893-813B-C9502B42ADC7}</a:tableStyleId>
              </a:tblPr>
              <a:tblGrid>
                <a:gridCol w="2475725">
                  <a:extLst>
                    <a:ext uri="{9D8B030D-6E8A-4147-A177-3AD203B41FA5}">
                      <a16:colId xmlns:a16="http://schemas.microsoft.com/office/drawing/2014/main" val="20000"/>
                    </a:ext>
                  </a:extLst>
                </a:gridCol>
                <a:gridCol w="246175">
                  <a:extLst>
                    <a:ext uri="{9D8B030D-6E8A-4147-A177-3AD203B41FA5}">
                      <a16:colId xmlns:a16="http://schemas.microsoft.com/office/drawing/2014/main" val="20001"/>
                    </a:ext>
                  </a:extLst>
                </a:gridCol>
                <a:gridCol w="2424525">
                  <a:extLst>
                    <a:ext uri="{9D8B030D-6E8A-4147-A177-3AD203B41FA5}">
                      <a16:colId xmlns:a16="http://schemas.microsoft.com/office/drawing/2014/main" val="20002"/>
                    </a:ext>
                  </a:extLst>
                </a:gridCol>
              </a:tblGrid>
              <a:tr h="127000">
                <a:tc>
                  <a:txBody>
                    <a:bodyPr/>
                    <a:lstStyle/>
                    <a:p>
                      <a:pPr marL="0" marR="0" lvl="0" indent="0" algn="l" rtl="0">
                        <a:spcBef>
                          <a:spcPts val="0"/>
                        </a:spcBef>
                        <a:spcAft>
                          <a:spcPts val="0"/>
                        </a:spcAft>
                        <a:buNone/>
                      </a:pPr>
                      <a:r>
                        <a:rPr lang="en" sz="1000" b="1" u="none" strike="noStrike" cap="none"/>
                        <a:t>From</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7F7F7F"/>
                      </a:solidFill>
                      <a:prstDash val="solid"/>
                      <a:round/>
                      <a:headEnd type="none" w="sm" len="sm"/>
                      <a:tailEnd type="none" w="sm" len="sm"/>
                    </a:lnT>
                    <a:lnB w="19050" cap="flat" cmpd="sng">
                      <a:solidFill>
                        <a:srgbClr val="7F7F7F"/>
                      </a:solidFill>
                      <a:prstDash val="solid"/>
                      <a:round/>
                      <a:headEnd type="none" w="sm" len="sm"/>
                      <a:tailEnd type="none" w="sm" len="sm"/>
                    </a:lnB>
                  </a:tcPr>
                </a:tc>
                <a:tc>
                  <a:txBody>
                    <a:bodyPr/>
                    <a:lstStyle/>
                    <a:p>
                      <a:pPr marL="0" marR="0" lvl="0" indent="0" algn="ctr" rtl="0">
                        <a:spcBef>
                          <a:spcPts val="0"/>
                        </a:spcBef>
                        <a:spcAft>
                          <a:spcPts val="0"/>
                        </a:spcAft>
                        <a:buNone/>
                      </a:pPr>
                      <a:r>
                        <a:rPr lang="en" sz="1000" b="1"/>
                        <a:t>&gt;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7F7F7F"/>
                      </a:solidFill>
                      <a:prstDash val="solid"/>
                      <a:round/>
                      <a:headEnd type="none" w="sm" len="sm"/>
                      <a:tailEnd type="none" w="sm" len="sm"/>
                    </a:lnT>
                    <a:lnB w="19050" cap="flat" cmpd="sng">
                      <a:solidFill>
                        <a:srgbClr val="7F7F7F"/>
                      </a:solidFill>
                      <a:prstDash val="solid"/>
                      <a:round/>
                      <a:headEnd type="none" w="sm" len="sm"/>
                      <a:tailEnd type="none" w="sm" len="sm"/>
                    </a:lnB>
                  </a:tcPr>
                </a:tc>
                <a:tc>
                  <a:txBody>
                    <a:bodyPr/>
                    <a:lstStyle/>
                    <a:p>
                      <a:pPr marL="0" marR="0" lvl="0" indent="0" algn="l" rtl="0">
                        <a:spcBef>
                          <a:spcPts val="0"/>
                        </a:spcBef>
                        <a:spcAft>
                          <a:spcPts val="0"/>
                        </a:spcAft>
                        <a:buNone/>
                      </a:pPr>
                      <a:r>
                        <a:rPr lang="en" sz="1000" b="1"/>
                        <a:t>To</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7F7F7F"/>
                      </a:solidFill>
                      <a:prstDash val="solid"/>
                      <a:round/>
                      <a:headEnd type="none" w="sm" len="sm"/>
                      <a:tailEnd type="none" w="sm" len="sm"/>
                    </a:lnT>
                    <a:lnB w="19050" cap="flat" cmpd="sng">
                      <a:solidFill>
                        <a:srgbClr val="7F7F7F"/>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 sz="900" b="0"/>
                        <a:t>Assumptions of women’s reproductive journeys (e.g., transition points, circle of influence in their decision-making around contraceptive usage)</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&gt;</a:t>
                      </a:r>
                      <a:endParaRPr sz="900" b="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l" rtl="0">
                        <a:spcBef>
                          <a:spcPts val="0"/>
                        </a:spcBef>
                        <a:spcAft>
                          <a:spcPts val="0"/>
                        </a:spcAft>
                        <a:buNone/>
                      </a:pPr>
                      <a:r>
                        <a:rPr lang="en" sz="900"/>
                        <a:t>Becoming aware of women’s individual reproductive journeys as a whole (e.g., views, biases, barriers, and circle of influence)</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 sz="900" b="0"/>
                        <a:t>Assumptions on the views and barriers of partners, family, and immediate community around contraceptive usage</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&gt;</a:t>
                      </a:r>
                      <a:endParaRPr sz="900" b="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l" rtl="0">
                        <a:spcBef>
                          <a:spcPts val="0"/>
                        </a:spcBef>
                        <a:spcAft>
                          <a:spcPts val="0"/>
                        </a:spcAft>
                        <a:buNone/>
                      </a:pPr>
                      <a:r>
                        <a:rPr lang="en" sz="900"/>
                        <a:t>Identifying potential barriers and areas for intervention within the family (including partner) and community</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 sz="900" b="0"/>
                        <a:t>Spoon-feeding mentality, which prevents clients from thinking for themselves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&gt;</a:t>
                      </a:r>
                      <a:endParaRPr sz="900" b="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l" rtl="0">
                        <a:spcBef>
                          <a:spcPts val="0"/>
                        </a:spcBef>
                        <a:spcAft>
                          <a:spcPts val="0"/>
                        </a:spcAft>
                        <a:buNone/>
                      </a:pPr>
                      <a:r>
                        <a:rPr lang="en" sz="900"/>
                        <a:t>Creating equal and sustainable partnerships with clients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chemeClr val="dk1"/>
                        </a:buClr>
                        <a:buSzPts val="900"/>
                        <a:buFont typeface="Calibri"/>
                        <a:buNone/>
                      </a:pPr>
                      <a:r>
                        <a:rPr lang="en" sz="900" b="0"/>
                        <a:t>Lack of knowledge around relationship dynamics and inconsistencies in client relationships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ctr" rtl="0">
                        <a:spcBef>
                          <a:spcPts val="0"/>
                        </a:spcBef>
                        <a:spcAft>
                          <a:spcPts val="0"/>
                        </a:spcAft>
                        <a:buNone/>
                      </a:pPr>
                      <a:r>
                        <a:rPr lang="en" sz="1000" b="0" i="0" u="none" strike="noStrike" cap="none">
                          <a:solidFill>
                            <a:srgbClr val="000000"/>
                          </a:solidFill>
                          <a:latin typeface="Calibri"/>
                          <a:ea typeface="Calibri"/>
                          <a:cs typeface="Calibri"/>
                          <a:sym typeface="Calibri"/>
                        </a:rPr>
                        <a:t>&gt;</a:t>
                      </a:r>
                      <a:endParaRPr sz="900" b="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a:t>Identifying potential areas for improving interpersonal trust, communication, and HCP channels of support and assistance</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21"/>
        <p:cNvGrpSpPr/>
        <p:nvPr/>
      </p:nvGrpSpPr>
      <p:grpSpPr>
        <a:xfrm>
          <a:off x="0" y="0"/>
          <a:ext cx="0" cy="0"/>
          <a:chOff x="0" y="0"/>
          <a:chExt cx="0" cy="0"/>
        </a:xfrm>
      </p:grpSpPr>
      <p:sp>
        <p:nvSpPr>
          <p:cNvPr id="222" name="Google Shape;222;p23"/>
          <p:cNvSpPr txBox="1"/>
          <p:nvPr/>
        </p:nvSpPr>
        <p:spPr>
          <a:xfrm>
            <a:off x="682900" y="2391950"/>
            <a:ext cx="3096600" cy="2320492"/>
          </a:xfrm>
          <a:prstGeom prst="rect">
            <a:avLst/>
          </a:prstGeom>
          <a:noFill/>
          <a:ln>
            <a:noFill/>
          </a:ln>
        </p:spPr>
        <p:txBody>
          <a:bodyPr spcFirstLastPara="1" wrap="square" lIns="0" tIns="164450" rIns="0" bIns="0" anchor="t" anchorCtr="0">
            <a:spAutoFit/>
          </a:bodyPr>
          <a:lstStyle/>
          <a:p>
            <a:pPr marL="114300" marR="0" lvl="0" indent="0" algn="l" rtl="0">
              <a:spcBef>
                <a:spcPts val="0"/>
              </a:spcBef>
              <a:spcAft>
                <a:spcPts val="0"/>
              </a:spcAft>
              <a:buClr>
                <a:srgbClr val="000000"/>
              </a:buClr>
              <a:buSzPts val="1200"/>
              <a:buFont typeface="Arial"/>
              <a:buNone/>
            </a:pPr>
            <a:r>
              <a:rPr lang="en" sz="1400">
                <a:solidFill>
                  <a:srgbClr val="434343"/>
                </a:solidFill>
                <a:latin typeface="Calibri"/>
                <a:ea typeface="Calibri"/>
                <a:cs typeface="Calibri"/>
                <a:sym typeface="Calibri"/>
              </a:rPr>
              <a:t>Following the intent statement activity, the team developed lines of inquiry guiding the field research in search for new insights. This phase culminated in a deep dive into the main findings uncovered during fieldwork (i.e., themes and insights around users’ and related influencers’ attitudes, behaviors, and habits leading to discontinuation of </a:t>
            </a:r>
            <a:r>
              <a:rPr lang="en" sz="1400">
                <a:solidFill>
                  <a:schemeClr val="dk1"/>
                </a:solidFill>
                <a:latin typeface="Calibri"/>
                <a:ea typeface="Calibri"/>
                <a:cs typeface="Calibri"/>
                <a:sym typeface="Calibri"/>
              </a:rPr>
              <a:t>c</a:t>
            </a:r>
            <a:r>
              <a:rPr lang="en" sz="1400" i="0" u="none" strike="noStrike" cap="none">
                <a:solidFill>
                  <a:schemeClr val="dk1"/>
                </a:solidFill>
                <a:latin typeface="Calibri"/>
                <a:ea typeface="Calibri"/>
                <a:cs typeface="Calibri"/>
                <a:sym typeface="Calibri"/>
              </a:rPr>
              <a:t>ontraception</a:t>
            </a:r>
            <a:r>
              <a:rPr lang="en" sz="1400">
                <a:solidFill>
                  <a:schemeClr val="dk1"/>
                </a:solidFill>
                <a:latin typeface="Calibri"/>
                <a:ea typeface="Calibri"/>
                <a:cs typeface="Calibri"/>
                <a:sym typeface="Calibri"/>
              </a:rPr>
              <a:t>).</a:t>
            </a:r>
            <a:endParaRPr sz="1700" b="1">
              <a:solidFill>
                <a:schemeClr val="dk1"/>
              </a:solidFill>
              <a:latin typeface="Calibri"/>
              <a:ea typeface="Calibri"/>
              <a:cs typeface="Calibri"/>
              <a:sym typeface="Calibri"/>
            </a:endParaRPr>
          </a:p>
        </p:txBody>
      </p:sp>
      <p:sp>
        <p:nvSpPr>
          <p:cNvPr id="223" name="Google Shape;223;p23"/>
          <p:cNvSpPr txBox="1"/>
          <p:nvPr/>
        </p:nvSpPr>
        <p:spPr>
          <a:xfrm>
            <a:off x="682900" y="278963"/>
            <a:ext cx="9333300" cy="966000"/>
          </a:xfrm>
          <a:prstGeom prst="rect">
            <a:avLst/>
          </a:prstGeom>
          <a:noFill/>
          <a:ln>
            <a:noFill/>
          </a:ln>
        </p:spPr>
        <p:txBody>
          <a:bodyPr spcFirstLastPara="1" wrap="square" lIns="116050" tIns="58025" rIns="116050" bIns="58025" anchor="ctr" anchorCtr="0">
            <a:normAutofit/>
          </a:bodyPr>
          <a:lstStyle/>
          <a:p>
            <a:pPr marL="0" marR="0" lvl="0" indent="0" algn="l" rtl="0">
              <a:lnSpc>
                <a:spcPct val="86000"/>
              </a:lnSpc>
              <a:spcBef>
                <a:spcPts val="0"/>
              </a:spcBef>
              <a:spcAft>
                <a:spcPts val="0"/>
              </a:spcAft>
              <a:buClr>
                <a:srgbClr val="000000"/>
              </a:buClr>
              <a:buSzPts val="1400"/>
              <a:buFont typeface="Arial"/>
              <a:buNone/>
            </a:pPr>
            <a:r>
              <a:rPr lang="en" sz="3200" b="1">
                <a:solidFill>
                  <a:srgbClr val="00A7E1"/>
                </a:solidFill>
                <a:latin typeface="Calibri"/>
                <a:ea typeface="Calibri"/>
                <a:cs typeface="Calibri"/>
                <a:sym typeface="Calibri"/>
              </a:rPr>
              <a:t>Workshop</a:t>
            </a:r>
            <a:endParaRPr sz="3200" b="1">
              <a:solidFill>
                <a:srgbClr val="434343"/>
              </a:solidFill>
              <a:latin typeface="Calibri"/>
              <a:ea typeface="Calibri"/>
              <a:cs typeface="Calibri"/>
              <a:sym typeface="Calibri"/>
            </a:endParaRPr>
          </a:p>
        </p:txBody>
      </p:sp>
      <p:sp>
        <p:nvSpPr>
          <p:cNvPr id="224" name="Google Shape;224;p23"/>
          <p:cNvSpPr txBox="1"/>
          <p:nvPr/>
        </p:nvSpPr>
        <p:spPr>
          <a:xfrm>
            <a:off x="681700" y="1078662"/>
            <a:ext cx="49239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00A7E1"/>
                </a:solidFill>
                <a:latin typeface="Calibri"/>
                <a:ea typeface="Calibri"/>
                <a:cs typeface="Calibri"/>
                <a:sym typeface="Calibri"/>
              </a:rPr>
              <a:t>Origins</a:t>
            </a:r>
            <a:endParaRPr sz="1100" b="1">
              <a:solidFill>
                <a:srgbClr val="00A7E1"/>
              </a:solidFill>
              <a:latin typeface="Calibri"/>
              <a:ea typeface="Calibri"/>
              <a:cs typeface="Calibri"/>
              <a:sym typeface="Calibri"/>
            </a:endParaRPr>
          </a:p>
        </p:txBody>
      </p:sp>
      <p:sp>
        <p:nvSpPr>
          <p:cNvPr id="225" name="Google Shape;225;p23"/>
          <p:cNvSpPr txBox="1"/>
          <p:nvPr/>
        </p:nvSpPr>
        <p:spPr>
          <a:xfrm>
            <a:off x="4810900" y="1230213"/>
            <a:ext cx="3334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3C5A"/>
                </a:solidFill>
                <a:latin typeface="Calibri"/>
                <a:ea typeface="Calibri"/>
                <a:cs typeface="Calibri"/>
                <a:sym typeface="Calibri"/>
              </a:rPr>
              <a:t>INSIGHTS: Contraception users’ relationship with FP</a:t>
            </a:r>
            <a:endParaRPr sz="1100" b="0" i="0" u="none" strike="noStrike" cap="none">
              <a:solidFill>
                <a:srgbClr val="003C5A"/>
              </a:solidFill>
              <a:latin typeface="Calibri"/>
              <a:ea typeface="Calibri"/>
              <a:cs typeface="Calibri"/>
              <a:sym typeface="Calibri"/>
            </a:endParaRPr>
          </a:p>
        </p:txBody>
      </p:sp>
      <p:pic>
        <p:nvPicPr>
          <p:cNvPr id="226" name="Google Shape;226;p23" descr="Women free icon"/>
          <p:cNvPicPr preferRelativeResize="0"/>
          <p:nvPr/>
        </p:nvPicPr>
        <p:blipFill rotWithShape="1">
          <a:blip r:embed="rId3">
            <a:alphaModFix/>
          </a:blip>
          <a:srcRect/>
          <a:stretch/>
        </p:blipFill>
        <p:spPr>
          <a:xfrm>
            <a:off x="4311285" y="1081722"/>
            <a:ext cx="466388" cy="466388"/>
          </a:xfrm>
          <a:prstGeom prst="rect">
            <a:avLst/>
          </a:prstGeom>
          <a:noFill/>
          <a:ln>
            <a:noFill/>
          </a:ln>
        </p:spPr>
      </p:pic>
      <p:sp>
        <p:nvSpPr>
          <p:cNvPr id="227" name="Google Shape;227;p23"/>
          <p:cNvSpPr txBox="1"/>
          <p:nvPr/>
        </p:nvSpPr>
        <p:spPr>
          <a:xfrm>
            <a:off x="8145400" y="1230213"/>
            <a:ext cx="1981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3C5A"/>
                </a:solidFill>
                <a:latin typeface="Calibri"/>
                <a:ea typeface="Calibri"/>
                <a:cs typeface="Calibri"/>
                <a:sym typeface="Calibri"/>
              </a:rPr>
              <a:t>Design questions</a:t>
            </a:r>
            <a:endParaRPr sz="1100" b="0" i="0" u="none" strike="noStrike" cap="none">
              <a:solidFill>
                <a:srgbClr val="003C5A"/>
              </a:solidFill>
              <a:latin typeface="Calibri"/>
              <a:ea typeface="Calibri"/>
              <a:cs typeface="Calibri"/>
              <a:sym typeface="Calibri"/>
            </a:endParaRPr>
          </a:p>
        </p:txBody>
      </p:sp>
      <p:sp>
        <p:nvSpPr>
          <p:cNvPr id="228" name="Google Shape;228;p23"/>
          <p:cNvSpPr/>
          <p:nvPr/>
        </p:nvSpPr>
        <p:spPr>
          <a:xfrm>
            <a:off x="682900" y="5125825"/>
            <a:ext cx="3096600" cy="1678200"/>
          </a:xfrm>
          <a:prstGeom prst="roundRect">
            <a:avLst>
              <a:gd name="adj" fmla="val 9256"/>
            </a:avLst>
          </a:prstGeom>
          <a:solidFill>
            <a:srgbClr val="FFFFFF"/>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80010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23C5A"/>
                </a:solidFill>
                <a:latin typeface="Calibri"/>
                <a:ea typeface="Calibri"/>
                <a:cs typeface="Calibri"/>
                <a:sym typeface="Calibri"/>
              </a:rPr>
              <a:t>A significant shift in perspective that helps to uncover novel opportunities. Insight connects information and inspiration in new ways to re-perceive a situation in a way that leads to an opportunity for action.</a:t>
            </a:r>
            <a:endParaRPr sz="1400" b="0" i="0" u="none" strike="noStrike" cap="none">
              <a:solidFill>
                <a:srgbClr val="000000"/>
              </a:solidFill>
              <a:latin typeface="Arial"/>
              <a:ea typeface="Arial"/>
              <a:cs typeface="Arial"/>
              <a:sym typeface="Arial"/>
            </a:endParaRPr>
          </a:p>
        </p:txBody>
      </p:sp>
      <p:sp>
        <p:nvSpPr>
          <p:cNvPr id="229" name="Google Shape;229;p23"/>
          <p:cNvSpPr txBox="1"/>
          <p:nvPr/>
        </p:nvSpPr>
        <p:spPr>
          <a:xfrm>
            <a:off x="884651" y="5341012"/>
            <a:ext cx="8862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3C5A"/>
                </a:solidFill>
                <a:latin typeface="Calibri"/>
                <a:ea typeface="Calibri"/>
                <a:cs typeface="Calibri"/>
                <a:sym typeface="Calibri"/>
              </a:rPr>
              <a:t>Insight</a:t>
            </a:r>
            <a:br>
              <a:rPr lang="en" sz="1100" b="0" i="0" u="none" strike="noStrike" cap="none">
                <a:solidFill>
                  <a:srgbClr val="003C5A"/>
                </a:solidFill>
                <a:latin typeface="Calibri"/>
                <a:ea typeface="Calibri"/>
                <a:cs typeface="Calibri"/>
                <a:sym typeface="Calibri"/>
              </a:rPr>
            </a:br>
            <a:r>
              <a:rPr lang="en" sz="1100" b="0" i="1" u="none" strike="noStrike" cap="none">
                <a:solidFill>
                  <a:srgbClr val="003C5A"/>
                </a:solidFill>
                <a:latin typeface="Calibri"/>
                <a:ea typeface="Calibri"/>
                <a:cs typeface="Calibri"/>
                <a:sym typeface="Calibri"/>
              </a:rPr>
              <a:t>noun</a:t>
            </a:r>
            <a:endParaRPr sz="1400" b="0" i="0" u="none" strike="noStrike" cap="none">
              <a:solidFill>
                <a:srgbClr val="000000"/>
              </a:solidFill>
              <a:latin typeface="Calibri"/>
              <a:ea typeface="Calibri"/>
              <a:cs typeface="Calibri"/>
              <a:sym typeface="Calibri"/>
            </a:endParaRPr>
          </a:p>
        </p:txBody>
      </p:sp>
      <p:graphicFrame>
        <p:nvGraphicFramePr>
          <p:cNvPr id="230" name="Google Shape;230;p23"/>
          <p:cNvGraphicFramePr/>
          <p:nvPr/>
        </p:nvGraphicFramePr>
        <p:xfrm>
          <a:off x="4523600" y="1566213"/>
          <a:ext cx="3000000" cy="3000000"/>
        </p:xfrm>
        <a:graphic>
          <a:graphicData uri="http://schemas.openxmlformats.org/drawingml/2006/table">
            <a:tbl>
              <a:tblPr>
                <a:noFill/>
                <a:tableStyleId>{C707BE94-8065-462A-80C3-5C1EEA3E6792}</a:tableStyleId>
              </a:tblPr>
              <a:tblGrid>
                <a:gridCol w="3419175">
                  <a:extLst>
                    <a:ext uri="{9D8B030D-6E8A-4147-A177-3AD203B41FA5}">
                      <a16:colId xmlns:a16="http://schemas.microsoft.com/office/drawing/2014/main" val="20000"/>
                    </a:ext>
                  </a:extLst>
                </a:gridCol>
                <a:gridCol w="2206700">
                  <a:extLst>
                    <a:ext uri="{9D8B030D-6E8A-4147-A177-3AD203B41FA5}">
                      <a16:colId xmlns:a16="http://schemas.microsoft.com/office/drawing/2014/main" val="20001"/>
                    </a:ext>
                  </a:extLst>
                </a:gridCol>
              </a:tblGrid>
              <a:tr h="594325">
                <a:tc>
                  <a:txBody>
                    <a:bodyPr/>
                    <a:lstStyle/>
                    <a:p>
                      <a:pPr marL="2857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23C5A"/>
                          </a:solidFill>
                          <a:latin typeface="Calibri"/>
                          <a:ea typeface="Calibri"/>
                          <a:cs typeface="Calibri"/>
                          <a:sym typeface="Calibri"/>
                        </a:rPr>
                        <a:t>STRUCTURAL CONSTRAINTS</a:t>
                      </a:r>
                      <a:endParaRPr sz="900" b="1" u="none" strike="noStrike" cap="none">
                        <a:solidFill>
                          <a:srgbClr val="023C5A"/>
                        </a:solidFill>
                        <a:latin typeface="Calibri"/>
                        <a:ea typeface="Calibri"/>
                        <a:cs typeface="Calibri"/>
                        <a:sym typeface="Calibri"/>
                      </a:endParaRPr>
                    </a:p>
                    <a:p>
                      <a:pPr marL="285750" marR="0" lvl="0" indent="0" algn="l" rtl="0">
                        <a:lnSpc>
                          <a:spcPct val="100000"/>
                        </a:lnSpc>
                        <a:spcBef>
                          <a:spcPts val="0"/>
                        </a:spcBef>
                        <a:spcAft>
                          <a:spcPts val="0"/>
                        </a:spcAft>
                        <a:buClr>
                          <a:srgbClr val="000000"/>
                        </a:buClr>
                        <a:buSzPts val="900"/>
                        <a:buFont typeface="Arial"/>
                        <a:buNone/>
                      </a:pPr>
                      <a:r>
                        <a:rPr lang="en" sz="900" u="none" strike="noStrike" cap="none">
                          <a:solidFill>
                            <a:srgbClr val="023C5A"/>
                          </a:solidFill>
                          <a:latin typeface="Calibri"/>
                          <a:ea typeface="Calibri"/>
                          <a:cs typeface="Calibri"/>
                          <a:sym typeface="Calibri"/>
                        </a:rPr>
                        <a:t>Access to medical services, FP commodities, and trained professionals is not consistent across health </a:t>
                      </a:r>
                      <a:r>
                        <a:rPr lang="en" sz="900">
                          <a:solidFill>
                            <a:srgbClr val="023C5A"/>
                          </a:solidFill>
                          <a:latin typeface="Calibri"/>
                          <a:ea typeface="Calibri"/>
                          <a:cs typeface="Calibri"/>
                          <a:sym typeface="Calibri"/>
                        </a:rPr>
                        <a:t>sectors or regions.</a:t>
                      </a:r>
                      <a:endParaRPr sz="900" u="none" strike="noStrike" cap="none">
                        <a:solidFill>
                          <a:srgbClr val="023C5A"/>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00A7E1">
                        <a:alpha val="20000"/>
                      </a:srgbClr>
                    </a:solidFill>
                  </a:tcPr>
                </a:tc>
                <a:tc>
                  <a:txBody>
                    <a:bodyPr/>
                    <a:lstStyle/>
                    <a:p>
                      <a:pPr marL="571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FFFFFF"/>
                          </a:solidFill>
                          <a:latin typeface="Calibri"/>
                          <a:ea typeface="Calibri"/>
                          <a:cs typeface="Calibri"/>
                          <a:sym typeface="Calibri"/>
                        </a:rPr>
                        <a:t>How might we … </a:t>
                      </a:r>
                      <a:endParaRPr/>
                    </a:p>
                    <a:p>
                      <a:pPr marL="571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FFFFFF"/>
                          </a:solidFill>
                          <a:latin typeface="Calibri"/>
                          <a:ea typeface="Calibri"/>
                          <a:cs typeface="Calibri"/>
                          <a:sym typeface="Calibri"/>
                        </a:rPr>
                        <a:t>… provide consistently good service and supplies across health areas?</a:t>
                      </a:r>
                      <a:endParaRPr sz="9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42BEAF"/>
                    </a:solidFill>
                  </a:tcPr>
                </a:tc>
                <a:extLst>
                  <a:ext uri="{0D108BD9-81ED-4DB2-BD59-A6C34878D82A}">
                    <a16:rowId xmlns:a16="http://schemas.microsoft.com/office/drawing/2014/main" val="10000"/>
                  </a:ext>
                </a:extLst>
              </a:tr>
              <a:tr h="594325">
                <a:tc>
                  <a:txBody>
                    <a:bodyPr/>
                    <a:lstStyle/>
                    <a:p>
                      <a:pPr marL="2857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23C5A"/>
                          </a:solidFill>
                          <a:latin typeface="Calibri"/>
                          <a:ea typeface="Calibri"/>
                          <a:cs typeface="Calibri"/>
                          <a:sym typeface="Calibri"/>
                        </a:rPr>
                        <a:t>RELIABLE INFORMATION</a:t>
                      </a:r>
                      <a:endParaRPr sz="900" b="1" u="none" strike="noStrike" cap="none">
                        <a:solidFill>
                          <a:srgbClr val="023C5A"/>
                        </a:solidFill>
                        <a:latin typeface="Calibri"/>
                        <a:ea typeface="Calibri"/>
                        <a:cs typeface="Calibri"/>
                        <a:sym typeface="Calibri"/>
                      </a:endParaRPr>
                    </a:p>
                    <a:p>
                      <a:pPr marL="285750" marR="0" lvl="0" indent="0" algn="l" rtl="0">
                        <a:lnSpc>
                          <a:spcPct val="100000"/>
                        </a:lnSpc>
                        <a:spcBef>
                          <a:spcPts val="0"/>
                        </a:spcBef>
                        <a:spcAft>
                          <a:spcPts val="0"/>
                        </a:spcAft>
                        <a:buClr>
                          <a:srgbClr val="000000"/>
                        </a:buClr>
                        <a:buSzPts val="900"/>
                        <a:buFont typeface="Arial"/>
                        <a:buNone/>
                      </a:pPr>
                      <a:r>
                        <a:rPr lang="en" sz="900" u="none" strike="noStrike" cap="none">
                          <a:solidFill>
                            <a:srgbClr val="023C5A"/>
                          </a:solidFill>
                          <a:latin typeface="Calibri"/>
                          <a:ea typeface="Calibri"/>
                          <a:cs typeface="Calibri"/>
                          <a:sym typeface="Calibri"/>
                        </a:rPr>
                        <a:t>Users do not always receive reliable and accurate FP information from their current sources.</a:t>
                      </a:r>
                      <a:endParaRPr sz="900" b="1" u="none" strike="noStrike" cap="none">
                        <a:solidFill>
                          <a:srgbClr val="023C5A"/>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00A7E1">
                        <a:alpha val="20000"/>
                      </a:srgbClr>
                    </a:solidFill>
                  </a:tcPr>
                </a:tc>
                <a:tc>
                  <a:txBody>
                    <a:bodyPr/>
                    <a:lstStyle/>
                    <a:p>
                      <a:pPr marL="571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FFFFFF"/>
                          </a:solidFill>
                          <a:latin typeface="Calibri"/>
                          <a:ea typeface="Calibri"/>
                          <a:cs typeface="Calibri"/>
                          <a:sym typeface="Calibri"/>
                        </a:rPr>
                        <a:t>… ensure the dissemination of accurate and consistent FP information to existing and potential users?</a:t>
                      </a:r>
                      <a:endParaRPr sz="9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42BEAF"/>
                    </a:solidFill>
                  </a:tcPr>
                </a:tc>
                <a:extLst>
                  <a:ext uri="{0D108BD9-81ED-4DB2-BD59-A6C34878D82A}">
                    <a16:rowId xmlns:a16="http://schemas.microsoft.com/office/drawing/2014/main" val="10001"/>
                  </a:ext>
                </a:extLst>
              </a:tr>
              <a:tr h="601400">
                <a:tc>
                  <a:txBody>
                    <a:bodyPr/>
                    <a:lstStyle/>
                    <a:p>
                      <a:pPr marL="2857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23C5A"/>
                          </a:solidFill>
                          <a:latin typeface="Calibri"/>
                          <a:ea typeface="Calibri"/>
                          <a:cs typeface="Calibri"/>
                          <a:sym typeface="Calibri"/>
                        </a:rPr>
                        <a:t>TRUSTED CHANNELS</a:t>
                      </a:r>
                      <a:endParaRPr sz="900" b="1" u="none" strike="noStrike" cap="none">
                        <a:solidFill>
                          <a:srgbClr val="023C5A"/>
                        </a:solidFill>
                        <a:latin typeface="Calibri"/>
                        <a:ea typeface="Calibri"/>
                        <a:cs typeface="Calibri"/>
                        <a:sym typeface="Calibri"/>
                      </a:endParaRPr>
                    </a:p>
                    <a:p>
                      <a:pPr marL="285750" marR="0" lvl="0" indent="0" algn="l" rtl="0">
                        <a:lnSpc>
                          <a:spcPct val="100000"/>
                        </a:lnSpc>
                        <a:spcBef>
                          <a:spcPts val="0"/>
                        </a:spcBef>
                        <a:spcAft>
                          <a:spcPts val="0"/>
                        </a:spcAft>
                        <a:buClr>
                          <a:srgbClr val="000000"/>
                        </a:buClr>
                        <a:buSzPts val="900"/>
                        <a:buFont typeface="Arial"/>
                        <a:buNone/>
                      </a:pPr>
                      <a:r>
                        <a:rPr lang="en" sz="900" u="none" strike="noStrike" cap="none">
                          <a:solidFill>
                            <a:srgbClr val="023C5A"/>
                          </a:solidFill>
                          <a:latin typeface="Calibri"/>
                          <a:ea typeface="Calibri"/>
                          <a:cs typeface="Calibri"/>
                          <a:sym typeface="Calibri"/>
                        </a:rPr>
                        <a:t>Users do not have a consistent relationship with HCPs. They turn to info networks for ad-hoc advice and help when FP challenges arise.</a:t>
                      </a:r>
                      <a:endParaRPr sz="900" u="none" strike="noStrike" cap="none">
                        <a:solidFill>
                          <a:srgbClr val="023C5A"/>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00A7E1">
                        <a:alpha val="20000"/>
                      </a:srgbClr>
                    </a:solidFill>
                  </a:tcPr>
                </a:tc>
                <a:tc>
                  <a:txBody>
                    <a:bodyPr/>
                    <a:lstStyle/>
                    <a:p>
                      <a:pPr marL="571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FFFFFF"/>
                          </a:solidFill>
                          <a:latin typeface="Calibri"/>
                          <a:ea typeface="Calibri"/>
                          <a:cs typeface="Calibri"/>
                          <a:sym typeface="Calibri"/>
                        </a:rPr>
                        <a:t>… generate trust and confidence in HCPs?</a:t>
                      </a:r>
                      <a:endParaRPr sz="9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42BEAF"/>
                    </a:solidFill>
                  </a:tcPr>
                </a:tc>
                <a:extLst>
                  <a:ext uri="{0D108BD9-81ED-4DB2-BD59-A6C34878D82A}">
                    <a16:rowId xmlns:a16="http://schemas.microsoft.com/office/drawing/2014/main" val="10002"/>
                  </a:ext>
                </a:extLst>
              </a:tr>
              <a:tr h="731500">
                <a:tc>
                  <a:txBody>
                    <a:bodyPr/>
                    <a:lstStyle/>
                    <a:p>
                      <a:pPr marL="2857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23C5A"/>
                          </a:solidFill>
                          <a:latin typeface="Calibri"/>
                          <a:ea typeface="Calibri"/>
                          <a:cs typeface="Calibri"/>
                          <a:sym typeface="Calibri"/>
                        </a:rPr>
                        <a:t>SUPPORT CHANNELS</a:t>
                      </a:r>
                      <a:endParaRPr sz="900" b="1" u="none" strike="noStrike" cap="none">
                        <a:solidFill>
                          <a:srgbClr val="023C5A"/>
                        </a:solidFill>
                        <a:latin typeface="Calibri"/>
                        <a:ea typeface="Calibri"/>
                        <a:cs typeface="Calibri"/>
                        <a:sym typeface="Calibri"/>
                      </a:endParaRPr>
                    </a:p>
                    <a:p>
                      <a:pPr marL="285750" marR="0" lvl="0" indent="0" algn="l" rtl="0">
                        <a:lnSpc>
                          <a:spcPct val="100000"/>
                        </a:lnSpc>
                        <a:spcBef>
                          <a:spcPts val="0"/>
                        </a:spcBef>
                        <a:spcAft>
                          <a:spcPts val="0"/>
                        </a:spcAft>
                        <a:buClr>
                          <a:srgbClr val="000000"/>
                        </a:buClr>
                        <a:buSzPts val="900"/>
                        <a:buFont typeface="Arial"/>
                        <a:buNone/>
                      </a:pPr>
                      <a:r>
                        <a:rPr lang="en" sz="900" u="none" strike="noStrike" cap="none">
                          <a:solidFill>
                            <a:srgbClr val="023C5A"/>
                          </a:solidFill>
                          <a:latin typeface="Calibri"/>
                          <a:ea typeface="Calibri"/>
                          <a:cs typeface="Calibri"/>
                          <a:sym typeface="Calibri"/>
                        </a:rPr>
                        <a:t>Users do not have a consistent guide or companion on their FP journey. They base FP decisions on situational judgement and on what and who they know.</a:t>
                      </a:r>
                      <a:endParaRPr sz="900" b="1" u="none" strike="noStrike" cap="none">
                        <a:solidFill>
                          <a:srgbClr val="023C5A"/>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00A7E1">
                        <a:alpha val="20000"/>
                      </a:srgbClr>
                    </a:solidFill>
                  </a:tcPr>
                </a:tc>
                <a:tc>
                  <a:txBody>
                    <a:bodyPr/>
                    <a:lstStyle/>
                    <a:p>
                      <a:pPr marL="571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FFFFFF"/>
                          </a:solidFill>
                          <a:latin typeface="Calibri"/>
                          <a:ea typeface="Calibri"/>
                          <a:cs typeface="Calibri"/>
                          <a:sym typeface="Calibri"/>
                        </a:rPr>
                        <a:t>… build a more consistent client-HCP relationship so that HCPs are the preferred resource for FP matters?</a:t>
                      </a:r>
                      <a:endParaRPr sz="9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42BEAF"/>
                    </a:solidFill>
                  </a:tcPr>
                </a:tc>
                <a:extLst>
                  <a:ext uri="{0D108BD9-81ED-4DB2-BD59-A6C34878D82A}">
                    <a16:rowId xmlns:a16="http://schemas.microsoft.com/office/drawing/2014/main" val="10003"/>
                  </a:ext>
                </a:extLst>
              </a:tr>
            </a:tbl>
          </a:graphicData>
        </a:graphic>
      </p:graphicFrame>
      <p:sp>
        <p:nvSpPr>
          <p:cNvPr id="231" name="Google Shape;231;p23"/>
          <p:cNvSpPr/>
          <p:nvPr/>
        </p:nvSpPr>
        <p:spPr>
          <a:xfrm>
            <a:off x="4403883" y="2181008"/>
            <a:ext cx="373800" cy="374100"/>
          </a:xfrm>
          <a:prstGeom prst="ellipse">
            <a:avLst/>
          </a:prstGeom>
          <a:solidFill>
            <a:srgbClr val="00ABDF"/>
          </a:solidFill>
          <a:ln w="38100" cap="flat" cmpd="sng">
            <a:solidFill>
              <a:srgbClr val="F6F8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Calibri"/>
                <a:ea typeface="Calibri"/>
                <a:cs typeface="Calibri"/>
                <a:sym typeface="Calibri"/>
              </a:rPr>
              <a:t>2</a:t>
            </a:r>
            <a:endParaRPr sz="1500" b="1" i="0" u="none" strike="noStrike" cap="none">
              <a:solidFill>
                <a:srgbClr val="FFFFFF"/>
              </a:solidFill>
              <a:latin typeface="Calibri"/>
              <a:ea typeface="Calibri"/>
              <a:cs typeface="Calibri"/>
              <a:sym typeface="Calibri"/>
            </a:endParaRPr>
          </a:p>
        </p:txBody>
      </p:sp>
      <p:sp>
        <p:nvSpPr>
          <p:cNvPr id="232" name="Google Shape;232;p23"/>
          <p:cNvSpPr/>
          <p:nvPr/>
        </p:nvSpPr>
        <p:spPr>
          <a:xfrm>
            <a:off x="4403873" y="2754851"/>
            <a:ext cx="373800" cy="374100"/>
          </a:xfrm>
          <a:prstGeom prst="ellipse">
            <a:avLst/>
          </a:prstGeom>
          <a:solidFill>
            <a:srgbClr val="00ABDF"/>
          </a:solidFill>
          <a:ln w="38100" cap="flat" cmpd="sng">
            <a:solidFill>
              <a:srgbClr val="F6F8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Calibri"/>
                <a:ea typeface="Calibri"/>
                <a:cs typeface="Calibri"/>
                <a:sym typeface="Calibri"/>
              </a:rPr>
              <a:t>3</a:t>
            </a:r>
            <a:endParaRPr sz="1500" b="1" i="0" u="none" strike="noStrike" cap="none">
              <a:solidFill>
                <a:srgbClr val="FFFFFF"/>
              </a:solidFill>
              <a:latin typeface="Calibri"/>
              <a:ea typeface="Calibri"/>
              <a:cs typeface="Calibri"/>
              <a:sym typeface="Calibri"/>
            </a:endParaRPr>
          </a:p>
        </p:txBody>
      </p:sp>
      <p:sp>
        <p:nvSpPr>
          <p:cNvPr id="233" name="Google Shape;233;p23"/>
          <p:cNvSpPr/>
          <p:nvPr/>
        </p:nvSpPr>
        <p:spPr>
          <a:xfrm>
            <a:off x="4403883" y="3356275"/>
            <a:ext cx="373800" cy="374100"/>
          </a:xfrm>
          <a:prstGeom prst="ellipse">
            <a:avLst/>
          </a:prstGeom>
          <a:solidFill>
            <a:srgbClr val="00ABDF"/>
          </a:solidFill>
          <a:ln w="38100" cap="flat" cmpd="sng">
            <a:solidFill>
              <a:srgbClr val="F6F8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Calibri"/>
                <a:ea typeface="Calibri"/>
                <a:cs typeface="Calibri"/>
                <a:sym typeface="Calibri"/>
              </a:rPr>
              <a:t>4</a:t>
            </a:r>
            <a:endParaRPr sz="1500" b="1" i="0" u="none" strike="noStrike" cap="none">
              <a:solidFill>
                <a:srgbClr val="FFFFFF"/>
              </a:solidFill>
              <a:latin typeface="Calibri"/>
              <a:ea typeface="Calibri"/>
              <a:cs typeface="Calibri"/>
              <a:sym typeface="Calibri"/>
            </a:endParaRPr>
          </a:p>
        </p:txBody>
      </p:sp>
      <p:sp>
        <p:nvSpPr>
          <p:cNvPr id="234" name="Google Shape;234;p23"/>
          <p:cNvSpPr/>
          <p:nvPr/>
        </p:nvSpPr>
        <p:spPr>
          <a:xfrm>
            <a:off x="4403883" y="1597625"/>
            <a:ext cx="373800" cy="374100"/>
          </a:xfrm>
          <a:prstGeom prst="ellipse">
            <a:avLst/>
          </a:prstGeom>
          <a:solidFill>
            <a:srgbClr val="00ABDF"/>
          </a:solidFill>
          <a:ln w="38100" cap="flat" cmpd="sng">
            <a:solidFill>
              <a:srgbClr val="F6F8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Calibri"/>
                <a:ea typeface="Calibri"/>
                <a:cs typeface="Calibri"/>
                <a:sym typeface="Calibri"/>
              </a:rPr>
              <a:t>1</a:t>
            </a:r>
            <a:endParaRPr sz="1500" b="1" i="0" u="none" strike="noStrike" cap="none">
              <a:solidFill>
                <a:srgbClr val="FFFFFF"/>
              </a:solidFill>
              <a:latin typeface="Calibri"/>
              <a:ea typeface="Calibri"/>
              <a:cs typeface="Calibri"/>
              <a:sym typeface="Calibri"/>
            </a:endParaRPr>
          </a:p>
        </p:txBody>
      </p:sp>
      <p:graphicFrame>
        <p:nvGraphicFramePr>
          <p:cNvPr id="235" name="Google Shape;235;p23"/>
          <p:cNvGraphicFramePr/>
          <p:nvPr/>
        </p:nvGraphicFramePr>
        <p:xfrm>
          <a:off x="4523600" y="4746674"/>
          <a:ext cx="3000000" cy="3000000"/>
        </p:xfrm>
        <a:graphic>
          <a:graphicData uri="http://schemas.openxmlformats.org/drawingml/2006/table">
            <a:tbl>
              <a:tblPr>
                <a:noFill/>
                <a:tableStyleId>{C707BE94-8065-462A-80C3-5C1EEA3E6792}</a:tableStyleId>
              </a:tblPr>
              <a:tblGrid>
                <a:gridCol w="3570675">
                  <a:extLst>
                    <a:ext uri="{9D8B030D-6E8A-4147-A177-3AD203B41FA5}">
                      <a16:colId xmlns:a16="http://schemas.microsoft.com/office/drawing/2014/main" val="20000"/>
                    </a:ext>
                  </a:extLst>
                </a:gridCol>
                <a:gridCol w="2055200">
                  <a:extLst>
                    <a:ext uri="{9D8B030D-6E8A-4147-A177-3AD203B41FA5}">
                      <a16:colId xmlns:a16="http://schemas.microsoft.com/office/drawing/2014/main" val="20001"/>
                    </a:ext>
                  </a:extLst>
                </a:gridCol>
              </a:tblGrid>
              <a:tr h="594325">
                <a:tc>
                  <a:txBody>
                    <a:bodyPr/>
                    <a:lstStyle/>
                    <a:p>
                      <a:pPr marL="2857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23C5A"/>
                          </a:solidFill>
                          <a:latin typeface="Calibri"/>
                          <a:ea typeface="Calibri"/>
                          <a:cs typeface="Calibri"/>
                          <a:sym typeface="Calibri"/>
                        </a:rPr>
                        <a:t>STRUCTURAL CONSTRAINTS</a:t>
                      </a:r>
                      <a:endParaRPr sz="900" b="1" u="none" strike="noStrike" cap="none">
                        <a:solidFill>
                          <a:srgbClr val="023C5A"/>
                        </a:solidFill>
                        <a:latin typeface="Calibri"/>
                        <a:ea typeface="Calibri"/>
                        <a:cs typeface="Calibri"/>
                        <a:sym typeface="Calibri"/>
                      </a:endParaRPr>
                    </a:p>
                    <a:p>
                      <a:pPr marL="285750" marR="0" lvl="0" indent="0" algn="l" rtl="0">
                        <a:lnSpc>
                          <a:spcPct val="100000"/>
                        </a:lnSpc>
                        <a:spcBef>
                          <a:spcPts val="0"/>
                        </a:spcBef>
                        <a:spcAft>
                          <a:spcPts val="0"/>
                        </a:spcAft>
                        <a:buClr>
                          <a:srgbClr val="000000"/>
                        </a:buClr>
                        <a:buSzPts val="900"/>
                        <a:buFont typeface="Arial"/>
                        <a:buNone/>
                      </a:pPr>
                      <a:r>
                        <a:rPr lang="en" sz="900" u="none" strike="noStrike" cap="none">
                          <a:solidFill>
                            <a:srgbClr val="023C5A"/>
                          </a:solidFill>
                          <a:latin typeface="Calibri"/>
                          <a:ea typeface="Calibri"/>
                          <a:cs typeface="Calibri"/>
                          <a:sym typeface="Calibri"/>
                        </a:rPr>
                        <a:t>HCPs do not have sufficient time and energy to handle their assigned responsibilities due to ongoing resource shortages.</a:t>
                      </a:r>
                      <a:endParaRPr sz="900" u="none" strike="noStrike" cap="none">
                        <a:solidFill>
                          <a:srgbClr val="023C5A"/>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00A7E1">
                        <a:alpha val="20000"/>
                      </a:srgbClr>
                    </a:solidFill>
                  </a:tcPr>
                </a:tc>
                <a:tc>
                  <a:txBody>
                    <a:bodyPr/>
                    <a:lstStyle/>
                    <a:p>
                      <a:pPr marL="571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FFFFFF"/>
                          </a:solidFill>
                          <a:latin typeface="Calibri"/>
                          <a:ea typeface="Calibri"/>
                          <a:cs typeface="Calibri"/>
                          <a:sym typeface="Calibri"/>
                        </a:rPr>
                        <a:t>How might we …</a:t>
                      </a:r>
                      <a:endParaRPr/>
                    </a:p>
                    <a:p>
                      <a:pPr marL="571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FFFFFF"/>
                          </a:solidFill>
                          <a:latin typeface="Calibri"/>
                          <a:ea typeface="Calibri"/>
                          <a:cs typeface="Calibri"/>
                          <a:sym typeface="Calibri"/>
                        </a:rPr>
                        <a:t>… improve the efficiency and adaptability of HCPs for FP to remain a pillar of health care services?</a:t>
                      </a:r>
                      <a:endParaRPr sz="9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42BEAF"/>
                    </a:solidFill>
                  </a:tcPr>
                </a:tc>
                <a:extLst>
                  <a:ext uri="{0D108BD9-81ED-4DB2-BD59-A6C34878D82A}">
                    <a16:rowId xmlns:a16="http://schemas.microsoft.com/office/drawing/2014/main" val="10000"/>
                  </a:ext>
                </a:extLst>
              </a:tr>
              <a:tr h="580100">
                <a:tc>
                  <a:txBody>
                    <a:bodyPr/>
                    <a:lstStyle/>
                    <a:p>
                      <a:pPr marL="2857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23C5A"/>
                          </a:solidFill>
                          <a:latin typeface="Calibri"/>
                          <a:ea typeface="Calibri"/>
                          <a:cs typeface="Calibri"/>
                          <a:sym typeface="Calibri"/>
                        </a:rPr>
                        <a:t>RESOURCES AND TRAINING</a:t>
                      </a:r>
                      <a:endParaRPr sz="900" b="1" u="none" strike="noStrike" cap="none">
                        <a:solidFill>
                          <a:srgbClr val="023C5A"/>
                        </a:solidFill>
                        <a:latin typeface="Calibri"/>
                        <a:ea typeface="Calibri"/>
                        <a:cs typeface="Calibri"/>
                        <a:sym typeface="Calibri"/>
                      </a:endParaRPr>
                    </a:p>
                    <a:p>
                      <a:pPr marL="285750" marR="0" lvl="0" indent="0" algn="l" rtl="0">
                        <a:lnSpc>
                          <a:spcPct val="100000"/>
                        </a:lnSpc>
                        <a:spcBef>
                          <a:spcPts val="0"/>
                        </a:spcBef>
                        <a:spcAft>
                          <a:spcPts val="0"/>
                        </a:spcAft>
                        <a:buClr>
                          <a:srgbClr val="000000"/>
                        </a:buClr>
                        <a:buSzPts val="900"/>
                        <a:buFont typeface="Arial"/>
                        <a:buNone/>
                      </a:pPr>
                      <a:r>
                        <a:rPr lang="en" sz="900" u="none" strike="noStrike" cap="none">
                          <a:solidFill>
                            <a:srgbClr val="023C5A"/>
                          </a:solidFill>
                          <a:latin typeface="Calibri"/>
                          <a:ea typeface="Calibri"/>
                          <a:cs typeface="Calibri"/>
                          <a:sym typeface="Calibri"/>
                        </a:rPr>
                        <a:t>HCPs want more training and medical capabilities to update their current skill sets. Health centers often lack structure</a:t>
                      </a:r>
                      <a:r>
                        <a:rPr lang="en" sz="900">
                          <a:solidFill>
                            <a:srgbClr val="023C5A"/>
                          </a:solidFill>
                          <a:latin typeface="Calibri"/>
                          <a:ea typeface="Calibri"/>
                          <a:cs typeface="Calibri"/>
                          <a:sym typeface="Calibri"/>
                        </a:rPr>
                        <a:t> for training and providing resources.</a:t>
                      </a:r>
                      <a:endParaRPr sz="900" u="none" strike="noStrike" cap="none">
                        <a:solidFill>
                          <a:srgbClr val="023C5A"/>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00A7E1">
                        <a:alpha val="20000"/>
                      </a:srgbClr>
                    </a:solidFill>
                  </a:tcPr>
                </a:tc>
                <a:tc>
                  <a:txBody>
                    <a:bodyPr/>
                    <a:lstStyle/>
                    <a:p>
                      <a:pPr marL="571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FFFFFF"/>
                          </a:solidFill>
                          <a:latin typeface="Calibri"/>
                          <a:ea typeface="Calibri"/>
                          <a:cs typeface="Calibri"/>
                          <a:sym typeface="Calibri"/>
                        </a:rPr>
                        <a:t>… strengthen exchange of knowledge between HCPs and build their confidence and motivation?</a:t>
                      </a:r>
                      <a:endParaRPr sz="9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42BEAF"/>
                    </a:solidFill>
                  </a:tcPr>
                </a:tc>
                <a:extLst>
                  <a:ext uri="{0D108BD9-81ED-4DB2-BD59-A6C34878D82A}">
                    <a16:rowId xmlns:a16="http://schemas.microsoft.com/office/drawing/2014/main" val="10001"/>
                  </a:ext>
                </a:extLst>
              </a:tr>
              <a:tr h="731500">
                <a:tc>
                  <a:txBody>
                    <a:bodyPr/>
                    <a:lstStyle/>
                    <a:p>
                      <a:pPr marL="2857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23C5A"/>
                          </a:solidFill>
                          <a:latin typeface="Calibri"/>
                          <a:ea typeface="Calibri"/>
                          <a:cs typeface="Calibri"/>
                          <a:sym typeface="Calibri"/>
                        </a:rPr>
                        <a:t>RELATIONSHIP BUILDING</a:t>
                      </a:r>
                      <a:endParaRPr sz="900" b="1" u="none" strike="noStrike" cap="none">
                        <a:solidFill>
                          <a:srgbClr val="023C5A"/>
                        </a:solidFill>
                        <a:latin typeface="Calibri"/>
                        <a:ea typeface="Calibri"/>
                        <a:cs typeface="Calibri"/>
                        <a:sym typeface="Calibri"/>
                      </a:endParaRPr>
                    </a:p>
                    <a:p>
                      <a:pPr marL="285750" marR="0" lvl="0" indent="0" algn="l" rtl="0">
                        <a:lnSpc>
                          <a:spcPct val="100000"/>
                        </a:lnSpc>
                        <a:spcBef>
                          <a:spcPts val="0"/>
                        </a:spcBef>
                        <a:spcAft>
                          <a:spcPts val="0"/>
                        </a:spcAft>
                        <a:buClr>
                          <a:srgbClr val="000000"/>
                        </a:buClr>
                        <a:buSzPts val="900"/>
                        <a:buFont typeface="Arial"/>
                        <a:buNone/>
                      </a:pPr>
                      <a:r>
                        <a:rPr lang="en" sz="900" u="none" strike="noStrike" cap="none">
                          <a:solidFill>
                            <a:srgbClr val="023C5A"/>
                          </a:solidFill>
                          <a:latin typeface="Calibri"/>
                          <a:ea typeface="Calibri"/>
                          <a:cs typeface="Calibri"/>
                          <a:sym typeface="Calibri"/>
                        </a:rPr>
                        <a:t>Barriers in relationships between HCPs and clients include inconsistent follow-ups, lack of trust and confidence, and increasing distance from younger users.</a:t>
                      </a:r>
                      <a:endParaRPr sz="900" u="none" strike="noStrike" cap="none">
                        <a:solidFill>
                          <a:srgbClr val="023C5A"/>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00A7E1">
                        <a:alpha val="20000"/>
                      </a:srgbClr>
                    </a:solidFill>
                  </a:tcPr>
                </a:tc>
                <a:tc>
                  <a:txBody>
                    <a:bodyPr/>
                    <a:lstStyle/>
                    <a:p>
                      <a:pPr marL="5715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FFFFFF"/>
                          </a:solidFill>
                          <a:latin typeface="Calibri"/>
                          <a:ea typeface="Calibri"/>
                          <a:cs typeface="Calibri"/>
                          <a:sym typeface="Calibri"/>
                        </a:rPr>
                        <a:t>… reimagine the HCP-client relationship of the future, built on trust and confidence across various cohorts?</a:t>
                      </a:r>
                      <a:endParaRPr sz="900" b="1" u="none" strike="noStrike" cap="none">
                        <a:solidFill>
                          <a:srgbClr val="FFFFFF"/>
                        </a:solidFill>
                        <a:latin typeface="Calibri"/>
                        <a:ea typeface="Calibri"/>
                        <a:cs typeface="Calibri"/>
                        <a:sym typeface="Calibri"/>
                      </a:endParaRPr>
                    </a:p>
                  </a:txBody>
                  <a:tcPr marL="91425" marR="91425" marT="91425" marB="91425">
                    <a:lnL w="38100" cap="flat" cmpd="sng">
                      <a:solidFill>
                        <a:srgbClr val="F6F8F9"/>
                      </a:solidFill>
                      <a:prstDash val="solid"/>
                      <a:round/>
                      <a:headEnd type="none" w="sm" len="sm"/>
                      <a:tailEnd type="none" w="sm" len="sm"/>
                    </a:lnL>
                    <a:lnR w="38100" cap="flat" cmpd="sng">
                      <a:solidFill>
                        <a:srgbClr val="F6F8F9"/>
                      </a:solidFill>
                      <a:prstDash val="solid"/>
                      <a:round/>
                      <a:headEnd type="none" w="sm" len="sm"/>
                      <a:tailEnd type="none" w="sm" len="sm"/>
                    </a:lnR>
                    <a:lnT w="38100" cap="flat" cmpd="sng">
                      <a:solidFill>
                        <a:srgbClr val="F6F8F9"/>
                      </a:solidFill>
                      <a:prstDash val="solid"/>
                      <a:round/>
                      <a:headEnd type="none" w="sm" len="sm"/>
                      <a:tailEnd type="none" w="sm" len="sm"/>
                    </a:lnT>
                    <a:lnB w="38100" cap="flat" cmpd="sng">
                      <a:solidFill>
                        <a:srgbClr val="F6F8F9"/>
                      </a:solidFill>
                      <a:prstDash val="solid"/>
                      <a:round/>
                      <a:headEnd type="none" w="sm" len="sm"/>
                      <a:tailEnd type="none" w="sm" len="sm"/>
                    </a:lnB>
                    <a:solidFill>
                      <a:srgbClr val="42BEAF"/>
                    </a:solidFill>
                  </a:tcPr>
                </a:tc>
                <a:extLst>
                  <a:ext uri="{0D108BD9-81ED-4DB2-BD59-A6C34878D82A}">
                    <a16:rowId xmlns:a16="http://schemas.microsoft.com/office/drawing/2014/main" val="10002"/>
                  </a:ext>
                </a:extLst>
              </a:tr>
            </a:tbl>
          </a:graphicData>
        </a:graphic>
      </p:graphicFrame>
      <p:sp>
        <p:nvSpPr>
          <p:cNvPr id="236" name="Google Shape;236;p23"/>
          <p:cNvSpPr txBox="1"/>
          <p:nvPr/>
        </p:nvSpPr>
        <p:spPr>
          <a:xfrm>
            <a:off x="4810900" y="4400425"/>
            <a:ext cx="32559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3C5A"/>
                </a:solidFill>
                <a:latin typeface="Calibri"/>
                <a:ea typeface="Calibri"/>
                <a:cs typeface="Calibri"/>
                <a:sym typeface="Calibri"/>
              </a:rPr>
              <a:t>INSIGHTS: Healthcare providers’ challenges</a:t>
            </a:r>
            <a:endParaRPr sz="1100" b="0" i="0" u="none" strike="noStrike" cap="none">
              <a:solidFill>
                <a:srgbClr val="003C5A"/>
              </a:solidFill>
              <a:latin typeface="Calibri"/>
              <a:ea typeface="Calibri"/>
              <a:cs typeface="Calibri"/>
              <a:sym typeface="Calibri"/>
            </a:endParaRPr>
          </a:p>
        </p:txBody>
      </p:sp>
      <p:pic>
        <p:nvPicPr>
          <p:cNvPr id="237" name="Google Shape;237;p23" descr="Medical team"/>
          <p:cNvPicPr preferRelativeResize="0"/>
          <p:nvPr/>
        </p:nvPicPr>
        <p:blipFill rotWithShape="1">
          <a:blip r:embed="rId4">
            <a:alphaModFix/>
          </a:blip>
          <a:srcRect/>
          <a:stretch/>
        </p:blipFill>
        <p:spPr>
          <a:xfrm>
            <a:off x="4311283" y="4246987"/>
            <a:ext cx="466388" cy="466388"/>
          </a:xfrm>
          <a:prstGeom prst="rect">
            <a:avLst/>
          </a:prstGeom>
          <a:noFill/>
          <a:ln>
            <a:noFill/>
          </a:ln>
        </p:spPr>
      </p:pic>
      <p:sp>
        <p:nvSpPr>
          <p:cNvPr id="238" name="Google Shape;238;p23"/>
          <p:cNvSpPr/>
          <p:nvPr/>
        </p:nvSpPr>
        <p:spPr>
          <a:xfrm>
            <a:off x="4403883" y="5343132"/>
            <a:ext cx="373800" cy="374100"/>
          </a:xfrm>
          <a:prstGeom prst="ellipse">
            <a:avLst/>
          </a:prstGeom>
          <a:solidFill>
            <a:srgbClr val="00ABDF"/>
          </a:solidFill>
          <a:ln w="38100" cap="flat" cmpd="sng">
            <a:solidFill>
              <a:srgbClr val="F6F8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Calibri"/>
                <a:ea typeface="Calibri"/>
                <a:cs typeface="Calibri"/>
                <a:sym typeface="Calibri"/>
              </a:rPr>
              <a:t>2</a:t>
            </a:r>
            <a:endParaRPr sz="1500" b="1" i="0" u="none" strike="noStrike" cap="none">
              <a:solidFill>
                <a:srgbClr val="FFFFFF"/>
              </a:solidFill>
              <a:latin typeface="Calibri"/>
              <a:ea typeface="Calibri"/>
              <a:cs typeface="Calibri"/>
              <a:sym typeface="Calibri"/>
            </a:endParaRPr>
          </a:p>
        </p:txBody>
      </p:sp>
      <p:sp>
        <p:nvSpPr>
          <p:cNvPr id="239" name="Google Shape;239;p23"/>
          <p:cNvSpPr/>
          <p:nvPr/>
        </p:nvSpPr>
        <p:spPr>
          <a:xfrm>
            <a:off x="4403873" y="6076938"/>
            <a:ext cx="373800" cy="374100"/>
          </a:xfrm>
          <a:prstGeom prst="ellipse">
            <a:avLst/>
          </a:prstGeom>
          <a:solidFill>
            <a:srgbClr val="00ABDF"/>
          </a:solidFill>
          <a:ln w="38100" cap="flat" cmpd="sng">
            <a:solidFill>
              <a:srgbClr val="F6F8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Calibri"/>
                <a:ea typeface="Calibri"/>
                <a:cs typeface="Calibri"/>
                <a:sym typeface="Calibri"/>
              </a:rPr>
              <a:t>3</a:t>
            </a:r>
            <a:endParaRPr sz="1500" b="1" i="0" u="none" strike="noStrike" cap="none">
              <a:solidFill>
                <a:srgbClr val="FFFFFF"/>
              </a:solidFill>
              <a:latin typeface="Calibri"/>
              <a:ea typeface="Calibri"/>
              <a:cs typeface="Calibri"/>
              <a:sym typeface="Calibri"/>
            </a:endParaRPr>
          </a:p>
        </p:txBody>
      </p:sp>
      <p:sp>
        <p:nvSpPr>
          <p:cNvPr id="240" name="Google Shape;240;p23"/>
          <p:cNvSpPr/>
          <p:nvPr/>
        </p:nvSpPr>
        <p:spPr>
          <a:xfrm>
            <a:off x="4403883" y="4751737"/>
            <a:ext cx="373800" cy="374100"/>
          </a:xfrm>
          <a:prstGeom prst="ellipse">
            <a:avLst/>
          </a:prstGeom>
          <a:solidFill>
            <a:srgbClr val="00ABDF"/>
          </a:solidFill>
          <a:ln w="38100" cap="flat" cmpd="sng">
            <a:solidFill>
              <a:srgbClr val="F6F8F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FFFFFF"/>
                </a:solidFill>
                <a:latin typeface="Calibri"/>
                <a:ea typeface="Calibri"/>
                <a:cs typeface="Calibri"/>
                <a:sym typeface="Calibri"/>
              </a:rPr>
              <a:t>1</a:t>
            </a:r>
            <a:endParaRPr sz="1500" b="1" i="0" u="none" strike="noStrike" cap="none">
              <a:solidFill>
                <a:srgbClr val="FFFFFF"/>
              </a:solidFill>
              <a:latin typeface="Calibri"/>
              <a:ea typeface="Calibri"/>
              <a:cs typeface="Calibri"/>
              <a:sym typeface="Calibri"/>
            </a:endParaRPr>
          </a:p>
        </p:txBody>
      </p:sp>
      <p:sp>
        <p:nvSpPr>
          <p:cNvPr id="241" name="Google Shape;241;p23"/>
          <p:cNvSpPr txBox="1"/>
          <p:nvPr/>
        </p:nvSpPr>
        <p:spPr>
          <a:xfrm>
            <a:off x="8145400" y="4400425"/>
            <a:ext cx="1981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3C5A"/>
                </a:solidFill>
                <a:latin typeface="Calibri"/>
                <a:ea typeface="Calibri"/>
                <a:cs typeface="Calibri"/>
                <a:sym typeface="Calibri"/>
              </a:rPr>
              <a:t>Design questions</a:t>
            </a:r>
            <a:endParaRPr sz="1100" b="0" i="0" u="none" strike="noStrike" cap="none">
              <a:solidFill>
                <a:srgbClr val="003C5A"/>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45"/>
        <p:cNvGrpSpPr/>
        <p:nvPr/>
      </p:nvGrpSpPr>
      <p:grpSpPr>
        <a:xfrm>
          <a:off x="0" y="0"/>
          <a:ext cx="0" cy="0"/>
          <a:chOff x="0" y="0"/>
          <a:chExt cx="0" cy="0"/>
        </a:xfrm>
      </p:grpSpPr>
      <p:sp>
        <p:nvSpPr>
          <p:cNvPr id="246" name="Google Shape;246;p24"/>
          <p:cNvSpPr txBox="1"/>
          <p:nvPr/>
        </p:nvSpPr>
        <p:spPr>
          <a:xfrm>
            <a:off x="682900" y="2391950"/>
            <a:ext cx="3086700" cy="3613153"/>
          </a:xfrm>
          <a:prstGeom prst="rect">
            <a:avLst/>
          </a:prstGeom>
          <a:noFill/>
          <a:ln>
            <a:noFill/>
          </a:ln>
        </p:spPr>
        <p:txBody>
          <a:bodyPr spcFirstLastPara="1" wrap="square" lIns="0" tIns="164450" rIns="0" bIns="0" anchor="t" anchorCtr="0">
            <a:spAutoFit/>
          </a:bodyPr>
          <a:lstStyle/>
          <a:p>
            <a:pPr marL="114300" marR="0" lvl="0" indent="0" algn="l" rtl="0">
              <a:spcBef>
                <a:spcPts val="0"/>
              </a:spcBef>
              <a:spcAft>
                <a:spcPts val="0"/>
              </a:spcAft>
              <a:buClr>
                <a:srgbClr val="000000"/>
              </a:buClr>
              <a:buSzPts val="1200"/>
              <a:buFont typeface="Arial"/>
              <a:buNone/>
            </a:pPr>
            <a:r>
              <a:rPr lang="en" sz="1400" b="1">
                <a:solidFill>
                  <a:srgbClr val="003C5A"/>
                </a:solidFill>
                <a:latin typeface="Calibri"/>
                <a:ea typeface="Calibri"/>
                <a:cs typeface="Calibri"/>
                <a:sym typeface="Calibri"/>
              </a:rPr>
              <a:t>Phase two: Design &amp; test</a:t>
            </a:r>
            <a:br>
              <a:rPr lang="en" sz="1400" b="1">
                <a:solidFill>
                  <a:srgbClr val="003C5A"/>
                </a:solidFill>
                <a:latin typeface="Calibri"/>
                <a:ea typeface="Calibri"/>
                <a:cs typeface="Calibri"/>
                <a:sym typeface="Calibri"/>
              </a:rPr>
            </a:br>
            <a:br>
              <a:rPr lang="en" sz="1400" b="1">
                <a:solidFill>
                  <a:srgbClr val="003C5A"/>
                </a:solidFill>
                <a:latin typeface="Calibri"/>
                <a:ea typeface="Calibri"/>
                <a:cs typeface="Calibri"/>
                <a:sym typeface="Calibri"/>
              </a:rPr>
            </a:br>
            <a:r>
              <a:rPr lang="en" sz="1400">
                <a:solidFill>
                  <a:srgbClr val="434343"/>
                </a:solidFill>
                <a:latin typeface="Calibri"/>
                <a:ea typeface="Calibri"/>
                <a:cs typeface="Calibri"/>
                <a:sym typeface="Calibri"/>
              </a:rPr>
              <a:t>After creating ideas with key stakeholders, Thinkplace transformed these ideas into </a:t>
            </a:r>
            <a:r>
              <a:rPr lang="en" sz="1400" b="1">
                <a:solidFill>
                  <a:srgbClr val="434343"/>
                </a:solidFill>
                <a:latin typeface="Calibri"/>
                <a:ea typeface="Calibri"/>
                <a:cs typeface="Calibri"/>
                <a:sym typeface="Calibri"/>
              </a:rPr>
              <a:t>ten user-centered and testable prototypes for reducing rates of contraceptive discontinuation</a:t>
            </a:r>
            <a:r>
              <a:rPr lang="en" sz="1400">
                <a:solidFill>
                  <a:srgbClr val="434343"/>
                </a:solidFill>
                <a:latin typeface="Calibri"/>
                <a:ea typeface="Calibri"/>
                <a:cs typeface="Calibri"/>
                <a:sym typeface="Calibri"/>
              </a:rPr>
              <a:t>. </a:t>
            </a:r>
            <a:endParaRPr sz="1400">
              <a:solidFill>
                <a:srgbClr val="434343"/>
              </a:solidFill>
              <a:latin typeface="Calibri"/>
              <a:ea typeface="Calibri"/>
              <a:cs typeface="Calibri"/>
              <a:sym typeface="Calibri"/>
            </a:endParaRPr>
          </a:p>
          <a:p>
            <a:pPr marL="114300" marR="0" lvl="0" indent="0" algn="l" rtl="0">
              <a:spcBef>
                <a:spcPts val="0"/>
              </a:spcBef>
              <a:spcAft>
                <a:spcPts val="0"/>
              </a:spcAft>
              <a:buClr>
                <a:srgbClr val="000000"/>
              </a:buClr>
              <a:buSzPts val="1200"/>
              <a:buFont typeface="Arial"/>
              <a:buNone/>
            </a:pPr>
            <a:br>
              <a:rPr lang="en" sz="1400">
                <a:solidFill>
                  <a:srgbClr val="434343"/>
                </a:solidFill>
                <a:latin typeface="Calibri"/>
                <a:ea typeface="Calibri"/>
                <a:cs typeface="Calibri"/>
                <a:sym typeface="Calibri"/>
              </a:rPr>
            </a:br>
            <a:r>
              <a:rPr lang="en" sz="1400">
                <a:solidFill>
                  <a:srgbClr val="434343"/>
                </a:solidFill>
                <a:latin typeface="Calibri"/>
                <a:ea typeface="Calibri"/>
                <a:cs typeface="Calibri"/>
                <a:sym typeface="Calibri"/>
              </a:rPr>
              <a:t>The design experts facilitated a full-day human-centered design capacity-strengthening workshop in Manila with all test team members. Over five days, the test was conducted in each area to understand how the prototypes would evolve in reality, in the hands of HCPs, clients, peers, and influencers.</a:t>
            </a:r>
            <a:endParaRPr sz="1400">
              <a:solidFill>
                <a:srgbClr val="434343"/>
              </a:solidFill>
              <a:latin typeface="Calibri"/>
              <a:ea typeface="Calibri"/>
              <a:cs typeface="Calibri"/>
              <a:sym typeface="Calibri"/>
            </a:endParaRPr>
          </a:p>
        </p:txBody>
      </p:sp>
      <p:sp>
        <p:nvSpPr>
          <p:cNvPr id="247" name="Google Shape;247;p24"/>
          <p:cNvSpPr txBox="1"/>
          <p:nvPr/>
        </p:nvSpPr>
        <p:spPr>
          <a:xfrm>
            <a:off x="682897" y="756000"/>
            <a:ext cx="5460727" cy="966000"/>
          </a:xfrm>
          <a:prstGeom prst="rect">
            <a:avLst/>
          </a:prstGeom>
          <a:noFill/>
          <a:ln>
            <a:noFill/>
          </a:ln>
        </p:spPr>
        <p:txBody>
          <a:bodyPr spcFirstLastPara="1" wrap="square" lIns="116050" tIns="58025" rIns="116050" bIns="58025" anchor="ctr" anchorCtr="0">
            <a:normAutofit/>
          </a:bodyPr>
          <a:lstStyle/>
          <a:p>
            <a:pPr marL="0" marR="0" lvl="0" indent="0" algn="l" rtl="0">
              <a:lnSpc>
                <a:spcPct val="86000"/>
              </a:lnSpc>
              <a:spcBef>
                <a:spcPts val="0"/>
              </a:spcBef>
              <a:spcAft>
                <a:spcPts val="0"/>
              </a:spcAft>
              <a:buClr>
                <a:srgbClr val="000000"/>
              </a:buClr>
              <a:buSzPts val="1400"/>
              <a:buFont typeface="Arial"/>
              <a:buNone/>
            </a:pPr>
            <a:r>
              <a:rPr lang="en" sz="3200" b="1">
                <a:solidFill>
                  <a:srgbClr val="00A7E1"/>
                </a:solidFill>
                <a:latin typeface="Calibri"/>
                <a:ea typeface="Calibri"/>
                <a:cs typeface="Calibri"/>
                <a:sym typeface="Calibri"/>
              </a:rPr>
              <a:t>Workshop</a:t>
            </a:r>
            <a:endParaRPr sz="3200" b="1">
              <a:solidFill>
                <a:srgbClr val="434343"/>
              </a:solidFill>
              <a:latin typeface="Calibri"/>
              <a:ea typeface="Calibri"/>
              <a:cs typeface="Calibri"/>
              <a:sym typeface="Calibri"/>
            </a:endParaRPr>
          </a:p>
        </p:txBody>
      </p:sp>
      <p:sp>
        <p:nvSpPr>
          <p:cNvPr id="248" name="Google Shape;248;p24"/>
          <p:cNvSpPr txBox="1"/>
          <p:nvPr/>
        </p:nvSpPr>
        <p:spPr>
          <a:xfrm>
            <a:off x="682897" y="1578475"/>
            <a:ext cx="28662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00A7E1"/>
                </a:solidFill>
                <a:latin typeface="Calibri"/>
                <a:ea typeface="Calibri"/>
                <a:cs typeface="Calibri"/>
                <a:sym typeface="Calibri"/>
              </a:rPr>
              <a:t>Origins</a:t>
            </a:r>
            <a:endParaRPr sz="1100" b="1">
              <a:solidFill>
                <a:srgbClr val="00A7E1"/>
              </a:solidFill>
              <a:latin typeface="Calibri"/>
              <a:ea typeface="Calibri"/>
              <a:cs typeface="Calibri"/>
              <a:sym typeface="Calibri"/>
            </a:endParaRPr>
          </a:p>
        </p:txBody>
      </p:sp>
      <p:grpSp>
        <p:nvGrpSpPr>
          <p:cNvPr id="249" name="Google Shape;249;p24"/>
          <p:cNvGrpSpPr/>
          <p:nvPr/>
        </p:nvGrpSpPr>
        <p:grpSpPr>
          <a:xfrm>
            <a:off x="4410902" y="2469729"/>
            <a:ext cx="5738562" cy="4334276"/>
            <a:chOff x="914400" y="3933389"/>
            <a:chExt cx="5738562" cy="4552811"/>
          </a:xfrm>
        </p:grpSpPr>
        <p:sp>
          <p:nvSpPr>
            <p:cNvPr id="250" name="Google Shape;250;p24"/>
            <p:cNvSpPr/>
            <p:nvPr/>
          </p:nvSpPr>
          <p:spPr>
            <a:xfrm>
              <a:off x="914400" y="3933400"/>
              <a:ext cx="5727600" cy="4552800"/>
            </a:xfrm>
            <a:prstGeom prst="rect">
              <a:avLst/>
            </a:prstGeom>
            <a:solidFill>
              <a:srgbClr val="FFFFFF"/>
            </a:solidFill>
            <a:ln>
              <a:noFill/>
            </a:ln>
            <a:effectLst>
              <a:outerShdw blurRad="57150" dist="19050" dir="2760000" algn="bl" rotWithShape="0">
                <a:srgbClr val="000000">
                  <a:alpha val="4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51" name="Google Shape;251;p24"/>
            <p:cNvGrpSpPr/>
            <p:nvPr/>
          </p:nvGrpSpPr>
          <p:grpSpPr>
            <a:xfrm>
              <a:off x="3858242" y="3990308"/>
              <a:ext cx="2794720" cy="4438970"/>
              <a:chOff x="3541900" y="4848676"/>
              <a:chExt cx="3252700" cy="5166399"/>
            </a:xfrm>
          </p:grpSpPr>
          <p:pic>
            <p:nvPicPr>
              <p:cNvPr id="252" name="Google Shape;252;p24" descr="Vector Maps of Philippines | Free Vector Maps"/>
              <p:cNvPicPr preferRelativeResize="0"/>
              <p:nvPr/>
            </p:nvPicPr>
            <p:blipFill rotWithShape="1">
              <a:blip r:embed="rId3">
                <a:alphaModFix/>
              </a:blip>
              <a:srcRect l="26509" r="26269"/>
              <a:stretch/>
            </p:blipFill>
            <p:spPr>
              <a:xfrm>
                <a:off x="3541900" y="4848676"/>
                <a:ext cx="3252700" cy="5166399"/>
              </a:xfrm>
              <a:prstGeom prst="rect">
                <a:avLst/>
              </a:prstGeom>
              <a:noFill/>
              <a:ln>
                <a:noFill/>
              </a:ln>
            </p:spPr>
          </p:pic>
          <p:sp>
            <p:nvSpPr>
              <p:cNvPr id="253" name="Google Shape;253;p24"/>
              <p:cNvSpPr txBox="1"/>
              <p:nvPr/>
            </p:nvSpPr>
            <p:spPr>
              <a:xfrm>
                <a:off x="4888275" y="5092439"/>
                <a:ext cx="1591800" cy="42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700"/>
                  <a:buFont typeface="Arial"/>
                  <a:buNone/>
                </a:pPr>
                <a:r>
                  <a:rPr lang="en" sz="1200" b="1" i="0" u="none" strike="noStrike" cap="none">
                    <a:solidFill>
                      <a:srgbClr val="003C5A"/>
                    </a:solidFill>
                    <a:latin typeface="Calibri"/>
                    <a:ea typeface="Calibri"/>
                    <a:cs typeface="Calibri"/>
                    <a:sym typeface="Calibri"/>
                  </a:rPr>
                  <a:t>Republic of the Philippines </a:t>
                </a:r>
                <a:endParaRPr sz="1200" b="1" i="0" u="none" strike="noStrike" cap="none">
                  <a:solidFill>
                    <a:srgbClr val="003C5A"/>
                  </a:solidFill>
                  <a:latin typeface="Calibri"/>
                  <a:ea typeface="Calibri"/>
                  <a:cs typeface="Calibri"/>
                  <a:sym typeface="Calibri"/>
                </a:endParaRPr>
              </a:p>
            </p:txBody>
          </p:sp>
          <p:sp>
            <p:nvSpPr>
              <p:cNvPr id="254" name="Google Shape;254;p24"/>
              <p:cNvSpPr/>
              <p:nvPr/>
            </p:nvSpPr>
            <p:spPr>
              <a:xfrm>
                <a:off x="5084042" y="7274087"/>
                <a:ext cx="1347600" cy="1347600"/>
              </a:xfrm>
              <a:prstGeom prst="ellipse">
                <a:avLst/>
              </a:prstGeom>
              <a:solidFill>
                <a:srgbClr val="40BEAF">
                  <a:alpha val="1568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55" name="Google Shape;255;p24"/>
              <p:cNvSpPr/>
              <p:nvPr/>
            </p:nvSpPr>
            <p:spPr>
              <a:xfrm>
                <a:off x="4923875" y="6326042"/>
                <a:ext cx="1347600" cy="1347600"/>
              </a:xfrm>
              <a:prstGeom prst="ellipse">
                <a:avLst/>
              </a:prstGeom>
              <a:solidFill>
                <a:srgbClr val="F5DB6B">
                  <a:alpha val="1568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56" name="Google Shape;256;p24"/>
              <p:cNvSpPr/>
              <p:nvPr/>
            </p:nvSpPr>
            <p:spPr>
              <a:xfrm rot="8100000">
                <a:off x="5627691" y="7817413"/>
                <a:ext cx="260922" cy="260922"/>
              </a:xfrm>
              <a:prstGeom prst="teardrop">
                <a:avLst>
                  <a:gd name="adj" fmla="val 100000"/>
                </a:avLst>
              </a:prstGeom>
              <a:solidFill>
                <a:srgbClr val="40BEA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7" name="Google Shape;257;p24"/>
              <p:cNvSpPr/>
              <p:nvPr/>
            </p:nvSpPr>
            <p:spPr>
              <a:xfrm rot="8100000">
                <a:off x="5477567" y="6922056"/>
                <a:ext cx="260922" cy="260922"/>
              </a:xfrm>
              <a:prstGeom prst="teardrop">
                <a:avLst>
                  <a:gd name="adj" fmla="val 100000"/>
                </a:avLst>
              </a:prstGeom>
              <a:solidFill>
                <a:srgbClr val="F5DB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8" name="Google Shape;258;p24"/>
              <p:cNvSpPr/>
              <p:nvPr/>
            </p:nvSpPr>
            <p:spPr>
              <a:xfrm>
                <a:off x="4564287" y="8222104"/>
                <a:ext cx="1347600" cy="1347600"/>
              </a:xfrm>
              <a:prstGeom prst="ellipse">
                <a:avLst/>
              </a:prstGeom>
              <a:solidFill>
                <a:srgbClr val="CE8BBC">
                  <a:alpha val="4588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59" name="Google Shape;259;p24"/>
              <p:cNvSpPr/>
              <p:nvPr/>
            </p:nvSpPr>
            <p:spPr>
              <a:xfrm rot="8100000">
                <a:off x="5107934" y="8746062"/>
                <a:ext cx="260922" cy="260922"/>
              </a:xfrm>
              <a:prstGeom prst="teardrop">
                <a:avLst>
                  <a:gd name="adj" fmla="val 100000"/>
                </a:avLst>
              </a:prstGeom>
              <a:solidFill>
                <a:srgbClr val="CE8B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60" name="Google Shape;260;p24"/>
              <p:cNvSpPr txBox="1"/>
              <p:nvPr/>
            </p:nvSpPr>
            <p:spPr>
              <a:xfrm>
                <a:off x="5942639" y="7894927"/>
                <a:ext cx="676500" cy="489300"/>
              </a:xfrm>
              <a:prstGeom prst="rect">
                <a:avLst/>
              </a:prstGeom>
              <a:solidFill>
                <a:srgbClr val="FFFFFF">
                  <a:alpha val="69019"/>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rgbClr val="3B3B3B"/>
                    </a:solidFill>
                    <a:latin typeface="Calibri"/>
                    <a:ea typeface="Calibri"/>
                    <a:cs typeface="Calibri"/>
                    <a:sym typeface="Calibri"/>
                  </a:rPr>
                  <a:t>Cebu, Visayas</a:t>
                </a:r>
                <a:endParaRPr sz="1000" b="0" i="0" u="none" strike="noStrike" cap="none">
                  <a:solidFill>
                    <a:srgbClr val="3B3B3B"/>
                  </a:solidFill>
                  <a:latin typeface="Calibri"/>
                  <a:ea typeface="Calibri"/>
                  <a:cs typeface="Calibri"/>
                  <a:sym typeface="Calibri"/>
                </a:endParaRPr>
              </a:p>
            </p:txBody>
          </p:sp>
          <p:sp>
            <p:nvSpPr>
              <p:cNvPr id="261" name="Google Shape;261;p24"/>
              <p:cNvSpPr txBox="1"/>
              <p:nvPr/>
            </p:nvSpPr>
            <p:spPr>
              <a:xfrm>
                <a:off x="5452594" y="6424342"/>
                <a:ext cx="1166400" cy="426900"/>
              </a:xfrm>
              <a:prstGeom prst="rect">
                <a:avLst/>
              </a:prstGeom>
              <a:solidFill>
                <a:srgbClr val="FFFFFF">
                  <a:alpha val="6901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rgbClr val="3B3B3B"/>
                    </a:solidFill>
                    <a:latin typeface="Calibri"/>
                    <a:ea typeface="Calibri"/>
                    <a:cs typeface="Calibri"/>
                    <a:sym typeface="Calibri"/>
                  </a:rPr>
                  <a:t>Camarines Sur, Luzon</a:t>
                </a:r>
                <a:endParaRPr sz="1000" b="0" i="0" u="none" strike="noStrike" cap="none">
                  <a:solidFill>
                    <a:srgbClr val="3B3B3B"/>
                  </a:solidFill>
                  <a:latin typeface="Calibri"/>
                  <a:ea typeface="Calibri"/>
                  <a:cs typeface="Calibri"/>
                  <a:sym typeface="Calibri"/>
                </a:endParaRPr>
              </a:p>
            </p:txBody>
          </p:sp>
          <p:sp>
            <p:nvSpPr>
              <p:cNvPr id="262" name="Google Shape;262;p24"/>
              <p:cNvSpPr txBox="1"/>
              <p:nvPr/>
            </p:nvSpPr>
            <p:spPr>
              <a:xfrm>
                <a:off x="5233823" y="9121536"/>
                <a:ext cx="1384800" cy="489300"/>
              </a:xfrm>
              <a:prstGeom prst="rect">
                <a:avLst/>
              </a:prstGeom>
              <a:solidFill>
                <a:srgbClr val="FFFFFF">
                  <a:alpha val="69019"/>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rgbClr val="3B3B3B"/>
                    </a:solidFill>
                    <a:latin typeface="Calibri"/>
                    <a:ea typeface="Calibri"/>
                    <a:cs typeface="Calibri"/>
                    <a:sym typeface="Calibri"/>
                  </a:rPr>
                  <a:t>Zamboanga City, Mindanao</a:t>
                </a:r>
                <a:endParaRPr sz="1000" b="0" i="0" u="none" strike="noStrike" cap="none">
                  <a:solidFill>
                    <a:srgbClr val="3B3B3B"/>
                  </a:solidFill>
                  <a:latin typeface="Calibri"/>
                  <a:ea typeface="Calibri"/>
                  <a:cs typeface="Calibri"/>
                  <a:sym typeface="Calibri"/>
                </a:endParaRPr>
              </a:p>
            </p:txBody>
          </p:sp>
        </p:grpSp>
        <p:sp>
          <p:nvSpPr>
            <p:cNvPr id="263" name="Google Shape;263;p24"/>
            <p:cNvSpPr/>
            <p:nvPr/>
          </p:nvSpPr>
          <p:spPr>
            <a:xfrm>
              <a:off x="914452" y="3933389"/>
              <a:ext cx="2943900" cy="4552800"/>
            </a:xfrm>
            <a:prstGeom prst="rect">
              <a:avLst/>
            </a:prstGeom>
            <a:solidFill>
              <a:srgbClr val="5BBE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64" name="Google Shape;264;p24"/>
          <p:cNvSpPr txBox="1"/>
          <p:nvPr/>
        </p:nvSpPr>
        <p:spPr>
          <a:xfrm>
            <a:off x="4604386" y="2644120"/>
            <a:ext cx="2555400" cy="506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Calibri"/>
                <a:ea typeface="Calibri"/>
                <a:cs typeface="Calibri"/>
                <a:sym typeface="Calibri"/>
              </a:rPr>
              <a:t>Summary of testing round #1</a:t>
            </a:r>
            <a:br>
              <a:rPr lang="en" sz="700" b="0" i="1" u="none" strike="noStrike" cap="none">
                <a:solidFill>
                  <a:srgbClr val="FFFFFF"/>
                </a:solidFill>
                <a:latin typeface="Calibri"/>
                <a:ea typeface="Calibri"/>
                <a:cs typeface="Calibri"/>
                <a:sym typeface="Calibri"/>
              </a:rPr>
            </a:br>
            <a:br>
              <a:rPr lang="en" sz="700" b="0" i="1" u="none" strike="noStrike" cap="none">
                <a:solidFill>
                  <a:srgbClr val="FFFFFF"/>
                </a:solidFill>
                <a:latin typeface="Calibri"/>
                <a:ea typeface="Calibri"/>
                <a:cs typeface="Calibri"/>
                <a:sym typeface="Calibri"/>
              </a:rPr>
            </a:br>
            <a:r>
              <a:rPr lang="en" sz="1000" i="1">
                <a:solidFill>
                  <a:srgbClr val="FFFFFF"/>
                </a:solidFill>
                <a:latin typeface="Calibri"/>
                <a:ea typeface="Calibri"/>
                <a:cs typeface="Calibri"/>
                <a:sym typeface="Calibri"/>
              </a:rPr>
              <a:t>Ten</a:t>
            </a:r>
            <a:r>
              <a:rPr lang="en" sz="1000" i="1" u="none" strike="noStrike" cap="none">
                <a:solidFill>
                  <a:srgbClr val="FFFFFF"/>
                </a:solidFill>
                <a:latin typeface="Calibri"/>
                <a:ea typeface="Calibri"/>
                <a:cs typeface="Calibri"/>
                <a:sym typeface="Calibri"/>
              </a:rPr>
              <a:t> prototypes were tested</a:t>
            </a:r>
            <a:r>
              <a:rPr lang="en" sz="1000" b="0" i="1" u="none" strike="noStrike" cap="none">
                <a:solidFill>
                  <a:srgbClr val="FFFFFF"/>
                </a:solidFill>
                <a:latin typeface="Calibri"/>
                <a:ea typeface="Calibri"/>
                <a:cs typeface="Calibri"/>
                <a:sym typeface="Calibri"/>
              </a:rPr>
              <a:t>.</a:t>
            </a:r>
            <a:endParaRPr sz="1000" b="0" i="0" u="none" strike="noStrike" cap="none">
              <a:solidFill>
                <a:srgbClr val="FFFFFF"/>
              </a:solidFill>
              <a:latin typeface="Calibri"/>
              <a:ea typeface="Calibri"/>
              <a:cs typeface="Calibri"/>
              <a:sym typeface="Calibri"/>
            </a:endParaRPr>
          </a:p>
        </p:txBody>
      </p:sp>
      <p:sp>
        <p:nvSpPr>
          <p:cNvPr id="265" name="Google Shape;265;p24"/>
          <p:cNvSpPr/>
          <p:nvPr/>
        </p:nvSpPr>
        <p:spPr>
          <a:xfrm>
            <a:off x="4604386" y="4404912"/>
            <a:ext cx="2555400" cy="2856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600"/>
              </a:spcBef>
              <a:spcAft>
                <a:spcPts val="0"/>
              </a:spcAft>
              <a:buClr>
                <a:srgbClr val="000000"/>
              </a:buClr>
              <a:buSzPts val="1100"/>
              <a:buFont typeface="Arial"/>
              <a:buNone/>
            </a:pPr>
            <a:r>
              <a:rPr lang="en" sz="1000" b="0" i="0" u="none" strike="noStrike" cap="none">
                <a:solidFill>
                  <a:srgbClr val="FFFFFF"/>
                </a:solidFill>
                <a:latin typeface="Calibri"/>
                <a:ea typeface="Calibri"/>
                <a:cs typeface="Calibri"/>
                <a:sym typeface="Calibri"/>
              </a:rPr>
              <a:t>Each field testing team included</a:t>
            </a:r>
            <a:endParaRPr sz="1000" b="0" i="0" u="none" strike="noStrike" cap="none">
              <a:solidFill>
                <a:srgbClr val="FFFFFF"/>
              </a:solidFill>
              <a:latin typeface="Calibri"/>
              <a:ea typeface="Calibri"/>
              <a:cs typeface="Calibri"/>
              <a:sym typeface="Calibri"/>
            </a:endParaRPr>
          </a:p>
          <a:p>
            <a:pPr marL="171450" marR="0" lvl="0" indent="-63500" algn="l" rtl="0">
              <a:lnSpc>
                <a:spcPct val="100000"/>
              </a:lnSpc>
              <a:spcBef>
                <a:spcPts val="600"/>
              </a:spcBef>
              <a:spcAft>
                <a:spcPts val="0"/>
              </a:spcAft>
              <a:buClr>
                <a:srgbClr val="FFFFFF"/>
              </a:buClr>
              <a:buSzPts val="1000"/>
              <a:buFont typeface="Calibri"/>
              <a:buChar char="●"/>
            </a:pPr>
            <a:r>
              <a:rPr lang="en" sz="1000" b="1" i="0" u="none" strike="noStrike" cap="none">
                <a:solidFill>
                  <a:srgbClr val="FFFFFF"/>
                </a:solidFill>
                <a:latin typeface="Calibri"/>
                <a:ea typeface="Calibri"/>
                <a:cs typeface="Calibri"/>
                <a:sym typeface="Calibri"/>
              </a:rPr>
              <a:t> One ReachHealth local lead</a:t>
            </a:r>
            <a:endParaRPr sz="1000" b="1" i="0" u="none" strike="noStrike" cap="none">
              <a:solidFill>
                <a:srgbClr val="FFFFFF"/>
              </a:solidFill>
              <a:latin typeface="Calibri"/>
              <a:ea typeface="Calibri"/>
              <a:cs typeface="Calibri"/>
              <a:sym typeface="Calibri"/>
            </a:endParaRPr>
          </a:p>
          <a:p>
            <a:pPr marL="171450" marR="0" lvl="0" indent="-63500" algn="l" rtl="0">
              <a:lnSpc>
                <a:spcPct val="100000"/>
              </a:lnSpc>
              <a:spcBef>
                <a:spcPts val="0"/>
              </a:spcBef>
              <a:spcAft>
                <a:spcPts val="0"/>
              </a:spcAft>
              <a:buClr>
                <a:srgbClr val="FFFFFF"/>
              </a:buClr>
              <a:buSzPts val="1000"/>
              <a:buFont typeface="Calibri"/>
              <a:buChar char="●"/>
            </a:pPr>
            <a:r>
              <a:rPr lang="en" sz="1000" b="1" i="0" u="none" strike="noStrike" cap="none">
                <a:solidFill>
                  <a:srgbClr val="FFFFFF"/>
                </a:solidFill>
                <a:latin typeface="Calibri"/>
                <a:ea typeface="Calibri"/>
                <a:cs typeface="Calibri"/>
                <a:sym typeface="Calibri"/>
              </a:rPr>
              <a:t> One ThinkPlace designer</a:t>
            </a:r>
            <a:endParaRPr sz="1000" b="1" i="0" u="none" strike="noStrike" cap="none">
              <a:solidFill>
                <a:srgbClr val="FFFFFF"/>
              </a:solidFill>
              <a:latin typeface="Calibri"/>
              <a:ea typeface="Calibri"/>
              <a:cs typeface="Calibri"/>
              <a:sym typeface="Calibri"/>
            </a:endParaRPr>
          </a:p>
          <a:p>
            <a:pPr marL="171450" marR="0" lvl="0" indent="-63500" algn="l" rtl="0">
              <a:lnSpc>
                <a:spcPct val="100000"/>
              </a:lnSpc>
              <a:spcBef>
                <a:spcPts val="0"/>
              </a:spcBef>
              <a:spcAft>
                <a:spcPts val="0"/>
              </a:spcAft>
              <a:buClr>
                <a:srgbClr val="FFFFFF"/>
              </a:buClr>
              <a:buSzPts val="1000"/>
              <a:buFont typeface="Calibri"/>
              <a:buChar char="●"/>
            </a:pPr>
            <a:r>
              <a:rPr lang="en" sz="1000" b="1" i="0" u="none" strike="noStrike" cap="none">
                <a:solidFill>
                  <a:srgbClr val="FFFFFF"/>
                </a:solidFill>
                <a:latin typeface="Calibri"/>
                <a:ea typeface="Calibri"/>
                <a:cs typeface="Calibri"/>
                <a:sym typeface="Calibri"/>
              </a:rPr>
              <a:t> Two ReachHealth or </a:t>
            </a:r>
            <a:r>
              <a:rPr lang="en" sz="1000" b="1">
                <a:solidFill>
                  <a:srgbClr val="FFFFFF"/>
                </a:solidFill>
                <a:latin typeface="Calibri"/>
                <a:ea typeface="Calibri"/>
                <a:cs typeface="Calibri"/>
                <a:sym typeface="Calibri"/>
              </a:rPr>
              <a:t>Philippine Commission on Population </a:t>
            </a:r>
            <a:r>
              <a:rPr lang="en" sz="1000" b="1" i="0" u="none" strike="noStrike" cap="none">
                <a:solidFill>
                  <a:srgbClr val="FFFFFF"/>
                </a:solidFill>
                <a:latin typeface="Calibri"/>
                <a:ea typeface="Calibri"/>
                <a:cs typeface="Calibri"/>
                <a:sym typeface="Calibri"/>
              </a:rPr>
              <a:t>support staff</a:t>
            </a:r>
            <a:endParaRPr sz="1000" b="1" i="0" u="none" strike="noStrike" cap="none">
              <a:solidFill>
                <a:srgbClr val="FFFFFF"/>
              </a:solidFill>
              <a:latin typeface="Calibri"/>
              <a:ea typeface="Calibri"/>
              <a:cs typeface="Calibri"/>
              <a:sym typeface="Calibri"/>
            </a:endParaRPr>
          </a:p>
          <a:p>
            <a:pPr marL="0" marR="0" lvl="0" indent="0" algn="just" rtl="0">
              <a:lnSpc>
                <a:spcPct val="100000"/>
              </a:lnSpc>
              <a:spcBef>
                <a:spcPts val="600"/>
              </a:spcBef>
              <a:spcAft>
                <a:spcPts val="0"/>
              </a:spcAft>
              <a:buClr>
                <a:srgbClr val="000000"/>
              </a:buClr>
              <a:buSzPts val="1000"/>
              <a:buFont typeface="Arial"/>
              <a:buNone/>
            </a:pPr>
            <a:endParaRPr sz="1000" b="0" i="0" u="none" strike="noStrike" cap="none">
              <a:solidFill>
                <a:srgbClr val="FFFFFF"/>
              </a:solidFill>
              <a:latin typeface="Calibri"/>
              <a:ea typeface="Calibri"/>
              <a:cs typeface="Calibri"/>
              <a:sym typeface="Calibri"/>
            </a:endParaRPr>
          </a:p>
        </p:txBody>
      </p:sp>
      <p:sp>
        <p:nvSpPr>
          <p:cNvPr id="266" name="Google Shape;266;p24"/>
          <p:cNvSpPr txBox="1"/>
          <p:nvPr/>
        </p:nvSpPr>
        <p:spPr>
          <a:xfrm>
            <a:off x="4650253" y="3150825"/>
            <a:ext cx="1078800" cy="1215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700"/>
              <a:buFont typeface="Arial"/>
              <a:buNone/>
            </a:pPr>
            <a:r>
              <a:rPr lang="en" sz="6700" b="1" i="0" u="none" strike="noStrike" cap="none">
                <a:solidFill>
                  <a:srgbClr val="FFFFFF"/>
                </a:solidFill>
                <a:latin typeface="Calibri"/>
                <a:ea typeface="Calibri"/>
                <a:cs typeface="Calibri"/>
                <a:sym typeface="Calibri"/>
              </a:rPr>
              <a:t>84</a:t>
            </a:r>
            <a:endParaRPr sz="6700" b="1" i="0" u="none" strike="noStrike" cap="none">
              <a:solidFill>
                <a:srgbClr val="FFFFFF"/>
              </a:solidFill>
              <a:latin typeface="Calibri"/>
              <a:ea typeface="Calibri"/>
              <a:cs typeface="Calibri"/>
              <a:sym typeface="Calibri"/>
            </a:endParaRPr>
          </a:p>
        </p:txBody>
      </p:sp>
      <p:sp>
        <p:nvSpPr>
          <p:cNvPr id="267" name="Google Shape;267;p24"/>
          <p:cNvSpPr txBox="1"/>
          <p:nvPr/>
        </p:nvSpPr>
        <p:spPr>
          <a:xfrm>
            <a:off x="5741075" y="3487400"/>
            <a:ext cx="1418700" cy="492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a:solidFill>
                  <a:srgbClr val="FFFFFF"/>
                </a:solidFill>
                <a:latin typeface="Calibri"/>
                <a:ea typeface="Calibri"/>
                <a:cs typeface="Calibri"/>
                <a:sym typeface="Calibri"/>
              </a:rPr>
              <a:t>c</a:t>
            </a:r>
            <a:r>
              <a:rPr lang="en" sz="1000" b="0" i="0" u="none" strike="noStrike" cap="none">
                <a:solidFill>
                  <a:srgbClr val="FFFFFF"/>
                </a:solidFill>
                <a:latin typeface="Calibri"/>
                <a:ea typeface="Calibri"/>
                <a:cs typeface="Calibri"/>
                <a:sym typeface="Calibri"/>
              </a:rPr>
              <a:t>ontraception users, peers, partners, and HCPs (in total) tested the ten prototypes and were interviewed.</a:t>
            </a:r>
            <a:endParaRPr sz="1000" b="0" i="0" u="none" strike="noStrike" cap="none">
              <a:solidFill>
                <a:srgbClr val="FFFFFF"/>
              </a:solidFill>
              <a:latin typeface="Calibri"/>
              <a:ea typeface="Calibri"/>
              <a:cs typeface="Calibri"/>
              <a:sym typeface="Calibri"/>
            </a:endParaRPr>
          </a:p>
        </p:txBody>
      </p:sp>
      <p:sp>
        <p:nvSpPr>
          <p:cNvPr id="268" name="Google Shape;268;p24"/>
          <p:cNvSpPr txBox="1"/>
          <p:nvPr/>
        </p:nvSpPr>
        <p:spPr>
          <a:xfrm>
            <a:off x="4650247" y="5583901"/>
            <a:ext cx="469500" cy="1215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6700"/>
              <a:buFont typeface="Arial"/>
              <a:buNone/>
            </a:pPr>
            <a:r>
              <a:rPr lang="en" sz="6700" b="1" i="0" u="none" strike="noStrike" cap="none">
                <a:solidFill>
                  <a:srgbClr val="FFFFFF"/>
                </a:solidFill>
                <a:latin typeface="Calibri"/>
                <a:ea typeface="Calibri"/>
                <a:cs typeface="Calibri"/>
                <a:sym typeface="Calibri"/>
              </a:rPr>
              <a:t>3</a:t>
            </a:r>
            <a:endParaRPr sz="6700" b="1" i="0" u="none" strike="noStrike" cap="none">
              <a:solidFill>
                <a:srgbClr val="FFFFFF"/>
              </a:solidFill>
              <a:latin typeface="Calibri"/>
              <a:ea typeface="Calibri"/>
              <a:cs typeface="Calibri"/>
              <a:sym typeface="Calibri"/>
            </a:endParaRPr>
          </a:p>
        </p:txBody>
      </p:sp>
      <p:sp>
        <p:nvSpPr>
          <p:cNvPr id="269" name="Google Shape;269;p24"/>
          <p:cNvSpPr/>
          <p:nvPr/>
        </p:nvSpPr>
        <p:spPr>
          <a:xfrm>
            <a:off x="4719600" y="5588500"/>
            <a:ext cx="2555400" cy="2856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600"/>
              </a:spcBef>
              <a:spcAft>
                <a:spcPts val="0"/>
              </a:spcAft>
              <a:buClr>
                <a:srgbClr val="000000"/>
              </a:buClr>
              <a:buSzPts val="1100"/>
              <a:buFont typeface="Arial"/>
              <a:buNone/>
            </a:pPr>
            <a:r>
              <a:rPr lang="en" sz="1000" b="0" i="0" u="none" strike="noStrike" cap="none">
                <a:solidFill>
                  <a:srgbClr val="FFFFFF"/>
                </a:solidFill>
                <a:latin typeface="Calibri"/>
                <a:ea typeface="Calibri"/>
                <a:cs typeface="Calibri"/>
                <a:sym typeface="Calibri"/>
              </a:rPr>
              <a:t>Regions where the ten prototypes were tested:</a:t>
            </a:r>
            <a:endParaRPr sz="1000" b="0" i="0" u="none" strike="noStrike" cap="none">
              <a:solidFill>
                <a:srgbClr val="FFFFFF"/>
              </a:solidFill>
              <a:latin typeface="Calibri"/>
              <a:ea typeface="Calibri"/>
              <a:cs typeface="Calibri"/>
              <a:sym typeface="Calibri"/>
            </a:endParaRPr>
          </a:p>
          <a:p>
            <a:pPr marL="971550" marR="0" lvl="0" indent="-292100" algn="l" rtl="0">
              <a:lnSpc>
                <a:spcPct val="100000"/>
              </a:lnSpc>
              <a:spcBef>
                <a:spcPts val="600"/>
              </a:spcBef>
              <a:spcAft>
                <a:spcPts val="0"/>
              </a:spcAft>
              <a:buClr>
                <a:srgbClr val="FFFFFF"/>
              </a:buClr>
              <a:buSzPts val="1000"/>
              <a:buFont typeface="Calibri"/>
              <a:buChar char="●"/>
            </a:pPr>
            <a:r>
              <a:rPr lang="en" sz="1000" b="1" i="0" u="none" strike="noStrike" cap="none">
                <a:solidFill>
                  <a:srgbClr val="FFFFFF"/>
                </a:solidFill>
                <a:latin typeface="Calibri"/>
                <a:ea typeface="Calibri"/>
                <a:cs typeface="Calibri"/>
                <a:sym typeface="Calibri"/>
              </a:rPr>
              <a:t>Visayas </a:t>
            </a:r>
            <a:r>
              <a:rPr lang="en" sz="1000" b="0" i="0" u="none" strike="noStrike" cap="none">
                <a:solidFill>
                  <a:srgbClr val="FFFFFF"/>
                </a:solidFill>
                <a:latin typeface="Calibri"/>
                <a:ea typeface="Calibri"/>
                <a:cs typeface="Calibri"/>
                <a:sym typeface="Calibri"/>
              </a:rPr>
              <a:t>(rural area)</a:t>
            </a:r>
            <a:endParaRPr sz="1000" b="0" i="0" u="none" strike="noStrike" cap="none">
              <a:solidFill>
                <a:srgbClr val="FFFFFF"/>
              </a:solidFill>
              <a:latin typeface="Calibri"/>
              <a:ea typeface="Calibri"/>
              <a:cs typeface="Calibri"/>
              <a:sym typeface="Calibri"/>
            </a:endParaRPr>
          </a:p>
          <a:p>
            <a:pPr marL="971550" marR="0" lvl="0" indent="-292100" algn="l" rtl="0">
              <a:lnSpc>
                <a:spcPct val="100000"/>
              </a:lnSpc>
              <a:spcBef>
                <a:spcPts val="0"/>
              </a:spcBef>
              <a:spcAft>
                <a:spcPts val="0"/>
              </a:spcAft>
              <a:buClr>
                <a:srgbClr val="FFFFFF"/>
              </a:buClr>
              <a:buSzPts val="1000"/>
              <a:buFont typeface="Calibri"/>
              <a:buChar char="●"/>
            </a:pPr>
            <a:r>
              <a:rPr lang="en" sz="1000" b="1" i="0" u="none" strike="noStrike" cap="none">
                <a:solidFill>
                  <a:srgbClr val="FFFFFF"/>
                </a:solidFill>
                <a:latin typeface="Calibri"/>
                <a:ea typeface="Calibri"/>
                <a:cs typeface="Calibri"/>
                <a:sym typeface="Calibri"/>
              </a:rPr>
              <a:t>Luzon </a:t>
            </a:r>
            <a:r>
              <a:rPr lang="en" sz="1000" b="0" i="0" u="none" strike="noStrike" cap="none">
                <a:solidFill>
                  <a:srgbClr val="FFFFFF"/>
                </a:solidFill>
                <a:latin typeface="Calibri"/>
                <a:ea typeface="Calibri"/>
                <a:cs typeface="Calibri"/>
                <a:sym typeface="Calibri"/>
              </a:rPr>
              <a:t>(urban area)</a:t>
            </a:r>
            <a:endParaRPr sz="1000" b="0" i="0" u="none" strike="noStrike" cap="none">
              <a:solidFill>
                <a:srgbClr val="FFFFFF"/>
              </a:solidFill>
              <a:latin typeface="Calibri"/>
              <a:ea typeface="Calibri"/>
              <a:cs typeface="Calibri"/>
              <a:sym typeface="Calibri"/>
            </a:endParaRPr>
          </a:p>
          <a:p>
            <a:pPr marL="971550" marR="0" lvl="0" indent="-292100" algn="l" rtl="0">
              <a:lnSpc>
                <a:spcPct val="100000"/>
              </a:lnSpc>
              <a:spcBef>
                <a:spcPts val="0"/>
              </a:spcBef>
              <a:spcAft>
                <a:spcPts val="0"/>
              </a:spcAft>
              <a:buClr>
                <a:srgbClr val="FFFFFF"/>
              </a:buClr>
              <a:buSzPts val="1000"/>
              <a:buFont typeface="Calibri"/>
              <a:buChar char="●"/>
            </a:pPr>
            <a:r>
              <a:rPr lang="en" sz="1000" b="1" i="0" u="none" strike="noStrike" cap="none">
                <a:solidFill>
                  <a:srgbClr val="FFFFFF"/>
                </a:solidFill>
                <a:latin typeface="Calibri"/>
                <a:ea typeface="Calibri"/>
                <a:cs typeface="Calibri"/>
                <a:sym typeface="Calibri"/>
              </a:rPr>
              <a:t>Zamboanga </a:t>
            </a:r>
            <a:r>
              <a:rPr lang="en" sz="1000" b="0" i="0" u="none" strike="noStrike" cap="none">
                <a:solidFill>
                  <a:srgbClr val="FFFFFF"/>
                </a:solidFill>
                <a:latin typeface="Calibri"/>
                <a:ea typeface="Calibri"/>
                <a:cs typeface="Calibri"/>
                <a:sym typeface="Calibri"/>
              </a:rPr>
              <a:t>(peri-urban </a:t>
            </a:r>
            <a:br>
              <a:rPr lang="en" sz="1000" b="0" i="0" u="none" strike="noStrike" cap="none">
                <a:solidFill>
                  <a:srgbClr val="FFFFFF"/>
                </a:solidFill>
                <a:latin typeface="Calibri"/>
                <a:ea typeface="Calibri"/>
                <a:cs typeface="Calibri"/>
                <a:sym typeface="Calibri"/>
              </a:rPr>
            </a:br>
            <a:r>
              <a:rPr lang="en" sz="1000" b="0" i="0" u="none" strike="noStrike" cap="none">
                <a:solidFill>
                  <a:srgbClr val="FFFFFF"/>
                </a:solidFill>
                <a:latin typeface="Calibri"/>
                <a:ea typeface="Calibri"/>
                <a:cs typeface="Calibri"/>
                <a:sym typeface="Calibri"/>
              </a:rPr>
              <a:t>and rural area)</a:t>
            </a:r>
            <a:endParaRPr sz="1000" b="0" i="0" u="none" strike="noStrike" cap="none">
              <a:solidFill>
                <a:srgbClr val="FFFFFF"/>
              </a:solidFill>
              <a:latin typeface="Calibri"/>
              <a:ea typeface="Calibri"/>
              <a:cs typeface="Calibri"/>
              <a:sym typeface="Calibri"/>
            </a:endParaRPr>
          </a:p>
        </p:txBody>
      </p:sp>
      <p:cxnSp>
        <p:nvCxnSpPr>
          <p:cNvPr id="270" name="Google Shape;270;p24"/>
          <p:cNvCxnSpPr/>
          <p:nvPr/>
        </p:nvCxnSpPr>
        <p:spPr>
          <a:xfrm>
            <a:off x="4904227" y="5464148"/>
            <a:ext cx="1955700" cy="0"/>
          </a:xfrm>
          <a:prstGeom prst="straightConnector1">
            <a:avLst/>
          </a:prstGeom>
          <a:noFill/>
          <a:ln w="9525" cap="flat" cmpd="sng">
            <a:solidFill>
              <a:srgbClr val="FFFFFF"/>
            </a:solidFill>
            <a:prstDash val="solid"/>
            <a:round/>
            <a:headEnd type="none" w="sm" len="sm"/>
            <a:tailEnd type="none" w="sm" len="sm"/>
          </a:ln>
        </p:spPr>
      </p:cxnSp>
      <p:cxnSp>
        <p:nvCxnSpPr>
          <p:cNvPr id="271" name="Google Shape;271;p24"/>
          <p:cNvCxnSpPr/>
          <p:nvPr/>
        </p:nvCxnSpPr>
        <p:spPr>
          <a:xfrm>
            <a:off x="4904227" y="4303690"/>
            <a:ext cx="1955700" cy="0"/>
          </a:xfrm>
          <a:prstGeom prst="straightConnector1">
            <a:avLst/>
          </a:prstGeom>
          <a:noFill/>
          <a:ln w="9525" cap="flat" cmpd="sng">
            <a:solidFill>
              <a:srgbClr val="FFFFFF"/>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75"/>
        <p:cNvGrpSpPr/>
        <p:nvPr/>
      </p:nvGrpSpPr>
      <p:grpSpPr>
        <a:xfrm>
          <a:off x="0" y="0"/>
          <a:ext cx="0" cy="0"/>
          <a:chOff x="0" y="0"/>
          <a:chExt cx="0" cy="0"/>
        </a:xfrm>
      </p:grpSpPr>
      <p:sp>
        <p:nvSpPr>
          <p:cNvPr id="276" name="Google Shape;276;p25"/>
          <p:cNvSpPr txBox="1"/>
          <p:nvPr/>
        </p:nvSpPr>
        <p:spPr>
          <a:xfrm>
            <a:off x="682900" y="2391950"/>
            <a:ext cx="4325700" cy="1674600"/>
          </a:xfrm>
          <a:prstGeom prst="rect">
            <a:avLst/>
          </a:prstGeom>
          <a:noFill/>
          <a:ln>
            <a:noFill/>
          </a:ln>
        </p:spPr>
        <p:txBody>
          <a:bodyPr spcFirstLastPara="1" wrap="square" lIns="0" tIns="164450" rIns="0" bIns="0" anchor="t" anchorCtr="0">
            <a:spAutoFit/>
          </a:bodyPr>
          <a:lstStyle/>
          <a:p>
            <a:pPr marL="114300" marR="0" lvl="0" indent="0" algn="l" rtl="0">
              <a:spcBef>
                <a:spcPts val="0"/>
              </a:spcBef>
              <a:spcAft>
                <a:spcPts val="0"/>
              </a:spcAft>
              <a:buClr>
                <a:srgbClr val="000000"/>
              </a:buClr>
              <a:buSzPts val="1200"/>
              <a:buFont typeface="Arial"/>
              <a:buNone/>
            </a:pPr>
            <a:r>
              <a:rPr lang="en" sz="1400" b="1">
                <a:solidFill>
                  <a:srgbClr val="003C5A"/>
                </a:solidFill>
                <a:latin typeface="Calibri"/>
                <a:ea typeface="Calibri"/>
                <a:cs typeface="Calibri"/>
                <a:sym typeface="Calibri"/>
              </a:rPr>
              <a:t>From test results to this testing toolkit</a:t>
            </a:r>
            <a:br>
              <a:rPr lang="en" sz="1400" i="1">
                <a:solidFill>
                  <a:srgbClr val="434343"/>
                </a:solidFill>
                <a:latin typeface="Calibri"/>
                <a:ea typeface="Calibri"/>
                <a:cs typeface="Calibri"/>
                <a:sym typeface="Calibri"/>
              </a:rPr>
            </a:br>
            <a:endParaRPr sz="1400" i="1">
              <a:solidFill>
                <a:srgbClr val="434343"/>
              </a:solidFill>
              <a:latin typeface="Calibri"/>
              <a:ea typeface="Calibri"/>
              <a:cs typeface="Calibri"/>
              <a:sym typeface="Calibri"/>
            </a:endParaRPr>
          </a:p>
          <a:p>
            <a:pPr marL="114300" marR="0" lvl="0" indent="0" algn="l" rtl="0">
              <a:spcBef>
                <a:spcPts val="0"/>
              </a:spcBef>
              <a:spcAft>
                <a:spcPts val="0"/>
              </a:spcAft>
              <a:buClr>
                <a:srgbClr val="000000"/>
              </a:buClr>
              <a:buSzPts val="1200"/>
              <a:buFont typeface="Arial"/>
              <a:buNone/>
            </a:pPr>
            <a:r>
              <a:rPr lang="en" sz="1400">
                <a:solidFill>
                  <a:srgbClr val="434343"/>
                </a:solidFill>
                <a:latin typeface="Calibri"/>
                <a:ea typeface="Calibri"/>
                <a:cs typeface="Calibri"/>
                <a:sym typeface="Calibri"/>
              </a:rPr>
              <a:t>After progressively assessing each prototype’s desirability, viability, and feasibility in two to three rounds of testing, prototypes were discarded, added, or improved after each analysis, according to user feedback and activity objectives.</a:t>
            </a:r>
            <a:endParaRPr sz="1400" b="1">
              <a:solidFill>
                <a:srgbClr val="003C5A"/>
              </a:solidFill>
              <a:latin typeface="Calibri"/>
              <a:ea typeface="Calibri"/>
              <a:cs typeface="Calibri"/>
              <a:sym typeface="Calibri"/>
            </a:endParaRPr>
          </a:p>
        </p:txBody>
      </p:sp>
      <p:sp>
        <p:nvSpPr>
          <p:cNvPr id="277" name="Google Shape;277;p25"/>
          <p:cNvSpPr txBox="1"/>
          <p:nvPr/>
        </p:nvSpPr>
        <p:spPr>
          <a:xfrm>
            <a:off x="682897" y="756000"/>
            <a:ext cx="6832327" cy="966000"/>
          </a:xfrm>
          <a:prstGeom prst="rect">
            <a:avLst/>
          </a:prstGeom>
          <a:noFill/>
          <a:ln>
            <a:noFill/>
          </a:ln>
        </p:spPr>
        <p:txBody>
          <a:bodyPr spcFirstLastPara="1" wrap="square" lIns="116050" tIns="58025" rIns="116050" bIns="58025" anchor="ctr" anchorCtr="0">
            <a:normAutofit/>
          </a:bodyPr>
          <a:lstStyle/>
          <a:p>
            <a:pPr marL="0" marR="0" lvl="0" indent="0" algn="l" rtl="0">
              <a:lnSpc>
                <a:spcPct val="86000"/>
              </a:lnSpc>
              <a:spcBef>
                <a:spcPts val="0"/>
              </a:spcBef>
              <a:spcAft>
                <a:spcPts val="0"/>
              </a:spcAft>
              <a:buClr>
                <a:srgbClr val="000000"/>
              </a:buClr>
              <a:buSzPts val="1400"/>
              <a:buFont typeface="Arial"/>
              <a:buNone/>
            </a:pPr>
            <a:r>
              <a:rPr lang="en" sz="3200" b="1">
                <a:solidFill>
                  <a:srgbClr val="00A7E1"/>
                </a:solidFill>
                <a:latin typeface="Calibri"/>
                <a:ea typeface="Calibri"/>
                <a:cs typeface="Calibri"/>
                <a:sym typeface="Calibri"/>
              </a:rPr>
              <a:t>Workshop</a:t>
            </a:r>
            <a:endParaRPr sz="3200" b="1">
              <a:solidFill>
                <a:srgbClr val="434343"/>
              </a:solidFill>
              <a:latin typeface="Calibri"/>
              <a:ea typeface="Calibri"/>
              <a:cs typeface="Calibri"/>
              <a:sym typeface="Calibri"/>
            </a:endParaRPr>
          </a:p>
        </p:txBody>
      </p:sp>
      <p:sp>
        <p:nvSpPr>
          <p:cNvPr id="278" name="Google Shape;278;p25"/>
          <p:cNvSpPr txBox="1"/>
          <p:nvPr/>
        </p:nvSpPr>
        <p:spPr>
          <a:xfrm>
            <a:off x="682900" y="1772875"/>
            <a:ext cx="28662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00A7E1"/>
                </a:solidFill>
                <a:latin typeface="Calibri"/>
                <a:ea typeface="Calibri"/>
                <a:cs typeface="Calibri"/>
                <a:sym typeface="Calibri"/>
              </a:rPr>
              <a:t>Origins</a:t>
            </a:r>
            <a:endParaRPr sz="1100" b="1">
              <a:solidFill>
                <a:srgbClr val="00A7E1"/>
              </a:solidFill>
              <a:latin typeface="Calibri"/>
              <a:ea typeface="Calibri"/>
              <a:cs typeface="Calibri"/>
              <a:sym typeface="Calibri"/>
            </a:endParaRPr>
          </a:p>
        </p:txBody>
      </p:sp>
      <p:pic>
        <p:nvPicPr>
          <p:cNvPr id="279" name="Google Shape;279;p25"/>
          <p:cNvPicPr preferRelativeResize="0"/>
          <p:nvPr/>
        </p:nvPicPr>
        <p:blipFill rotWithShape="1">
          <a:blip r:embed="rId3">
            <a:alphaModFix/>
          </a:blip>
          <a:srcRect/>
          <a:stretch/>
        </p:blipFill>
        <p:spPr>
          <a:xfrm>
            <a:off x="7704181" y="4699226"/>
            <a:ext cx="2445292" cy="1871259"/>
          </a:xfrm>
          <a:prstGeom prst="rect">
            <a:avLst/>
          </a:prstGeom>
          <a:noFill/>
          <a:ln>
            <a:noFill/>
          </a:ln>
        </p:spPr>
      </p:pic>
      <p:pic>
        <p:nvPicPr>
          <p:cNvPr id="280" name="Google Shape;280;p25"/>
          <p:cNvPicPr preferRelativeResize="0"/>
          <p:nvPr/>
        </p:nvPicPr>
        <p:blipFill rotWithShape="1">
          <a:blip r:embed="rId4">
            <a:alphaModFix/>
          </a:blip>
          <a:srcRect/>
          <a:stretch/>
        </p:blipFill>
        <p:spPr>
          <a:xfrm>
            <a:off x="5770432" y="4699226"/>
            <a:ext cx="1874258" cy="1871231"/>
          </a:xfrm>
          <a:prstGeom prst="rect">
            <a:avLst/>
          </a:prstGeom>
          <a:noFill/>
          <a:ln>
            <a:noFill/>
          </a:ln>
        </p:spPr>
      </p:pic>
      <p:pic>
        <p:nvPicPr>
          <p:cNvPr id="281" name="Google Shape;281;p25"/>
          <p:cNvPicPr preferRelativeResize="0"/>
          <p:nvPr/>
        </p:nvPicPr>
        <p:blipFill rotWithShape="1">
          <a:blip r:embed="rId5">
            <a:alphaModFix/>
          </a:blip>
          <a:srcRect/>
          <a:stretch/>
        </p:blipFill>
        <p:spPr>
          <a:xfrm>
            <a:off x="682900" y="4699226"/>
            <a:ext cx="2070200" cy="1871258"/>
          </a:xfrm>
          <a:prstGeom prst="rect">
            <a:avLst/>
          </a:prstGeom>
          <a:noFill/>
          <a:ln>
            <a:noFill/>
          </a:ln>
        </p:spPr>
      </p:pic>
      <p:pic>
        <p:nvPicPr>
          <p:cNvPr id="282" name="Google Shape;282;p25"/>
          <p:cNvPicPr preferRelativeResize="0"/>
          <p:nvPr/>
        </p:nvPicPr>
        <p:blipFill rotWithShape="1">
          <a:blip r:embed="rId6">
            <a:alphaModFix/>
          </a:blip>
          <a:srcRect/>
          <a:stretch/>
        </p:blipFill>
        <p:spPr>
          <a:xfrm>
            <a:off x="2812605" y="4699226"/>
            <a:ext cx="1485189" cy="1871259"/>
          </a:xfrm>
          <a:prstGeom prst="rect">
            <a:avLst/>
          </a:prstGeom>
          <a:noFill/>
          <a:ln>
            <a:noFill/>
          </a:ln>
        </p:spPr>
      </p:pic>
      <p:pic>
        <p:nvPicPr>
          <p:cNvPr id="283" name="Google Shape;283;p25"/>
          <p:cNvPicPr preferRelativeResize="0"/>
          <p:nvPr/>
        </p:nvPicPr>
        <p:blipFill rotWithShape="1">
          <a:blip r:embed="rId7">
            <a:alphaModFix/>
          </a:blip>
          <a:srcRect/>
          <a:stretch/>
        </p:blipFill>
        <p:spPr>
          <a:xfrm>
            <a:off x="4357304" y="4699226"/>
            <a:ext cx="1353612" cy="1871259"/>
          </a:xfrm>
          <a:prstGeom prst="rect">
            <a:avLst/>
          </a:prstGeom>
          <a:noFill/>
          <a:ln>
            <a:noFill/>
          </a:ln>
        </p:spPr>
      </p:pic>
      <p:sp>
        <p:nvSpPr>
          <p:cNvPr id="284" name="Google Shape;284;p25"/>
          <p:cNvSpPr txBox="1"/>
          <p:nvPr/>
        </p:nvSpPr>
        <p:spPr>
          <a:xfrm>
            <a:off x="682983" y="6453122"/>
            <a:ext cx="9466500" cy="304500"/>
          </a:xfrm>
          <a:prstGeom prst="rect">
            <a:avLst/>
          </a:prstGeom>
          <a:noFill/>
          <a:ln>
            <a:noFill/>
          </a:ln>
        </p:spPr>
        <p:txBody>
          <a:bodyPr spcFirstLastPara="1" wrap="square" lIns="0" tIns="164450" rIns="0" bIns="0" anchor="t" anchorCtr="0">
            <a:spAutoFit/>
          </a:bodyPr>
          <a:lstStyle/>
          <a:p>
            <a:pPr marL="0" marR="13092" lvl="0" indent="0" algn="r" rtl="0">
              <a:spcBef>
                <a:spcPts val="0"/>
              </a:spcBef>
              <a:spcAft>
                <a:spcPts val="0"/>
              </a:spcAft>
              <a:buClr>
                <a:srgbClr val="000000"/>
              </a:buClr>
              <a:buSzPts val="1100"/>
              <a:buFont typeface="Arial"/>
              <a:buNone/>
            </a:pPr>
            <a:r>
              <a:rPr lang="en" sz="900">
                <a:solidFill>
                  <a:srgbClr val="595959"/>
                </a:solidFill>
                <a:latin typeface="Calibri"/>
                <a:ea typeface="Calibri"/>
                <a:cs typeface="Calibri"/>
                <a:sym typeface="Calibri"/>
              </a:rPr>
              <a:t>Capacity strengthening workshop, prototyping, and testing with identified users in the Philippines</a:t>
            </a:r>
            <a:endParaRPr sz="900">
              <a:solidFill>
                <a:srgbClr val="595959"/>
              </a:solidFill>
              <a:latin typeface="Calibri"/>
              <a:ea typeface="Calibri"/>
              <a:cs typeface="Calibri"/>
              <a:sym typeface="Calibri"/>
            </a:endParaRPr>
          </a:p>
        </p:txBody>
      </p:sp>
      <p:sp>
        <p:nvSpPr>
          <p:cNvPr id="285" name="Google Shape;285;p25"/>
          <p:cNvSpPr txBox="1"/>
          <p:nvPr/>
        </p:nvSpPr>
        <p:spPr>
          <a:xfrm>
            <a:off x="5823775" y="2826175"/>
            <a:ext cx="4325700" cy="1243274"/>
          </a:xfrm>
          <a:prstGeom prst="rect">
            <a:avLst/>
          </a:prstGeom>
          <a:noFill/>
          <a:ln>
            <a:noFill/>
          </a:ln>
        </p:spPr>
        <p:txBody>
          <a:bodyPr spcFirstLastPara="1" wrap="square" lIns="0" tIns="164450" rIns="0" bIns="0" anchor="t" anchorCtr="0">
            <a:spAutoFit/>
          </a:bodyPr>
          <a:lstStyle/>
          <a:p>
            <a:pPr marL="114300" marR="0" lvl="0" indent="0" algn="l" rtl="0">
              <a:spcBef>
                <a:spcPts val="0"/>
              </a:spcBef>
              <a:spcAft>
                <a:spcPts val="0"/>
              </a:spcAft>
              <a:buClr>
                <a:srgbClr val="000000"/>
              </a:buClr>
              <a:buSzPts val="1200"/>
              <a:buFont typeface="Arial"/>
              <a:buNone/>
            </a:pPr>
            <a:r>
              <a:rPr lang="en" sz="1400">
                <a:solidFill>
                  <a:srgbClr val="434343"/>
                </a:solidFill>
                <a:latin typeface="Calibri"/>
                <a:ea typeface="Calibri"/>
                <a:cs typeface="Calibri"/>
                <a:sym typeface="Calibri"/>
              </a:rPr>
              <a:t>Following a thorough classification and visualization of data, as well as the use of human-centered design analysis tools (e.g., user journey map below),</a:t>
            </a:r>
            <a:r>
              <a:rPr lang="en" sz="1400" b="1">
                <a:solidFill>
                  <a:srgbClr val="434343"/>
                </a:solidFill>
                <a:latin typeface="Calibri"/>
                <a:ea typeface="Calibri"/>
                <a:cs typeface="Calibri"/>
                <a:sym typeface="Calibri"/>
              </a:rPr>
              <a:t> six prototypes emerged from the analysis of the first round of test for further testing.</a:t>
            </a:r>
            <a:endParaRPr sz="1400" b="1">
              <a:solidFill>
                <a:srgbClr val="003C5A"/>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289"/>
        <p:cNvGrpSpPr/>
        <p:nvPr/>
      </p:nvGrpSpPr>
      <p:grpSpPr>
        <a:xfrm>
          <a:off x="0" y="0"/>
          <a:ext cx="0" cy="0"/>
          <a:chOff x="0" y="0"/>
          <a:chExt cx="0" cy="0"/>
        </a:xfrm>
      </p:grpSpPr>
      <p:sp>
        <p:nvSpPr>
          <p:cNvPr id="290" name="Google Shape;290;p26"/>
          <p:cNvSpPr txBox="1"/>
          <p:nvPr/>
        </p:nvSpPr>
        <p:spPr>
          <a:xfrm>
            <a:off x="1146702" y="2274781"/>
            <a:ext cx="1361400" cy="103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13800" b="1">
                <a:solidFill>
                  <a:srgbClr val="FFFFFF"/>
                </a:solidFill>
                <a:latin typeface="Calibri"/>
                <a:ea typeface="Calibri"/>
                <a:cs typeface="Calibri"/>
                <a:sym typeface="Calibri"/>
              </a:rPr>
              <a:t>2</a:t>
            </a:r>
            <a:endParaRPr sz="13800" b="1" i="0" u="none" strike="noStrike" cap="none">
              <a:solidFill>
                <a:srgbClr val="FFFFFF"/>
              </a:solidFill>
              <a:latin typeface="Calibri"/>
              <a:ea typeface="Calibri"/>
              <a:cs typeface="Calibri"/>
              <a:sym typeface="Calibri"/>
            </a:endParaRPr>
          </a:p>
        </p:txBody>
      </p:sp>
      <p:sp>
        <p:nvSpPr>
          <p:cNvPr id="291" name="Google Shape;291;p26"/>
          <p:cNvSpPr txBox="1"/>
          <p:nvPr/>
        </p:nvSpPr>
        <p:spPr>
          <a:xfrm>
            <a:off x="2648850" y="2509000"/>
            <a:ext cx="6179400" cy="297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3500">
                <a:solidFill>
                  <a:srgbClr val="FFFFFF"/>
                </a:solidFill>
                <a:latin typeface="Calibri"/>
                <a:ea typeface="Calibri"/>
                <a:cs typeface="Calibri"/>
                <a:sym typeface="Calibri"/>
              </a:rPr>
              <a:t>Introduction to </a:t>
            </a:r>
            <a:br>
              <a:rPr lang="en" sz="3500">
                <a:solidFill>
                  <a:srgbClr val="FFFFFF"/>
                </a:solidFill>
                <a:latin typeface="Calibri"/>
                <a:ea typeface="Calibri"/>
                <a:cs typeface="Calibri"/>
                <a:sym typeface="Calibri"/>
              </a:rPr>
            </a:br>
            <a:r>
              <a:rPr lang="en" sz="3500">
                <a:solidFill>
                  <a:srgbClr val="FFFFFF"/>
                </a:solidFill>
                <a:latin typeface="Calibri"/>
                <a:ea typeface="Calibri"/>
                <a:cs typeface="Calibri"/>
                <a:sym typeface="Calibri"/>
              </a:rPr>
              <a:t>Human-Centered Design (HCD) </a:t>
            </a:r>
            <a:endParaRPr sz="3500">
              <a:solidFill>
                <a:srgbClr val="FFFFFF"/>
              </a:solidFill>
              <a:latin typeface="Calibri"/>
              <a:ea typeface="Calibri"/>
              <a:cs typeface="Calibri"/>
              <a:sym typeface="Calibri"/>
            </a:endParaRPr>
          </a:p>
        </p:txBody>
      </p:sp>
      <p:cxnSp>
        <p:nvCxnSpPr>
          <p:cNvPr id="292" name="Google Shape;292;p26"/>
          <p:cNvCxnSpPr/>
          <p:nvPr/>
        </p:nvCxnSpPr>
        <p:spPr>
          <a:xfrm>
            <a:off x="2648846" y="3954359"/>
            <a:ext cx="2121600" cy="0"/>
          </a:xfrm>
          <a:prstGeom prst="straightConnector1">
            <a:avLst/>
          </a:prstGeom>
          <a:noFill/>
          <a:ln w="12700" cap="flat" cmpd="sng">
            <a:solidFill>
              <a:srgbClr val="FFFFFF"/>
            </a:solidFill>
            <a:prstDash val="solid"/>
            <a:round/>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96"/>
        <p:cNvGrpSpPr/>
        <p:nvPr/>
      </p:nvGrpSpPr>
      <p:grpSpPr>
        <a:xfrm>
          <a:off x="0" y="0"/>
          <a:ext cx="0" cy="0"/>
          <a:chOff x="0" y="0"/>
          <a:chExt cx="0" cy="0"/>
        </a:xfrm>
      </p:grpSpPr>
      <p:sp>
        <p:nvSpPr>
          <p:cNvPr id="297" name="Google Shape;297;p27"/>
          <p:cNvSpPr txBox="1"/>
          <p:nvPr/>
        </p:nvSpPr>
        <p:spPr>
          <a:xfrm>
            <a:off x="1980000" y="2553175"/>
            <a:ext cx="6732000" cy="354000"/>
          </a:xfrm>
          <a:prstGeom prst="rect">
            <a:avLst/>
          </a:prstGeom>
          <a:noFill/>
          <a:ln>
            <a:noFill/>
          </a:ln>
        </p:spPr>
        <p:txBody>
          <a:bodyPr spcFirstLastPara="1" wrap="square" lIns="79125" tIns="79125" rIns="79125" bIns="79125" anchor="t" anchorCtr="0">
            <a:noAutofit/>
          </a:bodyPr>
          <a:lstStyle/>
          <a:p>
            <a:pPr marL="0" marR="0" lvl="0" indent="0" algn="ctr" rtl="0">
              <a:spcBef>
                <a:spcPts val="0"/>
              </a:spcBef>
              <a:spcAft>
                <a:spcPts val="0"/>
              </a:spcAft>
              <a:buClr>
                <a:srgbClr val="000000"/>
              </a:buClr>
              <a:buSzPts val="1100"/>
              <a:buFont typeface="Arial"/>
              <a:buNone/>
            </a:pPr>
            <a:r>
              <a:rPr lang="en" sz="1600">
                <a:solidFill>
                  <a:srgbClr val="595959"/>
                </a:solidFill>
                <a:latin typeface="Calibri"/>
                <a:ea typeface="Calibri"/>
                <a:cs typeface="Calibri"/>
                <a:sym typeface="Calibri"/>
              </a:rPr>
              <a:t>Human-centered design is a mindset with specific method and tools used to </a:t>
            </a:r>
            <a:r>
              <a:rPr lang="en" sz="1600" b="1">
                <a:solidFill>
                  <a:srgbClr val="595959"/>
                </a:solidFill>
                <a:latin typeface="Calibri"/>
                <a:ea typeface="Calibri"/>
                <a:cs typeface="Calibri"/>
                <a:sym typeface="Calibri"/>
              </a:rPr>
              <a:t>understand users deeply in their own context and from their own perspective</a:t>
            </a:r>
            <a:r>
              <a:rPr lang="en" sz="1600">
                <a:solidFill>
                  <a:srgbClr val="595959"/>
                </a:solidFill>
                <a:latin typeface="Calibri"/>
                <a:ea typeface="Calibri"/>
                <a:cs typeface="Calibri"/>
                <a:sym typeface="Calibri"/>
              </a:rPr>
              <a:t>. </a:t>
            </a:r>
            <a:endParaRPr sz="1600" b="1">
              <a:solidFill>
                <a:srgbClr val="595959"/>
              </a:solidFill>
              <a:latin typeface="Calibri"/>
              <a:ea typeface="Calibri"/>
              <a:cs typeface="Calibri"/>
              <a:sym typeface="Calibri"/>
            </a:endParaRPr>
          </a:p>
        </p:txBody>
      </p:sp>
      <p:sp>
        <p:nvSpPr>
          <p:cNvPr id="298" name="Google Shape;298;p27"/>
          <p:cNvSpPr txBox="1"/>
          <p:nvPr/>
        </p:nvSpPr>
        <p:spPr>
          <a:xfrm>
            <a:off x="676947" y="756000"/>
            <a:ext cx="70350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Introduction to HCD </a:t>
            </a:r>
            <a:endParaRPr sz="2800" b="1">
              <a:solidFill>
                <a:srgbClr val="434343"/>
              </a:solidFill>
              <a:latin typeface="Calibri"/>
              <a:ea typeface="Calibri"/>
              <a:cs typeface="Calibri"/>
              <a:sym typeface="Calibri"/>
            </a:endParaRPr>
          </a:p>
        </p:txBody>
      </p:sp>
      <p:sp>
        <p:nvSpPr>
          <p:cNvPr id="299" name="Google Shape;299;p27"/>
          <p:cNvSpPr txBox="1"/>
          <p:nvPr/>
        </p:nvSpPr>
        <p:spPr>
          <a:xfrm>
            <a:off x="687050" y="1689700"/>
            <a:ext cx="7226100" cy="489000"/>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What is HCD?</a:t>
            </a:r>
            <a:endParaRPr sz="2100" b="1">
              <a:solidFill>
                <a:srgbClr val="595959"/>
              </a:solidFill>
              <a:latin typeface="Arial"/>
              <a:ea typeface="Arial"/>
              <a:cs typeface="Arial"/>
              <a:sym typeface="Arial"/>
            </a:endParaRPr>
          </a:p>
        </p:txBody>
      </p:sp>
      <p:pic>
        <p:nvPicPr>
          <p:cNvPr id="300" name="Google Shape;300;p27"/>
          <p:cNvPicPr preferRelativeResize="0"/>
          <p:nvPr/>
        </p:nvPicPr>
        <p:blipFill rotWithShape="1">
          <a:blip r:embed="rId3">
            <a:alphaModFix/>
          </a:blip>
          <a:srcRect/>
          <a:stretch/>
        </p:blipFill>
        <p:spPr>
          <a:xfrm>
            <a:off x="2292176" y="3878525"/>
            <a:ext cx="1599225" cy="2080600"/>
          </a:xfrm>
          <a:prstGeom prst="rect">
            <a:avLst/>
          </a:prstGeom>
          <a:noFill/>
          <a:ln>
            <a:noFill/>
          </a:ln>
        </p:spPr>
      </p:pic>
      <p:pic>
        <p:nvPicPr>
          <p:cNvPr id="301" name="Google Shape;301;p27"/>
          <p:cNvPicPr preferRelativeResize="0"/>
          <p:nvPr/>
        </p:nvPicPr>
        <p:blipFill rotWithShape="1">
          <a:blip r:embed="rId4">
            <a:alphaModFix/>
          </a:blip>
          <a:srcRect/>
          <a:stretch/>
        </p:blipFill>
        <p:spPr>
          <a:xfrm>
            <a:off x="5766575" y="3526150"/>
            <a:ext cx="3372950" cy="2529726"/>
          </a:xfrm>
          <a:prstGeom prst="rect">
            <a:avLst/>
          </a:prstGeom>
          <a:noFill/>
          <a:ln>
            <a:noFill/>
          </a:ln>
        </p:spPr>
      </p:pic>
      <p:cxnSp>
        <p:nvCxnSpPr>
          <p:cNvPr id="302" name="Google Shape;302;p27"/>
          <p:cNvCxnSpPr/>
          <p:nvPr/>
        </p:nvCxnSpPr>
        <p:spPr>
          <a:xfrm>
            <a:off x="4300100" y="4888700"/>
            <a:ext cx="1216800" cy="0"/>
          </a:xfrm>
          <a:prstGeom prst="straightConnector1">
            <a:avLst/>
          </a:prstGeom>
          <a:noFill/>
          <a:ln w="9525" cap="flat" cmpd="sng">
            <a:solidFill>
              <a:srgbClr val="595959"/>
            </a:solidFill>
            <a:prstDash val="solid"/>
            <a:round/>
            <a:headEnd type="triangle" w="med" len="med"/>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06"/>
        <p:cNvGrpSpPr/>
        <p:nvPr/>
      </p:nvGrpSpPr>
      <p:grpSpPr>
        <a:xfrm>
          <a:off x="0" y="0"/>
          <a:ext cx="0" cy="0"/>
          <a:chOff x="0" y="0"/>
          <a:chExt cx="0" cy="0"/>
        </a:xfrm>
      </p:grpSpPr>
      <p:sp>
        <p:nvSpPr>
          <p:cNvPr id="307" name="Google Shape;307;p28"/>
          <p:cNvSpPr txBox="1"/>
          <p:nvPr/>
        </p:nvSpPr>
        <p:spPr>
          <a:xfrm>
            <a:off x="676947" y="756000"/>
            <a:ext cx="70350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Introduction to Human-Centered Design</a:t>
            </a:r>
            <a:endParaRPr sz="2800" b="1">
              <a:solidFill>
                <a:srgbClr val="00A7E1"/>
              </a:solidFill>
              <a:latin typeface="Calibri"/>
              <a:ea typeface="Calibri"/>
              <a:cs typeface="Calibri"/>
              <a:sym typeface="Calibri"/>
            </a:endParaRPr>
          </a:p>
        </p:txBody>
      </p:sp>
      <p:sp>
        <p:nvSpPr>
          <p:cNvPr id="308" name="Google Shape;308;p28"/>
          <p:cNvSpPr txBox="1"/>
          <p:nvPr/>
        </p:nvSpPr>
        <p:spPr>
          <a:xfrm>
            <a:off x="676947" y="1749988"/>
            <a:ext cx="7226100" cy="489000"/>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Approach to HCD</a:t>
            </a:r>
            <a:endParaRPr sz="2100" b="1">
              <a:solidFill>
                <a:srgbClr val="595959"/>
              </a:solidFill>
              <a:latin typeface="Arial"/>
              <a:ea typeface="Arial"/>
              <a:cs typeface="Arial"/>
              <a:sym typeface="Arial"/>
            </a:endParaRPr>
          </a:p>
        </p:txBody>
      </p:sp>
      <p:sp>
        <p:nvSpPr>
          <p:cNvPr id="309" name="Google Shape;309;p28"/>
          <p:cNvSpPr txBox="1"/>
          <p:nvPr/>
        </p:nvSpPr>
        <p:spPr>
          <a:xfrm>
            <a:off x="1980000" y="2553175"/>
            <a:ext cx="6732000" cy="354000"/>
          </a:xfrm>
          <a:prstGeom prst="rect">
            <a:avLst/>
          </a:prstGeom>
          <a:noFill/>
          <a:ln>
            <a:noFill/>
          </a:ln>
        </p:spPr>
        <p:txBody>
          <a:bodyPr spcFirstLastPara="1" wrap="square" lIns="79125" tIns="79125" rIns="79125" bIns="79125" anchor="t" anchorCtr="0">
            <a:noAutofit/>
          </a:bodyPr>
          <a:lstStyle/>
          <a:p>
            <a:pPr marL="0" marR="0" lvl="0" indent="0" algn="ctr" rtl="0">
              <a:spcBef>
                <a:spcPts val="0"/>
              </a:spcBef>
              <a:spcAft>
                <a:spcPts val="0"/>
              </a:spcAft>
              <a:buClr>
                <a:srgbClr val="000000"/>
              </a:buClr>
              <a:buSzPts val="1600"/>
              <a:buFont typeface="Arial"/>
              <a:buNone/>
            </a:pPr>
            <a:r>
              <a:rPr lang="en" sz="1600" b="1">
                <a:solidFill>
                  <a:srgbClr val="595959"/>
                </a:solidFill>
                <a:latin typeface="Calibri"/>
                <a:ea typeface="Calibri"/>
                <a:cs typeface="Calibri"/>
                <a:sym typeface="Calibri"/>
              </a:rPr>
              <a:t>HCD considers people as the experts of their own needs.</a:t>
            </a:r>
            <a:endParaRPr sz="1600" b="1">
              <a:solidFill>
                <a:srgbClr val="595959"/>
              </a:solidFill>
              <a:latin typeface="Calibri"/>
              <a:ea typeface="Calibri"/>
              <a:cs typeface="Calibri"/>
              <a:sym typeface="Calibri"/>
            </a:endParaRPr>
          </a:p>
        </p:txBody>
      </p:sp>
      <p:sp>
        <p:nvSpPr>
          <p:cNvPr id="310" name="Google Shape;310;p28"/>
          <p:cNvSpPr/>
          <p:nvPr/>
        </p:nvSpPr>
        <p:spPr>
          <a:xfrm>
            <a:off x="1010700" y="3243025"/>
            <a:ext cx="3181500" cy="3330000"/>
          </a:xfrm>
          <a:prstGeom prst="roundRect">
            <a:avLst>
              <a:gd name="adj" fmla="val 9256"/>
            </a:avLst>
          </a:prstGeom>
          <a:solidFill>
            <a:srgbClr val="FFFFFF">
              <a:alpha val="49803"/>
            </a:srgbClr>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914400" marR="0" lvl="0" indent="0" algn="l" rtl="0">
              <a:lnSpc>
                <a:spcPct val="100000"/>
              </a:lnSpc>
              <a:spcBef>
                <a:spcPts val="0"/>
              </a:spcBef>
              <a:spcAft>
                <a:spcPts val="0"/>
              </a:spcAft>
              <a:buClr>
                <a:srgbClr val="000000"/>
              </a:buClr>
              <a:buSzPts val="1000"/>
              <a:buFont typeface="Arial"/>
              <a:buNone/>
            </a:pPr>
            <a:endParaRPr sz="1000" b="0" i="1" u="none" strike="noStrike" cap="none">
              <a:solidFill>
                <a:srgbClr val="023C5A"/>
              </a:solidFill>
              <a:latin typeface="Calibri"/>
              <a:ea typeface="Calibri"/>
              <a:cs typeface="Calibri"/>
              <a:sym typeface="Calibri"/>
            </a:endParaRPr>
          </a:p>
        </p:txBody>
      </p:sp>
      <p:sp>
        <p:nvSpPr>
          <p:cNvPr id="311" name="Google Shape;311;p28"/>
          <p:cNvSpPr txBox="1"/>
          <p:nvPr/>
        </p:nvSpPr>
        <p:spPr>
          <a:xfrm>
            <a:off x="1078325" y="3319225"/>
            <a:ext cx="3037800" cy="3443452"/>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chemeClr val="dk1"/>
              </a:buClr>
              <a:buSzPts val="1300"/>
              <a:buFont typeface="Arial"/>
              <a:buNone/>
            </a:pPr>
            <a:endParaRPr sz="1500">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From my perspective</a:t>
            </a:r>
            <a:endParaRPr sz="1500">
              <a:solidFill>
                <a:schemeClr val="dk2"/>
              </a:solidFill>
              <a:latin typeface="Calibri"/>
              <a:ea typeface="Calibri"/>
              <a:cs typeface="Calibri"/>
              <a:sym typeface="Calibri"/>
            </a:endParaRPr>
          </a:p>
          <a:p>
            <a:pPr marL="520700" marR="0" lvl="0" indent="0" algn="l" rtl="0">
              <a:spcBef>
                <a:spcPts val="0"/>
              </a:spcBef>
              <a:spcAft>
                <a:spcPts val="0"/>
              </a:spcAft>
              <a:buClr>
                <a:schemeClr val="dk1"/>
              </a:buClr>
              <a:buSzPts val="1500"/>
              <a:buFont typeface="Calibri"/>
              <a:buNone/>
            </a:pPr>
            <a:endParaRPr sz="1500">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Assumptions</a:t>
            </a:r>
            <a:endParaRPr sz="1500">
              <a:solidFill>
                <a:schemeClr val="dk2"/>
              </a:solidFill>
              <a:latin typeface="Calibri"/>
              <a:ea typeface="Calibri"/>
              <a:cs typeface="Calibri"/>
              <a:sym typeface="Calibri"/>
            </a:endParaRPr>
          </a:p>
          <a:p>
            <a:pPr marL="520700" marR="0" lvl="0" indent="0" algn="l" rtl="0">
              <a:spcBef>
                <a:spcPts val="0"/>
              </a:spcBef>
              <a:spcAft>
                <a:spcPts val="0"/>
              </a:spcAft>
              <a:buClr>
                <a:schemeClr val="dk2"/>
              </a:buClr>
              <a:buSzPts val="1500"/>
              <a:buFont typeface="Calibri"/>
              <a:buNone/>
            </a:pPr>
            <a:r>
              <a:rPr lang="en" sz="1500">
                <a:solidFill>
                  <a:schemeClr val="dk2"/>
                </a:solidFill>
                <a:latin typeface="Calibri"/>
                <a:ea typeface="Calibri"/>
                <a:cs typeface="Calibri"/>
                <a:sym typeface="Calibri"/>
              </a:rPr>
              <a:t> </a:t>
            </a:r>
            <a:endParaRPr sz="1500">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Doubts </a:t>
            </a:r>
            <a:endParaRPr sz="1500">
              <a:solidFill>
                <a:schemeClr val="dk2"/>
              </a:solidFill>
              <a:latin typeface="Calibri"/>
              <a:ea typeface="Calibri"/>
              <a:cs typeface="Calibri"/>
              <a:sym typeface="Calibri"/>
            </a:endParaRPr>
          </a:p>
          <a:p>
            <a:pPr marL="520700" marR="0" lvl="0" indent="0" algn="l" rtl="0">
              <a:spcBef>
                <a:spcPts val="0"/>
              </a:spcBef>
              <a:spcAft>
                <a:spcPts val="0"/>
              </a:spcAft>
              <a:buClr>
                <a:schemeClr val="dk1"/>
              </a:buClr>
              <a:buSzPts val="1500"/>
              <a:buFont typeface="Calibri"/>
              <a:buNone/>
            </a:pPr>
            <a:endParaRPr sz="1500">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Ideas disconnected from reality </a:t>
            </a:r>
            <a:br>
              <a:rPr lang="en" sz="1500">
                <a:solidFill>
                  <a:schemeClr val="dk2"/>
                </a:solidFill>
                <a:latin typeface="Calibri"/>
                <a:ea typeface="Calibri"/>
                <a:cs typeface="Calibri"/>
                <a:sym typeface="Calibri"/>
              </a:rPr>
            </a:br>
            <a:endParaRPr sz="1500">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i="1">
                <a:solidFill>
                  <a:schemeClr val="dk2"/>
                </a:solidFill>
                <a:latin typeface="Calibri"/>
                <a:ea typeface="Calibri"/>
                <a:cs typeface="Calibri"/>
                <a:sym typeface="Calibri"/>
              </a:rPr>
              <a:t>“I think …”</a:t>
            </a:r>
            <a:endParaRPr sz="1500" i="1">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i="1">
                <a:solidFill>
                  <a:schemeClr val="dk2"/>
                </a:solidFill>
                <a:latin typeface="Calibri"/>
                <a:ea typeface="Calibri"/>
                <a:cs typeface="Calibri"/>
                <a:sym typeface="Calibri"/>
              </a:rPr>
              <a:t>“I’ve read …”</a:t>
            </a:r>
            <a:endParaRPr sz="1500" i="1">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i="1">
                <a:solidFill>
                  <a:schemeClr val="dk2"/>
                </a:solidFill>
                <a:latin typeface="Calibri"/>
                <a:ea typeface="Calibri"/>
                <a:cs typeface="Calibri"/>
                <a:sym typeface="Calibri"/>
              </a:rPr>
              <a:t>“I’ve heard …”</a:t>
            </a:r>
            <a:endParaRPr sz="1500" i="1">
              <a:solidFill>
                <a:schemeClr val="dk2"/>
              </a:solidFill>
              <a:latin typeface="Calibri"/>
              <a:ea typeface="Calibri"/>
              <a:cs typeface="Calibri"/>
              <a:sym typeface="Calibri"/>
            </a:endParaRPr>
          </a:p>
          <a:p>
            <a:pPr marL="0" marR="0" lvl="0" indent="0" algn="l" rtl="0">
              <a:spcBef>
                <a:spcPts val="0"/>
              </a:spcBef>
              <a:spcAft>
                <a:spcPts val="0"/>
              </a:spcAft>
              <a:buClr>
                <a:schemeClr val="dk1"/>
              </a:buClr>
              <a:buSzPts val="1500"/>
              <a:buFont typeface="Calibri"/>
              <a:buNone/>
            </a:pPr>
            <a:endParaRPr sz="1500">
              <a:solidFill>
                <a:schemeClr val="dk2"/>
              </a:solidFill>
              <a:latin typeface="Calibri"/>
              <a:ea typeface="Calibri"/>
              <a:cs typeface="Calibri"/>
              <a:sym typeface="Calibri"/>
            </a:endParaRPr>
          </a:p>
        </p:txBody>
      </p:sp>
      <p:sp>
        <p:nvSpPr>
          <p:cNvPr id="312" name="Google Shape;312;p28"/>
          <p:cNvSpPr/>
          <p:nvPr/>
        </p:nvSpPr>
        <p:spPr>
          <a:xfrm>
            <a:off x="6575875" y="3243025"/>
            <a:ext cx="3181500" cy="3330000"/>
          </a:xfrm>
          <a:prstGeom prst="roundRect">
            <a:avLst>
              <a:gd name="adj" fmla="val 9256"/>
            </a:avLst>
          </a:prstGeom>
          <a:solidFill>
            <a:srgbClr val="FFFFFF"/>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914400" marR="0" lvl="0" indent="0" algn="l" rtl="0">
              <a:lnSpc>
                <a:spcPct val="100000"/>
              </a:lnSpc>
              <a:spcBef>
                <a:spcPts val="0"/>
              </a:spcBef>
              <a:spcAft>
                <a:spcPts val="0"/>
              </a:spcAft>
              <a:buClr>
                <a:srgbClr val="000000"/>
              </a:buClr>
              <a:buSzPts val="1000"/>
              <a:buFont typeface="Arial"/>
              <a:buNone/>
            </a:pPr>
            <a:endParaRPr sz="1000" b="0" i="1" u="none" strike="noStrike" cap="none">
              <a:solidFill>
                <a:srgbClr val="023C5A"/>
              </a:solidFill>
              <a:latin typeface="Calibri"/>
              <a:ea typeface="Calibri"/>
              <a:cs typeface="Calibri"/>
              <a:sym typeface="Calibri"/>
            </a:endParaRPr>
          </a:p>
        </p:txBody>
      </p:sp>
      <p:sp>
        <p:nvSpPr>
          <p:cNvPr id="313" name="Google Shape;313;p28"/>
          <p:cNvSpPr txBox="1"/>
          <p:nvPr/>
        </p:nvSpPr>
        <p:spPr>
          <a:xfrm>
            <a:off x="6699150" y="3319225"/>
            <a:ext cx="3037800" cy="3213300"/>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chemeClr val="dk1"/>
              </a:buClr>
              <a:buSzPts val="1300"/>
              <a:buFont typeface="Arial"/>
              <a:buNone/>
            </a:pPr>
            <a:endParaRPr sz="1500">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From the user perspective</a:t>
            </a:r>
            <a:endParaRPr sz="1500">
              <a:solidFill>
                <a:schemeClr val="dk2"/>
              </a:solidFill>
              <a:latin typeface="Calibri"/>
              <a:ea typeface="Calibri"/>
              <a:cs typeface="Calibri"/>
              <a:sym typeface="Calibri"/>
            </a:endParaRPr>
          </a:p>
          <a:p>
            <a:pPr marL="520700" marR="0" lvl="0" indent="0" algn="l" rtl="0">
              <a:spcBef>
                <a:spcPts val="0"/>
              </a:spcBef>
              <a:spcAft>
                <a:spcPts val="0"/>
              </a:spcAft>
              <a:buClr>
                <a:schemeClr val="dk1"/>
              </a:buClr>
              <a:buSzPts val="1500"/>
              <a:buFont typeface="Calibri"/>
              <a:buNone/>
            </a:pPr>
            <a:endParaRPr sz="1500">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Certainties</a:t>
            </a:r>
            <a:endParaRPr sz="1500">
              <a:solidFill>
                <a:schemeClr val="dk2"/>
              </a:solidFill>
              <a:latin typeface="Calibri"/>
              <a:ea typeface="Calibri"/>
              <a:cs typeface="Calibri"/>
              <a:sym typeface="Calibri"/>
            </a:endParaRPr>
          </a:p>
          <a:p>
            <a:pPr marL="520700" marR="0" lvl="0" indent="0" algn="l" rtl="0">
              <a:spcBef>
                <a:spcPts val="0"/>
              </a:spcBef>
              <a:spcAft>
                <a:spcPts val="0"/>
              </a:spcAft>
              <a:buClr>
                <a:schemeClr val="dk2"/>
              </a:buClr>
              <a:buSzPts val="1500"/>
              <a:buFont typeface="Calibri"/>
              <a:buNone/>
            </a:pPr>
            <a:r>
              <a:rPr lang="en" sz="1500">
                <a:solidFill>
                  <a:schemeClr val="dk2"/>
                </a:solidFill>
                <a:latin typeface="Calibri"/>
                <a:ea typeface="Calibri"/>
                <a:cs typeface="Calibri"/>
                <a:sym typeface="Calibri"/>
              </a:rPr>
              <a:t> </a:t>
            </a:r>
            <a:endParaRPr sz="1500">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Facts </a:t>
            </a:r>
            <a:endParaRPr sz="1500">
              <a:solidFill>
                <a:schemeClr val="dk2"/>
              </a:solidFill>
              <a:latin typeface="Calibri"/>
              <a:ea typeface="Calibri"/>
              <a:cs typeface="Calibri"/>
              <a:sym typeface="Calibri"/>
            </a:endParaRPr>
          </a:p>
          <a:p>
            <a:pPr marL="520700" marR="0" lvl="0" indent="0" algn="l" rtl="0">
              <a:spcBef>
                <a:spcPts val="0"/>
              </a:spcBef>
              <a:spcAft>
                <a:spcPts val="0"/>
              </a:spcAft>
              <a:buClr>
                <a:schemeClr val="dk1"/>
              </a:buClr>
              <a:buSzPts val="1500"/>
              <a:buFont typeface="Calibri"/>
              <a:buNone/>
            </a:pPr>
            <a:endParaRPr sz="1500">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Ideas aligned with reality</a:t>
            </a:r>
            <a:br>
              <a:rPr lang="en" sz="1500">
                <a:solidFill>
                  <a:schemeClr val="dk2"/>
                </a:solidFill>
                <a:latin typeface="Calibri"/>
                <a:ea typeface="Calibri"/>
                <a:cs typeface="Calibri"/>
                <a:sym typeface="Calibri"/>
              </a:rPr>
            </a:br>
            <a:endParaRPr sz="1500">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i="1">
                <a:solidFill>
                  <a:schemeClr val="dk2"/>
                </a:solidFill>
                <a:latin typeface="Calibri"/>
                <a:ea typeface="Calibri"/>
                <a:cs typeface="Calibri"/>
                <a:sym typeface="Calibri"/>
              </a:rPr>
              <a:t>“I know …”</a:t>
            </a:r>
            <a:endParaRPr sz="1500" i="1">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i="1">
                <a:solidFill>
                  <a:schemeClr val="dk2"/>
                </a:solidFill>
                <a:latin typeface="Calibri"/>
                <a:ea typeface="Calibri"/>
                <a:cs typeface="Calibri"/>
                <a:sym typeface="Calibri"/>
              </a:rPr>
              <a:t>“I’ve observed …”</a:t>
            </a:r>
            <a:endParaRPr sz="1500" i="1">
              <a:solidFill>
                <a:schemeClr val="dk2"/>
              </a:solidFill>
              <a:latin typeface="Calibri"/>
              <a:ea typeface="Calibri"/>
              <a:cs typeface="Calibri"/>
              <a:sym typeface="Calibri"/>
            </a:endParaRPr>
          </a:p>
          <a:p>
            <a:pPr marL="520700" marR="0" lvl="0" indent="-349250" algn="l" rtl="0">
              <a:spcBef>
                <a:spcPts val="0"/>
              </a:spcBef>
              <a:spcAft>
                <a:spcPts val="0"/>
              </a:spcAft>
              <a:buClr>
                <a:schemeClr val="dk2"/>
              </a:buClr>
              <a:buSzPts val="1500"/>
              <a:buFont typeface="Calibri"/>
              <a:buChar char="●"/>
            </a:pPr>
            <a:r>
              <a:rPr lang="en" sz="1500" i="1">
                <a:solidFill>
                  <a:schemeClr val="dk2"/>
                </a:solidFill>
                <a:latin typeface="Calibri"/>
                <a:ea typeface="Calibri"/>
                <a:cs typeface="Calibri"/>
                <a:sym typeface="Calibri"/>
              </a:rPr>
              <a:t>“I’ve experienced …”</a:t>
            </a:r>
            <a:endParaRPr sz="1500" i="1">
              <a:solidFill>
                <a:schemeClr val="dk2"/>
              </a:solidFill>
              <a:latin typeface="Calibri"/>
              <a:ea typeface="Calibri"/>
              <a:cs typeface="Calibri"/>
              <a:sym typeface="Calibri"/>
            </a:endParaRPr>
          </a:p>
          <a:p>
            <a:pPr marL="0" marR="0" lvl="0" indent="0" algn="l" rtl="0">
              <a:spcBef>
                <a:spcPts val="0"/>
              </a:spcBef>
              <a:spcAft>
                <a:spcPts val="0"/>
              </a:spcAft>
              <a:buClr>
                <a:schemeClr val="dk1"/>
              </a:buClr>
              <a:buSzPts val="1500"/>
              <a:buFont typeface="Calibri"/>
              <a:buNone/>
            </a:pPr>
            <a:endParaRPr sz="1500">
              <a:solidFill>
                <a:schemeClr val="dk2"/>
              </a:solidFill>
              <a:latin typeface="Calibri"/>
              <a:ea typeface="Calibri"/>
              <a:cs typeface="Calibri"/>
              <a:sym typeface="Calibri"/>
            </a:endParaRPr>
          </a:p>
        </p:txBody>
      </p:sp>
      <p:cxnSp>
        <p:nvCxnSpPr>
          <p:cNvPr id="314" name="Google Shape;314;p28"/>
          <p:cNvCxnSpPr/>
          <p:nvPr/>
        </p:nvCxnSpPr>
        <p:spPr>
          <a:xfrm>
            <a:off x="4527000" y="4849675"/>
            <a:ext cx="1638000" cy="0"/>
          </a:xfrm>
          <a:prstGeom prst="straightConnector1">
            <a:avLst/>
          </a:prstGeom>
          <a:noFill/>
          <a:ln w="9525" cap="flat" cmpd="sng">
            <a:solidFill>
              <a:schemeClr val="dk2"/>
            </a:solidFill>
            <a:prstDash val="solid"/>
            <a:round/>
            <a:headEnd type="none" w="sm" len="sm"/>
            <a:tailEnd type="triangle" w="med" len="med"/>
          </a:ln>
        </p:spPr>
      </p:cxnSp>
      <p:pic>
        <p:nvPicPr>
          <p:cNvPr id="315" name="Google Shape;315;p28"/>
          <p:cNvPicPr preferRelativeResize="0"/>
          <p:nvPr/>
        </p:nvPicPr>
        <p:blipFill rotWithShape="1">
          <a:blip r:embed="rId3">
            <a:alphaModFix/>
          </a:blip>
          <a:srcRect/>
          <a:stretch/>
        </p:blipFill>
        <p:spPr>
          <a:xfrm>
            <a:off x="9198000" y="2907175"/>
            <a:ext cx="857250" cy="857250"/>
          </a:xfrm>
          <a:prstGeom prst="rect">
            <a:avLst/>
          </a:prstGeom>
          <a:noFill/>
          <a:ln>
            <a:noFill/>
          </a:ln>
        </p:spPr>
      </p:pic>
      <p:sp>
        <p:nvSpPr>
          <p:cNvPr id="316" name="Google Shape;316;p28"/>
          <p:cNvSpPr/>
          <p:nvPr/>
        </p:nvSpPr>
        <p:spPr>
          <a:xfrm>
            <a:off x="3798000" y="3015550"/>
            <a:ext cx="640500" cy="640500"/>
          </a:xfrm>
          <a:prstGeom prst="noSmoking">
            <a:avLst>
              <a:gd name="adj" fmla="val 1875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20"/>
        <p:cNvGrpSpPr/>
        <p:nvPr/>
      </p:nvGrpSpPr>
      <p:grpSpPr>
        <a:xfrm>
          <a:off x="0" y="0"/>
          <a:ext cx="0" cy="0"/>
          <a:chOff x="0" y="0"/>
          <a:chExt cx="0" cy="0"/>
        </a:xfrm>
      </p:grpSpPr>
      <p:sp>
        <p:nvSpPr>
          <p:cNvPr id="321" name="Google Shape;321;p29"/>
          <p:cNvSpPr txBox="1"/>
          <p:nvPr/>
        </p:nvSpPr>
        <p:spPr>
          <a:xfrm>
            <a:off x="676947" y="756000"/>
            <a:ext cx="70350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Introduction to HCD</a:t>
            </a:r>
            <a:endParaRPr sz="2800" b="1">
              <a:solidFill>
                <a:srgbClr val="434343"/>
              </a:solidFill>
              <a:latin typeface="Calibri"/>
              <a:ea typeface="Calibri"/>
              <a:cs typeface="Calibri"/>
              <a:sym typeface="Calibri"/>
            </a:endParaRPr>
          </a:p>
        </p:txBody>
      </p:sp>
      <p:sp>
        <p:nvSpPr>
          <p:cNvPr id="322" name="Google Shape;322;p29"/>
          <p:cNvSpPr txBox="1"/>
          <p:nvPr/>
        </p:nvSpPr>
        <p:spPr>
          <a:xfrm>
            <a:off x="676947" y="1749988"/>
            <a:ext cx="7226100" cy="489000"/>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HCD Method</a:t>
            </a:r>
            <a:endParaRPr sz="2100" b="1">
              <a:solidFill>
                <a:srgbClr val="595959"/>
              </a:solidFill>
              <a:latin typeface="Arial"/>
              <a:ea typeface="Arial"/>
              <a:cs typeface="Arial"/>
              <a:sym typeface="Arial"/>
            </a:endParaRPr>
          </a:p>
        </p:txBody>
      </p:sp>
      <p:sp>
        <p:nvSpPr>
          <p:cNvPr id="323" name="Google Shape;323;p29"/>
          <p:cNvSpPr txBox="1"/>
          <p:nvPr/>
        </p:nvSpPr>
        <p:spPr>
          <a:xfrm>
            <a:off x="676950" y="2310025"/>
            <a:ext cx="3586200" cy="3658896"/>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0000"/>
              </a:buClr>
              <a:buSzPts val="1400"/>
              <a:buFont typeface="Arial"/>
              <a:buNone/>
            </a:pPr>
            <a:r>
              <a:rPr lang="en" sz="1400">
                <a:solidFill>
                  <a:srgbClr val="595959"/>
                </a:solidFill>
                <a:latin typeface="Calibri"/>
                <a:ea typeface="Calibri"/>
                <a:cs typeface="Calibri"/>
                <a:sym typeface="Calibri"/>
              </a:rPr>
              <a:t>Deep understanding of users helps to uncover </a:t>
            </a:r>
            <a:r>
              <a:rPr lang="en" sz="1400" b="1">
                <a:solidFill>
                  <a:srgbClr val="595959"/>
                </a:solidFill>
                <a:latin typeface="Calibri"/>
                <a:ea typeface="Calibri"/>
                <a:cs typeface="Calibri"/>
                <a:sym typeface="Calibri"/>
              </a:rPr>
              <a:t>insights</a:t>
            </a:r>
            <a:r>
              <a:rPr lang="en" sz="1400">
                <a:solidFill>
                  <a:srgbClr val="595959"/>
                </a:solidFill>
                <a:latin typeface="Calibri"/>
                <a:ea typeface="Calibri"/>
                <a:cs typeface="Calibri"/>
                <a:sym typeface="Calibri"/>
              </a:rPr>
              <a:t> and unspoken needs, motivations, behaviors, influences, and challenges of the target audiences.</a:t>
            </a:r>
            <a:br>
              <a:rPr lang="en" sz="1400">
                <a:solidFill>
                  <a:srgbClr val="595959"/>
                </a:solidFill>
                <a:latin typeface="Calibri"/>
                <a:ea typeface="Calibri"/>
                <a:cs typeface="Calibri"/>
                <a:sym typeface="Calibri"/>
              </a:rPr>
            </a:br>
            <a:br>
              <a:rPr lang="en" sz="1400">
                <a:solidFill>
                  <a:srgbClr val="595959"/>
                </a:solidFill>
                <a:latin typeface="Calibri"/>
                <a:ea typeface="Calibri"/>
                <a:cs typeface="Calibri"/>
                <a:sym typeface="Calibri"/>
              </a:rPr>
            </a:br>
            <a:r>
              <a:rPr lang="en" sz="1400" b="1">
                <a:solidFill>
                  <a:srgbClr val="595959"/>
                </a:solidFill>
                <a:latin typeface="Calibri"/>
                <a:ea typeface="Calibri"/>
                <a:cs typeface="Calibri"/>
                <a:sym typeface="Calibri"/>
              </a:rPr>
              <a:t>The goal of HCD is to include users in the development of solutions by using visual language and creativity, which all humans possess to a certain degree.</a:t>
            </a:r>
            <a:br>
              <a:rPr lang="en" sz="1400">
                <a:solidFill>
                  <a:srgbClr val="595959"/>
                </a:solidFill>
                <a:latin typeface="Calibri"/>
                <a:ea typeface="Calibri"/>
                <a:cs typeface="Calibri"/>
                <a:sym typeface="Calibri"/>
              </a:rPr>
            </a:br>
            <a:endParaRPr sz="1400">
              <a:solidFill>
                <a:srgbClr val="595959"/>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r>
              <a:rPr lang="en" sz="1400">
                <a:solidFill>
                  <a:srgbClr val="595959"/>
                </a:solidFill>
                <a:latin typeface="Calibri"/>
                <a:ea typeface="Calibri"/>
                <a:cs typeface="Calibri"/>
                <a:sym typeface="Calibri"/>
              </a:rPr>
              <a:t>HCD also prioritizes the most critical needs or barriers from a variety of stakeholders’ perspectives to </a:t>
            </a:r>
            <a:r>
              <a:rPr lang="en" sz="1400" b="1">
                <a:solidFill>
                  <a:srgbClr val="595959"/>
                </a:solidFill>
                <a:latin typeface="Calibri"/>
                <a:ea typeface="Calibri"/>
                <a:cs typeface="Calibri"/>
                <a:sym typeface="Calibri"/>
              </a:rPr>
              <a:t>design an intervention with a high chance of being adopted, accepted, and maintained</a:t>
            </a:r>
            <a:r>
              <a:rPr lang="en" sz="1400">
                <a:solidFill>
                  <a:srgbClr val="595959"/>
                </a:solidFill>
                <a:latin typeface="Calibri"/>
                <a:ea typeface="Calibri"/>
                <a:cs typeface="Calibri"/>
                <a:sym typeface="Calibri"/>
              </a:rPr>
              <a:t> by all key actors within the system. </a:t>
            </a:r>
            <a:endParaRPr sz="1400">
              <a:solidFill>
                <a:srgbClr val="595959"/>
              </a:solidFill>
              <a:latin typeface="Calibri"/>
              <a:ea typeface="Calibri"/>
              <a:cs typeface="Calibri"/>
              <a:sym typeface="Calibri"/>
            </a:endParaRPr>
          </a:p>
        </p:txBody>
      </p:sp>
      <p:grpSp>
        <p:nvGrpSpPr>
          <p:cNvPr id="324" name="Google Shape;324;p29"/>
          <p:cNvGrpSpPr/>
          <p:nvPr/>
        </p:nvGrpSpPr>
        <p:grpSpPr>
          <a:xfrm>
            <a:off x="5039796" y="2118850"/>
            <a:ext cx="4576261" cy="4122932"/>
            <a:chOff x="101589" y="24379"/>
            <a:chExt cx="3445461" cy="2942850"/>
          </a:xfrm>
        </p:grpSpPr>
        <p:grpSp>
          <p:nvGrpSpPr>
            <p:cNvPr id="325" name="Google Shape;325;p29"/>
            <p:cNvGrpSpPr/>
            <p:nvPr/>
          </p:nvGrpSpPr>
          <p:grpSpPr>
            <a:xfrm>
              <a:off x="1490550" y="24380"/>
              <a:ext cx="2056500" cy="1931400"/>
              <a:chOff x="-8" y="-5"/>
              <a:chExt cx="2056500" cy="1931400"/>
            </a:xfrm>
          </p:grpSpPr>
          <p:sp>
            <p:nvSpPr>
              <p:cNvPr id="326" name="Google Shape;326;p29"/>
              <p:cNvSpPr/>
              <p:nvPr/>
            </p:nvSpPr>
            <p:spPr>
              <a:xfrm>
                <a:off x="-8" y="-5"/>
                <a:ext cx="2056500" cy="1931400"/>
              </a:xfrm>
              <a:prstGeom prst="ellipse">
                <a:avLst/>
              </a:prstGeom>
              <a:solidFill>
                <a:srgbClr val="04B0F4">
                  <a:alpha val="69019"/>
                </a:srgbClr>
              </a:solidFill>
              <a:ln>
                <a:noFill/>
              </a:ln>
            </p:spPr>
            <p:txBody>
              <a:bodyPr spcFirstLastPara="1" wrap="square" lIns="20650" tIns="20650" rIns="20650" bIns="20650" anchor="ctr" anchorCtr="0">
                <a:noAutofit/>
              </a:bodyPr>
              <a:lstStyle/>
              <a:p>
                <a:pPr marL="0" marR="0" lvl="0" indent="0" algn="ctr" rtl="0">
                  <a:lnSpc>
                    <a:spcPct val="100000"/>
                  </a:lnSpc>
                  <a:spcBef>
                    <a:spcPts val="0"/>
                  </a:spcBef>
                  <a:spcAft>
                    <a:spcPts val="0"/>
                  </a:spcAft>
                  <a:buClr>
                    <a:srgbClr val="FFFFFF"/>
                  </a:buClr>
                  <a:buSzPts val="2100"/>
                  <a:buFont typeface="Arial"/>
                  <a:buNone/>
                </a:pPr>
                <a:endParaRPr sz="2100" b="0" i="0" u="none" strike="noStrike" cap="none">
                  <a:solidFill>
                    <a:srgbClr val="000000"/>
                  </a:solidFill>
                  <a:latin typeface="Arial"/>
                  <a:ea typeface="Arial"/>
                  <a:cs typeface="Arial"/>
                  <a:sym typeface="Arial"/>
                </a:endParaRPr>
              </a:p>
            </p:txBody>
          </p:sp>
          <p:sp>
            <p:nvSpPr>
              <p:cNvPr id="327" name="Google Shape;327;p29"/>
              <p:cNvSpPr/>
              <p:nvPr/>
            </p:nvSpPr>
            <p:spPr>
              <a:xfrm>
                <a:off x="566875" y="643246"/>
                <a:ext cx="1454100" cy="398100"/>
              </a:xfrm>
              <a:prstGeom prst="rect">
                <a:avLst/>
              </a:prstGeom>
              <a:noFill/>
              <a:ln>
                <a:noFill/>
              </a:ln>
            </p:spPr>
            <p:txBody>
              <a:bodyPr spcFirstLastPara="1" wrap="square" lIns="52425" tIns="52425" rIns="52425" bIns="52425" anchor="ctr" anchorCtr="0">
                <a:noAutofit/>
              </a:bodyPr>
              <a:lstStyle/>
              <a:p>
                <a:pPr marL="0" marR="0" lvl="0" indent="0" algn="ctr" rtl="0">
                  <a:lnSpc>
                    <a:spcPct val="100000"/>
                  </a:lnSpc>
                  <a:spcBef>
                    <a:spcPts val="0"/>
                  </a:spcBef>
                  <a:spcAft>
                    <a:spcPts val="0"/>
                  </a:spcAft>
                  <a:buClr>
                    <a:srgbClr val="FFFFFF"/>
                  </a:buClr>
                  <a:buSzPts val="2100"/>
                  <a:buFont typeface="Arial"/>
                  <a:buNone/>
                </a:pPr>
                <a:r>
                  <a:rPr lang="en" sz="1500" b="1">
                    <a:solidFill>
                      <a:srgbClr val="FFFFFF"/>
                    </a:solidFill>
                    <a:latin typeface="Calibri"/>
                    <a:ea typeface="Calibri"/>
                    <a:cs typeface="Calibri"/>
                    <a:sym typeface="Calibri"/>
                  </a:rPr>
                  <a:t>ADOPTABILITY</a:t>
                </a:r>
                <a:endParaRPr sz="15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Arial"/>
                  <a:buNone/>
                </a:pPr>
                <a:r>
                  <a:rPr lang="en" sz="1100" b="1" i="0" u="none" strike="noStrike" cap="none">
                    <a:solidFill>
                      <a:srgbClr val="FFFFFF"/>
                    </a:solidFill>
                    <a:latin typeface="Arial"/>
                    <a:ea typeface="Arial"/>
                    <a:cs typeface="Arial"/>
                    <a:sym typeface="Arial"/>
                  </a:rPr>
                  <a:t>(</a:t>
                </a:r>
                <a:r>
                  <a:rPr lang="en" sz="1100" b="1">
                    <a:solidFill>
                      <a:srgbClr val="FFFFFF"/>
                    </a:solidFill>
                    <a:latin typeface="Calibri"/>
                    <a:ea typeface="Calibri"/>
                    <a:cs typeface="Calibri"/>
                    <a:sym typeface="Calibri"/>
                  </a:rPr>
                  <a:t>impact &amp;</a:t>
                </a:r>
                <a:br>
                  <a:rPr lang="en" sz="1100" b="1">
                    <a:solidFill>
                      <a:srgbClr val="FFFFFF"/>
                    </a:solidFill>
                    <a:latin typeface="Calibri"/>
                    <a:ea typeface="Calibri"/>
                    <a:cs typeface="Calibri"/>
                    <a:sym typeface="Calibri"/>
                  </a:rPr>
                </a:br>
                <a:r>
                  <a:rPr lang="en" sz="1100" b="1">
                    <a:solidFill>
                      <a:srgbClr val="FFFFFF"/>
                    </a:solidFill>
                    <a:latin typeface="Calibri"/>
                    <a:ea typeface="Calibri"/>
                    <a:cs typeface="Calibri"/>
                    <a:sym typeface="Calibri"/>
                  </a:rPr>
                  <a:t>durability</a:t>
                </a:r>
                <a:r>
                  <a:rPr lang="en" sz="1100" b="1" i="0" u="none" strike="noStrike" cap="none">
                    <a:solidFill>
                      <a:srgbClr val="FFFFFF"/>
                    </a:solidFill>
                    <a:latin typeface="Arial"/>
                    <a:ea typeface="Arial"/>
                    <a:cs typeface="Arial"/>
                    <a:sym typeface="Arial"/>
                  </a:rPr>
                  <a:t>)</a:t>
                </a:r>
                <a:endParaRPr sz="1100">
                  <a:solidFill>
                    <a:schemeClr val="dk1"/>
                  </a:solidFill>
                  <a:latin typeface="Calibri"/>
                  <a:ea typeface="Calibri"/>
                  <a:cs typeface="Calibri"/>
                  <a:sym typeface="Calibri"/>
                </a:endParaRPr>
              </a:p>
            </p:txBody>
          </p:sp>
        </p:grpSp>
        <p:grpSp>
          <p:nvGrpSpPr>
            <p:cNvPr id="328" name="Google Shape;328;p29"/>
            <p:cNvGrpSpPr/>
            <p:nvPr/>
          </p:nvGrpSpPr>
          <p:grpSpPr>
            <a:xfrm>
              <a:off x="796070" y="1127929"/>
              <a:ext cx="2056500" cy="1839300"/>
              <a:chOff x="31198" y="-5"/>
              <a:chExt cx="2056500" cy="1839300"/>
            </a:xfrm>
          </p:grpSpPr>
          <p:sp>
            <p:nvSpPr>
              <p:cNvPr id="329" name="Google Shape;329;p29"/>
              <p:cNvSpPr/>
              <p:nvPr/>
            </p:nvSpPr>
            <p:spPr>
              <a:xfrm>
                <a:off x="31198" y="-5"/>
                <a:ext cx="2056500" cy="1839300"/>
              </a:xfrm>
              <a:prstGeom prst="ellipse">
                <a:avLst/>
              </a:prstGeom>
              <a:solidFill>
                <a:srgbClr val="096EEB">
                  <a:alpha val="69019"/>
                </a:srgbClr>
              </a:solidFill>
              <a:ln>
                <a:noFill/>
              </a:ln>
            </p:spPr>
            <p:txBody>
              <a:bodyPr spcFirstLastPara="1" wrap="square" lIns="20650" tIns="20650" rIns="20650" bIns="20650" anchor="ctr" anchorCtr="0">
                <a:noAutofit/>
              </a:bodyPr>
              <a:lstStyle/>
              <a:p>
                <a:pPr marL="0" marR="0" lvl="0" indent="0" algn="ctr" rtl="0">
                  <a:lnSpc>
                    <a:spcPct val="100000"/>
                  </a:lnSpc>
                  <a:spcBef>
                    <a:spcPts val="0"/>
                  </a:spcBef>
                  <a:spcAft>
                    <a:spcPts val="0"/>
                  </a:spcAft>
                  <a:buClr>
                    <a:srgbClr val="FFFFFF"/>
                  </a:buClr>
                  <a:buSzPts val="2100"/>
                  <a:buFont typeface="Arial"/>
                  <a:buNone/>
                </a:pPr>
                <a:endParaRPr sz="2100" b="0" i="0" u="none" strike="noStrike" cap="none">
                  <a:solidFill>
                    <a:srgbClr val="000000"/>
                  </a:solidFill>
                  <a:latin typeface="Arial"/>
                  <a:ea typeface="Arial"/>
                  <a:cs typeface="Arial"/>
                  <a:sym typeface="Arial"/>
                </a:endParaRPr>
              </a:p>
            </p:txBody>
          </p:sp>
          <p:sp>
            <p:nvSpPr>
              <p:cNvPr id="330" name="Google Shape;330;p29"/>
              <p:cNvSpPr/>
              <p:nvPr/>
            </p:nvSpPr>
            <p:spPr>
              <a:xfrm>
                <a:off x="180007" y="883623"/>
                <a:ext cx="1758900" cy="423600"/>
              </a:xfrm>
              <a:prstGeom prst="rect">
                <a:avLst/>
              </a:prstGeom>
              <a:noFill/>
              <a:ln>
                <a:noFill/>
              </a:ln>
            </p:spPr>
            <p:txBody>
              <a:bodyPr spcFirstLastPara="1" wrap="square" lIns="52425" tIns="52425" rIns="52425" bIns="52425" anchor="ctr" anchorCtr="0">
                <a:noAutofit/>
              </a:bodyPr>
              <a:lstStyle/>
              <a:p>
                <a:pPr marL="0" marR="0" lvl="0" indent="0" algn="ctr" rtl="0">
                  <a:lnSpc>
                    <a:spcPct val="100000"/>
                  </a:lnSpc>
                  <a:spcBef>
                    <a:spcPts val="0"/>
                  </a:spcBef>
                  <a:spcAft>
                    <a:spcPts val="0"/>
                  </a:spcAft>
                  <a:buClr>
                    <a:srgbClr val="FFFFFF"/>
                  </a:buClr>
                  <a:buSzPts val="2100"/>
                  <a:buFont typeface="Arial"/>
                  <a:buNone/>
                </a:pPr>
                <a:r>
                  <a:rPr lang="en" sz="1500" b="1">
                    <a:solidFill>
                      <a:srgbClr val="FFFFFF"/>
                    </a:solidFill>
                    <a:latin typeface="Calibri"/>
                    <a:ea typeface="Calibri"/>
                    <a:cs typeface="Calibri"/>
                    <a:sym typeface="Calibri"/>
                  </a:rPr>
                  <a:t>VIABILITY</a:t>
                </a:r>
                <a:endParaRPr sz="15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Arial"/>
                  <a:buNone/>
                </a:pPr>
                <a:r>
                  <a:rPr lang="en" sz="1100" b="1" i="0" u="none" strike="noStrike" cap="none">
                    <a:solidFill>
                      <a:srgbClr val="FFFFFF"/>
                    </a:solidFill>
                    <a:latin typeface="Arial"/>
                    <a:ea typeface="Arial"/>
                    <a:cs typeface="Arial"/>
                    <a:sym typeface="Arial"/>
                  </a:rPr>
                  <a:t>(</a:t>
                </a:r>
                <a:r>
                  <a:rPr lang="en" sz="1100" b="1">
                    <a:solidFill>
                      <a:srgbClr val="FFFFFF"/>
                    </a:solidFill>
                    <a:latin typeface="Calibri"/>
                    <a:ea typeface="Calibri"/>
                    <a:cs typeface="Calibri"/>
                    <a:sym typeface="Calibri"/>
                  </a:rPr>
                  <a:t>scal</a:t>
                </a:r>
                <a:r>
                  <a:rPr lang="en" sz="1100" b="1" i="0" u="none" strike="noStrike" cap="none">
                    <a:solidFill>
                      <a:srgbClr val="FFFFFF"/>
                    </a:solidFill>
                    <a:latin typeface="Arial"/>
                    <a:ea typeface="Arial"/>
                    <a:cs typeface="Arial"/>
                    <a:sym typeface="Arial"/>
                  </a:rPr>
                  <a:t>ab</a:t>
                </a:r>
                <a:r>
                  <a:rPr lang="en" sz="1100" b="1">
                    <a:solidFill>
                      <a:srgbClr val="FFFFFF"/>
                    </a:solidFill>
                    <a:latin typeface="Calibri"/>
                    <a:ea typeface="Calibri"/>
                    <a:cs typeface="Calibri"/>
                    <a:sym typeface="Calibri"/>
                  </a:rPr>
                  <a:t>ility</a:t>
                </a:r>
                <a:r>
                  <a:rPr lang="en" sz="1100" b="1" i="0" u="none" strike="noStrike" cap="none">
                    <a:solidFill>
                      <a:srgbClr val="FFFFFF"/>
                    </a:solidFill>
                    <a:latin typeface="Arial"/>
                    <a:ea typeface="Arial"/>
                    <a:cs typeface="Arial"/>
                    <a:sym typeface="Arial"/>
                  </a:rPr>
                  <a:t> &amp; </a:t>
                </a:r>
                <a:br>
                  <a:rPr lang="en" sz="1100" b="1" i="0" u="none" strike="noStrike" cap="none">
                    <a:solidFill>
                      <a:srgbClr val="FFFFFF"/>
                    </a:solidFill>
                    <a:latin typeface="Arial"/>
                    <a:ea typeface="Arial"/>
                    <a:cs typeface="Arial"/>
                    <a:sym typeface="Arial"/>
                  </a:rPr>
                </a:br>
                <a:r>
                  <a:rPr lang="en" sz="1100" b="1" i="0" u="none" strike="noStrike" cap="none">
                    <a:solidFill>
                      <a:srgbClr val="FFFFFF"/>
                    </a:solidFill>
                    <a:latin typeface="Arial"/>
                    <a:ea typeface="Arial"/>
                    <a:cs typeface="Arial"/>
                    <a:sym typeface="Arial"/>
                  </a:rPr>
                  <a:t>res</a:t>
                </a:r>
                <a:r>
                  <a:rPr lang="en" sz="1100" b="1">
                    <a:solidFill>
                      <a:srgbClr val="FFFFFF"/>
                    </a:solidFill>
                    <a:latin typeface="Calibri"/>
                    <a:ea typeface="Calibri"/>
                    <a:cs typeface="Calibri"/>
                    <a:sym typeface="Calibri"/>
                  </a:rPr>
                  <a:t>ources)</a:t>
                </a:r>
                <a:endParaRPr sz="1100">
                  <a:solidFill>
                    <a:schemeClr val="dk1"/>
                  </a:solidFill>
                  <a:latin typeface="Calibri"/>
                  <a:ea typeface="Calibri"/>
                  <a:cs typeface="Calibri"/>
                  <a:sym typeface="Calibri"/>
                </a:endParaRPr>
              </a:p>
            </p:txBody>
          </p:sp>
        </p:grpSp>
        <p:grpSp>
          <p:nvGrpSpPr>
            <p:cNvPr id="331" name="Google Shape;331;p29"/>
            <p:cNvGrpSpPr/>
            <p:nvPr/>
          </p:nvGrpSpPr>
          <p:grpSpPr>
            <a:xfrm>
              <a:off x="101589" y="24379"/>
              <a:ext cx="2056500" cy="1931400"/>
              <a:chOff x="-10" y="-6"/>
              <a:chExt cx="2056500" cy="1931400"/>
            </a:xfrm>
          </p:grpSpPr>
          <p:sp>
            <p:nvSpPr>
              <p:cNvPr id="332" name="Google Shape;332;p29"/>
              <p:cNvSpPr/>
              <p:nvPr/>
            </p:nvSpPr>
            <p:spPr>
              <a:xfrm>
                <a:off x="-10" y="-6"/>
                <a:ext cx="2056500" cy="1931400"/>
              </a:xfrm>
              <a:prstGeom prst="ellipse">
                <a:avLst/>
              </a:prstGeom>
              <a:solidFill>
                <a:srgbClr val="00A7E1">
                  <a:alpha val="49411"/>
                </a:srgbClr>
              </a:solidFill>
              <a:ln>
                <a:noFill/>
              </a:ln>
            </p:spPr>
            <p:txBody>
              <a:bodyPr spcFirstLastPara="1" wrap="square" lIns="20650" tIns="20650" rIns="20650" bIns="20650" anchor="ctr" anchorCtr="0">
                <a:noAutofit/>
              </a:bodyPr>
              <a:lstStyle/>
              <a:p>
                <a:pPr marL="0" marR="0" lvl="0" indent="0" algn="ctr" rtl="0">
                  <a:lnSpc>
                    <a:spcPct val="100000"/>
                  </a:lnSpc>
                  <a:spcBef>
                    <a:spcPts val="0"/>
                  </a:spcBef>
                  <a:spcAft>
                    <a:spcPts val="0"/>
                  </a:spcAft>
                  <a:buClr>
                    <a:srgbClr val="FFFFFF"/>
                  </a:buClr>
                  <a:buSzPts val="2100"/>
                  <a:buFont typeface="Arial"/>
                  <a:buNone/>
                </a:pPr>
                <a:endParaRPr sz="2100" b="0" i="0" u="none" strike="noStrike" cap="none">
                  <a:solidFill>
                    <a:srgbClr val="000000"/>
                  </a:solidFill>
                  <a:latin typeface="Arial"/>
                  <a:ea typeface="Arial"/>
                  <a:cs typeface="Arial"/>
                  <a:sym typeface="Arial"/>
                </a:endParaRPr>
              </a:p>
            </p:txBody>
          </p:sp>
          <p:sp>
            <p:nvSpPr>
              <p:cNvPr id="333" name="Google Shape;333;p29"/>
              <p:cNvSpPr/>
              <p:nvPr/>
            </p:nvSpPr>
            <p:spPr>
              <a:xfrm>
                <a:off x="7627" y="643246"/>
                <a:ext cx="1738184" cy="425700"/>
              </a:xfrm>
              <a:prstGeom prst="rect">
                <a:avLst/>
              </a:prstGeom>
              <a:noFill/>
              <a:ln>
                <a:noFill/>
              </a:ln>
            </p:spPr>
            <p:txBody>
              <a:bodyPr spcFirstLastPara="1" wrap="square" lIns="52425" tIns="52425" rIns="52425" bIns="52425" anchor="ctr" anchorCtr="0">
                <a:noAutofit/>
              </a:bodyPr>
              <a:lstStyle/>
              <a:p>
                <a:pPr marL="0" marR="0" lvl="0" indent="0" algn="ctr" rtl="0">
                  <a:lnSpc>
                    <a:spcPct val="100000"/>
                  </a:lnSpc>
                  <a:spcBef>
                    <a:spcPts val="0"/>
                  </a:spcBef>
                  <a:spcAft>
                    <a:spcPts val="0"/>
                  </a:spcAft>
                  <a:buClr>
                    <a:srgbClr val="FFFFFF"/>
                  </a:buClr>
                  <a:buSzPts val="2100"/>
                  <a:buFont typeface="Arial"/>
                  <a:buNone/>
                </a:pPr>
                <a:r>
                  <a:rPr lang="en" sz="1500" b="1">
                    <a:solidFill>
                      <a:srgbClr val="FFFFFF"/>
                    </a:solidFill>
                    <a:latin typeface="Calibri"/>
                    <a:ea typeface="Calibri"/>
                    <a:cs typeface="Calibri"/>
                    <a:sym typeface="Calibri"/>
                  </a:rPr>
                  <a:t>DESIRABILITY</a:t>
                </a:r>
                <a:endParaRPr sz="15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Arial"/>
                  <a:buNone/>
                </a:pPr>
                <a:r>
                  <a:rPr lang="en" sz="1100" b="1" i="0" u="none" strike="noStrike" cap="none">
                    <a:solidFill>
                      <a:srgbClr val="FFFFFF"/>
                    </a:solidFill>
                    <a:latin typeface="Arial"/>
                    <a:ea typeface="Arial"/>
                    <a:cs typeface="Arial"/>
                    <a:sym typeface="Arial"/>
                  </a:rPr>
                  <a:t>(user</a:t>
                </a:r>
                <a:r>
                  <a:rPr lang="en" sz="1100" b="1">
                    <a:solidFill>
                      <a:srgbClr val="FFFFFF"/>
                    </a:solidFill>
                    <a:latin typeface="Calibri"/>
                    <a:ea typeface="Calibri"/>
                    <a:cs typeface="Calibri"/>
                    <a:sym typeface="Calibri"/>
                  </a:rPr>
                  <a:t>’s needs</a:t>
                </a:r>
                <a:br>
                  <a:rPr lang="en" sz="1100" b="1">
                    <a:solidFill>
                      <a:srgbClr val="FFFFFF"/>
                    </a:solidFill>
                    <a:latin typeface="Calibri"/>
                    <a:ea typeface="Calibri"/>
                    <a:cs typeface="Calibri"/>
                    <a:sym typeface="Calibri"/>
                  </a:rPr>
                </a:br>
                <a:r>
                  <a:rPr lang="en" sz="1100" b="1">
                    <a:solidFill>
                      <a:srgbClr val="FFFFFF"/>
                    </a:solidFill>
                    <a:latin typeface="Calibri"/>
                    <a:ea typeface="Calibri"/>
                    <a:cs typeface="Calibri"/>
                    <a:sym typeface="Calibri"/>
                  </a:rPr>
                  <a:t>&amp; motivations</a:t>
                </a:r>
                <a:r>
                  <a:rPr lang="en" sz="1100" b="1" i="0" u="none" strike="noStrike" cap="none">
                    <a:solidFill>
                      <a:srgbClr val="FFFFFF"/>
                    </a:solidFill>
                    <a:latin typeface="Arial"/>
                    <a:ea typeface="Arial"/>
                    <a:cs typeface="Arial"/>
                    <a:sym typeface="Arial"/>
                  </a:rPr>
                  <a:t>)</a:t>
                </a:r>
                <a:endParaRPr sz="1100" b="1" i="0" u="none" strike="noStrike" cap="none">
                  <a:solidFill>
                    <a:srgbClr val="FFFFFF"/>
                  </a:solidFill>
                  <a:latin typeface="Arial"/>
                  <a:ea typeface="Arial"/>
                  <a:cs typeface="Arial"/>
                  <a:sym typeface="Arial"/>
                </a:endParaRPr>
              </a:p>
            </p:txBody>
          </p:sp>
        </p:grpSp>
      </p:grpSp>
      <p:sp>
        <p:nvSpPr>
          <p:cNvPr id="334" name="Google Shape;334;p29"/>
          <p:cNvSpPr/>
          <p:nvPr/>
        </p:nvSpPr>
        <p:spPr>
          <a:xfrm>
            <a:off x="6939261" y="3654251"/>
            <a:ext cx="816612" cy="814682"/>
          </a:xfrm>
          <a:custGeom>
            <a:avLst/>
            <a:gdLst/>
            <a:ahLst/>
            <a:cxnLst/>
            <a:rect l="l" t="t" r="r" b="b"/>
            <a:pathLst>
              <a:path w="22701" h="25777" extrusionOk="0">
                <a:moveTo>
                  <a:pt x="0" y="4616"/>
                </a:moveTo>
                <a:cubicBezTo>
                  <a:pt x="64" y="320"/>
                  <a:pt x="8144" y="0"/>
                  <a:pt x="11927" y="0"/>
                </a:cubicBezTo>
                <a:cubicBezTo>
                  <a:pt x="15710" y="0"/>
                  <a:pt x="22764" y="320"/>
                  <a:pt x="22700" y="4616"/>
                </a:cubicBezTo>
                <a:cubicBezTo>
                  <a:pt x="22636" y="8912"/>
                  <a:pt x="15325" y="25777"/>
                  <a:pt x="11542" y="25777"/>
                </a:cubicBezTo>
                <a:cubicBezTo>
                  <a:pt x="7759" y="25777"/>
                  <a:pt x="-64" y="8912"/>
                  <a:pt x="0" y="46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9"/>
          <p:cNvSpPr txBox="1"/>
          <p:nvPr/>
        </p:nvSpPr>
        <p:spPr>
          <a:xfrm>
            <a:off x="7065292" y="3717266"/>
            <a:ext cx="984900" cy="458100"/>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chemeClr val="dk1"/>
              </a:buClr>
              <a:buSzPts val="1300"/>
              <a:buFont typeface="Arial"/>
              <a:buNone/>
            </a:pPr>
            <a:r>
              <a:rPr lang="en" sz="1600" b="1">
                <a:solidFill>
                  <a:srgbClr val="00A7E1"/>
                </a:solidFill>
                <a:latin typeface="Calibri"/>
                <a:ea typeface="Calibri"/>
                <a:cs typeface="Calibri"/>
                <a:sym typeface="Calibri"/>
              </a:rPr>
              <a:t>HCD</a:t>
            </a:r>
            <a:endParaRPr sz="1100" b="1">
              <a:solidFill>
                <a:schemeClr val="dk1"/>
              </a:solidFill>
              <a:latin typeface="Calibri"/>
              <a:ea typeface="Calibri"/>
              <a:cs typeface="Calibri"/>
              <a:sym typeface="Calibri"/>
            </a:endParaRPr>
          </a:p>
        </p:txBody>
      </p:sp>
      <p:sp>
        <p:nvSpPr>
          <p:cNvPr id="336" name="Google Shape;336;p29"/>
          <p:cNvSpPr/>
          <p:nvPr/>
        </p:nvSpPr>
        <p:spPr>
          <a:xfrm rot="10800000">
            <a:off x="7161464" y="3306976"/>
            <a:ext cx="333000" cy="280500"/>
          </a:xfrm>
          <a:prstGeom prst="triangle">
            <a:avLst>
              <a:gd name="adj" fmla="val 50000"/>
            </a:avLst>
          </a:prstGeom>
          <a:solidFill>
            <a:srgbClr val="595959"/>
          </a:solidFill>
          <a:ln>
            <a:noFill/>
          </a:ln>
        </p:spPr>
        <p:txBody>
          <a:bodyPr spcFirstLastPara="1" wrap="square" lIns="104875" tIns="104875" rIns="104875" bIns="10487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40"/>
        <p:cNvGrpSpPr/>
        <p:nvPr/>
      </p:nvGrpSpPr>
      <p:grpSpPr>
        <a:xfrm>
          <a:off x="0" y="0"/>
          <a:ext cx="0" cy="0"/>
          <a:chOff x="0" y="0"/>
          <a:chExt cx="0" cy="0"/>
        </a:xfrm>
      </p:grpSpPr>
      <p:sp>
        <p:nvSpPr>
          <p:cNvPr id="341" name="Google Shape;341;p30"/>
          <p:cNvSpPr/>
          <p:nvPr/>
        </p:nvSpPr>
        <p:spPr>
          <a:xfrm>
            <a:off x="3108000" y="1457100"/>
            <a:ext cx="7041600" cy="5346900"/>
          </a:xfrm>
          <a:prstGeom prst="roundRect">
            <a:avLst>
              <a:gd name="adj" fmla="val 9256"/>
            </a:avLst>
          </a:prstGeom>
          <a:solidFill>
            <a:srgbClr val="FFFFFF">
              <a:alpha val="49803"/>
            </a:srgbClr>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914400" marR="0" lvl="0" indent="0" algn="l" rtl="0">
              <a:spcBef>
                <a:spcPts val="0"/>
              </a:spcBef>
              <a:spcAft>
                <a:spcPts val="0"/>
              </a:spcAft>
              <a:buClr>
                <a:srgbClr val="000000"/>
              </a:buClr>
              <a:buSzPts val="1000"/>
              <a:buFont typeface="Arial"/>
              <a:buNone/>
            </a:pPr>
            <a:endParaRPr sz="1000" i="1">
              <a:solidFill>
                <a:srgbClr val="023C5A"/>
              </a:solidFill>
              <a:latin typeface="Calibri"/>
              <a:ea typeface="Calibri"/>
              <a:cs typeface="Calibri"/>
              <a:sym typeface="Calibri"/>
            </a:endParaRPr>
          </a:p>
        </p:txBody>
      </p:sp>
      <p:sp>
        <p:nvSpPr>
          <p:cNvPr id="342" name="Google Shape;342;p30"/>
          <p:cNvSpPr txBox="1"/>
          <p:nvPr/>
        </p:nvSpPr>
        <p:spPr>
          <a:xfrm>
            <a:off x="676950" y="2352000"/>
            <a:ext cx="1979700" cy="2240559"/>
          </a:xfrm>
          <a:prstGeom prst="rect">
            <a:avLst/>
          </a:prstGeom>
          <a:noFill/>
          <a:ln>
            <a:noFill/>
          </a:ln>
        </p:spPr>
        <p:txBody>
          <a:bodyPr spcFirstLastPara="1" wrap="square" lIns="104875" tIns="104875" rIns="104875" bIns="104875" anchor="t" anchorCtr="0">
            <a:spAutoFit/>
          </a:bodyPr>
          <a:lstStyle/>
          <a:p>
            <a:pPr marL="0" marR="0" lvl="0" indent="0" algn="l" rtl="0">
              <a:spcBef>
                <a:spcPts val="700"/>
              </a:spcBef>
              <a:spcAft>
                <a:spcPts val="0"/>
              </a:spcAft>
              <a:buClr>
                <a:srgbClr val="000000"/>
              </a:buClr>
              <a:buSzPts val="1400"/>
              <a:buFont typeface="Arial"/>
              <a:buNone/>
            </a:pPr>
            <a:r>
              <a:rPr lang="en" sz="1400">
                <a:solidFill>
                  <a:srgbClr val="4D4D4D"/>
                </a:solidFill>
                <a:latin typeface="Calibri"/>
                <a:ea typeface="Calibri"/>
                <a:cs typeface="Calibri"/>
                <a:sym typeface="Calibri"/>
              </a:rPr>
              <a:t>To carry the expertise of key stakeholders (especially the one of users), while ensuring the activity objectives, Human-centered designers balance all relevant “voices of design”.</a:t>
            </a:r>
            <a:endParaRPr sz="1400">
              <a:solidFill>
                <a:srgbClr val="595959"/>
              </a:solidFill>
              <a:latin typeface="Calibri"/>
              <a:ea typeface="Calibri"/>
              <a:cs typeface="Calibri"/>
              <a:sym typeface="Calibri"/>
            </a:endParaRPr>
          </a:p>
        </p:txBody>
      </p:sp>
      <p:sp>
        <p:nvSpPr>
          <p:cNvPr id="343" name="Google Shape;343;p30"/>
          <p:cNvSpPr txBox="1"/>
          <p:nvPr/>
        </p:nvSpPr>
        <p:spPr>
          <a:xfrm>
            <a:off x="676948" y="1764000"/>
            <a:ext cx="19797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HCD Method</a:t>
            </a:r>
            <a:endParaRPr sz="1100" b="1">
              <a:solidFill>
                <a:srgbClr val="595959"/>
              </a:solidFill>
              <a:latin typeface="Calibri"/>
              <a:ea typeface="Calibri"/>
              <a:cs typeface="Calibri"/>
              <a:sym typeface="Calibri"/>
            </a:endParaRPr>
          </a:p>
        </p:txBody>
      </p:sp>
      <p:sp>
        <p:nvSpPr>
          <p:cNvPr id="344" name="Google Shape;344;p30"/>
          <p:cNvSpPr txBox="1"/>
          <p:nvPr/>
        </p:nvSpPr>
        <p:spPr>
          <a:xfrm>
            <a:off x="676948" y="756000"/>
            <a:ext cx="6295351"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Introduction to HCD</a:t>
            </a:r>
            <a:endParaRPr sz="2800" b="1">
              <a:solidFill>
                <a:srgbClr val="00A7E1"/>
              </a:solidFill>
              <a:latin typeface="Calibri"/>
              <a:ea typeface="Calibri"/>
              <a:cs typeface="Calibri"/>
              <a:sym typeface="Calibri"/>
            </a:endParaRPr>
          </a:p>
        </p:txBody>
      </p:sp>
      <p:sp>
        <p:nvSpPr>
          <p:cNvPr id="345" name="Google Shape;345;p30"/>
          <p:cNvSpPr/>
          <p:nvPr/>
        </p:nvSpPr>
        <p:spPr>
          <a:xfrm>
            <a:off x="4946593" y="3003427"/>
            <a:ext cx="3436200" cy="2513700"/>
          </a:xfrm>
          <a:prstGeom prst="rect">
            <a:avLst/>
          </a:prstGeom>
          <a:solidFill>
            <a:srgbClr val="FFFFFF"/>
          </a:solidFill>
          <a:ln>
            <a:noFill/>
          </a:ln>
        </p:spPr>
        <p:txBody>
          <a:bodyPr spcFirstLastPara="1" wrap="square" lIns="104875" tIns="104875" rIns="104875" bIns="10487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346" name="Google Shape;346;p30"/>
          <p:cNvSpPr txBox="1"/>
          <p:nvPr/>
        </p:nvSpPr>
        <p:spPr>
          <a:xfrm>
            <a:off x="4004676" y="4916014"/>
            <a:ext cx="1346100" cy="642900"/>
          </a:xfrm>
          <a:prstGeom prst="rect">
            <a:avLst/>
          </a:prstGeom>
          <a:solidFill>
            <a:srgbClr val="2099D8">
              <a:alpha val="51372"/>
            </a:srgbClr>
          </a:solid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Voice of Experience</a:t>
            </a:r>
            <a:endParaRPr sz="900" b="1">
              <a:solidFill>
                <a:srgbClr val="FFFFFF"/>
              </a:solidFill>
              <a:latin typeface="Calibri"/>
              <a:ea typeface="Calibri"/>
              <a:cs typeface="Calibri"/>
              <a:sym typeface="Calibri"/>
            </a:endParaRPr>
          </a:p>
        </p:txBody>
      </p:sp>
      <p:sp>
        <p:nvSpPr>
          <p:cNvPr id="347" name="Google Shape;347;p30"/>
          <p:cNvSpPr txBox="1"/>
          <p:nvPr/>
        </p:nvSpPr>
        <p:spPr>
          <a:xfrm>
            <a:off x="7629261" y="5808996"/>
            <a:ext cx="1233600" cy="642900"/>
          </a:xfrm>
          <a:prstGeom prst="rect">
            <a:avLst/>
          </a:prstGeom>
          <a:solidFill>
            <a:srgbClr val="1C4587">
              <a:alpha val="49019"/>
            </a:srgbClr>
          </a:solid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Voice of Expertise</a:t>
            </a:r>
            <a:endParaRPr sz="900" b="1">
              <a:solidFill>
                <a:srgbClr val="FFFFFF"/>
              </a:solidFill>
              <a:latin typeface="Calibri"/>
              <a:ea typeface="Calibri"/>
              <a:cs typeface="Calibri"/>
              <a:sym typeface="Calibri"/>
            </a:endParaRPr>
          </a:p>
        </p:txBody>
      </p:sp>
      <p:sp>
        <p:nvSpPr>
          <p:cNvPr id="348" name="Google Shape;348;p30"/>
          <p:cNvSpPr txBox="1"/>
          <p:nvPr/>
        </p:nvSpPr>
        <p:spPr>
          <a:xfrm>
            <a:off x="8225144" y="2701321"/>
            <a:ext cx="1233600" cy="642900"/>
          </a:xfrm>
          <a:prstGeom prst="rect">
            <a:avLst/>
          </a:prstGeom>
          <a:solidFill>
            <a:srgbClr val="00A7E1">
              <a:alpha val="49411"/>
            </a:srgbClr>
          </a:solid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Voice of Design</a:t>
            </a:r>
            <a:endParaRPr sz="900" b="1">
              <a:solidFill>
                <a:srgbClr val="FFFFFF"/>
              </a:solidFill>
              <a:latin typeface="Calibri"/>
              <a:ea typeface="Calibri"/>
              <a:cs typeface="Calibri"/>
              <a:sym typeface="Calibri"/>
            </a:endParaRPr>
          </a:p>
        </p:txBody>
      </p:sp>
      <p:sp>
        <p:nvSpPr>
          <p:cNvPr id="349" name="Google Shape;349;p30"/>
          <p:cNvSpPr txBox="1"/>
          <p:nvPr/>
        </p:nvSpPr>
        <p:spPr>
          <a:xfrm>
            <a:off x="4165181" y="2211250"/>
            <a:ext cx="1412400" cy="427200"/>
          </a:xfrm>
          <a:prstGeom prst="rect">
            <a:avLst/>
          </a:prstGeom>
          <a:solidFill>
            <a:srgbClr val="4285F4">
              <a:alpha val="48235"/>
            </a:srgbClr>
          </a:solid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Voice of Intent</a:t>
            </a:r>
            <a:endParaRPr sz="900" b="1">
              <a:solidFill>
                <a:srgbClr val="FFFFFF"/>
              </a:solidFill>
              <a:latin typeface="Calibri"/>
              <a:ea typeface="Calibri"/>
              <a:cs typeface="Calibri"/>
              <a:sym typeface="Calibri"/>
            </a:endParaRPr>
          </a:p>
        </p:txBody>
      </p:sp>
      <p:sp>
        <p:nvSpPr>
          <p:cNvPr id="350" name="Google Shape;350;p30"/>
          <p:cNvSpPr txBox="1"/>
          <p:nvPr/>
        </p:nvSpPr>
        <p:spPr>
          <a:xfrm>
            <a:off x="5808360" y="3906550"/>
            <a:ext cx="1710240" cy="516000"/>
          </a:xfrm>
          <a:prstGeom prst="rect">
            <a:avLst/>
          </a:prstGeom>
          <a:noFill/>
          <a:ln>
            <a:noFill/>
          </a:ln>
        </p:spPr>
        <p:txBody>
          <a:bodyPr spcFirstLastPara="1" wrap="square" lIns="90750" tIns="90750" rIns="90750" bIns="90750" anchor="t" anchorCtr="0">
            <a:noAutofit/>
          </a:bodyPr>
          <a:lstStyle/>
          <a:p>
            <a:pPr marL="0" marR="0" lvl="0" indent="0" algn="ctr"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The Four Voices of Design</a:t>
            </a:r>
            <a:endParaRPr sz="1100" b="1">
              <a:solidFill>
                <a:srgbClr val="595959"/>
              </a:solidFill>
              <a:latin typeface="Calibri"/>
              <a:ea typeface="Calibri"/>
              <a:cs typeface="Calibri"/>
              <a:sym typeface="Calibri"/>
            </a:endParaRPr>
          </a:p>
        </p:txBody>
      </p:sp>
      <p:sp>
        <p:nvSpPr>
          <p:cNvPr id="351" name="Google Shape;351;p30"/>
          <p:cNvSpPr txBox="1"/>
          <p:nvPr/>
        </p:nvSpPr>
        <p:spPr>
          <a:xfrm>
            <a:off x="3883805" y="5582937"/>
            <a:ext cx="1880700" cy="673500"/>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874C8B"/>
              </a:buClr>
              <a:buSzPts val="1000"/>
              <a:buFont typeface="Arial"/>
              <a:buNone/>
            </a:pPr>
            <a:r>
              <a:rPr lang="en" sz="1000">
                <a:solidFill>
                  <a:srgbClr val="595959"/>
                </a:solidFill>
                <a:latin typeface="Calibri"/>
                <a:ea typeface="Calibri"/>
                <a:cs typeface="Calibri"/>
                <a:sym typeface="Calibri"/>
              </a:rPr>
              <a:t>Views on what is desirable from the </a:t>
            </a:r>
            <a:r>
              <a:rPr lang="en" sz="1000" b="1">
                <a:solidFill>
                  <a:srgbClr val="595959"/>
                </a:solidFill>
                <a:latin typeface="Calibri"/>
                <a:ea typeface="Calibri"/>
                <a:cs typeface="Calibri"/>
                <a:sym typeface="Calibri"/>
              </a:rPr>
              <a:t>user, clients, and service providers</a:t>
            </a:r>
            <a:endParaRPr sz="1000">
              <a:solidFill>
                <a:srgbClr val="595959"/>
              </a:solidFill>
              <a:latin typeface="Calibri"/>
              <a:ea typeface="Calibri"/>
              <a:cs typeface="Calibri"/>
              <a:sym typeface="Calibri"/>
            </a:endParaRPr>
          </a:p>
        </p:txBody>
      </p:sp>
      <p:sp>
        <p:nvSpPr>
          <p:cNvPr id="352" name="Google Shape;352;p30"/>
          <p:cNvSpPr txBox="1"/>
          <p:nvPr/>
        </p:nvSpPr>
        <p:spPr>
          <a:xfrm>
            <a:off x="7518600" y="5089850"/>
            <a:ext cx="2055300" cy="673500"/>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8199"/>
              </a:buClr>
              <a:buSzPts val="1000"/>
              <a:buFont typeface="Arial"/>
              <a:buNone/>
            </a:pPr>
            <a:r>
              <a:rPr lang="en" sz="1000">
                <a:solidFill>
                  <a:srgbClr val="595959"/>
                </a:solidFill>
                <a:latin typeface="Calibri"/>
                <a:ea typeface="Calibri"/>
                <a:cs typeface="Calibri"/>
                <a:sym typeface="Calibri"/>
              </a:rPr>
              <a:t>Knowledge about context, what might be possible and what will be viable from </a:t>
            </a:r>
            <a:r>
              <a:rPr lang="en" sz="1000" b="1">
                <a:solidFill>
                  <a:srgbClr val="595959"/>
                </a:solidFill>
                <a:latin typeface="Calibri"/>
                <a:ea typeface="Calibri"/>
                <a:cs typeface="Calibri"/>
                <a:sym typeface="Calibri"/>
              </a:rPr>
              <a:t>experts on the subject.</a:t>
            </a:r>
            <a:endParaRPr sz="1000">
              <a:solidFill>
                <a:srgbClr val="595959"/>
              </a:solidFill>
              <a:latin typeface="Calibri"/>
              <a:ea typeface="Calibri"/>
              <a:cs typeface="Calibri"/>
              <a:sym typeface="Calibri"/>
            </a:endParaRPr>
          </a:p>
        </p:txBody>
      </p:sp>
      <p:sp>
        <p:nvSpPr>
          <p:cNvPr id="353" name="Google Shape;353;p30"/>
          <p:cNvSpPr txBox="1"/>
          <p:nvPr/>
        </p:nvSpPr>
        <p:spPr>
          <a:xfrm>
            <a:off x="7504755" y="1921625"/>
            <a:ext cx="2069145" cy="827351"/>
          </a:xfrm>
          <a:prstGeom prst="rect">
            <a:avLst/>
          </a:prstGeom>
          <a:noFill/>
          <a:ln>
            <a:noFill/>
          </a:ln>
        </p:spPr>
        <p:txBody>
          <a:bodyPr spcFirstLastPara="1" wrap="square" lIns="104875" tIns="104875" rIns="104875" bIns="104875" anchor="t" anchorCtr="0">
            <a:spAutoFit/>
          </a:bodyPr>
          <a:lstStyle/>
          <a:p>
            <a:pPr marL="0" marR="0" lvl="0" indent="0" algn="r" rtl="0">
              <a:spcBef>
                <a:spcPts val="0"/>
              </a:spcBef>
              <a:spcAft>
                <a:spcPts val="0"/>
              </a:spcAft>
              <a:buClr>
                <a:srgbClr val="BDB62D"/>
              </a:buClr>
              <a:buSzPts val="1000"/>
              <a:buFont typeface="Arial"/>
              <a:buNone/>
            </a:pPr>
            <a:r>
              <a:rPr lang="en" sz="1000" b="1">
                <a:solidFill>
                  <a:srgbClr val="595959"/>
                </a:solidFill>
                <a:latin typeface="Calibri"/>
                <a:ea typeface="Calibri"/>
                <a:cs typeface="Calibri"/>
                <a:sym typeface="Calibri"/>
              </a:rPr>
              <a:t>Human-centered design experts</a:t>
            </a:r>
            <a:r>
              <a:rPr lang="en" sz="1000">
                <a:solidFill>
                  <a:srgbClr val="595959"/>
                </a:solidFill>
                <a:latin typeface="Calibri"/>
                <a:ea typeface="Calibri"/>
                <a:cs typeface="Calibri"/>
                <a:sym typeface="Calibri"/>
              </a:rPr>
              <a:t> and / or Core Design team who synthesize the other voices to inform and build the interventions</a:t>
            </a:r>
            <a:endParaRPr sz="1000">
              <a:solidFill>
                <a:srgbClr val="595959"/>
              </a:solidFill>
              <a:latin typeface="Calibri"/>
              <a:ea typeface="Calibri"/>
              <a:cs typeface="Calibri"/>
              <a:sym typeface="Calibri"/>
            </a:endParaRPr>
          </a:p>
        </p:txBody>
      </p:sp>
      <p:sp>
        <p:nvSpPr>
          <p:cNvPr id="354" name="Google Shape;354;p30"/>
          <p:cNvSpPr txBox="1"/>
          <p:nvPr/>
        </p:nvSpPr>
        <p:spPr>
          <a:xfrm>
            <a:off x="3717254" y="2664689"/>
            <a:ext cx="1987200" cy="673500"/>
          </a:xfrm>
          <a:prstGeom prst="rect">
            <a:avLst/>
          </a:prstGeom>
          <a:noFill/>
          <a:ln>
            <a:noFill/>
          </a:ln>
        </p:spPr>
        <p:txBody>
          <a:bodyPr spcFirstLastPara="1" wrap="square" lIns="104875" tIns="104875" rIns="104875" bIns="104875" anchor="t" anchorCtr="0">
            <a:spAutoFit/>
          </a:bodyPr>
          <a:lstStyle/>
          <a:p>
            <a:pPr marL="0" marR="0" lvl="0" indent="0" algn="r" rtl="0">
              <a:spcBef>
                <a:spcPts val="0"/>
              </a:spcBef>
              <a:spcAft>
                <a:spcPts val="0"/>
              </a:spcAft>
              <a:buClr>
                <a:srgbClr val="E9902D"/>
              </a:buClr>
              <a:buSzPts val="1000"/>
              <a:buFont typeface="Arial"/>
              <a:buNone/>
            </a:pPr>
            <a:r>
              <a:rPr lang="en" sz="1000">
                <a:solidFill>
                  <a:srgbClr val="595959"/>
                </a:solidFill>
                <a:latin typeface="Calibri"/>
                <a:ea typeface="Calibri"/>
                <a:cs typeface="Calibri"/>
                <a:sym typeface="Calibri"/>
              </a:rPr>
              <a:t>Views on what is desirable for society, from </a:t>
            </a:r>
            <a:r>
              <a:rPr lang="en" sz="1000" b="1">
                <a:solidFill>
                  <a:srgbClr val="595959"/>
                </a:solidFill>
                <a:latin typeface="Calibri"/>
                <a:ea typeface="Calibri"/>
                <a:cs typeface="Calibri"/>
                <a:sym typeface="Calibri"/>
              </a:rPr>
              <a:t>government, and the donor organisation</a:t>
            </a:r>
            <a:endParaRPr sz="1000">
              <a:solidFill>
                <a:srgbClr val="595959"/>
              </a:solidFill>
              <a:latin typeface="Calibri"/>
              <a:ea typeface="Calibri"/>
              <a:cs typeface="Calibri"/>
              <a:sym typeface="Calibri"/>
            </a:endParaRPr>
          </a:p>
        </p:txBody>
      </p:sp>
      <p:pic>
        <p:nvPicPr>
          <p:cNvPr id="355" name="Google Shape;355;p30"/>
          <p:cNvPicPr preferRelativeResize="0"/>
          <p:nvPr/>
        </p:nvPicPr>
        <p:blipFill rotWithShape="1">
          <a:blip r:embed="rId3">
            <a:alphaModFix/>
          </a:blip>
          <a:srcRect r="33967"/>
          <a:stretch/>
        </p:blipFill>
        <p:spPr>
          <a:xfrm>
            <a:off x="8046173" y="2979901"/>
            <a:ext cx="1412539" cy="1950606"/>
          </a:xfrm>
          <a:prstGeom prst="rect">
            <a:avLst/>
          </a:prstGeom>
          <a:noFill/>
          <a:ln>
            <a:noFill/>
          </a:ln>
        </p:spPr>
      </p:pic>
      <p:pic>
        <p:nvPicPr>
          <p:cNvPr id="356" name="Google Shape;356;p30"/>
          <p:cNvPicPr preferRelativeResize="0"/>
          <p:nvPr/>
        </p:nvPicPr>
        <p:blipFill rotWithShape="1">
          <a:blip r:embed="rId4">
            <a:alphaModFix/>
          </a:blip>
          <a:srcRect/>
          <a:stretch/>
        </p:blipFill>
        <p:spPr>
          <a:xfrm>
            <a:off x="5764381" y="5221130"/>
            <a:ext cx="1883432" cy="1366249"/>
          </a:xfrm>
          <a:prstGeom prst="rect">
            <a:avLst/>
          </a:prstGeom>
          <a:noFill/>
          <a:ln>
            <a:noFill/>
          </a:ln>
        </p:spPr>
      </p:pic>
      <p:pic>
        <p:nvPicPr>
          <p:cNvPr id="357" name="Google Shape;357;p30"/>
          <p:cNvPicPr preferRelativeResize="0"/>
          <p:nvPr/>
        </p:nvPicPr>
        <p:blipFill rotWithShape="1">
          <a:blip r:embed="rId5">
            <a:alphaModFix/>
          </a:blip>
          <a:srcRect/>
          <a:stretch/>
        </p:blipFill>
        <p:spPr>
          <a:xfrm>
            <a:off x="3458007" y="3612665"/>
            <a:ext cx="1711813" cy="1324527"/>
          </a:xfrm>
          <a:prstGeom prst="rect">
            <a:avLst/>
          </a:prstGeom>
          <a:noFill/>
          <a:ln>
            <a:noFill/>
          </a:ln>
        </p:spPr>
      </p:pic>
      <p:pic>
        <p:nvPicPr>
          <p:cNvPr id="358" name="Google Shape;358;p30"/>
          <p:cNvPicPr preferRelativeResize="0"/>
          <p:nvPr/>
        </p:nvPicPr>
        <p:blipFill rotWithShape="1">
          <a:blip r:embed="rId6">
            <a:alphaModFix/>
          </a:blip>
          <a:srcRect/>
          <a:stretch/>
        </p:blipFill>
        <p:spPr>
          <a:xfrm flipH="1">
            <a:off x="5283938" y="1741728"/>
            <a:ext cx="1883472" cy="13662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62"/>
        <p:cNvGrpSpPr/>
        <p:nvPr/>
      </p:nvGrpSpPr>
      <p:grpSpPr>
        <a:xfrm>
          <a:off x="0" y="0"/>
          <a:ext cx="0" cy="0"/>
          <a:chOff x="0" y="0"/>
          <a:chExt cx="0" cy="0"/>
        </a:xfrm>
      </p:grpSpPr>
      <p:sp>
        <p:nvSpPr>
          <p:cNvPr id="363" name="Google Shape;363;p31"/>
          <p:cNvSpPr txBox="1"/>
          <p:nvPr/>
        </p:nvSpPr>
        <p:spPr>
          <a:xfrm>
            <a:off x="676947" y="756000"/>
            <a:ext cx="70350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None/>
            </a:pPr>
            <a:r>
              <a:rPr lang="en" sz="2800" b="1">
                <a:solidFill>
                  <a:srgbClr val="00A7E1"/>
                </a:solidFill>
                <a:latin typeface="Calibri"/>
                <a:ea typeface="Calibri"/>
                <a:cs typeface="Calibri"/>
                <a:sym typeface="Calibri"/>
              </a:rPr>
              <a:t>Introduction to HCD</a:t>
            </a:r>
            <a:endParaRPr/>
          </a:p>
        </p:txBody>
      </p:sp>
      <p:pic>
        <p:nvPicPr>
          <p:cNvPr id="364" name="Google Shape;364;p31"/>
          <p:cNvPicPr preferRelativeResize="0"/>
          <p:nvPr/>
        </p:nvPicPr>
        <p:blipFill rotWithShape="1">
          <a:blip r:embed="rId3">
            <a:alphaModFix/>
          </a:blip>
          <a:srcRect t="25339"/>
          <a:stretch/>
        </p:blipFill>
        <p:spPr>
          <a:xfrm>
            <a:off x="676950" y="2078850"/>
            <a:ext cx="9472524" cy="3590959"/>
          </a:xfrm>
          <a:prstGeom prst="rect">
            <a:avLst/>
          </a:prstGeom>
          <a:noFill/>
          <a:ln>
            <a:noFill/>
          </a:ln>
        </p:spPr>
      </p:pic>
      <p:sp>
        <p:nvSpPr>
          <p:cNvPr id="365" name="Google Shape;365;p31"/>
          <p:cNvSpPr txBox="1"/>
          <p:nvPr/>
        </p:nvSpPr>
        <p:spPr>
          <a:xfrm>
            <a:off x="4772375" y="6129976"/>
            <a:ext cx="114230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500">
                <a:solidFill>
                  <a:srgbClr val="D78BC3"/>
                </a:solidFill>
                <a:latin typeface="Calibri"/>
                <a:ea typeface="Calibri"/>
                <a:cs typeface="Calibri"/>
                <a:sym typeface="Calibri"/>
              </a:rPr>
              <a:t>We are here</a:t>
            </a:r>
            <a:endParaRPr/>
          </a:p>
        </p:txBody>
      </p:sp>
      <p:cxnSp>
        <p:nvCxnSpPr>
          <p:cNvPr id="366" name="Google Shape;366;p31"/>
          <p:cNvCxnSpPr/>
          <p:nvPr/>
        </p:nvCxnSpPr>
        <p:spPr>
          <a:xfrm>
            <a:off x="5387412" y="5561741"/>
            <a:ext cx="4800" cy="326700"/>
          </a:xfrm>
          <a:prstGeom prst="straightConnector1">
            <a:avLst/>
          </a:prstGeom>
          <a:noFill/>
          <a:ln w="9525" cap="flat" cmpd="sng">
            <a:solidFill>
              <a:srgbClr val="CE8BBC"/>
            </a:solidFill>
            <a:prstDash val="solid"/>
            <a:round/>
            <a:headEnd type="none" w="sm" len="sm"/>
            <a:tailEnd type="stealth" w="med" len="med"/>
          </a:ln>
        </p:spPr>
      </p:cxnSp>
      <p:sp>
        <p:nvSpPr>
          <p:cNvPr id="367" name="Google Shape;367;p31"/>
          <p:cNvSpPr txBox="1"/>
          <p:nvPr/>
        </p:nvSpPr>
        <p:spPr>
          <a:xfrm>
            <a:off x="676947" y="1528725"/>
            <a:ext cx="2875878"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HCD Process and Steps</a:t>
            </a:r>
            <a:endParaRPr sz="1100" b="1">
              <a:solidFill>
                <a:srgbClr val="595959"/>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p:cNvSpPr txBox="1"/>
          <p:nvPr/>
        </p:nvSpPr>
        <p:spPr>
          <a:xfrm>
            <a:off x="631307" y="1990143"/>
            <a:ext cx="4997967" cy="1383900"/>
          </a:xfrm>
          <a:prstGeom prst="rect">
            <a:avLst/>
          </a:prstGeom>
          <a:noFill/>
          <a:ln>
            <a:noFill/>
          </a:ln>
        </p:spPr>
        <p:txBody>
          <a:bodyPr spcFirstLastPara="1" wrap="square" lIns="78650" tIns="39325" rIns="78650" bIns="39325" anchor="ctr" anchorCtr="0">
            <a:noAutofit/>
          </a:bodyPr>
          <a:lstStyle/>
          <a:p>
            <a:pPr marL="0" marR="0" lvl="0" indent="0" algn="l" rtl="0">
              <a:lnSpc>
                <a:spcPct val="90000"/>
              </a:lnSpc>
              <a:spcBef>
                <a:spcPts val="0"/>
              </a:spcBef>
              <a:spcAft>
                <a:spcPts val="0"/>
              </a:spcAft>
              <a:buClr>
                <a:schemeClr val="lt1"/>
              </a:buClr>
              <a:buSzPts val="25800"/>
              <a:buFont typeface="Calibri"/>
              <a:buNone/>
            </a:pPr>
            <a:r>
              <a:rPr lang="en" sz="1900" b="0" i="0" u="none" strike="noStrike" cap="none">
                <a:solidFill>
                  <a:srgbClr val="009EDB"/>
                </a:solidFill>
                <a:latin typeface="Calibri"/>
                <a:ea typeface="Calibri"/>
                <a:cs typeface="Calibri"/>
                <a:sym typeface="Calibri"/>
              </a:rPr>
              <a:t>Day</a:t>
            </a:r>
            <a:r>
              <a:rPr lang="en" sz="13800" b="0" i="0" u="none" strike="noStrike" cap="none">
                <a:solidFill>
                  <a:srgbClr val="009EDB"/>
                </a:solidFill>
                <a:latin typeface="Calibri"/>
                <a:ea typeface="Calibri"/>
                <a:cs typeface="Calibri"/>
                <a:sym typeface="Calibri"/>
              </a:rPr>
              <a:t>ONE</a:t>
            </a:r>
            <a:endParaRPr sz="13800" b="0" i="0" u="none" strike="noStrike" cap="none">
              <a:solidFill>
                <a:srgbClr val="009EDB"/>
              </a:solidFill>
              <a:latin typeface="Calibri"/>
              <a:ea typeface="Calibri"/>
              <a:cs typeface="Calibri"/>
              <a:sym typeface="Calibri"/>
            </a:endParaRPr>
          </a:p>
        </p:txBody>
      </p:sp>
      <p:sp>
        <p:nvSpPr>
          <p:cNvPr id="103" name="Google Shape;103;p14"/>
          <p:cNvSpPr txBox="1"/>
          <p:nvPr/>
        </p:nvSpPr>
        <p:spPr>
          <a:xfrm>
            <a:off x="679346" y="756000"/>
            <a:ext cx="9333300" cy="9660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A7E1"/>
              </a:buClr>
              <a:buSzPts val="3200"/>
              <a:buFont typeface="Calibri"/>
              <a:buNone/>
            </a:pPr>
            <a:r>
              <a:rPr lang="en" sz="3200" b="1" i="0" u="none" strike="noStrike" cap="none">
                <a:solidFill>
                  <a:srgbClr val="00A7E1"/>
                </a:solidFill>
                <a:latin typeface="Calibri"/>
                <a:ea typeface="Calibri"/>
                <a:cs typeface="Calibri"/>
                <a:sym typeface="Calibri"/>
              </a:rPr>
              <a:t>Today’s Agenda</a:t>
            </a:r>
            <a:endParaRPr sz="3200" b="1" i="0" u="none" strike="noStrike" cap="none">
              <a:solidFill>
                <a:srgbClr val="434343"/>
              </a:solidFill>
              <a:latin typeface="Calibri"/>
              <a:ea typeface="Calibri"/>
              <a:cs typeface="Calibri"/>
              <a:sym typeface="Calibri"/>
            </a:endParaRPr>
          </a:p>
        </p:txBody>
      </p:sp>
      <p:sp>
        <p:nvSpPr>
          <p:cNvPr id="104" name="Google Shape;104;p14"/>
          <p:cNvSpPr txBox="1"/>
          <p:nvPr/>
        </p:nvSpPr>
        <p:spPr>
          <a:xfrm>
            <a:off x="671995" y="3564133"/>
            <a:ext cx="1806300" cy="682200"/>
          </a:xfrm>
          <a:prstGeom prst="rect">
            <a:avLst/>
          </a:prstGeom>
          <a:noFill/>
          <a:ln>
            <a:noFill/>
          </a:ln>
        </p:spPr>
        <p:txBody>
          <a:bodyPr spcFirstLastPara="1" wrap="square" lIns="78650" tIns="78650" rIns="78650" bIns="7865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93C5E"/>
                </a:solidFill>
                <a:latin typeface="Calibri"/>
                <a:ea typeface="Calibri"/>
                <a:cs typeface="Calibri"/>
                <a:sym typeface="Calibri"/>
              </a:rPr>
              <a:t>Welcome and Background</a:t>
            </a:r>
            <a:endParaRPr sz="1700" b="1" i="0" u="none" strike="noStrike" cap="none">
              <a:solidFill>
                <a:srgbClr val="093C5E"/>
              </a:solidFill>
              <a:latin typeface="Calibri"/>
              <a:ea typeface="Calibri"/>
              <a:cs typeface="Calibri"/>
              <a:sym typeface="Calibri"/>
            </a:endParaRPr>
          </a:p>
        </p:txBody>
      </p:sp>
      <p:sp>
        <p:nvSpPr>
          <p:cNvPr id="105" name="Google Shape;105;p14"/>
          <p:cNvSpPr txBox="1"/>
          <p:nvPr/>
        </p:nvSpPr>
        <p:spPr>
          <a:xfrm>
            <a:off x="2441899" y="3580375"/>
            <a:ext cx="1987225" cy="851333"/>
          </a:xfrm>
          <a:prstGeom prst="rect">
            <a:avLst/>
          </a:prstGeom>
          <a:noFill/>
          <a:ln>
            <a:noFill/>
          </a:ln>
        </p:spPr>
        <p:txBody>
          <a:bodyPr spcFirstLastPara="1" wrap="square" lIns="78650" tIns="78650" rIns="78650" bIns="7865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500" b="1" i="0" u="none" strike="noStrike" cap="none">
                <a:solidFill>
                  <a:srgbClr val="093C5E"/>
                </a:solidFill>
                <a:latin typeface="Calibri"/>
                <a:ea typeface="Calibri"/>
                <a:cs typeface="Calibri"/>
                <a:sym typeface="Calibri"/>
              </a:rPr>
              <a:t>1. Introductions of</a:t>
            </a:r>
            <a:br>
              <a:rPr lang="en" sz="1500" b="1" i="0" u="none" strike="noStrike" cap="none">
                <a:solidFill>
                  <a:srgbClr val="093C5E"/>
                </a:solidFill>
                <a:latin typeface="Calibri"/>
                <a:ea typeface="Calibri"/>
                <a:cs typeface="Calibri"/>
                <a:sym typeface="Calibri"/>
              </a:rPr>
            </a:br>
            <a:r>
              <a:rPr lang="en" sz="1500" b="1" i="0" u="none" strike="noStrike" cap="none">
                <a:solidFill>
                  <a:srgbClr val="093C5E"/>
                </a:solidFill>
                <a:latin typeface="Calibri"/>
                <a:ea typeface="Calibri"/>
                <a:cs typeface="Calibri"/>
                <a:sym typeface="Calibri"/>
              </a:rPr>
              <a:t>Participants and Workshop</a:t>
            </a:r>
            <a:endParaRPr sz="1500" b="1" i="0" u="none" strike="noStrike" cap="none">
              <a:solidFill>
                <a:srgbClr val="093C5E"/>
              </a:solidFill>
              <a:latin typeface="Calibri"/>
              <a:ea typeface="Calibri"/>
              <a:cs typeface="Calibri"/>
              <a:sym typeface="Calibri"/>
            </a:endParaRPr>
          </a:p>
        </p:txBody>
      </p:sp>
      <p:sp>
        <p:nvSpPr>
          <p:cNvPr id="106" name="Google Shape;106;p14"/>
          <p:cNvSpPr txBox="1"/>
          <p:nvPr/>
        </p:nvSpPr>
        <p:spPr>
          <a:xfrm>
            <a:off x="4273475" y="3580375"/>
            <a:ext cx="2181000" cy="620501"/>
          </a:xfrm>
          <a:prstGeom prst="rect">
            <a:avLst/>
          </a:prstGeom>
          <a:noFill/>
          <a:ln>
            <a:noFill/>
          </a:ln>
        </p:spPr>
        <p:txBody>
          <a:bodyPr spcFirstLastPara="1" wrap="square" lIns="78650" tIns="78650" rIns="78650" bIns="7865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500" b="1" i="0" u="none" strike="noStrike" cap="none">
                <a:solidFill>
                  <a:srgbClr val="093C5E"/>
                </a:solidFill>
                <a:latin typeface="Calibri"/>
                <a:ea typeface="Calibri"/>
                <a:cs typeface="Calibri"/>
                <a:sym typeface="Calibri"/>
              </a:rPr>
              <a:t>2. Introduction to Human-Centered Design </a:t>
            </a:r>
            <a:endParaRPr sz="1500" b="1" i="0" u="none" strike="noStrike" cap="none">
              <a:solidFill>
                <a:srgbClr val="093C5E"/>
              </a:solidFill>
              <a:latin typeface="Calibri"/>
              <a:ea typeface="Calibri"/>
              <a:cs typeface="Calibri"/>
              <a:sym typeface="Calibri"/>
            </a:endParaRPr>
          </a:p>
        </p:txBody>
      </p:sp>
      <p:sp>
        <p:nvSpPr>
          <p:cNvPr id="107" name="Google Shape;107;p14"/>
          <p:cNvSpPr txBox="1"/>
          <p:nvPr/>
        </p:nvSpPr>
        <p:spPr>
          <a:xfrm>
            <a:off x="6497697" y="3580350"/>
            <a:ext cx="1623000" cy="851400"/>
          </a:xfrm>
          <a:prstGeom prst="rect">
            <a:avLst/>
          </a:prstGeom>
          <a:noFill/>
          <a:ln>
            <a:noFill/>
          </a:ln>
        </p:spPr>
        <p:txBody>
          <a:bodyPr spcFirstLastPara="1" wrap="square" lIns="78650" tIns="78650" rIns="78650" bIns="7865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500" b="1" i="0" u="none" strike="noStrike" cap="none">
                <a:solidFill>
                  <a:srgbClr val="093C5E"/>
                </a:solidFill>
                <a:latin typeface="Calibri"/>
                <a:ea typeface="Calibri"/>
                <a:cs typeface="Calibri"/>
                <a:sym typeface="Calibri"/>
              </a:rPr>
              <a:t>3. Introduction to Prototyping and Testing</a:t>
            </a:r>
            <a:endParaRPr sz="1500" b="1" i="0" u="none" strike="noStrike" cap="none">
              <a:solidFill>
                <a:srgbClr val="093C5E"/>
              </a:solidFill>
              <a:latin typeface="Calibri"/>
              <a:ea typeface="Calibri"/>
              <a:cs typeface="Calibri"/>
              <a:sym typeface="Calibri"/>
            </a:endParaRPr>
          </a:p>
        </p:txBody>
      </p:sp>
      <p:sp>
        <p:nvSpPr>
          <p:cNvPr id="108" name="Google Shape;108;p14"/>
          <p:cNvSpPr txBox="1"/>
          <p:nvPr/>
        </p:nvSpPr>
        <p:spPr>
          <a:xfrm>
            <a:off x="8450498" y="3580362"/>
            <a:ext cx="1806300" cy="620700"/>
          </a:xfrm>
          <a:prstGeom prst="rect">
            <a:avLst/>
          </a:prstGeom>
          <a:noFill/>
          <a:ln>
            <a:noFill/>
          </a:ln>
        </p:spPr>
        <p:txBody>
          <a:bodyPr spcFirstLastPara="1" wrap="square" lIns="78650" tIns="78650" rIns="78650" bIns="7865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500" b="1" i="0" u="none" strike="noStrike" cap="none">
                <a:solidFill>
                  <a:srgbClr val="093C5E"/>
                </a:solidFill>
                <a:latin typeface="Calibri"/>
                <a:ea typeface="Calibri"/>
                <a:cs typeface="Calibri"/>
                <a:sym typeface="Calibri"/>
              </a:rPr>
              <a:t>4. Practicing the Testing Process</a:t>
            </a:r>
            <a:endParaRPr sz="1500" b="1" i="0" u="none" strike="noStrike" cap="none">
              <a:solidFill>
                <a:srgbClr val="093C5E"/>
              </a:solidFill>
              <a:latin typeface="Calibri"/>
              <a:ea typeface="Calibri"/>
              <a:cs typeface="Calibri"/>
              <a:sym typeface="Calibri"/>
            </a:endParaRPr>
          </a:p>
        </p:txBody>
      </p:sp>
      <p:sp>
        <p:nvSpPr>
          <p:cNvPr id="109" name="Google Shape;109;p14"/>
          <p:cNvSpPr txBox="1"/>
          <p:nvPr/>
        </p:nvSpPr>
        <p:spPr>
          <a:xfrm>
            <a:off x="2441900" y="4752425"/>
            <a:ext cx="1623000" cy="1736704"/>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rgbClr val="000000"/>
              </a:buClr>
              <a:buSzPts val="1400"/>
              <a:buFont typeface="Arial"/>
              <a:buNone/>
            </a:pPr>
            <a:r>
              <a:rPr lang="en" sz="1100" b="0" i="0" u="none" strike="noStrike" cap="none">
                <a:solidFill>
                  <a:srgbClr val="757070"/>
                </a:solidFill>
                <a:latin typeface="Calibri"/>
                <a:ea typeface="Calibri"/>
                <a:cs typeface="Calibri"/>
                <a:sym typeface="Calibri"/>
              </a:rPr>
              <a:t>Who is in the room?</a:t>
            </a:r>
            <a:br>
              <a:rPr lang="en" sz="1100" b="0" i="0" u="none" strike="noStrike" cap="none">
                <a:solidFill>
                  <a:srgbClr val="757070"/>
                </a:solidFill>
                <a:latin typeface="Calibri"/>
                <a:ea typeface="Calibri"/>
                <a:cs typeface="Calibri"/>
                <a:sym typeface="Calibri"/>
              </a:rPr>
            </a:br>
            <a:br>
              <a:rPr lang="en" sz="1100" b="0" i="0" u="none" strike="noStrike" cap="none">
                <a:solidFill>
                  <a:srgbClr val="757070"/>
                </a:solidFill>
                <a:latin typeface="Calibri"/>
                <a:ea typeface="Calibri"/>
                <a:cs typeface="Calibri"/>
                <a:sym typeface="Calibri"/>
              </a:rPr>
            </a:br>
            <a:r>
              <a:rPr lang="en" sz="1100" b="0" i="0" u="none" strike="noStrike" cap="none">
                <a:solidFill>
                  <a:srgbClr val="757070"/>
                </a:solidFill>
                <a:latin typeface="Calibri"/>
                <a:ea typeface="Calibri"/>
                <a:cs typeface="Calibri"/>
                <a:sym typeface="Calibri"/>
              </a:rPr>
              <a:t>What is the mindset of this workshop?</a:t>
            </a:r>
            <a:br>
              <a:rPr lang="en" sz="1100" b="0" i="0" u="none" strike="noStrike" cap="none">
                <a:solidFill>
                  <a:srgbClr val="757070"/>
                </a:solidFill>
                <a:latin typeface="Calibri"/>
                <a:ea typeface="Calibri"/>
                <a:cs typeface="Calibri"/>
                <a:sym typeface="Calibri"/>
              </a:rPr>
            </a:br>
            <a:br>
              <a:rPr lang="en" sz="1100" b="0" i="0" u="none" strike="noStrike" cap="none">
                <a:solidFill>
                  <a:srgbClr val="757070"/>
                </a:solidFill>
                <a:latin typeface="Calibri"/>
                <a:ea typeface="Calibri"/>
                <a:cs typeface="Calibri"/>
                <a:sym typeface="Calibri"/>
              </a:rPr>
            </a:br>
            <a:r>
              <a:rPr lang="en" sz="1100" b="0" i="0" u="none" strike="noStrike" cap="none">
                <a:solidFill>
                  <a:srgbClr val="757070"/>
                </a:solidFill>
                <a:latin typeface="Calibri"/>
                <a:ea typeface="Calibri"/>
                <a:cs typeface="Calibri"/>
                <a:sym typeface="Calibri"/>
              </a:rPr>
              <a:t>What happened before today?</a:t>
            </a:r>
            <a:endParaRPr sz="1100" b="0" i="0" u="none" strike="noStrike" cap="none">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chemeClr val="dk1"/>
              </a:buClr>
              <a:buSzPts val="1400"/>
              <a:buFont typeface="Arial"/>
              <a:buNone/>
            </a:pPr>
            <a:endParaRPr sz="1100" b="0" i="0" u="none" strike="noStrike" cap="none">
              <a:solidFill>
                <a:srgbClr val="757070"/>
              </a:solidFill>
              <a:latin typeface="Calibri"/>
              <a:ea typeface="Calibri"/>
              <a:cs typeface="Calibri"/>
              <a:sym typeface="Calibri"/>
            </a:endParaRPr>
          </a:p>
        </p:txBody>
      </p:sp>
      <p:sp>
        <p:nvSpPr>
          <p:cNvPr id="110" name="Google Shape;110;p14"/>
          <p:cNvSpPr txBox="1"/>
          <p:nvPr/>
        </p:nvSpPr>
        <p:spPr>
          <a:xfrm>
            <a:off x="4273472" y="4752425"/>
            <a:ext cx="1896900" cy="2095777"/>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chemeClr val="dk1"/>
              </a:buClr>
              <a:buSzPts val="1400"/>
              <a:buFont typeface="Arial"/>
              <a:buNone/>
            </a:pPr>
            <a:r>
              <a:rPr lang="en" sz="1100" b="0" i="0" u="none" strike="noStrike" cap="none">
                <a:solidFill>
                  <a:srgbClr val="757070"/>
                </a:solidFill>
                <a:latin typeface="Calibri"/>
                <a:ea typeface="Calibri"/>
                <a:cs typeface="Calibri"/>
                <a:sym typeface="Calibri"/>
              </a:rPr>
              <a:t>What is human-centered design?</a:t>
            </a:r>
            <a:endParaRPr sz="1100" b="0" i="0" u="none" strike="noStrike" cap="none">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chemeClr val="dk1"/>
              </a:buClr>
              <a:buSzPts val="1400"/>
              <a:buFont typeface="Arial"/>
              <a:buNone/>
            </a:pPr>
            <a:r>
              <a:rPr lang="en" sz="1100" b="0" i="0" u="none" strike="noStrike" cap="none">
                <a:solidFill>
                  <a:srgbClr val="757070"/>
                </a:solidFill>
                <a:latin typeface="Calibri"/>
                <a:ea typeface="Calibri"/>
                <a:cs typeface="Calibri"/>
                <a:sym typeface="Calibri"/>
              </a:rPr>
              <a:t>What is the mindset behind this approach?</a:t>
            </a:r>
            <a:endParaRPr sz="1100" b="0" i="0" u="none" strike="noStrike" cap="none">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chemeClr val="dk1"/>
              </a:buClr>
              <a:buSzPts val="1400"/>
              <a:buFont typeface="Arial"/>
              <a:buNone/>
            </a:pPr>
            <a:r>
              <a:rPr lang="en" sz="1100" b="0" i="0" u="none" strike="noStrike" cap="none">
                <a:solidFill>
                  <a:srgbClr val="757070"/>
                </a:solidFill>
                <a:latin typeface="Calibri"/>
                <a:ea typeface="Calibri"/>
                <a:cs typeface="Calibri"/>
                <a:sym typeface="Calibri"/>
              </a:rPr>
              <a:t>What are the steps of the human-centered design process?</a:t>
            </a:r>
            <a:endParaRPr sz="1100" b="0" i="0" u="none" strike="noStrike" cap="none">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rgbClr val="000000"/>
              </a:buClr>
              <a:buSzPts val="1400"/>
              <a:buFont typeface="Arial"/>
              <a:buNone/>
            </a:pPr>
            <a:r>
              <a:rPr lang="en" sz="1100" b="0" i="0" u="none" strike="noStrike" cap="none">
                <a:solidFill>
                  <a:srgbClr val="757070"/>
                </a:solidFill>
                <a:latin typeface="Calibri"/>
                <a:ea typeface="Calibri"/>
                <a:cs typeface="Calibri"/>
                <a:sym typeface="Calibri"/>
              </a:rPr>
              <a:t>What are its advantages?</a:t>
            </a:r>
            <a:endParaRPr sz="1100" b="0" i="0" u="none" strike="noStrike" cap="none">
              <a:solidFill>
                <a:srgbClr val="757070"/>
              </a:solidFill>
              <a:latin typeface="Calibri"/>
              <a:ea typeface="Calibri"/>
              <a:cs typeface="Calibri"/>
              <a:sym typeface="Calibri"/>
            </a:endParaRPr>
          </a:p>
        </p:txBody>
      </p:sp>
      <p:sp>
        <p:nvSpPr>
          <p:cNvPr id="111" name="Google Shape;111;p14"/>
          <p:cNvSpPr txBox="1"/>
          <p:nvPr/>
        </p:nvSpPr>
        <p:spPr>
          <a:xfrm>
            <a:off x="6497703" y="4752434"/>
            <a:ext cx="1721100" cy="2220939"/>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rgbClr val="000000"/>
              </a:buClr>
              <a:buSzPts val="1400"/>
              <a:buFont typeface="Arial"/>
              <a:buNone/>
            </a:pPr>
            <a:r>
              <a:rPr lang="en" sz="1100" b="0" i="0" u="none" strike="noStrike" cap="none">
                <a:solidFill>
                  <a:srgbClr val="757070"/>
                </a:solidFill>
                <a:latin typeface="Calibri"/>
                <a:ea typeface="Calibri"/>
                <a:cs typeface="Calibri"/>
                <a:sym typeface="Calibri"/>
              </a:rPr>
              <a:t>How does prototyping and testing work?</a:t>
            </a:r>
            <a:br>
              <a:rPr lang="en" sz="1100" b="0" i="0" u="none" strike="noStrike" cap="none">
                <a:solidFill>
                  <a:srgbClr val="757070"/>
                </a:solidFill>
                <a:latin typeface="Calibri"/>
                <a:ea typeface="Calibri"/>
                <a:cs typeface="Calibri"/>
                <a:sym typeface="Calibri"/>
              </a:rPr>
            </a:br>
            <a:br>
              <a:rPr lang="en" sz="1100" b="0" i="0" u="none" strike="noStrike" cap="none">
                <a:solidFill>
                  <a:srgbClr val="757070"/>
                </a:solidFill>
                <a:latin typeface="Calibri"/>
                <a:ea typeface="Calibri"/>
                <a:cs typeface="Calibri"/>
                <a:sym typeface="Calibri"/>
              </a:rPr>
            </a:br>
            <a:r>
              <a:rPr lang="en" sz="1100" b="0" i="0" u="none" strike="noStrike" cap="none">
                <a:solidFill>
                  <a:srgbClr val="757070"/>
                </a:solidFill>
                <a:latin typeface="Calibri"/>
                <a:ea typeface="Calibri"/>
                <a:cs typeface="Calibri"/>
                <a:sym typeface="Calibri"/>
              </a:rPr>
              <a:t>What is a prototype? Why do we prototype ideas?</a:t>
            </a:r>
            <a:endParaRPr sz="1100" b="0" i="0" u="none" strike="noStrike" cap="none">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chemeClr val="dk1"/>
              </a:buClr>
              <a:buSzPts val="1400"/>
              <a:buFont typeface="Arial"/>
              <a:buNone/>
            </a:pPr>
            <a:r>
              <a:rPr lang="en" sz="1100" b="0" i="0" u="none" strike="noStrike" cap="none">
                <a:solidFill>
                  <a:srgbClr val="757070"/>
                </a:solidFill>
                <a:latin typeface="Calibri"/>
                <a:ea typeface="Calibri"/>
                <a:cs typeface="Calibri"/>
                <a:sym typeface="Calibri"/>
              </a:rPr>
              <a:t>What is testing? Why is it useful?</a:t>
            </a:r>
            <a:endParaRPr sz="1100" b="0" i="0" u="none" strike="noStrike" cap="none">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chemeClr val="dk1"/>
              </a:buClr>
              <a:buSzPts val="1400"/>
              <a:buFont typeface="Arial"/>
              <a:buNone/>
            </a:pPr>
            <a:r>
              <a:rPr lang="en" sz="1100" b="0" i="0" u="none" strike="noStrike" cap="none">
                <a:solidFill>
                  <a:srgbClr val="757070"/>
                </a:solidFill>
                <a:latin typeface="Calibri"/>
                <a:ea typeface="Calibri"/>
                <a:cs typeface="Calibri"/>
                <a:sym typeface="Calibri"/>
              </a:rPr>
              <a:t>How is testing conducted? What are the testing recommendations?</a:t>
            </a:r>
            <a:endParaRPr sz="1100" b="0" i="0" u="none" strike="noStrike" cap="none">
              <a:solidFill>
                <a:srgbClr val="757070"/>
              </a:solidFill>
              <a:latin typeface="Calibri"/>
              <a:ea typeface="Calibri"/>
              <a:cs typeface="Calibri"/>
              <a:sym typeface="Calibri"/>
            </a:endParaRPr>
          </a:p>
        </p:txBody>
      </p:sp>
      <p:sp>
        <p:nvSpPr>
          <p:cNvPr id="112" name="Google Shape;112;p14"/>
          <p:cNvSpPr txBox="1"/>
          <p:nvPr/>
        </p:nvSpPr>
        <p:spPr>
          <a:xfrm>
            <a:off x="8450498" y="4752434"/>
            <a:ext cx="1721100" cy="1279656"/>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rgbClr val="000000"/>
              </a:buClr>
              <a:buSzPts val="1400"/>
              <a:buFont typeface="Arial"/>
              <a:buNone/>
            </a:pPr>
            <a:r>
              <a:rPr lang="en" sz="1100" b="1" i="0" u="none" strike="noStrike" cap="none">
                <a:solidFill>
                  <a:srgbClr val="757070"/>
                </a:solidFill>
                <a:latin typeface="Calibri"/>
                <a:ea typeface="Calibri"/>
                <a:cs typeface="Calibri"/>
                <a:sym typeface="Calibri"/>
              </a:rPr>
              <a:t>Rapid activity:</a:t>
            </a:r>
            <a:r>
              <a:rPr lang="en" sz="1100" b="0" i="0" u="none" strike="noStrike" cap="none">
                <a:solidFill>
                  <a:srgbClr val="757070"/>
                </a:solidFill>
                <a:latin typeface="Calibri"/>
                <a:ea typeface="Calibri"/>
                <a:cs typeface="Calibri"/>
                <a:sym typeface="Calibri"/>
              </a:rPr>
              <a:t> Discuss three simulations.</a:t>
            </a:r>
            <a:endParaRPr sz="1100" b="0" i="0" u="none" strike="noStrike" cap="none">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rgbClr val="000000"/>
              </a:buClr>
              <a:buSzPts val="1400"/>
              <a:buFont typeface="Arial"/>
              <a:buNone/>
            </a:pPr>
            <a:r>
              <a:rPr lang="en" sz="1100" b="1" i="0" u="none" strike="noStrike" cap="none">
                <a:solidFill>
                  <a:srgbClr val="757070"/>
                </a:solidFill>
                <a:latin typeface="Calibri"/>
                <a:ea typeface="Calibri"/>
                <a:cs typeface="Calibri"/>
                <a:sym typeface="Calibri"/>
              </a:rPr>
              <a:t>Activity</a:t>
            </a:r>
            <a:r>
              <a:rPr lang="en" sz="1100" b="0" i="0" u="none" strike="noStrike" cap="none">
                <a:solidFill>
                  <a:srgbClr val="757070"/>
                </a:solidFill>
                <a:latin typeface="Calibri"/>
                <a:ea typeface="Calibri"/>
                <a:cs typeface="Calibri"/>
                <a:sym typeface="Calibri"/>
              </a:rPr>
              <a:t>: Try rapid prototyping and testing in small groups.</a:t>
            </a:r>
            <a:endParaRPr sz="1100" b="0" i="0" u="none" strike="noStrike" cap="none">
              <a:solidFill>
                <a:srgbClr val="757070"/>
              </a:solidFill>
              <a:latin typeface="Calibri"/>
              <a:ea typeface="Calibri"/>
              <a:cs typeface="Calibri"/>
              <a:sym typeface="Calibri"/>
            </a:endParaRPr>
          </a:p>
        </p:txBody>
      </p:sp>
      <p:cxnSp>
        <p:nvCxnSpPr>
          <p:cNvPr id="113" name="Google Shape;113;p14"/>
          <p:cNvCxnSpPr/>
          <p:nvPr/>
        </p:nvCxnSpPr>
        <p:spPr>
          <a:xfrm>
            <a:off x="672000" y="4592175"/>
            <a:ext cx="9481500" cy="0"/>
          </a:xfrm>
          <a:prstGeom prst="straightConnector1">
            <a:avLst/>
          </a:prstGeom>
          <a:noFill/>
          <a:ln w="76200" cap="flat" cmpd="sng">
            <a:solidFill>
              <a:srgbClr val="0A5190"/>
            </a:solidFill>
            <a:prstDash val="solid"/>
            <a:round/>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71"/>
        <p:cNvGrpSpPr/>
        <p:nvPr/>
      </p:nvGrpSpPr>
      <p:grpSpPr>
        <a:xfrm>
          <a:off x="0" y="0"/>
          <a:ext cx="0" cy="0"/>
          <a:chOff x="0" y="0"/>
          <a:chExt cx="0" cy="0"/>
        </a:xfrm>
      </p:grpSpPr>
      <p:sp>
        <p:nvSpPr>
          <p:cNvPr id="372" name="Google Shape;372;p32"/>
          <p:cNvSpPr txBox="1"/>
          <p:nvPr/>
        </p:nvSpPr>
        <p:spPr>
          <a:xfrm>
            <a:off x="679282" y="2485683"/>
            <a:ext cx="1377600" cy="310200"/>
          </a:xfrm>
          <a:prstGeom prst="rect">
            <a:avLst/>
          </a:prstGeom>
          <a:noFill/>
          <a:ln>
            <a:noFill/>
          </a:ln>
        </p:spPr>
        <p:txBody>
          <a:bodyPr spcFirstLastPara="1" wrap="square" lIns="78650" tIns="39325" rIns="78650" bIns="39325" anchor="t" anchorCtr="0">
            <a:spAutoFit/>
          </a:bodyPr>
          <a:lstStyle/>
          <a:p>
            <a:pPr marL="0" marR="0" lvl="0" indent="0" algn="ctr" rtl="0">
              <a:spcBef>
                <a:spcPts val="0"/>
              </a:spcBef>
              <a:spcAft>
                <a:spcPts val="0"/>
              </a:spcAft>
              <a:buClr>
                <a:srgbClr val="000000"/>
              </a:buClr>
              <a:buSzPts val="900"/>
              <a:buFont typeface="Arial"/>
              <a:buNone/>
            </a:pPr>
            <a:r>
              <a:rPr lang="en" sz="1500">
                <a:solidFill>
                  <a:srgbClr val="000000"/>
                </a:solidFill>
                <a:latin typeface="Calibri"/>
                <a:ea typeface="Calibri"/>
                <a:cs typeface="Calibri"/>
                <a:sym typeface="Calibri"/>
              </a:rPr>
              <a:t>Uncertainty</a:t>
            </a:r>
            <a:endParaRPr sz="1500" b="1">
              <a:solidFill>
                <a:srgbClr val="000000"/>
              </a:solidFill>
              <a:latin typeface="Calibri"/>
              <a:ea typeface="Calibri"/>
              <a:cs typeface="Calibri"/>
              <a:sym typeface="Calibri"/>
            </a:endParaRPr>
          </a:p>
        </p:txBody>
      </p:sp>
      <p:sp>
        <p:nvSpPr>
          <p:cNvPr id="373" name="Google Shape;373;p32"/>
          <p:cNvSpPr txBox="1"/>
          <p:nvPr/>
        </p:nvSpPr>
        <p:spPr>
          <a:xfrm>
            <a:off x="3278174" y="2485675"/>
            <a:ext cx="1593900" cy="310200"/>
          </a:xfrm>
          <a:prstGeom prst="rect">
            <a:avLst/>
          </a:prstGeom>
          <a:noFill/>
          <a:ln>
            <a:noFill/>
          </a:ln>
        </p:spPr>
        <p:txBody>
          <a:bodyPr spcFirstLastPara="1" wrap="square" lIns="78650" tIns="39325" rIns="78650" bIns="39325" anchor="t" anchorCtr="0">
            <a:spAutoFit/>
          </a:bodyPr>
          <a:lstStyle/>
          <a:p>
            <a:pPr marL="0" marR="0" lvl="0" indent="0" algn="ctr" rtl="0">
              <a:spcBef>
                <a:spcPts val="0"/>
              </a:spcBef>
              <a:spcAft>
                <a:spcPts val="0"/>
              </a:spcAft>
              <a:buClr>
                <a:srgbClr val="000000"/>
              </a:buClr>
              <a:buSzPts val="900"/>
              <a:buFont typeface="Arial"/>
              <a:buNone/>
            </a:pPr>
            <a:r>
              <a:rPr lang="en" sz="1500">
                <a:solidFill>
                  <a:srgbClr val="000000"/>
                </a:solidFill>
                <a:latin typeface="Calibri"/>
                <a:ea typeface="Calibri"/>
                <a:cs typeface="Calibri"/>
                <a:sym typeface="Calibri"/>
              </a:rPr>
              <a:t>Patterns, insights</a:t>
            </a:r>
            <a:endParaRPr sz="1500" b="1">
              <a:solidFill>
                <a:srgbClr val="000000"/>
              </a:solidFill>
              <a:latin typeface="Calibri"/>
              <a:ea typeface="Calibri"/>
              <a:cs typeface="Calibri"/>
              <a:sym typeface="Calibri"/>
            </a:endParaRPr>
          </a:p>
        </p:txBody>
      </p:sp>
      <p:sp>
        <p:nvSpPr>
          <p:cNvPr id="374" name="Google Shape;374;p32"/>
          <p:cNvSpPr txBox="1"/>
          <p:nvPr/>
        </p:nvSpPr>
        <p:spPr>
          <a:xfrm>
            <a:off x="5995799" y="2485675"/>
            <a:ext cx="1593900" cy="310200"/>
          </a:xfrm>
          <a:prstGeom prst="rect">
            <a:avLst/>
          </a:prstGeom>
          <a:noFill/>
          <a:ln>
            <a:noFill/>
          </a:ln>
        </p:spPr>
        <p:txBody>
          <a:bodyPr spcFirstLastPara="1" wrap="square" lIns="78650" tIns="39325" rIns="78650" bIns="39325" anchor="t" anchorCtr="0">
            <a:spAutoFit/>
          </a:bodyPr>
          <a:lstStyle/>
          <a:p>
            <a:pPr marL="0" marR="0" lvl="0" indent="0" algn="ctr" rtl="0">
              <a:spcBef>
                <a:spcPts val="0"/>
              </a:spcBef>
              <a:spcAft>
                <a:spcPts val="0"/>
              </a:spcAft>
              <a:buClr>
                <a:srgbClr val="000000"/>
              </a:buClr>
              <a:buSzPts val="900"/>
              <a:buFont typeface="Arial"/>
              <a:buNone/>
            </a:pPr>
            <a:r>
              <a:rPr lang="en" sz="1500">
                <a:solidFill>
                  <a:srgbClr val="000000"/>
                </a:solidFill>
                <a:latin typeface="Calibri"/>
                <a:ea typeface="Calibri"/>
                <a:cs typeface="Calibri"/>
                <a:sym typeface="Calibri"/>
              </a:rPr>
              <a:t>Attempts</a:t>
            </a:r>
            <a:endParaRPr sz="1500" b="1">
              <a:solidFill>
                <a:srgbClr val="000000"/>
              </a:solidFill>
              <a:latin typeface="Calibri"/>
              <a:ea typeface="Calibri"/>
              <a:cs typeface="Calibri"/>
              <a:sym typeface="Calibri"/>
            </a:endParaRPr>
          </a:p>
        </p:txBody>
      </p:sp>
      <p:sp>
        <p:nvSpPr>
          <p:cNvPr id="375" name="Google Shape;375;p32"/>
          <p:cNvSpPr txBox="1"/>
          <p:nvPr/>
        </p:nvSpPr>
        <p:spPr>
          <a:xfrm>
            <a:off x="8557124" y="2485675"/>
            <a:ext cx="1593900" cy="310200"/>
          </a:xfrm>
          <a:prstGeom prst="rect">
            <a:avLst/>
          </a:prstGeom>
          <a:noFill/>
          <a:ln>
            <a:noFill/>
          </a:ln>
        </p:spPr>
        <p:txBody>
          <a:bodyPr spcFirstLastPara="1" wrap="square" lIns="78650" tIns="39325" rIns="78650" bIns="39325" anchor="t" anchorCtr="0">
            <a:spAutoFit/>
          </a:bodyPr>
          <a:lstStyle/>
          <a:p>
            <a:pPr marL="0" marR="0" lvl="0" indent="0" algn="ctr" rtl="0">
              <a:spcBef>
                <a:spcPts val="0"/>
              </a:spcBef>
              <a:spcAft>
                <a:spcPts val="0"/>
              </a:spcAft>
              <a:buClr>
                <a:srgbClr val="000000"/>
              </a:buClr>
              <a:buSzPts val="900"/>
              <a:buFont typeface="Arial"/>
              <a:buNone/>
            </a:pPr>
            <a:r>
              <a:rPr lang="en" sz="1500">
                <a:solidFill>
                  <a:srgbClr val="000000"/>
                </a:solidFill>
                <a:latin typeface="Calibri"/>
                <a:ea typeface="Calibri"/>
                <a:cs typeface="Calibri"/>
                <a:sym typeface="Calibri"/>
              </a:rPr>
              <a:t>Clarity, focus</a:t>
            </a:r>
            <a:endParaRPr sz="1500" b="1">
              <a:solidFill>
                <a:srgbClr val="000000"/>
              </a:solidFill>
              <a:latin typeface="Calibri"/>
              <a:ea typeface="Calibri"/>
              <a:cs typeface="Calibri"/>
              <a:sym typeface="Calibri"/>
            </a:endParaRPr>
          </a:p>
        </p:txBody>
      </p:sp>
      <p:sp>
        <p:nvSpPr>
          <p:cNvPr id="376" name="Google Shape;376;p32"/>
          <p:cNvSpPr txBox="1"/>
          <p:nvPr/>
        </p:nvSpPr>
        <p:spPr>
          <a:xfrm>
            <a:off x="2056869" y="5943001"/>
            <a:ext cx="1377600" cy="541200"/>
          </a:xfrm>
          <a:prstGeom prst="rect">
            <a:avLst/>
          </a:prstGeom>
          <a:noFill/>
          <a:ln>
            <a:noFill/>
          </a:ln>
        </p:spPr>
        <p:txBody>
          <a:bodyPr spcFirstLastPara="1" wrap="square" lIns="78650" tIns="39325" rIns="78650" bIns="39325" anchor="t" anchorCtr="0">
            <a:spAutoFit/>
          </a:bodyPr>
          <a:lstStyle/>
          <a:p>
            <a:pPr marL="0" marR="0" lvl="0" indent="0" algn="ctr" rtl="0">
              <a:spcBef>
                <a:spcPts val="0"/>
              </a:spcBef>
              <a:spcAft>
                <a:spcPts val="0"/>
              </a:spcAft>
              <a:buClr>
                <a:srgbClr val="000000"/>
              </a:buClr>
              <a:buSzPts val="900"/>
              <a:buFont typeface="Arial"/>
              <a:buNone/>
            </a:pPr>
            <a:r>
              <a:rPr lang="en" sz="1500" i="1">
                <a:solidFill>
                  <a:srgbClr val="35B4F1"/>
                </a:solidFill>
                <a:latin typeface="Calibri"/>
                <a:ea typeface="Calibri"/>
                <a:cs typeface="Calibri"/>
                <a:sym typeface="Calibri"/>
              </a:rPr>
              <a:t>Phase one: </a:t>
            </a:r>
            <a:br>
              <a:rPr lang="en" sz="1500" i="1">
                <a:solidFill>
                  <a:srgbClr val="35B4F1"/>
                </a:solidFill>
                <a:latin typeface="Calibri"/>
                <a:ea typeface="Calibri"/>
                <a:cs typeface="Calibri"/>
                <a:sym typeface="Calibri"/>
              </a:rPr>
            </a:br>
            <a:r>
              <a:rPr lang="en" sz="1500" i="1">
                <a:solidFill>
                  <a:srgbClr val="35B4F1"/>
                </a:solidFill>
                <a:latin typeface="Calibri"/>
                <a:ea typeface="Calibri"/>
                <a:cs typeface="Calibri"/>
                <a:sym typeface="Calibri"/>
              </a:rPr>
              <a:t>Define</a:t>
            </a:r>
            <a:endParaRPr sz="1500" b="1" i="1">
              <a:solidFill>
                <a:srgbClr val="35B4F1"/>
              </a:solidFill>
              <a:latin typeface="Calibri"/>
              <a:ea typeface="Calibri"/>
              <a:cs typeface="Calibri"/>
              <a:sym typeface="Calibri"/>
            </a:endParaRPr>
          </a:p>
        </p:txBody>
      </p:sp>
      <p:sp>
        <p:nvSpPr>
          <p:cNvPr id="377" name="Google Shape;377;p32"/>
          <p:cNvSpPr txBox="1"/>
          <p:nvPr/>
        </p:nvSpPr>
        <p:spPr>
          <a:xfrm>
            <a:off x="4696207" y="5905243"/>
            <a:ext cx="1299600" cy="541200"/>
          </a:xfrm>
          <a:prstGeom prst="rect">
            <a:avLst/>
          </a:prstGeom>
          <a:noFill/>
          <a:ln>
            <a:noFill/>
          </a:ln>
        </p:spPr>
        <p:txBody>
          <a:bodyPr spcFirstLastPara="1" wrap="square" lIns="78650" tIns="39325" rIns="78650" bIns="39325" anchor="t" anchorCtr="0">
            <a:spAutoFit/>
          </a:bodyPr>
          <a:lstStyle/>
          <a:p>
            <a:pPr marL="0" marR="0" lvl="0" indent="0" algn="ctr" rtl="0">
              <a:spcBef>
                <a:spcPts val="0"/>
              </a:spcBef>
              <a:spcAft>
                <a:spcPts val="0"/>
              </a:spcAft>
              <a:buClr>
                <a:srgbClr val="000000"/>
              </a:buClr>
              <a:buSzPts val="900"/>
              <a:buFont typeface="Arial"/>
              <a:buNone/>
            </a:pPr>
            <a:r>
              <a:rPr lang="en" sz="1500" i="1">
                <a:solidFill>
                  <a:srgbClr val="35B4F1"/>
                </a:solidFill>
                <a:latin typeface="Calibri"/>
                <a:ea typeface="Calibri"/>
                <a:cs typeface="Calibri"/>
                <a:sym typeface="Calibri"/>
              </a:rPr>
              <a:t>Phase two:</a:t>
            </a:r>
            <a:br>
              <a:rPr lang="en" sz="1500" i="1">
                <a:solidFill>
                  <a:srgbClr val="35B4F1"/>
                </a:solidFill>
                <a:latin typeface="Calibri"/>
                <a:ea typeface="Calibri"/>
                <a:cs typeface="Calibri"/>
                <a:sym typeface="Calibri"/>
              </a:rPr>
            </a:br>
            <a:r>
              <a:rPr lang="en" sz="1500" i="1">
                <a:solidFill>
                  <a:srgbClr val="35B4F1"/>
                </a:solidFill>
                <a:latin typeface="Calibri"/>
                <a:ea typeface="Calibri"/>
                <a:cs typeface="Calibri"/>
                <a:sym typeface="Calibri"/>
              </a:rPr>
              <a:t>Design &amp; test</a:t>
            </a:r>
            <a:endParaRPr sz="1500" b="1" i="1">
              <a:solidFill>
                <a:srgbClr val="35B4F1"/>
              </a:solidFill>
              <a:latin typeface="Calibri"/>
              <a:ea typeface="Calibri"/>
              <a:cs typeface="Calibri"/>
              <a:sym typeface="Calibri"/>
            </a:endParaRPr>
          </a:p>
        </p:txBody>
      </p:sp>
      <p:sp>
        <p:nvSpPr>
          <p:cNvPr id="378" name="Google Shape;378;p32"/>
          <p:cNvSpPr txBox="1"/>
          <p:nvPr/>
        </p:nvSpPr>
        <p:spPr>
          <a:xfrm>
            <a:off x="7257519" y="5892483"/>
            <a:ext cx="1299600" cy="541200"/>
          </a:xfrm>
          <a:prstGeom prst="rect">
            <a:avLst/>
          </a:prstGeom>
          <a:noFill/>
          <a:ln>
            <a:noFill/>
          </a:ln>
        </p:spPr>
        <p:txBody>
          <a:bodyPr spcFirstLastPara="1" wrap="square" lIns="78650" tIns="39325" rIns="78650" bIns="39325" anchor="t" anchorCtr="0">
            <a:spAutoFit/>
          </a:bodyPr>
          <a:lstStyle/>
          <a:p>
            <a:pPr marL="0" marR="0" lvl="0" indent="0" algn="ctr" rtl="0">
              <a:spcBef>
                <a:spcPts val="0"/>
              </a:spcBef>
              <a:spcAft>
                <a:spcPts val="0"/>
              </a:spcAft>
              <a:buClr>
                <a:srgbClr val="000000"/>
              </a:buClr>
              <a:buSzPts val="900"/>
              <a:buFont typeface="Arial"/>
              <a:buNone/>
            </a:pPr>
            <a:r>
              <a:rPr lang="en" sz="1500" i="1">
                <a:solidFill>
                  <a:srgbClr val="35B4F1"/>
                </a:solidFill>
                <a:latin typeface="Calibri"/>
                <a:ea typeface="Calibri"/>
                <a:cs typeface="Calibri"/>
                <a:sym typeface="Calibri"/>
              </a:rPr>
              <a:t>Phase three:</a:t>
            </a:r>
            <a:br>
              <a:rPr lang="en" sz="1500" i="1">
                <a:solidFill>
                  <a:srgbClr val="35B4F1"/>
                </a:solidFill>
                <a:latin typeface="Calibri"/>
                <a:ea typeface="Calibri"/>
                <a:cs typeface="Calibri"/>
                <a:sym typeface="Calibri"/>
              </a:rPr>
            </a:br>
            <a:r>
              <a:rPr lang="en" sz="1500" i="1">
                <a:solidFill>
                  <a:srgbClr val="35B4F1"/>
                </a:solidFill>
                <a:latin typeface="Calibri"/>
                <a:ea typeface="Calibri"/>
                <a:cs typeface="Calibri"/>
                <a:sym typeface="Calibri"/>
              </a:rPr>
              <a:t>Apply</a:t>
            </a:r>
            <a:endParaRPr sz="1500" b="1" i="1">
              <a:solidFill>
                <a:srgbClr val="35B4F1"/>
              </a:solidFill>
              <a:latin typeface="Calibri"/>
              <a:ea typeface="Calibri"/>
              <a:cs typeface="Calibri"/>
              <a:sym typeface="Calibri"/>
            </a:endParaRPr>
          </a:p>
        </p:txBody>
      </p:sp>
      <p:sp>
        <p:nvSpPr>
          <p:cNvPr id="379" name="Google Shape;379;p32"/>
          <p:cNvSpPr txBox="1"/>
          <p:nvPr/>
        </p:nvSpPr>
        <p:spPr>
          <a:xfrm>
            <a:off x="923852" y="6658501"/>
            <a:ext cx="5182200" cy="291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300"/>
              <a:buFont typeface="Arial"/>
              <a:buNone/>
            </a:pPr>
            <a:r>
              <a:rPr lang="en" sz="1100" i="1">
                <a:solidFill>
                  <a:srgbClr val="9E9E9E"/>
                </a:solidFill>
                <a:latin typeface="Calibri"/>
                <a:ea typeface="Calibri"/>
                <a:cs typeface="Calibri"/>
                <a:sym typeface="Calibri"/>
              </a:rPr>
              <a:t>Reference: The Design Squiggle (Damien Newman)</a:t>
            </a:r>
            <a:endParaRPr sz="1100">
              <a:solidFill>
                <a:srgbClr val="9E9E9E"/>
              </a:solidFill>
              <a:latin typeface="Calibri"/>
              <a:ea typeface="Calibri"/>
              <a:cs typeface="Calibri"/>
              <a:sym typeface="Calibri"/>
            </a:endParaRPr>
          </a:p>
        </p:txBody>
      </p:sp>
      <p:cxnSp>
        <p:nvCxnSpPr>
          <p:cNvPr id="380" name="Google Shape;380;p32"/>
          <p:cNvCxnSpPr/>
          <p:nvPr/>
        </p:nvCxnSpPr>
        <p:spPr>
          <a:xfrm>
            <a:off x="924000" y="2986975"/>
            <a:ext cx="8925000" cy="0"/>
          </a:xfrm>
          <a:prstGeom prst="straightConnector1">
            <a:avLst/>
          </a:prstGeom>
          <a:noFill/>
          <a:ln w="9525" cap="flat" cmpd="sng">
            <a:solidFill>
              <a:srgbClr val="595959"/>
            </a:solidFill>
            <a:prstDash val="solid"/>
            <a:round/>
            <a:headEnd type="none" w="sm" len="sm"/>
            <a:tailEnd type="triangle" w="med" len="med"/>
          </a:ln>
        </p:spPr>
      </p:cxnSp>
      <p:sp>
        <p:nvSpPr>
          <p:cNvPr id="381" name="Google Shape;381;p32"/>
          <p:cNvSpPr/>
          <p:nvPr/>
        </p:nvSpPr>
        <p:spPr>
          <a:xfrm>
            <a:off x="950550" y="3126325"/>
            <a:ext cx="8898452" cy="2766149"/>
          </a:xfrm>
          <a:custGeom>
            <a:avLst/>
            <a:gdLst/>
            <a:ahLst/>
            <a:cxnLst/>
            <a:rect l="l" t="t" r="r" b="b"/>
            <a:pathLst>
              <a:path w="2657" h="822" extrusionOk="0">
                <a:moveTo>
                  <a:pt x="494" y="399"/>
                </a:moveTo>
                <a:cubicBezTo>
                  <a:pt x="499" y="400"/>
                  <a:pt x="506" y="386"/>
                  <a:pt x="512" y="392"/>
                </a:cubicBezTo>
                <a:cubicBezTo>
                  <a:pt x="515" y="376"/>
                  <a:pt x="517" y="360"/>
                  <a:pt x="525" y="349"/>
                </a:cubicBezTo>
                <a:cubicBezTo>
                  <a:pt x="529" y="353"/>
                  <a:pt x="533" y="359"/>
                  <a:pt x="535" y="365"/>
                </a:cubicBezTo>
                <a:cubicBezTo>
                  <a:pt x="543" y="381"/>
                  <a:pt x="548" y="403"/>
                  <a:pt x="551" y="424"/>
                </a:cubicBezTo>
                <a:cubicBezTo>
                  <a:pt x="556" y="372"/>
                  <a:pt x="541" y="297"/>
                  <a:pt x="570" y="265"/>
                </a:cubicBezTo>
                <a:cubicBezTo>
                  <a:pt x="574" y="264"/>
                  <a:pt x="573" y="268"/>
                  <a:pt x="575" y="269"/>
                </a:cubicBezTo>
                <a:cubicBezTo>
                  <a:pt x="583" y="257"/>
                  <a:pt x="586" y="240"/>
                  <a:pt x="603" y="240"/>
                </a:cubicBezTo>
                <a:cubicBezTo>
                  <a:pt x="619" y="240"/>
                  <a:pt x="626" y="260"/>
                  <a:pt x="631" y="276"/>
                </a:cubicBezTo>
                <a:cubicBezTo>
                  <a:pt x="647" y="324"/>
                  <a:pt x="626" y="410"/>
                  <a:pt x="643" y="451"/>
                </a:cubicBezTo>
                <a:cubicBezTo>
                  <a:pt x="649" y="446"/>
                  <a:pt x="649" y="437"/>
                  <a:pt x="651" y="429"/>
                </a:cubicBezTo>
                <a:cubicBezTo>
                  <a:pt x="664" y="378"/>
                  <a:pt x="665" y="309"/>
                  <a:pt x="687" y="265"/>
                </a:cubicBezTo>
                <a:cubicBezTo>
                  <a:pt x="688" y="262"/>
                  <a:pt x="689" y="257"/>
                  <a:pt x="693" y="257"/>
                </a:cubicBezTo>
                <a:cubicBezTo>
                  <a:pt x="704" y="397"/>
                  <a:pt x="664" y="518"/>
                  <a:pt x="678" y="659"/>
                </a:cubicBezTo>
                <a:cubicBezTo>
                  <a:pt x="682" y="643"/>
                  <a:pt x="686" y="626"/>
                  <a:pt x="690" y="610"/>
                </a:cubicBezTo>
                <a:cubicBezTo>
                  <a:pt x="693" y="593"/>
                  <a:pt x="697" y="575"/>
                  <a:pt x="698" y="558"/>
                </a:cubicBezTo>
                <a:cubicBezTo>
                  <a:pt x="700" y="542"/>
                  <a:pt x="699" y="526"/>
                  <a:pt x="700" y="511"/>
                </a:cubicBezTo>
                <a:cubicBezTo>
                  <a:pt x="701" y="496"/>
                  <a:pt x="703" y="481"/>
                  <a:pt x="705" y="467"/>
                </a:cubicBezTo>
                <a:cubicBezTo>
                  <a:pt x="709" y="438"/>
                  <a:pt x="715" y="410"/>
                  <a:pt x="717" y="381"/>
                </a:cubicBezTo>
                <a:cubicBezTo>
                  <a:pt x="722" y="322"/>
                  <a:pt x="727" y="263"/>
                  <a:pt x="738" y="206"/>
                </a:cubicBezTo>
                <a:cubicBezTo>
                  <a:pt x="743" y="208"/>
                  <a:pt x="743" y="216"/>
                  <a:pt x="743" y="220"/>
                </a:cubicBezTo>
                <a:cubicBezTo>
                  <a:pt x="746" y="234"/>
                  <a:pt x="750" y="252"/>
                  <a:pt x="750" y="269"/>
                </a:cubicBezTo>
                <a:cubicBezTo>
                  <a:pt x="763" y="246"/>
                  <a:pt x="772" y="216"/>
                  <a:pt x="790" y="201"/>
                </a:cubicBezTo>
                <a:cubicBezTo>
                  <a:pt x="802" y="191"/>
                  <a:pt x="825" y="186"/>
                  <a:pt x="839" y="199"/>
                </a:cubicBezTo>
                <a:cubicBezTo>
                  <a:pt x="864" y="220"/>
                  <a:pt x="866" y="269"/>
                  <a:pt x="875" y="305"/>
                </a:cubicBezTo>
                <a:cubicBezTo>
                  <a:pt x="875" y="307"/>
                  <a:pt x="878" y="301"/>
                  <a:pt x="881" y="304"/>
                </a:cubicBezTo>
                <a:cubicBezTo>
                  <a:pt x="886" y="320"/>
                  <a:pt x="891" y="341"/>
                  <a:pt x="891" y="362"/>
                </a:cubicBezTo>
                <a:cubicBezTo>
                  <a:pt x="891" y="376"/>
                  <a:pt x="889" y="390"/>
                  <a:pt x="896" y="399"/>
                </a:cubicBezTo>
                <a:cubicBezTo>
                  <a:pt x="903" y="396"/>
                  <a:pt x="903" y="386"/>
                  <a:pt x="905" y="377"/>
                </a:cubicBezTo>
                <a:cubicBezTo>
                  <a:pt x="907" y="369"/>
                  <a:pt x="909" y="361"/>
                  <a:pt x="911" y="354"/>
                </a:cubicBezTo>
                <a:cubicBezTo>
                  <a:pt x="923" y="364"/>
                  <a:pt x="928" y="381"/>
                  <a:pt x="932" y="397"/>
                </a:cubicBezTo>
                <a:cubicBezTo>
                  <a:pt x="936" y="414"/>
                  <a:pt x="938" y="433"/>
                  <a:pt x="938" y="453"/>
                </a:cubicBezTo>
                <a:cubicBezTo>
                  <a:pt x="939" y="441"/>
                  <a:pt x="941" y="429"/>
                  <a:pt x="945" y="419"/>
                </a:cubicBezTo>
                <a:cubicBezTo>
                  <a:pt x="948" y="410"/>
                  <a:pt x="952" y="401"/>
                  <a:pt x="962" y="398"/>
                </a:cubicBezTo>
                <a:cubicBezTo>
                  <a:pt x="981" y="444"/>
                  <a:pt x="983" y="511"/>
                  <a:pt x="981" y="574"/>
                </a:cubicBezTo>
                <a:cubicBezTo>
                  <a:pt x="1008" y="595"/>
                  <a:pt x="1029" y="549"/>
                  <a:pt x="1041" y="531"/>
                </a:cubicBezTo>
                <a:cubicBezTo>
                  <a:pt x="1039" y="484"/>
                  <a:pt x="1046" y="442"/>
                  <a:pt x="1055" y="404"/>
                </a:cubicBezTo>
                <a:cubicBezTo>
                  <a:pt x="1060" y="388"/>
                  <a:pt x="1065" y="368"/>
                  <a:pt x="1073" y="350"/>
                </a:cubicBezTo>
                <a:cubicBezTo>
                  <a:pt x="1080" y="335"/>
                  <a:pt x="1093" y="312"/>
                  <a:pt x="1113" y="314"/>
                </a:cubicBezTo>
                <a:cubicBezTo>
                  <a:pt x="1125" y="315"/>
                  <a:pt x="1135" y="330"/>
                  <a:pt x="1142" y="342"/>
                </a:cubicBezTo>
                <a:cubicBezTo>
                  <a:pt x="1158" y="370"/>
                  <a:pt x="1161" y="392"/>
                  <a:pt x="1172" y="425"/>
                </a:cubicBezTo>
                <a:cubicBezTo>
                  <a:pt x="1175" y="436"/>
                  <a:pt x="1183" y="462"/>
                  <a:pt x="1191" y="463"/>
                </a:cubicBezTo>
                <a:cubicBezTo>
                  <a:pt x="1196" y="463"/>
                  <a:pt x="1204" y="453"/>
                  <a:pt x="1207" y="446"/>
                </a:cubicBezTo>
                <a:cubicBezTo>
                  <a:pt x="1212" y="437"/>
                  <a:pt x="1215" y="431"/>
                  <a:pt x="1219" y="425"/>
                </a:cubicBezTo>
                <a:cubicBezTo>
                  <a:pt x="1228" y="410"/>
                  <a:pt x="1237" y="390"/>
                  <a:pt x="1257" y="393"/>
                </a:cubicBezTo>
                <a:cubicBezTo>
                  <a:pt x="1275" y="395"/>
                  <a:pt x="1289" y="433"/>
                  <a:pt x="1288" y="455"/>
                </a:cubicBezTo>
                <a:cubicBezTo>
                  <a:pt x="1285" y="488"/>
                  <a:pt x="1269" y="509"/>
                  <a:pt x="1255" y="532"/>
                </a:cubicBezTo>
                <a:cubicBezTo>
                  <a:pt x="1253" y="536"/>
                  <a:pt x="1251" y="540"/>
                  <a:pt x="1248" y="543"/>
                </a:cubicBezTo>
                <a:cubicBezTo>
                  <a:pt x="1246" y="548"/>
                  <a:pt x="1242" y="549"/>
                  <a:pt x="1243" y="555"/>
                </a:cubicBezTo>
                <a:cubicBezTo>
                  <a:pt x="1243" y="562"/>
                  <a:pt x="1245" y="562"/>
                  <a:pt x="1249" y="567"/>
                </a:cubicBezTo>
                <a:cubicBezTo>
                  <a:pt x="1274" y="569"/>
                  <a:pt x="1286" y="551"/>
                  <a:pt x="1299" y="533"/>
                </a:cubicBezTo>
                <a:cubicBezTo>
                  <a:pt x="1310" y="518"/>
                  <a:pt x="1320" y="503"/>
                  <a:pt x="1331" y="493"/>
                </a:cubicBezTo>
                <a:cubicBezTo>
                  <a:pt x="1336" y="489"/>
                  <a:pt x="1345" y="483"/>
                  <a:pt x="1352" y="485"/>
                </a:cubicBezTo>
                <a:cubicBezTo>
                  <a:pt x="1361" y="487"/>
                  <a:pt x="1365" y="505"/>
                  <a:pt x="1370" y="517"/>
                </a:cubicBezTo>
                <a:cubicBezTo>
                  <a:pt x="1375" y="527"/>
                  <a:pt x="1382" y="542"/>
                  <a:pt x="1393" y="543"/>
                </a:cubicBezTo>
                <a:cubicBezTo>
                  <a:pt x="1408" y="546"/>
                  <a:pt x="1416" y="532"/>
                  <a:pt x="1427" y="521"/>
                </a:cubicBezTo>
                <a:cubicBezTo>
                  <a:pt x="1436" y="512"/>
                  <a:pt x="1448" y="499"/>
                  <a:pt x="1461" y="499"/>
                </a:cubicBezTo>
                <a:cubicBezTo>
                  <a:pt x="1468" y="499"/>
                  <a:pt x="1480" y="508"/>
                  <a:pt x="1488" y="512"/>
                </a:cubicBezTo>
                <a:cubicBezTo>
                  <a:pt x="1516" y="524"/>
                  <a:pt x="1548" y="534"/>
                  <a:pt x="1579" y="541"/>
                </a:cubicBezTo>
                <a:cubicBezTo>
                  <a:pt x="1628" y="553"/>
                  <a:pt x="1673" y="539"/>
                  <a:pt x="1720" y="533"/>
                </a:cubicBezTo>
                <a:cubicBezTo>
                  <a:pt x="1767" y="527"/>
                  <a:pt x="1818" y="523"/>
                  <a:pt x="1869" y="523"/>
                </a:cubicBezTo>
                <a:cubicBezTo>
                  <a:pt x="1895" y="523"/>
                  <a:pt x="1922" y="524"/>
                  <a:pt x="1948" y="522"/>
                </a:cubicBezTo>
                <a:cubicBezTo>
                  <a:pt x="1974" y="521"/>
                  <a:pt x="2000" y="522"/>
                  <a:pt x="2027" y="521"/>
                </a:cubicBezTo>
                <a:cubicBezTo>
                  <a:pt x="2131" y="517"/>
                  <a:pt x="2239" y="521"/>
                  <a:pt x="2344" y="521"/>
                </a:cubicBezTo>
                <a:cubicBezTo>
                  <a:pt x="2444" y="521"/>
                  <a:pt x="2540" y="525"/>
                  <a:pt x="2639" y="525"/>
                </a:cubicBezTo>
                <a:cubicBezTo>
                  <a:pt x="2645" y="525"/>
                  <a:pt x="2652" y="524"/>
                  <a:pt x="2657" y="527"/>
                </a:cubicBezTo>
                <a:cubicBezTo>
                  <a:pt x="2654" y="532"/>
                  <a:pt x="2646" y="530"/>
                  <a:pt x="2642" y="530"/>
                </a:cubicBezTo>
                <a:cubicBezTo>
                  <a:pt x="2604" y="530"/>
                  <a:pt x="2565" y="528"/>
                  <a:pt x="2525" y="528"/>
                </a:cubicBezTo>
                <a:cubicBezTo>
                  <a:pt x="2392" y="528"/>
                  <a:pt x="2258" y="525"/>
                  <a:pt x="2121" y="525"/>
                </a:cubicBezTo>
                <a:cubicBezTo>
                  <a:pt x="2031" y="525"/>
                  <a:pt x="1938" y="526"/>
                  <a:pt x="1852" y="528"/>
                </a:cubicBezTo>
                <a:cubicBezTo>
                  <a:pt x="1809" y="529"/>
                  <a:pt x="1766" y="532"/>
                  <a:pt x="1725" y="537"/>
                </a:cubicBezTo>
                <a:cubicBezTo>
                  <a:pt x="1683" y="542"/>
                  <a:pt x="1643" y="552"/>
                  <a:pt x="1604" y="550"/>
                </a:cubicBezTo>
                <a:cubicBezTo>
                  <a:pt x="1577" y="549"/>
                  <a:pt x="1550" y="539"/>
                  <a:pt x="1527" y="532"/>
                </a:cubicBezTo>
                <a:cubicBezTo>
                  <a:pt x="1517" y="529"/>
                  <a:pt x="1504" y="524"/>
                  <a:pt x="1492" y="518"/>
                </a:cubicBezTo>
                <a:cubicBezTo>
                  <a:pt x="1483" y="514"/>
                  <a:pt x="1468" y="504"/>
                  <a:pt x="1460" y="504"/>
                </a:cubicBezTo>
                <a:cubicBezTo>
                  <a:pt x="1432" y="504"/>
                  <a:pt x="1424" y="553"/>
                  <a:pt x="1393" y="549"/>
                </a:cubicBezTo>
                <a:cubicBezTo>
                  <a:pt x="1384" y="548"/>
                  <a:pt x="1374" y="536"/>
                  <a:pt x="1370" y="529"/>
                </a:cubicBezTo>
                <a:cubicBezTo>
                  <a:pt x="1363" y="516"/>
                  <a:pt x="1359" y="492"/>
                  <a:pt x="1346" y="492"/>
                </a:cubicBezTo>
                <a:cubicBezTo>
                  <a:pt x="1332" y="491"/>
                  <a:pt x="1319" y="514"/>
                  <a:pt x="1311" y="525"/>
                </a:cubicBezTo>
                <a:cubicBezTo>
                  <a:pt x="1301" y="538"/>
                  <a:pt x="1290" y="554"/>
                  <a:pt x="1280" y="563"/>
                </a:cubicBezTo>
                <a:cubicBezTo>
                  <a:pt x="1267" y="573"/>
                  <a:pt x="1246" y="578"/>
                  <a:pt x="1235" y="562"/>
                </a:cubicBezTo>
                <a:cubicBezTo>
                  <a:pt x="1245" y="531"/>
                  <a:pt x="1279" y="497"/>
                  <a:pt x="1283" y="458"/>
                </a:cubicBezTo>
                <a:cubicBezTo>
                  <a:pt x="1284" y="441"/>
                  <a:pt x="1280" y="429"/>
                  <a:pt x="1272" y="417"/>
                </a:cubicBezTo>
                <a:cubicBezTo>
                  <a:pt x="1267" y="408"/>
                  <a:pt x="1261" y="398"/>
                  <a:pt x="1251" y="398"/>
                </a:cubicBezTo>
                <a:cubicBezTo>
                  <a:pt x="1238" y="398"/>
                  <a:pt x="1227" y="420"/>
                  <a:pt x="1221" y="430"/>
                </a:cubicBezTo>
                <a:cubicBezTo>
                  <a:pt x="1217" y="436"/>
                  <a:pt x="1214" y="443"/>
                  <a:pt x="1210" y="450"/>
                </a:cubicBezTo>
                <a:cubicBezTo>
                  <a:pt x="1204" y="460"/>
                  <a:pt x="1202" y="474"/>
                  <a:pt x="1186" y="467"/>
                </a:cubicBezTo>
                <a:cubicBezTo>
                  <a:pt x="1177" y="462"/>
                  <a:pt x="1172" y="443"/>
                  <a:pt x="1168" y="429"/>
                </a:cubicBezTo>
                <a:cubicBezTo>
                  <a:pt x="1159" y="398"/>
                  <a:pt x="1152" y="373"/>
                  <a:pt x="1139" y="347"/>
                </a:cubicBezTo>
                <a:cubicBezTo>
                  <a:pt x="1133" y="334"/>
                  <a:pt x="1123" y="319"/>
                  <a:pt x="1112" y="318"/>
                </a:cubicBezTo>
                <a:cubicBezTo>
                  <a:pt x="1094" y="316"/>
                  <a:pt x="1085" y="338"/>
                  <a:pt x="1078" y="352"/>
                </a:cubicBezTo>
                <a:cubicBezTo>
                  <a:pt x="1057" y="400"/>
                  <a:pt x="1045" y="455"/>
                  <a:pt x="1046" y="520"/>
                </a:cubicBezTo>
                <a:cubicBezTo>
                  <a:pt x="1058" y="498"/>
                  <a:pt x="1069" y="476"/>
                  <a:pt x="1086" y="456"/>
                </a:cubicBezTo>
                <a:cubicBezTo>
                  <a:pt x="1092" y="449"/>
                  <a:pt x="1098" y="441"/>
                  <a:pt x="1106" y="442"/>
                </a:cubicBezTo>
                <a:cubicBezTo>
                  <a:pt x="1118" y="442"/>
                  <a:pt x="1124" y="458"/>
                  <a:pt x="1127" y="467"/>
                </a:cubicBezTo>
                <a:cubicBezTo>
                  <a:pt x="1138" y="492"/>
                  <a:pt x="1142" y="508"/>
                  <a:pt x="1150" y="536"/>
                </a:cubicBezTo>
                <a:cubicBezTo>
                  <a:pt x="1154" y="547"/>
                  <a:pt x="1162" y="559"/>
                  <a:pt x="1160" y="571"/>
                </a:cubicBezTo>
                <a:cubicBezTo>
                  <a:pt x="1159" y="580"/>
                  <a:pt x="1149" y="591"/>
                  <a:pt x="1142" y="595"/>
                </a:cubicBezTo>
                <a:cubicBezTo>
                  <a:pt x="1123" y="607"/>
                  <a:pt x="1087" y="605"/>
                  <a:pt x="1070" y="594"/>
                </a:cubicBezTo>
                <a:cubicBezTo>
                  <a:pt x="1051" y="583"/>
                  <a:pt x="1046" y="561"/>
                  <a:pt x="1042" y="540"/>
                </a:cubicBezTo>
                <a:cubicBezTo>
                  <a:pt x="1028" y="559"/>
                  <a:pt x="1016" y="592"/>
                  <a:pt x="981" y="581"/>
                </a:cubicBezTo>
                <a:cubicBezTo>
                  <a:pt x="979" y="595"/>
                  <a:pt x="977" y="609"/>
                  <a:pt x="974" y="622"/>
                </a:cubicBezTo>
                <a:cubicBezTo>
                  <a:pt x="965" y="620"/>
                  <a:pt x="960" y="608"/>
                  <a:pt x="956" y="600"/>
                </a:cubicBezTo>
                <a:cubicBezTo>
                  <a:pt x="926" y="540"/>
                  <a:pt x="947" y="422"/>
                  <a:pt x="914" y="365"/>
                </a:cubicBezTo>
                <a:cubicBezTo>
                  <a:pt x="911" y="367"/>
                  <a:pt x="911" y="372"/>
                  <a:pt x="909" y="375"/>
                </a:cubicBezTo>
                <a:cubicBezTo>
                  <a:pt x="906" y="387"/>
                  <a:pt x="903" y="399"/>
                  <a:pt x="897" y="408"/>
                </a:cubicBezTo>
                <a:cubicBezTo>
                  <a:pt x="891" y="406"/>
                  <a:pt x="892" y="397"/>
                  <a:pt x="888" y="393"/>
                </a:cubicBezTo>
                <a:cubicBezTo>
                  <a:pt x="878" y="456"/>
                  <a:pt x="858" y="510"/>
                  <a:pt x="831" y="556"/>
                </a:cubicBezTo>
                <a:cubicBezTo>
                  <a:pt x="823" y="601"/>
                  <a:pt x="812" y="644"/>
                  <a:pt x="787" y="672"/>
                </a:cubicBezTo>
                <a:cubicBezTo>
                  <a:pt x="784" y="675"/>
                  <a:pt x="780" y="680"/>
                  <a:pt x="775" y="681"/>
                </a:cubicBezTo>
                <a:cubicBezTo>
                  <a:pt x="771" y="677"/>
                  <a:pt x="772" y="672"/>
                  <a:pt x="771" y="667"/>
                </a:cubicBezTo>
                <a:cubicBezTo>
                  <a:pt x="769" y="655"/>
                  <a:pt x="766" y="639"/>
                  <a:pt x="764" y="625"/>
                </a:cubicBezTo>
                <a:cubicBezTo>
                  <a:pt x="757" y="626"/>
                  <a:pt x="749" y="631"/>
                  <a:pt x="741" y="631"/>
                </a:cubicBezTo>
                <a:cubicBezTo>
                  <a:pt x="712" y="632"/>
                  <a:pt x="705" y="602"/>
                  <a:pt x="700" y="576"/>
                </a:cubicBezTo>
                <a:cubicBezTo>
                  <a:pt x="695" y="600"/>
                  <a:pt x="690" y="628"/>
                  <a:pt x="685" y="653"/>
                </a:cubicBezTo>
                <a:cubicBezTo>
                  <a:pt x="683" y="660"/>
                  <a:pt x="681" y="670"/>
                  <a:pt x="677" y="673"/>
                </a:cubicBezTo>
                <a:cubicBezTo>
                  <a:pt x="673" y="670"/>
                  <a:pt x="675" y="665"/>
                  <a:pt x="674" y="661"/>
                </a:cubicBezTo>
                <a:cubicBezTo>
                  <a:pt x="666" y="601"/>
                  <a:pt x="673" y="529"/>
                  <a:pt x="679" y="471"/>
                </a:cubicBezTo>
                <a:cubicBezTo>
                  <a:pt x="686" y="405"/>
                  <a:pt x="692" y="339"/>
                  <a:pt x="692" y="268"/>
                </a:cubicBezTo>
                <a:cubicBezTo>
                  <a:pt x="677" y="294"/>
                  <a:pt x="674" y="331"/>
                  <a:pt x="669" y="366"/>
                </a:cubicBezTo>
                <a:cubicBezTo>
                  <a:pt x="664" y="395"/>
                  <a:pt x="660" y="426"/>
                  <a:pt x="649" y="452"/>
                </a:cubicBezTo>
                <a:cubicBezTo>
                  <a:pt x="648" y="455"/>
                  <a:pt x="647" y="460"/>
                  <a:pt x="644" y="461"/>
                </a:cubicBezTo>
                <a:cubicBezTo>
                  <a:pt x="640" y="459"/>
                  <a:pt x="639" y="454"/>
                  <a:pt x="638" y="449"/>
                </a:cubicBezTo>
                <a:cubicBezTo>
                  <a:pt x="629" y="421"/>
                  <a:pt x="630" y="383"/>
                  <a:pt x="632" y="344"/>
                </a:cubicBezTo>
                <a:cubicBezTo>
                  <a:pt x="633" y="325"/>
                  <a:pt x="633" y="303"/>
                  <a:pt x="627" y="284"/>
                </a:cubicBezTo>
                <a:cubicBezTo>
                  <a:pt x="624" y="273"/>
                  <a:pt x="616" y="244"/>
                  <a:pt x="602" y="244"/>
                </a:cubicBezTo>
                <a:cubicBezTo>
                  <a:pt x="587" y="244"/>
                  <a:pt x="587" y="266"/>
                  <a:pt x="579" y="276"/>
                </a:cubicBezTo>
                <a:cubicBezTo>
                  <a:pt x="596" y="306"/>
                  <a:pt x="599" y="349"/>
                  <a:pt x="602" y="394"/>
                </a:cubicBezTo>
                <a:cubicBezTo>
                  <a:pt x="605" y="438"/>
                  <a:pt x="606" y="483"/>
                  <a:pt x="620" y="517"/>
                </a:cubicBezTo>
                <a:cubicBezTo>
                  <a:pt x="627" y="518"/>
                  <a:pt x="628" y="511"/>
                  <a:pt x="634" y="511"/>
                </a:cubicBezTo>
                <a:cubicBezTo>
                  <a:pt x="673" y="553"/>
                  <a:pt x="652" y="641"/>
                  <a:pt x="628" y="685"/>
                </a:cubicBezTo>
                <a:cubicBezTo>
                  <a:pt x="621" y="699"/>
                  <a:pt x="607" y="722"/>
                  <a:pt x="590" y="722"/>
                </a:cubicBezTo>
                <a:cubicBezTo>
                  <a:pt x="572" y="722"/>
                  <a:pt x="564" y="695"/>
                  <a:pt x="560" y="675"/>
                </a:cubicBezTo>
                <a:cubicBezTo>
                  <a:pt x="556" y="650"/>
                  <a:pt x="553" y="629"/>
                  <a:pt x="552" y="607"/>
                </a:cubicBezTo>
                <a:cubicBezTo>
                  <a:pt x="550" y="558"/>
                  <a:pt x="554" y="502"/>
                  <a:pt x="552" y="457"/>
                </a:cubicBezTo>
                <a:cubicBezTo>
                  <a:pt x="552" y="439"/>
                  <a:pt x="546" y="421"/>
                  <a:pt x="542" y="404"/>
                </a:cubicBezTo>
                <a:cubicBezTo>
                  <a:pt x="538" y="387"/>
                  <a:pt x="532" y="371"/>
                  <a:pt x="525" y="357"/>
                </a:cubicBezTo>
                <a:cubicBezTo>
                  <a:pt x="503" y="407"/>
                  <a:pt x="520" y="491"/>
                  <a:pt x="508" y="551"/>
                </a:cubicBezTo>
                <a:cubicBezTo>
                  <a:pt x="502" y="548"/>
                  <a:pt x="502" y="538"/>
                  <a:pt x="501" y="531"/>
                </a:cubicBezTo>
                <a:cubicBezTo>
                  <a:pt x="492" y="585"/>
                  <a:pt x="490" y="658"/>
                  <a:pt x="474" y="713"/>
                </a:cubicBezTo>
                <a:cubicBezTo>
                  <a:pt x="469" y="730"/>
                  <a:pt x="461" y="753"/>
                  <a:pt x="447" y="756"/>
                </a:cubicBezTo>
                <a:cubicBezTo>
                  <a:pt x="426" y="759"/>
                  <a:pt x="416" y="734"/>
                  <a:pt x="415" y="715"/>
                </a:cubicBezTo>
                <a:cubicBezTo>
                  <a:pt x="411" y="714"/>
                  <a:pt x="410" y="719"/>
                  <a:pt x="407" y="722"/>
                </a:cubicBezTo>
                <a:cubicBezTo>
                  <a:pt x="401" y="729"/>
                  <a:pt x="390" y="738"/>
                  <a:pt x="381" y="743"/>
                </a:cubicBezTo>
                <a:cubicBezTo>
                  <a:pt x="370" y="727"/>
                  <a:pt x="365" y="704"/>
                  <a:pt x="364" y="679"/>
                </a:cubicBezTo>
                <a:cubicBezTo>
                  <a:pt x="360" y="675"/>
                  <a:pt x="356" y="672"/>
                  <a:pt x="353" y="668"/>
                </a:cubicBezTo>
                <a:cubicBezTo>
                  <a:pt x="337" y="648"/>
                  <a:pt x="331" y="618"/>
                  <a:pt x="328" y="586"/>
                </a:cubicBezTo>
                <a:cubicBezTo>
                  <a:pt x="315" y="617"/>
                  <a:pt x="295" y="641"/>
                  <a:pt x="261" y="651"/>
                </a:cubicBezTo>
                <a:cubicBezTo>
                  <a:pt x="257" y="658"/>
                  <a:pt x="254" y="666"/>
                  <a:pt x="250" y="672"/>
                </a:cubicBezTo>
                <a:cubicBezTo>
                  <a:pt x="253" y="702"/>
                  <a:pt x="264" y="744"/>
                  <a:pt x="261" y="782"/>
                </a:cubicBezTo>
                <a:cubicBezTo>
                  <a:pt x="261" y="793"/>
                  <a:pt x="257" y="815"/>
                  <a:pt x="247" y="817"/>
                </a:cubicBezTo>
                <a:cubicBezTo>
                  <a:pt x="236" y="819"/>
                  <a:pt x="224" y="806"/>
                  <a:pt x="217" y="798"/>
                </a:cubicBezTo>
                <a:cubicBezTo>
                  <a:pt x="213" y="793"/>
                  <a:pt x="210" y="787"/>
                  <a:pt x="207" y="781"/>
                </a:cubicBezTo>
                <a:cubicBezTo>
                  <a:pt x="160" y="805"/>
                  <a:pt x="34" y="822"/>
                  <a:pt x="38" y="745"/>
                </a:cubicBezTo>
                <a:cubicBezTo>
                  <a:pt x="39" y="712"/>
                  <a:pt x="60" y="687"/>
                  <a:pt x="78" y="665"/>
                </a:cubicBezTo>
                <a:cubicBezTo>
                  <a:pt x="97" y="642"/>
                  <a:pt x="114" y="620"/>
                  <a:pt x="127" y="595"/>
                </a:cubicBezTo>
                <a:cubicBezTo>
                  <a:pt x="112" y="600"/>
                  <a:pt x="96" y="595"/>
                  <a:pt x="86" y="589"/>
                </a:cubicBezTo>
                <a:cubicBezTo>
                  <a:pt x="86" y="615"/>
                  <a:pt x="84" y="638"/>
                  <a:pt x="73" y="653"/>
                </a:cubicBezTo>
                <a:cubicBezTo>
                  <a:pt x="68" y="649"/>
                  <a:pt x="67" y="642"/>
                  <a:pt x="66" y="637"/>
                </a:cubicBezTo>
                <a:cubicBezTo>
                  <a:pt x="62" y="624"/>
                  <a:pt x="62" y="609"/>
                  <a:pt x="62" y="593"/>
                </a:cubicBezTo>
                <a:cubicBezTo>
                  <a:pt x="62" y="586"/>
                  <a:pt x="64" y="578"/>
                  <a:pt x="63" y="571"/>
                </a:cubicBezTo>
                <a:cubicBezTo>
                  <a:pt x="62" y="567"/>
                  <a:pt x="56" y="559"/>
                  <a:pt x="52" y="553"/>
                </a:cubicBezTo>
                <a:cubicBezTo>
                  <a:pt x="34" y="524"/>
                  <a:pt x="22" y="488"/>
                  <a:pt x="13" y="449"/>
                </a:cubicBezTo>
                <a:cubicBezTo>
                  <a:pt x="7" y="424"/>
                  <a:pt x="0" y="389"/>
                  <a:pt x="17" y="371"/>
                </a:cubicBezTo>
                <a:cubicBezTo>
                  <a:pt x="12" y="313"/>
                  <a:pt x="40" y="269"/>
                  <a:pt x="71" y="240"/>
                </a:cubicBezTo>
                <a:cubicBezTo>
                  <a:pt x="87" y="226"/>
                  <a:pt x="102" y="216"/>
                  <a:pt x="124" y="211"/>
                </a:cubicBezTo>
                <a:cubicBezTo>
                  <a:pt x="109" y="181"/>
                  <a:pt x="144" y="151"/>
                  <a:pt x="165" y="138"/>
                </a:cubicBezTo>
                <a:cubicBezTo>
                  <a:pt x="188" y="125"/>
                  <a:pt x="214" y="117"/>
                  <a:pt x="237" y="111"/>
                </a:cubicBezTo>
                <a:cubicBezTo>
                  <a:pt x="247" y="96"/>
                  <a:pt x="258" y="78"/>
                  <a:pt x="271" y="61"/>
                </a:cubicBezTo>
                <a:cubicBezTo>
                  <a:pt x="287" y="41"/>
                  <a:pt x="303" y="20"/>
                  <a:pt x="329" y="11"/>
                </a:cubicBezTo>
                <a:cubicBezTo>
                  <a:pt x="337" y="8"/>
                  <a:pt x="345" y="4"/>
                  <a:pt x="356" y="4"/>
                </a:cubicBezTo>
                <a:cubicBezTo>
                  <a:pt x="387" y="3"/>
                  <a:pt x="411" y="27"/>
                  <a:pt x="428" y="48"/>
                </a:cubicBezTo>
                <a:cubicBezTo>
                  <a:pt x="441" y="66"/>
                  <a:pt x="450" y="83"/>
                  <a:pt x="456" y="107"/>
                </a:cubicBezTo>
                <a:cubicBezTo>
                  <a:pt x="458" y="114"/>
                  <a:pt x="459" y="122"/>
                  <a:pt x="461" y="131"/>
                </a:cubicBezTo>
                <a:cubicBezTo>
                  <a:pt x="463" y="136"/>
                  <a:pt x="467" y="141"/>
                  <a:pt x="469" y="147"/>
                </a:cubicBezTo>
                <a:cubicBezTo>
                  <a:pt x="478" y="174"/>
                  <a:pt x="479" y="208"/>
                  <a:pt x="479" y="243"/>
                </a:cubicBezTo>
                <a:cubicBezTo>
                  <a:pt x="479" y="254"/>
                  <a:pt x="478" y="267"/>
                  <a:pt x="480" y="277"/>
                </a:cubicBezTo>
                <a:cubicBezTo>
                  <a:pt x="481" y="282"/>
                  <a:pt x="484" y="285"/>
                  <a:pt x="486" y="290"/>
                </a:cubicBezTo>
                <a:cubicBezTo>
                  <a:pt x="497" y="317"/>
                  <a:pt x="497" y="363"/>
                  <a:pt x="494" y="399"/>
                </a:cubicBezTo>
                <a:close/>
                <a:moveTo>
                  <a:pt x="426" y="53"/>
                </a:moveTo>
                <a:cubicBezTo>
                  <a:pt x="409" y="29"/>
                  <a:pt x="381" y="0"/>
                  <a:pt x="344" y="11"/>
                </a:cubicBezTo>
                <a:cubicBezTo>
                  <a:pt x="366" y="16"/>
                  <a:pt x="373" y="42"/>
                  <a:pt x="374" y="66"/>
                </a:cubicBezTo>
                <a:cubicBezTo>
                  <a:pt x="376" y="109"/>
                  <a:pt x="363" y="161"/>
                  <a:pt x="361" y="194"/>
                </a:cubicBezTo>
                <a:cubicBezTo>
                  <a:pt x="372" y="187"/>
                  <a:pt x="383" y="181"/>
                  <a:pt x="398" y="180"/>
                </a:cubicBezTo>
                <a:cubicBezTo>
                  <a:pt x="402" y="171"/>
                  <a:pt x="409" y="159"/>
                  <a:pt x="417" y="149"/>
                </a:cubicBezTo>
                <a:cubicBezTo>
                  <a:pt x="426" y="136"/>
                  <a:pt x="438" y="120"/>
                  <a:pt x="456" y="127"/>
                </a:cubicBezTo>
                <a:cubicBezTo>
                  <a:pt x="453" y="100"/>
                  <a:pt x="441" y="75"/>
                  <a:pt x="426" y="53"/>
                </a:cubicBezTo>
                <a:close/>
                <a:moveTo>
                  <a:pt x="361" y="159"/>
                </a:moveTo>
                <a:cubicBezTo>
                  <a:pt x="363" y="146"/>
                  <a:pt x="365" y="131"/>
                  <a:pt x="366" y="115"/>
                </a:cubicBezTo>
                <a:cubicBezTo>
                  <a:pt x="369" y="83"/>
                  <a:pt x="371" y="48"/>
                  <a:pt x="360" y="28"/>
                </a:cubicBezTo>
                <a:cubicBezTo>
                  <a:pt x="356" y="20"/>
                  <a:pt x="342" y="10"/>
                  <a:pt x="333" y="15"/>
                </a:cubicBezTo>
                <a:cubicBezTo>
                  <a:pt x="304" y="32"/>
                  <a:pt x="283" y="67"/>
                  <a:pt x="274" y="106"/>
                </a:cubicBezTo>
                <a:cubicBezTo>
                  <a:pt x="321" y="107"/>
                  <a:pt x="343" y="145"/>
                  <a:pt x="350" y="185"/>
                </a:cubicBezTo>
                <a:cubicBezTo>
                  <a:pt x="351" y="190"/>
                  <a:pt x="349" y="196"/>
                  <a:pt x="353" y="199"/>
                </a:cubicBezTo>
                <a:cubicBezTo>
                  <a:pt x="358" y="189"/>
                  <a:pt x="359" y="174"/>
                  <a:pt x="361" y="159"/>
                </a:cubicBezTo>
                <a:close/>
                <a:moveTo>
                  <a:pt x="260" y="84"/>
                </a:moveTo>
                <a:cubicBezTo>
                  <a:pt x="254" y="92"/>
                  <a:pt x="247" y="100"/>
                  <a:pt x="245" y="109"/>
                </a:cubicBezTo>
                <a:cubicBezTo>
                  <a:pt x="252" y="107"/>
                  <a:pt x="262" y="107"/>
                  <a:pt x="270" y="106"/>
                </a:cubicBezTo>
                <a:cubicBezTo>
                  <a:pt x="278" y="68"/>
                  <a:pt x="296" y="40"/>
                  <a:pt x="320" y="18"/>
                </a:cubicBezTo>
                <a:cubicBezTo>
                  <a:pt x="321" y="18"/>
                  <a:pt x="321" y="17"/>
                  <a:pt x="320" y="17"/>
                </a:cubicBezTo>
                <a:cubicBezTo>
                  <a:pt x="293" y="32"/>
                  <a:pt x="275" y="59"/>
                  <a:pt x="260" y="84"/>
                </a:cubicBezTo>
                <a:close/>
                <a:moveTo>
                  <a:pt x="269" y="186"/>
                </a:moveTo>
                <a:cubicBezTo>
                  <a:pt x="269" y="187"/>
                  <a:pt x="270" y="187"/>
                  <a:pt x="270" y="186"/>
                </a:cubicBezTo>
                <a:cubicBezTo>
                  <a:pt x="264" y="164"/>
                  <a:pt x="264" y="133"/>
                  <a:pt x="269" y="109"/>
                </a:cubicBezTo>
                <a:cubicBezTo>
                  <a:pt x="259" y="110"/>
                  <a:pt x="250" y="112"/>
                  <a:pt x="241" y="114"/>
                </a:cubicBezTo>
                <a:cubicBezTo>
                  <a:pt x="222" y="143"/>
                  <a:pt x="263" y="162"/>
                  <a:pt x="269" y="186"/>
                </a:cubicBezTo>
                <a:close/>
                <a:moveTo>
                  <a:pt x="320" y="224"/>
                </a:moveTo>
                <a:cubicBezTo>
                  <a:pt x="325" y="219"/>
                  <a:pt x="344" y="207"/>
                  <a:pt x="346" y="202"/>
                </a:cubicBezTo>
                <a:cubicBezTo>
                  <a:pt x="349" y="193"/>
                  <a:pt x="343" y="172"/>
                  <a:pt x="340" y="163"/>
                </a:cubicBezTo>
                <a:cubicBezTo>
                  <a:pt x="332" y="133"/>
                  <a:pt x="309" y="108"/>
                  <a:pt x="274" y="109"/>
                </a:cubicBezTo>
                <a:cubicBezTo>
                  <a:pt x="262" y="160"/>
                  <a:pt x="279" y="212"/>
                  <a:pt x="295" y="247"/>
                </a:cubicBezTo>
                <a:cubicBezTo>
                  <a:pt x="306" y="242"/>
                  <a:pt x="311" y="232"/>
                  <a:pt x="320" y="224"/>
                </a:cubicBezTo>
                <a:close/>
                <a:moveTo>
                  <a:pt x="233" y="116"/>
                </a:moveTo>
                <a:cubicBezTo>
                  <a:pt x="197" y="127"/>
                  <a:pt x="138" y="146"/>
                  <a:pt x="127" y="182"/>
                </a:cubicBezTo>
                <a:cubicBezTo>
                  <a:pt x="124" y="193"/>
                  <a:pt x="125" y="203"/>
                  <a:pt x="130" y="211"/>
                </a:cubicBezTo>
                <a:cubicBezTo>
                  <a:pt x="160" y="211"/>
                  <a:pt x="176" y="225"/>
                  <a:pt x="183" y="248"/>
                </a:cubicBezTo>
                <a:cubicBezTo>
                  <a:pt x="201" y="246"/>
                  <a:pt x="212" y="257"/>
                  <a:pt x="223" y="266"/>
                </a:cubicBezTo>
                <a:cubicBezTo>
                  <a:pt x="232" y="273"/>
                  <a:pt x="238" y="283"/>
                  <a:pt x="245" y="289"/>
                </a:cubicBezTo>
                <a:cubicBezTo>
                  <a:pt x="253" y="274"/>
                  <a:pt x="265" y="264"/>
                  <a:pt x="276" y="253"/>
                </a:cubicBezTo>
                <a:cubicBezTo>
                  <a:pt x="280" y="211"/>
                  <a:pt x="265" y="183"/>
                  <a:pt x="248" y="160"/>
                </a:cubicBezTo>
                <a:cubicBezTo>
                  <a:pt x="240" y="150"/>
                  <a:pt x="232" y="141"/>
                  <a:pt x="232" y="129"/>
                </a:cubicBezTo>
                <a:cubicBezTo>
                  <a:pt x="232" y="124"/>
                  <a:pt x="237" y="117"/>
                  <a:pt x="234" y="116"/>
                </a:cubicBezTo>
                <a:cubicBezTo>
                  <a:pt x="233" y="116"/>
                  <a:pt x="233" y="116"/>
                  <a:pt x="233" y="116"/>
                </a:cubicBezTo>
                <a:close/>
                <a:moveTo>
                  <a:pt x="435" y="135"/>
                </a:moveTo>
                <a:cubicBezTo>
                  <a:pt x="423" y="145"/>
                  <a:pt x="411" y="168"/>
                  <a:pt x="403" y="180"/>
                </a:cubicBezTo>
                <a:cubicBezTo>
                  <a:pt x="438" y="189"/>
                  <a:pt x="461" y="167"/>
                  <a:pt x="455" y="133"/>
                </a:cubicBezTo>
                <a:cubicBezTo>
                  <a:pt x="447" y="128"/>
                  <a:pt x="440" y="132"/>
                  <a:pt x="435" y="135"/>
                </a:cubicBezTo>
                <a:close/>
                <a:moveTo>
                  <a:pt x="400" y="184"/>
                </a:moveTo>
                <a:cubicBezTo>
                  <a:pt x="387" y="203"/>
                  <a:pt x="368" y="231"/>
                  <a:pt x="356" y="253"/>
                </a:cubicBezTo>
                <a:cubicBezTo>
                  <a:pt x="351" y="263"/>
                  <a:pt x="349" y="268"/>
                  <a:pt x="348" y="280"/>
                </a:cubicBezTo>
                <a:cubicBezTo>
                  <a:pt x="347" y="286"/>
                  <a:pt x="347" y="292"/>
                  <a:pt x="346" y="298"/>
                </a:cubicBezTo>
                <a:cubicBezTo>
                  <a:pt x="345" y="306"/>
                  <a:pt x="340" y="323"/>
                  <a:pt x="341" y="330"/>
                </a:cubicBezTo>
                <a:cubicBezTo>
                  <a:pt x="342" y="335"/>
                  <a:pt x="346" y="339"/>
                  <a:pt x="349" y="343"/>
                </a:cubicBezTo>
                <a:cubicBezTo>
                  <a:pt x="352" y="347"/>
                  <a:pt x="352" y="352"/>
                  <a:pt x="357" y="355"/>
                </a:cubicBezTo>
                <a:cubicBezTo>
                  <a:pt x="372" y="318"/>
                  <a:pt x="387" y="280"/>
                  <a:pt x="425" y="265"/>
                </a:cubicBezTo>
                <a:cubicBezTo>
                  <a:pt x="432" y="278"/>
                  <a:pt x="434" y="295"/>
                  <a:pt x="438" y="311"/>
                </a:cubicBezTo>
                <a:cubicBezTo>
                  <a:pt x="446" y="295"/>
                  <a:pt x="457" y="282"/>
                  <a:pt x="473" y="274"/>
                </a:cubicBezTo>
                <a:cubicBezTo>
                  <a:pt x="473" y="270"/>
                  <a:pt x="478" y="276"/>
                  <a:pt x="477" y="272"/>
                </a:cubicBezTo>
                <a:cubicBezTo>
                  <a:pt x="473" y="227"/>
                  <a:pt x="477" y="174"/>
                  <a:pt x="461" y="141"/>
                </a:cubicBezTo>
                <a:cubicBezTo>
                  <a:pt x="461" y="176"/>
                  <a:pt x="437" y="193"/>
                  <a:pt x="400" y="184"/>
                </a:cubicBezTo>
                <a:close/>
                <a:moveTo>
                  <a:pt x="358" y="201"/>
                </a:moveTo>
                <a:cubicBezTo>
                  <a:pt x="355" y="218"/>
                  <a:pt x="350" y="238"/>
                  <a:pt x="352" y="257"/>
                </a:cubicBezTo>
                <a:cubicBezTo>
                  <a:pt x="365" y="232"/>
                  <a:pt x="380" y="209"/>
                  <a:pt x="394" y="185"/>
                </a:cubicBezTo>
                <a:cubicBezTo>
                  <a:pt x="378" y="187"/>
                  <a:pt x="370" y="195"/>
                  <a:pt x="358" y="201"/>
                </a:cubicBezTo>
                <a:close/>
                <a:moveTo>
                  <a:pt x="802" y="589"/>
                </a:moveTo>
                <a:cubicBezTo>
                  <a:pt x="810" y="579"/>
                  <a:pt x="825" y="563"/>
                  <a:pt x="829" y="551"/>
                </a:cubicBezTo>
                <a:cubicBezTo>
                  <a:pt x="832" y="542"/>
                  <a:pt x="831" y="531"/>
                  <a:pt x="833" y="520"/>
                </a:cubicBezTo>
                <a:cubicBezTo>
                  <a:pt x="841" y="446"/>
                  <a:pt x="844" y="364"/>
                  <a:pt x="872" y="312"/>
                </a:cubicBezTo>
                <a:cubicBezTo>
                  <a:pt x="868" y="292"/>
                  <a:pt x="864" y="269"/>
                  <a:pt x="858" y="246"/>
                </a:cubicBezTo>
                <a:cubicBezTo>
                  <a:pt x="851" y="223"/>
                  <a:pt x="839" y="185"/>
                  <a:pt x="809" y="196"/>
                </a:cubicBezTo>
                <a:cubicBezTo>
                  <a:pt x="785" y="204"/>
                  <a:pt x="775" y="224"/>
                  <a:pt x="765" y="246"/>
                </a:cubicBezTo>
                <a:cubicBezTo>
                  <a:pt x="759" y="257"/>
                  <a:pt x="752" y="270"/>
                  <a:pt x="751" y="280"/>
                </a:cubicBezTo>
                <a:cubicBezTo>
                  <a:pt x="750" y="293"/>
                  <a:pt x="752" y="309"/>
                  <a:pt x="752" y="324"/>
                </a:cubicBezTo>
                <a:cubicBezTo>
                  <a:pt x="752" y="338"/>
                  <a:pt x="752" y="353"/>
                  <a:pt x="752" y="368"/>
                </a:cubicBezTo>
                <a:cubicBezTo>
                  <a:pt x="751" y="454"/>
                  <a:pt x="756" y="548"/>
                  <a:pt x="766" y="617"/>
                </a:cubicBezTo>
                <a:cubicBezTo>
                  <a:pt x="780" y="610"/>
                  <a:pt x="791" y="600"/>
                  <a:pt x="802" y="589"/>
                </a:cubicBezTo>
                <a:close/>
                <a:moveTo>
                  <a:pt x="353" y="205"/>
                </a:moveTo>
                <a:cubicBezTo>
                  <a:pt x="353" y="206"/>
                  <a:pt x="353" y="203"/>
                  <a:pt x="353" y="205"/>
                </a:cubicBezTo>
                <a:close/>
                <a:moveTo>
                  <a:pt x="305" y="250"/>
                </a:moveTo>
                <a:cubicBezTo>
                  <a:pt x="321" y="260"/>
                  <a:pt x="313" y="295"/>
                  <a:pt x="328" y="307"/>
                </a:cubicBezTo>
                <a:cubicBezTo>
                  <a:pt x="334" y="276"/>
                  <a:pt x="350" y="249"/>
                  <a:pt x="346" y="209"/>
                </a:cubicBezTo>
                <a:cubicBezTo>
                  <a:pt x="333" y="223"/>
                  <a:pt x="318" y="235"/>
                  <a:pt x="305" y="250"/>
                </a:cubicBezTo>
                <a:close/>
                <a:moveTo>
                  <a:pt x="178" y="247"/>
                </a:moveTo>
                <a:cubicBezTo>
                  <a:pt x="172" y="228"/>
                  <a:pt x="155" y="215"/>
                  <a:pt x="133" y="216"/>
                </a:cubicBezTo>
                <a:cubicBezTo>
                  <a:pt x="145" y="229"/>
                  <a:pt x="163" y="236"/>
                  <a:pt x="178" y="247"/>
                </a:cubicBezTo>
                <a:close/>
                <a:moveTo>
                  <a:pt x="169" y="263"/>
                </a:moveTo>
                <a:cubicBezTo>
                  <a:pt x="171" y="260"/>
                  <a:pt x="177" y="252"/>
                  <a:pt x="177" y="252"/>
                </a:cubicBezTo>
                <a:cubicBezTo>
                  <a:pt x="177" y="251"/>
                  <a:pt x="171" y="247"/>
                  <a:pt x="171" y="247"/>
                </a:cubicBezTo>
                <a:cubicBezTo>
                  <a:pt x="159" y="239"/>
                  <a:pt x="148" y="235"/>
                  <a:pt x="139" y="227"/>
                </a:cubicBezTo>
                <a:cubicBezTo>
                  <a:pt x="131" y="220"/>
                  <a:pt x="131" y="215"/>
                  <a:pt x="119" y="217"/>
                </a:cubicBezTo>
                <a:cubicBezTo>
                  <a:pt x="104" y="220"/>
                  <a:pt x="92" y="230"/>
                  <a:pt x="80" y="240"/>
                </a:cubicBezTo>
                <a:cubicBezTo>
                  <a:pt x="49" y="268"/>
                  <a:pt x="17" y="315"/>
                  <a:pt x="20" y="368"/>
                </a:cubicBezTo>
                <a:cubicBezTo>
                  <a:pt x="24" y="366"/>
                  <a:pt x="28" y="364"/>
                  <a:pt x="33" y="363"/>
                </a:cubicBezTo>
                <a:cubicBezTo>
                  <a:pt x="35" y="352"/>
                  <a:pt x="35" y="340"/>
                  <a:pt x="41" y="330"/>
                </a:cubicBezTo>
                <a:cubicBezTo>
                  <a:pt x="44" y="325"/>
                  <a:pt x="53" y="315"/>
                  <a:pt x="60" y="316"/>
                </a:cubicBezTo>
                <a:cubicBezTo>
                  <a:pt x="77" y="319"/>
                  <a:pt x="64" y="363"/>
                  <a:pt x="60" y="373"/>
                </a:cubicBezTo>
                <a:cubicBezTo>
                  <a:pt x="67" y="379"/>
                  <a:pt x="72" y="387"/>
                  <a:pt x="78" y="395"/>
                </a:cubicBezTo>
                <a:cubicBezTo>
                  <a:pt x="79" y="363"/>
                  <a:pt x="80" y="332"/>
                  <a:pt x="86" y="307"/>
                </a:cubicBezTo>
                <a:cubicBezTo>
                  <a:pt x="90" y="292"/>
                  <a:pt x="96" y="277"/>
                  <a:pt x="105" y="268"/>
                </a:cubicBezTo>
                <a:cubicBezTo>
                  <a:pt x="124" y="278"/>
                  <a:pt x="132" y="298"/>
                  <a:pt x="140" y="320"/>
                </a:cubicBezTo>
                <a:cubicBezTo>
                  <a:pt x="144" y="318"/>
                  <a:pt x="151" y="311"/>
                  <a:pt x="158" y="308"/>
                </a:cubicBezTo>
                <a:cubicBezTo>
                  <a:pt x="159" y="291"/>
                  <a:pt x="162" y="276"/>
                  <a:pt x="169" y="263"/>
                </a:cubicBezTo>
                <a:close/>
                <a:moveTo>
                  <a:pt x="725" y="357"/>
                </a:moveTo>
                <a:cubicBezTo>
                  <a:pt x="729" y="337"/>
                  <a:pt x="735" y="316"/>
                  <a:pt x="741" y="298"/>
                </a:cubicBezTo>
                <a:cubicBezTo>
                  <a:pt x="744" y="291"/>
                  <a:pt x="747" y="283"/>
                  <a:pt x="747" y="277"/>
                </a:cubicBezTo>
                <a:cubicBezTo>
                  <a:pt x="749" y="260"/>
                  <a:pt x="743" y="242"/>
                  <a:pt x="740" y="224"/>
                </a:cubicBezTo>
                <a:cubicBezTo>
                  <a:pt x="735" y="268"/>
                  <a:pt x="726" y="312"/>
                  <a:pt x="725" y="357"/>
                </a:cubicBezTo>
                <a:close/>
                <a:moveTo>
                  <a:pt x="281" y="252"/>
                </a:moveTo>
                <a:cubicBezTo>
                  <a:pt x="284" y="251"/>
                  <a:pt x="286" y="249"/>
                  <a:pt x="289" y="248"/>
                </a:cubicBezTo>
                <a:cubicBezTo>
                  <a:pt x="287" y="240"/>
                  <a:pt x="284" y="233"/>
                  <a:pt x="281" y="227"/>
                </a:cubicBezTo>
                <a:cubicBezTo>
                  <a:pt x="281" y="234"/>
                  <a:pt x="283" y="245"/>
                  <a:pt x="281" y="252"/>
                </a:cubicBezTo>
                <a:close/>
                <a:moveTo>
                  <a:pt x="200" y="286"/>
                </a:moveTo>
                <a:cubicBezTo>
                  <a:pt x="196" y="290"/>
                  <a:pt x="192" y="293"/>
                  <a:pt x="187" y="295"/>
                </a:cubicBezTo>
                <a:cubicBezTo>
                  <a:pt x="188" y="299"/>
                  <a:pt x="184" y="303"/>
                  <a:pt x="187" y="306"/>
                </a:cubicBezTo>
                <a:cubicBezTo>
                  <a:pt x="190" y="303"/>
                  <a:pt x="195" y="301"/>
                  <a:pt x="199" y="301"/>
                </a:cubicBezTo>
                <a:cubicBezTo>
                  <a:pt x="214" y="299"/>
                  <a:pt x="224" y="309"/>
                  <a:pt x="231" y="317"/>
                </a:cubicBezTo>
                <a:cubicBezTo>
                  <a:pt x="233" y="308"/>
                  <a:pt x="238" y="302"/>
                  <a:pt x="241" y="294"/>
                </a:cubicBezTo>
                <a:cubicBezTo>
                  <a:pt x="229" y="278"/>
                  <a:pt x="210" y="251"/>
                  <a:pt x="185" y="253"/>
                </a:cubicBezTo>
                <a:cubicBezTo>
                  <a:pt x="193" y="261"/>
                  <a:pt x="199" y="270"/>
                  <a:pt x="200" y="286"/>
                </a:cubicBezTo>
                <a:close/>
                <a:moveTo>
                  <a:pt x="280" y="259"/>
                </a:moveTo>
                <a:cubicBezTo>
                  <a:pt x="281" y="263"/>
                  <a:pt x="277" y="266"/>
                  <a:pt x="280" y="268"/>
                </a:cubicBezTo>
                <a:cubicBezTo>
                  <a:pt x="280" y="265"/>
                  <a:pt x="284" y="263"/>
                  <a:pt x="286" y="260"/>
                </a:cubicBezTo>
                <a:cubicBezTo>
                  <a:pt x="288" y="258"/>
                  <a:pt x="293" y="253"/>
                  <a:pt x="290" y="253"/>
                </a:cubicBezTo>
                <a:cubicBezTo>
                  <a:pt x="287" y="255"/>
                  <a:pt x="283" y="257"/>
                  <a:pt x="280" y="259"/>
                </a:cubicBezTo>
                <a:close/>
                <a:moveTo>
                  <a:pt x="313" y="282"/>
                </a:moveTo>
                <a:cubicBezTo>
                  <a:pt x="311" y="270"/>
                  <a:pt x="310" y="257"/>
                  <a:pt x="300" y="253"/>
                </a:cubicBezTo>
                <a:cubicBezTo>
                  <a:pt x="301" y="262"/>
                  <a:pt x="309" y="273"/>
                  <a:pt x="313" y="282"/>
                </a:cubicBezTo>
                <a:close/>
                <a:moveTo>
                  <a:pt x="181" y="255"/>
                </a:moveTo>
                <a:cubicBezTo>
                  <a:pt x="181" y="255"/>
                  <a:pt x="180" y="254"/>
                  <a:pt x="179" y="254"/>
                </a:cubicBezTo>
                <a:cubicBezTo>
                  <a:pt x="168" y="265"/>
                  <a:pt x="163" y="287"/>
                  <a:pt x="164" y="305"/>
                </a:cubicBezTo>
                <a:cubicBezTo>
                  <a:pt x="169" y="301"/>
                  <a:pt x="176" y="299"/>
                  <a:pt x="182" y="295"/>
                </a:cubicBezTo>
                <a:cubicBezTo>
                  <a:pt x="182" y="281"/>
                  <a:pt x="184" y="268"/>
                  <a:pt x="181" y="255"/>
                </a:cubicBezTo>
                <a:close/>
                <a:moveTo>
                  <a:pt x="275" y="280"/>
                </a:moveTo>
                <a:cubicBezTo>
                  <a:pt x="270" y="290"/>
                  <a:pt x="269" y="301"/>
                  <a:pt x="262" y="310"/>
                </a:cubicBezTo>
                <a:cubicBezTo>
                  <a:pt x="276" y="329"/>
                  <a:pt x="289" y="349"/>
                  <a:pt x="302" y="368"/>
                </a:cubicBezTo>
                <a:cubicBezTo>
                  <a:pt x="304" y="360"/>
                  <a:pt x="312" y="353"/>
                  <a:pt x="314" y="343"/>
                </a:cubicBezTo>
                <a:cubicBezTo>
                  <a:pt x="317" y="333"/>
                  <a:pt x="317" y="308"/>
                  <a:pt x="315" y="298"/>
                </a:cubicBezTo>
                <a:cubicBezTo>
                  <a:pt x="313" y="289"/>
                  <a:pt x="296" y="266"/>
                  <a:pt x="294" y="259"/>
                </a:cubicBezTo>
                <a:cubicBezTo>
                  <a:pt x="289" y="267"/>
                  <a:pt x="280" y="272"/>
                  <a:pt x="275" y="280"/>
                </a:cubicBezTo>
                <a:close/>
                <a:moveTo>
                  <a:pt x="188" y="290"/>
                </a:moveTo>
                <a:cubicBezTo>
                  <a:pt x="199" y="288"/>
                  <a:pt x="194" y="268"/>
                  <a:pt x="187" y="262"/>
                </a:cubicBezTo>
                <a:cubicBezTo>
                  <a:pt x="187" y="271"/>
                  <a:pt x="188" y="280"/>
                  <a:pt x="188" y="290"/>
                </a:cubicBezTo>
                <a:close/>
                <a:moveTo>
                  <a:pt x="342" y="276"/>
                </a:moveTo>
                <a:cubicBezTo>
                  <a:pt x="343" y="273"/>
                  <a:pt x="343" y="271"/>
                  <a:pt x="345" y="270"/>
                </a:cubicBezTo>
                <a:cubicBezTo>
                  <a:pt x="344" y="268"/>
                  <a:pt x="346" y="263"/>
                  <a:pt x="344" y="262"/>
                </a:cubicBezTo>
                <a:cubicBezTo>
                  <a:pt x="345" y="267"/>
                  <a:pt x="340" y="272"/>
                  <a:pt x="342" y="276"/>
                </a:cubicBezTo>
                <a:close/>
                <a:moveTo>
                  <a:pt x="261" y="281"/>
                </a:moveTo>
                <a:cubicBezTo>
                  <a:pt x="257" y="286"/>
                  <a:pt x="249" y="292"/>
                  <a:pt x="253" y="299"/>
                </a:cubicBezTo>
                <a:cubicBezTo>
                  <a:pt x="256" y="296"/>
                  <a:pt x="260" y="292"/>
                  <a:pt x="262" y="289"/>
                </a:cubicBezTo>
                <a:cubicBezTo>
                  <a:pt x="268" y="282"/>
                  <a:pt x="273" y="277"/>
                  <a:pt x="274" y="268"/>
                </a:cubicBezTo>
                <a:cubicBezTo>
                  <a:pt x="274" y="267"/>
                  <a:pt x="274" y="266"/>
                  <a:pt x="273" y="266"/>
                </a:cubicBezTo>
                <a:cubicBezTo>
                  <a:pt x="269" y="270"/>
                  <a:pt x="264" y="276"/>
                  <a:pt x="261" y="281"/>
                </a:cubicBezTo>
                <a:close/>
                <a:moveTo>
                  <a:pt x="429" y="331"/>
                </a:moveTo>
                <a:cubicBezTo>
                  <a:pt x="431" y="326"/>
                  <a:pt x="434" y="320"/>
                  <a:pt x="434" y="317"/>
                </a:cubicBezTo>
                <a:cubicBezTo>
                  <a:pt x="435" y="310"/>
                  <a:pt x="431" y="303"/>
                  <a:pt x="429" y="293"/>
                </a:cubicBezTo>
                <a:cubicBezTo>
                  <a:pt x="426" y="283"/>
                  <a:pt x="425" y="266"/>
                  <a:pt x="415" y="274"/>
                </a:cubicBezTo>
                <a:cubicBezTo>
                  <a:pt x="391" y="292"/>
                  <a:pt x="373" y="331"/>
                  <a:pt x="359" y="361"/>
                </a:cubicBezTo>
                <a:cubicBezTo>
                  <a:pt x="368" y="378"/>
                  <a:pt x="380" y="396"/>
                  <a:pt x="387" y="414"/>
                </a:cubicBezTo>
                <a:cubicBezTo>
                  <a:pt x="390" y="420"/>
                  <a:pt x="391" y="428"/>
                  <a:pt x="396" y="433"/>
                </a:cubicBezTo>
                <a:cubicBezTo>
                  <a:pt x="403" y="398"/>
                  <a:pt x="416" y="361"/>
                  <a:pt x="429" y="331"/>
                </a:cubicBezTo>
                <a:close/>
                <a:moveTo>
                  <a:pt x="570" y="274"/>
                </a:moveTo>
                <a:cubicBezTo>
                  <a:pt x="555" y="295"/>
                  <a:pt x="558" y="334"/>
                  <a:pt x="557" y="370"/>
                </a:cubicBezTo>
                <a:cubicBezTo>
                  <a:pt x="562" y="338"/>
                  <a:pt x="564" y="303"/>
                  <a:pt x="573" y="275"/>
                </a:cubicBezTo>
                <a:cubicBezTo>
                  <a:pt x="571" y="275"/>
                  <a:pt x="571" y="273"/>
                  <a:pt x="570" y="274"/>
                </a:cubicBezTo>
                <a:close/>
                <a:moveTo>
                  <a:pt x="120" y="375"/>
                </a:moveTo>
                <a:cubicBezTo>
                  <a:pt x="121" y="372"/>
                  <a:pt x="120" y="367"/>
                  <a:pt x="120" y="363"/>
                </a:cubicBezTo>
                <a:cubicBezTo>
                  <a:pt x="121" y="356"/>
                  <a:pt x="123" y="348"/>
                  <a:pt x="125" y="341"/>
                </a:cubicBezTo>
                <a:cubicBezTo>
                  <a:pt x="128" y="334"/>
                  <a:pt x="134" y="328"/>
                  <a:pt x="135" y="324"/>
                </a:cubicBezTo>
                <a:cubicBezTo>
                  <a:pt x="135" y="318"/>
                  <a:pt x="129" y="304"/>
                  <a:pt x="124" y="296"/>
                </a:cubicBezTo>
                <a:cubicBezTo>
                  <a:pt x="121" y="289"/>
                  <a:pt x="113" y="274"/>
                  <a:pt x="106" y="275"/>
                </a:cubicBezTo>
                <a:cubicBezTo>
                  <a:pt x="99" y="275"/>
                  <a:pt x="99" y="285"/>
                  <a:pt x="95" y="295"/>
                </a:cubicBezTo>
                <a:cubicBezTo>
                  <a:pt x="117" y="315"/>
                  <a:pt x="110" y="363"/>
                  <a:pt x="101" y="392"/>
                </a:cubicBezTo>
                <a:cubicBezTo>
                  <a:pt x="105" y="389"/>
                  <a:pt x="118" y="382"/>
                  <a:pt x="120" y="375"/>
                </a:cubicBezTo>
                <a:close/>
                <a:moveTo>
                  <a:pt x="343" y="280"/>
                </a:moveTo>
                <a:cubicBezTo>
                  <a:pt x="345" y="280"/>
                  <a:pt x="344" y="278"/>
                  <a:pt x="343" y="279"/>
                </a:cubicBezTo>
                <a:cubicBezTo>
                  <a:pt x="338" y="289"/>
                  <a:pt x="334" y="301"/>
                  <a:pt x="331" y="313"/>
                </a:cubicBezTo>
                <a:cubicBezTo>
                  <a:pt x="333" y="316"/>
                  <a:pt x="334" y="321"/>
                  <a:pt x="337" y="324"/>
                </a:cubicBezTo>
                <a:cubicBezTo>
                  <a:pt x="339" y="309"/>
                  <a:pt x="342" y="296"/>
                  <a:pt x="343" y="280"/>
                </a:cubicBezTo>
                <a:close/>
                <a:moveTo>
                  <a:pt x="439" y="321"/>
                </a:moveTo>
                <a:cubicBezTo>
                  <a:pt x="438" y="327"/>
                  <a:pt x="441" y="337"/>
                  <a:pt x="442" y="346"/>
                </a:cubicBezTo>
                <a:cubicBezTo>
                  <a:pt x="446" y="385"/>
                  <a:pt x="451" y="437"/>
                  <a:pt x="445" y="479"/>
                </a:cubicBezTo>
                <a:cubicBezTo>
                  <a:pt x="442" y="498"/>
                  <a:pt x="436" y="521"/>
                  <a:pt x="418" y="517"/>
                </a:cubicBezTo>
                <a:cubicBezTo>
                  <a:pt x="417" y="517"/>
                  <a:pt x="413" y="513"/>
                  <a:pt x="412" y="517"/>
                </a:cubicBezTo>
                <a:cubicBezTo>
                  <a:pt x="414" y="554"/>
                  <a:pt x="408" y="581"/>
                  <a:pt x="401" y="610"/>
                </a:cubicBezTo>
                <a:cubicBezTo>
                  <a:pt x="395" y="630"/>
                  <a:pt x="390" y="650"/>
                  <a:pt x="381" y="663"/>
                </a:cubicBezTo>
                <a:cubicBezTo>
                  <a:pt x="379" y="668"/>
                  <a:pt x="371" y="672"/>
                  <a:pt x="370" y="678"/>
                </a:cubicBezTo>
                <a:cubicBezTo>
                  <a:pt x="367" y="687"/>
                  <a:pt x="371" y="700"/>
                  <a:pt x="373" y="709"/>
                </a:cubicBezTo>
                <a:cubicBezTo>
                  <a:pt x="375" y="719"/>
                  <a:pt x="376" y="730"/>
                  <a:pt x="382" y="735"/>
                </a:cubicBezTo>
                <a:cubicBezTo>
                  <a:pt x="386" y="736"/>
                  <a:pt x="389" y="733"/>
                  <a:pt x="391" y="731"/>
                </a:cubicBezTo>
                <a:cubicBezTo>
                  <a:pt x="400" y="723"/>
                  <a:pt x="408" y="714"/>
                  <a:pt x="414" y="706"/>
                </a:cubicBezTo>
                <a:cubicBezTo>
                  <a:pt x="411" y="644"/>
                  <a:pt x="424" y="595"/>
                  <a:pt x="436" y="545"/>
                </a:cubicBezTo>
                <a:cubicBezTo>
                  <a:pt x="444" y="514"/>
                  <a:pt x="455" y="483"/>
                  <a:pt x="466" y="456"/>
                </a:cubicBezTo>
                <a:cubicBezTo>
                  <a:pt x="470" y="447"/>
                  <a:pt x="475" y="437"/>
                  <a:pt x="477" y="427"/>
                </a:cubicBezTo>
                <a:cubicBezTo>
                  <a:pt x="482" y="406"/>
                  <a:pt x="478" y="375"/>
                  <a:pt x="478" y="349"/>
                </a:cubicBezTo>
                <a:cubicBezTo>
                  <a:pt x="478" y="330"/>
                  <a:pt x="478" y="312"/>
                  <a:pt x="477" y="297"/>
                </a:cubicBezTo>
                <a:cubicBezTo>
                  <a:pt x="477" y="292"/>
                  <a:pt x="479" y="285"/>
                  <a:pt x="474" y="282"/>
                </a:cubicBezTo>
                <a:cubicBezTo>
                  <a:pt x="461" y="281"/>
                  <a:pt x="440" y="311"/>
                  <a:pt x="439" y="321"/>
                </a:cubicBezTo>
                <a:close/>
                <a:moveTo>
                  <a:pt x="563" y="368"/>
                </a:moveTo>
                <a:cubicBezTo>
                  <a:pt x="560" y="397"/>
                  <a:pt x="556" y="428"/>
                  <a:pt x="557" y="457"/>
                </a:cubicBezTo>
                <a:cubicBezTo>
                  <a:pt x="558" y="474"/>
                  <a:pt x="562" y="491"/>
                  <a:pt x="564" y="508"/>
                </a:cubicBezTo>
                <a:cubicBezTo>
                  <a:pt x="566" y="527"/>
                  <a:pt x="566" y="545"/>
                  <a:pt x="567" y="563"/>
                </a:cubicBezTo>
                <a:cubicBezTo>
                  <a:pt x="567" y="571"/>
                  <a:pt x="570" y="579"/>
                  <a:pt x="565" y="584"/>
                </a:cubicBezTo>
                <a:cubicBezTo>
                  <a:pt x="561" y="582"/>
                  <a:pt x="562" y="577"/>
                  <a:pt x="561" y="573"/>
                </a:cubicBezTo>
                <a:cubicBezTo>
                  <a:pt x="559" y="561"/>
                  <a:pt x="558" y="547"/>
                  <a:pt x="555" y="536"/>
                </a:cubicBezTo>
                <a:cubicBezTo>
                  <a:pt x="558" y="587"/>
                  <a:pt x="555" y="642"/>
                  <a:pt x="567" y="685"/>
                </a:cubicBezTo>
                <a:cubicBezTo>
                  <a:pt x="571" y="698"/>
                  <a:pt x="576" y="715"/>
                  <a:pt x="589" y="716"/>
                </a:cubicBezTo>
                <a:cubicBezTo>
                  <a:pt x="609" y="717"/>
                  <a:pt x="625" y="681"/>
                  <a:pt x="631" y="668"/>
                </a:cubicBezTo>
                <a:cubicBezTo>
                  <a:pt x="645" y="635"/>
                  <a:pt x="653" y="609"/>
                  <a:pt x="650" y="566"/>
                </a:cubicBezTo>
                <a:cubicBezTo>
                  <a:pt x="649" y="551"/>
                  <a:pt x="643" y="523"/>
                  <a:pt x="632" y="520"/>
                </a:cubicBezTo>
                <a:cubicBezTo>
                  <a:pt x="626" y="519"/>
                  <a:pt x="622" y="529"/>
                  <a:pt x="616" y="527"/>
                </a:cubicBezTo>
                <a:cubicBezTo>
                  <a:pt x="592" y="457"/>
                  <a:pt x="608" y="347"/>
                  <a:pt x="577" y="283"/>
                </a:cubicBezTo>
                <a:cubicBezTo>
                  <a:pt x="570" y="308"/>
                  <a:pt x="566" y="337"/>
                  <a:pt x="563" y="368"/>
                </a:cubicBezTo>
                <a:close/>
                <a:moveTo>
                  <a:pt x="260" y="306"/>
                </a:moveTo>
                <a:cubicBezTo>
                  <a:pt x="261" y="302"/>
                  <a:pt x="267" y="293"/>
                  <a:pt x="265" y="292"/>
                </a:cubicBezTo>
                <a:cubicBezTo>
                  <a:pt x="263" y="296"/>
                  <a:pt x="253" y="302"/>
                  <a:pt x="260" y="306"/>
                </a:cubicBezTo>
                <a:close/>
                <a:moveTo>
                  <a:pt x="733" y="345"/>
                </a:moveTo>
                <a:cubicBezTo>
                  <a:pt x="729" y="361"/>
                  <a:pt x="723" y="379"/>
                  <a:pt x="720" y="397"/>
                </a:cubicBezTo>
                <a:cubicBezTo>
                  <a:pt x="715" y="435"/>
                  <a:pt x="713" y="475"/>
                  <a:pt x="709" y="512"/>
                </a:cubicBezTo>
                <a:cubicBezTo>
                  <a:pt x="707" y="525"/>
                  <a:pt x="705" y="537"/>
                  <a:pt x="704" y="549"/>
                </a:cubicBezTo>
                <a:cubicBezTo>
                  <a:pt x="702" y="580"/>
                  <a:pt x="712" y="622"/>
                  <a:pt x="736" y="627"/>
                </a:cubicBezTo>
                <a:cubicBezTo>
                  <a:pt x="746" y="629"/>
                  <a:pt x="754" y="625"/>
                  <a:pt x="763" y="621"/>
                </a:cubicBezTo>
                <a:cubicBezTo>
                  <a:pt x="746" y="522"/>
                  <a:pt x="746" y="404"/>
                  <a:pt x="748" y="292"/>
                </a:cubicBezTo>
                <a:cubicBezTo>
                  <a:pt x="748" y="291"/>
                  <a:pt x="748" y="291"/>
                  <a:pt x="747" y="291"/>
                </a:cubicBezTo>
                <a:cubicBezTo>
                  <a:pt x="742" y="308"/>
                  <a:pt x="738" y="325"/>
                  <a:pt x="733" y="345"/>
                </a:cubicBezTo>
                <a:close/>
                <a:moveTo>
                  <a:pt x="482" y="419"/>
                </a:moveTo>
                <a:cubicBezTo>
                  <a:pt x="491" y="410"/>
                  <a:pt x="489" y="394"/>
                  <a:pt x="489" y="375"/>
                </a:cubicBezTo>
                <a:cubicBezTo>
                  <a:pt x="489" y="345"/>
                  <a:pt x="489" y="311"/>
                  <a:pt x="480" y="292"/>
                </a:cubicBezTo>
                <a:cubicBezTo>
                  <a:pt x="480" y="334"/>
                  <a:pt x="482" y="380"/>
                  <a:pt x="482" y="419"/>
                </a:cubicBezTo>
                <a:close/>
                <a:moveTo>
                  <a:pt x="163" y="309"/>
                </a:moveTo>
                <a:cubicBezTo>
                  <a:pt x="164" y="316"/>
                  <a:pt x="160" y="323"/>
                  <a:pt x="163" y="328"/>
                </a:cubicBezTo>
                <a:cubicBezTo>
                  <a:pt x="167" y="318"/>
                  <a:pt x="184" y="315"/>
                  <a:pt x="180" y="299"/>
                </a:cubicBezTo>
                <a:cubicBezTo>
                  <a:pt x="175" y="303"/>
                  <a:pt x="168" y="305"/>
                  <a:pt x="163" y="309"/>
                </a:cubicBezTo>
                <a:close/>
                <a:moveTo>
                  <a:pt x="235" y="325"/>
                </a:moveTo>
                <a:cubicBezTo>
                  <a:pt x="241" y="319"/>
                  <a:pt x="245" y="311"/>
                  <a:pt x="250" y="303"/>
                </a:cubicBezTo>
                <a:cubicBezTo>
                  <a:pt x="248" y="304"/>
                  <a:pt x="249" y="301"/>
                  <a:pt x="247" y="301"/>
                </a:cubicBezTo>
                <a:cubicBezTo>
                  <a:pt x="243" y="309"/>
                  <a:pt x="236" y="315"/>
                  <a:pt x="235" y="325"/>
                </a:cubicBezTo>
                <a:close/>
                <a:moveTo>
                  <a:pt x="91" y="398"/>
                </a:moveTo>
                <a:cubicBezTo>
                  <a:pt x="98" y="397"/>
                  <a:pt x="99" y="386"/>
                  <a:pt x="100" y="377"/>
                </a:cubicBezTo>
                <a:cubicBezTo>
                  <a:pt x="105" y="354"/>
                  <a:pt x="107" y="317"/>
                  <a:pt x="96" y="301"/>
                </a:cubicBezTo>
                <a:cubicBezTo>
                  <a:pt x="95" y="301"/>
                  <a:pt x="94" y="301"/>
                  <a:pt x="93" y="301"/>
                </a:cubicBezTo>
                <a:cubicBezTo>
                  <a:pt x="85" y="328"/>
                  <a:pt x="85" y="369"/>
                  <a:pt x="91" y="398"/>
                </a:cubicBezTo>
                <a:close/>
                <a:moveTo>
                  <a:pt x="185" y="312"/>
                </a:moveTo>
                <a:cubicBezTo>
                  <a:pt x="180" y="337"/>
                  <a:pt x="174" y="360"/>
                  <a:pt x="168" y="383"/>
                </a:cubicBezTo>
                <a:cubicBezTo>
                  <a:pt x="175" y="398"/>
                  <a:pt x="188" y="396"/>
                  <a:pt x="199" y="386"/>
                </a:cubicBezTo>
                <a:cubicBezTo>
                  <a:pt x="208" y="378"/>
                  <a:pt x="212" y="372"/>
                  <a:pt x="215" y="360"/>
                </a:cubicBezTo>
                <a:cubicBezTo>
                  <a:pt x="219" y="348"/>
                  <a:pt x="224" y="332"/>
                  <a:pt x="228" y="323"/>
                </a:cubicBezTo>
                <a:cubicBezTo>
                  <a:pt x="222" y="308"/>
                  <a:pt x="198" y="297"/>
                  <a:pt x="185" y="312"/>
                </a:cubicBezTo>
                <a:close/>
                <a:moveTo>
                  <a:pt x="321" y="326"/>
                </a:moveTo>
                <a:cubicBezTo>
                  <a:pt x="322" y="322"/>
                  <a:pt x="324" y="318"/>
                  <a:pt x="325" y="314"/>
                </a:cubicBezTo>
                <a:cubicBezTo>
                  <a:pt x="323" y="311"/>
                  <a:pt x="322" y="307"/>
                  <a:pt x="319" y="305"/>
                </a:cubicBezTo>
                <a:cubicBezTo>
                  <a:pt x="322" y="310"/>
                  <a:pt x="318" y="321"/>
                  <a:pt x="321" y="326"/>
                </a:cubicBezTo>
                <a:close/>
                <a:moveTo>
                  <a:pt x="243" y="323"/>
                </a:moveTo>
                <a:cubicBezTo>
                  <a:pt x="241" y="326"/>
                  <a:pt x="236" y="332"/>
                  <a:pt x="241" y="334"/>
                </a:cubicBezTo>
                <a:cubicBezTo>
                  <a:pt x="246" y="326"/>
                  <a:pt x="253" y="320"/>
                  <a:pt x="256" y="310"/>
                </a:cubicBezTo>
                <a:cubicBezTo>
                  <a:pt x="254" y="310"/>
                  <a:pt x="254" y="309"/>
                  <a:pt x="253" y="308"/>
                </a:cubicBezTo>
                <a:cubicBezTo>
                  <a:pt x="250" y="313"/>
                  <a:pt x="246" y="317"/>
                  <a:pt x="243" y="323"/>
                </a:cubicBezTo>
                <a:close/>
                <a:moveTo>
                  <a:pt x="141" y="326"/>
                </a:moveTo>
                <a:cubicBezTo>
                  <a:pt x="140" y="332"/>
                  <a:pt x="146" y="340"/>
                  <a:pt x="147" y="347"/>
                </a:cubicBezTo>
                <a:cubicBezTo>
                  <a:pt x="149" y="342"/>
                  <a:pt x="155" y="340"/>
                  <a:pt x="157" y="333"/>
                </a:cubicBezTo>
                <a:cubicBezTo>
                  <a:pt x="158" y="328"/>
                  <a:pt x="157" y="320"/>
                  <a:pt x="156" y="313"/>
                </a:cubicBezTo>
                <a:cubicBezTo>
                  <a:pt x="152" y="319"/>
                  <a:pt x="143" y="319"/>
                  <a:pt x="141" y="326"/>
                </a:cubicBezTo>
                <a:close/>
                <a:moveTo>
                  <a:pt x="885" y="359"/>
                </a:moveTo>
                <a:cubicBezTo>
                  <a:pt x="885" y="342"/>
                  <a:pt x="884" y="326"/>
                  <a:pt x="880" y="314"/>
                </a:cubicBezTo>
                <a:cubicBezTo>
                  <a:pt x="879" y="314"/>
                  <a:pt x="878" y="314"/>
                  <a:pt x="877" y="314"/>
                </a:cubicBezTo>
                <a:cubicBezTo>
                  <a:pt x="879" y="330"/>
                  <a:pt x="881" y="345"/>
                  <a:pt x="885" y="359"/>
                </a:cubicBezTo>
                <a:close/>
                <a:moveTo>
                  <a:pt x="243" y="340"/>
                </a:moveTo>
                <a:cubicBezTo>
                  <a:pt x="252" y="354"/>
                  <a:pt x="260" y="371"/>
                  <a:pt x="266" y="385"/>
                </a:cubicBezTo>
                <a:cubicBezTo>
                  <a:pt x="269" y="390"/>
                  <a:pt x="270" y="396"/>
                  <a:pt x="274" y="400"/>
                </a:cubicBezTo>
                <a:cubicBezTo>
                  <a:pt x="285" y="394"/>
                  <a:pt x="291" y="382"/>
                  <a:pt x="298" y="372"/>
                </a:cubicBezTo>
                <a:cubicBezTo>
                  <a:pt x="286" y="352"/>
                  <a:pt x="273" y="333"/>
                  <a:pt x="259" y="316"/>
                </a:cubicBezTo>
                <a:cubicBezTo>
                  <a:pt x="254" y="324"/>
                  <a:pt x="248" y="331"/>
                  <a:pt x="243" y="340"/>
                </a:cubicBezTo>
                <a:close/>
                <a:moveTo>
                  <a:pt x="163" y="336"/>
                </a:moveTo>
                <a:cubicBezTo>
                  <a:pt x="162" y="340"/>
                  <a:pt x="163" y="345"/>
                  <a:pt x="164" y="349"/>
                </a:cubicBezTo>
                <a:cubicBezTo>
                  <a:pt x="164" y="357"/>
                  <a:pt x="164" y="366"/>
                  <a:pt x="166" y="373"/>
                </a:cubicBezTo>
                <a:cubicBezTo>
                  <a:pt x="171" y="356"/>
                  <a:pt x="177" y="335"/>
                  <a:pt x="178" y="318"/>
                </a:cubicBezTo>
                <a:cubicBezTo>
                  <a:pt x="175" y="325"/>
                  <a:pt x="165" y="327"/>
                  <a:pt x="163" y="336"/>
                </a:cubicBezTo>
                <a:close/>
                <a:moveTo>
                  <a:pt x="38" y="363"/>
                </a:moveTo>
                <a:cubicBezTo>
                  <a:pt x="45" y="363"/>
                  <a:pt x="50" y="366"/>
                  <a:pt x="55" y="369"/>
                </a:cubicBezTo>
                <a:cubicBezTo>
                  <a:pt x="59" y="355"/>
                  <a:pt x="64" y="336"/>
                  <a:pt x="60" y="321"/>
                </a:cubicBezTo>
                <a:cubicBezTo>
                  <a:pt x="42" y="324"/>
                  <a:pt x="41" y="344"/>
                  <a:pt x="38" y="363"/>
                </a:cubicBezTo>
                <a:close/>
                <a:moveTo>
                  <a:pt x="326" y="380"/>
                </a:moveTo>
                <a:cubicBezTo>
                  <a:pt x="327" y="362"/>
                  <a:pt x="344" y="331"/>
                  <a:pt x="328" y="321"/>
                </a:cubicBezTo>
                <a:cubicBezTo>
                  <a:pt x="324" y="338"/>
                  <a:pt x="320" y="362"/>
                  <a:pt x="326" y="380"/>
                </a:cubicBezTo>
                <a:close/>
                <a:moveTo>
                  <a:pt x="857" y="373"/>
                </a:moveTo>
                <a:cubicBezTo>
                  <a:pt x="853" y="391"/>
                  <a:pt x="851" y="410"/>
                  <a:pt x="848" y="429"/>
                </a:cubicBezTo>
                <a:cubicBezTo>
                  <a:pt x="843" y="467"/>
                  <a:pt x="839" y="506"/>
                  <a:pt x="835" y="542"/>
                </a:cubicBezTo>
                <a:cubicBezTo>
                  <a:pt x="859" y="496"/>
                  <a:pt x="878" y="443"/>
                  <a:pt x="885" y="378"/>
                </a:cubicBezTo>
                <a:cubicBezTo>
                  <a:pt x="879" y="361"/>
                  <a:pt x="878" y="340"/>
                  <a:pt x="872" y="323"/>
                </a:cubicBezTo>
                <a:cubicBezTo>
                  <a:pt x="867" y="340"/>
                  <a:pt x="860" y="355"/>
                  <a:pt x="857" y="373"/>
                </a:cubicBezTo>
                <a:close/>
                <a:moveTo>
                  <a:pt x="405" y="411"/>
                </a:moveTo>
                <a:cubicBezTo>
                  <a:pt x="402" y="421"/>
                  <a:pt x="397" y="433"/>
                  <a:pt x="397" y="441"/>
                </a:cubicBezTo>
                <a:cubicBezTo>
                  <a:pt x="397" y="445"/>
                  <a:pt x="400" y="452"/>
                  <a:pt x="402" y="457"/>
                </a:cubicBezTo>
                <a:cubicBezTo>
                  <a:pt x="403" y="463"/>
                  <a:pt x="405" y="468"/>
                  <a:pt x="406" y="473"/>
                </a:cubicBezTo>
                <a:cubicBezTo>
                  <a:pt x="409" y="486"/>
                  <a:pt x="408" y="497"/>
                  <a:pt x="413" y="509"/>
                </a:cubicBezTo>
                <a:cubicBezTo>
                  <a:pt x="432" y="518"/>
                  <a:pt x="437" y="497"/>
                  <a:pt x="439" y="484"/>
                </a:cubicBezTo>
                <a:cubicBezTo>
                  <a:pt x="448" y="435"/>
                  <a:pt x="440" y="373"/>
                  <a:pt x="436" y="328"/>
                </a:cubicBezTo>
                <a:cubicBezTo>
                  <a:pt x="436" y="328"/>
                  <a:pt x="436" y="327"/>
                  <a:pt x="435" y="327"/>
                </a:cubicBezTo>
                <a:cubicBezTo>
                  <a:pt x="425" y="351"/>
                  <a:pt x="413" y="382"/>
                  <a:pt x="405" y="411"/>
                </a:cubicBezTo>
                <a:close/>
                <a:moveTo>
                  <a:pt x="226" y="345"/>
                </a:moveTo>
                <a:cubicBezTo>
                  <a:pt x="227" y="339"/>
                  <a:pt x="232" y="335"/>
                  <a:pt x="233" y="329"/>
                </a:cubicBezTo>
                <a:cubicBezTo>
                  <a:pt x="229" y="332"/>
                  <a:pt x="225" y="340"/>
                  <a:pt x="226" y="345"/>
                </a:cubicBezTo>
                <a:close/>
                <a:moveTo>
                  <a:pt x="127" y="368"/>
                </a:moveTo>
                <a:cubicBezTo>
                  <a:pt x="130" y="364"/>
                  <a:pt x="141" y="359"/>
                  <a:pt x="142" y="350"/>
                </a:cubicBezTo>
                <a:cubicBezTo>
                  <a:pt x="143" y="347"/>
                  <a:pt x="139" y="336"/>
                  <a:pt x="137" y="331"/>
                </a:cubicBezTo>
                <a:cubicBezTo>
                  <a:pt x="137" y="331"/>
                  <a:pt x="136" y="331"/>
                  <a:pt x="136" y="331"/>
                </a:cubicBezTo>
                <a:cubicBezTo>
                  <a:pt x="130" y="341"/>
                  <a:pt x="127" y="353"/>
                  <a:pt x="127" y="368"/>
                </a:cubicBezTo>
                <a:close/>
                <a:moveTo>
                  <a:pt x="227" y="353"/>
                </a:moveTo>
                <a:cubicBezTo>
                  <a:pt x="229" y="347"/>
                  <a:pt x="241" y="342"/>
                  <a:pt x="236" y="335"/>
                </a:cubicBezTo>
                <a:cubicBezTo>
                  <a:pt x="233" y="341"/>
                  <a:pt x="227" y="348"/>
                  <a:pt x="227" y="353"/>
                </a:cubicBezTo>
                <a:close/>
                <a:moveTo>
                  <a:pt x="333" y="367"/>
                </a:moveTo>
                <a:cubicBezTo>
                  <a:pt x="331" y="376"/>
                  <a:pt x="328" y="386"/>
                  <a:pt x="328" y="392"/>
                </a:cubicBezTo>
                <a:cubicBezTo>
                  <a:pt x="328" y="400"/>
                  <a:pt x="334" y="407"/>
                  <a:pt x="337" y="415"/>
                </a:cubicBezTo>
                <a:cubicBezTo>
                  <a:pt x="341" y="395"/>
                  <a:pt x="348" y="379"/>
                  <a:pt x="354" y="362"/>
                </a:cubicBezTo>
                <a:cubicBezTo>
                  <a:pt x="349" y="354"/>
                  <a:pt x="345" y="346"/>
                  <a:pt x="339" y="339"/>
                </a:cubicBezTo>
                <a:cubicBezTo>
                  <a:pt x="337" y="347"/>
                  <a:pt x="336" y="357"/>
                  <a:pt x="333" y="367"/>
                </a:cubicBezTo>
                <a:close/>
                <a:moveTo>
                  <a:pt x="147" y="354"/>
                </a:moveTo>
                <a:cubicBezTo>
                  <a:pt x="152" y="372"/>
                  <a:pt x="153" y="392"/>
                  <a:pt x="157" y="410"/>
                </a:cubicBezTo>
                <a:cubicBezTo>
                  <a:pt x="157" y="400"/>
                  <a:pt x="164" y="392"/>
                  <a:pt x="164" y="383"/>
                </a:cubicBezTo>
                <a:cubicBezTo>
                  <a:pt x="163" y="378"/>
                  <a:pt x="160" y="371"/>
                  <a:pt x="159" y="365"/>
                </a:cubicBezTo>
                <a:cubicBezTo>
                  <a:pt x="157" y="357"/>
                  <a:pt x="157" y="346"/>
                  <a:pt x="156" y="342"/>
                </a:cubicBezTo>
                <a:cubicBezTo>
                  <a:pt x="154" y="347"/>
                  <a:pt x="149" y="349"/>
                  <a:pt x="147" y="354"/>
                </a:cubicBezTo>
                <a:close/>
                <a:moveTo>
                  <a:pt x="217" y="372"/>
                </a:moveTo>
                <a:cubicBezTo>
                  <a:pt x="212" y="382"/>
                  <a:pt x="210" y="399"/>
                  <a:pt x="208" y="413"/>
                </a:cubicBezTo>
                <a:cubicBezTo>
                  <a:pt x="206" y="428"/>
                  <a:pt x="204" y="444"/>
                  <a:pt x="205" y="460"/>
                </a:cubicBezTo>
                <a:cubicBezTo>
                  <a:pt x="207" y="454"/>
                  <a:pt x="207" y="447"/>
                  <a:pt x="212" y="444"/>
                </a:cubicBezTo>
                <a:cubicBezTo>
                  <a:pt x="220" y="472"/>
                  <a:pt x="224" y="503"/>
                  <a:pt x="229" y="533"/>
                </a:cubicBezTo>
                <a:cubicBezTo>
                  <a:pt x="234" y="563"/>
                  <a:pt x="240" y="594"/>
                  <a:pt x="243" y="625"/>
                </a:cubicBezTo>
                <a:cubicBezTo>
                  <a:pt x="248" y="626"/>
                  <a:pt x="250" y="621"/>
                  <a:pt x="253" y="618"/>
                </a:cubicBezTo>
                <a:cubicBezTo>
                  <a:pt x="261" y="608"/>
                  <a:pt x="266" y="594"/>
                  <a:pt x="271" y="580"/>
                </a:cubicBezTo>
                <a:cubicBezTo>
                  <a:pt x="287" y="534"/>
                  <a:pt x="296" y="478"/>
                  <a:pt x="304" y="423"/>
                </a:cubicBezTo>
                <a:cubicBezTo>
                  <a:pt x="306" y="404"/>
                  <a:pt x="313" y="388"/>
                  <a:pt x="302" y="378"/>
                </a:cubicBezTo>
                <a:cubicBezTo>
                  <a:pt x="293" y="389"/>
                  <a:pt x="285" y="402"/>
                  <a:pt x="271" y="407"/>
                </a:cubicBezTo>
                <a:cubicBezTo>
                  <a:pt x="260" y="386"/>
                  <a:pt x="253" y="361"/>
                  <a:pt x="239" y="343"/>
                </a:cubicBezTo>
                <a:cubicBezTo>
                  <a:pt x="235" y="354"/>
                  <a:pt x="224" y="360"/>
                  <a:pt x="217" y="372"/>
                </a:cubicBezTo>
                <a:close/>
                <a:moveTo>
                  <a:pt x="127" y="377"/>
                </a:moveTo>
                <a:cubicBezTo>
                  <a:pt x="125" y="384"/>
                  <a:pt x="128" y="394"/>
                  <a:pt x="129" y="402"/>
                </a:cubicBezTo>
                <a:cubicBezTo>
                  <a:pt x="132" y="426"/>
                  <a:pt x="139" y="450"/>
                  <a:pt x="143" y="470"/>
                </a:cubicBezTo>
                <a:cubicBezTo>
                  <a:pt x="144" y="457"/>
                  <a:pt x="151" y="443"/>
                  <a:pt x="152" y="428"/>
                </a:cubicBezTo>
                <a:cubicBezTo>
                  <a:pt x="154" y="405"/>
                  <a:pt x="146" y="381"/>
                  <a:pt x="144" y="359"/>
                </a:cubicBezTo>
                <a:cubicBezTo>
                  <a:pt x="144" y="358"/>
                  <a:pt x="144" y="358"/>
                  <a:pt x="143" y="358"/>
                </a:cubicBezTo>
                <a:cubicBezTo>
                  <a:pt x="139" y="363"/>
                  <a:pt x="128" y="373"/>
                  <a:pt x="127" y="377"/>
                </a:cubicBezTo>
                <a:close/>
                <a:moveTo>
                  <a:pt x="305" y="374"/>
                </a:moveTo>
                <a:cubicBezTo>
                  <a:pt x="307" y="376"/>
                  <a:pt x="307" y="380"/>
                  <a:pt x="309" y="381"/>
                </a:cubicBezTo>
                <a:cubicBezTo>
                  <a:pt x="310" y="375"/>
                  <a:pt x="312" y="366"/>
                  <a:pt x="311" y="362"/>
                </a:cubicBezTo>
                <a:cubicBezTo>
                  <a:pt x="310" y="366"/>
                  <a:pt x="307" y="370"/>
                  <a:pt x="305" y="374"/>
                </a:cubicBezTo>
                <a:close/>
                <a:moveTo>
                  <a:pt x="20" y="374"/>
                </a:moveTo>
                <a:cubicBezTo>
                  <a:pt x="21" y="380"/>
                  <a:pt x="23" y="389"/>
                  <a:pt x="26" y="395"/>
                </a:cubicBezTo>
                <a:cubicBezTo>
                  <a:pt x="27" y="396"/>
                  <a:pt x="34" y="403"/>
                  <a:pt x="34" y="399"/>
                </a:cubicBezTo>
                <a:cubicBezTo>
                  <a:pt x="32" y="390"/>
                  <a:pt x="33" y="377"/>
                  <a:pt x="33" y="366"/>
                </a:cubicBezTo>
                <a:cubicBezTo>
                  <a:pt x="26" y="366"/>
                  <a:pt x="23" y="371"/>
                  <a:pt x="20" y="374"/>
                </a:cubicBezTo>
                <a:close/>
                <a:moveTo>
                  <a:pt x="39" y="404"/>
                </a:moveTo>
                <a:cubicBezTo>
                  <a:pt x="49" y="408"/>
                  <a:pt x="67" y="408"/>
                  <a:pt x="78" y="405"/>
                </a:cubicBezTo>
                <a:cubicBezTo>
                  <a:pt x="73" y="394"/>
                  <a:pt x="66" y="385"/>
                  <a:pt x="58" y="377"/>
                </a:cubicBezTo>
                <a:cubicBezTo>
                  <a:pt x="55" y="384"/>
                  <a:pt x="53" y="393"/>
                  <a:pt x="45" y="395"/>
                </a:cubicBezTo>
                <a:cubicBezTo>
                  <a:pt x="43" y="387"/>
                  <a:pt x="44" y="377"/>
                  <a:pt x="44" y="368"/>
                </a:cubicBezTo>
                <a:cubicBezTo>
                  <a:pt x="41" y="367"/>
                  <a:pt x="40" y="367"/>
                  <a:pt x="38" y="366"/>
                </a:cubicBezTo>
                <a:cubicBezTo>
                  <a:pt x="38" y="379"/>
                  <a:pt x="37" y="393"/>
                  <a:pt x="39" y="404"/>
                </a:cubicBezTo>
                <a:close/>
                <a:moveTo>
                  <a:pt x="321" y="402"/>
                </a:moveTo>
                <a:cubicBezTo>
                  <a:pt x="323" y="393"/>
                  <a:pt x="319" y="380"/>
                  <a:pt x="318" y="372"/>
                </a:cubicBezTo>
                <a:cubicBezTo>
                  <a:pt x="318" y="372"/>
                  <a:pt x="319" y="365"/>
                  <a:pt x="317" y="368"/>
                </a:cubicBezTo>
                <a:cubicBezTo>
                  <a:pt x="317" y="380"/>
                  <a:pt x="311" y="396"/>
                  <a:pt x="321" y="402"/>
                </a:cubicBezTo>
                <a:close/>
                <a:moveTo>
                  <a:pt x="340" y="422"/>
                </a:moveTo>
                <a:cubicBezTo>
                  <a:pt x="351" y="441"/>
                  <a:pt x="366" y="462"/>
                  <a:pt x="380" y="477"/>
                </a:cubicBezTo>
                <a:cubicBezTo>
                  <a:pt x="381" y="479"/>
                  <a:pt x="385" y="484"/>
                  <a:pt x="385" y="481"/>
                </a:cubicBezTo>
                <a:cubicBezTo>
                  <a:pt x="386" y="468"/>
                  <a:pt x="393" y="456"/>
                  <a:pt x="392" y="445"/>
                </a:cubicBezTo>
                <a:cubicBezTo>
                  <a:pt x="392" y="439"/>
                  <a:pt x="388" y="431"/>
                  <a:pt x="385" y="424"/>
                </a:cubicBezTo>
                <a:cubicBezTo>
                  <a:pt x="378" y="405"/>
                  <a:pt x="365" y="380"/>
                  <a:pt x="357" y="368"/>
                </a:cubicBezTo>
                <a:cubicBezTo>
                  <a:pt x="350" y="385"/>
                  <a:pt x="343" y="402"/>
                  <a:pt x="340" y="422"/>
                </a:cubicBezTo>
                <a:close/>
                <a:moveTo>
                  <a:pt x="46" y="387"/>
                </a:moveTo>
                <a:cubicBezTo>
                  <a:pt x="51" y="385"/>
                  <a:pt x="52" y="379"/>
                  <a:pt x="53" y="373"/>
                </a:cubicBezTo>
                <a:cubicBezTo>
                  <a:pt x="52" y="372"/>
                  <a:pt x="51" y="370"/>
                  <a:pt x="47" y="371"/>
                </a:cubicBezTo>
                <a:cubicBezTo>
                  <a:pt x="47" y="376"/>
                  <a:pt x="48" y="382"/>
                  <a:pt x="46" y="387"/>
                </a:cubicBezTo>
                <a:close/>
                <a:moveTo>
                  <a:pt x="14" y="421"/>
                </a:moveTo>
                <a:cubicBezTo>
                  <a:pt x="15" y="448"/>
                  <a:pt x="23" y="476"/>
                  <a:pt x="31" y="499"/>
                </a:cubicBezTo>
                <a:cubicBezTo>
                  <a:pt x="37" y="517"/>
                  <a:pt x="46" y="534"/>
                  <a:pt x="54" y="547"/>
                </a:cubicBezTo>
                <a:cubicBezTo>
                  <a:pt x="57" y="552"/>
                  <a:pt x="61" y="559"/>
                  <a:pt x="65" y="559"/>
                </a:cubicBezTo>
                <a:cubicBezTo>
                  <a:pt x="65" y="522"/>
                  <a:pt x="85" y="496"/>
                  <a:pt x="77" y="458"/>
                </a:cubicBezTo>
                <a:cubicBezTo>
                  <a:pt x="72" y="468"/>
                  <a:pt x="68" y="479"/>
                  <a:pt x="57" y="484"/>
                </a:cubicBezTo>
                <a:cubicBezTo>
                  <a:pt x="40" y="467"/>
                  <a:pt x="36" y="437"/>
                  <a:pt x="34" y="405"/>
                </a:cubicBezTo>
                <a:cubicBezTo>
                  <a:pt x="27" y="398"/>
                  <a:pt x="21" y="390"/>
                  <a:pt x="18" y="379"/>
                </a:cubicBezTo>
                <a:cubicBezTo>
                  <a:pt x="14" y="392"/>
                  <a:pt x="13" y="406"/>
                  <a:pt x="14" y="421"/>
                </a:cubicBezTo>
                <a:close/>
                <a:moveTo>
                  <a:pt x="99" y="400"/>
                </a:moveTo>
                <a:cubicBezTo>
                  <a:pt x="97" y="405"/>
                  <a:pt x="97" y="409"/>
                  <a:pt x="94" y="415"/>
                </a:cubicBezTo>
                <a:cubicBezTo>
                  <a:pt x="99" y="435"/>
                  <a:pt x="108" y="454"/>
                  <a:pt x="117" y="470"/>
                </a:cubicBezTo>
                <a:cubicBezTo>
                  <a:pt x="124" y="482"/>
                  <a:pt x="127" y="493"/>
                  <a:pt x="141" y="493"/>
                </a:cubicBezTo>
                <a:cubicBezTo>
                  <a:pt x="143" y="485"/>
                  <a:pt x="140" y="476"/>
                  <a:pt x="138" y="468"/>
                </a:cubicBezTo>
                <a:cubicBezTo>
                  <a:pt x="131" y="440"/>
                  <a:pt x="123" y="414"/>
                  <a:pt x="120" y="384"/>
                </a:cubicBezTo>
                <a:cubicBezTo>
                  <a:pt x="120" y="383"/>
                  <a:pt x="120" y="383"/>
                  <a:pt x="119" y="383"/>
                </a:cubicBezTo>
                <a:cubicBezTo>
                  <a:pt x="114" y="390"/>
                  <a:pt x="104" y="393"/>
                  <a:pt x="99" y="400"/>
                </a:cubicBezTo>
                <a:close/>
                <a:moveTo>
                  <a:pt x="85" y="402"/>
                </a:moveTo>
                <a:cubicBezTo>
                  <a:pt x="88" y="401"/>
                  <a:pt x="83" y="385"/>
                  <a:pt x="83" y="385"/>
                </a:cubicBezTo>
                <a:cubicBezTo>
                  <a:pt x="84" y="390"/>
                  <a:pt x="81" y="400"/>
                  <a:pt x="85" y="402"/>
                </a:cubicBezTo>
                <a:close/>
                <a:moveTo>
                  <a:pt x="172" y="396"/>
                </a:moveTo>
                <a:cubicBezTo>
                  <a:pt x="170" y="394"/>
                  <a:pt x="169" y="388"/>
                  <a:pt x="166" y="392"/>
                </a:cubicBezTo>
                <a:cubicBezTo>
                  <a:pt x="164" y="402"/>
                  <a:pt x="159" y="413"/>
                  <a:pt x="158" y="424"/>
                </a:cubicBezTo>
                <a:cubicBezTo>
                  <a:pt x="157" y="435"/>
                  <a:pt x="159" y="446"/>
                  <a:pt x="158" y="457"/>
                </a:cubicBezTo>
                <a:cubicBezTo>
                  <a:pt x="157" y="463"/>
                  <a:pt x="155" y="469"/>
                  <a:pt x="154" y="475"/>
                </a:cubicBezTo>
                <a:cubicBezTo>
                  <a:pt x="152" y="481"/>
                  <a:pt x="148" y="489"/>
                  <a:pt x="148" y="493"/>
                </a:cubicBezTo>
                <a:cubicBezTo>
                  <a:pt x="148" y="496"/>
                  <a:pt x="151" y="503"/>
                  <a:pt x="152" y="508"/>
                </a:cubicBezTo>
                <a:cubicBezTo>
                  <a:pt x="156" y="524"/>
                  <a:pt x="161" y="539"/>
                  <a:pt x="165" y="553"/>
                </a:cubicBezTo>
                <a:cubicBezTo>
                  <a:pt x="171" y="545"/>
                  <a:pt x="175" y="536"/>
                  <a:pt x="180" y="525"/>
                </a:cubicBezTo>
                <a:cubicBezTo>
                  <a:pt x="184" y="516"/>
                  <a:pt x="191" y="506"/>
                  <a:pt x="192" y="495"/>
                </a:cubicBezTo>
                <a:cubicBezTo>
                  <a:pt x="194" y="486"/>
                  <a:pt x="192" y="477"/>
                  <a:pt x="192" y="468"/>
                </a:cubicBezTo>
                <a:cubicBezTo>
                  <a:pt x="194" y="437"/>
                  <a:pt x="202" y="410"/>
                  <a:pt x="208" y="385"/>
                </a:cubicBezTo>
                <a:cubicBezTo>
                  <a:pt x="208" y="384"/>
                  <a:pt x="208" y="384"/>
                  <a:pt x="207" y="384"/>
                </a:cubicBezTo>
                <a:cubicBezTo>
                  <a:pt x="200" y="395"/>
                  <a:pt x="184" y="404"/>
                  <a:pt x="172" y="396"/>
                </a:cubicBezTo>
                <a:close/>
                <a:moveTo>
                  <a:pt x="494" y="412"/>
                </a:moveTo>
                <a:cubicBezTo>
                  <a:pt x="493" y="418"/>
                  <a:pt x="494" y="425"/>
                  <a:pt x="495" y="432"/>
                </a:cubicBezTo>
                <a:cubicBezTo>
                  <a:pt x="496" y="453"/>
                  <a:pt x="495" y="479"/>
                  <a:pt x="500" y="494"/>
                </a:cubicBezTo>
                <a:cubicBezTo>
                  <a:pt x="500" y="460"/>
                  <a:pt x="511" y="429"/>
                  <a:pt x="506" y="396"/>
                </a:cubicBezTo>
                <a:cubicBezTo>
                  <a:pt x="503" y="401"/>
                  <a:pt x="496" y="404"/>
                  <a:pt x="494" y="412"/>
                </a:cubicBezTo>
                <a:close/>
                <a:moveTo>
                  <a:pt x="297" y="492"/>
                </a:moveTo>
                <a:cubicBezTo>
                  <a:pt x="297" y="497"/>
                  <a:pt x="299" y="490"/>
                  <a:pt x="300" y="487"/>
                </a:cubicBezTo>
                <a:cubicBezTo>
                  <a:pt x="307" y="462"/>
                  <a:pt x="312" y="434"/>
                  <a:pt x="318" y="411"/>
                </a:cubicBezTo>
                <a:cubicBezTo>
                  <a:pt x="317" y="408"/>
                  <a:pt x="316" y="403"/>
                  <a:pt x="313" y="401"/>
                </a:cubicBezTo>
                <a:cubicBezTo>
                  <a:pt x="309" y="433"/>
                  <a:pt x="304" y="463"/>
                  <a:pt x="297" y="492"/>
                </a:cubicBezTo>
                <a:close/>
                <a:moveTo>
                  <a:pt x="333" y="437"/>
                </a:moveTo>
                <a:cubicBezTo>
                  <a:pt x="338" y="423"/>
                  <a:pt x="329" y="414"/>
                  <a:pt x="325" y="404"/>
                </a:cubicBezTo>
                <a:cubicBezTo>
                  <a:pt x="321" y="415"/>
                  <a:pt x="330" y="426"/>
                  <a:pt x="333" y="437"/>
                </a:cubicBezTo>
                <a:close/>
                <a:moveTo>
                  <a:pt x="90" y="414"/>
                </a:moveTo>
                <a:cubicBezTo>
                  <a:pt x="87" y="412"/>
                  <a:pt x="90" y="404"/>
                  <a:pt x="85" y="405"/>
                </a:cubicBezTo>
                <a:cubicBezTo>
                  <a:pt x="86" y="408"/>
                  <a:pt x="88" y="415"/>
                  <a:pt x="90" y="414"/>
                </a:cubicBezTo>
                <a:close/>
                <a:moveTo>
                  <a:pt x="959" y="406"/>
                </a:moveTo>
                <a:cubicBezTo>
                  <a:pt x="958" y="406"/>
                  <a:pt x="957" y="406"/>
                  <a:pt x="957" y="406"/>
                </a:cubicBezTo>
                <a:cubicBezTo>
                  <a:pt x="955" y="407"/>
                  <a:pt x="955" y="409"/>
                  <a:pt x="955" y="410"/>
                </a:cubicBezTo>
                <a:cubicBezTo>
                  <a:pt x="928" y="454"/>
                  <a:pt x="953" y="540"/>
                  <a:pt x="977" y="569"/>
                </a:cubicBezTo>
                <a:cubicBezTo>
                  <a:pt x="979" y="511"/>
                  <a:pt x="976" y="449"/>
                  <a:pt x="959" y="406"/>
                </a:cubicBezTo>
                <a:close/>
                <a:moveTo>
                  <a:pt x="39" y="411"/>
                </a:moveTo>
                <a:cubicBezTo>
                  <a:pt x="40" y="424"/>
                  <a:pt x="41" y="437"/>
                  <a:pt x="45" y="448"/>
                </a:cubicBezTo>
                <a:cubicBezTo>
                  <a:pt x="47" y="459"/>
                  <a:pt x="51" y="471"/>
                  <a:pt x="59" y="477"/>
                </a:cubicBezTo>
                <a:cubicBezTo>
                  <a:pt x="65" y="468"/>
                  <a:pt x="76" y="458"/>
                  <a:pt x="78" y="444"/>
                </a:cubicBezTo>
                <a:cubicBezTo>
                  <a:pt x="80" y="433"/>
                  <a:pt x="77" y="422"/>
                  <a:pt x="78" y="408"/>
                </a:cubicBezTo>
                <a:cubicBezTo>
                  <a:pt x="68" y="412"/>
                  <a:pt x="49" y="412"/>
                  <a:pt x="39" y="408"/>
                </a:cubicBezTo>
                <a:cubicBezTo>
                  <a:pt x="39" y="409"/>
                  <a:pt x="39" y="410"/>
                  <a:pt x="39" y="411"/>
                </a:cubicBezTo>
                <a:close/>
                <a:moveTo>
                  <a:pt x="84" y="432"/>
                </a:moveTo>
                <a:cubicBezTo>
                  <a:pt x="84" y="427"/>
                  <a:pt x="87" y="424"/>
                  <a:pt x="88" y="421"/>
                </a:cubicBezTo>
                <a:cubicBezTo>
                  <a:pt x="85" y="419"/>
                  <a:pt x="86" y="413"/>
                  <a:pt x="82" y="413"/>
                </a:cubicBezTo>
                <a:cubicBezTo>
                  <a:pt x="83" y="419"/>
                  <a:pt x="80" y="429"/>
                  <a:pt x="84" y="432"/>
                </a:cubicBezTo>
                <a:close/>
                <a:moveTo>
                  <a:pt x="480" y="453"/>
                </a:moveTo>
                <a:cubicBezTo>
                  <a:pt x="476" y="542"/>
                  <a:pt x="468" y="625"/>
                  <a:pt x="434" y="685"/>
                </a:cubicBezTo>
                <a:cubicBezTo>
                  <a:pt x="429" y="694"/>
                  <a:pt x="419" y="704"/>
                  <a:pt x="419" y="710"/>
                </a:cubicBezTo>
                <a:cubicBezTo>
                  <a:pt x="418" y="725"/>
                  <a:pt x="427" y="752"/>
                  <a:pt x="442" y="752"/>
                </a:cubicBezTo>
                <a:cubicBezTo>
                  <a:pt x="457" y="752"/>
                  <a:pt x="465" y="723"/>
                  <a:pt x="470" y="707"/>
                </a:cubicBezTo>
                <a:cubicBezTo>
                  <a:pt x="483" y="657"/>
                  <a:pt x="488" y="602"/>
                  <a:pt x="494" y="548"/>
                </a:cubicBezTo>
                <a:cubicBezTo>
                  <a:pt x="495" y="537"/>
                  <a:pt x="497" y="525"/>
                  <a:pt x="497" y="515"/>
                </a:cubicBezTo>
                <a:cubicBezTo>
                  <a:pt x="496" y="500"/>
                  <a:pt x="493" y="485"/>
                  <a:pt x="492" y="469"/>
                </a:cubicBezTo>
                <a:cubicBezTo>
                  <a:pt x="491" y="453"/>
                  <a:pt x="489" y="436"/>
                  <a:pt x="490" y="419"/>
                </a:cubicBezTo>
                <a:cubicBezTo>
                  <a:pt x="490" y="418"/>
                  <a:pt x="490" y="417"/>
                  <a:pt x="489" y="418"/>
                </a:cubicBezTo>
                <a:cubicBezTo>
                  <a:pt x="481" y="427"/>
                  <a:pt x="481" y="437"/>
                  <a:pt x="480" y="453"/>
                </a:cubicBezTo>
                <a:close/>
                <a:moveTo>
                  <a:pt x="262" y="646"/>
                </a:moveTo>
                <a:cubicBezTo>
                  <a:pt x="275" y="641"/>
                  <a:pt x="287" y="635"/>
                  <a:pt x="297" y="625"/>
                </a:cubicBezTo>
                <a:cubicBezTo>
                  <a:pt x="308" y="614"/>
                  <a:pt x="324" y="590"/>
                  <a:pt x="327" y="572"/>
                </a:cubicBezTo>
                <a:cubicBezTo>
                  <a:pt x="329" y="554"/>
                  <a:pt x="327" y="531"/>
                  <a:pt x="327" y="510"/>
                </a:cubicBezTo>
                <a:cubicBezTo>
                  <a:pt x="327" y="500"/>
                  <a:pt x="327" y="489"/>
                  <a:pt x="328" y="479"/>
                </a:cubicBezTo>
                <a:cubicBezTo>
                  <a:pt x="328" y="469"/>
                  <a:pt x="331" y="458"/>
                  <a:pt x="331" y="450"/>
                </a:cubicBezTo>
                <a:cubicBezTo>
                  <a:pt x="330" y="439"/>
                  <a:pt x="323" y="429"/>
                  <a:pt x="321" y="420"/>
                </a:cubicBezTo>
                <a:cubicBezTo>
                  <a:pt x="302" y="495"/>
                  <a:pt x="283" y="572"/>
                  <a:pt x="262" y="646"/>
                </a:cubicBezTo>
                <a:close/>
                <a:moveTo>
                  <a:pt x="84" y="477"/>
                </a:moveTo>
                <a:cubicBezTo>
                  <a:pt x="88" y="466"/>
                  <a:pt x="94" y="457"/>
                  <a:pt x="101" y="448"/>
                </a:cubicBezTo>
                <a:cubicBezTo>
                  <a:pt x="98" y="442"/>
                  <a:pt x="95" y="434"/>
                  <a:pt x="91" y="428"/>
                </a:cubicBezTo>
                <a:cubicBezTo>
                  <a:pt x="84" y="440"/>
                  <a:pt x="80" y="459"/>
                  <a:pt x="84" y="477"/>
                </a:cubicBezTo>
                <a:close/>
                <a:moveTo>
                  <a:pt x="339" y="479"/>
                </a:moveTo>
                <a:cubicBezTo>
                  <a:pt x="341" y="501"/>
                  <a:pt x="341" y="523"/>
                  <a:pt x="338" y="543"/>
                </a:cubicBezTo>
                <a:cubicBezTo>
                  <a:pt x="337" y="553"/>
                  <a:pt x="333" y="562"/>
                  <a:pt x="333" y="571"/>
                </a:cubicBezTo>
                <a:cubicBezTo>
                  <a:pt x="331" y="590"/>
                  <a:pt x="336" y="611"/>
                  <a:pt x="340" y="628"/>
                </a:cubicBezTo>
                <a:cubicBezTo>
                  <a:pt x="344" y="645"/>
                  <a:pt x="350" y="663"/>
                  <a:pt x="364" y="669"/>
                </a:cubicBezTo>
                <a:cubicBezTo>
                  <a:pt x="367" y="615"/>
                  <a:pt x="371" y="561"/>
                  <a:pt x="380" y="512"/>
                </a:cubicBezTo>
                <a:cubicBezTo>
                  <a:pt x="381" y="504"/>
                  <a:pt x="384" y="496"/>
                  <a:pt x="383" y="491"/>
                </a:cubicBezTo>
                <a:cubicBezTo>
                  <a:pt x="383" y="486"/>
                  <a:pt x="377" y="482"/>
                  <a:pt x="372" y="476"/>
                </a:cubicBezTo>
                <a:cubicBezTo>
                  <a:pt x="359" y="461"/>
                  <a:pt x="347" y="443"/>
                  <a:pt x="338" y="430"/>
                </a:cubicBezTo>
                <a:cubicBezTo>
                  <a:pt x="333" y="447"/>
                  <a:pt x="338" y="462"/>
                  <a:pt x="339" y="479"/>
                </a:cubicBezTo>
                <a:close/>
                <a:moveTo>
                  <a:pt x="200" y="443"/>
                </a:moveTo>
                <a:cubicBezTo>
                  <a:pt x="200" y="442"/>
                  <a:pt x="200" y="437"/>
                  <a:pt x="199" y="440"/>
                </a:cubicBezTo>
                <a:cubicBezTo>
                  <a:pt x="198" y="443"/>
                  <a:pt x="200" y="445"/>
                  <a:pt x="200" y="443"/>
                </a:cubicBezTo>
                <a:close/>
                <a:moveTo>
                  <a:pt x="417" y="698"/>
                </a:moveTo>
                <a:cubicBezTo>
                  <a:pt x="420" y="700"/>
                  <a:pt x="420" y="695"/>
                  <a:pt x="421" y="694"/>
                </a:cubicBezTo>
                <a:cubicBezTo>
                  <a:pt x="463" y="633"/>
                  <a:pt x="470" y="537"/>
                  <a:pt x="477" y="443"/>
                </a:cubicBezTo>
                <a:cubicBezTo>
                  <a:pt x="477" y="442"/>
                  <a:pt x="477" y="441"/>
                  <a:pt x="477" y="442"/>
                </a:cubicBezTo>
                <a:cubicBezTo>
                  <a:pt x="446" y="516"/>
                  <a:pt x="421" y="596"/>
                  <a:pt x="417" y="698"/>
                </a:cubicBezTo>
                <a:close/>
                <a:moveTo>
                  <a:pt x="198" y="481"/>
                </a:moveTo>
                <a:cubicBezTo>
                  <a:pt x="200" y="472"/>
                  <a:pt x="200" y="452"/>
                  <a:pt x="198" y="447"/>
                </a:cubicBezTo>
                <a:cubicBezTo>
                  <a:pt x="198" y="458"/>
                  <a:pt x="195" y="471"/>
                  <a:pt x="198" y="481"/>
                </a:cubicBezTo>
                <a:close/>
                <a:moveTo>
                  <a:pt x="1100" y="448"/>
                </a:moveTo>
                <a:cubicBezTo>
                  <a:pt x="1080" y="462"/>
                  <a:pt x="1070" y="490"/>
                  <a:pt x="1057" y="513"/>
                </a:cubicBezTo>
                <a:cubicBezTo>
                  <a:pt x="1054" y="520"/>
                  <a:pt x="1047" y="526"/>
                  <a:pt x="1047" y="532"/>
                </a:cubicBezTo>
                <a:cubicBezTo>
                  <a:pt x="1046" y="541"/>
                  <a:pt x="1050" y="551"/>
                  <a:pt x="1053" y="561"/>
                </a:cubicBezTo>
                <a:cubicBezTo>
                  <a:pt x="1062" y="584"/>
                  <a:pt x="1080" y="598"/>
                  <a:pt x="1108" y="598"/>
                </a:cubicBezTo>
                <a:cubicBezTo>
                  <a:pt x="1126" y="598"/>
                  <a:pt x="1153" y="590"/>
                  <a:pt x="1155" y="574"/>
                </a:cubicBezTo>
                <a:cubicBezTo>
                  <a:pt x="1157" y="564"/>
                  <a:pt x="1150" y="549"/>
                  <a:pt x="1147" y="539"/>
                </a:cubicBezTo>
                <a:cubicBezTo>
                  <a:pt x="1140" y="516"/>
                  <a:pt x="1132" y="488"/>
                  <a:pt x="1125" y="470"/>
                </a:cubicBezTo>
                <a:cubicBezTo>
                  <a:pt x="1120" y="459"/>
                  <a:pt x="1114" y="444"/>
                  <a:pt x="1101" y="447"/>
                </a:cubicBezTo>
                <a:cubicBezTo>
                  <a:pt x="1101" y="448"/>
                  <a:pt x="1100" y="448"/>
                  <a:pt x="1100" y="448"/>
                </a:cubicBezTo>
                <a:close/>
                <a:moveTo>
                  <a:pt x="501" y="515"/>
                </a:moveTo>
                <a:cubicBezTo>
                  <a:pt x="503" y="518"/>
                  <a:pt x="503" y="522"/>
                  <a:pt x="503" y="526"/>
                </a:cubicBezTo>
                <a:cubicBezTo>
                  <a:pt x="504" y="530"/>
                  <a:pt x="503" y="535"/>
                  <a:pt x="506" y="537"/>
                </a:cubicBezTo>
                <a:cubicBezTo>
                  <a:pt x="507" y="509"/>
                  <a:pt x="511" y="474"/>
                  <a:pt x="508" y="449"/>
                </a:cubicBezTo>
                <a:cubicBezTo>
                  <a:pt x="507" y="472"/>
                  <a:pt x="504" y="493"/>
                  <a:pt x="501" y="515"/>
                </a:cubicBezTo>
                <a:close/>
                <a:moveTo>
                  <a:pt x="387" y="484"/>
                </a:moveTo>
                <a:cubicBezTo>
                  <a:pt x="388" y="488"/>
                  <a:pt x="393" y="490"/>
                  <a:pt x="396" y="493"/>
                </a:cubicBezTo>
                <a:cubicBezTo>
                  <a:pt x="398" y="496"/>
                  <a:pt x="403" y="504"/>
                  <a:pt x="405" y="500"/>
                </a:cubicBezTo>
                <a:cubicBezTo>
                  <a:pt x="403" y="483"/>
                  <a:pt x="399" y="466"/>
                  <a:pt x="394" y="452"/>
                </a:cubicBezTo>
                <a:cubicBezTo>
                  <a:pt x="392" y="463"/>
                  <a:pt x="390" y="474"/>
                  <a:pt x="387" y="484"/>
                </a:cubicBezTo>
                <a:close/>
                <a:moveTo>
                  <a:pt x="203" y="479"/>
                </a:moveTo>
                <a:cubicBezTo>
                  <a:pt x="201" y="497"/>
                  <a:pt x="205" y="522"/>
                  <a:pt x="207" y="545"/>
                </a:cubicBezTo>
                <a:cubicBezTo>
                  <a:pt x="210" y="578"/>
                  <a:pt x="211" y="622"/>
                  <a:pt x="238" y="628"/>
                </a:cubicBezTo>
                <a:cubicBezTo>
                  <a:pt x="231" y="572"/>
                  <a:pt x="221" y="509"/>
                  <a:pt x="210" y="454"/>
                </a:cubicBezTo>
                <a:cubicBezTo>
                  <a:pt x="209" y="462"/>
                  <a:pt x="204" y="470"/>
                  <a:pt x="203" y="479"/>
                </a:cubicBezTo>
                <a:close/>
                <a:moveTo>
                  <a:pt x="99" y="459"/>
                </a:moveTo>
                <a:cubicBezTo>
                  <a:pt x="94" y="468"/>
                  <a:pt x="86" y="478"/>
                  <a:pt x="84" y="491"/>
                </a:cubicBezTo>
                <a:cubicBezTo>
                  <a:pt x="80" y="518"/>
                  <a:pt x="88" y="553"/>
                  <a:pt x="85" y="583"/>
                </a:cubicBezTo>
                <a:cubicBezTo>
                  <a:pt x="100" y="599"/>
                  <a:pt x="136" y="594"/>
                  <a:pt x="144" y="574"/>
                </a:cubicBezTo>
                <a:cubicBezTo>
                  <a:pt x="143" y="552"/>
                  <a:pt x="139" y="536"/>
                  <a:pt x="133" y="521"/>
                </a:cubicBezTo>
                <a:cubicBezTo>
                  <a:pt x="124" y="499"/>
                  <a:pt x="115" y="477"/>
                  <a:pt x="104" y="457"/>
                </a:cubicBezTo>
                <a:cubicBezTo>
                  <a:pt x="103" y="457"/>
                  <a:pt x="103" y="457"/>
                  <a:pt x="102" y="457"/>
                </a:cubicBezTo>
                <a:cubicBezTo>
                  <a:pt x="101" y="457"/>
                  <a:pt x="100" y="458"/>
                  <a:pt x="99" y="459"/>
                </a:cubicBezTo>
                <a:close/>
                <a:moveTo>
                  <a:pt x="149" y="478"/>
                </a:moveTo>
                <a:cubicBezTo>
                  <a:pt x="149" y="472"/>
                  <a:pt x="153" y="465"/>
                  <a:pt x="150" y="460"/>
                </a:cubicBezTo>
                <a:cubicBezTo>
                  <a:pt x="151" y="466"/>
                  <a:pt x="147" y="473"/>
                  <a:pt x="149" y="478"/>
                </a:cubicBezTo>
                <a:close/>
                <a:moveTo>
                  <a:pt x="332" y="552"/>
                </a:moveTo>
                <a:cubicBezTo>
                  <a:pt x="336" y="527"/>
                  <a:pt x="339" y="492"/>
                  <a:pt x="333" y="467"/>
                </a:cubicBezTo>
                <a:cubicBezTo>
                  <a:pt x="331" y="493"/>
                  <a:pt x="329" y="525"/>
                  <a:pt x="332" y="552"/>
                </a:cubicBezTo>
                <a:close/>
                <a:moveTo>
                  <a:pt x="200" y="529"/>
                </a:moveTo>
                <a:cubicBezTo>
                  <a:pt x="201" y="533"/>
                  <a:pt x="201" y="536"/>
                  <a:pt x="201" y="530"/>
                </a:cubicBezTo>
                <a:cubicBezTo>
                  <a:pt x="201" y="517"/>
                  <a:pt x="200" y="526"/>
                  <a:pt x="200" y="520"/>
                </a:cubicBezTo>
                <a:cubicBezTo>
                  <a:pt x="200" y="509"/>
                  <a:pt x="200" y="500"/>
                  <a:pt x="198" y="490"/>
                </a:cubicBezTo>
                <a:cubicBezTo>
                  <a:pt x="197" y="498"/>
                  <a:pt x="199" y="525"/>
                  <a:pt x="200" y="529"/>
                </a:cubicBezTo>
                <a:close/>
                <a:moveTo>
                  <a:pt x="957" y="592"/>
                </a:moveTo>
                <a:cubicBezTo>
                  <a:pt x="961" y="600"/>
                  <a:pt x="964" y="610"/>
                  <a:pt x="972" y="613"/>
                </a:cubicBezTo>
                <a:cubicBezTo>
                  <a:pt x="975" y="604"/>
                  <a:pt x="975" y="590"/>
                  <a:pt x="976" y="578"/>
                </a:cubicBezTo>
                <a:cubicBezTo>
                  <a:pt x="954" y="559"/>
                  <a:pt x="947" y="525"/>
                  <a:pt x="941" y="491"/>
                </a:cubicBezTo>
                <a:cubicBezTo>
                  <a:pt x="942" y="530"/>
                  <a:pt x="945" y="565"/>
                  <a:pt x="957" y="592"/>
                </a:cubicBezTo>
                <a:close/>
                <a:moveTo>
                  <a:pt x="370" y="668"/>
                </a:moveTo>
                <a:cubicBezTo>
                  <a:pt x="385" y="655"/>
                  <a:pt x="392" y="628"/>
                  <a:pt x="399" y="600"/>
                </a:cubicBezTo>
                <a:cubicBezTo>
                  <a:pt x="403" y="582"/>
                  <a:pt x="407" y="559"/>
                  <a:pt x="407" y="536"/>
                </a:cubicBezTo>
                <a:cubicBezTo>
                  <a:pt x="407" y="528"/>
                  <a:pt x="408" y="517"/>
                  <a:pt x="406" y="512"/>
                </a:cubicBezTo>
                <a:cubicBezTo>
                  <a:pt x="404" y="503"/>
                  <a:pt x="391" y="500"/>
                  <a:pt x="386" y="493"/>
                </a:cubicBezTo>
                <a:cubicBezTo>
                  <a:pt x="377" y="547"/>
                  <a:pt x="370" y="605"/>
                  <a:pt x="370" y="668"/>
                </a:cubicBezTo>
                <a:close/>
                <a:moveTo>
                  <a:pt x="141" y="525"/>
                </a:moveTo>
                <a:cubicBezTo>
                  <a:pt x="140" y="515"/>
                  <a:pt x="140" y="506"/>
                  <a:pt x="141" y="497"/>
                </a:cubicBezTo>
                <a:cubicBezTo>
                  <a:pt x="136" y="498"/>
                  <a:pt x="133" y="496"/>
                  <a:pt x="130" y="494"/>
                </a:cubicBezTo>
                <a:cubicBezTo>
                  <a:pt x="133" y="505"/>
                  <a:pt x="137" y="515"/>
                  <a:pt x="141" y="525"/>
                </a:cubicBezTo>
                <a:close/>
                <a:moveTo>
                  <a:pt x="72" y="533"/>
                </a:moveTo>
                <a:cubicBezTo>
                  <a:pt x="70" y="545"/>
                  <a:pt x="65" y="569"/>
                  <a:pt x="74" y="572"/>
                </a:cubicBezTo>
                <a:cubicBezTo>
                  <a:pt x="76" y="573"/>
                  <a:pt x="80" y="580"/>
                  <a:pt x="80" y="576"/>
                </a:cubicBezTo>
                <a:cubicBezTo>
                  <a:pt x="79" y="552"/>
                  <a:pt x="81" y="526"/>
                  <a:pt x="79" y="504"/>
                </a:cubicBezTo>
                <a:cubicBezTo>
                  <a:pt x="78" y="512"/>
                  <a:pt x="74" y="522"/>
                  <a:pt x="72" y="533"/>
                </a:cubicBezTo>
                <a:close/>
                <a:moveTo>
                  <a:pt x="559" y="511"/>
                </a:moveTo>
                <a:cubicBezTo>
                  <a:pt x="559" y="509"/>
                  <a:pt x="560" y="502"/>
                  <a:pt x="558" y="505"/>
                </a:cubicBezTo>
                <a:cubicBezTo>
                  <a:pt x="558" y="507"/>
                  <a:pt x="558" y="514"/>
                  <a:pt x="559" y="511"/>
                </a:cubicBezTo>
                <a:close/>
                <a:moveTo>
                  <a:pt x="149" y="551"/>
                </a:moveTo>
                <a:cubicBezTo>
                  <a:pt x="145" y="555"/>
                  <a:pt x="148" y="565"/>
                  <a:pt x="148" y="570"/>
                </a:cubicBezTo>
                <a:cubicBezTo>
                  <a:pt x="152" y="569"/>
                  <a:pt x="159" y="563"/>
                  <a:pt x="162" y="558"/>
                </a:cubicBezTo>
                <a:cubicBezTo>
                  <a:pt x="155" y="542"/>
                  <a:pt x="152" y="522"/>
                  <a:pt x="146" y="505"/>
                </a:cubicBezTo>
                <a:cubicBezTo>
                  <a:pt x="147" y="520"/>
                  <a:pt x="144" y="540"/>
                  <a:pt x="149" y="551"/>
                </a:cubicBezTo>
                <a:close/>
                <a:moveTo>
                  <a:pt x="166" y="559"/>
                </a:moveTo>
                <a:cubicBezTo>
                  <a:pt x="171" y="559"/>
                  <a:pt x="172" y="556"/>
                  <a:pt x="177" y="557"/>
                </a:cubicBezTo>
                <a:cubicBezTo>
                  <a:pt x="187" y="592"/>
                  <a:pt x="190" y="642"/>
                  <a:pt x="222" y="649"/>
                </a:cubicBezTo>
                <a:cubicBezTo>
                  <a:pt x="212" y="629"/>
                  <a:pt x="210" y="605"/>
                  <a:pt x="204" y="582"/>
                </a:cubicBezTo>
                <a:cubicBezTo>
                  <a:pt x="198" y="558"/>
                  <a:pt x="194" y="533"/>
                  <a:pt x="192" y="507"/>
                </a:cubicBezTo>
                <a:cubicBezTo>
                  <a:pt x="192" y="506"/>
                  <a:pt x="192" y="506"/>
                  <a:pt x="191" y="506"/>
                </a:cubicBezTo>
                <a:cubicBezTo>
                  <a:pt x="184" y="525"/>
                  <a:pt x="176" y="542"/>
                  <a:pt x="166" y="559"/>
                </a:cubicBezTo>
                <a:close/>
                <a:moveTo>
                  <a:pt x="561" y="535"/>
                </a:moveTo>
                <a:cubicBezTo>
                  <a:pt x="564" y="528"/>
                  <a:pt x="558" y="517"/>
                  <a:pt x="559" y="515"/>
                </a:cubicBezTo>
                <a:cubicBezTo>
                  <a:pt x="558" y="524"/>
                  <a:pt x="562" y="532"/>
                  <a:pt x="561" y="535"/>
                </a:cubicBezTo>
                <a:close/>
                <a:moveTo>
                  <a:pt x="562" y="544"/>
                </a:moveTo>
                <a:cubicBezTo>
                  <a:pt x="562" y="543"/>
                  <a:pt x="562" y="536"/>
                  <a:pt x="561" y="539"/>
                </a:cubicBezTo>
                <a:cubicBezTo>
                  <a:pt x="561" y="540"/>
                  <a:pt x="560" y="547"/>
                  <a:pt x="562" y="544"/>
                </a:cubicBezTo>
                <a:close/>
                <a:moveTo>
                  <a:pt x="183" y="606"/>
                </a:moveTo>
                <a:cubicBezTo>
                  <a:pt x="180" y="591"/>
                  <a:pt x="181" y="567"/>
                  <a:pt x="168" y="565"/>
                </a:cubicBezTo>
                <a:cubicBezTo>
                  <a:pt x="174" y="578"/>
                  <a:pt x="177" y="593"/>
                  <a:pt x="183" y="606"/>
                </a:cubicBezTo>
                <a:close/>
                <a:moveTo>
                  <a:pt x="767" y="622"/>
                </a:moveTo>
                <a:cubicBezTo>
                  <a:pt x="771" y="638"/>
                  <a:pt x="772" y="658"/>
                  <a:pt x="778" y="672"/>
                </a:cubicBezTo>
                <a:cubicBezTo>
                  <a:pt x="786" y="668"/>
                  <a:pt x="791" y="659"/>
                  <a:pt x="795" y="652"/>
                </a:cubicBezTo>
                <a:cubicBezTo>
                  <a:pt x="810" y="628"/>
                  <a:pt x="820" y="597"/>
                  <a:pt x="826" y="566"/>
                </a:cubicBezTo>
                <a:cubicBezTo>
                  <a:pt x="826" y="566"/>
                  <a:pt x="826" y="565"/>
                  <a:pt x="825" y="565"/>
                </a:cubicBezTo>
                <a:cubicBezTo>
                  <a:pt x="810" y="589"/>
                  <a:pt x="792" y="608"/>
                  <a:pt x="767" y="622"/>
                </a:cubicBezTo>
                <a:close/>
                <a:moveTo>
                  <a:pt x="227" y="756"/>
                </a:moveTo>
                <a:cubicBezTo>
                  <a:pt x="236" y="732"/>
                  <a:pt x="220" y="709"/>
                  <a:pt x="213" y="692"/>
                </a:cubicBezTo>
                <a:cubicBezTo>
                  <a:pt x="195" y="655"/>
                  <a:pt x="175" y="606"/>
                  <a:pt x="165" y="567"/>
                </a:cubicBezTo>
                <a:cubicBezTo>
                  <a:pt x="164" y="567"/>
                  <a:pt x="163" y="567"/>
                  <a:pt x="163" y="566"/>
                </a:cubicBezTo>
                <a:cubicBezTo>
                  <a:pt x="158" y="572"/>
                  <a:pt x="151" y="575"/>
                  <a:pt x="149" y="583"/>
                </a:cubicBezTo>
                <a:cubicBezTo>
                  <a:pt x="148" y="589"/>
                  <a:pt x="152" y="601"/>
                  <a:pt x="153" y="610"/>
                </a:cubicBezTo>
                <a:cubicBezTo>
                  <a:pt x="163" y="672"/>
                  <a:pt x="182" y="735"/>
                  <a:pt x="208" y="776"/>
                </a:cubicBezTo>
                <a:cubicBezTo>
                  <a:pt x="216" y="769"/>
                  <a:pt x="223" y="765"/>
                  <a:pt x="227" y="756"/>
                </a:cubicBezTo>
                <a:close/>
                <a:moveTo>
                  <a:pt x="73" y="646"/>
                </a:moveTo>
                <a:cubicBezTo>
                  <a:pt x="80" y="631"/>
                  <a:pt x="82" y="610"/>
                  <a:pt x="81" y="587"/>
                </a:cubicBezTo>
                <a:cubicBezTo>
                  <a:pt x="77" y="582"/>
                  <a:pt x="72" y="578"/>
                  <a:pt x="68" y="574"/>
                </a:cubicBezTo>
                <a:cubicBezTo>
                  <a:pt x="65" y="599"/>
                  <a:pt x="66" y="628"/>
                  <a:pt x="73" y="646"/>
                </a:cubicBezTo>
                <a:close/>
                <a:moveTo>
                  <a:pt x="141" y="587"/>
                </a:moveTo>
                <a:cubicBezTo>
                  <a:pt x="122" y="609"/>
                  <a:pt x="112" y="635"/>
                  <a:pt x="91" y="661"/>
                </a:cubicBezTo>
                <a:cubicBezTo>
                  <a:pt x="73" y="682"/>
                  <a:pt x="46" y="705"/>
                  <a:pt x="43" y="737"/>
                </a:cubicBezTo>
                <a:cubicBezTo>
                  <a:pt x="40" y="761"/>
                  <a:pt x="52" y="777"/>
                  <a:pt x="67" y="786"/>
                </a:cubicBezTo>
                <a:cubicBezTo>
                  <a:pt x="103" y="808"/>
                  <a:pt x="168" y="796"/>
                  <a:pt x="203" y="779"/>
                </a:cubicBezTo>
                <a:cubicBezTo>
                  <a:pt x="188" y="752"/>
                  <a:pt x="176" y="722"/>
                  <a:pt x="166" y="690"/>
                </a:cubicBezTo>
                <a:cubicBezTo>
                  <a:pt x="157" y="658"/>
                  <a:pt x="150" y="623"/>
                  <a:pt x="145" y="586"/>
                </a:cubicBezTo>
                <a:cubicBezTo>
                  <a:pt x="145" y="585"/>
                  <a:pt x="145" y="585"/>
                  <a:pt x="144" y="585"/>
                </a:cubicBezTo>
                <a:cubicBezTo>
                  <a:pt x="145" y="587"/>
                  <a:pt x="142" y="586"/>
                  <a:pt x="141" y="587"/>
                </a:cubicBezTo>
                <a:close/>
                <a:moveTo>
                  <a:pt x="253" y="628"/>
                </a:moveTo>
                <a:cubicBezTo>
                  <a:pt x="250" y="629"/>
                  <a:pt x="247" y="631"/>
                  <a:pt x="245" y="634"/>
                </a:cubicBezTo>
                <a:cubicBezTo>
                  <a:pt x="245" y="640"/>
                  <a:pt x="247" y="644"/>
                  <a:pt x="247" y="650"/>
                </a:cubicBezTo>
                <a:cubicBezTo>
                  <a:pt x="251" y="651"/>
                  <a:pt x="252" y="648"/>
                  <a:pt x="256" y="649"/>
                </a:cubicBezTo>
                <a:cubicBezTo>
                  <a:pt x="261" y="636"/>
                  <a:pt x="267" y="619"/>
                  <a:pt x="268" y="605"/>
                </a:cubicBezTo>
                <a:cubicBezTo>
                  <a:pt x="265" y="614"/>
                  <a:pt x="258" y="620"/>
                  <a:pt x="253" y="628"/>
                </a:cubicBezTo>
                <a:close/>
                <a:moveTo>
                  <a:pt x="232" y="632"/>
                </a:moveTo>
                <a:cubicBezTo>
                  <a:pt x="226" y="629"/>
                  <a:pt x="221" y="621"/>
                  <a:pt x="218" y="619"/>
                </a:cubicBezTo>
                <a:cubicBezTo>
                  <a:pt x="222" y="630"/>
                  <a:pt x="224" y="642"/>
                  <a:pt x="229" y="652"/>
                </a:cubicBezTo>
                <a:cubicBezTo>
                  <a:pt x="233" y="652"/>
                  <a:pt x="238" y="652"/>
                  <a:pt x="242" y="652"/>
                </a:cubicBezTo>
                <a:cubicBezTo>
                  <a:pt x="243" y="645"/>
                  <a:pt x="240" y="640"/>
                  <a:pt x="240" y="634"/>
                </a:cubicBezTo>
                <a:cubicBezTo>
                  <a:pt x="238" y="633"/>
                  <a:pt x="234" y="633"/>
                  <a:pt x="232" y="632"/>
                </a:cubicBezTo>
                <a:close/>
                <a:moveTo>
                  <a:pt x="223" y="653"/>
                </a:moveTo>
                <a:cubicBezTo>
                  <a:pt x="212" y="650"/>
                  <a:pt x="201" y="643"/>
                  <a:pt x="195" y="636"/>
                </a:cubicBezTo>
                <a:cubicBezTo>
                  <a:pt x="195" y="635"/>
                  <a:pt x="192" y="627"/>
                  <a:pt x="190" y="630"/>
                </a:cubicBezTo>
                <a:cubicBezTo>
                  <a:pt x="199" y="660"/>
                  <a:pt x="226" y="697"/>
                  <a:pt x="233" y="729"/>
                </a:cubicBezTo>
                <a:cubicBezTo>
                  <a:pt x="238" y="753"/>
                  <a:pt x="224" y="769"/>
                  <a:pt x="210" y="779"/>
                </a:cubicBezTo>
                <a:cubicBezTo>
                  <a:pt x="215" y="787"/>
                  <a:pt x="223" y="800"/>
                  <a:pt x="232" y="806"/>
                </a:cubicBezTo>
                <a:cubicBezTo>
                  <a:pt x="249" y="820"/>
                  <a:pt x="254" y="804"/>
                  <a:pt x="256" y="783"/>
                </a:cubicBezTo>
                <a:cubicBezTo>
                  <a:pt x="258" y="747"/>
                  <a:pt x="250" y="706"/>
                  <a:pt x="247" y="679"/>
                </a:cubicBezTo>
                <a:cubicBezTo>
                  <a:pt x="246" y="676"/>
                  <a:pt x="246" y="683"/>
                  <a:pt x="242" y="682"/>
                </a:cubicBezTo>
                <a:cubicBezTo>
                  <a:pt x="235" y="673"/>
                  <a:pt x="228" y="664"/>
                  <a:pt x="223" y="653"/>
                </a:cubicBezTo>
                <a:close/>
                <a:moveTo>
                  <a:pt x="248" y="654"/>
                </a:moveTo>
                <a:cubicBezTo>
                  <a:pt x="248" y="658"/>
                  <a:pt x="249" y="662"/>
                  <a:pt x="250" y="664"/>
                </a:cubicBezTo>
                <a:cubicBezTo>
                  <a:pt x="251" y="660"/>
                  <a:pt x="253" y="657"/>
                  <a:pt x="255" y="653"/>
                </a:cubicBezTo>
                <a:cubicBezTo>
                  <a:pt x="252" y="652"/>
                  <a:pt x="251" y="655"/>
                  <a:pt x="248" y="654"/>
                </a:cubicBezTo>
                <a:close/>
                <a:moveTo>
                  <a:pt x="245" y="672"/>
                </a:moveTo>
                <a:cubicBezTo>
                  <a:pt x="246" y="668"/>
                  <a:pt x="244" y="660"/>
                  <a:pt x="243" y="655"/>
                </a:cubicBezTo>
                <a:cubicBezTo>
                  <a:pt x="239" y="655"/>
                  <a:pt x="231" y="654"/>
                  <a:pt x="230" y="655"/>
                </a:cubicBezTo>
                <a:cubicBezTo>
                  <a:pt x="235" y="660"/>
                  <a:pt x="235" y="675"/>
                  <a:pt x="245" y="672"/>
                </a:cubicBezTo>
                <a:close/>
              </a:path>
            </a:pathLst>
          </a:custGeom>
          <a:solidFill>
            <a:schemeClr val="dk1"/>
          </a:solidFill>
          <a:ln>
            <a:noFill/>
          </a:ln>
        </p:spPr>
        <p:txBody>
          <a:bodyPr spcFirstLastPara="1" wrap="square" lIns="78650" tIns="39325" rIns="78650" bIns="3932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382" name="Google Shape;382;p32"/>
          <p:cNvSpPr txBox="1"/>
          <p:nvPr/>
        </p:nvSpPr>
        <p:spPr>
          <a:xfrm>
            <a:off x="676947" y="756000"/>
            <a:ext cx="70350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None/>
            </a:pPr>
            <a:r>
              <a:rPr lang="en" sz="2800" b="1">
                <a:solidFill>
                  <a:srgbClr val="00A7E1"/>
                </a:solidFill>
                <a:latin typeface="Calibri"/>
                <a:ea typeface="Calibri"/>
                <a:cs typeface="Calibri"/>
                <a:sym typeface="Calibri"/>
              </a:rPr>
              <a:t>Introduction to HCD</a:t>
            </a:r>
            <a:endParaRPr/>
          </a:p>
        </p:txBody>
      </p:sp>
      <p:sp>
        <p:nvSpPr>
          <p:cNvPr id="383" name="Google Shape;383;p32"/>
          <p:cNvSpPr txBox="1"/>
          <p:nvPr/>
        </p:nvSpPr>
        <p:spPr>
          <a:xfrm>
            <a:off x="676947" y="1528725"/>
            <a:ext cx="2875878"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HCD Process and Steps</a:t>
            </a:r>
            <a:endParaRPr sz="1100" b="1">
              <a:solidFill>
                <a:srgbClr val="595959"/>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87"/>
        <p:cNvGrpSpPr/>
        <p:nvPr/>
      </p:nvGrpSpPr>
      <p:grpSpPr>
        <a:xfrm>
          <a:off x="0" y="0"/>
          <a:ext cx="0" cy="0"/>
          <a:chOff x="0" y="0"/>
          <a:chExt cx="0" cy="0"/>
        </a:xfrm>
      </p:grpSpPr>
      <p:pic>
        <p:nvPicPr>
          <p:cNvPr id="388" name="Google Shape;388;p33">
            <a:hlinkClick r:id="rId3"/>
          </p:cNvPr>
          <p:cNvPicPr preferRelativeResize="0"/>
          <p:nvPr/>
        </p:nvPicPr>
        <p:blipFill rotWithShape="1">
          <a:blip r:embed="rId4">
            <a:alphaModFix/>
          </a:blip>
          <a:srcRect/>
          <a:stretch/>
        </p:blipFill>
        <p:spPr>
          <a:xfrm>
            <a:off x="2155048" y="2187439"/>
            <a:ext cx="6378729" cy="3589659"/>
          </a:xfrm>
          <a:prstGeom prst="rect">
            <a:avLst/>
          </a:prstGeom>
          <a:noFill/>
          <a:ln>
            <a:noFill/>
          </a:ln>
          <a:effectLst>
            <a:outerShdw blurRad="57150" dist="19050" dir="2820000" algn="bl" rotWithShape="0">
              <a:srgbClr val="000000">
                <a:alpha val="49803"/>
              </a:srgbClr>
            </a:outerShdw>
          </a:effectLst>
        </p:spPr>
      </p:pic>
      <p:sp>
        <p:nvSpPr>
          <p:cNvPr id="389" name="Google Shape;389;p33">
            <a:hlinkClick r:id="rId3"/>
          </p:cNvPr>
          <p:cNvSpPr/>
          <p:nvPr/>
        </p:nvSpPr>
        <p:spPr>
          <a:xfrm>
            <a:off x="4310181" y="6032723"/>
            <a:ext cx="2068486" cy="771971"/>
          </a:xfrm>
          <a:prstGeom prst="rect">
            <a:avLst/>
          </a:prstGeom>
          <a:solidFill>
            <a:srgbClr val="35B4F1"/>
          </a:solidFill>
          <a:ln>
            <a:noFill/>
          </a:ln>
          <a:effectLst>
            <a:outerShdw blurRad="50800" dist="38100" dir="2700000" algn="tl" rotWithShape="0">
              <a:srgbClr val="000000">
                <a:alpha val="40000"/>
              </a:srgbClr>
            </a:outerShdw>
          </a:effectLst>
        </p:spPr>
        <p:txBody>
          <a:bodyPr spcFirstLastPara="1" wrap="square" lIns="78625" tIns="39300" rIns="78625" bIns="39300" anchor="ctr" anchorCtr="0">
            <a:noAutofit/>
          </a:bodyPr>
          <a:lstStyle/>
          <a:p>
            <a:pPr marL="0" marR="0" lvl="0" indent="0" algn="ctr" rtl="0">
              <a:spcBef>
                <a:spcPts val="0"/>
              </a:spcBef>
              <a:spcAft>
                <a:spcPts val="0"/>
              </a:spcAft>
              <a:buNone/>
            </a:pPr>
            <a:r>
              <a:rPr lang="en" sz="1799">
                <a:solidFill>
                  <a:schemeClr val="lt1"/>
                </a:solidFill>
                <a:latin typeface="Calibri"/>
                <a:ea typeface="Calibri"/>
                <a:cs typeface="Calibri"/>
                <a:sym typeface="Calibri"/>
              </a:rPr>
              <a:t>Go to video</a:t>
            </a:r>
            <a:endParaRPr sz="1799">
              <a:solidFill>
                <a:srgbClr val="000000"/>
              </a:solidFill>
              <a:latin typeface="Calibri"/>
              <a:ea typeface="Calibri"/>
              <a:cs typeface="Calibri"/>
              <a:sym typeface="Calibri"/>
            </a:endParaRPr>
          </a:p>
        </p:txBody>
      </p:sp>
      <p:sp>
        <p:nvSpPr>
          <p:cNvPr id="390" name="Google Shape;390;p33"/>
          <p:cNvSpPr txBox="1"/>
          <p:nvPr/>
        </p:nvSpPr>
        <p:spPr>
          <a:xfrm>
            <a:off x="676746" y="758486"/>
            <a:ext cx="7032911" cy="700892"/>
          </a:xfrm>
          <a:prstGeom prst="rect">
            <a:avLst/>
          </a:prstGeom>
          <a:noFill/>
          <a:ln>
            <a:noFill/>
          </a:ln>
        </p:spPr>
        <p:txBody>
          <a:bodyPr spcFirstLastPara="1" wrap="square" lIns="104825" tIns="52400" rIns="104825" bIns="52400" anchor="ctr" anchorCtr="0">
            <a:normAutofit/>
          </a:bodyPr>
          <a:lstStyle/>
          <a:p>
            <a:pPr marL="0" marR="0" lvl="0" indent="0" algn="l" rtl="0">
              <a:lnSpc>
                <a:spcPct val="86000"/>
              </a:lnSpc>
              <a:spcBef>
                <a:spcPts val="0"/>
              </a:spcBef>
              <a:spcAft>
                <a:spcPts val="0"/>
              </a:spcAft>
              <a:buNone/>
            </a:pPr>
            <a:r>
              <a:rPr lang="en" sz="2800" b="1">
                <a:solidFill>
                  <a:srgbClr val="00A7E1"/>
                </a:solidFill>
                <a:latin typeface="Calibri"/>
                <a:ea typeface="Calibri"/>
                <a:cs typeface="Calibri"/>
                <a:sym typeface="Calibri"/>
              </a:rPr>
              <a:t>Introduction to HCD</a:t>
            </a:r>
            <a:endParaRPr sz="2799" b="1">
              <a:solidFill>
                <a:srgbClr val="00A7E1"/>
              </a:solidFill>
              <a:latin typeface="Calibri"/>
              <a:ea typeface="Calibri"/>
              <a:cs typeface="Calibri"/>
              <a:sym typeface="Calibri"/>
            </a:endParaRPr>
          </a:p>
        </p:txBody>
      </p:sp>
      <p:sp>
        <p:nvSpPr>
          <p:cNvPr id="391" name="Google Shape;391;p33"/>
          <p:cNvSpPr txBox="1"/>
          <p:nvPr/>
        </p:nvSpPr>
        <p:spPr>
          <a:xfrm>
            <a:off x="676746" y="1546573"/>
            <a:ext cx="1979112" cy="478358"/>
          </a:xfrm>
          <a:prstGeom prst="rect">
            <a:avLst/>
          </a:prstGeom>
          <a:noFill/>
          <a:ln>
            <a:noFill/>
          </a:ln>
        </p:spPr>
        <p:txBody>
          <a:bodyPr spcFirstLastPara="1" wrap="square" lIns="90700" tIns="90700" rIns="90700" bIns="90700" anchor="t" anchorCtr="0">
            <a:noAutofit/>
          </a:bodyPr>
          <a:lstStyle/>
          <a:p>
            <a:pPr marL="0" marR="0" lvl="0" indent="0" algn="l" rtl="0">
              <a:spcBef>
                <a:spcPts val="0"/>
              </a:spcBef>
              <a:spcAft>
                <a:spcPts val="0"/>
              </a:spcAft>
              <a:buNone/>
            </a:pPr>
            <a:r>
              <a:rPr lang="en" sz="1799" b="1">
                <a:solidFill>
                  <a:schemeClr val="dk2"/>
                </a:solidFill>
                <a:latin typeface="Calibri"/>
                <a:ea typeface="Calibri"/>
                <a:cs typeface="Calibri"/>
                <a:sym typeface="Calibri"/>
              </a:rPr>
              <a:t>HCD Example</a:t>
            </a:r>
            <a:endParaRPr sz="1100" b="1">
              <a:solidFill>
                <a:schemeClr val="dk2"/>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95"/>
        <p:cNvGrpSpPr/>
        <p:nvPr/>
      </p:nvGrpSpPr>
      <p:grpSpPr>
        <a:xfrm>
          <a:off x="0" y="0"/>
          <a:ext cx="0" cy="0"/>
          <a:chOff x="0" y="0"/>
          <a:chExt cx="0" cy="0"/>
        </a:xfrm>
      </p:grpSpPr>
      <p:sp>
        <p:nvSpPr>
          <p:cNvPr id="396" name="Google Shape;396;p34"/>
          <p:cNvSpPr/>
          <p:nvPr/>
        </p:nvSpPr>
        <p:spPr>
          <a:xfrm>
            <a:off x="962200" y="2130100"/>
            <a:ext cx="532800" cy="572100"/>
          </a:xfrm>
          <a:prstGeom prst="ellipse">
            <a:avLst/>
          </a:prstGeom>
          <a:solidFill>
            <a:srgbClr val="00A7E1"/>
          </a:solidFill>
          <a:ln w="9525" cap="flat" cmpd="sng">
            <a:solidFill>
              <a:srgbClr val="FFFFFF"/>
            </a:solidFill>
            <a:prstDash val="solid"/>
            <a:round/>
            <a:headEnd type="none" w="sm" len="sm"/>
            <a:tailEnd type="none" w="sm" len="sm"/>
          </a:ln>
        </p:spPr>
        <p:txBody>
          <a:bodyPr spcFirstLastPara="1" wrap="square" lIns="78650" tIns="78650" rIns="78650" bIns="786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Calibri"/>
                <a:ea typeface="Calibri"/>
                <a:cs typeface="Calibri"/>
                <a:sym typeface="Calibri"/>
              </a:rPr>
              <a:t>1</a:t>
            </a:r>
            <a:endParaRPr sz="1800" b="1" i="0" u="none" strike="noStrike" cap="none">
              <a:solidFill>
                <a:srgbClr val="FFFFFF"/>
              </a:solidFill>
              <a:latin typeface="Calibri"/>
              <a:ea typeface="Calibri"/>
              <a:cs typeface="Calibri"/>
              <a:sym typeface="Calibri"/>
            </a:endParaRPr>
          </a:p>
        </p:txBody>
      </p:sp>
      <p:sp>
        <p:nvSpPr>
          <p:cNvPr id="397" name="Google Shape;397;p34"/>
          <p:cNvSpPr/>
          <p:nvPr/>
        </p:nvSpPr>
        <p:spPr>
          <a:xfrm>
            <a:off x="962200" y="3391348"/>
            <a:ext cx="532800" cy="572100"/>
          </a:xfrm>
          <a:prstGeom prst="ellipse">
            <a:avLst/>
          </a:prstGeom>
          <a:solidFill>
            <a:srgbClr val="00A7E1"/>
          </a:solidFill>
          <a:ln w="9525" cap="flat" cmpd="sng">
            <a:solidFill>
              <a:srgbClr val="FFFFFF"/>
            </a:solidFill>
            <a:prstDash val="solid"/>
            <a:round/>
            <a:headEnd type="none" w="sm" len="sm"/>
            <a:tailEnd type="none" w="sm" len="sm"/>
          </a:ln>
        </p:spPr>
        <p:txBody>
          <a:bodyPr spcFirstLastPara="1" wrap="square" lIns="78650" tIns="78650" rIns="78650" bIns="786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Calibri"/>
                <a:ea typeface="Calibri"/>
                <a:cs typeface="Calibri"/>
                <a:sym typeface="Calibri"/>
              </a:rPr>
              <a:t>2</a:t>
            </a:r>
            <a:endParaRPr sz="1800" b="1" i="0" u="none" strike="noStrike" cap="none">
              <a:solidFill>
                <a:srgbClr val="FFFFFF"/>
              </a:solidFill>
              <a:latin typeface="Calibri"/>
              <a:ea typeface="Calibri"/>
              <a:cs typeface="Calibri"/>
              <a:sym typeface="Calibri"/>
            </a:endParaRPr>
          </a:p>
        </p:txBody>
      </p:sp>
      <p:sp>
        <p:nvSpPr>
          <p:cNvPr id="398" name="Google Shape;398;p34"/>
          <p:cNvSpPr/>
          <p:nvPr/>
        </p:nvSpPr>
        <p:spPr>
          <a:xfrm>
            <a:off x="962200" y="4924900"/>
            <a:ext cx="532800" cy="572100"/>
          </a:xfrm>
          <a:prstGeom prst="ellipse">
            <a:avLst/>
          </a:prstGeom>
          <a:solidFill>
            <a:srgbClr val="00A7E1"/>
          </a:solidFill>
          <a:ln w="9525" cap="flat" cmpd="sng">
            <a:solidFill>
              <a:srgbClr val="FFFFFF"/>
            </a:solidFill>
            <a:prstDash val="solid"/>
            <a:round/>
            <a:headEnd type="none" w="sm" len="sm"/>
            <a:tailEnd type="none" w="sm" len="sm"/>
          </a:ln>
        </p:spPr>
        <p:txBody>
          <a:bodyPr spcFirstLastPara="1" wrap="square" lIns="78650" tIns="78650" rIns="78650" bIns="786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Calibri"/>
                <a:ea typeface="Calibri"/>
                <a:cs typeface="Calibri"/>
                <a:sym typeface="Calibri"/>
              </a:rPr>
              <a:t>3</a:t>
            </a:r>
            <a:endParaRPr sz="1800" b="1" i="0" u="none" strike="noStrike" cap="none">
              <a:solidFill>
                <a:srgbClr val="FFFFFF"/>
              </a:solidFill>
              <a:latin typeface="Calibri"/>
              <a:ea typeface="Calibri"/>
              <a:cs typeface="Calibri"/>
              <a:sym typeface="Calibri"/>
            </a:endParaRPr>
          </a:p>
        </p:txBody>
      </p:sp>
      <p:sp>
        <p:nvSpPr>
          <p:cNvPr id="399" name="Google Shape;399;p34"/>
          <p:cNvSpPr/>
          <p:nvPr/>
        </p:nvSpPr>
        <p:spPr>
          <a:xfrm>
            <a:off x="5484100" y="2131475"/>
            <a:ext cx="532800" cy="572100"/>
          </a:xfrm>
          <a:prstGeom prst="ellipse">
            <a:avLst/>
          </a:prstGeom>
          <a:solidFill>
            <a:srgbClr val="00A7E1"/>
          </a:solidFill>
          <a:ln w="9525" cap="flat" cmpd="sng">
            <a:solidFill>
              <a:srgbClr val="FFFFFF"/>
            </a:solidFill>
            <a:prstDash val="solid"/>
            <a:round/>
            <a:headEnd type="none" w="sm" len="sm"/>
            <a:tailEnd type="none" w="sm" len="sm"/>
          </a:ln>
        </p:spPr>
        <p:txBody>
          <a:bodyPr spcFirstLastPara="1" wrap="square" lIns="78650" tIns="78650" rIns="78650" bIns="786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Calibri"/>
                <a:ea typeface="Calibri"/>
                <a:cs typeface="Calibri"/>
                <a:sym typeface="Calibri"/>
              </a:rPr>
              <a:t>4</a:t>
            </a:r>
            <a:endParaRPr sz="1800" b="1" i="0" u="none" strike="noStrike" cap="none">
              <a:solidFill>
                <a:srgbClr val="FFFFFF"/>
              </a:solidFill>
              <a:latin typeface="Calibri"/>
              <a:ea typeface="Calibri"/>
              <a:cs typeface="Calibri"/>
              <a:sym typeface="Calibri"/>
            </a:endParaRPr>
          </a:p>
        </p:txBody>
      </p:sp>
      <p:sp>
        <p:nvSpPr>
          <p:cNvPr id="400" name="Google Shape;400;p34"/>
          <p:cNvSpPr/>
          <p:nvPr/>
        </p:nvSpPr>
        <p:spPr>
          <a:xfrm>
            <a:off x="5484100" y="3790400"/>
            <a:ext cx="532800" cy="572100"/>
          </a:xfrm>
          <a:prstGeom prst="ellipse">
            <a:avLst/>
          </a:prstGeom>
          <a:solidFill>
            <a:srgbClr val="00A7E1"/>
          </a:solidFill>
          <a:ln w="9525" cap="flat" cmpd="sng">
            <a:solidFill>
              <a:srgbClr val="FFFFFF"/>
            </a:solidFill>
            <a:prstDash val="solid"/>
            <a:round/>
            <a:headEnd type="none" w="sm" len="sm"/>
            <a:tailEnd type="none" w="sm" len="sm"/>
          </a:ln>
        </p:spPr>
        <p:txBody>
          <a:bodyPr spcFirstLastPara="1" wrap="square" lIns="78650" tIns="78650" rIns="78650" bIns="786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Calibri"/>
                <a:ea typeface="Calibri"/>
                <a:cs typeface="Calibri"/>
                <a:sym typeface="Calibri"/>
              </a:rPr>
              <a:t>5</a:t>
            </a:r>
            <a:endParaRPr sz="1800" b="1" i="0" u="none" strike="noStrike" cap="none">
              <a:solidFill>
                <a:srgbClr val="FFFFFF"/>
              </a:solidFill>
              <a:latin typeface="Calibri"/>
              <a:ea typeface="Calibri"/>
              <a:cs typeface="Calibri"/>
              <a:sym typeface="Calibri"/>
            </a:endParaRPr>
          </a:p>
        </p:txBody>
      </p:sp>
      <p:sp>
        <p:nvSpPr>
          <p:cNvPr id="401" name="Google Shape;401;p34"/>
          <p:cNvSpPr/>
          <p:nvPr/>
        </p:nvSpPr>
        <p:spPr>
          <a:xfrm>
            <a:off x="5484100" y="5449326"/>
            <a:ext cx="532800" cy="572100"/>
          </a:xfrm>
          <a:prstGeom prst="ellipse">
            <a:avLst/>
          </a:prstGeom>
          <a:solidFill>
            <a:srgbClr val="00A7E1"/>
          </a:solidFill>
          <a:ln w="9525" cap="flat" cmpd="sng">
            <a:solidFill>
              <a:srgbClr val="FFFFFF"/>
            </a:solidFill>
            <a:prstDash val="solid"/>
            <a:round/>
            <a:headEnd type="none" w="sm" len="sm"/>
            <a:tailEnd type="none" w="sm" len="sm"/>
          </a:ln>
        </p:spPr>
        <p:txBody>
          <a:bodyPr spcFirstLastPara="1" wrap="square" lIns="78650" tIns="78650" rIns="78650" bIns="786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FFFFFF"/>
                </a:solidFill>
                <a:latin typeface="Calibri"/>
                <a:ea typeface="Calibri"/>
                <a:cs typeface="Calibri"/>
                <a:sym typeface="Calibri"/>
              </a:rPr>
              <a:t>6</a:t>
            </a:r>
            <a:endParaRPr sz="1800" b="1" i="0" u="none" strike="noStrike" cap="none">
              <a:solidFill>
                <a:srgbClr val="FFFFFF"/>
              </a:solidFill>
              <a:latin typeface="Calibri"/>
              <a:ea typeface="Calibri"/>
              <a:cs typeface="Calibri"/>
              <a:sym typeface="Calibri"/>
            </a:endParaRPr>
          </a:p>
        </p:txBody>
      </p:sp>
      <p:sp>
        <p:nvSpPr>
          <p:cNvPr id="402" name="Google Shape;402;p34"/>
          <p:cNvSpPr txBox="1"/>
          <p:nvPr/>
        </p:nvSpPr>
        <p:spPr>
          <a:xfrm>
            <a:off x="1564238" y="3677244"/>
            <a:ext cx="3613500" cy="620501"/>
          </a:xfrm>
          <a:prstGeom prst="rect">
            <a:avLst/>
          </a:prstGeom>
          <a:noFill/>
          <a:ln>
            <a:noFill/>
          </a:ln>
        </p:spPr>
        <p:txBody>
          <a:bodyPr spcFirstLastPara="1" wrap="square" lIns="78650" tIns="78650" rIns="78650" bIns="78650"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 sz="1000" b="0" i="0" u="none" strike="noStrike" cap="none">
                <a:solidFill>
                  <a:srgbClr val="000000"/>
                </a:solidFill>
                <a:latin typeface="Calibri"/>
                <a:ea typeface="Calibri"/>
                <a:cs typeface="Calibri"/>
                <a:sym typeface="Calibri"/>
              </a:rPr>
              <a:t>HCD can be used to help us determine the layout of an office and to develop policy at the national level. Regardless of the size of the design challenge, the process remains the same.</a:t>
            </a:r>
            <a:endParaRPr sz="1000" b="0" i="0" u="none" strike="noStrike" cap="none">
              <a:solidFill>
                <a:srgbClr val="000000"/>
              </a:solidFill>
              <a:latin typeface="Calibri"/>
              <a:ea typeface="Calibri"/>
              <a:cs typeface="Calibri"/>
              <a:sym typeface="Calibri"/>
            </a:endParaRPr>
          </a:p>
        </p:txBody>
      </p:sp>
      <p:sp>
        <p:nvSpPr>
          <p:cNvPr id="403" name="Google Shape;403;p34"/>
          <p:cNvSpPr txBox="1"/>
          <p:nvPr/>
        </p:nvSpPr>
        <p:spPr>
          <a:xfrm>
            <a:off x="1564238" y="2077622"/>
            <a:ext cx="3040500" cy="325800"/>
          </a:xfrm>
          <a:prstGeom prst="rect">
            <a:avLst/>
          </a:prstGeom>
          <a:noFill/>
          <a:ln>
            <a:noFill/>
          </a:ln>
        </p:spPr>
        <p:txBody>
          <a:bodyPr spcFirstLastPara="1" wrap="square" lIns="78650" tIns="39325" rIns="78650" bIns="39325"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 sz="1600" b="1" i="0" u="none" strike="noStrike" cap="none">
                <a:solidFill>
                  <a:srgbClr val="000000"/>
                </a:solidFill>
                <a:latin typeface="Calibri"/>
                <a:ea typeface="Calibri"/>
                <a:cs typeface="Calibri"/>
                <a:sym typeface="Calibri"/>
              </a:rPr>
              <a:t>Works in many contexts</a:t>
            </a:r>
            <a:endParaRPr sz="1600" b="1" i="0" u="none" strike="noStrike" cap="none">
              <a:solidFill>
                <a:srgbClr val="000000"/>
              </a:solidFill>
              <a:latin typeface="Calibri"/>
              <a:ea typeface="Calibri"/>
              <a:cs typeface="Calibri"/>
              <a:sym typeface="Calibri"/>
            </a:endParaRPr>
          </a:p>
        </p:txBody>
      </p:sp>
      <p:sp>
        <p:nvSpPr>
          <p:cNvPr id="404" name="Google Shape;404;p34"/>
          <p:cNvSpPr txBox="1"/>
          <p:nvPr/>
        </p:nvSpPr>
        <p:spPr>
          <a:xfrm>
            <a:off x="1564238" y="3369051"/>
            <a:ext cx="3040500" cy="325800"/>
          </a:xfrm>
          <a:prstGeom prst="rect">
            <a:avLst/>
          </a:prstGeom>
          <a:noFill/>
          <a:ln>
            <a:noFill/>
          </a:ln>
        </p:spPr>
        <p:txBody>
          <a:bodyPr spcFirstLastPara="1" wrap="square" lIns="78650" tIns="39325" rIns="78650" bIns="39325"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 sz="1600" b="1" i="0" u="none" strike="noStrike" cap="none">
                <a:solidFill>
                  <a:srgbClr val="000000"/>
                </a:solidFill>
                <a:latin typeface="Calibri"/>
                <a:ea typeface="Calibri"/>
                <a:cs typeface="Calibri"/>
                <a:sym typeface="Calibri"/>
              </a:rPr>
              <a:t>Has flexibility</a:t>
            </a:r>
            <a:endParaRPr sz="1600" b="1" i="0" u="none" strike="noStrike" cap="none">
              <a:solidFill>
                <a:srgbClr val="000000"/>
              </a:solidFill>
              <a:latin typeface="Calibri"/>
              <a:ea typeface="Calibri"/>
              <a:cs typeface="Calibri"/>
              <a:sym typeface="Calibri"/>
            </a:endParaRPr>
          </a:p>
        </p:txBody>
      </p:sp>
      <p:sp>
        <p:nvSpPr>
          <p:cNvPr id="405" name="Google Shape;405;p34"/>
          <p:cNvSpPr txBox="1"/>
          <p:nvPr/>
        </p:nvSpPr>
        <p:spPr>
          <a:xfrm>
            <a:off x="1564238" y="4942824"/>
            <a:ext cx="3040500" cy="325800"/>
          </a:xfrm>
          <a:prstGeom prst="rect">
            <a:avLst/>
          </a:prstGeom>
          <a:noFill/>
          <a:ln>
            <a:noFill/>
          </a:ln>
        </p:spPr>
        <p:txBody>
          <a:bodyPr spcFirstLastPara="1" wrap="square" lIns="78650" tIns="39325" rIns="78650" bIns="39325"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 sz="1600" b="1" i="0" u="none" strike="noStrike" cap="none">
                <a:solidFill>
                  <a:srgbClr val="000000"/>
                </a:solidFill>
                <a:latin typeface="Calibri"/>
                <a:ea typeface="Calibri"/>
                <a:cs typeface="Calibri"/>
                <a:sym typeface="Calibri"/>
              </a:rPr>
              <a:t>Works for complex systems</a:t>
            </a:r>
            <a:endParaRPr sz="1600" b="1" i="0" u="none" strike="noStrike" cap="none">
              <a:solidFill>
                <a:srgbClr val="000000"/>
              </a:solidFill>
              <a:latin typeface="Calibri"/>
              <a:ea typeface="Calibri"/>
              <a:cs typeface="Calibri"/>
              <a:sym typeface="Calibri"/>
            </a:endParaRPr>
          </a:p>
        </p:txBody>
      </p:sp>
      <p:sp>
        <p:nvSpPr>
          <p:cNvPr id="406" name="Google Shape;406;p34"/>
          <p:cNvSpPr txBox="1"/>
          <p:nvPr/>
        </p:nvSpPr>
        <p:spPr>
          <a:xfrm>
            <a:off x="1564238" y="2449050"/>
            <a:ext cx="3613500" cy="466800"/>
          </a:xfrm>
          <a:prstGeom prst="rect">
            <a:avLst/>
          </a:prstGeom>
          <a:noFill/>
          <a:ln>
            <a:noFill/>
          </a:ln>
        </p:spPr>
        <p:txBody>
          <a:bodyPr spcFirstLastPara="1" wrap="square" lIns="78650" tIns="78650" rIns="78650" bIns="786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Calibri"/>
                <a:ea typeface="Calibri"/>
                <a:cs typeface="Calibri"/>
                <a:sym typeface="Calibri"/>
              </a:rPr>
              <a:t>HCD focuses on a common denominator: the people or </a:t>
            </a:r>
            <a:r>
              <a:rPr lang="en" sz="1000">
                <a:solidFill>
                  <a:schemeClr val="dk1"/>
                </a:solidFill>
                <a:latin typeface="Calibri"/>
                <a:ea typeface="Calibri"/>
                <a:cs typeface="Calibri"/>
                <a:sym typeface="Calibri"/>
              </a:rPr>
              <a:t>“</a:t>
            </a:r>
            <a:r>
              <a:rPr lang="en" sz="1000" b="0" i="0" u="none" strike="noStrike" cap="none">
                <a:solidFill>
                  <a:srgbClr val="000000"/>
                </a:solidFill>
                <a:latin typeface="Calibri"/>
                <a:ea typeface="Calibri"/>
                <a:cs typeface="Calibri"/>
                <a:sym typeface="Calibri"/>
              </a:rPr>
              <a:t>users</a:t>
            </a:r>
            <a:r>
              <a:rPr lang="en" sz="1000">
                <a:solidFill>
                  <a:schemeClr val="dk1"/>
                </a:solidFill>
                <a:latin typeface="Calibri"/>
                <a:ea typeface="Calibri"/>
                <a:cs typeface="Calibri"/>
                <a:sym typeface="Calibri"/>
              </a:rPr>
              <a:t>”</a:t>
            </a:r>
            <a:r>
              <a:rPr lang="en" sz="1000" b="0" i="0" u="none" strike="noStrike" cap="none">
                <a:solidFill>
                  <a:srgbClr val="000000"/>
                </a:solidFill>
                <a:latin typeface="Calibri"/>
                <a:ea typeface="Calibri"/>
                <a:cs typeface="Calibri"/>
                <a:sym typeface="Calibri"/>
              </a:rPr>
              <a:t> at the center of a problem.</a:t>
            </a:r>
            <a:endParaRPr sz="1000" b="0" i="0" u="none" strike="noStrike" cap="none">
              <a:solidFill>
                <a:srgbClr val="000000"/>
              </a:solidFill>
              <a:latin typeface="Calibri"/>
              <a:ea typeface="Calibri"/>
              <a:cs typeface="Calibri"/>
              <a:sym typeface="Calibri"/>
            </a:endParaRPr>
          </a:p>
        </p:txBody>
      </p:sp>
      <p:sp>
        <p:nvSpPr>
          <p:cNvPr id="407" name="Google Shape;407;p34"/>
          <p:cNvSpPr txBox="1"/>
          <p:nvPr/>
        </p:nvSpPr>
        <p:spPr>
          <a:xfrm>
            <a:off x="1564238" y="5287643"/>
            <a:ext cx="3494400" cy="774389"/>
          </a:xfrm>
          <a:prstGeom prst="rect">
            <a:avLst/>
          </a:prstGeom>
          <a:noFill/>
          <a:ln>
            <a:noFill/>
          </a:ln>
        </p:spPr>
        <p:txBody>
          <a:bodyPr spcFirstLastPara="1" wrap="square" lIns="78650" tIns="78650" rIns="78650" bIns="78650"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 sz="1000" b="0" i="0" u="none" strike="noStrike" cap="none">
                <a:solidFill>
                  <a:srgbClr val="000000"/>
                </a:solidFill>
                <a:latin typeface="Calibri"/>
                <a:ea typeface="Calibri"/>
                <a:cs typeface="Calibri"/>
                <a:sym typeface="Calibri"/>
              </a:rPr>
              <a:t>Design challenges are often complex in nature and fit into larger systems; because of this, they are not easily fixable. HCD methodically works through complexity by exploring a problem extensively before converging on potential solutions.</a:t>
            </a:r>
            <a:endParaRPr sz="1000" b="0" i="0" u="none" strike="noStrike" cap="none">
              <a:solidFill>
                <a:srgbClr val="000000"/>
              </a:solidFill>
              <a:latin typeface="Calibri"/>
              <a:ea typeface="Calibri"/>
              <a:cs typeface="Calibri"/>
              <a:sym typeface="Calibri"/>
            </a:endParaRPr>
          </a:p>
        </p:txBody>
      </p:sp>
      <p:sp>
        <p:nvSpPr>
          <p:cNvPr id="408" name="Google Shape;408;p34"/>
          <p:cNvSpPr txBox="1"/>
          <p:nvPr/>
        </p:nvSpPr>
        <p:spPr>
          <a:xfrm>
            <a:off x="6065882" y="2039673"/>
            <a:ext cx="3765600" cy="572100"/>
          </a:xfrm>
          <a:prstGeom prst="rect">
            <a:avLst/>
          </a:prstGeom>
          <a:noFill/>
          <a:ln>
            <a:noFill/>
          </a:ln>
        </p:spPr>
        <p:txBody>
          <a:bodyPr spcFirstLastPara="1" wrap="square" lIns="78650" tIns="39325" rIns="78650" bIns="393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Calibri"/>
                <a:ea typeface="Calibri"/>
                <a:cs typeface="Calibri"/>
                <a:sym typeface="Calibri"/>
              </a:rPr>
              <a:t>Empowers users of the system, product, or service</a:t>
            </a:r>
            <a:endParaRPr sz="1600" b="1" i="0" u="none" strike="noStrike" cap="none">
              <a:solidFill>
                <a:srgbClr val="000000"/>
              </a:solidFill>
              <a:latin typeface="Calibri"/>
              <a:ea typeface="Calibri"/>
              <a:cs typeface="Calibri"/>
              <a:sym typeface="Calibri"/>
            </a:endParaRPr>
          </a:p>
        </p:txBody>
      </p:sp>
      <p:sp>
        <p:nvSpPr>
          <p:cNvPr id="409" name="Google Shape;409;p34"/>
          <p:cNvSpPr txBox="1"/>
          <p:nvPr/>
        </p:nvSpPr>
        <p:spPr>
          <a:xfrm>
            <a:off x="6065875" y="3720000"/>
            <a:ext cx="4083600" cy="572100"/>
          </a:xfrm>
          <a:prstGeom prst="rect">
            <a:avLst/>
          </a:prstGeom>
          <a:noFill/>
          <a:ln>
            <a:noFill/>
          </a:ln>
        </p:spPr>
        <p:txBody>
          <a:bodyPr spcFirstLastPara="1" wrap="square" lIns="78650" tIns="39325" rIns="78650" bIns="39325"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 sz="1600" b="1" i="0" u="none" strike="noStrike" cap="none">
                <a:solidFill>
                  <a:srgbClr val="000000"/>
                </a:solidFill>
                <a:latin typeface="Calibri"/>
                <a:ea typeface="Calibri"/>
                <a:cs typeface="Calibri"/>
                <a:sym typeface="Calibri"/>
              </a:rPr>
              <a:t>Produces results valued by and tailored to the target audience</a:t>
            </a:r>
            <a:endParaRPr sz="1600" b="1" i="0" u="none" strike="noStrike" cap="none">
              <a:solidFill>
                <a:srgbClr val="000000"/>
              </a:solidFill>
              <a:latin typeface="Calibri"/>
              <a:ea typeface="Calibri"/>
              <a:cs typeface="Calibri"/>
              <a:sym typeface="Calibri"/>
            </a:endParaRPr>
          </a:p>
        </p:txBody>
      </p:sp>
      <p:sp>
        <p:nvSpPr>
          <p:cNvPr id="410" name="Google Shape;410;p34"/>
          <p:cNvSpPr txBox="1"/>
          <p:nvPr/>
        </p:nvSpPr>
        <p:spPr>
          <a:xfrm>
            <a:off x="6065882" y="5346539"/>
            <a:ext cx="3910500" cy="572100"/>
          </a:xfrm>
          <a:prstGeom prst="rect">
            <a:avLst/>
          </a:prstGeom>
          <a:noFill/>
          <a:ln>
            <a:noFill/>
          </a:ln>
        </p:spPr>
        <p:txBody>
          <a:bodyPr spcFirstLastPara="1" wrap="square" lIns="78650" tIns="39325" rIns="78650" bIns="39325"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 sz="1600" b="1" i="0" u="none" strike="noStrike" cap="none">
                <a:solidFill>
                  <a:srgbClr val="000000"/>
                </a:solidFill>
                <a:latin typeface="Calibri"/>
                <a:ea typeface="Calibri"/>
                <a:cs typeface="Calibri"/>
                <a:sym typeface="Calibri"/>
              </a:rPr>
              <a:t>Eliminates project risks through an iterative process to solution creation</a:t>
            </a:r>
            <a:endParaRPr sz="1600" b="1" i="0" u="none" strike="noStrike" cap="none">
              <a:solidFill>
                <a:srgbClr val="000000"/>
              </a:solidFill>
              <a:latin typeface="Calibri"/>
              <a:ea typeface="Calibri"/>
              <a:cs typeface="Calibri"/>
              <a:sym typeface="Calibri"/>
            </a:endParaRPr>
          </a:p>
        </p:txBody>
      </p:sp>
      <p:sp>
        <p:nvSpPr>
          <p:cNvPr id="411" name="Google Shape;411;p34"/>
          <p:cNvSpPr txBox="1"/>
          <p:nvPr/>
        </p:nvSpPr>
        <p:spPr>
          <a:xfrm>
            <a:off x="6065882" y="2752999"/>
            <a:ext cx="3997500" cy="620700"/>
          </a:xfrm>
          <a:prstGeom prst="rect">
            <a:avLst/>
          </a:prstGeom>
          <a:noFill/>
          <a:ln>
            <a:noFill/>
          </a:ln>
        </p:spPr>
        <p:txBody>
          <a:bodyPr spcFirstLastPara="1" wrap="square" lIns="78650" tIns="78650" rIns="78650" bIns="78650"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 sz="1000" b="0" i="0" u="none" strike="noStrike" cap="none">
                <a:solidFill>
                  <a:srgbClr val="000000"/>
                </a:solidFill>
                <a:latin typeface="Calibri"/>
                <a:ea typeface="Calibri"/>
                <a:cs typeface="Calibri"/>
                <a:sym typeface="Calibri"/>
              </a:rPr>
              <a:t>Because HCD is inherently user-centric, it provides a voice to people involved in an issue who might otherwise be overlooked or underrepresented.</a:t>
            </a:r>
            <a:endParaRPr sz="1000" b="0" i="0" u="none" strike="noStrike" cap="none">
              <a:solidFill>
                <a:srgbClr val="000000"/>
              </a:solidFill>
              <a:latin typeface="Calibri"/>
              <a:ea typeface="Calibri"/>
              <a:cs typeface="Calibri"/>
              <a:sym typeface="Calibri"/>
            </a:endParaRPr>
          </a:p>
        </p:txBody>
      </p:sp>
      <p:sp>
        <p:nvSpPr>
          <p:cNvPr id="412" name="Google Shape;412;p34"/>
          <p:cNvSpPr txBox="1"/>
          <p:nvPr/>
        </p:nvSpPr>
        <p:spPr>
          <a:xfrm>
            <a:off x="6065882" y="4399555"/>
            <a:ext cx="3910500" cy="620700"/>
          </a:xfrm>
          <a:prstGeom prst="rect">
            <a:avLst/>
          </a:prstGeom>
          <a:noFill/>
          <a:ln>
            <a:noFill/>
          </a:ln>
        </p:spPr>
        <p:txBody>
          <a:bodyPr spcFirstLastPara="1" wrap="square" lIns="78650" tIns="78650" rIns="78650" bIns="78650"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 sz="1000" b="0" i="0" u="none" strike="noStrike" cap="none">
                <a:solidFill>
                  <a:srgbClr val="000000"/>
                </a:solidFill>
                <a:latin typeface="Calibri"/>
                <a:ea typeface="Calibri"/>
                <a:cs typeface="Calibri"/>
                <a:sym typeface="Calibri"/>
              </a:rPr>
              <a:t>The iterative nature of HCD allows continuous collection of feedback and development of ideas in collaboration with users. This process results in results that closely match user requirements.</a:t>
            </a:r>
            <a:endParaRPr sz="1000" b="0" i="0" u="none" strike="noStrike" cap="none">
              <a:solidFill>
                <a:srgbClr val="000000"/>
              </a:solidFill>
              <a:latin typeface="Calibri"/>
              <a:ea typeface="Calibri"/>
              <a:cs typeface="Calibri"/>
              <a:sym typeface="Calibri"/>
            </a:endParaRPr>
          </a:p>
        </p:txBody>
      </p:sp>
      <p:sp>
        <p:nvSpPr>
          <p:cNvPr id="413" name="Google Shape;413;p34"/>
          <p:cNvSpPr txBox="1"/>
          <p:nvPr/>
        </p:nvSpPr>
        <p:spPr>
          <a:xfrm>
            <a:off x="676947" y="756000"/>
            <a:ext cx="70350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None/>
            </a:pPr>
            <a:r>
              <a:rPr lang="en" sz="2800" b="1">
                <a:solidFill>
                  <a:srgbClr val="00A7E1"/>
                </a:solidFill>
                <a:latin typeface="Calibri"/>
                <a:ea typeface="Calibri"/>
                <a:cs typeface="Calibri"/>
                <a:sym typeface="Calibri"/>
              </a:rPr>
              <a:t>Introduction to HCD</a:t>
            </a:r>
            <a:endParaRPr/>
          </a:p>
        </p:txBody>
      </p:sp>
      <p:sp>
        <p:nvSpPr>
          <p:cNvPr id="414" name="Google Shape;414;p34"/>
          <p:cNvSpPr txBox="1"/>
          <p:nvPr/>
        </p:nvSpPr>
        <p:spPr>
          <a:xfrm>
            <a:off x="762672" y="1410124"/>
            <a:ext cx="2875878"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HCD Advantages</a:t>
            </a:r>
            <a:endParaRPr sz="1100" b="1">
              <a:solidFill>
                <a:srgbClr val="595959"/>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418"/>
        <p:cNvGrpSpPr/>
        <p:nvPr/>
      </p:nvGrpSpPr>
      <p:grpSpPr>
        <a:xfrm>
          <a:off x="0" y="0"/>
          <a:ext cx="0" cy="0"/>
          <a:chOff x="0" y="0"/>
          <a:chExt cx="0" cy="0"/>
        </a:xfrm>
      </p:grpSpPr>
      <p:cxnSp>
        <p:nvCxnSpPr>
          <p:cNvPr id="419" name="Google Shape;419;p35"/>
          <p:cNvCxnSpPr/>
          <p:nvPr/>
        </p:nvCxnSpPr>
        <p:spPr>
          <a:xfrm>
            <a:off x="2648846" y="3954359"/>
            <a:ext cx="2121600" cy="0"/>
          </a:xfrm>
          <a:prstGeom prst="straightConnector1">
            <a:avLst/>
          </a:prstGeom>
          <a:noFill/>
          <a:ln w="12700" cap="flat" cmpd="sng">
            <a:solidFill>
              <a:srgbClr val="FFFFFF"/>
            </a:solidFill>
            <a:prstDash val="solid"/>
            <a:round/>
            <a:headEnd type="none" w="sm" len="sm"/>
            <a:tailEnd type="none" w="sm" len="sm"/>
          </a:ln>
        </p:spPr>
      </p:cxnSp>
      <p:sp>
        <p:nvSpPr>
          <p:cNvPr id="420" name="Google Shape;420;p35"/>
          <p:cNvSpPr txBox="1"/>
          <p:nvPr/>
        </p:nvSpPr>
        <p:spPr>
          <a:xfrm>
            <a:off x="1146702" y="2274781"/>
            <a:ext cx="1361400" cy="103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13800" b="1">
                <a:solidFill>
                  <a:srgbClr val="FFFFFF"/>
                </a:solidFill>
                <a:latin typeface="Calibri"/>
                <a:ea typeface="Calibri"/>
                <a:cs typeface="Calibri"/>
                <a:sym typeface="Calibri"/>
              </a:rPr>
              <a:t>3</a:t>
            </a:r>
            <a:endParaRPr sz="13800" b="1" i="0" u="none" strike="noStrike" cap="none">
              <a:solidFill>
                <a:srgbClr val="FFFFFF"/>
              </a:solidFill>
              <a:latin typeface="Calibri"/>
              <a:ea typeface="Calibri"/>
              <a:cs typeface="Calibri"/>
              <a:sym typeface="Calibri"/>
            </a:endParaRPr>
          </a:p>
        </p:txBody>
      </p:sp>
      <p:sp>
        <p:nvSpPr>
          <p:cNvPr id="421" name="Google Shape;421;p35"/>
          <p:cNvSpPr txBox="1"/>
          <p:nvPr/>
        </p:nvSpPr>
        <p:spPr>
          <a:xfrm>
            <a:off x="2648850" y="2509000"/>
            <a:ext cx="5467200" cy="297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3500">
                <a:solidFill>
                  <a:srgbClr val="FFFFFF"/>
                </a:solidFill>
                <a:latin typeface="Calibri"/>
                <a:ea typeface="Calibri"/>
                <a:cs typeface="Calibri"/>
                <a:sym typeface="Calibri"/>
              </a:rPr>
              <a:t>Introduction to </a:t>
            </a:r>
            <a:br>
              <a:rPr lang="en" sz="3500">
                <a:solidFill>
                  <a:srgbClr val="FFFFFF"/>
                </a:solidFill>
                <a:latin typeface="Calibri"/>
                <a:ea typeface="Calibri"/>
                <a:cs typeface="Calibri"/>
                <a:sym typeface="Calibri"/>
              </a:rPr>
            </a:br>
            <a:r>
              <a:rPr lang="en" sz="3500">
                <a:solidFill>
                  <a:srgbClr val="FFFFFF"/>
                </a:solidFill>
                <a:latin typeface="Calibri"/>
                <a:ea typeface="Calibri"/>
                <a:cs typeface="Calibri"/>
                <a:sym typeface="Calibri"/>
              </a:rPr>
              <a:t>Prototyping and Testing</a:t>
            </a:r>
            <a:endParaRPr sz="350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3500">
              <a:solidFill>
                <a:srgbClr val="FFFFF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25"/>
        <p:cNvGrpSpPr/>
        <p:nvPr/>
      </p:nvGrpSpPr>
      <p:grpSpPr>
        <a:xfrm>
          <a:off x="0" y="0"/>
          <a:ext cx="0" cy="0"/>
          <a:chOff x="0" y="0"/>
          <a:chExt cx="0" cy="0"/>
        </a:xfrm>
      </p:grpSpPr>
      <p:sp>
        <p:nvSpPr>
          <p:cNvPr id="426" name="Google Shape;426;p36"/>
          <p:cNvSpPr txBox="1"/>
          <p:nvPr/>
        </p:nvSpPr>
        <p:spPr>
          <a:xfrm>
            <a:off x="7286325" y="2577925"/>
            <a:ext cx="2863200" cy="4172846"/>
          </a:xfrm>
          <a:prstGeom prst="rect">
            <a:avLst/>
          </a:prstGeom>
          <a:noFill/>
          <a:ln>
            <a:noFill/>
          </a:ln>
        </p:spPr>
        <p:txBody>
          <a:bodyPr spcFirstLastPara="1" wrap="square" lIns="78650" tIns="39325" rIns="78650" bIns="39325" anchor="t" anchorCtr="0">
            <a:spAutoFit/>
          </a:bodyPr>
          <a:lstStyle/>
          <a:p>
            <a:pPr marL="292100" marR="0" lvl="0" indent="-279400" algn="l" rtl="0">
              <a:spcBef>
                <a:spcPts val="0"/>
              </a:spcBef>
              <a:spcAft>
                <a:spcPts val="0"/>
              </a:spcAft>
              <a:buClr>
                <a:srgbClr val="000000"/>
              </a:buClr>
              <a:buSzPts val="1600"/>
              <a:buFont typeface="Arial"/>
              <a:buAutoNum type="arabicPeriod"/>
            </a:pPr>
            <a:r>
              <a:rPr lang="en" sz="1400" b="1">
                <a:solidFill>
                  <a:srgbClr val="757070"/>
                </a:solidFill>
                <a:latin typeface="Calibri"/>
                <a:ea typeface="Calibri"/>
                <a:cs typeface="Calibri"/>
                <a:sym typeface="Calibri"/>
              </a:rPr>
              <a:t>Create. </a:t>
            </a:r>
            <a:r>
              <a:rPr lang="en" sz="1400">
                <a:solidFill>
                  <a:srgbClr val="757070"/>
                </a:solidFill>
                <a:latin typeface="Calibri"/>
                <a:ea typeface="Calibri"/>
                <a:cs typeface="Calibri"/>
                <a:sym typeface="Calibri"/>
              </a:rPr>
              <a:t>Make prototypes from ideas based on insights.</a:t>
            </a:r>
            <a:endParaRPr/>
          </a:p>
          <a:p>
            <a:pPr marL="292100" marR="0" lvl="0" indent="-177800" algn="l" rtl="0">
              <a:spcBef>
                <a:spcPts val="0"/>
              </a:spcBef>
              <a:spcAft>
                <a:spcPts val="0"/>
              </a:spcAft>
              <a:buClr>
                <a:srgbClr val="000000"/>
              </a:buClr>
              <a:buSzPts val="1600"/>
              <a:buFont typeface="Arial"/>
              <a:buNone/>
            </a:pPr>
            <a:endParaRPr sz="1400">
              <a:solidFill>
                <a:srgbClr val="757070"/>
              </a:solidFill>
              <a:latin typeface="Calibri"/>
              <a:ea typeface="Calibri"/>
              <a:cs typeface="Calibri"/>
              <a:sym typeface="Calibri"/>
            </a:endParaRPr>
          </a:p>
          <a:p>
            <a:pPr marL="292100" marR="0" lvl="0" indent="-279400" algn="l" rtl="0">
              <a:spcBef>
                <a:spcPts val="0"/>
              </a:spcBef>
              <a:spcAft>
                <a:spcPts val="0"/>
              </a:spcAft>
              <a:buClr>
                <a:srgbClr val="000000"/>
              </a:buClr>
              <a:buSzPts val="1600"/>
              <a:buFont typeface="Arial"/>
              <a:buAutoNum type="arabicPeriod"/>
            </a:pPr>
            <a:r>
              <a:rPr lang="en" sz="1400" b="1">
                <a:solidFill>
                  <a:srgbClr val="757070"/>
                </a:solidFill>
                <a:latin typeface="Calibri"/>
                <a:ea typeface="Calibri"/>
                <a:cs typeface="Calibri"/>
                <a:sym typeface="Calibri"/>
              </a:rPr>
              <a:t>Validate. </a:t>
            </a:r>
            <a:r>
              <a:rPr lang="en" sz="1400">
                <a:solidFill>
                  <a:srgbClr val="757070"/>
                </a:solidFill>
                <a:latin typeface="Calibri"/>
                <a:ea typeface="Calibri"/>
                <a:cs typeface="Calibri"/>
                <a:sym typeface="Calibri"/>
              </a:rPr>
              <a:t>Test and seek feedback from users to evaluate prototype efficacy.</a:t>
            </a:r>
            <a:endParaRPr/>
          </a:p>
          <a:p>
            <a:pPr marL="292100" marR="0" lvl="0" indent="-177800" algn="l" rtl="0">
              <a:spcBef>
                <a:spcPts val="0"/>
              </a:spcBef>
              <a:spcAft>
                <a:spcPts val="0"/>
              </a:spcAft>
              <a:buClr>
                <a:srgbClr val="000000"/>
              </a:buClr>
              <a:buSzPts val="1600"/>
              <a:buFont typeface="Arial"/>
              <a:buNone/>
            </a:pPr>
            <a:endParaRPr sz="1400">
              <a:solidFill>
                <a:srgbClr val="757070"/>
              </a:solidFill>
              <a:latin typeface="Calibri"/>
              <a:ea typeface="Calibri"/>
              <a:cs typeface="Calibri"/>
              <a:sym typeface="Calibri"/>
            </a:endParaRPr>
          </a:p>
          <a:p>
            <a:pPr marL="292100" marR="0" lvl="0" indent="-279400" algn="l" rtl="0">
              <a:spcBef>
                <a:spcPts val="0"/>
              </a:spcBef>
              <a:spcAft>
                <a:spcPts val="0"/>
              </a:spcAft>
              <a:buClr>
                <a:srgbClr val="000000"/>
              </a:buClr>
              <a:buSzPts val="1600"/>
              <a:buFont typeface="Arial"/>
              <a:buAutoNum type="arabicPeriod"/>
            </a:pPr>
            <a:r>
              <a:rPr lang="en" sz="1400" b="1">
                <a:solidFill>
                  <a:srgbClr val="757070"/>
                </a:solidFill>
                <a:latin typeface="Calibri"/>
                <a:ea typeface="Calibri"/>
                <a:cs typeface="Calibri"/>
                <a:sym typeface="Calibri"/>
              </a:rPr>
              <a:t>Analyze and adapt. </a:t>
            </a:r>
            <a:r>
              <a:rPr lang="en" sz="1400">
                <a:solidFill>
                  <a:srgbClr val="757070"/>
                </a:solidFill>
                <a:latin typeface="Calibri"/>
                <a:ea typeface="Calibri"/>
                <a:cs typeface="Calibri"/>
                <a:sym typeface="Calibri"/>
              </a:rPr>
              <a:t>Analyze test results and refine the prototype based on lessons learned.</a:t>
            </a:r>
            <a:endParaRPr/>
          </a:p>
          <a:p>
            <a:pPr marL="292100" marR="0" lvl="0" indent="-177800" algn="l" rtl="0">
              <a:spcBef>
                <a:spcPts val="0"/>
              </a:spcBef>
              <a:spcAft>
                <a:spcPts val="0"/>
              </a:spcAft>
              <a:buClr>
                <a:srgbClr val="000000"/>
              </a:buClr>
              <a:buSzPts val="1600"/>
              <a:buFont typeface="Arial"/>
              <a:buNone/>
            </a:pPr>
            <a:endParaRPr sz="1400">
              <a:solidFill>
                <a:srgbClr val="757070"/>
              </a:solidFill>
              <a:latin typeface="Calibri"/>
              <a:ea typeface="Calibri"/>
              <a:cs typeface="Calibri"/>
              <a:sym typeface="Calibri"/>
            </a:endParaRPr>
          </a:p>
          <a:p>
            <a:pPr marL="292100" marR="0" lvl="0" indent="-279400" algn="l" rtl="0">
              <a:spcBef>
                <a:spcPts val="0"/>
              </a:spcBef>
              <a:spcAft>
                <a:spcPts val="0"/>
              </a:spcAft>
              <a:buClr>
                <a:srgbClr val="000000"/>
              </a:buClr>
              <a:buSzPts val="1600"/>
              <a:buFont typeface="Arial"/>
              <a:buAutoNum type="arabicPeriod"/>
            </a:pPr>
            <a:r>
              <a:rPr lang="en" sz="1400" b="1">
                <a:solidFill>
                  <a:srgbClr val="757070"/>
                </a:solidFill>
                <a:latin typeface="Calibri"/>
                <a:ea typeface="Calibri"/>
                <a:cs typeface="Calibri"/>
                <a:sym typeface="Calibri"/>
              </a:rPr>
              <a:t>Re-validate.</a:t>
            </a:r>
            <a:r>
              <a:rPr lang="en" sz="1400">
                <a:solidFill>
                  <a:srgbClr val="757070"/>
                </a:solidFill>
                <a:latin typeface="Calibri"/>
                <a:ea typeface="Calibri"/>
                <a:cs typeface="Calibri"/>
                <a:sym typeface="Calibri"/>
              </a:rPr>
              <a:t> Test and adapt again, according to HCD’s  indicators of success. </a:t>
            </a:r>
            <a:r>
              <a:rPr lang="en" sz="1400" i="1">
                <a:solidFill>
                  <a:srgbClr val="757070"/>
                </a:solidFill>
                <a:latin typeface="Calibri"/>
                <a:ea typeface="Calibri"/>
                <a:cs typeface="Calibri"/>
                <a:sym typeface="Calibri"/>
              </a:rPr>
              <a:t>Do the prototypes create the desired results? Are they easy to use? Will people want to use them durably? Can they work in different contexts?</a:t>
            </a:r>
            <a:endParaRPr sz="1400" i="1">
              <a:solidFill>
                <a:srgbClr val="757070"/>
              </a:solidFill>
              <a:latin typeface="Calibri"/>
              <a:ea typeface="Calibri"/>
              <a:cs typeface="Calibri"/>
              <a:sym typeface="Calibri"/>
            </a:endParaRPr>
          </a:p>
        </p:txBody>
      </p:sp>
      <p:sp>
        <p:nvSpPr>
          <p:cNvPr id="427" name="Google Shape;427;p36"/>
          <p:cNvSpPr txBox="1"/>
          <p:nvPr/>
        </p:nvSpPr>
        <p:spPr>
          <a:xfrm>
            <a:off x="676947" y="756000"/>
            <a:ext cx="70350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Prototyping and Testing</a:t>
            </a:r>
            <a:endParaRPr sz="2800" b="1">
              <a:solidFill>
                <a:srgbClr val="00A7E1"/>
              </a:solidFill>
              <a:latin typeface="Calibri"/>
              <a:ea typeface="Calibri"/>
              <a:cs typeface="Calibri"/>
              <a:sym typeface="Calibri"/>
            </a:endParaRPr>
          </a:p>
        </p:txBody>
      </p:sp>
      <p:sp>
        <p:nvSpPr>
          <p:cNvPr id="428" name="Google Shape;428;p36"/>
          <p:cNvSpPr txBox="1"/>
          <p:nvPr/>
        </p:nvSpPr>
        <p:spPr>
          <a:xfrm>
            <a:off x="676947" y="1457100"/>
            <a:ext cx="50982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Prototyping and Testing: A Repetitive Process</a:t>
            </a:r>
            <a:endParaRPr sz="1100" b="1">
              <a:solidFill>
                <a:srgbClr val="595959"/>
              </a:solidFill>
              <a:latin typeface="Calibri"/>
              <a:ea typeface="Calibri"/>
              <a:cs typeface="Calibri"/>
              <a:sym typeface="Calibri"/>
            </a:endParaRPr>
          </a:p>
        </p:txBody>
      </p:sp>
      <p:pic>
        <p:nvPicPr>
          <p:cNvPr id="429" name="Google Shape;429;p36" descr="Diagram&#10;&#10;Description automatically generated"/>
          <p:cNvPicPr preferRelativeResize="0"/>
          <p:nvPr/>
        </p:nvPicPr>
        <p:blipFill rotWithShape="1">
          <a:blip r:embed="rId3">
            <a:alphaModFix/>
          </a:blip>
          <a:srcRect/>
          <a:stretch/>
        </p:blipFill>
        <p:spPr>
          <a:xfrm>
            <a:off x="676950" y="2577925"/>
            <a:ext cx="6106446" cy="4226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33"/>
        <p:cNvGrpSpPr/>
        <p:nvPr/>
      </p:nvGrpSpPr>
      <p:grpSpPr>
        <a:xfrm>
          <a:off x="0" y="0"/>
          <a:ext cx="0" cy="0"/>
          <a:chOff x="0" y="0"/>
          <a:chExt cx="0" cy="0"/>
        </a:xfrm>
      </p:grpSpPr>
      <p:sp>
        <p:nvSpPr>
          <p:cNvPr id="434" name="Google Shape;434;p37"/>
          <p:cNvSpPr txBox="1"/>
          <p:nvPr/>
        </p:nvSpPr>
        <p:spPr>
          <a:xfrm>
            <a:off x="677000" y="2271250"/>
            <a:ext cx="4551900" cy="1674161"/>
          </a:xfrm>
          <a:prstGeom prst="rect">
            <a:avLst/>
          </a:prstGeom>
          <a:noFill/>
          <a:ln>
            <a:noFill/>
          </a:ln>
        </p:spPr>
        <p:txBody>
          <a:bodyPr spcFirstLastPara="1" wrap="square" lIns="0" tIns="164450" rIns="0" bIns="0" anchor="t" anchorCtr="0">
            <a:spAutoFit/>
          </a:bodyPr>
          <a:lstStyle/>
          <a:p>
            <a:pPr marL="114300" marR="67905" lvl="0" indent="0" algn="l" rtl="0">
              <a:spcBef>
                <a:spcPts val="0"/>
              </a:spcBef>
              <a:spcAft>
                <a:spcPts val="0"/>
              </a:spcAft>
              <a:buClr>
                <a:srgbClr val="000000"/>
              </a:buClr>
              <a:buSzPts val="1100"/>
              <a:buFont typeface="Arial"/>
              <a:buNone/>
            </a:pPr>
            <a:r>
              <a:rPr lang="en" sz="1400" b="1">
                <a:solidFill>
                  <a:srgbClr val="434343"/>
                </a:solidFill>
                <a:latin typeface="Calibri"/>
                <a:ea typeface="Calibri"/>
                <a:cs typeface="Calibri"/>
                <a:sym typeface="Calibri"/>
              </a:rPr>
              <a:t>A prototype is a product, service, draft, or similar way to try an idea and share it with an audience with minimum investment and the option to improve it several times. </a:t>
            </a:r>
            <a:br>
              <a:rPr lang="en" sz="1400">
                <a:solidFill>
                  <a:srgbClr val="434343"/>
                </a:solidFill>
                <a:latin typeface="Calibri"/>
                <a:ea typeface="Calibri"/>
                <a:cs typeface="Calibri"/>
                <a:sym typeface="Calibri"/>
              </a:rPr>
            </a:br>
            <a:br>
              <a:rPr lang="en" sz="1400">
                <a:solidFill>
                  <a:srgbClr val="434343"/>
                </a:solidFill>
                <a:latin typeface="Calibri"/>
                <a:ea typeface="Calibri"/>
                <a:cs typeface="Calibri"/>
                <a:sym typeface="Calibri"/>
              </a:rPr>
            </a:br>
            <a:r>
              <a:rPr lang="en" sz="1400">
                <a:solidFill>
                  <a:srgbClr val="434343"/>
                </a:solidFill>
                <a:latin typeface="Calibri"/>
                <a:ea typeface="Calibri"/>
                <a:cs typeface="Calibri"/>
                <a:sym typeface="Calibri"/>
              </a:rPr>
              <a:t>Typically, a prototype is used to evaluate a new solution and better understand that solution through end-user interaction, and modify it accordingly.</a:t>
            </a:r>
            <a:endParaRPr/>
          </a:p>
        </p:txBody>
      </p:sp>
      <p:pic>
        <p:nvPicPr>
          <p:cNvPr id="435" name="Google Shape;435;p37"/>
          <p:cNvPicPr preferRelativeResize="0"/>
          <p:nvPr/>
        </p:nvPicPr>
        <p:blipFill rotWithShape="1">
          <a:blip r:embed="rId3">
            <a:alphaModFix/>
          </a:blip>
          <a:srcRect/>
          <a:stretch/>
        </p:blipFill>
        <p:spPr>
          <a:xfrm>
            <a:off x="7384040" y="4275183"/>
            <a:ext cx="2765353" cy="2300076"/>
          </a:xfrm>
          <a:prstGeom prst="rect">
            <a:avLst/>
          </a:prstGeom>
          <a:noFill/>
          <a:ln>
            <a:noFill/>
          </a:ln>
          <a:effectLst>
            <a:outerShdw blurRad="57150" dist="19050" dir="2760000" algn="bl" rotWithShape="0">
              <a:srgbClr val="000000">
                <a:alpha val="49019"/>
              </a:srgbClr>
            </a:outerShdw>
          </a:effectLst>
        </p:spPr>
      </p:pic>
      <p:pic>
        <p:nvPicPr>
          <p:cNvPr id="436" name="Google Shape;436;p37"/>
          <p:cNvPicPr preferRelativeResize="0"/>
          <p:nvPr/>
        </p:nvPicPr>
        <p:blipFill rotWithShape="1">
          <a:blip r:embed="rId4">
            <a:alphaModFix/>
          </a:blip>
          <a:srcRect/>
          <a:stretch/>
        </p:blipFill>
        <p:spPr>
          <a:xfrm>
            <a:off x="3761724" y="4275159"/>
            <a:ext cx="3470185" cy="2300136"/>
          </a:xfrm>
          <a:prstGeom prst="rect">
            <a:avLst/>
          </a:prstGeom>
          <a:noFill/>
          <a:ln>
            <a:noFill/>
          </a:ln>
          <a:effectLst>
            <a:outerShdw blurRad="57150" dist="19050" dir="2760000" algn="bl" rotWithShape="0">
              <a:srgbClr val="000000">
                <a:alpha val="49019"/>
              </a:srgbClr>
            </a:outerShdw>
          </a:effectLst>
        </p:spPr>
      </p:pic>
      <p:pic>
        <p:nvPicPr>
          <p:cNvPr id="437" name="Google Shape;437;p37"/>
          <p:cNvPicPr preferRelativeResize="0"/>
          <p:nvPr/>
        </p:nvPicPr>
        <p:blipFill rotWithShape="1">
          <a:blip r:embed="rId5">
            <a:alphaModFix/>
          </a:blip>
          <a:srcRect/>
          <a:stretch/>
        </p:blipFill>
        <p:spPr>
          <a:xfrm>
            <a:off x="677000" y="4275159"/>
            <a:ext cx="2932580" cy="2300143"/>
          </a:xfrm>
          <a:prstGeom prst="rect">
            <a:avLst/>
          </a:prstGeom>
          <a:noFill/>
          <a:ln>
            <a:noFill/>
          </a:ln>
          <a:effectLst>
            <a:outerShdw blurRad="57150" dist="19050" dir="2760000" algn="bl" rotWithShape="0">
              <a:srgbClr val="000000">
                <a:alpha val="49019"/>
              </a:srgbClr>
            </a:outerShdw>
          </a:effectLst>
        </p:spPr>
      </p:pic>
      <p:sp>
        <p:nvSpPr>
          <p:cNvPr id="438" name="Google Shape;438;p37"/>
          <p:cNvSpPr txBox="1"/>
          <p:nvPr/>
        </p:nvSpPr>
        <p:spPr>
          <a:xfrm>
            <a:off x="677083" y="6529015"/>
            <a:ext cx="9472500" cy="304500"/>
          </a:xfrm>
          <a:prstGeom prst="rect">
            <a:avLst/>
          </a:prstGeom>
          <a:noFill/>
          <a:ln>
            <a:noFill/>
          </a:ln>
        </p:spPr>
        <p:txBody>
          <a:bodyPr spcFirstLastPara="1" wrap="square" lIns="0" tIns="164450" rIns="0" bIns="0" anchor="t" anchorCtr="0">
            <a:spAutoFit/>
          </a:bodyPr>
          <a:lstStyle/>
          <a:p>
            <a:pPr marL="0" marR="13092" lvl="0" indent="0" algn="r" rtl="0">
              <a:spcBef>
                <a:spcPts val="0"/>
              </a:spcBef>
              <a:spcAft>
                <a:spcPts val="0"/>
              </a:spcAft>
              <a:buClr>
                <a:srgbClr val="000000"/>
              </a:buClr>
              <a:buSzPts val="1100"/>
              <a:buFont typeface="Arial"/>
              <a:buNone/>
            </a:pPr>
            <a:r>
              <a:rPr lang="en" sz="900">
                <a:solidFill>
                  <a:srgbClr val="595959"/>
                </a:solidFill>
                <a:latin typeface="Calibri"/>
                <a:ea typeface="Calibri"/>
                <a:cs typeface="Calibri"/>
                <a:sym typeface="Calibri"/>
              </a:rPr>
              <a:t>Prototype examples from various projects</a:t>
            </a:r>
            <a:endParaRPr/>
          </a:p>
        </p:txBody>
      </p:sp>
      <p:sp>
        <p:nvSpPr>
          <p:cNvPr id="439" name="Google Shape;439;p37"/>
          <p:cNvSpPr txBox="1"/>
          <p:nvPr/>
        </p:nvSpPr>
        <p:spPr>
          <a:xfrm>
            <a:off x="676948" y="756000"/>
            <a:ext cx="2998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Prototyping</a:t>
            </a:r>
            <a:endParaRPr/>
          </a:p>
        </p:txBody>
      </p:sp>
      <p:sp>
        <p:nvSpPr>
          <p:cNvPr id="440" name="Google Shape;440;p37"/>
          <p:cNvSpPr txBox="1"/>
          <p:nvPr/>
        </p:nvSpPr>
        <p:spPr>
          <a:xfrm>
            <a:off x="676948" y="1547598"/>
            <a:ext cx="37122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What is a Prototype?</a:t>
            </a:r>
            <a:endParaRPr sz="1100" b="1">
              <a:solidFill>
                <a:srgbClr val="595959"/>
              </a:solidFill>
              <a:latin typeface="Calibri"/>
              <a:ea typeface="Calibri"/>
              <a:cs typeface="Calibri"/>
              <a:sym typeface="Calibri"/>
            </a:endParaRPr>
          </a:p>
        </p:txBody>
      </p:sp>
      <p:sp>
        <p:nvSpPr>
          <p:cNvPr id="441" name="Google Shape;441;p37"/>
          <p:cNvSpPr txBox="1"/>
          <p:nvPr/>
        </p:nvSpPr>
        <p:spPr>
          <a:xfrm>
            <a:off x="5597493" y="2486693"/>
            <a:ext cx="4551900" cy="1027830"/>
          </a:xfrm>
          <a:prstGeom prst="rect">
            <a:avLst/>
          </a:prstGeom>
          <a:noFill/>
          <a:ln>
            <a:noFill/>
          </a:ln>
        </p:spPr>
        <p:txBody>
          <a:bodyPr spcFirstLastPara="1" wrap="square" lIns="0" tIns="164450" rIns="0" bIns="0" anchor="t" anchorCtr="0">
            <a:spAutoFit/>
          </a:bodyPr>
          <a:lstStyle/>
          <a:p>
            <a:pPr marL="114300" marR="67905" lvl="0" indent="0" algn="l" rtl="0">
              <a:spcBef>
                <a:spcPts val="0"/>
              </a:spcBef>
              <a:spcAft>
                <a:spcPts val="0"/>
              </a:spcAft>
              <a:buClr>
                <a:srgbClr val="000000"/>
              </a:buClr>
              <a:buSzPts val="1100"/>
              <a:buFont typeface="Arial"/>
              <a:buNone/>
            </a:pPr>
            <a:r>
              <a:rPr lang="en" sz="1400">
                <a:solidFill>
                  <a:srgbClr val="434343"/>
                </a:solidFill>
                <a:latin typeface="Calibri"/>
                <a:ea typeface="Calibri"/>
                <a:cs typeface="Calibri"/>
                <a:sym typeface="Calibri"/>
              </a:rPr>
              <a:t>Prototypes are crucial to the design process and used in all design disciplines by product, service, and industrial designers, as well as engineers and architects, to test their ideas before investing in production.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6CAD3"/>
        </a:solidFill>
        <a:effectLst/>
      </p:bgPr>
    </p:bg>
    <p:spTree>
      <p:nvGrpSpPr>
        <p:cNvPr id="1" name="Shape 445"/>
        <p:cNvGrpSpPr/>
        <p:nvPr/>
      </p:nvGrpSpPr>
      <p:grpSpPr>
        <a:xfrm>
          <a:off x="0" y="0"/>
          <a:ext cx="0" cy="0"/>
          <a:chOff x="0" y="0"/>
          <a:chExt cx="0" cy="0"/>
        </a:xfrm>
      </p:grpSpPr>
      <p:sp>
        <p:nvSpPr>
          <p:cNvPr id="446" name="Google Shape;446;p38"/>
          <p:cNvSpPr/>
          <p:nvPr/>
        </p:nvSpPr>
        <p:spPr>
          <a:xfrm>
            <a:off x="676950" y="2516425"/>
            <a:ext cx="2136900" cy="4279200"/>
          </a:xfrm>
          <a:prstGeom prst="roundRect">
            <a:avLst>
              <a:gd name="adj" fmla="val 9256"/>
            </a:avLst>
          </a:prstGeom>
          <a:solidFill>
            <a:srgbClr val="FFFFFF"/>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914400" marR="0" lvl="0" indent="0" algn="l" rtl="0">
              <a:spcBef>
                <a:spcPts val="0"/>
              </a:spcBef>
              <a:spcAft>
                <a:spcPts val="0"/>
              </a:spcAft>
              <a:buClr>
                <a:srgbClr val="000000"/>
              </a:buClr>
              <a:buSzPts val="1000"/>
              <a:buFont typeface="Arial"/>
              <a:buNone/>
            </a:pPr>
            <a:endParaRPr sz="1000" i="1">
              <a:solidFill>
                <a:srgbClr val="023C5A"/>
              </a:solidFill>
              <a:latin typeface="Calibri"/>
              <a:ea typeface="Calibri"/>
              <a:cs typeface="Calibri"/>
              <a:sym typeface="Calibri"/>
            </a:endParaRPr>
          </a:p>
        </p:txBody>
      </p:sp>
      <p:sp>
        <p:nvSpPr>
          <p:cNvPr id="447" name="Google Shape;447;p38"/>
          <p:cNvSpPr txBox="1"/>
          <p:nvPr/>
        </p:nvSpPr>
        <p:spPr>
          <a:xfrm>
            <a:off x="892500" y="2731975"/>
            <a:ext cx="1627500" cy="3847177"/>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100"/>
              <a:buFont typeface="Arial"/>
              <a:buNone/>
            </a:pPr>
            <a:r>
              <a:rPr lang="en" sz="1400">
                <a:solidFill>
                  <a:srgbClr val="595959"/>
                </a:solidFill>
                <a:latin typeface="Calibri"/>
                <a:ea typeface="Calibri"/>
                <a:cs typeface="Calibri"/>
                <a:sym typeface="Calibri"/>
              </a:rPr>
              <a:t>The purpose of prototyping is to validate or  invalidate an initial idea and to test assumptions in real conditions. An idea can be nice on paper but not work in real life.</a:t>
            </a:r>
            <a:br>
              <a:rPr lang="en" sz="1400">
                <a:solidFill>
                  <a:srgbClr val="595959"/>
                </a:solidFill>
                <a:latin typeface="Calibri"/>
                <a:ea typeface="Calibri"/>
                <a:cs typeface="Calibri"/>
                <a:sym typeface="Calibri"/>
              </a:rPr>
            </a:br>
            <a:br>
              <a:rPr lang="en" sz="1400">
                <a:solidFill>
                  <a:srgbClr val="595959"/>
                </a:solidFill>
                <a:latin typeface="Calibri"/>
                <a:ea typeface="Calibri"/>
                <a:cs typeface="Calibri"/>
                <a:sym typeface="Calibri"/>
              </a:rPr>
            </a:br>
            <a:r>
              <a:rPr lang="en" sz="1400" b="1">
                <a:solidFill>
                  <a:srgbClr val="595959"/>
                </a:solidFill>
                <a:latin typeface="Calibri"/>
                <a:ea typeface="Calibri"/>
                <a:cs typeface="Calibri"/>
                <a:sym typeface="Calibri"/>
              </a:rPr>
              <a:t>The goal is not to validate a detail but to focus on the core value proposition of the idea. </a:t>
            </a:r>
            <a:endParaRPr sz="1400">
              <a:solidFill>
                <a:srgbClr val="595959"/>
              </a:solidFill>
              <a:latin typeface="Calibri"/>
              <a:ea typeface="Calibri"/>
              <a:cs typeface="Calibri"/>
              <a:sym typeface="Calibri"/>
            </a:endParaRPr>
          </a:p>
        </p:txBody>
      </p:sp>
      <p:sp>
        <p:nvSpPr>
          <p:cNvPr id="448" name="Google Shape;448;p38"/>
          <p:cNvSpPr txBox="1"/>
          <p:nvPr/>
        </p:nvSpPr>
        <p:spPr>
          <a:xfrm>
            <a:off x="3748501" y="2516425"/>
            <a:ext cx="6274800" cy="500400"/>
          </a:xfrm>
          <a:prstGeom prst="rect">
            <a:avLst/>
          </a:prstGeom>
          <a:noFill/>
          <a:ln>
            <a:noFill/>
          </a:ln>
        </p:spPr>
        <p:txBody>
          <a:bodyPr spcFirstLastPara="1" wrap="square" lIns="79125" tIns="79125" rIns="79125" bIns="79125" anchor="t" anchorCtr="0">
            <a:noAutofit/>
          </a:bodyPr>
          <a:lstStyle/>
          <a:p>
            <a:pPr marL="0" marR="0" lvl="0" indent="0" algn="l" rtl="0">
              <a:spcBef>
                <a:spcPts val="0"/>
              </a:spcBef>
              <a:spcAft>
                <a:spcPts val="0"/>
              </a:spcAft>
              <a:buClr>
                <a:srgbClr val="000000"/>
              </a:buClr>
              <a:buSzPts val="1600"/>
              <a:buFont typeface="Arial"/>
              <a:buNone/>
            </a:pPr>
            <a:r>
              <a:rPr lang="en" sz="1600" b="1" i="1">
                <a:solidFill>
                  <a:srgbClr val="FFFFFF"/>
                </a:solidFill>
                <a:latin typeface="Calibri"/>
                <a:ea typeface="Calibri"/>
                <a:cs typeface="Calibri"/>
                <a:sym typeface="Calibri"/>
              </a:rPr>
              <a:t>What shapes can a prototype take? </a:t>
            </a:r>
            <a:r>
              <a:rPr lang="en" sz="1600" i="1">
                <a:solidFill>
                  <a:srgbClr val="FFFFFF"/>
                </a:solidFill>
                <a:latin typeface="Calibri"/>
                <a:ea typeface="Calibri"/>
                <a:cs typeface="Calibri"/>
                <a:sym typeface="Calibri"/>
              </a:rPr>
              <a:t>Write them below.</a:t>
            </a:r>
            <a:endParaRPr sz="1000" i="1">
              <a:solidFill>
                <a:srgbClr val="FFFFFF"/>
              </a:solidFill>
              <a:latin typeface="Calibri"/>
              <a:ea typeface="Calibri"/>
              <a:cs typeface="Calibri"/>
              <a:sym typeface="Calibri"/>
            </a:endParaRPr>
          </a:p>
        </p:txBody>
      </p:sp>
      <p:sp>
        <p:nvSpPr>
          <p:cNvPr id="449" name="Google Shape;449;p38"/>
          <p:cNvSpPr txBox="1"/>
          <p:nvPr/>
        </p:nvSpPr>
        <p:spPr>
          <a:xfrm>
            <a:off x="676948" y="756000"/>
            <a:ext cx="2998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FFFFFF"/>
                </a:solidFill>
                <a:latin typeface="Calibri"/>
                <a:ea typeface="Calibri"/>
                <a:cs typeface="Calibri"/>
                <a:sym typeface="Calibri"/>
              </a:rPr>
              <a:t>Activity</a:t>
            </a:r>
            <a:endParaRPr sz="2800" b="1">
              <a:solidFill>
                <a:srgbClr val="FFFFFF"/>
              </a:solidFill>
              <a:latin typeface="Calibri"/>
              <a:ea typeface="Calibri"/>
              <a:cs typeface="Calibri"/>
              <a:sym typeface="Calibri"/>
            </a:endParaRPr>
          </a:p>
        </p:txBody>
      </p:sp>
      <p:sp>
        <p:nvSpPr>
          <p:cNvPr id="450" name="Google Shape;450;p38"/>
          <p:cNvSpPr txBox="1"/>
          <p:nvPr/>
        </p:nvSpPr>
        <p:spPr>
          <a:xfrm>
            <a:off x="676948" y="1537775"/>
            <a:ext cx="37122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FFFFFF"/>
                </a:solidFill>
                <a:latin typeface="Calibri"/>
                <a:ea typeface="Calibri"/>
                <a:cs typeface="Calibri"/>
                <a:sym typeface="Calibri"/>
              </a:rPr>
              <a:t>What Does a Prototype Look Like?</a:t>
            </a:r>
            <a:endParaRPr sz="1100" b="1">
              <a:solidFill>
                <a:srgbClr val="FFFFFF"/>
              </a:solidFill>
              <a:latin typeface="Calibri"/>
              <a:ea typeface="Calibri"/>
              <a:cs typeface="Calibri"/>
              <a:sym typeface="Calibri"/>
            </a:endParaRPr>
          </a:p>
        </p:txBody>
      </p:sp>
      <p:sp>
        <p:nvSpPr>
          <p:cNvPr id="451" name="Google Shape;451;p38"/>
          <p:cNvSpPr/>
          <p:nvPr/>
        </p:nvSpPr>
        <p:spPr>
          <a:xfrm>
            <a:off x="3655682" y="3097500"/>
            <a:ext cx="1666500" cy="10044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a:effectLst>
            <a:outerShdw blurRad="57150" dist="19050" dir="2760000" algn="bl" rotWithShape="0">
              <a:srgbClr val="000000">
                <a:alpha val="4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595959"/>
              </a:solidFill>
              <a:latin typeface="Calibri"/>
              <a:ea typeface="Calibri"/>
              <a:cs typeface="Calibri"/>
              <a:sym typeface="Calibri"/>
            </a:endParaRPr>
          </a:p>
        </p:txBody>
      </p:sp>
      <p:sp>
        <p:nvSpPr>
          <p:cNvPr id="452" name="Google Shape;452;p38"/>
          <p:cNvSpPr/>
          <p:nvPr/>
        </p:nvSpPr>
        <p:spPr>
          <a:xfrm>
            <a:off x="3307500" y="4655846"/>
            <a:ext cx="1254900" cy="10044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a:effectLst>
            <a:outerShdw blurRad="57150" dist="19050" dir="2760000" algn="bl" rotWithShape="0">
              <a:srgbClr val="000000">
                <a:alpha val="4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595959"/>
              </a:solidFill>
              <a:latin typeface="Calibri"/>
              <a:ea typeface="Calibri"/>
              <a:cs typeface="Calibri"/>
              <a:sym typeface="Calibri"/>
            </a:endParaRPr>
          </a:p>
        </p:txBody>
      </p:sp>
      <p:sp>
        <p:nvSpPr>
          <p:cNvPr id="453" name="Google Shape;453;p38"/>
          <p:cNvSpPr/>
          <p:nvPr/>
        </p:nvSpPr>
        <p:spPr>
          <a:xfrm>
            <a:off x="3767426" y="6061335"/>
            <a:ext cx="2116800" cy="7428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a:effectLst>
            <a:outerShdw blurRad="57150" dist="19050" dir="2760000" algn="bl" rotWithShape="0">
              <a:srgbClr val="000000">
                <a:alpha val="4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595959"/>
              </a:solidFill>
              <a:latin typeface="Calibri"/>
              <a:ea typeface="Calibri"/>
              <a:cs typeface="Calibri"/>
              <a:sym typeface="Calibri"/>
            </a:endParaRPr>
          </a:p>
        </p:txBody>
      </p:sp>
      <p:sp>
        <p:nvSpPr>
          <p:cNvPr id="454" name="Google Shape;454;p38"/>
          <p:cNvSpPr/>
          <p:nvPr/>
        </p:nvSpPr>
        <p:spPr>
          <a:xfrm>
            <a:off x="4901987" y="4659470"/>
            <a:ext cx="1140000" cy="11247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a:effectLst>
            <a:outerShdw blurRad="57150" dist="19050" dir="2760000" algn="bl" rotWithShape="0">
              <a:srgbClr val="000000">
                <a:alpha val="4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595959"/>
              </a:solidFill>
              <a:latin typeface="Calibri"/>
              <a:ea typeface="Calibri"/>
              <a:cs typeface="Calibri"/>
              <a:sym typeface="Calibri"/>
            </a:endParaRPr>
          </a:p>
        </p:txBody>
      </p:sp>
      <p:sp>
        <p:nvSpPr>
          <p:cNvPr id="455" name="Google Shape;455;p38"/>
          <p:cNvSpPr/>
          <p:nvPr/>
        </p:nvSpPr>
        <p:spPr>
          <a:xfrm>
            <a:off x="5895098" y="3316177"/>
            <a:ext cx="1666500" cy="7860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a:effectLst>
            <a:outerShdw blurRad="57150" dist="19050" dir="2760000" algn="bl" rotWithShape="0">
              <a:srgbClr val="000000">
                <a:alpha val="4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595959"/>
              </a:solidFill>
              <a:latin typeface="Calibri"/>
              <a:ea typeface="Calibri"/>
              <a:cs typeface="Calibri"/>
              <a:sym typeface="Calibri"/>
            </a:endParaRPr>
          </a:p>
        </p:txBody>
      </p:sp>
      <p:sp>
        <p:nvSpPr>
          <p:cNvPr id="456" name="Google Shape;456;p38"/>
          <p:cNvSpPr/>
          <p:nvPr/>
        </p:nvSpPr>
        <p:spPr>
          <a:xfrm>
            <a:off x="8057373" y="3316188"/>
            <a:ext cx="1254900" cy="10044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a:effectLst>
            <a:outerShdw blurRad="57150" dist="19050" dir="2760000" algn="bl" rotWithShape="0">
              <a:srgbClr val="000000">
                <a:alpha val="4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595959"/>
              </a:solidFill>
              <a:latin typeface="Calibri"/>
              <a:ea typeface="Calibri"/>
              <a:cs typeface="Calibri"/>
              <a:sym typeface="Calibri"/>
            </a:endParaRPr>
          </a:p>
        </p:txBody>
      </p:sp>
      <p:sp>
        <p:nvSpPr>
          <p:cNvPr id="457" name="Google Shape;457;p38"/>
          <p:cNvSpPr/>
          <p:nvPr/>
        </p:nvSpPr>
        <p:spPr>
          <a:xfrm>
            <a:off x="6271305" y="5879651"/>
            <a:ext cx="2568600" cy="7860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a:effectLst>
            <a:outerShdw blurRad="57150" dist="19050" dir="2760000" algn="bl" rotWithShape="0">
              <a:srgbClr val="000000">
                <a:alpha val="4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595959"/>
              </a:solidFill>
              <a:latin typeface="Calibri"/>
              <a:ea typeface="Calibri"/>
              <a:cs typeface="Calibri"/>
              <a:sym typeface="Calibri"/>
            </a:endParaRPr>
          </a:p>
        </p:txBody>
      </p:sp>
      <p:sp>
        <p:nvSpPr>
          <p:cNvPr id="458" name="Google Shape;458;p38"/>
          <p:cNvSpPr/>
          <p:nvPr/>
        </p:nvSpPr>
        <p:spPr>
          <a:xfrm>
            <a:off x="6496260" y="4655849"/>
            <a:ext cx="2116800" cy="8976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a:effectLst>
            <a:outerShdw blurRad="57150" dist="19050" dir="2760000" algn="bl" rotWithShape="0">
              <a:srgbClr val="000000">
                <a:alpha val="4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595959"/>
              </a:solidFill>
              <a:latin typeface="Calibri"/>
              <a:ea typeface="Calibri"/>
              <a:cs typeface="Calibri"/>
              <a:sym typeface="Calibri"/>
            </a:endParaRPr>
          </a:p>
        </p:txBody>
      </p:sp>
      <p:sp>
        <p:nvSpPr>
          <p:cNvPr id="459" name="Google Shape;459;p38"/>
          <p:cNvSpPr/>
          <p:nvPr/>
        </p:nvSpPr>
        <p:spPr>
          <a:xfrm>
            <a:off x="9009475" y="4428434"/>
            <a:ext cx="1140000" cy="2009400"/>
          </a:xfrm>
          <a:prstGeom prst="wedgeRoundRectCallout">
            <a:avLst>
              <a:gd name="adj1" fmla="val -20833"/>
              <a:gd name="adj2" fmla="val 62500"/>
              <a:gd name="adj3" fmla="val 0"/>
            </a:avLst>
          </a:prstGeom>
          <a:solidFill>
            <a:srgbClr val="FFFFFF"/>
          </a:solidFill>
          <a:ln w="9525" cap="flat" cmpd="sng">
            <a:solidFill>
              <a:srgbClr val="EEEEEE"/>
            </a:solidFill>
            <a:prstDash val="solid"/>
            <a:round/>
            <a:headEnd type="none" w="sm" len="sm"/>
            <a:tailEnd type="none" w="sm" len="sm"/>
          </a:ln>
          <a:effectLst>
            <a:outerShdw blurRad="57150" dist="19050" dir="2760000" algn="bl" rotWithShape="0">
              <a:srgbClr val="000000">
                <a:alpha val="4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595959"/>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63"/>
        <p:cNvGrpSpPr/>
        <p:nvPr/>
      </p:nvGrpSpPr>
      <p:grpSpPr>
        <a:xfrm>
          <a:off x="0" y="0"/>
          <a:ext cx="0" cy="0"/>
          <a:chOff x="0" y="0"/>
          <a:chExt cx="0" cy="0"/>
        </a:xfrm>
      </p:grpSpPr>
      <p:pic>
        <p:nvPicPr>
          <p:cNvPr id="464" name="Google Shape;464;p39" descr="Image result for paper prototype"/>
          <p:cNvPicPr preferRelativeResize="0"/>
          <p:nvPr/>
        </p:nvPicPr>
        <p:blipFill rotWithShape="1">
          <a:blip r:embed="rId3">
            <a:alphaModFix/>
          </a:blip>
          <a:srcRect l="18413" t="49309" r="19463"/>
          <a:stretch/>
        </p:blipFill>
        <p:spPr>
          <a:xfrm>
            <a:off x="876300" y="2831929"/>
            <a:ext cx="2576875" cy="1367599"/>
          </a:xfrm>
          <a:prstGeom prst="rect">
            <a:avLst/>
          </a:prstGeom>
          <a:noFill/>
          <a:ln>
            <a:noFill/>
          </a:ln>
        </p:spPr>
      </p:pic>
      <p:pic>
        <p:nvPicPr>
          <p:cNvPr id="465" name="Google Shape;465;p39" descr="Image result for paper prototype"/>
          <p:cNvPicPr preferRelativeResize="0"/>
          <p:nvPr/>
        </p:nvPicPr>
        <p:blipFill rotWithShape="1">
          <a:blip r:embed="rId4">
            <a:alphaModFix/>
          </a:blip>
          <a:srcRect/>
          <a:stretch/>
        </p:blipFill>
        <p:spPr>
          <a:xfrm>
            <a:off x="676952" y="4444471"/>
            <a:ext cx="2975565" cy="2231674"/>
          </a:xfrm>
          <a:prstGeom prst="rect">
            <a:avLst/>
          </a:prstGeom>
          <a:noFill/>
          <a:ln>
            <a:noFill/>
          </a:ln>
        </p:spPr>
      </p:pic>
      <p:pic>
        <p:nvPicPr>
          <p:cNvPr id="466" name="Google Shape;466;p39"/>
          <p:cNvPicPr preferRelativeResize="0"/>
          <p:nvPr/>
        </p:nvPicPr>
        <p:blipFill rotWithShape="1">
          <a:blip r:embed="rId5">
            <a:alphaModFix/>
          </a:blip>
          <a:srcRect l="11940" t="25678" b="10334"/>
          <a:stretch/>
        </p:blipFill>
        <p:spPr>
          <a:xfrm>
            <a:off x="7711950" y="2625600"/>
            <a:ext cx="2437525" cy="4048275"/>
          </a:xfrm>
          <a:prstGeom prst="rect">
            <a:avLst/>
          </a:prstGeom>
          <a:noFill/>
          <a:ln>
            <a:noFill/>
          </a:ln>
        </p:spPr>
      </p:pic>
      <p:sp>
        <p:nvSpPr>
          <p:cNvPr id="467" name="Google Shape;467;p39"/>
          <p:cNvSpPr txBox="1"/>
          <p:nvPr/>
        </p:nvSpPr>
        <p:spPr>
          <a:xfrm>
            <a:off x="676947" y="756000"/>
            <a:ext cx="70350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A Prototype can be …</a:t>
            </a:r>
            <a:endParaRPr sz="2800" b="1">
              <a:solidFill>
                <a:srgbClr val="00A7E1"/>
              </a:solidFill>
              <a:latin typeface="Calibri"/>
              <a:ea typeface="Calibri"/>
              <a:cs typeface="Calibri"/>
              <a:sym typeface="Calibri"/>
            </a:endParaRPr>
          </a:p>
        </p:txBody>
      </p:sp>
      <p:sp>
        <p:nvSpPr>
          <p:cNvPr id="468" name="Google Shape;468;p39"/>
          <p:cNvSpPr txBox="1"/>
          <p:nvPr/>
        </p:nvSpPr>
        <p:spPr>
          <a:xfrm>
            <a:off x="676947" y="1562850"/>
            <a:ext cx="80277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 User-Interaction Sketches, Storyboards, and Mappings</a:t>
            </a:r>
            <a:endParaRPr sz="1100" b="1">
              <a:solidFill>
                <a:srgbClr val="595959"/>
              </a:solidFill>
              <a:latin typeface="Calibri"/>
              <a:ea typeface="Calibri"/>
              <a:cs typeface="Calibri"/>
              <a:sym typeface="Calibri"/>
            </a:endParaRPr>
          </a:p>
        </p:txBody>
      </p:sp>
      <p:pic>
        <p:nvPicPr>
          <p:cNvPr id="469" name="Google Shape;469;p39"/>
          <p:cNvPicPr preferRelativeResize="0"/>
          <p:nvPr/>
        </p:nvPicPr>
        <p:blipFill rotWithShape="1">
          <a:blip r:embed="rId6">
            <a:alphaModFix/>
          </a:blip>
          <a:srcRect/>
          <a:stretch/>
        </p:blipFill>
        <p:spPr>
          <a:xfrm>
            <a:off x="3847212" y="4150725"/>
            <a:ext cx="3670050" cy="25231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73"/>
        <p:cNvGrpSpPr/>
        <p:nvPr/>
      </p:nvGrpSpPr>
      <p:grpSpPr>
        <a:xfrm>
          <a:off x="0" y="0"/>
          <a:ext cx="0" cy="0"/>
          <a:chOff x="0" y="0"/>
          <a:chExt cx="0" cy="0"/>
        </a:xfrm>
      </p:grpSpPr>
      <p:sp>
        <p:nvSpPr>
          <p:cNvPr id="474" name="Google Shape;474;p40"/>
          <p:cNvSpPr txBox="1"/>
          <p:nvPr/>
        </p:nvSpPr>
        <p:spPr>
          <a:xfrm>
            <a:off x="676947" y="756000"/>
            <a:ext cx="70350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None/>
            </a:pPr>
            <a:r>
              <a:rPr lang="en" sz="2800" b="1">
                <a:solidFill>
                  <a:srgbClr val="00A7E1"/>
                </a:solidFill>
                <a:latin typeface="Calibri"/>
                <a:ea typeface="Calibri"/>
                <a:cs typeface="Calibri"/>
                <a:sym typeface="Calibri"/>
              </a:rPr>
              <a:t>A Prototype can be …</a:t>
            </a:r>
            <a:endParaRPr sz="2800" b="1">
              <a:solidFill>
                <a:srgbClr val="00A7E1"/>
              </a:solidFill>
              <a:latin typeface="Calibri"/>
              <a:ea typeface="Calibri"/>
              <a:cs typeface="Calibri"/>
              <a:sym typeface="Calibri"/>
            </a:endParaRPr>
          </a:p>
        </p:txBody>
      </p:sp>
      <p:sp>
        <p:nvSpPr>
          <p:cNvPr id="475" name="Google Shape;475;p40"/>
          <p:cNvSpPr txBox="1"/>
          <p:nvPr/>
        </p:nvSpPr>
        <p:spPr>
          <a:xfrm>
            <a:off x="676947" y="1562388"/>
            <a:ext cx="65667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 a Physical Model of an Object or Space</a:t>
            </a:r>
            <a:endParaRPr sz="1100" b="1">
              <a:solidFill>
                <a:srgbClr val="595959"/>
              </a:solidFill>
              <a:latin typeface="Calibri"/>
              <a:ea typeface="Calibri"/>
              <a:cs typeface="Calibri"/>
              <a:sym typeface="Calibri"/>
            </a:endParaRPr>
          </a:p>
        </p:txBody>
      </p:sp>
      <p:pic>
        <p:nvPicPr>
          <p:cNvPr id="476" name="Google Shape;476;p40" descr="Image result for paper prototype service design"/>
          <p:cNvPicPr preferRelativeResize="0"/>
          <p:nvPr/>
        </p:nvPicPr>
        <p:blipFill rotWithShape="1">
          <a:blip r:embed="rId3">
            <a:alphaModFix/>
          </a:blip>
          <a:srcRect l="32252" b="6916"/>
          <a:stretch/>
        </p:blipFill>
        <p:spPr>
          <a:xfrm>
            <a:off x="676950" y="2448450"/>
            <a:ext cx="3135750" cy="2848600"/>
          </a:xfrm>
          <a:prstGeom prst="rect">
            <a:avLst/>
          </a:prstGeom>
          <a:noFill/>
          <a:ln>
            <a:noFill/>
          </a:ln>
        </p:spPr>
      </p:pic>
      <p:pic>
        <p:nvPicPr>
          <p:cNvPr id="477" name="Google Shape;477;p40"/>
          <p:cNvPicPr preferRelativeResize="0"/>
          <p:nvPr/>
        </p:nvPicPr>
        <p:blipFill rotWithShape="1">
          <a:blip r:embed="rId4">
            <a:alphaModFix/>
          </a:blip>
          <a:srcRect/>
          <a:stretch/>
        </p:blipFill>
        <p:spPr>
          <a:xfrm flipH="1">
            <a:off x="6005404" y="4166850"/>
            <a:ext cx="4144071" cy="2637150"/>
          </a:xfrm>
          <a:prstGeom prst="rect">
            <a:avLst/>
          </a:prstGeom>
          <a:noFill/>
          <a:ln>
            <a:noFill/>
          </a:ln>
        </p:spPr>
      </p:pic>
      <p:pic>
        <p:nvPicPr>
          <p:cNvPr id="478" name="Google Shape;478;p40"/>
          <p:cNvPicPr preferRelativeResize="0"/>
          <p:nvPr/>
        </p:nvPicPr>
        <p:blipFill rotWithShape="1">
          <a:blip r:embed="rId5">
            <a:alphaModFix/>
          </a:blip>
          <a:srcRect l="10071" b="13762"/>
          <a:stretch/>
        </p:blipFill>
        <p:spPr>
          <a:xfrm flipH="1">
            <a:off x="4752701" y="2549400"/>
            <a:ext cx="3421875" cy="2637150"/>
          </a:xfrm>
          <a:prstGeom prst="rect">
            <a:avLst/>
          </a:prstGeom>
          <a:noFill/>
          <a:ln>
            <a:noFill/>
          </a:ln>
        </p:spPr>
      </p:pic>
      <p:pic>
        <p:nvPicPr>
          <p:cNvPr id="479" name="Google Shape;479;p40"/>
          <p:cNvPicPr preferRelativeResize="0"/>
          <p:nvPr/>
        </p:nvPicPr>
        <p:blipFill rotWithShape="1">
          <a:blip r:embed="rId6">
            <a:alphaModFix/>
          </a:blip>
          <a:srcRect/>
          <a:stretch/>
        </p:blipFill>
        <p:spPr>
          <a:xfrm>
            <a:off x="2435350" y="3364525"/>
            <a:ext cx="2579601" cy="343947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83"/>
        <p:cNvGrpSpPr/>
        <p:nvPr/>
      </p:nvGrpSpPr>
      <p:grpSpPr>
        <a:xfrm>
          <a:off x="0" y="0"/>
          <a:ext cx="0" cy="0"/>
          <a:chOff x="0" y="0"/>
          <a:chExt cx="0" cy="0"/>
        </a:xfrm>
      </p:grpSpPr>
      <p:sp>
        <p:nvSpPr>
          <p:cNvPr id="484" name="Google Shape;484;p41"/>
          <p:cNvSpPr txBox="1"/>
          <p:nvPr/>
        </p:nvSpPr>
        <p:spPr>
          <a:xfrm>
            <a:off x="5036875" y="5670725"/>
            <a:ext cx="5112600" cy="1131000"/>
          </a:xfrm>
          <a:prstGeom prst="rect">
            <a:avLst/>
          </a:prstGeom>
          <a:noFill/>
          <a:ln>
            <a:noFill/>
          </a:ln>
        </p:spPr>
        <p:txBody>
          <a:bodyPr spcFirstLastPara="1" wrap="square" lIns="78650" tIns="39325" rIns="78650" bIns="39325" anchor="t" anchorCtr="0">
            <a:normAutofit/>
          </a:bodyPr>
          <a:lstStyle/>
          <a:p>
            <a:pPr marL="0" marR="0" lvl="0" indent="0" algn="l" rtl="0">
              <a:spcBef>
                <a:spcPts val="0"/>
              </a:spcBef>
              <a:spcAft>
                <a:spcPts val="0"/>
              </a:spcAft>
              <a:buClr>
                <a:srgbClr val="000000"/>
              </a:buClr>
              <a:buSzPts val="1400"/>
              <a:buFont typeface="Arial"/>
              <a:buNone/>
            </a:pPr>
            <a:r>
              <a:rPr lang="en" sz="1400">
                <a:solidFill>
                  <a:srgbClr val="757070"/>
                </a:solidFill>
                <a:latin typeface="Calibri"/>
                <a:ea typeface="Calibri"/>
                <a:cs typeface="Calibri"/>
                <a:sym typeface="Calibri"/>
              </a:rPr>
              <a:t>A role play prototype is fairly easy to build and can help get an idea, experience, or product in front of an audience quickly. It would be smart to test role-playing on the design team first. We can learn a lot by testing people's roles before we even leave the office.</a:t>
            </a:r>
            <a:endParaRPr sz="1300">
              <a:solidFill>
                <a:srgbClr val="000000"/>
              </a:solidFill>
              <a:latin typeface="Arial"/>
              <a:ea typeface="Arial"/>
              <a:cs typeface="Arial"/>
              <a:sym typeface="Arial"/>
            </a:endParaRPr>
          </a:p>
        </p:txBody>
      </p:sp>
      <p:pic>
        <p:nvPicPr>
          <p:cNvPr id="485" name="Google Shape;485;p41"/>
          <p:cNvPicPr preferRelativeResize="0"/>
          <p:nvPr/>
        </p:nvPicPr>
        <p:blipFill rotWithShape="1">
          <a:blip r:embed="rId3">
            <a:alphaModFix/>
          </a:blip>
          <a:srcRect l="13403"/>
          <a:stretch/>
        </p:blipFill>
        <p:spPr>
          <a:xfrm>
            <a:off x="779575" y="2790950"/>
            <a:ext cx="4029425" cy="2961000"/>
          </a:xfrm>
          <a:prstGeom prst="rect">
            <a:avLst/>
          </a:prstGeom>
          <a:noFill/>
          <a:ln>
            <a:noFill/>
          </a:ln>
        </p:spPr>
      </p:pic>
      <p:pic>
        <p:nvPicPr>
          <p:cNvPr id="486" name="Google Shape;486;p41"/>
          <p:cNvPicPr preferRelativeResize="0"/>
          <p:nvPr/>
        </p:nvPicPr>
        <p:blipFill rotWithShape="1">
          <a:blip r:embed="rId4">
            <a:alphaModFix/>
          </a:blip>
          <a:srcRect t="29627"/>
          <a:stretch/>
        </p:blipFill>
        <p:spPr>
          <a:xfrm>
            <a:off x="5124000" y="2790941"/>
            <a:ext cx="5025477" cy="2722534"/>
          </a:xfrm>
          <a:prstGeom prst="rect">
            <a:avLst/>
          </a:prstGeom>
          <a:noFill/>
          <a:ln>
            <a:noFill/>
          </a:ln>
        </p:spPr>
      </p:pic>
      <p:sp>
        <p:nvSpPr>
          <p:cNvPr id="487" name="Google Shape;487;p41"/>
          <p:cNvSpPr txBox="1"/>
          <p:nvPr/>
        </p:nvSpPr>
        <p:spPr>
          <a:xfrm>
            <a:off x="676947" y="756000"/>
            <a:ext cx="70350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A Prototype can be …</a:t>
            </a:r>
            <a:endParaRPr/>
          </a:p>
        </p:txBody>
      </p:sp>
      <p:sp>
        <p:nvSpPr>
          <p:cNvPr id="488" name="Google Shape;488;p41"/>
          <p:cNvSpPr txBox="1"/>
          <p:nvPr/>
        </p:nvSpPr>
        <p:spPr>
          <a:xfrm>
            <a:off x="676947" y="1652875"/>
            <a:ext cx="65667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A Role Play or Live Simulation</a:t>
            </a:r>
            <a:endParaRPr sz="1100" b="1">
              <a:solidFill>
                <a:srgbClr val="595959"/>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5"/>
          <p:cNvSpPr txBox="1"/>
          <p:nvPr/>
        </p:nvSpPr>
        <p:spPr>
          <a:xfrm>
            <a:off x="631308" y="1990143"/>
            <a:ext cx="6131442" cy="1383900"/>
          </a:xfrm>
          <a:prstGeom prst="rect">
            <a:avLst/>
          </a:prstGeom>
          <a:noFill/>
          <a:ln>
            <a:noFill/>
          </a:ln>
        </p:spPr>
        <p:txBody>
          <a:bodyPr spcFirstLastPara="1" wrap="square" lIns="78650" tIns="39325" rIns="78650" bIns="39325" anchor="ctr" anchorCtr="0">
            <a:noAutofit/>
          </a:bodyPr>
          <a:lstStyle/>
          <a:p>
            <a:pPr marL="0" marR="0" lvl="0" indent="0" algn="l" rtl="0">
              <a:lnSpc>
                <a:spcPct val="90000"/>
              </a:lnSpc>
              <a:spcBef>
                <a:spcPts val="0"/>
              </a:spcBef>
              <a:spcAft>
                <a:spcPts val="0"/>
              </a:spcAft>
              <a:buClr>
                <a:schemeClr val="lt1"/>
              </a:buClr>
              <a:buSzPts val="25800"/>
              <a:buFont typeface="Calibri"/>
              <a:buNone/>
            </a:pPr>
            <a:r>
              <a:rPr lang="en" sz="1900" b="0" i="0" u="none" strike="noStrike" cap="none">
                <a:solidFill>
                  <a:srgbClr val="009EDB"/>
                </a:solidFill>
                <a:latin typeface="Calibri"/>
                <a:ea typeface="Calibri"/>
                <a:cs typeface="Calibri"/>
                <a:sym typeface="Calibri"/>
              </a:rPr>
              <a:t>Day   </a:t>
            </a:r>
            <a:r>
              <a:rPr lang="en" sz="13800" b="0" i="0" u="none" strike="noStrike" cap="none">
                <a:solidFill>
                  <a:srgbClr val="009EDB"/>
                </a:solidFill>
                <a:latin typeface="Calibri"/>
                <a:ea typeface="Calibri"/>
                <a:cs typeface="Calibri"/>
                <a:sym typeface="Calibri"/>
              </a:rPr>
              <a:t>TWO</a:t>
            </a:r>
            <a:endParaRPr sz="13800" b="0" i="0" u="none" strike="noStrike" cap="none">
              <a:solidFill>
                <a:srgbClr val="009EDB"/>
              </a:solidFill>
              <a:latin typeface="Calibri"/>
              <a:ea typeface="Calibri"/>
              <a:cs typeface="Calibri"/>
              <a:sym typeface="Calibri"/>
            </a:endParaRPr>
          </a:p>
        </p:txBody>
      </p:sp>
      <p:sp>
        <p:nvSpPr>
          <p:cNvPr id="119" name="Google Shape;119;p15"/>
          <p:cNvSpPr txBox="1"/>
          <p:nvPr/>
        </p:nvSpPr>
        <p:spPr>
          <a:xfrm>
            <a:off x="2441910" y="4722403"/>
            <a:ext cx="1721100" cy="1127306"/>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rgbClr val="000000"/>
              </a:buClr>
              <a:buSzPts val="1400"/>
              <a:buFont typeface="Arial"/>
              <a:buNone/>
            </a:pPr>
            <a:r>
              <a:rPr lang="en" sz="1100" b="0" i="0" u="none" strike="noStrike" cap="none">
                <a:solidFill>
                  <a:srgbClr val="757070"/>
                </a:solidFill>
                <a:latin typeface="Calibri"/>
                <a:ea typeface="Calibri"/>
                <a:cs typeface="Calibri"/>
                <a:sym typeface="Calibri"/>
              </a:rPr>
              <a:t>What did you learn from this experience?</a:t>
            </a:r>
            <a:endParaRPr sz="1100" b="0" i="0" u="none" strike="noStrike" cap="none">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rgbClr val="000000"/>
              </a:buClr>
              <a:buSzPts val="1400"/>
              <a:buFont typeface="Arial"/>
              <a:buNone/>
            </a:pPr>
            <a:r>
              <a:rPr lang="en" sz="1100" b="0" i="0" u="none" strike="noStrike" cap="none">
                <a:solidFill>
                  <a:srgbClr val="757070"/>
                </a:solidFill>
                <a:latin typeface="Calibri"/>
                <a:ea typeface="Calibri"/>
                <a:cs typeface="Calibri"/>
                <a:sym typeface="Calibri"/>
              </a:rPr>
              <a:t>How can you use these learnings in the field?</a:t>
            </a:r>
            <a:endParaRPr sz="1100" b="0" i="0" u="none" strike="noStrike" cap="none">
              <a:solidFill>
                <a:srgbClr val="757070"/>
              </a:solidFill>
              <a:latin typeface="Calibri"/>
              <a:ea typeface="Calibri"/>
              <a:cs typeface="Calibri"/>
              <a:sym typeface="Calibri"/>
            </a:endParaRPr>
          </a:p>
        </p:txBody>
      </p:sp>
      <p:sp>
        <p:nvSpPr>
          <p:cNvPr id="120" name="Google Shape;120;p15"/>
          <p:cNvSpPr txBox="1"/>
          <p:nvPr/>
        </p:nvSpPr>
        <p:spPr>
          <a:xfrm>
            <a:off x="4416762" y="4722413"/>
            <a:ext cx="1858500" cy="1279656"/>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rgbClr val="000000"/>
              </a:buClr>
              <a:buSzPts val="1400"/>
              <a:buFont typeface="Arial"/>
              <a:buNone/>
            </a:pPr>
            <a:r>
              <a:rPr lang="en" sz="1100" b="0" i="0" u="none" strike="noStrike" cap="none">
                <a:solidFill>
                  <a:srgbClr val="757070"/>
                </a:solidFill>
                <a:latin typeface="Calibri"/>
                <a:ea typeface="Calibri"/>
                <a:cs typeface="Calibri"/>
                <a:sym typeface="Calibri"/>
              </a:rPr>
              <a:t>What are the roles within the research group?</a:t>
            </a:r>
            <a:endParaRPr sz="1100" b="0" i="0" u="none" strike="noStrike" cap="none">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rgbClr val="000000"/>
              </a:buClr>
              <a:buSzPts val="1400"/>
              <a:buFont typeface="Arial"/>
              <a:buNone/>
            </a:pPr>
            <a:r>
              <a:rPr lang="en" sz="1100" b="0" i="0" u="none" strike="noStrike" cap="none">
                <a:solidFill>
                  <a:srgbClr val="757070"/>
                </a:solidFill>
                <a:latin typeface="Calibri"/>
                <a:ea typeface="Calibri"/>
                <a:cs typeface="Calibri"/>
                <a:sym typeface="Calibri"/>
              </a:rPr>
              <a:t>What tools and documentation need to be captured?</a:t>
            </a:r>
            <a:endParaRPr sz="1100" b="0" i="0" u="none" strike="noStrike" cap="none">
              <a:solidFill>
                <a:srgbClr val="757070"/>
              </a:solidFill>
              <a:latin typeface="Calibri"/>
              <a:ea typeface="Calibri"/>
              <a:cs typeface="Calibri"/>
              <a:sym typeface="Calibri"/>
            </a:endParaRPr>
          </a:p>
        </p:txBody>
      </p:sp>
      <p:sp>
        <p:nvSpPr>
          <p:cNvPr id="121" name="Google Shape;121;p15"/>
          <p:cNvSpPr txBox="1"/>
          <p:nvPr/>
        </p:nvSpPr>
        <p:spPr>
          <a:xfrm>
            <a:off x="6529001" y="4722425"/>
            <a:ext cx="1548900" cy="2068590"/>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chemeClr val="dk1"/>
              </a:buClr>
              <a:buSzPts val="900"/>
              <a:buFont typeface="Arial"/>
              <a:buNone/>
            </a:pPr>
            <a:r>
              <a:rPr lang="en" sz="1100" b="0" i="0" u="none" strike="noStrike" cap="none">
                <a:solidFill>
                  <a:srgbClr val="757070"/>
                </a:solidFill>
                <a:latin typeface="Calibri"/>
                <a:ea typeface="Calibri"/>
                <a:cs typeface="Calibri"/>
                <a:sym typeface="Calibri"/>
              </a:rPr>
              <a:t>Review the testing documents and the six prototypes.</a:t>
            </a:r>
            <a:endParaRPr sz="1100" b="0" i="0" u="none" strike="noStrike" cap="none">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chemeClr val="dk1"/>
              </a:buClr>
              <a:buSzPts val="900"/>
              <a:buFont typeface="Arial"/>
              <a:buNone/>
            </a:pPr>
            <a:r>
              <a:rPr lang="en" sz="1100" b="0" i="0" u="none" strike="noStrike" cap="none">
                <a:solidFill>
                  <a:srgbClr val="757070"/>
                </a:solidFill>
                <a:latin typeface="Calibri"/>
                <a:ea typeface="Calibri"/>
                <a:cs typeface="Calibri"/>
                <a:sym typeface="Calibri"/>
              </a:rPr>
              <a:t>Tailor questions to suit your community’s needs.</a:t>
            </a:r>
            <a:endParaRPr sz="1100" b="0" i="0" u="none" strike="noStrike" cap="none">
              <a:solidFill>
                <a:srgbClr val="757070"/>
              </a:solidFill>
              <a:latin typeface="Calibri"/>
              <a:ea typeface="Calibri"/>
              <a:cs typeface="Calibri"/>
              <a:sym typeface="Calibri"/>
            </a:endParaRPr>
          </a:p>
          <a:p>
            <a:pPr marL="0" marR="0" lvl="0" indent="0" algn="l" rtl="0">
              <a:lnSpc>
                <a:spcPct val="90000"/>
              </a:lnSpc>
              <a:spcBef>
                <a:spcPts val="1400"/>
              </a:spcBef>
              <a:spcAft>
                <a:spcPts val="0"/>
              </a:spcAft>
              <a:buClr>
                <a:schemeClr val="dk1"/>
              </a:buClr>
              <a:buSzPts val="900"/>
              <a:buFont typeface="Arial"/>
              <a:buNone/>
            </a:pPr>
            <a:r>
              <a:rPr lang="en" sz="1100" b="1" i="0" u="none" strike="noStrike" cap="none">
                <a:solidFill>
                  <a:srgbClr val="757070"/>
                </a:solidFill>
                <a:latin typeface="Calibri"/>
                <a:ea typeface="Calibri"/>
                <a:cs typeface="Calibri"/>
                <a:sym typeface="Calibri"/>
              </a:rPr>
              <a:t>Activity</a:t>
            </a:r>
            <a:r>
              <a:rPr lang="en" sz="1100" b="0" i="0" u="none" strike="noStrike" cap="none">
                <a:solidFill>
                  <a:srgbClr val="757070"/>
                </a:solidFill>
                <a:latin typeface="Calibri"/>
                <a:ea typeface="Calibri"/>
                <a:cs typeface="Calibri"/>
                <a:sym typeface="Calibri"/>
              </a:rPr>
              <a:t>: Role play in small groups to try out the testing documents.</a:t>
            </a:r>
            <a:endParaRPr sz="1100" b="0" i="0" u="none" strike="noStrike" cap="none">
              <a:solidFill>
                <a:srgbClr val="757070"/>
              </a:solidFill>
              <a:latin typeface="Calibri"/>
              <a:ea typeface="Calibri"/>
              <a:cs typeface="Calibri"/>
              <a:sym typeface="Calibri"/>
            </a:endParaRPr>
          </a:p>
        </p:txBody>
      </p:sp>
      <p:sp>
        <p:nvSpPr>
          <p:cNvPr id="122" name="Google Shape;122;p15"/>
          <p:cNvSpPr txBox="1"/>
          <p:nvPr/>
        </p:nvSpPr>
        <p:spPr>
          <a:xfrm>
            <a:off x="8556406" y="4722403"/>
            <a:ext cx="1721100" cy="795421"/>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rgbClr val="000000"/>
              </a:buClr>
              <a:buSzPts val="1400"/>
              <a:buFont typeface="Arial"/>
              <a:buNone/>
            </a:pPr>
            <a:r>
              <a:rPr lang="en" sz="1100" b="0" i="0" u="none" strike="noStrike" cap="none">
                <a:solidFill>
                  <a:srgbClr val="757070"/>
                </a:solidFill>
                <a:latin typeface="Calibri"/>
                <a:ea typeface="Calibri"/>
                <a:cs typeface="Calibri"/>
                <a:sym typeface="Calibri"/>
              </a:rPr>
              <a:t>What comes after testing? What is next in the process?</a:t>
            </a:r>
            <a:endParaRPr sz="1100" b="0" i="0" u="none" strike="noStrike" cap="none">
              <a:solidFill>
                <a:srgbClr val="757070"/>
              </a:solidFill>
              <a:latin typeface="Calibri"/>
              <a:ea typeface="Calibri"/>
              <a:cs typeface="Calibri"/>
              <a:sym typeface="Calibri"/>
            </a:endParaRPr>
          </a:p>
        </p:txBody>
      </p:sp>
      <p:sp>
        <p:nvSpPr>
          <p:cNvPr id="123" name="Google Shape;123;p15"/>
          <p:cNvSpPr txBox="1"/>
          <p:nvPr/>
        </p:nvSpPr>
        <p:spPr>
          <a:xfrm>
            <a:off x="679346" y="756000"/>
            <a:ext cx="9333300" cy="9660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A7E1"/>
              </a:buClr>
              <a:buSzPts val="3200"/>
              <a:buFont typeface="Calibri"/>
              <a:buNone/>
            </a:pPr>
            <a:r>
              <a:rPr lang="en" sz="3200" b="1" i="0" u="none" strike="noStrike" cap="none">
                <a:solidFill>
                  <a:srgbClr val="00A7E1"/>
                </a:solidFill>
                <a:latin typeface="Calibri"/>
                <a:ea typeface="Calibri"/>
                <a:cs typeface="Calibri"/>
                <a:sym typeface="Calibri"/>
              </a:rPr>
              <a:t>Tomorrow’s Agenda</a:t>
            </a:r>
            <a:endParaRPr sz="3200" b="1" i="0" u="none" strike="noStrike" cap="none">
              <a:solidFill>
                <a:srgbClr val="434343"/>
              </a:solidFill>
              <a:latin typeface="Calibri"/>
              <a:ea typeface="Calibri"/>
              <a:cs typeface="Calibri"/>
              <a:sym typeface="Calibri"/>
            </a:endParaRPr>
          </a:p>
        </p:txBody>
      </p:sp>
      <p:sp>
        <p:nvSpPr>
          <p:cNvPr id="124" name="Google Shape;124;p15"/>
          <p:cNvSpPr txBox="1"/>
          <p:nvPr/>
        </p:nvSpPr>
        <p:spPr>
          <a:xfrm>
            <a:off x="2441898" y="3474175"/>
            <a:ext cx="1674300" cy="851400"/>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chemeClr val="dk1"/>
              </a:buClr>
              <a:buSzPts val="1700"/>
              <a:buFont typeface="Arial"/>
              <a:buNone/>
            </a:pPr>
            <a:r>
              <a:rPr lang="en" sz="1500" b="1" i="0" u="none" strike="noStrike" cap="none">
                <a:solidFill>
                  <a:srgbClr val="093C5E"/>
                </a:solidFill>
                <a:latin typeface="Calibri"/>
                <a:ea typeface="Calibri"/>
                <a:cs typeface="Calibri"/>
                <a:sym typeface="Calibri"/>
              </a:rPr>
              <a:t>1. Feedback from Rapid Testing</a:t>
            </a:r>
            <a:endParaRPr sz="1500" b="1" i="0" u="none" strike="noStrike" cap="none">
              <a:solidFill>
                <a:srgbClr val="093C5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500" b="1" i="0" u="none" strike="noStrike" cap="none">
              <a:solidFill>
                <a:srgbClr val="093C5E"/>
              </a:solidFill>
              <a:latin typeface="Calibri"/>
              <a:ea typeface="Calibri"/>
              <a:cs typeface="Calibri"/>
              <a:sym typeface="Calibri"/>
            </a:endParaRPr>
          </a:p>
        </p:txBody>
      </p:sp>
      <p:sp>
        <p:nvSpPr>
          <p:cNvPr id="125" name="Google Shape;125;p15"/>
          <p:cNvSpPr txBox="1"/>
          <p:nvPr/>
        </p:nvSpPr>
        <p:spPr>
          <a:xfrm>
            <a:off x="4443374" y="3474175"/>
            <a:ext cx="1858499" cy="851333"/>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chemeClr val="dk1"/>
              </a:buClr>
              <a:buSzPts val="1700"/>
              <a:buFont typeface="Arial"/>
              <a:buNone/>
            </a:pPr>
            <a:r>
              <a:rPr lang="en" sz="1500" b="1" i="0" u="none" strike="noStrike" cap="none">
                <a:solidFill>
                  <a:srgbClr val="093C5E"/>
                </a:solidFill>
                <a:latin typeface="Calibri"/>
                <a:ea typeface="Calibri"/>
                <a:cs typeface="Calibri"/>
                <a:sym typeface="Calibri"/>
              </a:rPr>
              <a:t>2. HCD Testing Tips and Tricks</a:t>
            </a:r>
            <a:endParaRPr sz="1500" b="1" i="0" u="none" strike="noStrike" cap="none">
              <a:solidFill>
                <a:srgbClr val="093C5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500" b="1" i="0" u="none" strike="noStrike" cap="none">
              <a:solidFill>
                <a:srgbClr val="093C5E"/>
              </a:solidFill>
              <a:latin typeface="Calibri"/>
              <a:ea typeface="Calibri"/>
              <a:cs typeface="Calibri"/>
              <a:sym typeface="Calibri"/>
            </a:endParaRPr>
          </a:p>
        </p:txBody>
      </p:sp>
      <p:sp>
        <p:nvSpPr>
          <p:cNvPr id="126" name="Google Shape;126;p15"/>
          <p:cNvSpPr txBox="1"/>
          <p:nvPr/>
        </p:nvSpPr>
        <p:spPr>
          <a:xfrm>
            <a:off x="6533006" y="3474162"/>
            <a:ext cx="1806300" cy="1082166"/>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chemeClr val="dk1"/>
              </a:buClr>
              <a:buSzPts val="1700"/>
              <a:buFont typeface="Arial"/>
              <a:buNone/>
            </a:pPr>
            <a:r>
              <a:rPr lang="en" sz="1500" b="1" i="0" u="none" strike="noStrike" cap="none">
                <a:solidFill>
                  <a:srgbClr val="093C5E"/>
                </a:solidFill>
                <a:latin typeface="Calibri"/>
                <a:ea typeface="Calibri"/>
                <a:cs typeface="Calibri"/>
                <a:sym typeface="Calibri"/>
              </a:rPr>
              <a:t>3. Reviewing Prototypes and Learning by Doing</a:t>
            </a:r>
            <a:endParaRPr sz="1500" b="1" i="0" u="none" strike="noStrike" cap="none">
              <a:solidFill>
                <a:srgbClr val="093C5E"/>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500" b="1" i="0" u="none" strike="noStrike" cap="none">
              <a:solidFill>
                <a:srgbClr val="093C5E"/>
              </a:solidFill>
              <a:latin typeface="Calibri"/>
              <a:ea typeface="Calibri"/>
              <a:cs typeface="Calibri"/>
              <a:sym typeface="Calibri"/>
            </a:endParaRPr>
          </a:p>
        </p:txBody>
      </p:sp>
      <p:cxnSp>
        <p:nvCxnSpPr>
          <p:cNvPr id="127" name="Google Shape;127;p15"/>
          <p:cNvCxnSpPr/>
          <p:nvPr/>
        </p:nvCxnSpPr>
        <p:spPr>
          <a:xfrm>
            <a:off x="672000" y="4592175"/>
            <a:ext cx="9481500" cy="0"/>
          </a:xfrm>
          <a:prstGeom prst="straightConnector1">
            <a:avLst/>
          </a:prstGeom>
          <a:noFill/>
          <a:ln w="76200" cap="flat" cmpd="sng">
            <a:solidFill>
              <a:srgbClr val="0A5190"/>
            </a:solidFill>
            <a:prstDash val="solid"/>
            <a:round/>
            <a:headEnd type="none" w="sm" len="sm"/>
            <a:tailEnd type="none" w="sm" len="sm"/>
          </a:ln>
        </p:spPr>
      </p:cxnSp>
      <p:sp>
        <p:nvSpPr>
          <p:cNvPr id="128" name="Google Shape;128;p15"/>
          <p:cNvSpPr txBox="1"/>
          <p:nvPr/>
        </p:nvSpPr>
        <p:spPr>
          <a:xfrm>
            <a:off x="8556398" y="3474162"/>
            <a:ext cx="1806300" cy="620700"/>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rgbClr val="000000"/>
              </a:buClr>
              <a:buSzPts val="1700"/>
              <a:buFont typeface="Arial"/>
              <a:buNone/>
            </a:pPr>
            <a:r>
              <a:rPr lang="en" sz="1500" b="1" i="0" u="none" strike="noStrike" cap="none">
                <a:solidFill>
                  <a:srgbClr val="093C5E"/>
                </a:solidFill>
                <a:latin typeface="Calibri"/>
                <a:ea typeface="Calibri"/>
                <a:cs typeface="Calibri"/>
                <a:sym typeface="Calibri"/>
              </a:rPr>
              <a:t>4. Next Steps</a:t>
            </a:r>
            <a:endParaRPr sz="1500" b="1" i="0" u="none" strike="noStrike" cap="none">
              <a:solidFill>
                <a:srgbClr val="093C5E"/>
              </a:solidFill>
              <a:latin typeface="Calibri"/>
              <a:ea typeface="Calibri"/>
              <a:cs typeface="Calibri"/>
              <a:sym typeface="Calibri"/>
            </a:endParaRPr>
          </a:p>
          <a:p>
            <a:pPr marL="0" marR="0" lvl="0" indent="0" algn="l" rtl="0">
              <a:spcBef>
                <a:spcPts val="0"/>
              </a:spcBef>
              <a:spcAft>
                <a:spcPts val="0"/>
              </a:spcAft>
              <a:buClr>
                <a:srgbClr val="000000"/>
              </a:buClr>
              <a:buSzPts val="1700"/>
              <a:buFont typeface="Arial"/>
              <a:buNone/>
            </a:pPr>
            <a:endParaRPr sz="1500" b="1" i="0" u="none" strike="noStrike" cap="none">
              <a:solidFill>
                <a:srgbClr val="093C5E"/>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92"/>
        <p:cNvGrpSpPr/>
        <p:nvPr/>
      </p:nvGrpSpPr>
      <p:grpSpPr>
        <a:xfrm>
          <a:off x="0" y="0"/>
          <a:ext cx="0" cy="0"/>
          <a:chOff x="0" y="0"/>
          <a:chExt cx="0" cy="0"/>
        </a:xfrm>
      </p:grpSpPr>
      <p:pic>
        <p:nvPicPr>
          <p:cNvPr id="493" name="Google Shape;493;p42"/>
          <p:cNvPicPr preferRelativeResize="0"/>
          <p:nvPr/>
        </p:nvPicPr>
        <p:blipFill rotWithShape="1">
          <a:blip r:embed="rId3">
            <a:alphaModFix/>
          </a:blip>
          <a:srcRect l="13578" t="45554" r="45664"/>
          <a:stretch/>
        </p:blipFill>
        <p:spPr>
          <a:xfrm>
            <a:off x="4329045" y="2920156"/>
            <a:ext cx="2180282" cy="2170623"/>
          </a:xfrm>
          <a:prstGeom prst="rect">
            <a:avLst/>
          </a:prstGeom>
          <a:noFill/>
          <a:ln>
            <a:noFill/>
          </a:ln>
        </p:spPr>
      </p:pic>
      <p:grpSp>
        <p:nvGrpSpPr>
          <p:cNvPr id="494" name="Google Shape;494;p42"/>
          <p:cNvGrpSpPr/>
          <p:nvPr/>
        </p:nvGrpSpPr>
        <p:grpSpPr>
          <a:xfrm>
            <a:off x="7139760" y="2920149"/>
            <a:ext cx="2375616" cy="1628255"/>
            <a:chOff x="7690357" y="1063102"/>
            <a:chExt cx="4125766" cy="2827814"/>
          </a:xfrm>
        </p:grpSpPr>
        <p:pic>
          <p:nvPicPr>
            <p:cNvPr id="495" name="Google Shape;495;p42" descr="A person holding a sign&#10;&#10;Description automatically generated"/>
            <p:cNvPicPr preferRelativeResize="0"/>
            <p:nvPr/>
          </p:nvPicPr>
          <p:blipFill rotWithShape="1">
            <a:blip r:embed="rId4">
              <a:alphaModFix/>
            </a:blip>
            <a:srcRect/>
            <a:stretch/>
          </p:blipFill>
          <p:spPr>
            <a:xfrm>
              <a:off x="9825343" y="2568337"/>
              <a:ext cx="1990780" cy="1322579"/>
            </a:xfrm>
            <a:prstGeom prst="rect">
              <a:avLst/>
            </a:prstGeom>
            <a:noFill/>
            <a:ln>
              <a:noFill/>
            </a:ln>
            <a:effectLst>
              <a:outerShdw blurRad="292100" dist="139700" dir="2700000" algn="tl" rotWithShape="0">
                <a:srgbClr val="333333">
                  <a:alpha val="63921"/>
                </a:srgbClr>
              </a:outerShdw>
            </a:effectLst>
          </p:spPr>
        </p:pic>
        <p:pic>
          <p:nvPicPr>
            <p:cNvPr id="496" name="Google Shape;496;p42"/>
            <p:cNvPicPr preferRelativeResize="0"/>
            <p:nvPr/>
          </p:nvPicPr>
          <p:blipFill rotWithShape="1">
            <a:blip r:embed="rId5">
              <a:alphaModFix/>
            </a:blip>
            <a:srcRect/>
            <a:stretch/>
          </p:blipFill>
          <p:spPr>
            <a:xfrm rot="-2700000">
              <a:off x="9335889" y="2024965"/>
              <a:ext cx="1990777" cy="1322578"/>
            </a:xfrm>
            <a:prstGeom prst="rect">
              <a:avLst/>
            </a:prstGeom>
            <a:noFill/>
            <a:ln>
              <a:noFill/>
            </a:ln>
            <a:effectLst>
              <a:outerShdw blurRad="292100" dist="139700" dir="2700000" algn="tl" rotWithShape="0">
                <a:srgbClr val="333333">
                  <a:alpha val="63921"/>
                </a:srgbClr>
              </a:outerShdw>
            </a:effectLst>
          </p:spPr>
        </p:pic>
        <p:pic>
          <p:nvPicPr>
            <p:cNvPr id="497" name="Google Shape;497;p42" descr="A picture containing animal, mammal, bovine&#10;&#10;Description automatically generated"/>
            <p:cNvPicPr preferRelativeResize="0"/>
            <p:nvPr/>
          </p:nvPicPr>
          <p:blipFill rotWithShape="1">
            <a:blip r:embed="rId6">
              <a:alphaModFix/>
            </a:blip>
            <a:srcRect/>
            <a:stretch/>
          </p:blipFill>
          <p:spPr>
            <a:xfrm rot="-4053325">
              <a:off x="8681584" y="1870071"/>
              <a:ext cx="1990779" cy="1322578"/>
            </a:xfrm>
            <a:prstGeom prst="rect">
              <a:avLst/>
            </a:prstGeom>
            <a:noFill/>
            <a:ln>
              <a:noFill/>
            </a:ln>
            <a:effectLst>
              <a:outerShdw blurRad="292100" dist="139700" dir="2700000" algn="tl" rotWithShape="0">
                <a:srgbClr val="333333">
                  <a:alpha val="63921"/>
                </a:srgbClr>
              </a:outerShdw>
            </a:effectLst>
          </p:spPr>
        </p:pic>
        <p:pic>
          <p:nvPicPr>
            <p:cNvPr id="498" name="Google Shape;498;p42"/>
            <p:cNvPicPr preferRelativeResize="0"/>
            <p:nvPr/>
          </p:nvPicPr>
          <p:blipFill rotWithShape="1">
            <a:blip r:embed="rId7">
              <a:alphaModFix/>
            </a:blip>
            <a:srcRect/>
            <a:stretch/>
          </p:blipFill>
          <p:spPr>
            <a:xfrm>
              <a:off x="7690357" y="1063102"/>
              <a:ext cx="1990780" cy="1322579"/>
            </a:xfrm>
            <a:prstGeom prst="rect">
              <a:avLst/>
            </a:prstGeom>
            <a:noFill/>
            <a:ln>
              <a:noFill/>
            </a:ln>
            <a:effectLst>
              <a:outerShdw blurRad="292100" dist="139700" dir="2700000" algn="tl" rotWithShape="0">
                <a:srgbClr val="333333">
                  <a:alpha val="63921"/>
                </a:srgbClr>
              </a:outerShdw>
            </a:effectLst>
          </p:spPr>
        </p:pic>
      </p:grpSp>
      <p:grpSp>
        <p:nvGrpSpPr>
          <p:cNvPr id="499" name="Google Shape;499;p42"/>
          <p:cNvGrpSpPr/>
          <p:nvPr/>
        </p:nvGrpSpPr>
        <p:grpSpPr>
          <a:xfrm>
            <a:off x="1176587" y="2934031"/>
            <a:ext cx="2112477" cy="2163449"/>
            <a:chOff x="2713220" y="3300282"/>
            <a:chExt cx="4430530" cy="3557718"/>
          </a:xfrm>
        </p:grpSpPr>
        <p:pic>
          <p:nvPicPr>
            <p:cNvPr id="500" name="Google Shape;500;p42"/>
            <p:cNvPicPr preferRelativeResize="0"/>
            <p:nvPr/>
          </p:nvPicPr>
          <p:blipFill rotWithShape="1">
            <a:blip r:embed="rId8">
              <a:alphaModFix/>
            </a:blip>
            <a:srcRect l="13859" t="48121"/>
            <a:stretch/>
          </p:blipFill>
          <p:spPr>
            <a:xfrm>
              <a:off x="2713220" y="3300282"/>
              <a:ext cx="4430530" cy="3557718"/>
            </a:xfrm>
            <a:prstGeom prst="rect">
              <a:avLst/>
            </a:prstGeom>
            <a:noFill/>
            <a:ln>
              <a:noFill/>
            </a:ln>
          </p:spPr>
        </p:pic>
        <p:sp>
          <p:nvSpPr>
            <p:cNvPr id="501" name="Google Shape;501;p42"/>
            <p:cNvSpPr/>
            <p:nvPr/>
          </p:nvSpPr>
          <p:spPr>
            <a:xfrm>
              <a:off x="4816168" y="4634437"/>
              <a:ext cx="815400" cy="548700"/>
            </a:xfrm>
            <a:prstGeom prst="rect">
              <a:avLst/>
            </a:prstGeom>
            <a:solidFill>
              <a:srgbClr val="D0CDC7"/>
            </a:solidFill>
            <a:ln>
              <a:noFill/>
            </a:ln>
          </p:spPr>
          <p:txBody>
            <a:bodyPr spcFirstLastPara="1" wrap="square" lIns="78650" tIns="39325" rIns="78650" bIns="39325" anchor="ctr" anchorCtr="0">
              <a:noAutofit/>
            </a:bodyPr>
            <a:lstStyle/>
            <a:p>
              <a:pPr marL="0" marR="0" lvl="0" indent="0" algn="ctr" rtl="0">
                <a:spcBef>
                  <a:spcPts val="0"/>
                </a:spcBef>
                <a:spcAft>
                  <a:spcPts val="0"/>
                </a:spcAft>
                <a:buClr>
                  <a:srgbClr val="000000"/>
                </a:buClr>
                <a:buSzPts val="1300"/>
                <a:buFont typeface="Arial"/>
                <a:buNone/>
              </a:pPr>
              <a:endParaRPr sz="1300">
                <a:solidFill>
                  <a:srgbClr val="FFFFFF"/>
                </a:solidFill>
                <a:latin typeface="Arial"/>
                <a:ea typeface="Arial"/>
                <a:cs typeface="Arial"/>
                <a:sym typeface="Arial"/>
              </a:endParaRPr>
            </a:p>
          </p:txBody>
        </p:sp>
      </p:grpSp>
      <p:sp>
        <p:nvSpPr>
          <p:cNvPr id="502" name="Google Shape;502;p42"/>
          <p:cNvSpPr txBox="1"/>
          <p:nvPr/>
        </p:nvSpPr>
        <p:spPr>
          <a:xfrm>
            <a:off x="676947" y="756000"/>
            <a:ext cx="70350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Prototyping</a:t>
            </a:r>
            <a:endParaRPr sz="2800" b="1">
              <a:solidFill>
                <a:srgbClr val="00A7E1"/>
              </a:solidFill>
              <a:latin typeface="Calibri"/>
              <a:ea typeface="Calibri"/>
              <a:cs typeface="Calibri"/>
              <a:sym typeface="Calibri"/>
            </a:endParaRPr>
          </a:p>
        </p:txBody>
      </p:sp>
      <p:sp>
        <p:nvSpPr>
          <p:cNvPr id="503" name="Google Shape;503;p42"/>
          <p:cNvSpPr txBox="1"/>
          <p:nvPr/>
        </p:nvSpPr>
        <p:spPr>
          <a:xfrm>
            <a:off x="676949" y="1764000"/>
            <a:ext cx="65667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How Prototypes Evolve Through Testing Rounds</a:t>
            </a:r>
            <a:endParaRPr sz="1100" b="1">
              <a:solidFill>
                <a:srgbClr val="595959"/>
              </a:solidFill>
              <a:latin typeface="Calibri"/>
              <a:ea typeface="Calibri"/>
              <a:cs typeface="Calibri"/>
              <a:sym typeface="Calibri"/>
            </a:endParaRPr>
          </a:p>
        </p:txBody>
      </p:sp>
      <p:cxnSp>
        <p:nvCxnSpPr>
          <p:cNvPr id="504" name="Google Shape;504;p42"/>
          <p:cNvCxnSpPr/>
          <p:nvPr/>
        </p:nvCxnSpPr>
        <p:spPr>
          <a:xfrm>
            <a:off x="924000" y="2577475"/>
            <a:ext cx="8925000" cy="0"/>
          </a:xfrm>
          <a:prstGeom prst="straightConnector1">
            <a:avLst/>
          </a:prstGeom>
          <a:noFill/>
          <a:ln w="9525" cap="flat" cmpd="sng">
            <a:solidFill>
              <a:srgbClr val="595959"/>
            </a:solidFill>
            <a:prstDash val="solid"/>
            <a:round/>
            <a:headEnd type="none" w="sm" len="sm"/>
            <a:tailEnd type="triangle" w="med" len="med"/>
          </a:ln>
        </p:spPr>
      </p:cxnSp>
      <p:sp>
        <p:nvSpPr>
          <p:cNvPr id="505" name="Google Shape;505;p42"/>
          <p:cNvSpPr txBox="1"/>
          <p:nvPr/>
        </p:nvSpPr>
        <p:spPr>
          <a:xfrm>
            <a:off x="1052638" y="5376696"/>
            <a:ext cx="2352000" cy="325800"/>
          </a:xfrm>
          <a:prstGeom prst="rect">
            <a:avLst/>
          </a:prstGeom>
          <a:noFill/>
          <a:ln>
            <a:noFill/>
          </a:ln>
        </p:spPr>
        <p:txBody>
          <a:bodyPr spcFirstLastPara="1" wrap="square" lIns="78650" tIns="39325" rIns="78650" bIns="39325" anchor="t" anchorCtr="0">
            <a:spAutoFit/>
          </a:bodyPr>
          <a:lstStyle/>
          <a:p>
            <a:pPr marL="0" marR="0" lvl="0" indent="0" algn="ctr" rtl="0">
              <a:spcBef>
                <a:spcPts val="0"/>
              </a:spcBef>
              <a:spcAft>
                <a:spcPts val="0"/>
              </a:spcAft>
              <a:buClr>
                <a:srgbClr val="000000"/>
              </a:buClr>
              <a:buSzPts val="1600"/>
              <a:buFont typeface="Arial"/>
              <a:buNone/>
            </a:pPr>
            <a:r>
              <a:rPr lang="en" sz="1600" b="1">
                <a:solidFill>
                  <a:srgbClr val="093C5E"/>
                </a:solidFill>
                <a:latin typeface="Calibri"/>
                <a:ea typeface="Calibri"/>
                <a:cs typeface="Calibri"/>
                <a:sym typeface="Calibri"/>
              </a:rPr>
              <a:t>Low Fidelity</a:t>
            </a:r>
            <a:endParaRPr sz="1600" b="1">
              <a:solidFill>
                <a:srgbClr val="093C5E"/>
              </a:solidFill>
              <a:latin typeface="Calibri"/>
              <a:ea typeface="Calibri"/>
              <a:cs typeface="Calibri"/>
              <a:sym typeface="Calibri"/>
            </a:endParaRPr>
          </a:p>
        </p:txBody>
      </p:sp>
      <p:sp>
        <p:nvSpPr>
          <p:cNvPr id="506" name="Google Shape;506;p42"/>
          <p:cNvSpPr txBox="1"/>
          <p:nvPr/>
        </p:nvSpPr>
        <p:spPr>
          <a:xfrm>
            <a:off x="7243671" y="5376696"/>
            <a:ext cx="2352000" cy="325800"/>
          </a:xfrm>
          <a:prstGeom prst="rect">
            <a:avLst/>
          </a:prstGeom>
          <a:noFill/>
          <a:ln>
            <a:noFill/>
          </a:ln>
        </p:spPr>
        <p:txBody>
          <a:bodyPr spcFirstLastPara="1" wrap="square" lIns="78650" tIns="39325" rIns="78650" bIns="39325" anchor="t" anchorCtr="0">
            <a:spAutoFit/>
          </a:bodyPr>
          <a:lstStyle/>
          <a:p>
            <a:pPr marL="0" marR="0" lvl="0" indent="0" algn="ctr" rtl="0">
              <a:spcBef>
                <a:spcPts val="0"/>
              </a:spcBef>
              <a:spcAft>
                <a:spcPts val="0"/>
              </a:spcAft>
              <a:buClr>
                <a:srgbClr val="000000"/>
              </a:buClr>
              <a:buSzPts val="1600"/>
              <a:buFont typeface="Arial"/>
              <a:buNone/>
            </a:pPr>
            <a:r>
              <a:rPr lang="en" sz="1600" b="1">
                <a:solidFill>
                  <a:srgbClr val="093C5E"/>
                </a:solidFill>
                <a:latin typeface="Calibri"/>
                <a:ea typeface="Calibri"/>
                <a:cs typeface="Calibri"/>
                <a:sym typeface="Calibri"/>
              </a:rPr>
              <a:t>High Fidelity</a:t>
            </a:r>
            <a:endParaRPr sz="1600" b="1">
              <a:solidFill>
                <a:srgbClr val="093C5E"/>
              </a:solidFill>
              <a:latin typeface="Calibri"/>
              <a:ea typeface="Calibri"/>
              <a:cs typeface="Calibri"/>
              <a:sym typeface="Calibri"/>
            </a:endParaRPr>
          </a:p>
        </p:txBody>
      </p:sp>
      <p:sp>
        <p:nvSpPr>
          <p:cNvPr id="507" name="Google Shape;507;p42"/>
          <p:cNvSpPr txBox="1"/>
          <p:nvPr/>
        </p:nvSpPr>
        <p:spPr>
          <a:xfrm>
            <a:off x="1113667" y="5923832"/>
            <a:ext cx="2131800" cy="818082"/>
          </a:xfrm>
          <a:prstGeom prst="rect">
            <a:avLst/>
          </a:prstGeom>
          <a:noFill/>
          <a:ln>
            <a:noFill/>
          </a:ln>
        </p:spPr>
        <p:txBody>
          <a:bodyPr spcFirstLastPara="1" wrap="square" lIns="78650" tIns="39325" rIns="78650" bIns="39325" anchor="t" anchorCtr="0">
            <a:spAutoFit/>
          </a:bodyPr>
          <a:lstStyle/>
          <a:p>
            <a:pPr marL="0" marR="0" lvl="0" indent="0" algn="ctr" rtl="0">
              <a:spcBef>
                <a:spcPts val="0"/>
              </a:spcBef>
              <a:spcAft>
                <a:spcPts val="0"/>
              </a:spcAft>
              <a:buClr>
                <a:srgbClr val="000000"/>
              </a:buClr>
              <a:buSzPts val="1600"/>
              <a:buFont typeface="Arial"/>
              <a:buNone/>
            </a:pPr>
            <a:r>
              <a:rPr lang="en" sz="1600">
                <a:solidFill>
                  <a:srgbClr val="7B7B7B"/>
                </a:solidFill>
                <a:latin typeface="Calibri"/>
                <a:ea typeface="Calibri"/>
                <a:cs typeface="Calibri"/>
                <a:sym typeface="Calibri"/>
              </a:rPr>
              <a:t>The initial designs allow users to visualize the idea.</a:t>
            </a:r>
            <a:endParaRPr sz="1600">
              <a:solidFill>
                <a:srgbClr val="7B7B7B"/>
              </a:solidFill>
              <a:latin typeface="Calibri"/>
              <a:ea typeface="Calibri"/>
              <a:cs typeface="Calibri"/>
              <a:sym typeface="Calibri"/>
            </a:endParaRPr>
          </a:p>
        </p:txBody>
      </p:sp>
      <p:sp>
        <p:nvSpPr>
          <p:cNvPr id="508" name="Google Shape;508;p42"/>
          <p:cNvSpPr txBox="1"/>
          <p:nvPr/>
        </p:nvSpPr>
        <p:spPr>
          <a:xfrm>
            <a:off x="7243671" y="5910526"/>
            <a:ext cx="2352000" cy="818082"/>
          </a:xfrm>
          <a:prstGeom prst="rect">
            <a:avLst/>
          </a:prstGeom>
          <a:noFill/>
          <a:ln>
            <a:noFill/>
          </a:ln>
        </p:spPr>
        <p:txBody>
          <a:bodyPr spcFirstLastPara="1" wrap="square" lIns="78650" tIns="39325" rIns="78650" bIns="39325" anchor="t" anchorCtr="0">
            <a:spAutoFit/>
          </a:bodyPr>
          <a:lstStyle/>
          <a:p>
            <a:pPr marL="0" marR="0" lvl="0" indent="0" algn="ctr" rtl="0">
              <a:spcBef>
                <a:spcPts val="0"/>
              </a:spcBef>
              <a:spcAft>
                <a:spcPts val="0"/>
              </a:spcAft>
              <a:buClr>
                <a:srgbClr val="000000"/>
              </a:buClr>
              <a:buSzPts val="1600"/>
              <a:buFont typeface="Arial"/>
              <a:buNone/>
            </a:pPr>
            <a:r>
              <a:rPr lang="en" sz="1600">
                <a:solidFill>
                  <a:srgbClr val="7B7B7B"/>
                </a:solidFill>
                <a:latin typeface="Calibri"/>
                <a:ea typeface="Calibri"/>
                <a:cs typeface="Calibri"/>
                <a:sym typeface="Calibri"/>
              </a:rPr>
              <a:t>Designs are nearly final in the last round of testing or piloting.</a:t>
            </a:r>
            <a:endParaRPr sz="1600">
              <a:solidFill>
                <a:srgbClr val="7B7B7B"/>
              </a:solidFill>
              <a:latin typeface="Calibri"/>
              <a:ea typeface="Calibri"/>
              <a:cs typeface="Calibri"/>
              <a:sym typeface="Calibri"/>
            </a:endParaRPr>
          </a:p>
        </p:txBody>
      </p:sp>
      <p:sp>
        <p:nvSpPr>
          <p:cNvPr id="509" name="Google Shape;509;p42"/>
          <p:cNvSpPr txBox="1"/>
          <p:nvPr/>
        </p:nvSpPr>
        <p:spPr>
          <a:xfrm>
            <a:off x="4148155" y="5376696"/>
            <a:ext cx="2352000" cy="325800"/>
          </a:xfrm>
          <a:prstGeom prst="rect">
            <a:avLst/>
          </a:prstGeom>
          <a:noFill/>
          <a:ln>
            <a:noFill/>
          </a:ln>
        </p:spPr>
        <p:txBody>
          <a:bodyPr spcFirstLastPara="1" wrap="square" lIns="78650" tIns="39325" rIns="78650" bIns="39325" anchor="t" anchorCtr="0">
            <a:spAutoFit/>
          </a:bodyPr>
          <a:lstStyle/>
          <a:p>
            <a:pPr marL="0" marR="0" lvl="0" indent="0" algn="ctr" rtl="0">
              <a:spcBef>
                <a:spcPts val="0"/>
              </a:spcBef>
              <a:spcAft>
                <a:spcPts val="0"/>
              </a:spcAft>
              <a:buClr>
                <a:srgbClr val="000000"/>
              </a:buClr>
              <a:buSzPts val="1600"/>
              <a:buFont typeface="Arial"/>
              <a:buNone/>
            </a:pPr>
            <a:r>
              <a:rPr lang="en" sz="1600" b="1">
                <a:solidFill>
                  <a:srgbClr val="093C5E"/>
                </a:solidFill>
                <a:latin typeface="Calibri"/>
                <a:ea typeface="Calibri"/>
                <a:cs typeface="Calibri"/>
                <a:sym typeface="Calibri"/>
              </a:rPr>
              <a:t>Medium Fidelity</a:t>
            </a:r>
            <a:endParaRPr sz="1600" b="1">
              <a:solidFill>
                <a:srgbClr val="093C5E"/>
              </a:solidFill>
              <a:latin typeface="Calibri"/>
              <a:ea typeface="Calibri"/>
              <a:cs typeface="Calibri"/>
              <a:sym typeface="Calibri"/>
            </a:endParaRPr>
          </a:p>
        </p:txBody>
      </p:sp>
      <p:sp>
        <p:nvSpPr>
          <p:cNvPr id="510" name="Google Shape;510;p42"/>
          <p:cNvSpPr txBox="1"/>
          <p:nvPr/>
        </p:nvSpPr>
        <p:spPr>
          <a:xfrm>
            <a:off x="4258371" y="5923832"/>
            <a:ext cx="2131800" cy="818082"/>
          </a:xfrm>
          <a:prstGeom prst="rect">
            <a:avLst/>
          </a:prstGeom>
          <a:noFill/>
          <a:ln>
            <a:noFill/>
          </a:ln>
        </p:spPr>
        <p:txBody>
          <a:bodyPr spcFirstLastPara="1" wrap="square" lIns="78650" tIns="39325" rIns="78650" bIns="39325" anchor="t" anchorCtr="0">
            <a:spAutoFit/>
          </a:bodyPr>
          <a:lstStyle/>
          <a:p>
            <a:pPr marL="0" marR="0" lvl="0" indent="0" algn="ctr" rtl="0">
              <a:spcBef>
                <a:spcPts val="0"/>
              </a:spcBef>
              <a:spcAft>
                <a:spcPts val="0"/>
              </a:spcAft>
              <a:buClr>
                <a:srgbClr val="000000"/>
              </a:buClr>
              <a:buSzPts val="1600"/>
              <a:buFont typeface="Arial"/>
              <a:buNone/>
            </a:pPr>
            <a:r>
              <a:rPr lang="en" sz="1600">
                <a:solidFill>
                  <a:srgbClr val="7B7B7B"/>
                </a:solidFill>
                <a:latin typeface="Calibri"/>
                <a:ea typeface="Calibri"/>
                <a:cs typeface="Calibri"/>
                <a:sym typeface="Calibri"/>
              </a:rPr>
              <a:t>Designs are then validated and improved through testing.</a:t>
            </a:r>
            <a:endParaRPr sz="1600">
              <a:solidFill>
                <a:srgbClr val="7B7B7B"/>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14"/>
        <p:cNvGrpSpPr/>
        <p:nvPr/>
      </p:nvGrpSpPr>
      <p:grpSpPr>
        <a:xfrm>
          <a:off x="0" y="0"/>
          <a:ext cx="0" cy="0"/>
          <a:chOff x="0" y="0"/>
          <a:chExt cx="0" cy="0"/>
        </a:xfrm>
      </p:grpSpPr>
      <p:sp>
        <p:nvSpPr>
          <p:cNvPr id="515" name="Google Shape;515;p43"/>
          <p:cNvSpPr txBox="1"/>
          <p:nvPr/>
        </p:nvSpPr>
        <p:spPr>
          <a:xfrm>
            <a:off x="676950" y="2271250"/>
            <a:ext cx="2574300" cy="3828597"/>
          </a:xfrm>
          <a:prstGeom prst="rect">
            <a:avLst/>
          </a:prstGeom>
          <a:noFill/>
          <a:ln>
            <a:noFill/>
          </a:ln>
        </p:spPr>
        <p:txBody>
          <a:bodyPr spcFirstLastPara="1" wrap="square" lIns="0" tIns="164450" rIns="0" bIns="0" anchor="t" anchorCtr="0">
            <a:spAutoFit/>
          </a:bodyPr>
          <a:lstStyle/>
          <a:p>
            <a:pPr marL="114300" marR="109220" lvl="0" indent="0" algn="l" rtl="0">
              <a:spcBef>
                <a:spcPts val="0"/>
              </a:spcBef>
              <a:spcAft>
                <a:spcPts val="0"/>
              </a:spcAft>
              <a:buClr>
                <a:srgbClr val="000000"/>
              </a:buClr>
              <a:buSzPts val="1100"/>
              <a:buFont typeface="Arial"/>
              <a:buNone/>
            </a:pPr>
            <a:r>
              <a:rPr lang="en" sz="1400" b="1">
                <a:solidFill>
                  <a:srgbClr val="434343"/>
                </a:solidFill>
                <a:latin typeface="Calibri"/>
                <a:ea typeface="Calibri"/>
                <a:cs typeface="Calibri"/>
                <a:sym typeface="Calibri"/>
              </a:rPr>
              <a:t>Prototypes often “fail” when tested, which is a good thing.</a:t>
            </a:r>
            <a:r>
              <a:rPr lang="en" sz="1400">
                <a:solidFill>
                  <a:srgbClr val="434343"/>
                </a:solidFill>
                <a:latin typeface="Calibri"/>
                <a:ea typeface="Calibri"/>
                <a:cs typeface="Calibri"/>
                <a:sym typeface="Calibri"/>
              </a:rPr>
              <a:t> Failure reveals flaws so that the design team can refine or iterate on proposed solutions based on actual user feedback. </a:t>
            </a:r>
            <a:r>
              <a:rPr lang="en" sz="1400" b="1">
                <a:solidFill>
                  <a:srgbClr val="434343"/>
                </a:solidFill>
                <a:latin typeface="Calibri"/>
                <a:ea typeface="Calibri"/>
                <a:cs typeface="Calibri"/>
                <a:sym typeface="Calibri"/>
              </a:rPr>
              <a:t>We often learn much more from failures as they provide tangible feedback and help the design team understand users’ needs.</a:t>
            </a:r>
            <a:endParaRPr sz="1400" b="1">
              <a:solidFill>
                <a:srgbClr val="434343"/>
              </a:solidFill>
              <a:latin typeface="Calibri"/>
              <a:ea typeface="Calibri"/>
              <a:cs typeface="Calibri"/>
              <a:sym typeface="Calibri"/>
            </a:endParaRPr>
          </a:p>
          <a:p>
            <a:pPr marL="114300" marR="109220" lvl="0" indent="0" algn="l" rtl="0">
              <a:spcBef>
                <a:spcPts val="0"/>
              </a:spcBef>
              <a:spcAft>
                <a:spcPts val="0"/>
              </a:spcAft>
              <a:buClr>
                <a:srgbClr val="000000"/>
              </a:buClr>
              <a:buSzPts val="1100"/>
              <a:buFont typeface="Arial"/>
              <a:buNone/>
            </a:pPr>
            <a:endParaRPr sz="1400">
              <a:solidFill>
                <a:srgbClr val="434343"/>
              </a:solidFill>
              <a:latin typeface="Calibri"/>
              <a:ea typeface="Calibri"/>
              <a:cs typeface="Calibri"/>
              <a:sym typeface="Calibri"/>
            </a:endParaRPr>
          </a:p>
          <a:p>
            <a:pPr marL="114300" marR="109220" lvl="0" indent="0" algn="l" rtl="0">
              <a:spcBef>
                <a:spcPts val="0"/>
              </a:spcBef>
              <a:spcAft>
                <a:spcPts val="0"/>
              </a:spcAft>
              <a:buClr>
                <a:srgbClr val="000000"/>
              </a:buClr>
              <a:buSzPts val="1100"/>
              <a:buFont typeface="Arial"/>
              <a:buNone/>
            </a:pPr>
            <a:r>
              <a:rPr lang="en" sz="1400" b="1">
                <a:solidFill>
                  <a:srgbClr val="434343"/>
                </a:solidFill>
                <a:latin typeface="Calibri"/>
                <a:ea typeface="Calibri"/>
                <a:cs typeface="Calibri"/>
                <a:sym typeface="Calibri"/>
              </a:rPr>
              <a:t>Prototypes that fail early can save a project</a:t>
            </a:r>
            <a:r>
              <a:rPr lang="en" sz="1400">
                <a:solidFill>
                  <a:srgbClr val="434343"/>
                </a:solidFill>
                <a:latin typeface="Calibri"/>
                <a:ea typeface="Calibri"/>
                <a:cs typeface="Calibri"/>
                <a:sym typeface="Calibri"/>
              </a:rPr>
              <a:t> by avoiding wasted energy, time, and money on solutions users would consider weak or irrelevant.</a:t>
            </a:r>
            <a:endParaRPr sz="1400">
              <a:solidFill>
                <a:srgbClr val="434343"/>
              </a:solidFill>
              <a:latin typeface="Calibri"/>
              <a:ea typeface="Calibri"/>
              <a:cs typeface="Calibri"/>
              <a:sym typeface="Calibri"/>
            </a:endParaRPr>
          </a:p>
        </p:txBody>
      </p:sp>
      <p:sp>
        <p:nvSpPr>
          <p:cNvPr id="516" name="Google Shape;516;p43"/>
          <p:cNvSpPr txBox="1"/>
          <p:nvPr/>
        </p:nvSpPr>
        <p:spPr>
          <a:xfrm>
            <a:off x="676948" y="756000"/>
            <a:ext cx="2998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Prototype Testing</a:t>
            </a:r>
            <a:endParaRPr sz="2800" b="1">
              <a:solidFill>
                <a:srgbClr val="00A7E1"/>
              </a:solidFill>
              <a:latin typeface="Calibri"/>
              <a:ea typeface="Calibri"/>
              <a:cs typeface="Calibri"/>
              <a:sym typeface="Calibri"/>
            </a:endParaRPr>
          </a:p>
        </p:txBody>
      </p:sp>
      <p:sp>
        <p:nvSpPr>
          <p:cNvPr id="517" name="Google Shape;517;p43"/>
          <p:cNvSpPr txBox="1"/>
          <p:nvPr/>
        </p:nvSpPr>
        <p:spPr>
          <a:xfrm>
            <a:off x="676952" y="1764000"/>
            <a:ext cx="37122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Why is Testing Useful?</a:t>
            </a:r>
            <a:endParaRPr sz="1100" b="1">
              <a:solidFill>
                <a:srgbClr val="595959"/>
              </a:solidFill>
              <a:latin typeface="Calibri"/>
              <a:ea typeface="Calibri"/>
              <a:cs typeface="Calibri"/>
              <a:sym typeface="Calibri"/>
            </a:endParaRPr>
          </a:p>
        </p:txBody>
      </p:sp>
      <p:pic>
        <p:nvPicPr>
          <p:cNvPr id="518" name="Google Shape;518;p43"/>
          <p:cNvPicPr preferRelativeResize="0"/>
          <p:nvPr/>
        </p:nvPicPr>
        <p:blipFill rotWithShape="1">
          <a:blip r:embed="rId3">
            <a:alphaModFix/>
          </a:blip>
          <a:srcRect/>
          <a:stretch/>
        </p:blipFill>
        <p:spPr>
          <a:xfrm>
            <a:off x="3464975" y="2496850"/>
            <a:ext cx="6684501" cy="4128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22"/>
        <p:cNvGrpSpPr/>
        <p:nvPr/>
      </p:nvGrpSpPr>
      <p:grpSpPr>
        <a:xfrm>
          <a:off x="0" y="0"/>
          <a:ext cx="0" cy="0"/>
          <a:chOff x="0" y="0"/>
          <a:chExt cx="0" cy="0"/>
        </a:xfrm>
      </p:grpSpPr>
      <p:sp>
        <p:nvSpPr>
          <p:cNvPr id="523" name="Google Shape;523;p44"/>
          <p:cNvSpPr txBox="1"/>
          <p:nvPr/>
        </p:nvSpPr>
        <p:spPr>
          <a:xfrm>
            <a:off x="676948" y="756000"/>
            <a:ext cx="2998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Prototype Testing</a:t>
            </a:r>
            <a:endParaRPr/>
          </a:p>
        </p:txBody>
      </p:sp>
      <p:sp>
        <p:nvSpPr>
          <p:cNvPr id="524" name="Google Shape;524;p44"/>
          <p:cNvSpPr txBox="1"/>
          <p:nvPr/>
        </p:nvSpPr>
        <p:spPr>
          <a:xfrm>
            <a:off x="772200" y="1490925"/>
            <a:ext cx="3578948"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Testing Goals</a:t>
            </a:r>
            <a:endParaRPr sz="1100" b="1">
              <a:solidFill>
                <a:srgbClr val="595959"/>
              </a:solidFill>
              <a:latin typeface="Calibri"/>
              <a:ea typeface="Calibri"/>
              <a:cs typeface="Calibri"/>
              <a:sym typeface="Calibri"/>
            </a:endParaRPr>
          </a:p>
        </p:txBody>
      </p:sp>
      <p:grpSp>
        <p:nvGrpSpPr>
          <p:cNvPr id="525" name="Google Shape;525;p44"/>
          <p:cNvGrpSpPr/>
          <p:nvPr/>
        </p:nvGrpSpPr>
        <p:grpSpPr>
          <a:xfrm>
            <a:off x="2155050" y="2003250"/>
            <a:ext cx="7993956" cy="4968751"/>
            <a:chOff x="2154950" y="1838099"/>
            <a:chExt cx="7993956" cy="4968751"/>
          </a:xfrm>
        </p:grpSpPr>
        <p:sp>
          <p:nvSpPr>
            <p:cNvPr id="526" name="Google Shape;526;p44"/>
            <p:cNvSpPr/>
            <p:nvPr/>
          </p:nvSpPr>
          <p:spPr>
            <a:xfrm>
              <a:off x="7876744" y="2969673"/>
              <a:ext cx="695700" cy="874500"/>
            </a:xfrm>
            <a:prstGeom prst="ellipse">
              <a:avLst/>
            </a:prstGeom>
            <a:solidFill>
              <a:srgbClr val="FFFFFF"/>
            </a:solidFill>
            <a:ln>
              <a:noFill/>
            </a:ln>
          </p:spPr>
          <p:txBody>
            <a:bodyPr spcFirstLastPara="1" wrap="square" lIns="78650" tIns="78650" rIns="78650" bIns="7865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pic>
          <p:nvPicPr>
            <p:cNvPr id="527" name="Google Shape;527;p44"/>
            <p:cNvPicPr preferRelativeResize="0"/>
            <p:nvPr/>
          </p:nvPicPr>
          <p:blipFill rotWithShape="1">
            <a:blip r:embed="rId3">
              <a:alphaModFix/>
            </a:blip>
            <a:srcRect b="18314"/>
            <a:stretch/>
          </p:blipFill>
          <p:spPr>
            <a:xfrm>
              <a:off x="7876734" y="3049733"/>
              <a:ext cx="695611" cy="714287"/>
            </a:xfrm>
            <a:prstGeom prst="rect">
              <a:avLst/>
            </a:prstGeom>
            <a:noFill/>
            <a:ln>
              <a:noFill/>
            </a:ln>
          </p:spPr>
        </p:pic>
        <p:grpSp>
          <p:nvGrpSpPr>
            <p:cNvPr id="528" name="Google Shape;528;p44"/>
            <p:cNvGrpSpPr/>
            <p:nvPr/>
          </p:nvGrpSpPr>
          <p:grpSpPr>
            <a:xfrm>
              <a:off x="2154950" y="1838099"/>
              <a:ext cx="7993956" cy="4968751"/>
              <a:chOff x="3914068" y="1547687"/>
              <a:chExt cx="5606253" cy="2933840"/>
            </a:xfrm>
          </p:grpSpPr>
          <p:pic>
            <p:nvPicPr>
              <p:cNvPr id="529" name="Google Shape;529;p44"/>
              <p:cNvPicPr preferRelativeResize="0"/>
              <p:nvPr/>
            </p:nvPicPr>
            <p:blipFill rotWithShape="1">
              <a:blip r:embed="rId4">
                <a:alphaModFix/>
              </a:blip>
              <a:srcRect/>
              <a:stretch/>
            </p:blipFill>
            <p:spPr>
              <a:xfrm>
                <a:off x="3914137" y="1547687"/>
                <a:ext cx="5606184" cy="2933840"/>
              </a:xfrm>
              <a:prstGeom prst="rect">
                <a:avLst/>
              </a:prstGeom>
              <a:noFill/>
              <a:ln>
                <a:noFill/>
              </a:ln>
            </p:spPr>
          </p:pic>
          <p:sp>
            <p:nvSpPr>
              <p:cNvPr id="530" name="Google Shape;530;p44"/>
              <p:cNvSpPr txBox="1"/>
              <p:nvPr/>
            </p:nvSpPr>
            <p:spPr>
              <a:xfrm>
                <a:off x="3914068" y="2233665"/>
                <a:ext cx="998137" cy="479400"/>
              </a:xfrm>
              <a:prstGeom prst="rect">
                <a:avLst/>
              </a:prstGeom>
              <a:solidFill>
                <a:srgbClr val="FFFFFF"/>
              </a:solidFill>
              <a:ln>
                <a:noFill/>
              </a:ln>
            </p:spPr>
            <p:txBody>
              <a:bodyPr spcFirstLastPara="1" wrap="square" lIns="104875" tIns="104875" rIns="104875" bIns="1048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i="0" u="none" strike="noStrike" cap="none">
                    <a:solidFill>
                      <a:srgbClr val="000000"/>
                    </a:solidFill>
                    <a:highlight>
                      <a:srgbClr val="FFFFFF"/>
                    </a:highlight>
                    <a:latin typeface="Calibri"/>
                    <a:ea typeface="Calibri"/>
                    <a:cs typeface="Calibri"/>
                    <a:sym typeface="Calibri"/>
                  </a:rPr>
                  <a:t>Understand user needs</a:t>
                </a:r>
                <a:endParaRPr sz="1300" i="0" u="none" strike="noStrike" cap="none">
                  <a:solidFill>
                    <a:srgbClr val="000000"/>
                  </a:solidFill>
                  <a:highlight>
                    <a:srgbClr val="FFFFFF"/>
                  </a:highlight>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highlight>
                    <a:srgbClr val="FFFFFF"/>
                  </a:highlight>
                  <a:latin typeface="Calibri"/>
                  <a:ea typeface="Calibri"/>
                  <a:cs typeface="Calibri"/>
                  <a:sym typeface="Calibri"/>
                </a:endParaRPr>
              </a:p>
            </p:txBody>
          </p:sp>
          <p:sp>
            <p:nvSpPr>
              <p:cNvPr id="531" name="Google Shape;531;p44"/>
              <p:cNvSpPr txBox="1"/>
              <p:nvPr/>
            </p:nvSpPr>
            <p:spPr>
              <a:xfrm>
                <a:off x="5387417" y="2233666"/>
                <a:ext cx="1080600" cy="834000"/>
              </a:xfrm>
              <a:prstGeom prst="rect">
                <a:avLst/>
              </a:prstGeom>
              <a:solidFill>
                <a:srgbClr val="FFFFFF"/>
              </a:solidFill>
              <a:ln>
                <a:noFill/>
              </a:ln>
            </p:spPr>
            <p:txBody>
              <a:bodyPr spcFirstLastPara="1" wrap="square" lIns="104875" tIns="104875" rIns="104875" bIns="1048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highlight>
                      <a:srgbClr val="FFFFFF"/>
                    </a:highlight>
                    <a:latin typeface="Calibri"/>
                    <a:ea typeface="Calibri"/>
                    <a:cs typeface="Calibri"/>
                    <a:sym typeface="Calibri"/>
                  </a:rPr>
                  <a:t>Communicate ideas to all in line with activity goals</a:t>
                </a:r>
                <a:endParaRPr sz="1300" b="0" i="0" u="none" strike="noStrike" cap="none">
                  <a:solidFill>
                    <a:srgbClr val="000000"/>
                  </a:solidFill>
                  <a:highlight>
                    <a:srgbClr val="FFFFFF"/>
                  </a:highlight>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highlight>
                    <a:srgbClr val="FFFFFF"/>
                  </a:highlight>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highlight>
                    <a:srgbClr val="FFFFFF"/>
                  </a:highlight>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highlight>
                    <a:srgbClr val="FFFFFF"/>
                  </a:highlight>
                  <a:latin typeface="Calibri"/>
                  <a:ea typeface="Calibri"/>
                  <a:cs typeface="Calibri"/>
                  <a:sym typeface="Calibri"/>
                </a:endParaRPr>
              </a:p>
            </p:txBody>
          </p:sp>
          <p:sp>
            <p:nvSpPr>
              <p:cNvPr id="532" name="Google Shape;532;p44"/>
              <p:cNvSpPr txBox="1"/>
              <p:nvPr/>
            </p:nvSpPr>
            <p:spPr>
              <a:xfrm>
                <a:off x="6943233" y="2233662"/>
                <a:ext cx="915300" cy="479400"/>
              </a:xfrm>
              <a:prstGeom prst="rect">
                <a:avLst/>
              </a:prstGeom>
              <a:solidFill>
                <a:srgbClr val="FFFFFF"/>
              </a:solidFill>
              <a:ln>
                <a:noFill/>
              </a:ln>
            </p:spPr>
            <p:txBody>
              <a:bodyPr spcFirstLastPara="1" wrap="square" lIns="104875" tIns="104875" rIns="104875" bIns="1048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highlight>
                      <a:srgbClr val="FFFFFF"/>
                    </a:highlight>
                    <a:latin typeface="Calibri"/>
                    <a:ea typeface="Calibri"/>
                    <a:cs typeface="Calibri"/>
                    <a:sym typeface="Calibri"/>
                  </a:rPr>
                  <a:t>Rapidly reach tangible solutions</a:t>
                </a:r>
                <a:endParaRPr sz="1300" b="0" i="0" u="none" strike="noStrike" cap="none">
                  <a:solidFill>
                    <a:srgbClr val="000000"/>
                  </a:solidFill>
                  <a:highlight>
                    <a:srgbClr val="FFFFFF"/>
                  </a:highlight>
                  <a:latin typeface="Calibri"/>
                  <a:ea typeface="Calibri"/>
                  <a:cs typeface="Calibri"/>
                  <a:sym typeface="Calibri"/>
                </a:endParaRPr>
              </a:p>
            </p:txBody>
          </p:sp>
          <p:sp>
            <p:nvSpPr>
              <p:cNvPr id="533" name="Google Shape;533;p44"/>
              <p:cNvSpPr txBox="1"/>
              <p:nvPr/>
            </p:nvSpPr>
            <p:spPr>
              <a:xfrm>
                <a:off x="8251134" y="2233662"/>
                <a:ext cx="1223400" cy="479400"/>
              </a:xfrm>
              <a:prstGeom prst="rect">
                <a:avLst/>
              </a:prstGeom>
              <a:solidFill>
                <a:srgbClr val="FFFFFF"/>
              </a:solidFill>
              <a:ln>
                <a:noFill/>
              </a:ln>
            </p:spPr>
            <p:txBody>
              <a:bodyPr spcFirstLastPara="1" wrap="square" lIns="104875" tIns="104875" rIns="104875" bIns="1048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highlight>
                      <a:srgbClr val="FFFFFF"/>
                    </a:highlight>
                    <a:latin typeface="Calibri"/>
                    <a:ea typeface="Calibri"/>
                    <a:cs typeface="Calibri"/>
                    <a:sym typeface="Calibri"/>
                  </a:rPr>
                  <a:t>Link what we imagine is feasible and what is actually feasible</a:t>
                </a:r>
                <a:endParaRPr sz="1300" b="0" i="0" u="none" strike="noStrike" cap="none">
                  <a:solidFill>
                    <a:srgbClr val="000000"/>
                  </a:solidFill>
                  <a:highlight>
                    <a:srgbClr val="FFFFFF"/>
                  </a:highlight>
                  <a:latin typeface="Calibri"/>
                  <a:ea typeface="Calibri"/>
                  <a:cs typeface="Calibri"/>
                  <a:sym typeface="Calibri"/>
                </a:endParaRPr>
              </a:p>
            </p:txBody>
          </p:sp>
          <p:sp>
            <p:nvSpPr>
              <p:cNvPr id="534" name="Google Shape;534;p44"/>
              <p:cNvSpPr txBox="1"/>
              <p:nvPr/>
            </p:nvSpPr>
            <p:spPr>
              <a:xfrm>
                <a:off x="4048693" y="3965534"/>
                <a:ext cx="1223400" cy="479400"/>
              </a:xfrm>
              <a:prstGeom prst="rect">
                <a:avLst/>
              </a:prstGeom>
              <a:solidFill>
                <a:srgbClr val="FFFFFF"/>
              </a:solidFill>
              <a:ln>
                <a:noFill/>
              </a:ln>
            </p:spPr>
            <p:txBody>
              <a:bodyPr spcFirstLastPara="1" wrap="square" lIns="104875" tIns="104875" rIns="104875" bIns="1048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highlight>
                      <a:srgbClr val="FFFFFF"/>
                    </a:highlight>
                    <a:latin typeface="Calibri"/>
                    <a:ea typeface="Calibri"/>
                    <a:cs typeface="Calibri"/>
                    <a:sym typeface="Calibri"/>
                  </a:rPr>
                  <a:t>Make correct assumptions</a:t>
                </a:r>
                <a:endParaRPr sz="1300" b="0" i="0" u="none" strike="noStrike" cap="none">
                  <a:solidFill>
                    <a:srgbClr val="000000"/>
                  </a:solidFill>
                  <a:highlight>
                    <a:srgbClr val="FFFFFF"/>
                  </a:highlight>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highlight>
                    <a:srgbClr val="FFFFFF"/>
                  </a:highlight>
                  <a:latin typeface="Calibri"/>
                  <a:ea typeface="Calibri"/>
                  <a:cs typeface="Calibri"/>
                  <a:sym typeface="Calibri"/>
                </a:endParaRPr>
              </a:p>
            </p:txBody>
          </p:sp>
          <p:sp>
            <p:nvSpPr>
              <p:cNvPr id="535" name="Google Shape;535;p44"/>
              <p:cNvSpPr txBox="1"/>
              <p:nvPr/>
            </p:nvSpPr>
            <p:spPr>
              <a:xfrm>
                <a:off x="5793820" y="3926848"/>
                <a:ext cx="1223400" cy="361500"/>
              </a:xfrm>
              <a:prstGeom prst="rect">
                <a:avLst/>
              </a:prstGeom>
              <a:solidFill>
                <a:srgbClr val="FFFFFF"/>
              </a:solidFill>
              <a:ln>
                <a:noFill/>
              </a:ln>
            </p:spPr>
            <p:txBody>
              <a:bodyPr spcFirstLastPara="1" wrap="square" lIns="104875" tIns="104875" rIns="104875" bIns="1048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highlight>
                      <a:srgbClr val="FFFFFF"/>
                    </a:highlight>
                    <a:latin typeface="Calibri"/>
                    <a:ea typeface="Calibri"/>
                    <a:cs typeface="Calibri"/>
                    <a:sym typeface="Calibri"/>
                  </a:rPr>
                  <a:t>Reduce risks and doubts</a:t>
                </a:r>
                <a:endParaRPr sz="1300" b="0" i="0" u="none" strike="noStrike" cap="none">
                  <a:solidFill>
                    <a:srgbClr val="000000"/>
                  </a:solidFill>
                  <a:highlight>
                    <a:srgbClr val="FFFFFF"/>
                  </a:highlight>
                  <a:latin typeface="Calibri"/>
                  <a:ea typeface="Calibri"/>
                  <a:cs typeface="Calibri"/>
                  <a:sym typeface="Calibri"/>
                </a:endParaRPr>
              </a:p>
            </p:txBody>
          </p:sp>
          <p:sp>
            <p:nvSpPr>
              <p:cNvPr id="536" name="Google Shape;536;p44"/>
              <p:cNvSpPr txBox="1"/>
              <p:nvPr/>
            </p:nvSpPr>
            <p:spPr>
              <a:xfrm>
                <a:off x="7538950" y="3926838"/>
                <a:ext cx="1223400" cy="361500"/>
              </a:xfrm>
              <a:prstGeom prst="rect">
                <a:avLst/>
              </a:prstGeom>
              <a:solidFill>
                <a:srgbClr val="FFFFFF"/>
              </a:solidFill>
              <a:ln>
                <a:noFill/>
              </a:ln>
            </p:spPr>
            <p:txBody>
              <a:bodyPr spcFirstLastPara="1" wrap="square" lIns="104875" tIns="104875" rIns="104875" bIns="1048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highlight>
                      <a:srgbClr val="FFFFFF"/>
                    </a:highlight>
                    <a:latin typeface="Calibri"/>
                    <a:ea typeface="Calibri"/>
                    <a:cs typeface="Calibri"/>
                    <a:sym typeface="Calibri"/>
                  </a:rPr>
                  <a:t>Assess usability and desirability</a:t>
                </a:r>
                <a:endParaRPr sz="1300" b="0" i="0" u="none" strike="noStrike" cap="none">
                  <a:solidFill>
                    <a:srgbClr val="000000"/>
                  </a:solidFill>
                  <a:highlight>
                    <a:srgbClr val="FFFFFF"/>
                  </a:highlight>
                  <a:latin typeface="Calibri"/>
                  <a:ea typeface="Calibri"/>
                  <a:cs typeface="Calibri"/>
                  <a:sym typeface="Calibri"/>
                </a:endParaRPr>
              </a:p>
            </p:txBody>
          </p:sp>
        </p:grpSp>
        <p:sp>
          <p:nvSpPr>
            <p:cNvPr id="537" name="Google Shape;537;p44"/>
            <p:cNvSpPr/>
            <p:nvPr/>
          </p:nvSpPr>
          <p:spPr>
            <a:xfrm>
              <a:off x="8335375" y="3762900"/>
              <a:ext cx="1710300" cy="29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41"/>
        <p:cNvGrpSpPr/>
        <p:nvPr/>
      </p:nvGrpSpPr>
      <p:grpSpPr>
        <a:xfrm>
          <a:off x="0" y="0"/>
          <a:ext cx="0" cy="0"/>
          <a:chOff x="0" y="0"/>
          <a:chExt cx="0" cy="0"/>
        </a:xfrm>
      </p:grpSpPr>
      <p:sp>
        <p:nvSpPr>
          <p:cNvPr id="542" name="Google Shape;542;p45"/>
          <p:cNvSpPr txBox="1"/>
          <p:nvPr/>
        </p:nvSpPr>
        <p:spPr>
          <a:xfrm>
            <a:off x="676948" y="756000"/>
            <a:ext cx="2998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Testing</a:t>
            </a:r>
            <a:endParaRPr sz="2800" b="1">
              <a:solidFill>
                <a:srgbClr val="00A7E1"/>
              </a:solidFill>
              <a:latin typeface="Calibri"/>
              <a:ea typeface="Calibri"/>
              <a:cs typeface="Calibri"/>
              <a:sym typeface="Calibri"/>
            </a:endParaRPr>
          </a:p>
        </p:txBody>
      </p:sp>
      <p:sp>
        <p:nvSpPr>
          <p:cNvPr id="543" name="Google Shape;543;p45"/>
          <p:cNvSpPr txBox="1"/>
          <p:nvPr/>
        </p:nvSpPr>
        <p:spPr>
          <a:xfrm>
            <a:off x="794753" y="1440418"/>
            <a:ext cx="54855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Testing Teams</a:t>
            </a:r>
            <a:endParaRPr sz="1100" b="1">
              <a:solidFill>
                <a:srgbClr val="595959"/>
              </a:solidFill>
              <a:latin typeface="Calibri"/>
              <a:ea typeface="Calibri"/>
              <a:cs typeface="Calibri"/>
              <a:sym typeface="Calibri"/>
            </a:endParaRPr>
          </a:p>
        </p:txBody>
      </p:sp>
      <p:sp>
        <p:nvSpPr>
          <p:cNvPr id="544" name="Google Shape;544;p45"/>
          <p:cNvSpPr/>
          <p:nvPr/>
        </p:nvSpPr>
        <p:spPr>
          <a:xfrm>
            <a:off x="6961075" y="4353025"/>
            <a:ext cx="2844000" cy="1105200"/>
          </a:xfrm>
          <a:prstGeom prst="rect">
            <a:avLst/>
          </a:prstGeom>
          <a:noFill/>
          <a:ln>
            <a:noFill/>
          </a:ln>
        </p:spPr>
        <p:txBody>
          <a:bodyPr spcFirstLastPara="1" wrap="square" lIns="243825" tIns="45700" rIns="243825" bIns="97525" anchor="t" anchorCtr="0">
            <a:noAutofit/>
          </a:bodyPr>
          <a:lstStyle/>
          <a:p>
            <a:pPr marL="228600" marR="0" lvl="0" indent="0" algn="l" rtl="0">
              <a:lnSpc>
                <a:spcPct val="95000"/>
              </a:lnSpc>
              <a:spcBef>
                <a:spcPts val="0"/>
              </a:spcBef>
              <a:spcAft>
                <a:spcPts val="0"/>
              </a:spcAft>
              <a:buClr>
                <a:srgbClr val="000000"/>
              </a:buClr>
              <a:buSzPts val="1000"/>
              <a:buFont typeface="Arial"/>
              <a:buNone/>
            </a:pPr>
            <a:r>
              <a:rPr lang="en" sz="1200" b="1">
                <a:solidFill>
                  <a:srgbClr val="4D4D4D"/>
                </a:solidFill>
                <a:latin typeface="Calibri"/>
                <a:ea typeface="Calibri"/>
                <a:cs typeface="Calibri"/>
                <a:sym typeface="Calibri"/>
              </a:rPr>
              <a:t>HCPs </a:t>
            </a:r>
            <a:endParaRPr/>
          </a:p>
          <a:p>
            <a:pPr marL="228600" marR="0" lvl="0" indent="0" algn="l" rtl="0">
              <a:lnSpc>
                <a:spcPct val="95000"/>
              </a:lnSpc>
              <a:spcBef>
                <a:spcPts val="0"/>
              </a:spcBef>
              <a:spcAft>
                <a:spcPts val="0"/>
              </a:spcAft>
              <a:buClr>
                <a:srgbClr val="000000"/>
              </a:buClr>
              <a:buSzPts val="1000"/>
              <a:buFont typeface="Arial"/>
              <a:buNone/>
            </a:pPr>
            <a:r>
              <a:rPr lang="en" sz="1200">
                <a:solidFill>
                  <a:srgbClr val="4D4D4D"/>
                </a:solidFill>
                <a:latin typeface="Calibri"/>
                <a:ea typeface="Calibri"/>
                <a:cs typeface="Calibri"/>
                <a:sym typeface="Calibri"/>
              </a:rPr>
              <a:t>Providers who disseminate FP counseling and contraception, including pharmacists (if allowed to provide contraception freely)</a:t>
            </a:r>
            <a:endParaRPr sz="1200">
              <a:solidFill>
                <a:srgbClr val="4D4D4D"/>
              </a:solidFill>
              <a:latin typeface="Calibri"/>
              <a:ea typeface="Calibri"/>
              <a:cs typeface="Calibri"/>
              <a:sym typeface="Calibri"/>
            </a:endParaRPr>
          </a:p>
        </p:txBody>
      </p:sp>
      <p:sp>
        <p:nvSpPr>
          <p:cNvPr id="545" name="Google Shape;545;p45"/>
          <p:cNvSpPr/>
          <p:nvPr/>
        </p:nvSpPr>
        <p:spPr>
          <a:xfrm>
            <a:off x="524550" y="2829025"/>
            <a:ext cx="2844000" cy="1383000"/>
          </a:xfrm>
          <a:prstGeom prst="rect">
            <a:avLst/>
          </a:prstGeom>
          <a:noFill/>
          <a:ln>
            <a:noFill/>
          </a:ln>
        </p:spPr>
        <p:txBody>
          <a:bodyPr spcFirstLastPara="1" wrap="square" lIns="243825" tIns="45700" rIns="243825" bIns="97525" anchor="t" anchorCtr="0">
            <a:noAutofit/>
          </a:bodyPr>
          <a:lstStyle/>
          <a:p>
            <a:pPr marL="0" marR="0" lvl="0" indent="0" algn="l" rtl="0">
              <a:lnSpc>
                <a:spcPct val="95000"/>
              </a:lnSpc>
              <a:spcBef>
                <a:spcPts val="0"/>
              </a:spcBef>
              <a:spcAft>
                <a:spcPts val="0"/>
              </a:spcAft>
              <a:buClr>
                <a:srgbClr val="000000"/>
              </a:buClr>
              <a:buSzPts val="1000"/>
              <a:buFont typeface="Arial"/>
              <a:buNone/>
            </a:pPr>
            <a:r>
              <a:rPr lang="en" sz="1200" b="1">
                <a:solidFill>
                  <a:srgbClr val="4D4D4D"/>
                </a:solidFill>
                <a:latin typeface="Calibri"/>
                <a:ea typeface="Calibri"/>
                <a:cs typeface="Calibri"/>
                <a:sym typeface="Calibri"/>
              </a:rPr>
              <a:t>Contraceptive users</a:t>
            </a:r>
            <a:endParaRPr sz="1200" b="1">
              <a:solidFill>
                <a:srgbClr val="4D4D4D"/>
              </a:solidFill>
              <a:latin typeface="Calibri"/>
              <a:ea typeface="Calibri"/>
              <a:cs typeface="Calibri"/>
              <a:sym typeface="Calibri"/>
            </a:endParaRPr>
          </a:p>
          <a:p>
            <a:pPr marL="0" marR="0" lvl="0" indent="0" algn="l" rtl="0">
              <a:lnSpc>
                <a:spcPct val="95000"/>
              </a:lnSpc>
              <a:spcBef>
                <a:spcPts val="0"/>
              </a:spcBef>
              <a:spcAft>
                <a:spcPts val="0"/>
              </a:spcAft>
              <a:buClr>
                <a:srgbClr val="000000"/>
              </a:buClr>
              <a:buSzPts val="1000"/>
              <a:buFont typeface="Arial"/>
              <a:buNone/>
            </a:pPr>
            <a:r>
              <a:rPr lang="en" sz="1200" b="1">
                <a:solidFill>
                  <a:srgbClr val="4D4D4D"/>
                </a:solidFill>
                <a:latin typeface="Calibri"/>
                <a:ea typeface="Calibri"/>
                <a:cs typeface="Calibri"/>
                <a:sym typeface="Calibri"/>
              </a:rPr>
              <a:t>and discontinuers</a:t>
            </a:r>
            <a:endParaRPr sz="1200" b="1">
              <a:solidFill>
                <a:srgbClr val="4D4D4D"/>
              </a:solidFill>
              <a:latin typeface="Calibri"/>
              <a:ea typeface="Calibri"/>
              <a:cs typeface="Calibri"/>
              <a:sym typeface="Calibri"/>
            </a:endParaRPr>
          </a:p>
          <a:p>
            <a:pPr marL="0" marR="0" lvl="0" indent="0" algn="l" rtl="0">
              <a:lnSpc>
                <a:spcPct val="95000"/>
              </a:lnSpc>
              <a:spcBef>
                <a:spcPts val="0"/>
              </a:spcBef>
              <a:spcAft>
                <a:spcPts val="0"/>
              </a:spcAft>
              <a:buClr>
                <a:srgbClr val="000000"/>
              </a:buClr>
              <a:buSzPts val="900"/>
              <a:buFont typeface="Arial"/>
              <a:buNone/>
            </a:pPr>
            <a:r>
              <a:rPr lang="en" sz="1200">
                <a:solidFill>
                  <a:srgbClr val="4D4D4D"/>
                </a:solidFill>
                <a:latin typeface="Calibri"/>
                <a:ea typeface="Calibri"/>
                <a:cs typeface="Calibri"/>
                <a:sym typeface="Calibri"/>
              </a:rPr>
              <a:t>Single and married women aged 18-45 years old, with or without children, and either within and not within the HCP network</a:t>
            </a:r>
            <a:endParaRPr sz="1200">
              <a:solidFill>
                <a:srgbClr val="4D4D4D"/>
              </a:solidFill>
              <a:latin typeface="Calibri"/>
              <a:ea typeface="Calibri"/>
              <a:cs typeface="Calibri"/>
              <a:sym typeface="Calibri"/>
            </a:endParaRPr>
          </a:p>
        </p:txBody>
      </p:sp>
      <p:sp>
        <p:nvSpPr>
          <p:cNvPr id="546" name="Google Shape;546;p45"/>
          <p:cNvSpPr/>
          <p:nvPr/>
        </p:nvSpPr>
        <p:spPr>
          <a:xfrm>
            <a:off x="542162" y="4437326"/>
            <a:ext cx="2426700" cy="748200"/>
          </a:xfrm>
          <a:prstGeom prst="rect">
            <a:avLst/>
          </a:prstGeom>
          <a:noFill/>
          <a:ln>
            <a:noFill/>
          </a:ln>
        </p:spPr>
        <p:txBody>
          <a:bodyPr spcFirstLastPara="1" wrap="square" lIns="243825" tIns="45700" rIns="243825" bIns="97525" anchor="t" anchorCtr="0">
            <a:noAutofit/>
          </a:bodyPr>
          <a:lstStyle/>
          <a:p>
            <a:pPr marL="0" marR="0" lvl="0" indent="0" algn="l" rtl="0">
              <a:lnSpc>
                <a:spcPct val="95000"/>
              </a:lnSpc>
              <a:spcBef>
                <a:spcPts val="0"/>
              </a:spcBef>
              <a:spcAft>
                <a:spcPts val="0"/>
              </a:spcAft>
              <a:buClr>
                <a:srgbClr val="000000"/>
              </a:buClr>
              <a:buSzPts val="1000"/>
              <a:buFont typeface="Arial"/>
              <a:buNone/>
            </a:pPr>
            <a:r>
              <a:rPr lang="en" sz="1200" b="1">
                <a:solidFill>
                  <a:srgbClr val="4D4D4D"/>
                </a:solidFill>
                <a:latin typeface="Calibri"/>
                <a:ea typeface="Calibri"/>
                <a:cs typeface="Calibri"/>
                <a:sym typeface="Calibri"/>
              </a:rPr>
              <a:t>Partners</a:t>
            </a:r>
            <a:endParaRPr sz="1200" b="1">
              <a:solidFill>
                <a:srgbClr val="4D4D4D"/>
              </a:solidFill>
              <a:latin typeface="Calibri"/>
              <a:ea typeface="Calibri"/>
              <a:cs typeface="Calibri"/>
              <a:sym typeface="Calibri"/>
            </a:endParaRPr>
          </a:p>
          <a:p>
            <a:pPr marL="0" marR="0" lvl="0" indent="0" algn="l" rtl="0">
              <a:lnSpc>
                <a:spcPct val="95000"/>
              </a:lnSpc>
              <a:spcBef>
                <a:spcPts val="0"/>
              </a:spcBef>
              <a:spcAft>
                <a:spcPts val="0"/>
              </a:spcAft>
              <a:buClr>
                <a:srgbClr val="000000"/>
              </a:buClr>
              <a:buSzPts val="900"/>
              <a:buFont typeface="Arial"/>
              <a:buNone/>
            </a:pPr>
            <a:r>
              <a:rPr lang="en" sz="1200">
                <a:solidFill>
                  <a:srgbClr val="4D4D4D"/>
                </a:solidFill>
                <a:latin typeface="Calibri"/>
                <a:ea typeface="Calibri"/>
                <a:cs typeface="Calibri"/>
                <a:sym typeface="Calibri"/>
              </a:rPr>
              <a:t>Men over 18 years old who are boyfriends or husbands of users</a:t>
            </a:r>
            <a:endParaRPr sz="1200">
              <a:solidFill>
                <a:srgbClr val="4D4D4D"/>
              </a:solidFill>
              <a:latin typeface="Calibri"/>
              <a:ea typeface="Calibri"/>
              <a:cs typeface="Calibri"/>
              <a:sym typeface="Calibri"/>
            </a:endParaRPr>
          </a:p>
          <a:p>
            <a:pPr marL="0" marR="0" lvl="0" indent="0" algn="l" rtl="0">
              <a:lnSpc>
                <a:spcPct val="95000"/>
              </a:lnSpc>
              <a:spcBef>
                <a:spcPts val="0"/>
              </a:spcBef>
              <a:spcAft>
                <a:spcPts val="0"/>
              </a:spcAft>
              <a:buClr>
                <a:srgbClr val="000000"/>
              </a:buClr>
              <a:buSzPts val="900"/>
              <a:buFont typeface="Arial"/>
              <a:buNone/>
            </a:pPr>
            <a:endParaRPr sz="1200">
              <a:solidFill>
                <a:srgbClr val="4D4D4D"/>
              </a:solidFill>
              <a:latin typeface="Calibri"/>
              <a:ea typeface="Calibri"/>
              <a:cs typeface="Calibri"/>
              <a:sym typeface="Calibri"/>
            </a:endParaRPr>
          </a:p>
        </p:txBody>
      </p:sp>
      <p:sp>
        <p:nvSpPr>
          <p:cNvPr id="547" name="Google Shape;547;p45"/>
          <p:cNvSpPr/>
          <p:nvPr/>
        </p:nvSpPr>
        <p:spPr>
          <a:xfrm>
            <a:off x="524550" y="6028075"/>
            <a:ext cx="2844000" cy="965400"/>
          </a:xfrm>
          <a:prstGeom prst="rect">
            <a:avLst/>
          </a:prstGeom>
          <a:noFill/>
          <a:ln>
            <a:noFill/>
          </a:ln>
        </p:spPr>
        <p:txBody>
          <a:bodyPr spcFirstLastPara="1" wrap="square" lIns="243825" tIns="45700" rIns="243825" bIns="97525" anchor="t" anchorCtr="0">
            <a:noAutofit/>
          </a:bodyPr>
          <a:lstStyle/>
          <a:p>
            <a:pPr marL="0" marR="0" lvl="0" indent="0" algn="l" rtl="0">
              <a:lnSpc>
                <a:spcPct val="95000"/>
              </a:lnSpc>
              <a:spcBef>
                <a:spcPts val="0"/>
              </a:spcBef>
              <a:spcAft>
                <a:spcPts val="0"/>
              </a:spcAft>
              <a:buClr>
                <a:srgbClr val="000000"/>
              </a:buClr>
              <a:buSzPts val="1000"/>
              <a:buFont typeface="Arial"/>
              <a:buNone/>
            </a:pPr>
            <a:r>
              <a:rPr lang="en" sz="1200" b="1">
                <a:solidFill>
                  <a:srgbClr val="4D4D4D"/>
                </a:solidFill>
                <a:latin typeface="Calibri"/>
                <a:ea typeface="Calibri"/>
                <a:cs typeface="Calibri"/>
                <a:sym typeface="Calibri"/>
              </a:rPr>
              <a:t>Family members &amp; peers</a:t>
            </a:r>
            <a:endParaRPr sz="1200" b="1">
              <a:solidFill>
                <a:srgbClr val="4D4D4D"/>
              </a:solidFill>
              <a:latin typeface="Calibri"/>
              <a:ea typeface="Calibri"/>
              <a:cs typeface="Calibri"/>
              <a:sym typeface="Calibri"/>
            </a:endParaRPr>
          </a:p>
          <a:p>
            <a:pPr marL="0" marR="0" lvl="0" indent="0" algn="l" rtl="0">
              <a:lnSpc>
                <a:spcPct val="95000"/>
              </a:lnSpc>
              <a:spcBef>
                <a:spcPts val="0"/>
              </a:spcBef>
              <a:spcAft>
                <a:spcPts val="0"/>
              </a:spcAft>
              <a:buClr>
                <a:srgbClr val="000000"/>
              </a:buClr>
              <a:buSzPts val="900"/>
              <a:buFont typeface="Arial"/>
              <a:buNone/>
            </a:pPr>
            <a:r>
              <a:rPr lang="en" sz="1200">
                <a:solidFill>
                  <a:srgbClr val="4D4D4D"/>
                </a:solidFill>
                <a:latin typeface="Calibri"/>
                <a:ea typeface="Calibri"/>
                <a:cs typeface="Calibri"/>
                <a:sym typeface="Calibri"/>
              </a:rPr>
              <a:t>Non-partner influences such as mothers, sisters, mothers-in-law, and friends from whom users take advice</a:t>
            </a:r>
            <a:endParaRPr sz="1200">
              <a:solidFill>
                <a:srgbClr val="4D4D4D"/>
              </a:solidFill>
              <a:latin typeface="Calibri"/>
              <a:ea typeface="Calibri"/>
              <a:cs typeface="Calibri"/>
              <a:sym typeface="Calibri"/>
            </a:endParaRPr>
          </a:p>
        </p:txBody>
      </p:sp>
      <p:sp>
        <p:nvSpPr>
          <p:cNvPr id="548" name="Google Shape;548;p45"/>
          <p:cNvSpPr/>
          <p:nvPr/>
        </p:nvSpPr>
        <p:spPr>
          <a:xfrm>
            <a:off x="7186387" y="5656530"/>
            <a:ext cx="2618688" cy="1292100"/>
          </a:xfrm>
          <a:prstGeom prst="rect">
            <a:avLst/>
          </a:prstGeom>
          <a:noFill/>
          <a:ln>
            <a:noFill/>
          </a:ln>
        </p:spPr>
        <p:txBody>
          <a:bodyPr spcFirstLastPara="1" wrap="square" lIns="243825" tIns="45700" rIns="243825" bIns="97525" anchor="t" anchorCtr="0">
            <a:noAutofit/>
          </a:bodyPr>
          <a:lstStyle/>
          <a:p>
            <a:pPr marL="0" marR="0" lvl="0" indent="0" algn="l" rtl="0">
              <a:lnSpc>
                <a:spcPct val="95000"/>
              </a:lnSpc>
              <a:spcBef>
                <a:spcPts val="0"/>
              </a:spcBef>
              <a:spcAft>
                <a:spcPts val="0"/>
              </a:spcAft>
              <a:buClr>
                <a:srgbClr val="000000"/>
              </a:buClr>
              <a:buSzPts val="1000"/>
              <a:buFont typeface="Arial"/>
              <a:buNone/>
            </a:pPr>
            <a:r>
              <a:rPr lang="en" sz="1200" b="1">
                <a:solidFill>
                  <a:srgbClr val="4D4D4D"/>
                </a:solidFill>
                <a:latin typeface="Calibri"/>
                <a:ea typeface="Calibri"/>
                <a:cs typeface="Calibri"/>
                <a:sym typeface="Calibri"/>
              </a:rPr>
              <a:t>Community leaders</a:t>
            </a:r>
            <a:endParaRPr sz="1200" b="1">
              <a:solidFill>
                <a:srgbClr val="4D4D4D"/>
              </a:solidFill>
              <a:latin typeface="Calibri"/>
              <a:ea typeface="Calibri"/>
              <a:cs typeface="Calibri"/>
              <a:sym typeface="Calibri"/>
            </a:endParaRPr>
          </a:p>
          <a:p>
            <a:pPr marL="0" marR="0" lvl="0" indent="0" algn="l" rtl="0">
              <a:lnSpc>
                <a:spcPct val="95000"/>
              </a:lnSpc>
              <a:spcBef>
                <a:spcPts val="0"/>
              </a:spcBef>
              <a:spcAft>
                <a:spcPts val="0"/>
              </a:spcAft>
              <a:buClr>
                <a:srgbClr val="000000"/>
              </a:buClr>
              <a:buSzPts val="900"/>
              <a:buFont typeface="Arial"/>
              <a:buNone/>
            </a:pPr>
            <a:r>
              <a:rPr lang="en" sz="1200">
                <a:solidFill>
                  <a:srgbClr val="4D4D4D"/>
                </a:solidFill>
                <a:latin typeface="Calibri"/>
                <a:ea typeface="Calibri"/>
                <a:cs typeface="Calibri"/>
                <a:sym typeface="Calibri"/>
              </a:rPr>
              <a:t>Persons identified by clients and others in the community as influential and trusted, such as local and religious leaders (according to context)</a:t>
            </a:r>
            <a:endParaRPr sz="1200">
              <a:solidFill>
                <a:srgbClr val="4D4D4D"/>
              </a:solidFill>
              <a:latin typeface="Calibri"/>
              <a:ea typeface="Calibri"/>
              <a:cs typeface="Calibri"/>
              <a:sym typeface="Calibri"/>
            </a:endParaRPr>
          </a:p>
        </p:txBody>
      </p:sp>
      <p:sp>
        <p:nvSpPr>
          <p:cNvPr id="549" name="Google Shape;549;p45"/>
          <p:cNvSpPr txBox="1"/>
          <p:nvPr/>
        </p:nvSpPr>
        <p:spPr>
          <a:xfrm>
            <a:off x="5450140" y="1592654"/>
            <a:ext cx="4699500" cy="1261854"/>
          </a:xfrm>
          <a:prstGeom prst="rect">
            <a:avLst/>
          </a:prstGeom>
          <a:noFill/>
          <a:ln>
            <a:noFill/>
          </a:ln>
        </p:spPr>
        <p:txBody>
          <a:bodyPr spcFirstLastPara="1" wrap="square" lIns="91425" tIns="91425" rIns="91425" bIns="91425" anchor="t" anchorCtr="0">
            <a:spAutoFit/>
          </a:bodyPr>
          <a:lstStyle/>
          <a:p>
            <a:pPr marL="0" marR="67905" lvl="0" indent="0" algn="ctr" rtl="0">
              <a:spcBef>
                <a:spcPts val="0"/>
              </a:spcBef>
              <a:spcAft>
                <a:spcPts val="0"/>
              </a:spcAft>
              <a:buClr>
                <a:srgbClr val="000000"/>
              </a:buClr>
              <a:buSzPts val="1400"/>
              <a:buFont typeface="Arial"/>
              <a:buNone/>
            </a:pPr>
            <a:r>
              <a:rPr lang="en" sz="1400" b="1">
                <a:solidFill>
                  <a:srgbClr val="434343"/>
                </a:solidFill>
                <a:latin typeface="Calibri"/>
                <a:ea typeface="Calibri"/>
                <a:cs typeface="Calibri"/>
                <a:sym typeface="Calibri"/>
              </a:rPr>
              <a:t>Prototypes to prevent contraception discontinuation benefit from testing with many audience types in diverse environments (rural and urban areas, areas with diverse religious beliefs). This approach may require several testing teams to test simultaneously in two to three places.</a:t>
            </a:r>
            <a:endParaRPr sz="1400" b="1">
              <a:solidFill>
                <a:srgbClr val="000000"/>
              </a:solidFill>
              <a:latin typeface="Calibri"/>
              <a:ea typeface="Calibri"/>
              <a:cs typeface="Calibri"/>
              <a:sym typeface="Calibri"/>
            </a:endParaRPr>
          </a:p>
        </p:txBody>
      </p:sp>
      <p:sp>
        <p:nvSpPr>
          <p:cNvPr id="550" name="Google Shape;550;p45"/>
          <p:cNvSpPr/>
          <p:nvPr/>
        </p:nvSpPr>
        <p:spPr>
          <a:xfrm>
            <a:off x="3537503" y="2978499"/>
            <a:ext cx="2844108" cy="2919616"/>
          </a:xfrm>
          <a:custGeom>
            <a:avLst/>
            <a:gdLst/>
            <a:ahLst/>
            <a:cxnLst/>
            <a:rect l="l" t="t" r="r" b="b"/>
            <a:pathLst>
              <a:path w="3355880" h="3355880" extrusionOk="0">
                <a:moveTo>
                  <a:pt x="0" y="1677940"/>
                </a:moveTo>
                <a:cubicBezTo>
                  <a:pt x="0" y="751239"/>
                  <a:pt x="751239" y="0"/>
                  <a:pt x="1677940" y="0"/>
                </a:cubicBezTo>
                <a:cubicBezTo>
                  <a:pt x="2604641" y="0"/>
                  <a:pt x="3355880" y="751239"/>
                  <a:pt x="3355880" y="1677940"/>
                </a:cubicBezTo>
                <a:cubicBezTo>
                  <a:pt x="3355880" y="2604641"/>
                  <a:pt x="2604641" y="3355880"/>
                  <a:pt x="1677940" y="3355880"/>
                </a:cubicBezTo>
                <a:cubicBezTo>
                  <a:pt x="751239" y="3355880"/>
                  <a:pt x="0" y="2604641"/>
                  <a:pt x="0" y="1677940"/>
                </a:cubicBezTo>
                <a:close/>
              </a:path>
            </a:pathLst>
          </a:custGeom>
          <a:solidFill>
            <a:srgbClr val="00A7E1"/>
          </a:solidFill>
          <a:ln w="38100" cap="flat" cmpd="sng">
            <a:solidFill>
              <a:srgbClr val="FFFFFF"/>
            </a:solidFill>
            <a:prstDash val="solid"/>
            <a:round/>
            <a:headEnd type="none" w="sm" len="sm"/>
            <a:tailEnd type="none" w="sm" len="sm"/>
          </a:ln>
        </p:spPr>
        <p:txBody>
          <a:bodyPr spcFirstLastPara="1" wrap="square" lIns="1725500" tIns="337500" rIns="1725500" bIns="36933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
        <p:nvSpPr>
          <p:cNvPr id="551" name="Google Shape;551;p45"/>
          <p:cNvSpPr/>
          <p:nvPr/>
        </p:nvSpPr>
        <p:spPr>
          <a:xfrm>
            <a:off x="3751638" y="3200599"/>
            <a:ext cx="2424623" cy="2474961"/>
          </a:xfrm>
          <a:custGeom>
            <a:avLst/>
            <a:gdLst/>
            <a:ahLst/>
            <a:cxnLst/>
            <a:rect l="l" t="t" r="r" b="b"/>
            <a:pathLst>
              <a:path w="3355880" h="3355880" extrusionOk="0">
                <a:moveTo>
                  <a:pt x="0" y="1677940"/>
                </a:moveTo>
                <a:cubicBezTo>
                  <a:pt x="0" y="751239"/>
                  <a:pt x="751239" y="0"/>
                  <a:pt x="1677940" y="0"/>
                </a:cubicBezTo>
                <a:cubicBezTo>
                  <a:pt x="2604641" y="0"/>
                  <a:pt x="3355880" y="751239"/>
                  <a:pt x="3355880" y="1677940"/>
                </a:cubicBezTo>
                <a:cubicBezTo>
                  <a:pt x="3355880" y="2604641"/>
                  <a:pt x="2604641" y="3355880"/>
                  <a:pt x="1677940" y="3355880"/>
                </a:cubicBezTo>
                <a:cubicBezTo>
                  <a:pt x="751239" y="3355880"/>
                  <a:pt x="0" y="2604641"/>
                  <a:pt x="0" y="1677940"/>
                </a:cubicBezTo>
                <a:close/>
              </a:path>
            </a:pathLst>
          </a:custGeom>
          <a:solidFill>
            <a:srgbClr val="40BEAF"/>
          </a:solidFill>
          <a:ln w="38100" cap="flat" cmpd="sng">
            <a:solidFill>
              <a:srgbClr val="FFFFFF"/>
            </a:solidFill>
            <a:prstDash val="solid"/>
            <a:round/>
            <a:headEnd type="none" w="sm" len="sm"/>
            <a:tailEnd type="none" w="sm" len="sm"/>
          </a:ln>
        </p:spPr>
        <p:txBody>
          <a:bodyPr spcFirstLastPara="1" wrap="square" lIns="1725500" tIns="337500" rIns="1725500" bIns="36933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
        <p:nvSpPr>
          <p:cNvPr id="552" name="Google Shape;552;p45"/>
          <p:cNvSpPr/>
          <p:nvPr/>
        </p:nvSpPr>
        <p:spPr>
          <a:xfrm>
            <a:off x="3994522" y="3448577"/>
            <a:ext cx="1939699" cy="1979969"/>
          </a:xfrm>
          <a:custGeom>
            <a:avLst/>
            <a:gdLst/>
            <a:ahLst/>
            <a:cxnLst/>
            <a:rect l="l" t="t" r="r" b="b"/>
            <a:pathLst>
              <a:path w="2684704" h="2684704" extrusionOk="0">
                <a:moveTo>
                  <a:pt x="0" y="1342352"/>
                </a:moveTo>
                <a:cubicBezTo>
                  <a:pt x="0" y="600991"/>
                  <a:pt x="600991" y="0"/>
                  <a:pt x="1342352" y="0"/>
                </a:cubicBezTo>
                <a:cubicBezTo>
                  <a:pt x="2083713" y="0"/>
                  <a:pt x="2684704" y="600991"/>
                  <a:pt x="2684704" y="1342352"/>
                </a:cubicBezTo>
                <a:cubicBezTo>
                  <a:pt x="2684704" y="2083713"/>
                  <a:pt x="2083713" y="2684704"/>
                  <a:pt x="1342352" y="2684704"/>
                </a:cubicBezTo>
                <a:cubicBezTo>
                  <a:pt x="600991" y="2684704"/>
                  <a:pt x="0" y="2083713"/>
                  <a:pt x="0" y="1342352"/>
                </a:cubicBezTo>
                <a:close/>
              </a:path>
            </a:pathLst>
          </a:custGeom>
          <a:solidFill>
            <a:srgbClr val="96CC79"/>
          </a:solidFill>
          <a:ln w="38100" cap="flat" cmpd="sng">
            <a:solidFill>
              <a:srgbClr val="FFFFFF"/>
            </a:solidFill>
            <a:prstDash val="solid"/>
            <a:round/>
            <a:headEnd type="none" w="sm" len="sm"/>
            <a:tailEnd type="none" w="sm" len="sm"/>
          </a:ln>
        </p:spPr>
        <p:txBody>
          <a:bodyPr spcFirstLastPara="1" wrap="square" lIns="1278050" tIns="328550" rIns="1278050" bIns="28342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
        <p:nvSpPr>
          <p:cNvPr id="553" name="Google Shape;553;p45"/>
          <p:cNvSpPr/>
          <p:nvPr/>
        </p:nvSpPr>
        <p:spPr>
          <a:xfrm>
            <a:off x="4237406" y="3696559"/>
            <a:ext cx="1454774" cy="1484977"/>
          </a:xfrm>
          <a:custGeom>
            <a:avLst/>
            <a:gdLst/>
            <a:ahLst/>
            <a:cxnLst/>
            <a:rect l="l" t="t" r="r" b="b"/>
            <a:pathLst>
              <a:path w="2013528" h="2013528" extrusionOk="0">
                <a:moveTo>
                  <a:pt x="0" y="1006764"/>
                </a:moveTo>
                <a:cubicBezTo>
                  <a:pt x="0" y="450744"/>
                  <a:pt x="450744" y="0"/>
                  <a:pt x="1006764" y="0"/>
                </a:cubicBezTo>
                <a:cubicBezTo>
                  <a:pt x="1562784" y="0"/>
                  <a:pt x="2013528" y="450744"/>
                  <a:pt x="2013528" y="1006764"/>
                </a:cubicBezTo>
                <a:cubicBezTo>
                  <a:pt x="2013528" y="1562784"/>
                  <a:pt x="1562784" y="2013528"/>
                  <a:pt x="1006764" y="2013528"/>
                </a:cubicBezTo>
                <a:cubicBezTo>
                  <a:pt x="450744" y="2013528"/>
                  <a:pt x="0" y="1562784"/>
                  <a:pt x="0" y="1006764"/>
                </a:cubicBezTo>
                <a:close/>
              </a:path>
            </a:pathLst>
          </a:custGeom>
          <a:solidFill>
            <a:srgbClr val="F5DB6B"/>
          </a:solidFill>
          <a:ln w="38100" cap="flat" cmpd="sng">
            <a:solidFill>
              <a:srgbClr val="FFFFFF"/>
            </a:solidFill>
            <a:prstDash val="solid"/>
            <a:round/>
            <a:headEnd type="none" w="sm" len="sm"/>
            <a:tailEnd type="none" w="sm" len="sm"/>
          </a:ln>
        </p:spPr>
        <p:txBody>
          <a:bodyPr spcFirstLastPara="1" wrap="square" lIns="830600" tIns="315125" rIns="830600" bIns="199307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
        <p:nvSpPr>
          <p:cNvPr id="554" name="Google Shape;554;p45"/>
          <p:cNvSpPr/>
          <p:nvPr/>
        </p:nvSpPr>
        <p:spPr>
          <a:xfrm>
            <a:off x="4480291" y="3944541"/>
            <a:ext cx="969849" cy="989985"/>
          </a:xfrm>
          <a:custGeom>
            <a:avLst/>
            <a:gdLst/>
            <a:ahLst/>
            <a:cxnLst/>
            <a:rect l="l" t="t" r="r" b="b"/>
            <a:pathLst>
              <a:path w="1342352" h="1342352" extrusionOk="0">
                <a:moveTo>
                  <a:pt x="0" y="671176"/>
                </a:moveTo>
                <a:cubicBezTo>
                  <a:pt x="0" y="300496"/>
                  <a:pt x="300496" y="0"/>
                  <a:pt x="671176" y="0"/>
                </a:cubicBezTo>
                <a:cubicBezTo>
                  <a:pt x="1041856" y="0"/>
                  <a:pt x="1342352" y="300496"/>
                  <a:pt x="1342352" y="671176"/>
                </a:cubicBezTo>
                <a:cubicBezTo>
                  <a:pt x="1342352" y="1041856"/>
                  <a:pt x="1041856" y="1342352"/>
                  <a:pt x="671176" y="1342352"/>
                </a:cubicBezTo>
                <a:cubicBezTo>
                  <a:pt x="300496" y="1342352"/>
                  <a:pt x="0" y="1041856"/>
                  <a:pt x="0" y="671176"/>
                </a:cubicBezTo>
                <a:close/>
              </a:path>
            </a:pathLst>
          </a:custGeom>
          <a:solidFill>
            <a:srgbClr val="CE8BBC"/>
          </a:solidFill>
          <a:ln w="38100" cap="flat" cmpd="sng">
            <a:solidFill>
              <a:srgbClr val="FFFFFF"/>
            </a:solidFill>
            <a:prstDash val="solid"/>
            <a:round/>
            <a:headEnd type="none" w="sm" len="sm"/>
            <a:tailEnd type="none" w="sm" len="sm"/>
          </a:ln>
        </p:spPr>
        <p:txBody>
          <a:bodyPr spcFirstLastPara="1" wrap="square" lIns="375900" tIns="561225" rIns="375900" bIns="56122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 sz="16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cxnSp>
        <p:nvCxnSpPr>
          <p:cNvPr id="555" name="Google Shape;555;p45"/>
          <p:cNvCxnSpPr/>
          <p:nvPr/>
        </p:nvCxnSpPr>
        <p:spPr>
          <a:xfrm flipH="1">
            <a:off x="6078751" y="4359770"/>
            <a:ext cx="507000" cy="14100"/>
          </a:xfrm>
          <a:prstGeom prst="straightConnector1">
            <a:avLst/>
          </a:prstGeom>
          <a:noFill/>
          <a:ln w="38100" cap="sq" cmpd="sng">
            <a:solidFill>
              <a:srgbClr val="40BEAF"/>
            </a:solidFill>
            <a:prstDash val="solid"/>
            <a:round/>
            <a:headEnd type="none" w="sm" len="sm"/>
            <a:tailEnd type="none" w="sm" len="sm"/>
          </a:ln>
        </p:spPr>
      </p:cxnSp>
      <p:cxnSp>
        <p:nvCxnSpPr>
          <p:cNvPr id="556" name="Google Shape;556;p45"/>
          <p:cNvCxnSpPr/>
          <p:nvPr/>
        </p:nvCxnSpPr>
        <p:spPr>
          <a:xfrm rot="10800000" flipH="1">
            <a:off x="3396516" y="4974711"/>
            <a:ext cx="949500" cy="801600"/>
          </a:xfrm>
          <a:prstGeom prst="straightConnector1">
            <a:avLst/>
          </a:prstGeom>
          <a:noFill/>
          <a:ln w="38100" cap="sq" cmpd="sng">
            <a:solidFill>
              <a:srgbClr val="96CC79"/>
            </a:solidFill>
            <a:prstDash val="solid"/>
            <a:round/>
            <a:headEnd type="none" w="sm" len="sm"/>
            <a:tailEnd type="none" w="sm" len="sm"/>
          </a:ln>
        </p:spPr>
      </p:cxnSp>
      <p:cxnSp>
        <p:nvCxnSpPr>
          <p:cNvPr id="557" name="Google Shape;557;p45"/>
          <p:cNvCxnSpPr/>
          <p:nvPr/>
        </p:nvCxnSpPr>
        <p:spPr>
          <a:xfrm>
            <a:off x="3396512" y="2845200"/>
            <a:ext cx="1547100" cy="1559400"/>
          </a:xfrm>
          <a:prstGeom prst="straightConnector1">
            <a:avLst/>
          </a:prstGeom>
          <a:noFill/>
          <a:ln w="38100" cap="sq" cmpd="sng">
            <a:solidFill>
              <a:srgbClr val="CE8BBC"/>
            </a:solidFill>
            <a:prstDash val="solid"/>
            <a:round/>
            <a:headEnd type="none" w="sm" len="sm"/>
            <a:tailEnd type="none" w="sm" len="sm"/>
          </a:ln>
        </p:spPr>
      </p:cxnSp>
      <p:cxnSp>
        <p:nvCxnSpPr>
          <p:cNvPr id="558" name="Google Shape;558;p45"/>
          <p:cNvCxnSpPr/>
          <p:nvPr/>
        </p:nvCxnSpPr>
        <p:spPr>
          <a:xfrm>
            <a:off x="3396612" y="4440443"/>
            <a:ext cx="1032000" cy="1500"/>
          </a:xfrm>
          <a:prstGeom prst="straightConnector1">
            <a:avLst/>
          </a:prstGeom>
          <a:noFill/>
          <a:ln w="38100" cap="sq" cmpd="sng">
            <a:solidFill>
              <a:srgbClr val="F5DB6B"/>
            </a:solidFill>
            <a:prstDash val="solid"/>
            <a:round/>
            <a:headEnd type="none" w="sm" len="sm"/>
            <a:tailEnd type="none" w="sm" len="sm"/>
          </a:ln>
        </p:spPr>
      </p:cxnSp>
      <p:cxnSp>
        <p:nvCxnSpPr>
          <p:cNvPr id="559" name="Google Shape;559;p45"/>
          <p:cNvCxnSpPr/>
          <p:nvPr/>
        </p:nvCxnSpPr>
        <p:spPr>
          <a:xfrm rot="10800000">
            <a:off x="5980934" y="5226252"/>
            <a:ext cx="601500" cy="476400"/>
          </a:xfrm>
          <a:prstGeom prst="straightConnector1">
            <a:avLst/>
          </a:prstGeom>
          <a:noFill/>
          <a:ln w="38100" cap="sq" cmpd="sng">
            <a:solidFill>
              <a:srgbClr val="00A7E1"/>
            </a:solidFill>
            <a:prstDash val="solid"/>
            <a:round/>
            <a:headEnd type="none" w="sm" len="sm"/>
            <a:tailEnd type="none" w="sm" len="sm"/>
          </a:ln>
        </p:spPr>
      </p:cxnSp>
      <p:sp>
        <p:nvSpPr>
          <p:cNvPr id="560" name="Google Shape;560;p45"/>
          <p:cNvSpPr/>
          <p:nvPr/>
        </p:nvSpPr>
        <p:spPr>
          <a:xfrm>
            <a:off x="2663412" y="4066343"/>
            <a:ext cx="733200" cy="748200"/>
          </a:xfrm>
          <a:prstGeom prst="ellipse">
            <a:avLst/>
          </a:prstGeom>
          <a:solidFill>
            <a:srgbClr val="F5DB6B"/>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sp>
        <p:nvSpPr>
          <p:cNvPr id="561" name="Google Shape;561;p45"/>
          <p:cNvSpPr/>
          <p:nvPr/>
        </p:nvSpPr>
        <p:spPr>
          <a:xfrm>
            <a:off x="2663312" y="2471100"/>
            <a:ext cx="733200" cy="748200"/>
          </a:xfrm>
          <a:prstGeom prst="ellipse">
            <a:avLst/>
          </a:prstGeom>
          <a:solidFill>
            <a:srgbClr val="CE8BBC"/>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sp>
        <p:nvSpPr>
          <p:cNvPr id="562" name="Google Shape;562;p45"/>
          <p:cNvSpPr/>
          <p:nvPr/>
        </p:nvSpPr>
        <p:spPr>
          <a:xfrm>
            <a:off x="2752933" y="2568370"/>
            <a:ext cx="554100" cy="554100"/>
          </a:xfrm>
          <a:prstGeom prst="ellips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63" name="Google Shape;563;p45"/>
          <p:cNvSpPr/>
          <p:nvPr/>
        </p:nvSpPr>
        <p:spPr>
          <a:xfrm>
            <a:off x="2663316" y="5402211"/>
            <a:ext cx="733200" cy="748200"/>
          </a:xfrm>
          <a:prstGeom prst="ellipse">
            <a:avLst/>
          </a:prstGeom>
          <a:solidFill>
            <a:srgbClr val="96CC79"/>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sp>
        <p:nvSpPr>
          <p:cNvPr id="564" name="Google Shape;564;p45"/>
          <p:cNvSpPr/>
          <p:nvPr/>
        </p:nvSpPr>
        <p:spPr>
          <a:xfrm>
            <a:off x="2752650" y="5490821"/>
            <a:ext cx="554100" cy="554100"/>
          </a:xfrm>
          <a:prstGeom prst="ellipse">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65" name="Google Shape;565;p45"/>
          <p:cNvSpPr/>
          <p:nvPr/>
        </p:nvSpPr>
        <p:spPr>
          <a:xfrm>
            <a:off x="2752861" y="4163436"/>
            <a:ext cx="554100" cy="554100"/>
          </a:xfrm>
          <a:prstGeom prst="ellips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566" name="Google Shape;566;p45" descr="Women free icon"/>
          <p:cNvPicPr preferRelativeResize="0"/>
          <p:nvPr/>
        </p:nvPicPr>
        <p:blipFill rotWithShape="1">
          <a:blip r:embed="rId3">
            <a:alphaModFix/>
          </a:blip>
          <a:srcRect/>
          <a:stretch/>
        </p:blipFill>
        <p:spPr>
          <a:xfrm>
            <a:off x="2799454" y="2590769"/>
            <a:ext cx="468185" cy="468184"/>
          </a:xfrm>
          <a:prstGeom prst="rect">
            <a:avLst/>
          </a:prstGeom>
          <a:noFill/>
          <a:ln>
            <a:noFill/>
          </a:ln>
        </p:spPr>
      </p:pic>
      <p:pic>
        <p:nvPicPr>
          <p:cNvPr id="567" name="Google Shape;567;p45" descr="Parents free icon"/>
          <p:cNvPicPr preferRelativeResize="0"/>
          <p:nvPr/>
        </p:nvPicPr>
        <p:blipFill rotWithShape="1">
          <a:blip r:embed="rId4">
            <a:alphaModFix/>
          </a:blip>
          <a:srcRect/>
          <a:stretch/>
        </p:blipFill>
        <p:spPr>
          <a:xfrm>
            <a:off x="2794281" y="4216238"/>
            <a:ext cx="474535" cy="474535"/>
          </a:xfrm>
          <a:prstGeom prst="rect">
            <a:avLst/>
          </a:prstGeom>
          <a:noFill/>
          <a:ln>
            <a:noFill/>
          </a:ln>
        </p:spPr>
      </p:pic>
      <p:pic>
        <p:nvPicPr>
          <p:cNvPr id="568" name="Google Shape;568;p45" descr="Relationship"/>
          <p:cNvPicPr preferRelativeResize="0"/>
          <p:nvPr/>
        </p:nvPicPr>
        <p:blipFill rotWithShape="1">
          <a:blip r:embed="rId5">
            <a:alphaModFix/>
          </a:blip>
          <a:srcRect/>
          <a:stretch/>
        </p:blipFill>
        <p:spPr>
          <a:xfrm>
            <a:off x="2786019" y="5529989"/>
            <a:ext cx="468150" cy="468150"/>
          </a:xfrm>
          <a:prstGeom prst="rect">
            <a:avLst/>
          </a:prstGeom>
          <a:noFill/>
          <a:ln>
            <a:noFill/>
          </a:ln>
        </p:spPr>
      </p:pic>
      <p:sp>
        <p:nvSpPr>
          <p:cNvPr id="569" name="Google Shape;569;p45"/>
          <p:cNvSpPr/>
          <p:nvPr/>
        </p:nvSpPr>
        <p:spPr>
          <a:xfrm>
            <a:off x="6453256" y="3995217"/>
            <a:ext cx="733200" cy="748200"/>
          </a:xfrm>
          <a:prstGeom prst="ellipse">
            <a:avLst/>
          </a:prstGeom>
          <a:solidFill>
            <a:srgbClr val="40BEAF"/>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sp>
        <p:nvSpPr>
          <p:cNvPr id="570" name="Google Shape;570;p45"/>
          <p:cNvSpPr/>
          <p:nvPr/>
        </p:nvSpPr>
        <p:spPr>
          <a:xfrm>
            <a:off x="6542823" y="4092390"/>
            <a:ext cx="554100" cy="554100"/>
          </a:xfrm>
          <a:prstGeom prst="ellips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71" name="Google Shape;571;p45"/>
          <p:cNvSpPr/>
          <p:nvPr/>
        </p:nvSpPr>
        <p:spPr>
          <a:xfrm>
            <a:off x="6453187" y="5361743"/>
            <a:ext cx="733200" cy="748200"/>
          </a:xfrm>
          <a:prstGeom prst="ellipse">
            <a:avLst/>
          </a:prstGeom>
          <a:solidFill>
            <a:srgbClr val="00A7E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sp>
        <p:nvSpPr>
          <p:cNvPr id="572" name="Google Shape;572;p45"/>
          <p:cNvSpPr/>
          <p:nvPr/>
        </p:nvSpPr>
        <p:spPr>
          <a:xfrm>
            <a:off x="6542754" y="5456418"/>
            <a:ext cx="554100" cy="554100"/>
          </a:xfrm>
          <a:prstGeom prst="ellipse">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573" name="Google Shape;573;p45" descr="Medical team"/>
          <p:cNvPicPr preferRelativeResize="0"/>
          <p:nvPr/>
        </p:nvPicPr>
        <p:blipFill rotWithShape="1">
          <a:blip r:embed="rId6">
            <a:alphaModFix/>
          </a:blip>
          <a:srcRect/>
          <a:stretch/>
        </p:blipFill>
        <p:spPr>
          <a:xfrm>
            <a:off x="6585751" y="4125678"/>
            <a:ext cx="468185" cy="468184"/>
          </a:xfrm>
          <a:prstGeom prst="rect">
            <a:avLst/>
          </a:prstGeom>
          <a:noFill/>
          <a:ln>
            <a:noFill/>
          </a:ln>
        </p:spPr>
      </p:pic>
      <p:pic>
        <p:nvPicPr>
          <p:cNvPr id="574" name="Google Shape;574;p45" descr="Community free icon"/>
          <p:cNvPicPr preferRelativeResize="0"/>
          <p:nvPr/>
        </p:nvPicPr>
        <p:blipFill rotWithShape="1">
          <a:blip r:embed="rId7">
            <a:alphaModFix/>
          </a:blip>
          <a:srcRect/>
          <a:stretch/>
        </p:blipFill>
        <p:spPr>
          <a:xfrm flipH="1">
            <a:off x="6582434" y="5456418"/>
            <a:ext cx="492468" cy="49246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78"/>
        <p:cNvGrpSpPr/>
        <p:nvPr/>
      </p:nvGrpSpPr>
      <p:grpSpPr>
        <a:xfrm>
          <a:off x="0" y="0"/>
          <a:ext cx="0" cy="0"/>
          <a:chOff x="0" y="0"/>
          <a:chExt cx="0" cy="0"/>
        </a:xfrm>
      </p:grpSpPr>
      <p:sp>
        <p:nvSpPr>
          <p:cNvPr id="579" name="Google Shape;579;p46"/>
          <p:cNvSpPr txBox="1"/>
          <p:nvPr/>
        </p:nvSpPr>
        <p:spPr>
          <a:xfrm>
            <a:off x="676948" y="756000"/>
            <a:ext cx="2998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Testing</a:t>
            </a:r>
            <a:endParaRPr sz="2800" b="1">
              <a:solidFill>
                <a:srgbClr val="00A7E1"/>
              </a:solidFill>
              <a:latin typeface="Calibri"/>
              <a:ea typeface="Calibri"/>
              <a:cs typeface="Calibri"/>
              <a:sym typeface="Calibri"/>
            </a:endParaRPr>
          </a:p>
        </p:txBody>
      </p:sp>
      <p:sp>
        <p:nvSpPr>
          <p:cNvPr id="580" name="Google Shape;580;p46"/>
          <p:cNvSpPr txBox="1"/>
          <p:nvPr/>
        </p:nvSpPr>
        <p:spPr>
          <a:xfrm>
            <a:off x="676949" y="1764000"/>
            <a:ext cx="54855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Testing Team Roles and Tasks</a:t>
            </a:r>
            <a:endParaRPr sz="1100" b="1">
              <a:solidFill>
                <a:srgbClr val="595959"/>
              </a:solidFill>
              <a:latin typeface="Calibri"/>
              <a:ea typeface="Calibri"/>
              <a:cs typeface="Calibri"/>
              <a:sym typeface="Calibri"/>
            </a:endParaRPr>
          </a:p>
        </p:txBody>
      </p:sp>
      <p:sp>
        <p:nvSpPr>
          <p:cNvPr id="581" name="Google Shape;581;p46"/>
          <p:cNvSpPr txBox="1"/>
          <p:nvPr/>
        </p:nvSpPr>
        <p:spPr>
          <a:xfrm>
            <a:off x="676950" y="2320800"/>
            <a:ext cx="4465500" cy="2105048"/>
          </a:xfrm>
          <a:prstGeom prst="rect">
            <a:avLst/>
          </a:prstGeom>
          <a:noFill/>
          <a:ln>
            <a:noFill/>
          </a:ln>
        </p:spPr>
        <p:txBody>
          <a:bodyPr spcFirstLastPara="1" wrap="square" lIns="0" tIns="164450" rIns="0" bIns="0" anchor="t" anchorCtr="0">
            <a:spAutoFit/>
          </a:bodyPr>
          <a:lstStyle/>
          <a:p>
            <a:pPr marL="114300" marR="67905" lvl="0" indent="0" algn="l" rtl="0">
              <a:spcBef>
                <a:spcPts val="0"/>
              </a:spcBef>
              <a:spcAft>
                <a:spcPts val="0"/>
              </a:spcAft>
              <a:buClr>
                <a:srgbClr val="000000"/>
              </a:buClr>
              <a:buSzPts val="1100"/>
              <a:buFont typeface="Arial"/>
              <a:buNone/>
            </a:pPr>
            <a:r>
              <a:rPr lang="en" sz="1400" b="1">
                <a:solidFill>
                  <a:srgbClr val="434343"/>
                </a:solidFill>
                <a:latin typeface="Calibri"/>
                <a:ea typeface="Calibri"/>
                <a:cs typeface="Calibri"/>
                <a:sym typeface="Calibri"/>
              </a:rPr>
              <a:t>The testing team is in charge of leading testing activities with users, as described in the previous slide. Each testing team should have three to five members </a:t>
            </a:r>
            <a:r>
              <a:rPr lang="en" sz="1400">
                <a:solidFill>
                  <a:srgbClr val="434343"/>
                </a:solidFill>
                <a:latin typeface="Calibri"/>
                <a:ea typeface="Calibri"/>
                <a:cs typeface="Calibri"/>
                <a:sym typeface="Calibri"/>
              </a:rPr>
              <a:t>(too many persons can intimidate participants), including at least one member of the core design team. </a:t>
            </a:r>
            <a:br>
              <a:rPr lang="en" sz="1400">
                <a:solidFill>
                  <a:srgbClr val="434343"/>
                </a:solidFill>
                <a:latin typeface="Calibri"/>
                <a:ea typeface="Calibri"/>
                <a:cs typeface="Calibri"/>
                <a:sym typeface="Calibri"/>
              </a:rPr>
            </a:br>
            <a:endParaRPr sz="1400">
              <a:solidFill>
                <a:srgbClr val="434343"/>
              </a:solidFill>
              <a:latin typeface="Calibri"/>
              <a:ea typeface="Calibri"/>
              <a:cs typeface="Calibri"/>
              <a:sym typeface="Calibri"/>
            </a:endParaRPr>
          </a:p>
          <a:p>
            <a:pPr marL="114300" marR="67905" lvl="0" indent="0" algn="l" rtl="0">
              <a:spcBef>
                <a:spcPts val="0"/>
              </a:spcBef>
              <a:spcAft>
                <a:spcPts val="0"/>
              </a:spcAft>
              <a:buClr>
                <a:srgbClr val="000000"/>
              </a:buClr>
              <a:buSzPts val="1100"/>
              <a:buFont typeface="Arial"/>
              <a:buNone/>
            </a:pPr>
            <a:r>
              <a:rPr lang="en" sz="1400">
                <a:solidFill>
                  <a:srgbClr val="434343"/>
                </a:solidFill>
                <a:latin typeface="Calibri"/>
                <a:ea typeface="Calibri"/>
                <a:cs typeface="Calibri"/>
                <a:sym typeface="Calibri"/>
              </a:rPr>
              <a:t>In each team, assign the following tasks to ensure good coordination, communication, and recording of activities (each person may have several roles):</a:t>
            </a:r>
            <a:endParaRPr sz="1400">
              <a:solidFill>
                <a:srgbClr val="434343"/>
              </a:solidFill>
              <a:latin typeface="Calibri"/>
              <a:ea typeface="Calibri"/>
              <a:cs typeface="Calibri"/>
              <a:sym typeface="Calibri"/>
            </a:endParaRPr>
          </a:p>
        </p:txBody>
      </p:sp>
      <p:sp>
        <p:nvSpPr>
          <p:cNvPr id="582" name="Google Shape;582;p46"/>
          <p:cNvSpPr txBox="1"/>
          <p:nvPr/>
        </p:nvSpPr>
        <p:spPr>
          <a:xfrm>
            <a:off x="676948" y="4504148"/>
            <a:ext cx="4088100" cy="2166717"/>
          </a:xfrm>
          <a:prstGeom prst="rect">
            <a:avLst/>
          </a:prstGeom>
          <a:noFill/>
          <a:ln>
            <a:noFill/>
          </a:ln>
        </p:spPr>
        <p:txBody>
          <a:bodyPr spcFirstLastPara="1" wrap="square" lIns="91425" tIns="91425" rIns="91425" bIns="91425" anchor="t" anchorCtr="0">
            <a:spAutoFit/>
          </a:bodyPr>
          <a:lstStyle/>
          <a:p>
            <a:pPr marL="400050" marR="67905" lvl="0" indent="-317500" algn="l" rtl="0">
              <a:lnSpc>
                <a:spcPct val="115000"/>
              </a:lnSpc>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Team and participant coordinator</a:t>
            </a:r>
            <a:endParaRPr sz="1400">
              <a:solidFill>
                <a:srgbClr val="434343"/>
              </a:solidFill>
              <a:latin typeface="Calibri"/>
              <a:ea typeface="Calibri"/>
              <a:cs typeface="Calibri"/>
              <a:sym typeface="Calibri"/>
            </a:endParaRPr>
          </a:p>
          <a:p>
            <a:pPr marL="400050" marR="67905" lvl="0" indent="-317500" algn="l" rtl="0">
              <a:lnSpc>
                <a:spcPct val="115000"/>
              </a:lnSpc>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Timekeeper (holds the agenda)</a:t>
            </a:r>
            <a:endParaRPr sz="1400">
              <a:solidFill>
                <a:srgbClr val="434343"/>
              </a:solidFill>
              <a:latin typeface="Calibri"/>
              <a:ea typeface="Calibri"/>
              <a:cs typeface="Calibri"/>
              <a:sym typeface="Calibri"/>
            </a:endParaRPr>
          </a:p>
          <a:p>
            <a:pPr marL="400050" marR="67905" lvl="0" indent="-317500" algn="l" rtl="0">
              <a:lnSpc>
                <a:spcPct val="115000"/>
              </a:lnSpc>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Consent forms manager </a:t>
            </a:r>
            <a:endParaRPr sz="1400">
              <a:solidFill>
                <a:srgbClr val="434343"/>
              </a:solidFill>
              <a:latin typeface="Calibri"/>
              <a:ea typeface="Calibri"/>
              <a:cs typeface="Calibri"/>
              <a:sym typeface="Calibri"/>
            </a:endParaRPr>
          </a:p>
          <a:p>
            <a:pPr marL="400050" marR="67905" lvl="0" indent="-317500" algn="l" rtl="0">
              <a:lnSpc>
                <a:spcPct val="115000"/>
              </a:lnSpc>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Translator (if necessary)</a:t>
            </a:r>
            <a:endParaRPr sz="1400">
              <a:solidFill>
                <a:srgbClr val="434343"/>
              </a:solidFill>
              <a:latin typeface="Calibri"/>
              <a:ea typeface="Calibri"/>
              <a:cs typeface="Calibri"/>
              <a:sym typeface="Calibri"/>
            </a:endParaRPr>
          </a:p>
          <a:p>
            <a:pPr marL="400050" marR="67905" lvl="0" indent="-317500" algn="l" rtl="0">
              <a:lnSpc>
                <a:spcPct val="115000"/>
              </a:lnSpc>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Prototype &amp; equipment supervisor</a:t>
            </a:r>
            <a:endParaRPr sz="1400">
              <a:solidFill>
                <a:srgbClr val="434343"/>
              </a:solidFill>
              <a:latin typeface="Calibri"/>
              <a:ea typeface="Calibri"/>
              <a:cs typeface="Calibri"/>
              <a:sym typeface="Calibri"/>
            </a:endParaRPr>
          </a:p>
          <a:p>
            <a:pPr marL="400050" marR="67905" lvl="0" indent="-317500" algn="l" rtl="0">
              <a:lnSpc>
                <a:spcPct val="115000"/>
              </a:lnSpc>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Notes &amp; transcription manager </a:t>
            </a:r>
            <a:endParaRPr sz="1400">
              <a:solidFill>
                <a:srgbClr val="434343"/>
              </a:solidFill>
              <a:latin typeface="Calibri"/>
              <a:ea typeface="Calibri"/>
              <a:cs typeface="Calibri"/>
              <a:sym typeface="Calibri"/>
            </a:endParaRPr>
          </a:p>
          <a:p>
            <a:pPr marL="400050" marR="67905" lvl="0" indent="-317500" algn="l" rtl="0">
              <a:lnSpc>
                <a:spcPct val="115000"/>
              </a:lnSpc>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Communication &amp; debrief supervisor</a:t>
            </a:r>
            <a:endParaRPr sz="1400">
              <a:solidFill>
                <a:srgbClr val="434343"/>
              </a:solidFill>
              <a:latin typeface="Calibri"/>
              <a:ea typeface="Calibri"/>
              <a:cs typeface="Calibri"/>
              <a:sym typeface="Calibri"/>
            </a:endParaRPr>
          </a:p>
          <a:p>
            <a:pPr marL="400050" marR="67905" lvl="0" indent="-317500" algn="l" rtl="0">
              <a:lnSpc>
                <a:spcPct val="115000"/>
              </a:lnSpc>
              <a:spcBef>
                <a:spcPts val="0"/>
              </a:spcBef>
              <a:spcAft>
                <a:spcPts val="0"/>
              </a:spcAft>
              <a:buClr>
                <a:srgbClr val="434343"/>
              </a:buClr>
              <a:buSzPts val="1400"/>
              <a:buFont typeface="Calibri"/>
              <a:buChar char="❏"/>
            </a:pPr>
            <a:r>
              <a:rPr lang="en" sz="1400">
                <a:solidFill>
                  <a:srgbClr val="434343"/>
                </a:solidFill>
                <a:latin typeface="Calibri"/>
                <a:ea typeface="Calibri"/>
                <a:cs typeface="Calibri"/>
                <a:sym typeface="Calibri"/>
              </a:rPr>
              <a:t>Photographer</a:t>
            </a:r>
            <a:endParaRPr sz="1400">
              <a:solidFill>
                <a:srgbClr val="434343"/>
              </a:solidFill>
              <a:latin typeface="Calibri"/>
              <a:ea typeface="Calibri"/>
              <a:cs typeface="Calibri"/>
              <a:sym typeface="Calibri"/>
            </a:endParaRPr>
          </a:p>
        </p:txBody>
      </p:sp>
      <p:sp>
        <p:nvSpPr>
          <p:cNvPr id="583" name="Google Shape;583;p46"/>
          <p:cNvSpPr/>
          <p:nvPr/>
        </p:nvSpPr>
        <p:spPr>
          <a:xfrm>
            <a:off x="5617600" y="2118850"/>
            <a:ext cx="4531800" cy="4685100"/>
          </a:xfrm>
          <a:prstGeom prst="roundRect">
            <a:avLst>
              <a:gd name="adj" fmla="val 3950"/>
            </a:avLst>
          </a:prstGeom>
          <a:solidFill>
            <a:srgbClr val="F6F8F9"/>
          </a:solidFill>
          <a:ln>
            <a:noFill/>
          </a:ln>
          <a:effectLst>
            <a:outerShdw blurRad="57150" dist="19050" dir="2760000" algn="bl" rotWithShape="0">
              <a:srgbClr val="000000">
                <a:alpha val="4901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000"/>
              <a:buFont typeface="Arial"/>
              <a:buNone/>
            </a:pPr>
            <a:endParaRPr sz="1000">
              <a:solidFill>
                <a:srgbClr val="023C5A"/>
              </a:solidFill>
              <a:latin typeface="Calibri"/>
              <a:ea typeface="Calibri"/>
              <a:cs typeface="Calibri"/>
              <a:sym typeface="Calibri"/>
            </a:endParaRPr>
          </a:p>
        </p:txBody>
      </p:sp>
      <p:sp>
        <p:nvSpPr>
          <p:cNvPr id="584" name="Google Shape;584;p46"/>
          <p:cNvSpPr txBox="1"/>
          <p:nvPr/>
        </p:nvSpPr>
        <p:spPr>
          <a:xfrm>
            <a:off x="6021875" y="2422800"/>
            <a:ext cx="2879700" cy="259200"/>
          </a:xfrm>
          <a:prstGeom prst="rect">
            <a:avLst/>
          </a:prstGeom>
          <a:noFill/>
          <a:ln>
            <a:noFill/>
          </a:ln>
        </p:spPr>
        <p:txBody>
          <a:bodyPr spcFirstLastPara="1" wrap="square" lIns="0" tIns="12700" rIns="0" bIns="0" anchor="t" anchorCtr="0">
            <a:spAutoFit/>
          </a:bodyPr>
          <a:lstStyle/>
          <a:p>
            <a:pPr marL="40005" marR="802005" lvl="0" indent="-27940" algn="l" rtl="0">
              <a:spcBef>
                <a:spcPts val="0"/>
              </a:spcBef>
              <a:spcAft>
                <a:spcPts val="0"/>
              </a:spcAft>
              <a:buClr>
                <a:srgbClr val="000000"/>
              </a:buClr>
              <a:buSzPts val="1600"/>
              <a:buFont typeface="Arial"/>
              <a:buNone/>
            </a:pPr>
            <a:r>
              <a:rPr lang="en" sz="1600" b="1">
                <a:solidFill>
                  <a:srgbClr val="42BEAF"/>
                </a:solidFill>
                <a:latin typeface="Calibri"/>
                <a:ea typeface="Calibri"/>
                <a:cs typeface="Calibri"/>
                <a:sym typeface="Calibri"/>
              </a:rPr>
              <a:t>Must-haves for testing</a:t>
            </a:r>
            <a:endParaRPr sz="1100">
              <a:solidFill>
                <a:srgbClr val="42BEAF"/>
              </a:solidFill>
              <a:latin typeface="Calibri"/>
              <a:ea typeface="Calibri"/>
              <a:cs typeface="Calibri"/>
              <a:sym typeface="Calibri"/>
            </a:endParaRPr>
          </a:p>
        </p:txBody>
      </p:sp>
      <p:sp>
        <p:nvSpPr>
          <p:cNvPr id="585" name="Google Shape;585;p46"/>
          <p:cNvSpPr txBox="1"/>
          <p:nvPr/>
        </p:nvSpPr>
        <p:spPr>
          <a:xfrm>
            <a:off x="8178675" y="2901400"/>
            <a:ext cx="1683300" cy="2967600"/>
          </a:xfrm>
          <a:prstGeom prst="rect">
            <a:avLst/>
          </a:prstGeom>
          <a:noFill/>
          <a:ln>
            <a:noFill/>
          </a:ln>
        </p:spPr>
        <p:txBody>
          <a:bodyPr spcFirstLastPara="1" wrap="square" lIns="0" tIns="164450" rIns="0" bIns="0" anchor="t" anchorCtr="0">
            <a:spAutoFit/>
          </a:bodyPr>
          <a:lstStyle/>
          <a:p>
            <a:pPr marL="0" marR="109220" lvl="0" indent="0" algn="l" rtl="0">
              <a:spcBef>
                <a:spcPts val="0"/>
              </a:spcBef>
              <a:spcAft>
                <a:spcPts val="0"/>
              </a:spcAft>
              <a:buClr>
                <a:srgbClr val="000000"/>
              </a:buClr>
              <a:buSzPts val="1100"/>
              <a:buFont typeface="Arial"/>
              <a:buNone/>
            </a:pPr>
            <a:r>
              <a:rPr lang="en" sz="1400" b="1">
                <a:solidFill>
                  <a:srgbClr val="003C5A"/>
                </a:solidFill>
                <a:latin typeface="Calibri"/>
                <a:ea typeface="Calibri"/>
                <a:cs typeface="Calibri"/>
                <a:sym typeface="Calibri"/>
              </a:rPr>
              <a:t>Prototypes</a:t>
            </a:r>
            <a:endParaRPr sz="1400" b="1">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endParaRPr sz="1400" b="1">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endParaRPr sz="1400" b="1">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endParaRPr sz="1400" b="1">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r>
              <a:rPr lang="en" sz="1400" b="1">
                <a:solidFill>
                  <a:srgbClr val="003C5A"/>
                </a:solidFill>
                <a:latin typeface="Calibri"/>
                <a:ea typeface="Calibri"/>
                <a:cs typeface="Calibri"/>
                <a:sym typeface="Calibri"/>
              </a:rPr>
              <a:t>Testing guide</a:t>
            </a:r>
            <a:endParaRPr sz="1400" b="1">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endParaRPr sz="1400" b="1">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endParaRPr sz="1400" b="1">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endParaRPr sz="1400" b="1">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r>
              <a:rPr lang="en" sz="1400" b="1">
                <a:solidFill>
                  <a:srgbClr val="003C5A"/>
                </a:solidFill>
                <a:latin typeface="Calibri"/>
                <a:ea typeface="Calibri"/>
                <a:cs typeface="Calibri"/>
                <a:sym typeface="Calibri"/>
              </a:rPr>
              <a:t>Questions &amp; notes</a:t>
            </a:r>
            <a:endParaRPr sz="1400" b="1">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endParaRPr sz="1400" b="1">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endParaRPr sz="1400" b="1">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endParaRPr sz="1400" b="1">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r>
              <a:rPr lang="en" sz="1400" b="1">
                <a:solidFill>
                  <a:srgbClr val="003C5A"/>
                </a:solidFill>
                <a:latin typeface="Calibri"/>
                <a:ea typeface="Calibri"/>
                <a:cs typeface="Calibri"/>
                <a:sym typeface="Calibri"/>
              </a:rPr>
              <a:t>Device with camera</a:t>
            </a:r>
            <a:endParaRPr sz="1400" b="1">
              <a:solidFill>
                <a:srgbClr val="003C5A"/>
              </a:solidFill>
              <a:latin typeface="Calibri"/>
              <a:ea typeface="Calibri"/>
              <a:cs typeface="Calibri"/>
              <a:sym typeface="Calibri"/>
            </a:endParaRPr>
          </a:p>
        </p:txBody>
      </p:sp>
      <p:grpSp>
        <p:nvGrpSpPr>
          <p:cNvPr id="586" name="Google Shape;586;p46"/>
          <p:cNvGrpSpPr/>
          <p:nvPr/>
        </p:nvGrpSpPr>
        <p:grpSpPr>
          <a:xfrm>
            <a:off x="7703938" y="4682795"/>
            <a:ext cx="309575" cy="372027"/>
            <a:chOff x="3779288" y="9054075"/>
            <a:chExt cx="309575" cy="372027"/>
          </a:xfrm>
        </p:grpSpPr>
        <p:sp>
          <p:nvSpPr>
            <p:cNvPr id="587" name="Google Shape;587;p46"/>
            <p:cNvSpPr/>
            <p:nvPr/>
          </p:nvSpPr>
          <p:spPr>
            <a:xfrm>
              <a:off x="3807035" y="9172002"/>
              <a:ext cx="254100" cy="254100"/>
            </a:xfrm>
            <a:prstGeom prst="rect">
              <a:avLst/>
            </a:prstGeom>
            <a:solidFill>
              <a:srgbClr val="FFFFFF"/>
            </a:solidFill>
            <a:ln w="28575" cap="flat" cmpd="sng">
              <a:solidFill>
                <a:srgbClr val="42BEA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588" name="Google Shape;588;p46"/>
            <p:cNvSpPr/>
            <p:nvPr/>
          </p:nvSpPr>
          <p:spPr>
            <a:xfrm>
              <a:off x="3779288" y="9054075"/>
              <a:ext cx="309575" cy="288200"/>
            </a:xfrm>
            <a:custGeom>
              <a:avLst/>
              <a:gdLst/>
              <a:ahLst/>
              <a:cxnLst/>
              <a:rect l="l" t="t" r="r" b="b"/>
              <a:pathLst>
                <a:path w="12383" h="11528" extrusionOk="0">
                  <a:moveTo>
                    <a:pt x="0" y="4000"/>
                  </a:moveTo>
                  <a:cubicBezTo>
                    <a:pt x="2761" y="5380"/>
                    <a:pt x="2660" y="10283"/>
                    <a:pt x="5525" y="11430"/>
                  </a:cubicBezTo>
                  <a:cubicBezTo>
                    <a:pt x="6506" y="11823"/>
                    <a:pt x="6742" y="9695"/>
                    <a:pt x="7239" y="8763"/>
                  </a:cubicBezTo>
                  <a:cubicBezTo>
                    <a:pt x="8833" y="5774"/>
                    <a:pt x="10868" y="3029"/>
                    <a:pt x="12383" y="0"/>
                  </a:cubicBezTo>
                </a:path>
              </a:pathLst>
            </a:custGeom>
            <a:noFill/>
            <a:ln w="3810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grpSp>
      <p:grpSp>
        <p:nvGrpSpPr>
          <p:cNvPr id="589" name="Google Shape;589;p46"/>
          <p:cNvGrpSpPr/>
          <p:nvPr/>
        </p:nvGrpSpPr>
        <p:grpSpPr>
          <a:xfrm>
            <a:off x="7703938" y="3824170"/>
            <a:ext cx="309575" cy="372027"/>
            <a:chOff x="3779288" y="9054075"/>
            <a:chExt cx="309575" cy="372027"/>
          </a:xfrm>
        </p:grpSpPr>
        <p:sp>
          <p:nvSpPr>
            <p:cNvPr id="590" name="Google Shape;590;p46"/>
            <p:cNvSpPr/>
            <p:nvPr/>
          </p:nvSpPr>
          <p:spPr>
            <a:xfrm>
              <a:off x="3807035" y="9172002"/>
              <a:ext cx="254100" cy="254100"/>
            </a:xfrm>
            <a:prstGeom prst="rect">
              <a:avLst/>
            </a:prstGeom>
            <a:solidFill>
              <a:srgbClr val="FFFFFF"/>
            </a:solidFill>
            <a:ln w="28575" cap="flat" cmpd="sng">
              <a:solidFill>
                <a:srgbClr val="42BEA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591" name="Google Shape;591;p46"/>
            <p:cNvSpPr/>
            <p:nvPr/>
          </p:nvSpPr>
          <p:spPr>
            <a:xfrm>
              <a:off x="3779288" y="9054075"/>
              <a:ext cx="309575" cy="288200"/>
            </a:xfrm>
            <a:custGeom>
              <a:avLst/>
              <a:gdLst/>
              <a:ahLst/>
              <a:cxnLst/>
              <a:rect l="l" t="t" r="r" b="b"/>
              <a:pathLst>
                <a:path w="12383" h="11528" extrusionOk="0">
                  <a:moveTo>
                    <a:pt x="0" y="4000"/>
                  </a:moveTo>
                  <a:cubicBezTo>
                    <a:pt x="2761" y="5380"/>
                    <a:pt x="2660" y="10283"/>
                    <a:pt x="5525" y="11430"/>
                  </a:cubicBezTo>
                  <a:cubicBezTo>
                    <a:pt x="6506" y="11823"/>
                    <a:pt x="6742" y="9695"/>
                    <a:pt x="7239" y="8763"/>
                  </a:cubicBezTo>
                  <a:cubicBezTo>
                    <a:pt x="8833" y="5774"/>
                    <a:pt x="10868" y="3029"/>
                    <a:pt x="12383" y="0"/>
                  </a:cubicBezTo>
                </a:path>
              </a:pathLst>
            </a:custGeom>
            <a:noFill/>
            <a:ln w="3810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grpSp>
      <p:grpSp>
        <p:nvGrpSpPr>
          <p:cNvPr id="592" name="Google Shape;592;p46"/>
          <p:cNvGrpSpPr/>
          <p:nvPr/>
        </p:nvGrpSpPr>
        <p:grpSpPr>
          <a:xfrm>
            <a:off x="7703938" y="2965545"/>
            <a:ext cx="309575" cy="372027"/>
            <a:chOff x="3779288" y="9054075"/>
            <a:chExt cx="309575" cy="372027"/>
          </a:xfrm>
        </p:grpSpPr>
        <p:sp>
          <p:nvSpPr>
            <p:cNvPr id="593" name="Google Shape;593;p46"/>
            <p:cNvSpPr/>
            <p:nvPr/>
          </p:nvSpPr>
          <p:spPr>
            <a:xfrm>
              <a:off x="3807035" y="9172002"/>
              <a:ext cx="254100" cy="254100"/>
            </a:xfrm>
            <a:prstGeom prst="rect">
              <a:avLst/>
            </a:prstGeom>
            <a:solidFill>
              <a:srgbClr val="FFFFFF"/>
            </a:solidFill>
            <a:ln w="28575" cap="flat" cmpd="sng">
              <a:solidFill>
                <a:srgbClr val="42BEA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594" name="Google Shape;594;p46"/>
            <p:cNvSpPr/>
            <p:nvPr/>
          </p:nvSpPr>
          <p:spPr>
            <a:xfrm>
              <a:off x="3779288" y="9054075"/>
              <a:ext cx="309575" cy="288200"/>
            </a:xfrm>
            <a:custGeom>
              <a:avLst/>
              <a:gdLst/>
              <a:ahLst/>
              <a:cxnLst/>
              <a:rect l="l" t="t" r="r" b="b"/>
              <a:pathLst>
                <a:path w="12383" h="11528" extrusionOk="0">
                  <a:moveTo>
                    <a:pt x="0" y="4000"/>
                  </a:moveTo>
                  <a:cubicBezTo>
                    <a:pt x="2761" y="5380"/>
                    <a:pt x="2660" y="10283"/>
                    <a:pt x="5525" y="11430"/>
                  </a:cubicBezTo>
                  <a:cubicBezTo>
                    <a:pt x="6506" y="11823"/>
                    <a:pt x="6742" y="9695"/>
                    <a:pt x="7239" y="8763"/>
                  </a:cubicBezTo>
                  <a:cubicBezTo>
                    <a:pt x="8833" y="5774"/>
                    <a:pt x="10868" y="3029"/>
                    <a:pt x="12383" y="0"/>
                  </a:cubicBezTo>
                </a:path>
              </a:pathLst>
            </a:custGeom>
            <a:noFill/>
            <a:ln w="3810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grpSp>
      <p:pic>
        <p:nvPicPr>
          <p:cNvPr id="595" name="Google Shape;595;p46"/>
          <p:cNvPicPr preferRelativeResize="0"/>
          <p:nvPr/>
        </p:nvPicPr>
        <p:blipFill rotWithShape="1">
          <a:blip r:embed="rId3">
            <a:alphaModFix/>
          </a:blip>
          <a:srcRect/>
          <a:stretch/>
        </p:blipFill>
        <p:spPr>
          <a:xfrm>
            <a:off x="6543100" y="4228069"/>
            <a:ext cx="744300" cy="936389"/>
          </a:xfrm>
          <a:prstGeom prst="rect">
            <a:avLst/>
          </a:prstGeom>
          <a:noFill/>
          <a:ln>
            <a:noFill/>
          </a:ln>
        </p:spPr>
      </p:pic>
      <p:pic>
        <p:nvPicPr>
          <p:cNvPr id="596" name="Google Shape;596;p46"/>
          <p:cNvPicPr preferRelativeResize="0"/>
          <p:nvPr/>
        </p:nvPicPr>
        <p:blipFill rotWithShape="1">
          <a:blip r:embed="rId4">
            <a:alphaModFix/>
          </a:blip>
          <a:srcRect/>
          <a:stretch/>
        </p:blipFill>
        <p:spPr>
          <a:xfrm>
            <a:off x="6098065" y="3016121"/>
            <a:ext cx="1028421" cy="930475"/>
          </a:xfrm>
          <a:prstGeom prst="rect">
            <a:avLst/>
          </a:prstGeom>
          <a:noFill/>
          <a:ln>
            <a:noFill/>
          </a:ln>
        </p:spPr>
      </p:pic>
      <p:pic>
        <p:nvPicPr>
          <p:cNvPr id="597" name="Google Shape;597;p46"/>
          <p:cNvPicPr preferRelativeResize="0"/>
          <p:nvPr/>
        </p:nvPicPr>
        <p:blipFill rotWithShape="1">
          <a:blip r:embed="rId5">
            <a:alphaModFix/>
          </a:blip>
          <a:srcRect/>
          <a:stretch/>
        </p:blipFill>
        <p:spPr>
          <a:xfrm>
            <a:off x="6098075" y="5446474"/>
            <a:ext cx="930476" cy="930476"/>
          </a:xfrm>
          <a:prstGeom prst="rect">
            <a:avLst/>
          </a:prstGeom>
          <a:noFill/>
          <a:ln>
            <a:noFill/>
          </a:ln>
        </p:spPr>
      </p:pic>
      <p:grpSp>
        <p:nvGrpSpPr>
          <p:cNvPr id="598" name="Google Shape;598;p46"/>
          <p:cNvGrpSpPr/>
          <p:nvPr/>
        </p:nvGrpSpPr>
        <p:grpSpPr>
          <a:xfrm>
            <a:off x="7703938" y="5541420"/>
            <a:ext cx="309575" cy="372027"/>
            <a:chOff x="3779288" y="9054075"/>
            <a:chExt cx="309575" cy="372027"/>
          </a:xfrm>
        </p:grpSpPr>
        <p:sp>
          <p:nvSpPr>
            <p:cNvPr id="599" name="Google Shape;599;p46"/>
            <p:cNvSpPr/>
            <p:nvPr/>
          </p:nvSpPr>
          <p:spPr>
            <a:xfrm>
              <a:off x="3807035" y="9172002"/>
              <a:ext cx="254100" cy="254100"/>
            </a:xfrm>
            <a:prstGeom prst="rect">
              <a:avLst/>
            </a:prstGeom>
            <a:solidFill>
              <a:srgbClr val="FFFFFF"/>
            </a:solidFill>
            <a:ln w="28575" cap="flat" cmpd="sng">
              <a:solidFill>
                <a:srgbClr val="42BEA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600" name="Google Shape;600;p46"/>
            <p:cNvSpPr/>
            <p:nvPr/>
          </p:nvSpPr>
          <p:spPr>
            <a:xfrm>
              <a:off x="3779288" y="9054075"/>
              <a:ext cx="309575" cy="288200"/>
            </a:xfrm>
            <a:custGeom>
              <a:avLst/>
              <a:gdLst/>
              <a:ahLst/>
              <a:cxnLst/>
              <a:rect l="l" t="t" r="r" b="b"/>
              <a:pathLst>
                <a:path w="12383" h="11528" extrusionOk="0">
                  <a:moveTo>
                    <a:pt x="0" y="4000"/>
                  </a:moveTo>
                  <a:cubicBezTo>
                    <a:pt x="2761" y="5380"/>
                    <a:pt x="2660" y="10283"/>
                    <a:pt x="5525" y="11430"/>
                  </a:cubicBezTo>
                  <a:cubicBezTo>
                    <a:pt x="6506" y="11823"/>
                    <a:pt x="6742" y="9695"/>
                    <a:pt x="7239" y="8763"/>
                  </a:cubicBezTo>
                  <a:cubicBezTo>
                    <a:pt x="8833" y="5774"/>
                    <a:pt x="10868" y="3029"/>
                    <a:pt x="12383" y="0"/>
                  </a:cubicBezTo>
                </a:path>
              </a:pathLst>
            </a:custGeom>
            <a:noFill/>
            <a:ln w="3810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grpSp>
      <p:sp>
        <p:nvSpPr>
          <p:cNvPr id="601" name="Google Shape;601;p46"/>
          <p:cNvSpPr txBox="1"/>
          <p:nvPr/>
        </p:nvSpPr>
        <p:spPr>
          <a:xfrm>
            <a:off x="7205625" y="6142275"/>
            <a:ext cx="2536500" cy="338524"/>
          </a:xfrm>
          <a:prstGeom prst="rect">
            <a:avLst/>
          </a:prstGeom>
          <a:noFill/>
          <a:ln>
            <a:noFill/>
          </a:ln>
        </p:spPr>
        <p:txBody>
          <a:bodyPr spcFirstLastPara="1" wrap="square" lIns="91425" tIns="91425" rIns="91425" bIns="91425" anchor="t" anchorCtr="0">
            <a:spAutoFit/>
          </a:bodyPr>
          <a:lstStyle/>
          <a:p>
            <a:pPr marL="0" marR="0" lvl="0" indent="0" algn="r" rtl="0">
              <a:spcBef>
                <a:spcPts val="0"/>
              </a:spcBef>
              <a:spcAft>
                <a:spcPts val="0"/>
              </a:spcAft>
              <a:buClr>
                <a:srgbClr val="000000"/>
              </a:buClr>
              <a:buSzPts val="1000"/>
              <a:buFont typeface="Arial"/>
              <a:buNone/>
            </a:pPr>
            <a:r>
              <a:rPr lang="en" sz="1000">
                <a:solidFill>
                  <a:srgbClr val="003C5A"/>
                </a:solidFill>
                <a:latin typeface="Calibri"/>
                <a:ea typeface="Calibri"/>
                <a:cs typeface="Calibri"/>
                <a:sym typeface="Calibri"/>
              </a:rPr>
              <a:t>Documents provided with the testing toolkit</a:t>
            </a:r>
            <a:endParaRPr sz="1000">
              <a:solidFill>
                <a:srgbClr val="003C5A"/>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05"/>
        <p:cNvGrpSpPr/>
        <p:nvPr/>
      </p:nvGrpSpPr>
      <p:grpSpPr>
        <a:xfrm>
          <a:off x="0" y="0"/>
          <a:ext cx="0" cy="0"/>
          <a:chOff x="0" y="0"/>
          <a:chExt cx="0" cy="0"/>
        </a:xfrm>
      </p:grpSpPr>
      <p:sp>
        <p:nvSpPr>
          <p:cNvPr id="606" name="Google Shape;606;p47"/>
          <p:cNvSpPr txBox="1"/>
          <p:nvPr/>
        </p:nvSpPr>
        <p:spPr>
          <a:xfrm>
            <a:off x="676948" y="756000"/>
            <a:ext cx="2998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Testing</a:t>
            </a:r>
            <a:endParaRPr sz="2800" b="1">
              <a:solidFill>
                <a:srgbClr val="00A7E1"/>
              </a:solidFill>
              <a:latin typeface="Calibri"/>
              <a:ea typeface="Calibri"/>
              <a:cs typeface="Calibri"/>
              <a:sym typeface="Calibri"/>
            </a:endParaRPr>
          </a:p>
        </p:txBody>
      </p:sp>
      <p:sp>
        <p:nvSpPr>
          <p:cNvPr id="607" name="Google Shape;607;p47"/>
          <p:cNvSpPr txBox="1"/>
          <p:nvPr/>
        </p:nvSpPr>
        <p:spPr>
          <a:xfrm>
            <a:off x="676949" y="1764000"/>
            <a:ext cx="54855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Gathering Feedback</a:t>
            </a:r>
            <a:endParaRPr sz="1100" b="1">
              <a:solidFill>
                <a:srgbClr val="595959"/>
              </a:solidFill>
              <a:latin typeface="Calibri"/>
              <a:ea typeface="Calibri"/>
              <a:cs typeface="Calibri"/>
              <a:sym typeface="Calibri"/>
            </a:endParaRPr>
          </a:p>
        </p:txBody>
      </p:sp>
      <p:sp>
        <p:nvSpPr>
          <p:cNvPr id="608" name="Google Shape;608;p47"/>
          <p:cNvSpPr txBox="1"/>
          <p:nvPr/>
        </p:nvSpPr>
        <p:spPr>
          <a:xfrm>
            <a:off x="676950" y="2549400"/>
            <a:ext cx="3235800" cy="3847177"/>
          </a:xfrm>
          <a:prstGeom prst="rect">
            <a:avLst/>
          </a:prstGeom>
          <a:noFill/>
          <a:ln>
            <a:noFill/>
          </a:ln>
        </p:spPr>
        <p:txBody>
          <a:bodyPr spcFirstLastPara="1" wrap="square" lIns="91425" tIns="91425" rIns="91425" bIns="91425" anchor="t" anchorCtr="0">
            <a:spAutoFit/>
          </a:bodyPr>
          <a:lstStyle/>
          <a:p>
            <a:pPr marL="0" marR="67905" lvl="0" indent="0" algn="l" rtl="0">
              <a:spcBef>
                <a:spcPts val="0"/>
              </a:spcBef>
              <a:spcAft>
                <a:spcPts val="0"/>
              </a:spcAft>
              <a:buClr>
                <a:srgbClr val="000000"/>
              </a:buClr>
              <a:buSzPts val="1400"/>
              <a:buFont typeface="Arial"/>
              <a:buNone/>
            </a:pPr>
            <a:r>
              <a:rPr lang="en" sz="1400">
                <a:solidFill>
                  <a:srgbClr val="434343"/>
                </a:solidFill>
                <a:latin typeface="Calibri"/>
                <a:ea typeface="Calibri"/>
                <a:cs typeface="Calibri"/>
                <a:sym typeface="Calibri"/>
              </a:rPr>
              <a:t>Prototypes are tested independently with a sample of users for whom they are designed.</a:t>
            </a:r>
            <a:endParaRPr sz="1400">
              <a:solidFill>
                <a:srgbClr val="434343"/>
              </a:solidFill>
              <a:latin typeface="Calibri"/>
              <a:ea typeface="Calibri"/>
              <a:cs typeface="Calibri"/>
              <a:sym typeface="Calibri"/>
            </a:endParaRPr>
          </a:p>
          <a:p>
            <a:pPr marL="0" marR="67905" lvl="0" indent="0" algn="l" rtl="0">
              <a:spcBef>
                <a:spcPts val="0"/>
              </a:spcBef>
              <a:spcAft>
                <a:spcPts val="0"/>
              </a:spcAft>
              <a:buClr>
                <a:srgbClr val="000000"/>
              </a:buClr>
              <a:buSzPts val="1400"/>
              <a:buFont typeface="Arial"/>
              <a:buNone/>
            </a:pPr>
            <a:br>
              <a:rPr lang="en" sz="1400">
                <a:solidFill>
                  <a:srgbClr val="434343"/>
                </a:solidFill>
                <a:latin typeface="Calibri"/>
                <a:ea typeface="Calibri"/>
                <a:cs typeface="Calibri"/>
                <a:sym typeface="Calibri"/>
              </a:rPr>
            </a:br>
            <a:r>
              <a:rPr lang="en" sz="1400">
                <a:solidFill>
                  <a:srgbClr val="434343"/>
                </a:solidFill>
                <a:latin typeface="Calibri"/>
                <a:ea typeface="Calibri"/>
                <a:cs typeface="Calibri"/>
                <a:sym typeface="Calibri"/>
              </a:rPr>
              <a:t>Testing is usually conducted in two to four areas simultaneously. Each testing team should contact users and then plan its testing agenda. When testing at a health center, community center, or home, the testing team should ask the testing participants to use the prototype as they would in a regular context. Then, the team should gather user feedback via a specific questionnaire. </a:t>
            </a:r>
            <a:endParaRPr sz="1400">
              <a:solidFill>
                <a:srgbClr val="434343"/>
              </a:solidFill>
              <a:latin typeface="Calibri"/>
              <a:ea typeface="Calibri"/>
              <a:cs typeface="Calibri"/>
              <a:sym typeface="Calibri"/>
            </a:endParaRPr>
          </a:p>
          <a:p>
            <a:pPr marL="0" marR="67905" lvl="0" indent="0" algn="l" rtl="0">
              <a:spcBef>
                <a:spcPts val="0"/>
              </a:spcBef>
              <a:spcAft>
                <a:spcPts val="0"/>
              </a:spcAft>
              <a:buClr>
                <a:srgbClr val="000000"/>
              </a:buClr>
              <a:buSzPts val="1400"/>
              <a:buFont typeface="Arial"/>
              <a:buNone/>
            </a:pPr>
            <a:br>
              <a:rPr lang="en" sz="1400">
                <a:solidFill>
                  <a:srgbClr val="434343"/>
                </a:solidFill>
                <a:latin typeface="Calibri"/>
                <a:ea typeface="Calibri"/>
                <a:cs typeface="Calibri"/>
                <a:sym typeface="Calibri"/>
              </a:rPr>
            </a:br>
            <a:r>
              <a:rPr lang="en" sz="1400" i="1">
                <a:solidFill>
                  <a:srgbClr val="434343"/>
                </a:solidFill>
                <a:latin typeface="Calibri"/>
                <a:ea typeface="Calibri"/>
                <a:cs typeface="Calibri"/>
                <a:sym typeface="Calibri"/>
              </a:rPr>
              <a:t>All documents can be found in the testing toolkit.</a:t>
            </a:r>
            <a:endParaRPr sz="1400" i="1">
              <a:solidFill>
                <a:srgbClr val="434343"/>
              </a:solidFill>
              <a:latin typeface="Calibri"/>
              <a:ea typeface="Calibri"/>
              <a:cs typeface="Calibri"/>
              <a:sym typeface="Calibri"/>
            </a:endParaRPr>
          </a:p>
        </p:txBody>
      </p:sp>
      <p:sp>
        <p:nvSpPr>
          <p:cNvPr id="609" name="Google Shape;609;p47"/>
          <p:cNvSpPr/>
          <p:nvPr/>
        </p:nvSpPr>
        <p:spPr>
          <a:xfrm>
            <a:off x="4136350" y="2457350"/>
            <a:ext cx="6012900" cy="4346700"/>
          </a:xfrm>
          <a:prstGeom prst="roundRect">
            <a:avLst>
              <a:gd name="adj" fmla="val 3950"/>
            </a:avLst>
          </a:prstGeom>
          <a:solidFill>
            <a:srgbClr val="F6F8F9"/>
          </a:solidFill>
          <a:ln>
            <a:noFill/>
          </a:ln>
          <a:effectLst>
            <a:outerShdw blurRad="57150" dist="19050" dir="2760000" algn="bl" rotWithShape="0">
              <a:srgbClr val="000000">
                <a:alpha val="49019"/>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000"/>
              <a:buFont typeface="Arial"/>
              <a:buNone/>
            </a:pPr>
            <a:endParaRPr sz="1000">
              <a:solidFill>
                <a:srgbClr val="023C5A"/>
              </a:solidFill>
              <a:latin typeface="Calibri"/>
              <a:ea typeface="Calibri"/>
              <a:cs typeface="Calibri"/>
              <a:sym typeface="Calibri"/>
            </a:endParaRPr>
          </a:p>
        </p:txBody>
      </p:sp>
      <p:sp>
        <p:nvSpPr>
          <p:cNvPr id="610" name="Google Shape;610;p47"/>
          <p:cNvSpPr txBox="1"/>
          <p:nvPr/>
        </p:nvSpPr>
        <p:spPr>
          <a:xfrm>
            <a:off x="4456691" y="2596513"/>
            <a:ext cx="4936200" cy="464100"/>
          </a:xfrm>
          <a:prstGeom prst="rect">
            <a:avLst/>
          </a:prstGeom>
          <a:noFill/>
          <a:ln>
            <a:noFill/>
          </a:ln>
        </p:spPr>
        <p:txBody>
          <a:bodyPr spcFirstLastPara="1" wrap="square" lIns="79125" tIns="79125" rIns="79125" bIns="79125" anchor="b" anchorCtr="0">
            <a:noAutofit/>
          </a:bodyPr>
          <a:lstStyle/>
          <a:p>
            <a:pPr marL="0" marR="0" lvl="0" indent="0" algn="l" rtl="0">
              <a:spcBef>
                <a:spcPts val="0"/>
              </a:spcBef>
              <a:spcAft>
                <a:spcPts val="0"/>
              </a:spcAft>
              <a:buClr>
                <a:srgbClr val="000000"/>
              </a:buClr>
              <a:buSzPts val="1400"/>
              <a:buFont typeface="Arial"/>
              <a:buNone/>
            </a:pPr>
            <a:r>
              <a:rPr lang="en" sz="1600" b="1">
                <a:solidFill>
                  <a:srgbClr val="CF8BBC"/>
                </a:solidFill>
                <a:latin typeface="Calibri"/>
                <a:ea typeface="Calibri"/>
                <a:cs typeface="Calibri"/>
                <a:sym typeface="Calibri"/>
              </a:rPr>
              <a:t>How do we collect feedback while testing?</a:t>
            </a:r>
            <a:endParaRPr sz="1600" b="1">
              <a:solidFill>
                <a:srgbClr val="CF8BBC"/>
              </a:solidFill>
              <a:latin typeface="Calibri"/>
              <a:ea typeface="Calibri"/>
              <a:cs typeface="Calibri"/>
              <a:sym typeface="Calibri"/>
            </a:endParaRPr>
          </a:p>
        </p:txBody>
      </p:sp>
      <p:sp>
        <p:nvSpPr>
          <p:cNvPr id="611" name="Google Shape;611;p47"/>
          <p:cNvSpPr txBox="1"/>
          <p:nvPr/>
        </p:nvSpPr>
        <p:spPr>
          <a:xfrm>
            <a:off x="5018825" y="3166075"/>
            <a:ext cx="2007300" cy="3397710"/>
          </a:xfrm>
          <a:prstGeom prst="rect">
            <a:avLst/>
          </a:prstGeom>
          <a:noFill/>
          <a:ln>
            <a:noFill/>
          </a:ln>
        </p:spPr>
        <p:txBody>
          <a:bodyPr spcFirstLastPara="1" wrap="square" lIns="0" tIns="164450" rIns="0" bIns="0" anchor="t" anchorCtr="0">
            <a:spAutoFit/>
          </a:bodyPr>
          <a:lstStyle/>
          <a:p>
            <a:pPr marL="0" marR="109220" lvl="0" indent="0" algn="l" rtl="0">
              <a:spcBef>
                <a:spcPts val="0"/>
              </a:spcBef>
              <a:spcAft>
                <a:spcPts val="0"/>
              </a:spcAft>
              <a:buClr>
                <a:srgbClr val="000000"/>
              </a:buClr>
              <a:buSzPts val="1100"/>
              <a:buFont typeface="Arial"/>
              <a:buNone/>
            </a:pPr>
            <a:r>
              <a:rPr lang="en" sz="1400">
                <a:solidFill>
                  <a:srgbClr val="003C5A"/>
                </a:solidFill>
                <a:latin typeface="Calibri"/>
                <a:ea typeface="Calibri"/>
                <a:cs typeface="Calibri"/>
                <a:sym typeface="Calibri"/>
              </a:rPr>
              <a:t>Test each prototype with the right users.</a:t>
            </a:r>
            <a:endParaRPr sz="1400">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endParaRPr sz="1400">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r>
              <a:rPr lang="en" sz="1400">
                <a:solidFill>
                  <a:srgbClr val="003C5A"/>
                </a:solidFill>
                <a:latin typeface="Calibri"/>
                <a:ea typeface="Calibri"/>
                <a:cs typeface="Calibri"/>
                <a:sym typeface="Calibri"/>
              </a:rPr>
              <a:t>Provide users with the activity context (who, what, why, how). Introduce the solution in a few words.</a:t>
            </a:r>
            <a:endParaRPr sz="1400">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endParaRPr sz="1400">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r>
              <a:rPr lang="en" sz="1400">
                <a:solidFill>
                  <a:srgbClr val="003C5A"/>
                </a:solidFill>
                <a:latin typeface="Calibri"/>
                <a:ea typeface="Calibri"/>
                <a:cs typeface="Calibri"/>
                <a:sym typeface="Calibri"/>
              </a:rPr>
              <a:t>Ask focused or open questions according to the situation. Ask “why” to uncover motivations behind “yes”/”no” responses.</a:t>
            </a:r>
            <a:endParaRPr sz="1400">
              <a:solidFill>
                <a:srgbClr val="003C5A"/>
              </a:solidFill>
              <a:latin typeface="Calibri"/>
              <a:ea typeface="Calibri"/>
              <a:cs typeface="Calibri"/>
              <a:sym typeface="Calibri"/>
            </a:endParaRPr>
          </a:p>
        </p:txBody>
      </p:sp>
      <p:sp>
        <p:nvSpPr>
          <p:cNvPr id="612" name="Google Shape;612;p47"/>
          <p:cNvSpPr/>
          <p:nvPr/>
        </p:nvSpPr>
        <p:spPr>
          <a:xfrm>
            <a:off x="4550567" y="3400676"/>
            <a:ext cx="281700" cy="281700"/>
          </a:xfrm>
          <a:prstGeom prst="rect">
            <a:avLst/>
          </a:prstGeom>
          <a:solidFill>
            <a:srgbClr val="FFFFFF"/>
          </a:solidFill>
          <a:ln w="28575" cap="flat" cmpd="sng">
            <a:solidFill>
              <a:srgbClr val="CF8BB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613" name="Google Shape;613;p47"/>
          <p:cNvSpPr/>
          <p:nvPr/>
        </p:nvSpPr>
        <p:spPr>
          <a:xfrm>
            <a:off x="4550567" y="4054175"/>
            <a:ext cx="281700" cy="281700"/>
          </a:xfrm>
          <a:prstGeom prst="rect">
            <a:avLst/>
          </a:prstGeom>
          <a:solidFill>
            <a:srgbClr val="FFFFFF"/>
          </a:solidFill>
          <a:ln w="28575" cap="flat" cmpd="sng">
            <a:solidFill>
              <a:srgbClr val="CF8BB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614" name="Google Shape;614;p47"/>
          <p:cNvSpPr/>
          <p:nvPr/>
        </p:nvSpPr>
        <p:spPr>
          <a:xfrm>
            <a:off x="4550567" y="5382006"/>
            <a:ext cx="281700" cy="281700"/>
          </a:xfrm>
          <a:prstGeom prst="rect">
            <a:avLst/>
          </a:prstGeom>
          <a:solidFill>
            <a:srgbClr val="FFFFFF"/>
          </a:solidFill>
          <a:ln w="28575" cap="flat" cmpd="sng">
            <a:solidFill>
              <a:srgbClr val="CF8BB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615" name="Google Shape;615;p47"/>
          <p:cNvSpPr txBox="1"/>
          <p:nvPr/>
        </p:nvSpPr>
        <p:spPr>
          <a:xfrm>
            <a:off x="7754275" y="3166075"/>
            <a:ext cx="2063100" cy="3182266"/>
          </a:xfrm>
          <a:prstGeom prst="rect">
            <a:avLst/>
          </a:prstGeom>
          <a:noFill/>
          <a:ln>
            <a:noFill/>
          </a:ln>
        </p:spPr>
        <p:txBody>
          <a:bodyPr spcFirstLastPara="1" wrap="square" lIns="0" tIns="164450" rIns="0" bIns="0" anchor="t" anchorCtr="0">
            <a:spAutoFit/>
          </a:bodyPr>
          <a:lstStyle/>
          <a:p>
            <a:pPr marL="0" marR="109220" lvl="0" indent="0" algn="l" rtl="0">
              <a:spcBef>
                <a:spcPts val="0"/>
              </a:spcBef>
              <a:spcAft>
                <a:spcPts val="0"/>
              </a:spcAft>
              <a:buClr>
                <a:srgbClr val="000000"/>
              </a:buClr>
              <a:buSzPts val="1100"/>
              <a:buFont typeface="Arial"/>
              <a:buNone/>
            </a:pPr>
            <a:r>
              <a:rPr lang="en" sz="1400">
                <a:solidFill>
                  <a:srgbClr val="003C5A"/>
                </a:solidFill>
                <a:latin typeface="Calibri"/>
                <a:ea typeface="Calibri"/>
                <a:cs typeface="Calibri"/>
                <a:sym typeface="Calibri"/>
              </a:rPr>
              <a:t>Be as neutral as possible when presenting the ideas. Do not influence users with your beliefs.</a:t>
            </a:r>
            <a:endParaRPr sz="1400">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endParaRPr sz="1400">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r>
              <a:rPr lang="en" sz="1400">
                <a:solidFill>
                  <a:srgbClr val="003C5A"/>
                </a:solidFill>
                <a:latin typeface="Calibri"/>
                <a:ea typeface="Calibri"/>
                <a:cs typeface="Calibri"/>
                <a:sym typeface="Calibri"/>
              </a:rPr>
              <a:t>If more clarity is needed, slightly improve a prototype while testing.</a:t>
            </a:r>
            <a:endParaRPr sz="1400">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endParaRPr sz="1400">
              <a:solidFill>
                <a:srgbClr val="003C5A"/>
              </a:solidFill>
              <a:latin typeface="Calibri"/>
              <a:ea typeface="Calibri"/>
              <a:cs typeface="Calibri"/>
              <a:sym typeface="Calibri"/>
            </a:endParaRPr>
          </a:p>
          <a:p>
            <a:pPr marL="0" marR="109220" lvl="0" indent="0" algn="l" rtl="0">
              <a:spcBef>
                <a:spcPts val="0"/>
              </a:spcBef>
              <a:spcAft>
                <a:spcPts val="0"/>
              </a:spcAft>
              <a:buClr>
                <a:srgbClr val="000000"/>
              </a:buClr>
              <a:buSzPts val="1100"/>
              <a:buFont typeface="Arial"/>
              <a:buNone/>
            </a:pPr>
            <a:r>
              <a:rPr lang="en" sz="1400">
                <a:solidFill>
                  <a:srgbClr val="003C5A"/>
                </a:solidFill>
                <a:latin typeface="Calibri"/>
                <a:ea typeface="Calibri"/>
                <a:cs typeface="Calibri"/>
                <a:sym typeface="Calibri"/>
              </a:rPr>
              <a:t>Allow users to share their own ideas and to be enthusiastic about what the prototype could become.</a:t>
            </a:r>
            <a:endParaRPr sz="1400">
              <a:solidFill>
                <a:srgbClr val="003C5A"/>
              </a:solidFill>
              <a:latin typeface="Calibri"/>
              <a:ea typeface="Calibri"/>
              <a:cs typeface="Calibri"/>
              <a:sym typeface="Calibri"/>
            </a:endParaRPr>
          </a:p>
        </p:txBody>
      </p:sp>
      <p:sp>
        <p:nvSpPr>
          <p:cNvPr id="616" name="Google Shape;616;p47"/>
          <p:cNvSpPr/>
          <p:nvPr/>
        </p:nvSpPr>
        <p:spPr>
          <a:xfrm>
            <a:off x="7269956" y="3400676"/>
            <a:ext cx="281700" cy="281700"/>
          </a:xfrm>
          <a:prstGeom prst="rect">
            <a:avLst/>
          </a:prstGeom>
          <a:solidFill>
            <a:srgbClr val="FFFFFF"/>
          </a:solidFill>
          <a:ln w="28575" cap="flat" cmpd="sng">
            <a:solidFill>
              <a:srgbClr val="CF8BB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617" name="Google Shape;617;p47"/>
          <p:cNvSpPr/>
          <p:nvPr/>
        </p:nvSpPr>
        <p:spPr>
          <a:xfrm>
            <a:off x="7263378" y="4500950"/>
            <a:ext cx="281700" cy="281700"/>
          </a:xfrm>
          <a:prstGeom prst="rect">
            <a:avLst/>
          </a:prstGeom>
          <a:solidFill>
            <a:srgbClr val="FFFFFF"/>
          </a:solidFill>
          <a:ln w="28575" cap="flat" cmpd="sng">
            <a:solidFill>
              <a:srgbClr val="CF8BB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618" name="Google Shape;618;p47"/>
          <p:cNvSpPr/>
          <p:nvPr/>
        </p:nvSpPr>
        <p:spPr>
          <a:xfrm>
            <a:off x="7263378" y="5381991"/>
            <a:ext cx="281700" cy="281700"/>
          </a:xfrm>
          <a:prstGeom prst="rect">
            <a:avLst/>
          </a:prstGeom>
          <a:solidFill>
            <a:srgbClr val="FFFFFF"/>
          </a:solidFill>
          <a:ln w="28575" cap="flat" cmpd="sng">
            <a:solidFill>
              <a:srgbClr val="CF8BB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619" name="Google Shape;619;p47"/>
          <p:cNvSpPr/>
          <p:nvPr/>
        </p:nvSpPr>
        <p:spPr>
          <a:xfrm>
            <a:off x="7264524" y="5277705"/>
            <a:ext cx="343040" cy="319354"/>
          </a:xfrm>
          <a:custGeom>
            <a:avLst/>
            <a:gdLst/>
            <a:ahLst/>
            <a:cxnLst/>
            <a:rect l="l" t="t" r="r" b="b"/>
            <a:pathLst>
              <a:path w="12383" h="11528" extrusionOk="0">
                <a:moveTo>
                  <a:pt x="0" y="4000"/>
                </a:moveTo>
                <a:cubicBezTo>
                  <a:pt x="2761" y="5380"/>
                  <a:pt x="2660" y="10283"/>
                  <a:pt x="5525" y="11430"/>
                </a:cubicBezTo>
                <a:cubicBezTo>
                  <a:pt x="6506" y="11823"/>
                  <a:pt x="6742" y="9695"/>
                  <a:pt x="7239" y="8763"/>
                </a:cubicBezTo>
                <a:cubicBezTo>
                  <a:pt x="8833" y="5774"/>
                  <a:pt x="10868" y="3029"/>
                  <a:pt x="12383" y="0"/>
                </a:cubicBezTo>
              </a:path>
            </a:pathLst>
          </a:custGeom>
          <a:noFill/>
          <a:ln w="3810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620" name="Google Shape;620;p47"/>
          <p:cNvSpPr/>
          <p:nvPr/>
        </p:nvSpPr>
        <p:spPr>
          <a:xfrm>
            <a:off x="4519806" y="3262220"/>
            <a:ext cx="343040" cy="319354"/>
          </a:xfrm>
          <a:custGeom>
            <a:avLst/>
            <a:gdLst/>
            <a:ahLst/>
            <a:cxnLst/>
            <a:rect l="l" t="t" r="r" b="b"/>
            <a:pathLst>
              <a:path w="12383" h="11528" extrusionOk="0">
                <a:moveTo>
                  <a:pt x="0" y="4000"/>
                </a:moveTo>
                <a:cubicBezTo>
                  <a:pt x="2761" y="5380"/>
                  <a:pt x="2660" y="10283"/>
                  <a:pt x="5525" y="11430"/>
                </a:cubicBezTo>
                <a:cubicBezTo>
                  <a:pt x="6506" y="11823"/>
                  <a:pt x="6742" y="9695"/>
                  <a:pt x="7239" y="8763"/>
                </a:cubicBezTo>
                <a:cubicBezTo>
                  <a:pt x="8833" y="5774"/>
                  <a:pt x="10868" y="3029"/>
                  <a:pt x="12383" y="0"/>
                </a:cubicBezTo>
              </a:path>
            </a:pathLst>
          </a:custGeom>
          <a:noFill/>
          <a:ln w="3810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621" name="Google Shape;621;p47"/>
          <p:cNvSpPr/>
          <p:nvPr/>
        </p:nvSpPr>
        <p:spPr>
          <a:xfrm>
            <a:off x="4519820" y="5251332"/>
            <a:ext cx="343040" cy="319354"/>
          </a:xfrm>
          <a:custGeom>
            <a:avLst/>
            <a:gdLst/>
            <a:ahLst/>
            <a:cxnLst/>
            <a:rect l="l" t="t" r="r" b="b"/>
            <a:pathLst>
              <a:path w="12383" h="11528" extrusionOk="0">
                <a:moveTo>
                  <a:pt x="0" y="4000"/>
                </a:moveTo>
                <a:cubicBezTo>
                  <a:pt x="2761" y="5380"/>
                  <a:pt x="2660" y="10283"/>
                  <a:pt x="5525" y="11430"/>
                </a:cubicBezTo>
                <a:cubicBezTo>
                  <a:pt x="6506" y="11823"/>
                  <a:pt x="6742" y="9695"/>
                  <a:pt x="7239" y="8763"/>
                </a:cubicBezTo>
                <a:cubicBezTo>
                  <a:pt x="8833" y="5774"/>
                  <a:pt x="10868" y="3029"/>
                  <a:pt x="12383" y="0"/>
                </a:cubicBezTo>
              </a:path>
            </a:pathLst>
          </a:custGeom>
          <a:noFill/>
          <a:ln w="3810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622" name="Google Shape;622;p47"/>
          <p:cNvSpPr/>
          <p:nvPr/>
        </p:nvSpPr>
        <p:spPr>
          <a:xfrm>
            <a:off x="7233803" y="4358384"/>
            <a:ext cx="343040" cy="319354"/>
          </a:xfrm>
          <a:custGeom>
            <a:avLst/>
            <a:gdLst/>
            <a:ahLst/>
            <a:cxnLst/>
            <a:rect l="l" t="t" r="r" b="b"/>
            <a:pathLst>
              <a:path w="12383" h="11528" extrusionOk="0">
                <a:moveTo>
                  <a:pt x="0" y="4000"/>
                </a:moveTo>
                <a:cubicBezTo>
                  <a:pt x="2761" y="5380"/>
                  <a:pt x="2660" y="10283"/>
                  <a:pt x="5525" y="11430"/>
                </a:cubicBezTo>
                <a:cubicBezTo>
                  <a:pt x="6506" y="11823"/>
                  <a:pt x="6742" y="9695"/>
                  <a:pt x="7239" y="8763"/>
                </a:cubicBezTo>
                <a:cubicBezTo>
                  <a:pt x="8833" y="5774"/>
                  <a:pt x="10868" y="3029"/>
                  <a:pt x="12383" y="0"/>
                </a:cubicBezTo>
              </a:path>
            </a:pathLst>
          </a:custGeom>
          <a:noFill/>
          <a:ln w="3810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623" name="Google Shape;623;p47"/>
          <p:cNvSpPr/>
          <p:nvPr/>
        </p:nvSpPr>
        <p:spPr>
          <a:xfrm>
            <a:off x="4518670" y="3963773"/>
            <a:ext cx="343040" cy="319354"/>
          </a:xfrm>
          <a:custGeom>
            <a:avLst/>
            <a:gdLst/>
            <a:ahLst/>
            <a:cxnLst/>
            <a:rect l="l" t="t" r="r" b="b"/>
            <a:pathLst>
              <a:path w="12383" h="11528" extrusionOk="0">
                <a:moveTo>
                  <a:pt x="0" y="4000"/>
                </a:moveTo>
                <a:cubicBezTo>
                  <a:pt x="2761" y="5380"/>
                  <a:pt x="2660" y="10283"/>
                  <a:pt x="5525" y="11430"/>
                </a:cubicBezTo>
                <a:cubicBezTo>
                  <a:pt x="6506" y="11823"/>
                  <a:pt x="6742" y="9695"/>
                  <a:pt x="7239" y="8763"/>
                </a:cubicBezTo>
                <a:cubicBezTo>
                  <a:pt x="8833" y="5774"/>
                  <a:pt x="10868" y="3029"/>
                  <a:pt x="12383" y="0"/>
                </a:cubicBezTo>
              </a:path>
            </a:pathLst>
          </a:custGeom>
          <a:noFill/>
          <a:ln w="3810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624" name="Google Shape;624;p47"/>
          <p:cNvSpPr/>
          <p:nvPr/>
        </p:nvSpPr>
        <p:spPr>
          <a:xfrm>
            <a:off x="7263389" y="3262220"/>
            <a:ext cx="343040" cy="319354"/>
          </a:xfrm>
          <a:custGeom>
            <a:avLst/>
            <a:gdLst/>
            <a:ahLst/>
            <a:cxnLst/>
            <a:rect l="l" t="t" r="r" b="b"/>
            <a:pathLst>
              <a:path w="12383" h="11528" extrusionOk="0">
                <a:moveTo>
                  <a:pt x="0" y="4000"/>
                </a:moveTo>
                <a:cubicBezTo>
                  <a:pt x="2761" y="5380"/>
                  <a:pt x="2660" y="10283"/>
                  <a:pt x="5525" y="11430"/>
                </a:cubicBezTo>
                <a:cubicBezTo>
                  <a:pt x="6506" y="11823"/>
                  <a:pt x="6742" y="9695"/>
                  <a:pt x="7239" y="8763"/>
                </a:cubicBezTo>
                <a:cubicBezTo>
                  <a:pt x="8833" y="5774"/>
                  <a:pt x="10868" y="3029"/>
                  <a:pt x="12383" y="0"/>
                </a:cubicBezTo>
              </a:path>
            </a:pathLst>
          </a:custGeom>
          <a:noFill/>
          <a:ln w="38100"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28"/>
        <p:cNvGrpSpPr/>
        <p:nvPr/>
      </p:nvGrpSpPr>
      <p:grpSpPr>
        <a:xfrm>
          <a:off x="0" y="0"/>
          <a:ext cx="0" cy="0"/>
          <a:chOff x="0" y="0"/>
          <a:chExt cx="0" cy="0"/>
        </a:xfrm>
      </p:grpSpPr>
      <p:sp>
        <p:nvSpPr>
          <p:cNvPr id="629" name="Google Shape;629;p48"/>
          <p:cNvSpPr txBox="1"/>
          <p:nvPr/>
        </p:nvSpPr>
        <p:spPr>
          <a:xfrm>
            <a:off x="676948" y="756000"/>
            <a:ext cx="2998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Testing</a:t>
            </a:r>
            <a:endParaRPr sz="2800" b="1">
              <a:solidFill>
                <a:srgbClr val="00A7E1"/>
              </a:solidFill>
              <a:latin typeface="Calibri"/>
              <a:ea typeface="Calibri"/>
              <a:cs typeface="Calibri"/>
              <a:sym typeface="Calibri"/>
            </a:endParaRPr>
          </a:p>
        </p:txBody>
      </p:sp>
      <p:sp>
        <p:nvSpPr>
          <p:cNvPr id="630" name="Google Shape;630;p48"/>
          <p:cNvSpPr txBox="1"/>
          <p:nvPr/>
        </p:nvSpPr>
        <p:spPr>
          <a:xfrm>
            <a:off x="676949" y="1764000"/>
            <a:ext cx="54855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Recommendations</a:t>
            </a:r>
            <a:endParaRPr sz="1100" b="1">
              <a:solidFill>
                <a:srgbClr val="595959"/>
              </a:solidFill>
              <a:latin typeface="Calibri"/>
              <a:ea typeface="Calibri"/>
              <a:cs typeface="Calibri"/>
              <a:sym typeface="Calibri"/>
            </a:endParaRPr>
          </a:p>
        </p:txBody>
      </p:sp>
      <p:graphicFrame>
        <p:nvGraphicFramePr>
          <p:cNvPr id="631" name="Google Shape;631;p48"/>
          <p:cNvGraphicFramePr/>
          <p:nvPr/>
        </p:nvGraphicFramePr>
        <p:xfrm>
          <a:off x="676947" y="2357516"/>
          <a:ext cx="3000000" cy="3000000"/>
        </p:xfrm>
        <a:graphic>
          <a:graphicData uri="http://schemas.openxmlformats.org/drawingml/2006/table">
            <a:tbl>
              <a:tblPr firstRow="1" bandRow="1">
                <a:noFill/>
                <a:tableStyleId>{644A2A92-6C29-4034-AA0D-CEA88A073FF6}</a:tableStyleId>
              </a:tblPr>
              <a:tblGrid>
                <a:gridCol w="4699975">
                  <a:extLst>
                    <a:ext uri="{9D8B030D-6E8A-4147-A177-3AD203B41FA5}">
                      <a16:colId xmlns:a16="http://schemas.microsoft.com/office/drawing/2014/main" val="20000"/>
                    </a:ext>
                  </a:extLst>
                </a:gridCol>
                <a:gridCol w="4699975">
                  <a:extLst>
                    <a:ext uri="{9D8B030D-6E8A-4147-A177-3AD203B41FA5}">
                      <a16:colId xmlns:a16="http://schemas.microsoft.com/office/drawing/2014/main" val="20001"/>
                    </a:ext>
                  </a:extLst>
                </a:gridCol>
              </a:tblGrid>
              <a:tr h="499700">
                <a:tc>
                  <a:txBody>
                    <a:bodyPr/>
                    <a:lstStyle/>
                    <a:p>
                      <a:pPr marL="0" marR="0" lvl="0" indent="0" algn="l" rtl="0">
                        <a:spcBef>
                          <a:spcPts val="0"/>
                        </a:spcBef>
                        <a:spcAft>
                          <a:spcPts val="0"/>
                        </a:spcAft>
                        <a:buNone/>
                      </a:pPr>
                      <a:r>
                        <a:rPr lang="en" sz="1600" b="1">
                          <a:solidFill>
                            <a:schemeClr val="lt1"/>
                          </a:solidFill>
                        </a:rPr>
                        <a:t>Good practices during testing</a:t>
                      </a:r>
                      <a:endParaRPr/>
                    </a:p>
                  </a:txBody>
                  <a:tcPr marL="91450" marR="91450" marT="45725" marB="45725">
                    <a:lnL w="9525" cap="flat" cmpd="sng">
                      <a:solidFill>
                        <a:srgbClr val="00B0F0"/>
                      </a:solidFill>
                      <a:prstDash val="solid"/>
                      <a:round/>
                      <a:headEnd type="none" w="sm" len="sm"/>
                      <a:tailEnd type="none" w="sm" len="sm"/>
                    </a:lnL>
                    <a:lnR w="9525" cap="flat" cmpd="sng">
                      <a:solidFill>
                        <a:srgbClr val="00B0F0"/>
                      </a:solidFill>
                      <a:prstDash val="solid"/>
                      <a:round/>
                      <a:headEnd type="none" w="sm" len="sm"/>
                      <a:tailEnd type="none" w="sm" len="sm"/>
                    </a:lnR>
                    <a:lnT w="9525" cap="flat" cmpd="sng">
                      <a:solidFill>
                        <a:srgbClr val="00B0F0"/>
                      </a:solidFill>
                      <a:prstDash val="solid"/>
                      <a:round/>
                      <a:headEnd type="none" w="sm" len="sm"/>
                      <a:tailEnd type="none" w="sm" len="sm"/>
                    </a:lnT>
                    <a:lnB w="9525" cap="flat" cmpd="sng">
                      <a:solidFill>
                        <a:srgbClr val="00B0F0"/>
                      </a:solidFill>
                      <a:prstDash val="solid"/>
                      <a:round/>
                      <a:headEnd type="none" w="sm" len="sm"/>
                      <a:tailEnd type="none" w="sm" len="sm"/>
                    </a:lnB>
                    <a:solidFill>
                      <a:srgbClr val="1A96D7"/>
                    </a:solidFill>
                  </a:tcPr>
                </a:tc>
                <a:tc>
                  <a:txBody>
                    <a:bodyPr/>
                    <a:lstStyle/>
                    <a:p>
                      <a:pPr marL="0" marR="0" lvl="0" indent="0" algn="l" rtl="0">
                        <a:spcBef>
                          <a:spcPts val="0"/>
                        </a:spcBef>
                        <a:spcAft>
                          <a:spcPts val="0"/>
                        </a:spcAft>
                        <a:buNone/>
                      </a:pPr>
                      <a:r>
                        <a:rPr lang="en" sz="1600" b="1">
                          <a:solidFill>
                            <a:schemeClr val="lt1"/>
                          </a:solidFill>
                        </a:rPr>
                        <a:t>Practices to avoid during testing</a:t>
                      </a:r>
                      <a:endParaRPr/>
                    </a:p>
                  </a:txBody>
                  <a:tcPr marL="91450" marR="91450" marT="45725" marB="45725">
                    <a:lnL w="9525" cap="flat" cmpd="sng">
                      <a:solidFill>
                        <a:srgbClr val="00B0F0"/>
                      </a:solidFill>
                      <a:prstDash val="solid"/>
                      <a:round/>
                      <a:headEnd type="none" w="sm" len="sm"/>
                      <a:tailEnd type="none" w="sm" len="sm"/>
                    </a:lnL>
                    <a:lnR w="9525" cap="flat" cmpd="sng">
                      <a:solidFill>
                        <a:srgbClr val="00B0F0"/>
                      </a:solidFill>
                      <a:prstDash val="solid"/>
                      <a:round/>
                      <a:headEnd type="none" w="sm" len="sm"/>
                      <a:tailEnd type="none" w="sm" len="sm"/>
                    </a:lnR>
                    <a:lnT w="9525" cap="flat" cmpd="sng">
                      <a:solidFill>
                        <a:srgbClr val="00B0F0"/>
                      </a:solidFill>
                      <a:prstDash val="solid"/>
                      <a:round/>
                      <a:headEnd type="none" w="sm" len="sm"/>
                      <a:tailEnd type="none" w="sm" len="sm"/>
                    </a:lnT>
                    <a:lnB w="9525" cap="flat" cmpd="sng">
                      <a:solidFill>
                        <a:srgbClr val="00B0F0"/>
                      </a:solidFill>
                      <a:prstDash val="solid"/>
                      <a:round/>
                      <a:headEnd type="none" w="sm" len="sm"/>
                      <a:tailEnd type="none" w="sm" len="sm"/>
                    </a:lnB>
                    <a:solidFill>
                      <a:srgbClr val="D78BC3"/>
                    </a:solidFill>
                  </a:tcPr>
                </a:tc>
                <a:extLst>
                  <a:ext uri="{0D108BD9-81ED-4DB2-BD59-A6C34878D82A}">
                    <a16:rowId xmlns:a16="http://schemas.microsoft.com/office/drawing/2014/main" val="10000"/>
                  </a:ext>
                </a:extLst>
              </a:tr>
              <a:tr h="476575">
                <a:tc>
                  <a:txBody>
                    <a:bodyPr/>
                    <a:lstStyle/>
                    <a:p>
                      <a:pPr marL="0" marR="0" lvl="0" indent="0" algn="l" rtl="0">
                        <a:spcBef>
                          <a:spcPts val="0"/>
                        </a:spcBef>
                        <a:spcAft>
                          <a:spcPts val="0"/>
                        </a:spcAft>
                        <a:buNone/>
                      </a:pPr>
                      <a:r>
                        <a:rPr lang="en" sz="1200" b="1">
                          <a:solidFill>
                            <a:srgbClr val="00B0F0"/>
                          </a:solidFill>
                        </a:rPr>
                        <a:t>Ask participants to think aloud. </a:t>
                      </a:r>
                      <a:r>
                        <a:rPr lang="en" sz="1200"/>
                        <a:t>For example, as they read content, ask them to describe their thoughts while they read it.</a:t>
                      </a:r>
                      <a:endParaRPr/>
                    </a:p>
                  </a:txBody>
                  <a:tcPr marL="91450" marR="91450" marT="45725" marB="45725">
                    <a:lnL w="9525" cap="flat" cmpd="sng">
                      <a:solidFill>
                        <a:srgbClr val="00B0F0"/>
                      </a:solidFill>
                      <a:prstDash val="solid"/>
                      <a:round/>
                      <a:headEnd type="none" w="sm" len="sm"/>
                      <a:tailEnd type="none" w="sm" len="sm"/>
                    </a:lnL>
                    <a:lnR w="9525" cap="flat" cmpd="sng">
                      <a:solidFill>
                        <a:srgbClr val="00B0F0"/>
                      </a:solidFill>
                      <a:prstDash val="solid"/>
                      <a:round/>
                      <a:headEnd type="none" w="sm" len="sm"/>
                      <a:tailEnd type="none" w="sm" len="sm"/>
                    </a:lnR>
                    <a:lnT w="9525" cap="flat" cmpd="sng">
                      <a:solidFill>
                        <a:srgbClr val="00B0F0"/>
                      </a:solidFill>
                      <a:prstDash val="solid"/>
                      <a:round/>
                      <a:headEnd type="none" w="sm" len="sm"/>
                      <a:tailEnd type="none" w="sm" len="sm"/>
                    </a:lnT>
                    <a:lnB w="9525" cap="flat" cmpd="sng">
                      <a:solidFill>
                        <a:srgbClr val="00B0F0"/>
                      </a:solidFill>
                      <a:prstDash val="solid"/>
                      <a:round/>
                      <a:headEnd type="none" w="sm" len="sm"/>
                      <a:tailEnd type="none" w="sm" len="sm"/>
                    </a:lnB>
                  </a:tcPr>
                </a:tc>
                <a:tc rowSpan="3">
                  <a:txBody>
                    <a:bodyPr/>
                    <a:lstStyle/>
                    <a:p>
                      <a:pPr marL="0" marR="0" lvl="0" indent="0" algn="l" rtl="0">
                        <a:spcBef>
                          <a:spcPts val="0"/>
                        </a:spcBef>
                        <a:spcAft>
                          <a:spcPts val="0"/>
                        </a:spcAft>
                        <a:buNone/>
                      </a:pPr>
                      <a:r>
                        <a:rPr lang="en" sz="1200" b="1">
                          <a:solidFill>
                            <a:srgbClr val="D78BC3"/>
                          </a:solidFill>
                        </a:rPr>
                        <a:t>Avoid asking participants for their opinion in a direct and personal way. </a:t>
                      </a:r>
                      <a:r>
                        <a:rPr lang="en" sz="1200"/>
                        <a:t>For example, avoid asking, "Do you like this prototype?" or "Do you think it's a good idea to create something like this?" The answers to these questions are not helpful as they are too subjective and not justifiable in concrete terms.</a:t>
                      </a:r>
                      <a:endParaRPr/>
                    </a:p>
                  </a:txBody>
                  <a:tcPr marL="91450" marR="91450" marT="45725" marB="45725" anchor="ctr">
                    <a:lnL w="9525" cap="flat" cmpd="sng">
                      <a:solidFill>
                        <a:srgbClr val="00B0F0"/>
                      </a:solidFill>
                      <a:prstDash val="solid"/>
                      <a:round/>
                      <a:headEnd type="none" w="sm" len="sm"/>
                      <a:tailEnd type="none" w="sm" len="sm"/>
                    </a:lnL>
                    <a:lnR w="9525" cap="flat" cmpd="sng">
                      <a:solidFill>
                        <a:srgbClr val="00B0F0"/>
                      </a:solidFill>
                      <a:prstDash val="solid"/>
                      <a:round/>
                      <a:headEnd type="none" w="sm" len="sm"/>
                      <a:tailEnd type="none" w="sm" len="sm"/>
                    </a:lnR>
                    <a:lnT w="9525" cap="flat" cmpd="sng">
                      <a:solidFill>
                        <a:srgbClr val="00B0F0"/>
                      </a:solidFill>
                      <a:prstDash val="solid"/>
                      <a:round/>
                      <a:headEnd type="none" w="sm" len="sm"/>
                      <a:tailEnd type="none" w="sm" len="sm"/>
                    </a:lnT>
                    <a:lnB w="9525" cap="flat" cmpd="sng">
                      <a:solidFill>
                        <a:srgbClr val="00B0F0"/>
                      </a:solidFill>
                      <a:prstDash val="solid"/>
                      <a:round/>
                      <a:headEnd type="none" w="sm" len="sm"/>
                      <a:tailEnd type="none" w="sm" len="sm"/>
                    </a:lnB>
                  </a:tcPr>
                </a:tc>
                <a:extLst>
                  <a:ext uri="{0D108BD9-81ED-4DB2-BD59-A6C34878D82A}">
                    <a16:rowId xmlns:a16="http://schemas.microsoft.com/office/drawing/2014/main" val="10001"/>
                  </a:ext>
                </a:extLst>
              </a:tr>
              <a:tr h="447625">
                <a:tc>
                  <a:txBody>
                    <a:bodyPr/>
                    <a:lstStyle/>
                    <a:p>
                      <a:pPr marL="0" marR="0" lvl="0" indent="0" algn="l" rtl="0">
                        <a:lnSpc>
                          <a:spcPct val="100000"/>
                        </a:lnSpc>
                        <a:spcBef>
                          <a:spcPts val="0"/>
                        </a:spcBef>
                        <a:spcAft>
                          <a:spcPts val="0"/>
                        </a:spcAft>
                        <a:buClr>
                          <a:srgbClr val="00B0F0"/>
                        </a:buClr>
                        <a:buSzPts val="1200"/>
                        <a:buFont typeface="Calibri"/>
                        <a:buNone/>
                      </a:pPr>
                      <a:r>
                        <a:rPr lang="en" sz="1200" b="1" i="0" u="none" strike="noStrike" cap="none">
                          <a:solidFill>
                            <a:srgbClr val="00B0F0"/>
                          </a:solidFill>
                          <a:latin typeface="Calibri"/>
                          <a:ea typeface="Calibri"/>
                          <a:cs typeface="Calibri"/>
                          <a:sym typeface="Calibri"/>
                        </a:rPr>
                        <a:t>Ask participants how they feel. </a:t>
                      </a:r>
                      <a:r>
                        <a:rPr lang="en" sz="1200" b="0" i="0" u="none" strike="noStrike" cap="none">
                          <a:solidFill>
                            <a:srgbClr val="000000"/>
                          </a:solidFill>
                          <a:latin typeface="Calibri"/>
                          <a:ea typeface="Calibri"/>
                          <a:cs typeface="Calibri"/>
                          <a:sym typeface="Calibri"/>
                        </a:rPr>
                        <a:t>For example, ask, "If you had seen an ad like this, how would you have felt?"</a:t>
                      </a:r>
                      <a:endParaRPr/>
                    </a:p>
                  </a:txBody>
                  <a:tcPr marL="91450" marR="91450" marT="45725" marB="45725">
                    <a:lnL w="9525" cap="flat" cmpd="sng">
                      <a:solidFill>
                        <a:srgbClr val="00B0F0"/>
                      </a:solidFill>
                      <a:prstDash val="solid"/>
                      <a:round/>
                      <a:headEnd type="none" w="sm" len="sm"/>
                      <a:tailEnd type="none" w="sm" len="sm"/>
                    </a:lnL>
                    <a:lnR w="9525" cap="flat" cmpd="sng">
                      <a:solidFill>
                        <a:srgbClr val="00B0F0"/>
                      </a:solidFill>
                      <a:prstDash val="solid"/>
                      <a:round/>
                      <a:headEnd type="none" w="sm" len="sm"/>
                      <a:tailEnd type="none" w="sm" len="sm"/>
                    </a:lnR>
                    <a:lnT w="9525" cap="flat" cmpd="sng">
                      <a:solidFill>
                        <a:srgbClr val="00B0F0"/>
                      </a:solidFill>
                      <a:prstDash val="solid"/>
                      <a:round/>
                      <a:headEnd type="none" w="sm" len="sm"/>
                      <a:tailEnd type="none" w="sm" len="sm"/>
                    </a:lnT>
                    <a:lnB w="9525" cap="flat" cmpd="sng">
                      <a:solidFill>
                        <a:srgbClr val="00B0F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2"/>
                  </a:ext>
                </a:extLst>
              </a:tr>
              <a:tr h="487325">
                <a:tc>
                  <a:txBody>
                    <a:bodyPr/>
                    <a:lstStyle/>
                    <a:p>
                      <a:pPr marL="0" marR="0" lvl="0" indent="0" algn="l" rtl="0">
                        <a:lnSpc>
                          <a:spcPct val="100000"/>
                        </a:lnSpc>
                        <a:spcBef>
                          <a:spcPts val="0"/>
                        </a:spcBef>
                        <a:spcAft>
                          <a:spcPts val="0"/>
                        </a:spcAft>
                        <a:buClr>
                          <a:srgbClr val="00B0F0"/>
                        </a:buClr>
                        <a:buSzPts val="1200"/>
                        <a:buFont typeface="Calibri"/>
                        <a:buNone/>
                      </a:pPr>
                      <a:r>
                        <a:rPr lang="en" sz="1200" b="1" i="0" u="none" strike="noStrike" cap="none">
                          <a:solidFill>
                            <a:srgbClr val="00B0F0"/>
                          </a:solidFill>
                          <a:latin typeface="Calibri"/>
                          <a:ea typeface="Calibri"/>
                          <a:cs typeface="Calibri"/>
                          <a:sym typeface="Calibri"/>
                        </a:rPr>
                        <a:t>Ask participants what they would do in the situation being tested. </a:t>
                      </a:r>
                      <a:r>
                        <a:rPr lang="en" sz="1200" b="0" i="0" u="none" strike="noStrike" cap="none">
                          <a:solidFill>
                            <a:srgbClr val="000000"/>
                          </a:solidFill>
                          <a:latin typeface="Calibri"/>
                          <a:ea typeface="Calibri"/>
                          <a:cs typeface="Calibri"/>
                          <a:sym typeface="Calibri"/>
                        </a:rPr>
                        <a:t>For example, ask, "What would you do if you had a product like this?"</a:t>
                      </a:r>
                      <a:endParaRPr/>
                    </a:p>
                  </a:txBody>
                  <a:tcPr marL="91450" marR="91450" marT="45725" marB="45725">
                    <a:lnL w="9525" cap="flat" cmpd="sng">
                      <a:solidFill>
                        <a:srgbClr val="00B0F0"/>
                      </a:solidFill>
                      <a:prstDash val="solid"/>
                      <a:round/>
                      <a:headEnd type="none" w="sm" len="sm"/>
                      <a:tailEnd type="none" w="sm" len="sm"/>
                    </a:lnL>
                    <a:lnR w="9525" cap="flat" cmpd="sng">
                      <a:solidFill>
                        <a:srgbClr val="00B0F0"/>
                      </a:solidFill>
                      <a:prstDash val="solid"/>
                      <a:round/>
                      <a:headEnd type="none" w="sm" len="sm"/>
                      <a:tailEnd type="none" w="sm" len="sm"/>
                    </a:lnR>
                    <a:lnT w="9525" cap="flat" cmpd="sng">
                      <a:solidFill>
                        <a:srgbClr val="00B0F0"/>
                      </a:solidFill>
                      <a:prstDash val="solid"/>
                      <a:round/>
                      <a:headEnd type="none" w="sm" len="sm"/>
                      <a:tailEnd type="none" w="sm" len="sm"/>
                    </a:lnT>
                    <a:lnB w="9525" cap="flat" cmpd="sng">
                      <a:solidFill>
                        <a:srgbClr val="00B0F0"/>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3"/>
                  </a:ext>
                </a:extLst>
              </a:tr>
              <a:tr h="498075">
                <a:tc rowSpan="2">
                  <a:txBody>
                    <a:bodyPr/>
                    <a:lstStyle/>
                    <a:p>
                      <a:pPr marL="0" marR="0" lvl="0" indent="0" algn="l" rtl="0">
                        <a:lnSpc>
                          <a:spcPct val="100000"/>
                        </a:lnSpc>
                        <a:spcBef>
                          <a:spcPts val="0"/>
                        </a:spcBef>
                        <a:spcAft>
                          <a:spcPts val="0"/>
                        </a:spcAft>
                        <a:buClr>
                          <a:srgbClr val="00B0F0"/>
                        </a:buClr>
                        <a:buSzPts val="1200"/>
                        <a:buFont typeface="Calibri"/>
                        <a:buNone/>
                      </a:pPr>
                      <a:r>
                        <a:rPr lang="en" sz="1200" b="1" i="0" u="none" strike="noStrike" cap="none">
                          <a:solidFill>
                            <a:srgbClr val="00B0F0"/>
                          </a:solidFill>
                          <a:latin typeface="Calibri"/>
                          <a:ea typeface="Calibri"/>
                          <a:cs typeface="Calibri"/>
                          <a:sym typeface="Calibri"/>
                        </a:rPr>
                        <a:t>Ask open-ended but focused questions on a specific point. </a:t>
                      </a:r>
                      <a:r>
                        <a:rPr lang="en" sz="1200" b="0" i="0" u="none" strike="noStrike" cap="none">
                          <a:solidFill>
                            <a:srgbClr val="000000"/>
                          </a:solidFill>
                          <a:latin typeface="Calibri"/>
                          <a:ea typeface="Calibri"/>
                          <a:cs typeface="Calibri"/>
                          <a:sym typeface="Calibri"/>
                        </a:rPr>
                        <a:t>For example, ask, "What is your reaction after seeing this particular poster?" or "In this section, you have three options. Which one would you c</a:t>
                      </a:r>
                      <a:r>
                        <a:rPr lang="en" sz="1200">
                          <a:solidFill>
                            <a:srgbClr val="000000"/>
                          </a:solidFill>
                        </a:rPr>
                        <a:t>hoose</a:t>
                      </a:r>
                      <a:r>
                        <a:rPr lang="en" sz="1200" b="0" i="0" u="none" strike="noStrike" cap="none">
                          <a:solidFill>
                            <a:srgbClr val="000000"/>
                          </a:solidFill>
                          <a:latin typeface="Calibri"/>
                          <a:ea typeface="Calibri"/>
                          <a:cs typeface="Calibri"/>
                          <a:sym typeface="Calibri"/>
                        </a:rPr>
                        <a:t>? Why that one</a:t>
                      </a:r>
                      <a:r>
                        <a:rPr lang="en" sz="1200">
                          <a:solidFill>
                            <a:srgbClr val="000000"/>
                          </a:solidFill>
                        </a:rPr>
                        <a:t>?</a:t>
                      </a:r>
                      <a:r>
                        <a:rPr lang="en" sz="1200" b="0" i="0" u="none" strike="noStrike" cap="none">
                          <a:solidFill>
                            <a:srgbClr val="000000"/>
                          </a:solidFill>
                          <a:latin typeface="Calibri"/>
                          <a:ea typeface="Calibri"/>
                          <a:cs typeface="Calibri"/>
                          <a:sym typeface="Calibri"/>
                        </a:rPr>
                        <a:t>"</a:t>
                      </a:r>
                      <a:endParaRPr/>
                    </a:p>
                  </a:txBody>
                  <a:tcPr marL="91450" marR="91450" marT="45725" marB="45725" anchor="ctr">
                    <a:lnL w="9525" cap="flat" cmpd="sng">
                      <a:solidFill>
                        <a:srgbClr val="00B0F0"/>
                      </a:solidFill>
                      <a:prstDash val="solid"/>
                      <a:round/>
                      <a:headEnd type="none" w="sm" len="sm"/>
                      <a:tailEnd type="none" w="sm" len="sm"/>
                    </a:lnL>
                    <a:lnR w="9525" cap="flat" cmpd="sng">
                      <a:solidFill>
                        <a:srgbClr val="00B0F0"/>
                      </a:solidFill>
                      <a:prstDash val="solid"/>
                      <a:round/>
                      <a:headEnd type="none" w="sm" len="sm"/>
                      <a:tailEnd type="none" w="sm" len="sm"/>
                    </a:lnR>
                    <a:lnT w="9525" cap="flat" cmpd="sng">
                      <a:solidFill>
                        <a:srgbClr val="00B0F0"/>
                      </a:solidFill>
                      <a:prstDash val="solid"/>
                      <a:round/>
                      <a:headEnd type="none" w="sm" len="sm"/>
                      <a:tailEnd type="none" w="sm" len="sm"/>
                    </a:lnT>
                    <a:lnB w="9525" cap="flat" cmpd="sng">
                      <a:solidFill>
                        <a:srgbClr val="00B0F0"/>
                      </a:solidFill>
                      <a:prstDash val="solid"/>
                      <a:round/>
                      <a:headEnd type="none" w="sm" len="sm"/>
                      <a:tailEnd type="none" w="sm" len="sm"/>
                    </a:lnB>
                  </a:tcPr>
                </a:tc>
                <a:tc>
                  <a:txBody>
                    <a:bodyPr/>
                    <a:lstStyle/>
                    <a:p>
                      <a:pPr marL="0" marR="0" lvl="0" indent="0" algn="l" rtl="0">
                        <a:spcBef>
                          <a:spcPts val="0"/>
                        </a:spcBef>
                        <a:spcAft>
                          <a:spcPts val="0"/>
                        </a:spcAft>
                        <a:buNone/>
                      </a:pPr>
                      <a:r>
                        <a:rPr lang="en" sz="1200" b="1">
                          <a:solidFill>
                            <a:srgbClr val="D78BC3"/>
                          </a:solidFill>
                          <a:latin typeface="Calibri"/>
                          <a:ea typeface="Calibri"/>
                          <a:cs typeface="Calibri"/>
                          <a:sym typeface="Calibri"/>
                        </a:rPr>
                        <a:t>Avoid questions that are too general. </a:t>
                      </a:r>
                      <a:r>
                        <a:rPr lang="en" sz="1200"/>
                        <a:t>For example, avoid asking, "Is there anything missing at this stage?"</a:t>
                      </a:r>
                      <a:endParaRPr/>
                    </a:p>
                  </a:txBody>
                  <a:tcPr marL="91450" marR="91450" marT="45725" marB="45725">
                    <a:lnL w="9525" cap="flat" cmpd="sng">
                      <a:solidFill>
                        <a:srgbClr val="00B0F0"/>
                      </a:solidFill>
                      <a:prstDash val="solid"/>
                      <a:round/>
                      <a:headEnd type="none" w="sm" len="sm"/>
                      <a:tailEnd type="none" w="sm" len="sm"/>
                    </a:lnL>
                    <a:lnR w="9525" cap="flat" cmpd="sng">
                      <a:solidFill>
                        <a:srgbClr val="00B0F0"/>
                      </a:solidFill>
                      <a:prstDash val="solid"/>
                      <a:round/>
                      <a:headEnd type="none" w="sm" len="sm"/>
                      <a:tailEnd type="none" w="sm" len="sm"/>
                    </a:lnR>
                    <a:lnT w="9525" cap="flat" cmpd="sng">
                      <a:solidFill>
                        <a:srgbClr val="00B0F0"/>
                      </a:solidFill>
                      <a:prstDash val="solid"/>
                      <a:round/>
                      <a:headEnd type="none" w="sm" len="sm"/>
                      <a:tailEnd type="none" w="sm" len="sm"/>
                    </a:lnT>
                    <a:lnB w="9525" cap="flat" cmpd="sng">
                      <a:solidFill>
                        <a:srgbClr val="00B0F0"/>
                      </a:solidFill>
                      <a:prstDash val="solid"/>
                      <a:round/>
                      <a:headEnd type="none" w="sm" len="sm"/>
                      <a:tailEnd type="none" w="sm" len="sm"/>
                    </a:lnB>
                  </a:tcPr>
                </a:tc>
                <a:extLst>
                  <a:ext uri="{0D108BD9-81ED-4DB2-BD59-A6C34878D82A}">
                    <a16:rowId xmlns:a16="http://schemas.microsoft.com/office/drawing/2014/main" val="10004"/>
                  </a:ext>
                </a:extLst>
              </a:tr>
              <a:tr h="499700">
                <a:tc vMerge="1">
                  <a:txBody>
                    <a:bodyPr/>
                    <a:lstStyle/>
                    <a:p>
                      <a:endParaRPr lang="en-US"/>
                    </a:p>
                  </a:txBody>
                  <a:tcPr/>
                </a:tc>
                <a:tc>
                  <a:txBody>
                    <a:bodyPr/>
                    <a:lstStyle/>
                    <a:p>
                      <a:pPr marL="0" marR="0" lvl="0" indent="0" algn="l" rtl="0">
                        <a:spcBef>
                          <a:spcPts val="0"/>
                        </a:spcBef>
                        <a:spcAft>
                          <a:spcPts val="0"/>
                        </a:spcAft>
                        <a:buNone/>
                      </a:pPr>
                      <a:r>
                        <a:rPr lang="en" sz="1200" b="1">
                          <a:solidFill>
                            <a:srgbClr val="D78BC3"/>
                          </a:solidFill>
                          <a:latin typeface="Calibri"/>
                          <a:ea typeface="Calibri"/>
                          <a:cs typeface="Calibri"/>
                          <a:sym typeface="Calibri"/>
                        </a:rPr>
                        <a:t>Avoid assumptions. </a:t>
                      </a:r>
                      <a:r>
                        <a:rPr lang="en" sz="1200">
                          <a:solidFill>
                            <a:schemeClr val="dk1"/>
                          </a:solidFill>
                          <a:latin typeface="Calibri"/>
                          <a:ea typeface="Calibri"/>
                          <a:cs typeface="Calibri"/>
                          <a:sym typeface="Calibri"/>
                        </a:rPr>
                        <a:t>For example, avoid asking "When you buy that </a:t>
                      </a:r>
                      <a:r>
                        <a:rPr lang="en" sz="1200"/>
                        <a:t>method</a:t>
                      </a:r>
                      <a:r>
                        <a:rPr lang="en" sz="1200">
                          <a:solidFill>
                            <a:schemeClr val="dk1"/>
                          </a:solidFill>
                          <a:latin typeface="Calibri"/>
                          <a:ea typeface="Calibri"/>
                          <a:cs typeface="Calibri"/>
                          <a:sym typeface="Calibri"/>
                        </a:rPr>
                        <a:t>, </a:t>
                      </a:r>
                      <a:r>
                        <a:rPr lang="en" sz="1200"/>
                        <a:t>what brand would you choose</a:t>
                      </a:r>
                      <a:r>
                        <a:rPr lang="en" sz="1200">
                          <a:solidFill>
                            <a:schemeClr val="dk1"/>
                          </a:solidFill>
                          <a:latin typeface="Calibri"/>
                          <a:ea typeface="Calibri"/>
                          <a:cs typeface="Calibri"/>
                          <a:sym typeface="Calibri"/>
                        </a:rPr>
                        <a:t>?" and ask </a:t>
                      </a:r>
                      <a:r>
                        <a:rPr lang="en" sz="1200"/>
                        <a:t>first</a:t>
                      </a:r>
                      <a:r>
                        <a:rPr lang="en" sz="1200">
                          <a:solidFill>
                            <a:schemeClr val="dk1"/>
                          </a:solidFill>
                          <a:latin typeface="Calibri"/>
                          <a:ea typeface="Calibri"/>
                          <a:cs typeface="Calibri"/>
                          <a:sym typeface="Calibri"/>
                        </a:rPr>
                        <a:t> </a:t>
                      </a:r>
                      <a:r>
                        <a:rPr lang="en" sz="1200"/>
                        <a:t>“Have you chosen that method before? Would you buy that method (again)?”, “In that case, what brand would you choose?”</a:t>
                      </a:r>
                      <a:endParaRPr/>
                    </a:p>
                  </a:txBody>
                  <a:tcPr marL="91450" marR="91450" marT="45725" marB="45725">
                    <a:lnL w="9525" cap="flat" cmpd="sng">
                      <a:solidFill>
                        <a:srgbClr val="00B0F0"/>
                      </a:solidFill>
                      <a:prstDash val="solid"/>
                      <a:round/>
                      <a:headEnd type="none" w="sm" len="sm"/>
                      <a:tailEnd type="none" w="sm" len="sm"/>
                    </a:lnL>
                    <a:lnR w="9525" cap="flat" cmpd="sng">
                      <a:solidFill>
                        <a:srgbClr val="00B0F0"/>
                      </a:solidFill>
                      <a:prstDash val="solid"/>
                      <a:round/>
                      <a:headEnd type="none" w="sm" len="sm"/>
                      <a:tailEnd type="none" w="sm" len="sm"/>
                    </a:lnR>
                    <a:lnT w="9525" cap="flat" cmpd="sng">
                      <a:solidFill>
                        <a:srgbClr val="00B0F0"/>
                      </a:solidFill>
                      <a:prstDash val="solid"/>
                      <a:round/>
                      <a:headEnd type="none" w="sm" len="sm"/>
                      <a:tailEnd type="none" w="sm" len="sm"/>
                    </a:lnT>
                    <a:lnB w="9525" cap="flat" cmpd="sng">
                      <a:solidFill>
                        <a:srgbClr val="00B0F0"/>
                      </a:solidFill>
                      <a:prstDash val="solid"/>
                      <a:round/>
                      <a:headEnd type="none" w="sm" len="sm"/>
                      <a:tailEnd type="none" w="sm" len="sm"/>
                    </a:lnB>
                  </a:tcPr>
                </a:tc>
                <a:extLst>
                  <a:ext uri="{0D108BD9-81ED-4DB2-BD59-A6C34878D82A}">
                    <a16:rowId xmlns:a16="http://schemas.microsoft.com/office/drawing/2014/main" val="10005"/>
                  </a:ext>
                </a:extLst>
              </a:tr>
              <a:tr h="295775">
                <a:tc>
                  <a:txBody>
                    <a:bodyPr/>
                    <a:lstStyle/>
                    <a:p>
                      <a:pPr marL="0" marR="0" lvl="0" indent="0" algn="l" rtl="0">
                        <a:lnSpc>
                          <a:spcPct val="100000"/>
                        </a:lnSpc>
                        <a:spcBef>
                          <a:spcPts val="0"/>
                        </a:spcBef>
                        <a:spcAft>
                          <a:spcPts val="0"/>
                        </a:spcAft>
                        <a:buClr>
                          <a:srgbClr val="00B0F0"/>
                        </a:buClr>
                        <a:buSzPts val="1200"/>
                        <a:buFont typeface="Calibri"/>
                        <a:buNone/>
                      </a:pPr>
                      <a:r>
                        <a:rPr lang="en" sz="1200" b="1" i="0" u="none" strike="noStrike" cap="none">
                          <a:solidFill>
                            <a:srgbClr val="00B0F0"/>
                          </a:solidFill>
                          <a:latin typeface="Calibri"/>
                          <a:ea typeface="Calibri"/>
                          <a:cs typeface="Calibri"/>
                          <a:sym typeface="Calibri"/>
                        </a:rPr>
                        <a:t>Observe their reactions. </a:t>
                      </a:r>
                      <a:r>
                        <a:rPr lang="en" sz="1200" b="0" i="0" u="none" strike="noStrike" cap="none">
                          <a:solidFill>
                            <a:srgbClr val="000000"/>
                          </a:solidFill>
                          <a:latin typeface="Calibri"/>
                          <a:ea typeface="Calibri"/>
                          <a:cs typeface="Calibri"/>
                          <a:sym typeface="Calibri"/>
                        </a:rPr>
                        <a:t>Beyond the answer, how does the person act?</a:t>
                      </a:r>
                      <a:endParaRPr/>
                    </a:p>
                  </a:txBody>
                  <a:tcPr marL="91450" marR="91450" marT="45725" marB="45725">
                    <a:lnL w="9525" cap="flat" cmpd="sng">
                      <a:solidFill>
                        <a:srgbClr val="00B0F0"/>
                      </a:solidFill>
                      <a:prstDash val="solid"/>
                      <a:round/>
                      <a:headEnd type="none" w="sm" len="sm"/>
                      <a:tailEnd type="none" w="sm" len="sm"/>
                    </a:lnL>
                    <a:lnR w="9525" cap="flat" cmpd="sng">
                      <a:solidFill>
                        <a:srgbClr val="00B0F0"/>
                      </a:solidFill>
                      <a:prstDash val="solid"/>
                      <a:round/>
                      <a:headEnd type="none" w="sm" len="sm"/>
                      <a:tailEnd type="none" w="sm" len="sm"/>
                    </a:lnR>
                    <a:lnT w="9525" cap="flat" cmpd="sng">
                      <a:solidFill>
                        <a:srgbClr val="00B0F0"/>
                      </a:solidFill>
                      <a:prstDash val="solid"/>
                      <a:round/>
                      <a:headEnd type="none" w="sm" len="sm"/>
                      <a:tailEnd type="none" w="sm" len="sm"/>
                    </a:lnT>
                    <a:lnB w="9525" cap="flat" cmpd="sng">
                      <a:solidFill>
                        <a:srgbClr val="00B0F0"/>
                      </a:solidFill>
                      <a:prstDash val="solid"/>
                      <a:round/>
                      <a:headEnd type="none" w="sm" len="sm"/>
                      <a:tailEnd type="none" w="sm" len="sm"/>
                    </a:lnB>
                  </a:tcPr>
                </a:tc>
                <a:tc>
                  <a:txBody>
                    <a:bodyPr/>
                    <a:lstStyle/>
                    <a:p>
                      <a:pPr marL="0" marR="0" lvl="0" indent="0" algn="l" rtl="0">
                        <a:spcBef>
                          <a:spcPts val="0"/>
                        </a:spcBef>
                        <a:spcAft>
                          <a:spcPts val="0"/>
                        </a:spcAft>
                        <a:buNone/>
                      </a:pPr>
                      <a:r>
                        <a:rPr lang="en" sz="1200" b="1">
                          <a:solidFill>
                            <a:srgbClr val="D78BC3"/>
                          </a:solidFill>
                          <a:latin typeface="Calibri"/>
                          <a:ea typeface="Calibri"/>
                          <a:cs typeface="Calibri"/>
                          <a:sym typeface="Calibri"/>
                        </a:rPr>
                        <a:t>Don't rely only on what a participant says. </a:t>
                      </a:r>
                      <a:r>
                        <a:rPr lang="en" sz="1200">
                          <a:solidFill>
                            <a:schemeClr val="dk1"/>
                          </a:solidFill>
                          <a:latin typeface="Calibri"/>
                          <a:ea typeface="Calibri"/>
                          <a:cs typeface="Calibri"/>
                          <a:sym typeface="Calibri"/>
                        </a:rPr>
                        <a:t>Also, observe their attitudes.</a:t>
                      </a:r>
                      <a:endParaRPr/>
                    </a:p>
                  </a:txBody>
                  <a:tcPr marL="91450" marR="91450" marT="45725" marB="45725">
                    <a:lnL w="9525" cap="flat" cmpd="sng">
                      <a:solidFill>
                        <a:srgbClr val="00B0F0"/>
                      </a:solidFill>
                      <a:prstDash val="solid"/>
                      <a:round/>
                      <a:headEnd type="none" w="sm" len="sm"/>
                      <a:tailEnd type="none" w="sm" len="sm"/>
                    </a:lnL>
                    <a:lnR w="9525" cap="flat" cmpd="sng">
                      <a:solidFill>
                        <a:srgbClr val="00B0F0"/>
                      </a:solidFill>
                      <a:prstDash val="solid"/>
                      <a:round/>
                      <a:headEnd type="none" w="sm" len="sm"/>
                      <a:tailEnd type="none" w="sm" len="sm"/>
                    </a:lnR>
                    <a:lnT w="9525" cap="flat" cmpd="sng">
                      <a:solidFill>
                        <a:srgbClr val="00B0F0"/>
                      </a:solidFill>
                      <a:prstDash val="solid"/>
                      <a:round/>
                      <a:headEnd type="none" w="sm" len="sm"/>
                      <a:tailEnd type="none" w="sm" len="sm"/>
                    </a:lnT>
                    <a:lnB w="9525" cap="flat" cmpd="sng">
                      <a:solidFill>
                        <a:srgbClr val="00B0F0"/>
                      </a:solidFill>
                      <a:prstDash val="solid"/>
                      <a:round/>
                      <a:headEnd type="none" w="sm" len="sm"/>
                      <a:tailEnd type="none" w="sm" len="sm"/>
                    </a:lnB>
                  </a:tcPr>
                </a:tc>
                <a:extLst>
                  <a:ext uri="{0D108BD9-81ED-4DB2-BD59-A6C34878D82A}">
                    <a16:rowId xmlns:a16="http://schemas.microsoft.com/office/drawing/2014/main" val="10006"/>
                  </a:ext>
                </a:extLst>
              </a:tr>
              <a:tr h="616050">
                <a:tc>
                  <a:txBody>
                    <a:bodyPr/>
                    <a:lstStyle/>
                    <a:p>
                      <a:pPr marL="0" marR="0" lvl="0" indent="0" algn="l" rtl="0">
                        <a:lnSpc>
                          <a:spcPct val="100000"/>
                        </a:lnSpc>
                        <a:spcBef>
                          <a:spcPts val="0"/>
                        </a:spcBef>
                        <a:spcAft>
                          <a:spcPts val="0"/>
                        </a:spcAft>
                        <a:buClr>
                          <a:srgbClr val="00B0F0"/>
                        </a:buClr>
                        <a:buSzPts val="1200"/>
                        <a:buFont typeface="Calibri"/>
                        <a:buNone/>
                      </a:pPr>
                      <a:r>
                        <a:rPr lang="en" sz="1200" b="1" i="0" u="none" strike="noStrike" cap="none">
                          <a:solidFill>
                            <a:srgbClr val="00B0F0"/>
                          </a:solidFill>
                          <a:latin typeface="Calibri"/>
                          <a:ea typeface="Calibri"/>
                          <a:cs typeface="Calibri"/>
                          <a:sym typeface="Calibri"/>
                        </a:rPr>
                        <a:t>Ask "Why?" as if you don't understand so that you can get more details. </a:t>
                      </a:r>
                      <a:r>
                        <a:rPr lang="en" sz="1200" b="0" i="0" u="none" strike="noStrike" cap="none">
                          <a:solidFill>
                            <a:srgbClr val="000000"/>
                          </a:solidFill>
                          <a:latin typeface="Calibri"/>
                          <a:ea typeface="Calibri"/>
                          <a:cs typeface="Calibri"/>
                          <a:sym typeface="Calibri"/>
                        </a:rPr>
                        <a:t>For example, you can say, "You said you are confused here. Why?"</a:t>
                      </a:r>
                      <a:endParaRPr/>
                    </a:p>
                  </a:txBody>
                  <a:tcPr marL="91450" marR="91450" marT="45725" marB="45725">
                    <a:lnL w="9525" cap="flat" cmpd="sng">
                      <a:solidFill>
                        <a:srgbClr val="00B0F0"/>
                      </a:solidFill>
                      <a:prstDash val="solid"/>
                      <a:round/>
                      <a:headEnd type="none" w="sm" len="sm"/>
                      <a:tailEnd type="none" w="sm" len="sm"/>
                    </a:lnL>
                    <a:lnR w="9525" cap="flat" cmpd="sng">
                      <a:solidFill>
                        <a:srgbClr val="00B0F0"/>
                      </a:solidFill>
                      <a:prstDash val="solid"/>
                      <a:round/>
                      <a:headEnd type="none" w="sm" len="sm"/>
                      <a:tailEnd type="none" w="sm" len="sm"/>
                    </a:lnR>
                    <a:lnT w="9525" cap="flat" cmpd="sng">
                      <a:solidFill>
                        <a:srgbClr val="00B0F0"/>
                      </a:solidFill>
                      <a:prstDash val="solid"/>
                      <a:round/>
                      <a:headEnd type="none" w="sm" len="sm"/>
                      <a:tailEnd type="none" w="sm" len="sm"/>
                    </a:lnT>
                    <a:lnB w="9525" cap="flat" cmpd="sng">
                      <a:solidFill>
                        <a:srgbClr val="00B0F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D78BC3"/>
                        </a:buClr>
                        <a:buSzPts val="1200"/>
                        <a:buFont typeface="Calibri"/>
                        <a:buNone/>
                      </a:pPr>
                      <a:r>
                        <a:rPr lang="en" sz="1200" b="1">
                          <a:solidFill>
                            <a:srgbClr val="D78BC3"/>
                          </a:solidFill>
                          <a:latin typeface="Calibri"/>
                          <a:ea typeface="Calibri"/>
                          <a:cs typeface="Calibri"/>
                          <a:sym typeface="Calibri"/>
                        </a:rPr>
                        <a:t>Avoid justifying the prototype. </a:t>
                      </a:r>
                      <a:r>
                        <a:rPr lang="en" sz="1200"/>
                        <a:t>For example, avoid saying, "The reason we have this section of the application is ... ."</a:t>
                      </a:r>
                      <a:endParaRPr/>
                    </a:p>
                  </a:txBody>
                  <a:tcPr marL="91450" marR="91450" marT="45725" marB="45725">
                    <a:lnL w="9525" cap="flat" cmpd="sng">
                      <a:solidFill>
                        <a:srgbClr val="00B0F0"/>
                      </a:solidFill>
                      <a:prstDash val="solid"/>
                      <a:round/>
                      <a:headEnd type="none" w="sm" len="sm"/>
                      <a:tailEnd type="none" w="sm" len="sm"/>
                    </a:lnL>
                    <a:lnR w="9525" cap="flat" cmpd="sng">
                      <a:solidFill>
                        <a:srgbClr val="00B0F0"/>
                      </a:solidFill>
                      <a:prstDash val="solid"/>
                      <a:round/>
                      <a:headEnd type="none" w="sm" len="sm"/>
                      <a:tailEnd type="none" w="sm" len="sm"/>
                    </a:lnR>
                    <a:lnT w="9525" cap="flat" cmpd="sng">
                      <a:solidFill>
                        <a:srgbClr val="00B0F0"/>
                      </a:solidFill>
                      <a:prstDash val="solid"/>
                      <a:round/>
                      <a:headEnd type="none" w="sm" len="sm"/>
                      <a:tailEnd type="none" w="sm" len="sm"/>
                    </a:lnT>
                    <a:lnB w="9525" cap="flat" cmpd="sng">
                      <a:solidFill>
                        <a:srgbClr val="00B0F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78BC3"/>
        </a:solidFill>
        <a:effectLst/>
      </p:bgPr>
    </p:bg>
    <p:spTree>
      <p:nvGrpSpPr>
        <p:cNvPr id="1" name="Shape 635"/>
        <p:cNvGrpSpPr/>
        <p:nvPr/>
      </p:nvGrpSpPr>
      <p:grpSpPr>
        <a:xfrm>
          <a:off x="0" y="0"/>
          <a:ext cx="0" cy="0"/>
          <a:chOff x="0" y="0"/>
          <a:chExt cx="0" cy="0"/>
        </a:xfrm>
      </p:grpSpPr>
      <p:cxnSp>
        <p:nvCxnSpPr>
          <p:cNvPr id="636" name="Google Shape;636;p49"/>
          <p:cNvCxnSpPr/>
          <p:nvPr/>
        </p:nvCxnSpPr>
        <p:spPr>
          <a:xfrm>
            <a:off x="4008740" y="4477703"/>
            <a:ext cx="2686800" cy="0"/>
          </a:xfrm>
          <a:prstGeom prst="straightConnector1">
            <a:avLst/>
          </a:prstGeom>
          <a:noFill/>
          <a:ln w="12700" cap="flat" cmpd="sng">
            <a:solidFill>
              <a:srgbClr val="FFFFFF"/>
            </a:solidFill>
            <a:prstDash val="solid"/>
            <a:round/>
            <a:headEnd type="none" w="sm" len="sm"/>
            <a:tailEnd type="none" w="sm" len="sm"/>
          </a:ln>
        </p:spPr>
      </p:cxnSp>
      <p:sp>
        <p:nvSpPr>
          <p:cNvPr id="637" name="Google Shape;637;p49"/>
          <p:cNvSpPr txBox="1"/>
          <p:nvPr/>
        </p:nvSpPr>
        <p:spPr>
          <a:xfrm>
            <a:off x="2577002" y="3344775"/>
            <a:ext cx="5538000" cy="870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4700" b="1">
                <a:solidFill>
                  <a:srgbClr val="FFFFFF"/>
                </a:solidFill>
                <a:latin typeface="Calibri"/>
                <a:ea typeface="Calibri"/>
                <a:cs typeface="Calibri"/>
                <a:sym typeface="Calibri"/>
              </a:rPr>
              <a:t>LUNCH BREAK</a:t>
            </a:r>
            <a:endParaRPr sz="4700" b="1">
              <a:solidFill>
                <a:srgbClr val="FFFFFF"/>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641"/>
        <p:cNvGrpSpPr/>
        <p:nvPr/>
      </p:nvGrpSpPr>
      <p:grpSpPr>
        <a:xfrm>
          <a:off x="0" y="0"/>
          <a:ext cx="0" cy="0"/>
          <a:chOff x="0" y="0"/>
          <a:chExt cx="0" cy="0"/>
        </a:xfrm>
      </p:grpSpPr>
      <p:cxnSp>
        <p:nvCxnSpPr>
          <p:cNvPr id="642" name="Google Shape;642;p50"/>
          <p:cNvCxnSpPr/>
          <p:nvPr/>
        </p:nvCxnSpPr>
        <p:spPr>
          <a:xfrm>
            <a:off x="2648846" y="3954359"/>
            <a:ext cx="2121600" cy="0"/>
          </a:xfrm>
          <a:prstGeom prst="straightConnector1">
            <a:avLst/>
          </a:prstGeom>
          <a:noFill/>
          <a:ln w="12700" cap="flat" cmpd="sng">
            <a:solidFill>
              <a:srgbClr val="FFFFFF"/>
            </a:solidFill>
            <a:prstDash val="solid"/>
            <a:round/>
            <a:headEnd type="none" w="sm" len="sm"/>
            <a:tailEnd type="none" w="sm" len="sm"/>
          </a:ln>
        </p:spPr>
      </p:cxnSp>
      <p:sp>
        <p:nvSpPr>
          <p:cNvPr id="643" name="Google Shape;643;p50"/>
          <p:cNvSpPr txBox="1"/>
          <p:nvPr/>
        </p:nvSpPr>
        <p:spPr>
          <a:xfrm>
            <a:off x="1146702" y="2274781"/>
            <a:ext cx="1361400" cy="103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13800" b="1">
                <a:solidFill>
                  <a:srgbClr val="FFFFFF"/>
                </a:solidFill>
                <a:latin typeface="Calibri"/>
                <a:ea typeface="Calibri"/>
                <a:cs typeface="Calibri"/>
                <a:sym typeface="Calibri"/>
              </a:rPr>
              <a:t>4</a:t>
            </a:r>
            <a:endParaRPr sz="13800" b="1" i="0" u="none" strike="noStrike" cap="none">
              <a:solidFill>
                <a:srgbClr val="FFFFFF"/>
              </a:solidFill>
              <a:latin typeface="Calibri"/>
              <a:ea typeface="Calibri"/>
              <a:cs typeface="Calibri"/>
              <a:sym typeface="Calibri"/>
            </a:endParaRPr>
          </a:p>
        </p:txBody>
      </p:sp>
      <p:sp>
        <p:nvSpPr>
          <p:cNvPr id="644" name="Google Shape;644;p50"/>
          <p:cNvSpPr txBox="1"/>
          <p:nvPr/>
        </p:nvSpPr>
        <p:spPr>
          <a:xfrm>
            <a:off x="2648850" y="2509000"/>
            <a:ext cx="3838200" cy="297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3500">
                <a:solidFill>
                  <a:srgbClr val="FFFFFF"/>
                </a:solidFill>
                <a:latin typeface="Calibri"/>
                <a:ea typeface="Calibri"/>
                <a:cs typeface="Calibri"/>
                <a:sym typeface="Calibri"/>
              </a:rPr>
              <a:t>Practicing the </a:t>
            </a:r>
            <a:br>
              <a:rPr lang="en" sz="3500">
                <a:solidFill>
                  <a:srgbClr val="FFFFFF"/>
                </a:solidFill>
                <a:latin typeface="Calibri"/>
                <a:ea typeface="Calibri"/>
                <a:cs typeface="Calibri"/>
                <a:sym typeface="Calibri"/>
              </a:rPr>
            </a:br>
            <a:r>
              <a:rPr lang="en" sz="3500">
                <a:solidFill>
                  <a:srgbClr val="FFFFFF"/>
                </a:solidFill>
                <a:latin typeface="Calibri"/>
                <a:ea typeface="Calibri"/>
                <a:cs typeface="Calibri"/>
                <a:sym typeface="Calibri"/>
              </a:rPr>
              <a:t>Testing Process</a:t>
            </a:r>
            <a:endParaRPr sz="3500">
              <a:solidFill>
                <a:srgbClr val="FFFFFF"/>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48"/>
        <p:cNvGrpSpPr/>
        <p:nvPr/>
      </p:nvGrpSpPr>
      <p:grpSpPr>
        <a:xfrm>
          <a:off x="0" y="0"/>
          <a:ext cx="0" cy="0"/>
          <a:chOff x="0" y="0"/>
          <a:chExt cx="0" cy="0"/>
        </a:xfrm>
      </p:grpSpPr>
      <p:sp>
        <p:nvSpPr>
          <p:cNvPr id="649" name="Google Shape;649;p51"/>
          <p:cNvSpPr txBox="1"/>
          <p:nvPr/>
        </p:nvSpPr>
        <p:spPr>
          <a:xfrm>
            <a:off x="1252764" y="4776315"/>
            <a:ext cx="2140800" cy="1504460"/>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300"/>
              <a:buFont typeface="Arial"/>
              <a:buNone/>
            </a:pPr>
            <a:r>
              <a:rPr lang="en" sz="1400" b="1">
                <a:solidFill>
                  <a:srgbClr val="002060"/>
                </a:solidFill>
                <a:latin typeface="Calibri"/>
                <a:ea typeface="Calibri"/>
                <a:cs typeface="Calibri"/>
                <a:sym typeface="Calibri"/>
              </a:rPr>
              <a:t>Maintain communication</a:t>
            </a:r>
            <a:endParaRPr sz="1400" b="1">
              <a:solidFill>
                <a:srgbClr val="002060"/>
              </a:solidFill>
              <a:latin typeface="Calibri"/>
              <a:ea typeface="Calibri"/>
              <a:cs typeface="Calibri"/>
              <a:sym typeface="Calibri"/>
            </a:endParaRPr>
          </a:p>
          <a:p>
            <a:pPr marL="0" marR="0" lvl="0" indent="0" algn="ctr" rtl="0">
              <a:spcBef>
                <a:spcPts val="0"/>
              </a:spcBef>
              <a:spcAft>
                <a:spcPts val="0"/>
              </a:spcAft>
              <a:buClr>
                <a:srgbClr val="000000"/>
              </a:buClr>
              <a:buSzPts val="1300"/>
              <a:buFont typeface="Arial"/>
              <a:buNone/>
            </a:pPr>
            <a:r>
              <a:rPr lang="en" sz="1400" b="1">
                <a:solidFill>
                  <a:srgbClr val="002060"/>
                </a:solidFill>
                <a:latin typeface="Calibri"/>
                <a:ea typeface="Calibri"/>
                <a:cs typeface="Calibri"/>
                <a:sym typeface="Calibri"/>
              </a:rPr>
              <a:t>between teams.</a:t>
            </a:r>
            <a:endParaRPr sz="1400" b="1">
              <a:solidFill>
                <a:srgbClr val="002060"/>
              </a:solidFill>
              <a:latin typeface="Calibri"/>
              <a:ea typeface="Calibri"/>
              <a:cs typeface="Calibri"/>
              <a:sym typeface="Calibri"/>
            </a:endParaRPr>
          </a:p>
          <a:p>
            <a:pPr marL="0" marR="0" lvl="0" indent="0" algn="ctr" rtl="0">
              <a:spcBef>
                <a:spcPts val="0"/>
              </a:spcBef>
              <a:spcAft>
                <a:spcPts val="0"/>
              </a:spcAft>
              <a:buClr>
                <a:srgbClr val="000000"/>
              </a:buClr>
              <a:buSzPts val="1300"/>
              <a:buFont typeface="Arial"/>
              <a:buNone/>
            </a:pPr>
            <a:endParaRPr sz="1400" b="1">
              <a:solidFill>
                <a:srgbClr val="002060"/>
              </a:solidFill>
              <a:latin typeface="Calibri"/>
              <a:ea typeface="Calibri"/>
              <a:cs typeface="Calibri"/>
              <a:sym typeface="Calibri"/>
            </a:endParaRPr>
          </a:p>
          <a:p>
            <a:pPr marL="0" marR="0" lvl="0" indent="0" algn="ctr" rtl="0">
              <a:spcBef>
                <a:spcPts val="0"/>
              </a:spcBef>
              <a:spcAft>
                <a:spcPts val="0"/>
              </a:spcAft>
              <a:buClr>
                <a:srgbClr val="000000"/>
              </a:buClr>
              <a:buSzPts val="1400"/>
              <a:buFont typeface="Arial"/>
              <a:buNone/>
            </a:pPr>
            <a:r>
              <a:rPr lang="en" sz="1400" b="1">
                <a:solidFill>
                  <a:srgbClr val="002060"/>
                </a:solidFill>
                <a:latin typeface="Calibri"/>
                <a:ea typeface="Calibri"/>
                <a:cs typeface="Calibri"/>
                <a:sym typeface="Calibri"/>
              </a:rPr>
              <a:t>Communicate with the team before you decide on something important.</a:t>
            </a:r>
            <a:endParaRPr sz="1400" b="1">
              <a:solidFill>
                <a:srgbClr val="002060"/>
              </a:solidFill>
              <a:latin typeface="Calibri"/>
              <a:ea typeface="Calibri"/>
              <a:cs typeface="Calibri"/>
              <a:sym typeface="Calibri"/>
            </a:endParaRPr>
          </a:p>
        </p:txBody>
      </p:sp>
      <p:sp>
        <p:nvSpPr>
          <p:cNvPr id="650" name="Google Shape;650;p51"/>
          <p:cNvSpPr txBox="1"/>
          <p:nvPr/>
        </p:nvSpPr>
        <p:spPr>
          <a:xfrm>
            <a:off x="4164870" y="4776315"/>
            <a:ext cx="2140800" cy="1720200"/>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300"/>
              <a:buFont typeface="Arial"/>
              <a:buNone/>
            </a:pPr>
            <a:r>
              <a:rPr lang="en" sz="1400" b="1">
                <a:solidFill>
                  <a:srgbClr val="002060"/>
                </a:solidFill>
                <a:latin typeface="Calibri"/>
                <a:ea typeface="Calibri"/>
                <a:cs typeface="Calibri"/>
                <a:sym typeface="Calibri"/>
              </a:rPr>
              <a:t>Trust the HCD process.</a:t>
            </a:r>
            <a:endParaRPr sz="1400" b="1">
              <a:solidFill>
                <a:srgbClr val="002060"/>
              </a:solidFill>
              <a:latin typeface="Calibri"/>
              <a:ea typeface="Calibri"/>
              <a:cs typeface="Calibri"/>
              <a:sym typeface="Calibri"/>
            </a:endParaRPr>
          </a:p>
          <a:p>
            <a:pPr marL="0" marR="0" lvl="0" indent="0" algn="ctr" rtl="0">
              <a:spcBef>
                <a:spcPts val="0"/>
              </a:spcBef>
              <a:spcAft>
                <a:spcPts val="0"/>
              </a:spcAft>
              <a:buClr>
                <a:srgbClr val="000000"/>
              </a:buClr>
              <a:buSzPts val="1300"/>
              <a:buFont typeface="Arial"/>
              <a:buNone/>
            </a:pPr>
            <a:endParaRPr sz="1400" b="1">
              <a:solidFill>
                <a:srgbClr val="002060"/>
              </a:solidFill>
              <a:latin typeface="Calibri"/>
              <a:ea typeface="Calibri"/>
              <a:cs typeface="Calibri"/>
              <a:sym typeface="Calibri"/>
            </a:endParaRPr>
          </a:p>
          <a:p>
            <a:pPr marL="0" marR="0" lvl="0" indent="0" algn="ctr" rtl="0">
              <a:spcBef>
                <a:spcPts val="0"/>
              </a:spcBef>
              <a:spcAft>
                <a:spcPts val="0"/>
              </a:spcAft>
              <a:buClr>
                <a:srgbClr val="000000"/>
              </a:buClr>
              <a:buSzPts val="1400"/>
              <a:buFont typeface="Arial"/>
              <a:buNone/>
            </a:pPr>
            <a:r>
              <a:rPr lang="en" sz="1400" b="1">
                <a:solidFill>
                  <a:srgbClr val="002060"/>
                </a:solidFill>
                <a:latin typeface="Calibri"/>
                <a:ea typeface="Calibri"/>
                <a:cs typeface="Calibri"/>
                <a:sym typeface="Calibri"/>
              </a:rPr>
              <a:t>Trust the methodology and proceed according to the original intent (even if stakeholders are hesitant).</a:t>
            </a:r>
            <a:endParaRPr sz="1400" b="1">
              <a:solidFill>
                <a:srgbClr val="002060"/>
              </a:solidFill>
              <a:latin typeface="Calibri"/>
              <a:ea typeface="Calibri"/>
              <a:cs typeface="Calibri"/>
              <a:sym typeface="Calibri"/>
            </a:endParaRPr>
          </a:p>
        </p:txBody>
      </p:sp>
      <p:sp>
        <p:nvSpPr>
          <p:cNvPr id="651" name="Google Shape;651;p51"/>
          <p:cNvSpPr txBox="1"/>
          <p:nvPr/>
        </p:nvSpPr>
        <p:spPr>
          <a:xfrm>
            <a:off x="7163473" y="4776315"/>
            <a:ext cx="2140800" cy="1719903"/>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300"/>
              <a:buFont typeface="Arial"/>
              <a:buNone/>
            </a:pPr>
            <a:r>
              <a:rPr lang="en" sz="1400" b="1">
                <a:solidFill>
                  <a:srgbClr val="002060"/>
                </a:solidFill>
                <a:latin typeface="Calibri"/>
                <a:ea typeface="Calibri"/>
                <a:cs typeface="Calibri"/>
                <a:sym typeface="Calibri"/>
              </a:rPr>
              <a:t>Find solutions to small inconveniences.</a:t>
            </a:r>
            <a:endParaRPr sz="1400" b="1">
              <a:solidFill>
                <a:srgbClr val="002060"/>
              </a:solidFill>
              <a:latin typeface="Calibri"/>
              <a:ea typeface="Calibri"/>
              <a:cs typeface="Calibri"/>
              <a:sym typeface="Calibri"/>
            </a:endParaRPr>
          </a:p>
          <a:p>
            <a:pPr marL="0" marR="0" lvl="0" indent="0" algn="ctr" rtl="0">
              <a:spcBef>
                <a:spcPts val="0"/>
              </a:spcBef>
              <a:spcAft>
                <a:spcPts val="0"/>
              </a:spcAft>
              <a:buClr>
                <a:srgbClr val="000000"/>
              </a:buClr>
              <a:buSzPts val="1300"/>
              <a:buFont typeface="Arial"/>
              <a:buNone/>
            </a:pPr>
            <a:endParaRPr sz="1400" b="1">
              <a:solidFill>
                <a:srgbClr val="002060"/>
              </a:solidFill>
              <a:latin typeface="Calibri"/>
              <a:ea typeface="Calibri"/>
              <a:cs typeface="Calibri"/>
              <a:sym typeface="Calibri"/>
            </a:endParaRPr>
          </a:p>
          <a:p>
            <a:pPr marL="0" marR="0" lvl="0" indent="0" algn="ctr" rtl="0">
              <a:spcBef>
                <a:spcPts val="0"/>
              </a:spcBef>
              <a:spcAft>
                <a:spcPts val="0"/>
              </a:spcAft>
              <a:buClr>
                <a:srgbClr val="000000"/>
              </a:buClr>
              <a:buSzPts val="1400"/>
              <a:buFont typeface="Arial"/>
              <a:buNone/>
            </a:pPr>
            <a:r>
              <a:rPr lang="en" sz="1400" b="1">
                <a:solidFill>
                  <a:srgbClr val="002060"/>
                </a:solidFill>
                <a:latin typeface="Calibri"/>
                <a:ea typeface="Calibri"/>
                <a:cs typeface="Calibri"/>
                <a:sym typeface="Calibri"/>
              </a:rPr>
              <a:t>Propose solutions as much as possible to avoid interrupting a test activity.</a:t>
            </a:r>
            <a:endParaRPr sz="1400" b="1">
              <a:solidFill>
                <a:srgbClr val="002060"/>
              </a:solidFill>
              <a:latin typeface="Calibri"/>
              <a:ea typeface="Calibri"/>
              <a:cs typeface="Calibri"/>
              <a:sym typeface="Calibri"/>
            </a:endParaRPr>
          </a:p>
        </p:txBody>
      </p:sp>
      <p:sp>
        <p:nvSpPr>
          <p:cNvPr id="652" name="Google Shape;652;p51"/>
          <p:cNvSpPr txBox="1"/>
          <p:nvPr/>
        </p:nvSpPr>
        <p:spPr>
          <a:xfrm>
            <a:off x="676953" y="756000"/>
            <a:ext cx="7909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Reminder before Starting</a:t>
            </a:r>
            <a:endParaRPr sz="2800" b="1">
              <a:solidFill>
                <a:srgbClr val="00A7E1"/>
              </a:solidFill>
              <a:latin typeface="Calibri"/>
              <a:ea typeface="Calibri"/>
              <a:cs typeface="Calibri"/>
              <a:sym typeface="Calibri"/>
            </a:endParaRPr>
          </a:p>
        </p:txBody>
      </p:sp>
      <p:sp>
        <p:nvSpPr>
          <p:cNvPr id="653" name="Google Shape;653;p51"/>
          <p:cNvSpPr txBox="1"/>
          <p:nvPr/>
        </p:nvSpPr>
        <p:spPr>
          <a:xfrm>
            <a:off x="676949" y="1764000"/>
            <a:ext cx="54855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Good Practices for the Testing Teams </a:t>
            </a:r>
            <a:endParaRPr sz="1800" b="1">
              <a:solidFill>
                <a:srgbClr val="595959"/>
              </a:solidFill>
              <a:latin typeface="Calibri"/>
              <a:ea typeface="Calibri"/>
              <a:cs typeface="Calibri"/>
              <a:sym typeface="Calibri"/>
            </a:endParaRPr>
          </a:p>
        </p:txBody>
      </p:sp>
      <p:pic>
        <p:nvPicPr>
          <p:cNvPr id="654" name="Google Shape;654;p51"/>
          <p:cNvPicPr preferRelativeResize="0"/>
          <p:nvPr/>
        </p:nvPicPr>
        <p:blipFill rotWithShape="1">
          <a:blip r:embed="rId3">
            <a:alphaModFix/>
          </a:blip>
          <a:srcRect/>
          <a:stretch/>
        </p:blipFill>
        <p:spPr>
          <a:xfrm>
            <a:off x="1582168" y="2740401"/>
            <a:ext cx="1397226" cy="1392336"/>
          </a:xfrm>
          <a:prstGeom prst="rect">
            <a:avLst/>
          </a:prstGeom>
          <a:noFill/>
          <a:ln>
            <a:noFill/>
          </a:ln>
        </p:spPr>
      </p:pic>
      <p:pic>
        <p:nvPicPr>
          <p:cNvPr id="655" name="Google Shape;655;p51"/>
          <p:cNvPicPr preferRelativeResize="0"/>
          <p:nvPr/>
        </p:nvPicPr>
        <p:blipFill rotWithShape="1">
          <a:blip r:embed="rId4">
            <a:alphaModFix/>
          </a:blip>
          <a:srcRect/>
          <a:stretch/>
        </p:blipFill>
        <p:spPr>
          <a:xfrm>
            <a:off x="4496871" y="2740401"/>
            <a:ext cx="1392323" cy="1392335"/>
          </a:xfrm>
          <a:prstGeom prst="rect">
            <a:avLst/>
          </a:prstGeom>
          <a:noFill/>
          <a:ln>
            <a:noFill/>
          </a:ln>
        </p:spPr>
      </p:pic>
      <p:pic>
        <p:nvPicPr>
          <p:cNvPr id="656" name="Google Shape;656;p51"/>
          <p:cNvPicPr preferRelativeResize="0"/>
          <p:nvPr/>
        </p:nvPicPr>
        <p:blipFill rotWithShape="1">
          <a:blip r:embed="rId5">
            <a:alphaModFix/>
          </a:blip>
          <a:srcRect/>
          <a:stretch/>
        </p:blipFill>
        <p:spPr>
          <a:xfrm>
            <a:off x="7495476" y="2740399"/>
            <a:ext cx="1392311" cy="13923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32"/>
        <p:cNvGrpSpPr/>
        <p:nvPr/>
      </p:nvGrpSpPr>
      <p:grpSpPr>
        <a:xfrm>
          <a:off x="0" y="0"/>
          <a:ext cx="0" cy="0"/>
          <a:chOff x="0" y="0"/>
          <a:chExt cx="0" cy="0"/>
        </a:xfrm>
      </p:grpSpPr>
      <p:sp>
        <p:nvSpPr>
          <p:cNvPr id="133" name="Google Shape;133;p16"/>
          <p:cNvSpPr txBox="1"/>
          <p:nvPr/>
        </p:nvSpPr>
        <p:spPr>
          <a:xfrm>
            <a:off x="676951" y="756000"/>
            <a:ext cx="6704400" cy="9660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A7E1"/>
              </a:buClr>
              <a:buSzPts val="3200"/>
              <a:buFont typeface="Calibri"/>
              <a:buNone/>
            </a:pPr>
            <a:r>
              <a:rPr lang="en" sz="3200" b="1" i="0" u="none" strike="noStrike" cap="none">
                <a:solidFill>
                  <a:srgbClr val="00A7E1"/>
                </a:solidFill>
                <a:latin typeface="Calibri"/>
                <a:ea typeface="Calibri"/>
                <a:cs typeface="Calibri"/>
                <a:sym typeface="Calibri"/>
              </a:rPr>
              <a:t>Welcome</a:t>
            </a:r>
            <a:endParaRPr sz="3200" b="1" i="0" u="none" strike="noStrike" cap="none">
              <a:solidFill>
                <a:srgbClr val="434343"/>
              </a:solidFill>
              <a:latin typeface="Calibri"/>
              <a:ea typeface="Calibri"/>
              <a:cs typeface="Calibri"/>
              <a:sym typeface="Calibri"/>
            </a:endParaRPr>
          </a:p>
        </p:txBody>
      </p:sp>
      <p:sp>
        <p:nvSpPr>
          <p:cNvPr id="134" name="Google Shape;134;p16"/>
          <p:cNvSpPr txBox="1"/>
          <p:nvPr/>
        </p:nvSpPr>
        <p:spPr>
          <a:xfrm>
            <a:off x="676950" y="1764000"/>
            <a:ext cx="49239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chemeClr val="dk1"/>
              </a:buClr>
              <a:buSzPts val="1100"/>
              <a:buFont typeface="Arial"/>
              <a:buNone/>
            </a:pPr>
            <a:r>
              <a:rPr lang="en" sz="1800" b="1" i="0" u="none" strike="noStrike" cap="none">
                <a:solidFill>
                  <a:schemeClr val="dk2"/>
                </a:solidFill>
                <a:latin typeface="Calibri"/>
                <a:ea typeface="Calibri"/>
                <a:cs typeface="Calibri"/>
                <a:sym typeface="Calibri"/>
              </a:rPr>
              <a:t>Foreword</a:t>
            </a:r>
            <a:endParaRPr sz="1100" b="1" i="0" u="none" strike="noStrike" cap="none">
              <a:solidFill>
                <a:schemeClr val="dk2"/>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b="1" i="0" u="none" strike="noStrike" cap="none">
              <a:solidFill>
                <a:schemeClr val="dk2"/>
              </a:solidFill>
              <a:latin typeface="Calibri"/>
              <a:ea typeface="Calibri"/>
              <a:cs typeface="Calibri"/>
              <a:sym typeface="Calibri"/>
            </a:endParaRPr>
          </a:p>
        </p:txBody>
      </p:sp>
      <p:sp>
        <p:nvSpPr>
          <p:cNvPr id="135" name="Google Shape;135;p16"/>
          <p:cNvSpPr txBox="1"/>
          <p:nvPr/>
        </p:nvSpPr>
        <p:spPr>
          <a:xfrm>
            <a:off x="6247500" y="1782000"/>
            <a:ext cx="4441138"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chemeClr val="dk2"/>
              </a:buClr>
              <a:buSzPts val="1800"/>
              <a:buFont typeface="Calibri"/>
              <a:buNone/>
            </a:pPr>
            <a:r>
              <a:rPr lang="en" sz="1800" b="1" i="0" u="none" strike="noStrike" cap="none">
                <a:solidFill>
                  <a:schemeClr val="dk2"/>
                </a:solidFill>
                <a:latin typeface="Calibri"/>
                <a:ea typeface="Calibri"/>
                <a:cs typeface="Calibri"/>
                <a:sym typeface="Calibri"/>
              </a:rPr>
              <a:t>Activity Context</a:t>
            </a:r>
            <a:endParaRPr sz="1800" b="1" i="0" u="none" strike="noStrike" cap="none">
              <a:solidFill>
                <a:schemeClr val="dk2"/>
              </a:solidFill>
              <a:latin typeface="Calibri"/>
              <a:ea typeface="Calibri"/>
              <a:cs typeface="Calibri"/>
              <a:sym typeface="Calibri"/>
            </a:endParaRPr>
          </a:p>
        </p:txBody>
      </p:sp>
      <p:sp>
        <p:nvSpPr>
          <p:cNvPr id="136" name="Google Shape;136;p16"/>
          <p:cNvSpPr txBox="1"/>
          <p:nvPr/>
        </p:nvSpPr>
        <p:spPr>
          <a:xfrm>
            <a:off x="676950" y="2320500"/>
            <a:ext cx="4923900" cy="2150791"/>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0000"/>
              </a:buClr>
              <a:buSzPts val="1400"/>
              <a:buFont typeface="Arial"/>
              <a:buNone/>
            </a:pPr>
            <a:r>
              <a:rPr lang="en" sz="1400" b="0" i="0" u="none" strike="noStrike" cap="none">
                <a:solidFill>
                  <a:srgbClr val="434343"/>
                </a:solidFill>
                <a:latin typeface="Calibri"/>
                <a:ea typeface="Calibri"/>
                <a:cs typeface="Calibri"/>
                <a:sym typeface="Calibri"/>
              </a:rPr>
              <a:t>This presentation aims at strengthening the capacity of social and behavior change (SBC) and family planning (FP) practitioners to test six solutions addressing contraception discontinuation. </a:t>
            </a:r>
            <a:br>
              <a:rPr lang="en" sz="1400" b="0" i="0" u="none" strike="noStrike" cap="none">
                <a:solidFill>
                  <a:srgbClr val="434343"/>
                </a:solidFill>
                <a:latin typeface="Calibri"/>
                <a:ea typeface="Calibri"/>
                <a:cs typeface="Calibri"/>
                <a:sym typeface="Calibri"/>
              </a:rPr>
            </a:br>
            <a:r>
              <a:rPr lang="en" sz="1400" b="0" i="0" u="none" strike="noStrike" cap="none">
                <a:solidFill>
                  <a:srgbClr val="434343"/>
                </a:solidFill>
                <a:latin typeface="Calibri"/>
                <a:ea typeface="Calibri"/>
                <a:cs typeface="Calibri"/>
                <a:sym typeface="Calibri"/>
              </a:rPr>
              <a:t>These solutions, or prototypes, are meant to be adapted for local use.</a:t>
            </a:r>
            <a:br>
              <a:rPr lang="en" sz="1400" b="0" i="0" u="none" strike="noStrike" cap="none">
                <a:solidFill>
                  <a:srgbClr val="434343"/>
                </a:solidFill>
                <a:latin typeface="Calibri"/>
                <a:ea typeface="Calibri"/>
                <a:cs typeface="Calibri"/>
                <a:sym typeface="Calibri"/>
              </a:rPr>
            </a:br>
            <a:br>
              <a:rPr lang="en" sz="1400" b="0" i="0" u="none" strike="noStrike" cap="none">
                <a:solidFill>
                  <a:srgbClr val="434343"/>
                </a:solidFill>
                <a:latin typeface="Calibri"/>
                <a:ea typeface="Calibri"/>
                <a:cs typeface="Calibri"/>
                <a:sym typeface="Calibri"/>
              </a:rPr>
            </a:br>
            <a:r>
              <a:rPr lang="en" sz="1400" b="0" i="0" u="none" strike="noStrike" cap="none">
                <a:solidFill>
                  <a:srgbClr val="434343"/>
                </a:solidFill>
                <a:latin typeface="Calibri"/>
                <a:ea typeface="Calibri"/>
                <a:cs typeface="Calibri"/>
                <a:sym typeface="Calibri"/>
              </a:rPr>
              <a:t>Tested once in the Philippines, the prototypes should be tested again before adapting them to the needs of FP providers and women in need of contraception in your country.</a:t>
            </a:r>
            <a:endParaRPr sz="1700" b="0" i="0" u="none" strike="noStrike" cap="none">
              <a:solidFill>
                <a:srgbClr val="666666"/>
              </a:solidFill>
              <a:latin typeface="Calibri"/>
              <a:ea typeface="Calibri"/>
              <a:cs typeface="Calibri"/>
              <a:sym typeface="Calibri"/>
            </a:endParaRPr>
          </a:p>
        </p:txBody>
      </p:sp>
      <p:sp>
        <p:nvSpPr>
          <p:cNvPr id="137" name="Google Shape;137;p16"/>
          <p:cNvSpPr txBox="1"/>
          <p:nvPr/>
        </p:nvSpPr>
        <p:spPr>
          <a:xfrm>
            <a:off x="6247500" y="2320500"/>
            <a:ext cx="3921600" cy="341629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r>
              <a:rPr lang="en" sz="1400" b="0" i="0" u="none" strike="noStrike" cap="none">
                <a:solidFill>
                  <a:srgbClr val="666666"/>
                </a:solidFill>
                <a:latin typeface="Calibri"/>
                <a:ea typeface="Calibri"/>
                <a:cs typeface="Calibri"/>
                <a:sym typeface="Calibri"/>
              </a:rPr>
              <a:t>Breakthrough ACTION is an eight-year cooperative agreement at the origin of this activity. It is funded by the </a:t>
            </a:r>
            <a:r>
              <a:rPr lang="en" sz="1400" b="0" i="0" u="none" strike="noStrike" cap="none">
                <a:solidFill>
                  <a:srgbClr val="109BC5"/>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U.S. Agency for International Development (USAID)</a:t>
            </a:r>
            <a:r>
              <a:rPr lang="en" sz="1400" b="0" i="0" u="none" strike="noStrike" cap="none">
                <a:solidFill>
                  <a:srgbClr val="666666"/>
                </a:solidFill>
                <a:latin typeface="Calibri"/>
                <a:ea typeface="Calibri"/>
                <a:cs typeface="Calibri"/>
                <a:sym typeface="Calibri"/>
              </a:rPr>
              <a:t> to lead their </a:t>
            </a:r>
            <a:r>
              <a:rPr lang="en" sz="1400" b="1" i="0" u="none" strike="noStrike" cap="none">
                <a:solidFill>
                  <a:srgbClr val="666666"/>
                </a:solidFill>
                <a:latin typeface="Calibri"/>
                <a:ea typeface="Calibri"/>
                <a:cs typeface="Calibri"/>
                <a:sym typeface="Calibri"/>
              </a:rPr>
              <a:t>SBC programming around the world</a:t>
            </a:r>
            <a:r>
              <a:rPr lang="en" sz="1400" b="0" i="0" u="none" strike="noStrike" cap="none">
                <a:solidFill>
                  <a:srgbClr val="666666"/>
                </a:solidFill>
                <a:latin typeface="Calibri"/>
                <a:ea typeface="Calibri"/>
                <a:cs typeface="Calibri"/>
                <a:sym typeface="Calibri"/>
              </a:rPr>
              <a:t>. </a:t>
            </a:r>
            <a:br>
              <a:rPr lang="en" sz="1400" b="0" i="0" u="none" strike="noStrike" cap="none">
                <a:solidFill>
                  <a:srgbClr val="666666"/>
                </a:solidFill>
                <a:latin typeface="Calibri"/>
                <a:ea typeface="Calibri"/>
                <a:cs typeface="Calibri"/>
                <a:sym typeface="Calibri"/>
              </a:rPr>
            </a:br>
            <a:br>
              <a:rPr lang="en" sz="1400" b="0" i="0" u="none" strike="noStrike" cap="none">
                <a:solidFill>
                  <a:srgbClr val="666666"/>
                </a:solidFill>
                <a:latin typeface="Calibri"/>
                <a:ea typeface="Calibri"/>
                <a:cs typeface="Calibri"/>
                <a:sym typeface="Calibri"/>
              </a:rPr>
            </a:br>
            <a:r>
              <a:rPr lang="en" sz="1400" b="0" i="0" u="none" strike="noStrike" cap="none">
                <a:solidFill>
                  <a:srgbClr val="666666"/>
                </a:solidFill>
                <a:latin typeface="Calibri"/>
                <a:ea typeface="Calibri"/>
                <a:cs typeface="Calibri"/>
                <a:sym typeface="Calibri"/>
              </a:rPr>
              <a:t>Breakthrough ACTION aims to encourage people to adopt healthier behaviors and enable positive social norms through improved SBC programming.</a:t>
            </a:r>
            <a:br>
              <a:rPr lang="en" sz="1400" b="0" i="0" u="none" strike="noStrike" cap="none">
                <a:solidFill>
                  <a:srgbClr val="666666"/>
                </a:solidFill>
                <a:latin typeface="Calibri"/>
                <a:ea typeface="Calibri"/>
                <a:cs typeface="Calibri"/>
                <a:sym typeface="Calibri"/>
              </a:rPr>
            </a:br>
            <a:br>
              <a:rPr lang="en" sz="1400" b="0" i="0" u="none" strike="noStrike" cap="none">
                <a:solidFill>
                  <a:srgbClr val="666666"/>
                </a:solidFill>
                <a:latin typeface="Calibri"/>
                <a:ea typeface="Calibri"/>
                <a:cs typeface="Calibri"/>
                <a:sym typeface="Calibri"/>
              </a:rPr>
            </a:br>
            <a:r>
              <a:rPr lang="en" sz="1400" b="0" i="0" u="none" strike="noStrike" cap="none">
                <a:solidFill>
                  <a:srgbClr val="666666"/>
                </a:solidFill>
                <a:latin typeface="Calibri"/>
                <a:ea typeface="Calibri"/>
                <a:cs typeface="Calibri"/>
                <a:sym typeface="Calibri"/>
              </a:rPr>
              <a:t>Breakthrough ACTION is a partnership led by the </a:t>
            </a:r>
            <a:r>
              <a:rPr lang="en" sz="1400" b="0" i="0" u="none" strike="noStrike" cap="none">
                <a:solidFill>
                  <a:srgbClr val="109BC5"/>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Johns Hopkins Center for Communication Programs</a:t>
            </a:r>
            <a:r>
              <a:rPr lang="en" sz="1400" b="0" i="0" u="none" strike="noStrike" cap="none">
                <a:solidFill>
                  <a:srgbClr val="666666"/>
                </a:solidFill>
                <a:latin typeface="Calibri"/>
                <a:ea typeface="Calibri"/>
                <a:cs typeface="Calibri"/>
                <a:sym typeface="Calibri"/>
              </a:rPr>
              <a:t> in collaboration with </a:t>
            </a:r>
            <a:r>
              <a:rPr lang="en" sz="1400" b="0" i="0" u="none" strike="noStrike" cap="none">
                <a:solidFill>
                  <a:srgbClr val="109BC5"/>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Save the Children</a:t>
            </a:r>
            <a:r>
              <a:rPr lang="en" sz="1400" b="0" i="0" u="none" strike="noStrike" cap="none">
                <a:solidFill>
                  <a:srgbClr val="666666"/>
                </a:solidFill>
                <a:latin typeface="Calibri"/>
                <a:ea typeface="Calibri"/>
                <a:cs typeface="Calibri"/>
                <a:sym typeface="Calibri"/>
              </a:rPr>
              <a:t>, </a:t>
            </a:r>
            <a:r>
              <a:rPr lang="en" sz="1400" b="0" i="0" u="none" strike="noStrike" cap="none">
                <a:solidFill>
                  <a:srgbClr val="109BC5"/>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ThinkPlace</a:t>
            </a:r>
            <a:r>
              <a:rPr lang="en" sz="1400" b="0" i="0" u="none" strike="noStrike" cap="none">
                <a:solidFill>
                  <a:srgbClr val="666666"/>
                </a:solidFill>
                <a:latin typeface="Calibri"/>
                <a:ea typeface="Calibri"/>
                <a:cs typeface="Calibri"/>
                <a:sym typeface="Calibri"/>
              </a:rPr>
              <a:t>, </a:t>
            </a:r>
            <a:r>
              <a:rPr lang="en" sz="1400" b="0" i="0" u="none" strike="noStrike" cap="none">
                <a:solidFill>
                  <a:srgbClr val="109BC5"/>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ideas42</a:t>
            </a:r>
            <a:r>
              <a:rPr lang="en" sz="1400" b="0" i="0" u="none" strike="noStrike" cap="none">
                <a:solidFill>
                  <a:srgbClr val="666666"/>
                </a:solidFill>
                <a:latin typeface="Calibri"/>
                <a:ea typeface="Calibri"/>
                <a:cs typeface="Calibri"/>
                <a:sym typeface="Calibri"/>
              </a:rPr>
              <a:t>, </a:t>
            </a:r>
            <a:r>
              <a:rPr lang="en" sz="1400" b="0" i="0" u="none" strike="noStrike" cap="none">
                <a:solidFill>
                  <a:srgbClr val="109BC5"/>
                </a:solidFill>
                <a:uFill>
                  <a:noFill/>
                </a:uFill>
                <a:latin typeface="Calibri"/>
                <a:ea typeface="Calibri"/>
                <a:cs typeface="Calibri"/>
                <a:sym typeface="Calibri"/>
                <a:hlinkClick r:id="rId8">
                  <a:extLst>
                    <a:ext uri="{A12FA001-AC4F-418D-AE19-62706E023703}">
                      <ahyp:hlinkClr xmlns:ahyp="http://schemas.microsoft.com/office/drawing/2018/hyperlinkcolor" val="tx"/>
                    </a:ext>
                  </a:extLst>
                </a:hlinkClick>
              </a:rPr>
              <a:t>Camber Collective</a:t>
            </a:r>
            <a:r>
              <a:rPr lang="en" sz="1400" b="0" i="0" u="none" strike="noStrike" cap="none">
                <a:solidFill>
                  <a:srgbClr val="666666"/>
                </a:solidFill>
                <a:latin typeface="Calibri"/>
                <a:ea typeface="Calibri"/>
                <a:cs typeface="Calibri"/>
                <a:sym typeface="Calibri"/>
              </a:rPr>
              <a:t>, </a:t>
            </a:r>
            <a:r>
              <a:rPr lang="en" sz="1400" b="0" i="0" u="none" strike="noStrike" cap="none">
                <a:solidFill>
                  <a:srgbClr val="109BC5"/>
                </a:solidFill>
                <a:uFill>
                  <a:noFill/>
                </a:uFill>
                <a:latin typeface="Calibri"/>
                <a:ea typeface="Calibri"/>
                <a:cs typeface="Calibri"/>
                <a:sym typeface="Calibri"/>
                <a:hlinkClick r:id="rId9">
                  <a:extLst>
                    <a:ext uri="{A12FA001-AC4F-418D-AE19-62706E023703}">
                      <ahyp:hlinkClr xmlns:ahyp="http://schemas.microsoft.com/office/drawing/2018/hyperlinkcolor" val="tx"/>
                    </a:ext>
                  </a:extLst>
                </a:hlinkClick>
              </a:rPr>
              <a:t>International Center for Research on Women</a:t>
            </a:r>
            <a:r>
              <a:rPr lang="en" sz="1400" b="0" i="0" u="none" strike="noStrike" cap="none">
                <a:solidFill>
                  <a:srgbClr val="666666"/>
                </a:solidFill>
                <a:latin typeface="Calibri"/>
                <a:ea typeface="Calibri"/>
                <a:cs typeface="Calibri"/>
                <a:sym typeface="Calibri"/>
              </a:rPr>
              <a:t>, and </a:t>
            </a:r>
            <a:r>
              <a:rPr lang="en" sz="1400" b="0" i="0" u="none" strike="noStrike" cap="none">
                <a:solidFill>
                  <a:srgbClr val="109BC5"/>
                </a:solidFill>
                <a:uFill>
                  <a:noFill/>
                </a:uFill>
                <a:latin typeface="Calibri"/>
                <a:ea typeface="Calibri"/>
                <a:cs typeface="Calibri"/>
                <a:sym typeface="Calibri"/>
                <a:hlinkClick r:id="rId10">
                  <a:extLst>
                    <a:ext uri="{A12FA001-AC4F-418D-AE19-62706E023703}">
                      <ahyp:hlinkClr xmlns:ahyp="http://schemas.microsoft.com/office/drawing/2018/hyperlinkcolor" val="tx"/>
                    </a:ext>
                  </a:extLst>
                </a:hlinkClick>
              </a:rPr>
              <a:t>Viamo</a:t>
            </a:r>
            <a:r>
              <a:rPr lang="en" sz="1400" b="0" i="0" u="none" strike="noStrike" cap="none">
                <a:solidFill>
                  <a:srgbClr val="666666"/>
                </a:solidFill>
                <a:latin typeface="Calibri"/>
                <a:ea typeface="Calibri"/>
                <a:cs typeface="Calibri"/>
                <a:sym typeface="Calibri"/>
              </a:rPr>
              <a:t>.</a:t>
            </a:r>
            <a:endParaRPr sz="1400" b="0" i="0" u="none" strike="noStrike" cap="none">
              <a:solidFill>
                <a:srgbClr val="000000"/>
              </a:solidFill>
              <a:latin typeface="Calibri"/>
              <a:ea typeface="Calibri"/>
              <a:cs typeface="Calibri"/>
              <a:sym typeface="Calibri"/>
            </a:endParaRPr>
          </a:p>
        </p:txBody>
      </p:sp>
      <p:sp>
        <p:nvSpPr>
          <p:cNvPr id="138" name="Google Shape;138;p16"/>
          <p:cNvSpPr/>
          <p:nvPr/>
        </p:nvSpPr>
        <p:spPr>
          <a:xfrm>
            <a:off x="676950" y="5103000"/>
            <a:ext cx="4923900" cy="1701000"/>
          </a:xfrm>
          <a:prstGeom prst="roundRect">
            <a:avLst>
              <a:gd name="adj" fmla="val 9256"/>
            </a:avLst>
          </a:prstGeom>
          <a:solidFill>
            <a:srgbClr val="FFFFFF"/>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91440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23C5A"/>
                </a:solidFill>
                <a:latin typeface="Calibri"/>
                <a:ea typeface="Calibri"/>
                <a:cs typeface="Calibri"/>
                <a:sym typeface="Calibri"/>
              </a:rPr>
              <a:t>Simple, experimental model of a proposed solution used to test or validate the design, ideas, assumptions, and other aspects of its conceptualization quickly and cheaply so that the designers involved can refine or change it according to user feedback.</a:t>
            </a:r>
            <a:endParaRPr/>
          </a:p>
          <a:p>
            <a:pPr marL="91440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23C5A"/>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23C5A"/>
                </a:solidFill>
                <a:latin typeface="Calibri"/>
                <a:ea typeface="Calibri"/>
                <a:cs typeface="Calibri"/>
                <a:sym typeface="Calibri"/>
              </a:rPr>
              <a:t>Note: Think of a prototype as a prop allowing others to experience your idea by transforming an abstract concept into a meaningful product or service.</a:t>
            </a:r>
            <a:endParaRPr/>
          </a:p>
        </p:txBody>
      </p:sp>
      <p:sp>
        <p:nvSpPr>
          <p:cNvPr id="139" name="Google Shape;139;p16"/>
          <p:cNvSpPr txBox="1"/>
          <p:nvPr/>
        </p:nvSpPr>
        <p:spPr>
          <a:xfrm>
            <a:off x="848538" y="5240601"/>
            <a:ext cx="8862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3C5A"/>
                </a:solidFill>
                <a:latin typeface="Calibri"/>
                <a:ea typeface="Calibri"/>
                <a:cs typeface="Calibri"/>
                <a:sym typeface="Calibri"/>
              </a:rPr>
              <a:t>Prototype</a:t>
            </a:r>
            <a:br>
              <a:rPr lang="en" sz="1100" b="0" i="0" u="none" strike="noStrike" cap="none">
                <a:solidFill>
                  <a:srgbClr val="003C5A"/>
                </a:solidFill>
                <a:latin typeface="Calibri"/>
                <a:ea typeface="Calibri"/>
                <a:cs typeface="Calibri"/>
                <a:sym typeface="Calibri"/>
              </a:rPr>
            </a:br>
            <a:r>
              <a:rPr lang="en" sz="1100" b="0" i="1" u="none" strike="noStrike" cap="none">
                <a:solidFill>
                  <a:srgbClr val="003C5A"/>
                </a:solidFill>
                <a:latin typeface="Calibri"/>
                <a:ea typeface="Calibri"/>
                <a:cs typeface="Calibri"/>
                <a:sym typeface="Calibri"/>
              </a:rPr>
              <a:t>noun</a:t>
            </a:r>
            <a:endParaRPr sz="1100" b="1" i="0" u="none" strike="noStrike" cap="none">
              <a:solidFill>
                <a:srgbClr val="003C5A"/>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6CAD3"/>
        </a:solidFill>
        <a:effectLst/>
      </p:bgPr>
    </p:bg>
    <p:spTree>
      <p:nvGrpSpPr>
        <p:cNvPr id="1" name="Shape 660"/>
        <p:cNvGrpSpPr/>
        <p:nvPr/>
      </p:nvGrpSpPr>
      <p:grpSpPr>
        <a:xfrm>
          <a:off x="0" y="0"/>
          <a:ext cx="0" cy="0"/>
          <a:chOff x="0" y="0"/>
          <a:chExt cx="0" cy="0"/>
        </a:xfrm>
      </p:grpSpPr>
      <p:sp>
        <p:nvSpPr>
          <p:cNvPr id="661" name="Google Shape;661;p52"/>
          <p:cNvSpPr txBox="1"/>
          <p:nvPr/>
        </p:nvSpPr>
        <p:spPr>
          <a:xfrm>
            <a:off x="676950" y="2896300"/>
            <a:ext cx="3496500" cy="3658896"/>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0000"/>
              </a:buClr>
              <a:buSzPts val="1300"/>
              <a:buFont typeface="Arial"/>
              <a:buNone/>
            </a:pPr>
            <a:r>
              <a:rPr lang="en" sz="1400" b="1">
                <a:solidFill>
                  <a:srgbClr val="FFFFFF"/>
                </a:solidFill>
                <a:latin typeface="Calibri"/>
                <a:ea typeface="Calibri"/>
                <a:cs typeface="Calibri"/>
                <a:sym typeface="Calibri"/>
              </a:rPr>
              <a:t>Scenario </a:t>
            </a:r>
            <a:endParaRPr/>
          </a:p>
          <a:p>
            <a:pPr marL="0" marR="0" lvl="0" indent="0" algn="l" rtl="0">
              <a:spcBef>
                <a:spcPts val="0"/>
              </a:spcBef>
              <a:spcAft>
                <a:spcPts val="0"/>
              </a:spcAft>
              <a:buClr>
                <a:srgbClr val="000000"/>
              </a:buClr>
              <a:buSzPts val="1300"/>
              <a:buFont typeface="Arial"/>
              <a:buNone/>
            </a:pPr>
            <a:r>
              <a:rPr lang="en" sz="1400" b="1">
                <a:solidFill>
                  <a:srgbClr val="FFFFFF"/>
                </a:solidFill>
                <a:latin typeface="Calibri"/>
                <a:ea typeface="Calibri"/>
                <a:cs typeface="Calibri"/>
                <a:sym typeface="Calibri"/>
              </a:rPr>
              <a:t>To test a prototype aimed at collecting information on existing FP tools, you schedule an appointment with a local NGO representative to discuss the tools provided by the NGO to local health care workers. You plan to meet in the afternoon before you leave the area. The representative agreed to meet at a location where you can photograph the tools, but when you arrive, he informs you he has forgotten this detail, and the tools are not available for photographing.</a:t>
            </a:r>
            <a:endParaRPr sz="1400" b="1">
              <a:solidFill>
                <a:srgbClr val="FFFFFF"/>
              </a:solidFill>
              <a:latin typeface="Calibri"/>
              <a:ea typeface="Calibri"/>
              <a:cs typeface="Calibri"/>
              <a:sym typeface="Calibri"/>
            </a:endParaRPr>
          </a:p>
          <a:p>
            <a:pPr marL="0" marR="0" lvl="0" indent="0" algn="l" rtl="0">
              <a:spcBef>
                <a:spcPts val="0"/>
              </a:spcBef>
              <a:spcAft>
                <a:spcPts val="0"/>
              </a:spcAft>
              <a:buClr>
                <a:srgbClr val="000000"/>
              </a:buClr>
              <a:buSzPts val="1300"/>
              <a:buFont typeface="Arial"/>
              <a:buNone/>
            </a:pPr>
            <a:endParaRPr sz="1400" b="1">
              <a:solidFill>
                <a:srgbClr val="FFFFFF"/>
              </a:solidFill>
              <a:latin typeface="Calibri"/>
              <a:ea typeface="Calibri"/>
              <a:cs typeface="Calibri"/>
              <a:sym typeface="Calibri"/>
            </a:endParaRPr>
          </a:p>
          <a:p>
            <a:pPr marL="0" marR="0" lvl="0" indent="0" algn="l" rtl="0">
              <a:spcBef>
                <a:spcPts val="0"/>
              </a:spcBef>
              <a:spcAft>
                <a:spcPts val="0"/>
              </a:spcAft>
              <a:buClr>
                <a:srgbClr val="000000"/>
              </a:buClr>
              <a:buSzPts val="1300"/>
              <a:buFont typeface="Arial"/>
              <a:buNone/>
            </a:pPr>
            <a:r>
              <a:rPr lang="en" sz="1400" b="1">
                <a:solidFill>
                  <a:srgbClr val="FFFFFF"/>
                </a:solidFill>
                <a:latin typeface="Calibri"/>
                <a:ea typeface="Calibri"/>
                <a:cs typeface="Calibri"/>
                <a:sym typeface="Calibri"/>
              </a:rPr>
              <a:t>How can you handle this situation?</a:t>
            </a:r>
            <a:endParaRPr sz="1400" b="1">
              <a:solidFill>
                <a:srgbClr val="FFFFFF"/>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What practice would be helpful in this case?</a:t>
            </a:r>
            <a:endParaRPr sz="1400" b="1">
              <a:solidFill>
                <a:srgbClr val="FFFFFF"/>
              </a:solidFill>
              <a:latin typeface="Calibri"/>
              <a:ea typeface="Calibri"/>
              <a:cs typeface="Calibri"/>
              <a:sym typeface="Calibri"/>
            </a:endParaRPr>
          </a:p>
        </p:txBody>
      </p:sp>
      <p:sp>
        <p:nvSpPr>
          <p:cNvPr id="662" name="Google Shape;662;p52"/>
          <p:cNvSpPr txBox="1"/>
          <p:nvPr/>
        </p:nvSpPr>
        <p:spPr>
          <a:xfrm>
            <a:off x="676948" y="756000"/>
            <a:ext cx="2998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FFFFFF"/>
                </a:solidFill>
                <a:latin typeface="Calibri"/>
                <a:ea typeface="Calibri"/>
                <a:cs typeface="Calibri"/>
                <a:sym typeface="Calibri"/>
              </a:rPr>
              <a:t>Activity</a:t>
            </a:r>
            <a:endParaRPr sz="2800" b="1">
              <a:solidFill>
                <a:srgbClr val="FFFFFF"/>
              </a:solidFill>
              <a:latin typeface="Calibri"/>
              <a:ea typeface="Calibri"/>
              <a:cs typeface="Calibri"/>
              <a:sym typeface="Calibri"/>
            </a:endParaRPr>
          </a:p>
        </p:txBody>
      </p:sp>
      <p:sp>
        <p:nvSpPr>
          <p:cNvPr id="663" name="Google Shape;663;p52"/>
          <p:cNvSpPr txBox="1"/>
          <p:nvPr/>
        </p:nvSpPr>
        <p:spPr>
          <a:xfrm>
            <a:off x="676948" y="1792575"/>
            <a:ext cx="37122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FFFFFF"/>
                </a:solidFill>
                <a:latin typeface="Calibri"/>
                <a:ea typeface="Calibri"/>
                <a:cs typeface="Calibri"/>
                <a:sym typeface="Calibri"/>
              </a:rPr>
              <a:t>Simulation 1 </a:t>
            </a:r>
            <a:endParaRPr/>
          </a:p>
          <a:p>
            <a:pPr marL="0" marR="0" lvl="0" indent="0" algn="l" rtl="0">
              <a:spcBef>
                <a:spcPts val="0"/>
              </a:spcBef>
              <a:spcAft>
                <a:spcPts val="0"/>
              </a:spcAft>
              <a:buClr>
                <a:srgbClr val="000000"/>
              </a:buClr>
              <a:buSzPts val="1800"/>
              <a:buFont typeface="Arial"/>
              <a:buNone/>
            </a:pPr>
            <a:r>
              <a:rPr lang="en" sz="1800" b="1">
                <a:solidFill>
                  <a:srgbClr val="FFFFFF"/>
                </a:solidFill>
                <a:latin typeface="Calibri"/>
                <a:ea typeface="Calibri"/>
                <a:cs typeface="Calibri"/>
                <a:sym typeface="Calibri"/>
              </a:rPr>
              <a:t>Group Discussion</a:t>
            </a:r>
            <a:endParaRPr sz="1800" b="1">
              <a:solidFill>
                <a:srgbClr val="FFFFFF"/>
              </a:solidFill>
              <a:latin typeface="Calibri"/>
              <a:ea typeface="Calibri"/>
              <a:cs typeface="Calibri"/>
              <a:sym typeface="Calibri"/>
            </a:endParaRPr>
          </a:p>
        </p:txBody>
      </p:sp>
      <p:sp>
        <p:nvSpPr>
          <p:cNvPr id="664" name="Google Shape;664;p52"/>
          <p:cNvSpPr/>
          <p:nvPr/>
        </p:nvSpPr>
        <p:spPr>
          <a:xfrm>
            <a:off x="4689750" y="2896300"/>
            <a:ext cx="5459700" cy="3907500"/>
          </a:xfrm>
          <a:prstGeom prst="roundRect">
            <a:avLst>
              <a:gd name="adj" fmla="val 9256"/>
            </a:avLst>
          </a:prstGeom>
          <a:solidFill>
            <a:srgbClr val="FFFFFF"/>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914400" marR="0" lvl="0" indent="0" algn="l" rtl="0">
              <a:lnSpc>
                <a:spcPct val="100000"/>
              </a:lnSpc>
              <a:spcBef>
                <a:spcPts val="0"/>
              </a:spcBef>
              <a:spcAft>
                <a:spcPts val="0"/>
              </a:spcAft>
              <a:buClr>
                <a:srgbClr val="000000"/>
              </a:buClr>
              <a:buSzPts val="1000"/>
              <a:buFont typeface="Arial"/>
              <a:buNone/>
            </a:pPr>
            <a:endParaRPr sz="1000" b="0" i="1" u="none" strike="noStrike" cap="none">
              <a:solidFill>
                <a:srgbClr val="023C5A"/>
              </a:solidFill>
              <a:latin typeface="Calibri"/>
              <a:ea typeface="Calibri"/>
              <a:cs typeface="Calibri"/>
              <a:sym typeface="Calibri"/>
            </a:endParaRPr>
          </a:p>
        </p:txBody>
      </p:sp>
      <p:pic>
        <p:nvPicPr>
          <p:cNvPr id="665" name="Google Shape;665;p52"/>
          <p:cNvPicPr preferRelativeResize="0"/>
          <p:nvPr/>
        </p:nvPicPr>
        <p:blipFill rotWithShape="1">
          <a:blip r:embed="rId3">
            <a:alphaModFix/>
          </a:blip>
          <a:srcRect/>
          <a:stretch/>
        </p:blipFill>
        <p:spPr>
          <a:xfrm>
            <a:off x="5167730" y="3393729"/>
            <a:ext cx="1234072" cy="1229738"/>
          </a:xfrm>
          <a:prstGeom prst="rect">
            <a:avLst/>
          </a:prstGeom>
          <a:noFill/>
          <a:ln>
            <a:noFill/>
          </a:ln>
        </p:spPr>
      </p:pic>
      <p:pic>
        <p:nvPicPr>
          <p:cNvPr id="666" name="Google Shape;666;p52"/>
          <p:cNvPicPr preferRelativeResize="0"/>
          <p:nvPr/>
        </p:nvPicPr>
        <p:blipFill rotWithShape="1">
          <a:blip r:embed="rId4">
            <a:alphaModFix/>
          </a:blip>
          <a:srcRect/>
          <a:stretch/>
        </p:blipFill>
        <p:spPr>
          <a:xfrm>
            <a:off x="6806889" y="4131204"/>
            <a:ext cx="1229742" cy="1229739"/>
          </a:xfrm>
          <a:prstGeom prst="rect">
            <a:avLst/>
          </a:prstGeom>
          <a:noFill/>
          <a:ln>
            <a:noFill/>
          </a:ln>
        </p:spPr>
      </p:pic>
      <p:pic>
        <p:nvPicPr>
          <p:cNvPr id="667" name="Google Shape;667;p52"/>
          <p:cNvPicPr preferRelativeResize="0"/>
          <p:nvPr/>
        </p:nvPicPr>
        <p:blipFill rotWithShape="1">
          <a:blip r:embed="rId5">
            <a:alphaModFix/>
          </a:blip>
          <a:srcRect/>
          <a:stretch/>
        </p:blipFill>
        <p:spPr>
          <a:xfrm>
            <a:off x="8441723" y="3393727"/>
            <a:ext cx="1229732" cy="1229736"/>
          </a:xfrm>
          <a:prstGeom prst="rect">
            <a:avLst/>
          </a:prstGeom>
          <a:noFill/>
          <a:ln>
            <a:noFill/>
          </a:ln>
        </p:spPr>
      </p:pic>
      <p:sp>
        <p:nvSpPr>
          <p:cNvPr id="668" name="Google Shape;668;p52"/>
          <p:cNvSpPr txBox="1"/>
          <p:nvPr/>
        </p:nvSpPr>
        <p:spPr>
          <a:xfrm>
            <a:off x="4895850" y="4988702"/>
            <a:ext cx="1452481" cy="858129"/>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2060"/>
              </a:buClr>
              <a:buSzPts val="1400"/>
              <a:buFont typeface="Calibri"/>
              <a:buNone/>
            </a:pPr>
            <a:r>
              <a:rPr lang="en" sz="1400" b="1">
                <a:solidFill>
                  <a:srgbClr val="002060"/>
                </a:solidFill>
                <a:latin typeface="Calibri"/>
                <a:ea typeface="Calibri"/>
                <a:cs typeface="Calibri"/>
                <a:sym typeface="Calibri"/>
              </a:rPr>
              <a:t>Maintain communication</a:t>
            </a:r>
            <a:endParaRPr sz="1400" b="1">
              <a:solidFill>
                <a:srgbClr val="002060"/>
              </a:solidFill>
              <a:latin typeface="Calibri"/>
              <a:ea typeface="Calibri"/>
              <a:cs typeface="Calibri"/>
              <a:sym typeface="Calibri"/>
            </a:endParaRPr>
          </a:p>
          <a:p>
            <a:pPr marL="0" marR="0" lvl="0" indent="0" algn="ctr" rtl="0">
              <a:spcBef>
                <a:spcPts val="0"/>
              </a:spcBef>
              <a:spcAft>
                <a:spcPts val="0"/>
              </a:spcAft>
              <a:buClr>
                <a:srgbClr val="002060"/>
              </a:buClr>
              <a:buSzPts val="1400"/>
              <a:buFont typeface="Calibri"/>
              <a:buNone/>
            </a:pPr>
            <a:r>
              <a:rPr lang="en" sz="1400" b="1">
                <a:solidFill>
                  <a:srgbClr val="002060"/>
                </a:solidFill>
                <a:latin typeface="Calibri"/>
                <a:ea typeface="Calibri"/>
                <a:cs typeface="Calibri"/>
                <a:sym typeface="Calibri"/>
              </a:rPr>
              <a:t>between teams.</a:t>
            </a:r>
            <a:endParaRPr sz="1400" b="1">
              <a:solidFill>
                <a:srgbClr val="002060"/>
              </a:solidFill>
              <a:latin typeface="Calibri"/>
              <a:ea typeface="Calibri"/>
              <a:cs typeface="Calibri"/>
              <a:sym typeface="Calibri"/>
            </a:endParaRPr>
          </a:p>
        </p:txBody>
      </p:sp>
      <p:sp>
        <p:nvSpPr>
          <p:cNvPr id="669" name="Google Shape;669;p52"/>
          <p:cNvSpPr txBox="1"/>
          <p:nvPr/>
        </p:nvSpPr>
        <p:spPr>
          <a:xfrm>
            <a:off x="6755571" y="5692202"/>
            <a:ext cx="1229742" cy="642900"/>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2060"/>
              </a:buClr>
              <a:buSzPts val="1400"/>
              <a:buFont typeface="Calibri"/>
              <a:buNone/>
            </a:pPr>
            <a:r>
              <a:rPr lang="en" sz="1400" b="1">
                <a:solidFill>
                  <a:srgbClr val="002060"/>
                </a:solidFill>
                <a:latin typeface="Calibri"/>
                <a:ea typeface="Calibri"/>
                <a:cs typeface="Calibri"/>
                <a:sym typeface="Calibri"/>
              </a:rPr>
              <a:t>Trust the HCD process.</a:t>
            </a:r>
            <a:endParaRPr sz="1400" b="1">
              <a:solidFill>
                <a:srgbClr val="002060"/>
              </a:solidFill>
              <a:latin typeface="Calibri"/>
              <a:ea typeface="Calibri"/>
              <a:cs typeface="Calibri"/>
              <a:sym typeface="Calibri"/>
            </a:endParaRPr>
          </a:p>
        </p:txBody>
      </p:sp>
      <p:sp>
        <p:nvSpPr>
          <p:cNvPr id="670" name="Google Shape;670;p52"/>
          <p:cNvSpPr txBox="1"/>
          <p:nvPr/>
        </p:nvSpPr>
        <p:spPr>
          <a:xfrm>
            <a:off x="8105775" y="4988702"/>
            <a:ext cx="1841888" cy="642686"/>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2060"/>
              </a:buClr>
              <a:buSzPts val="1400"/>
              <a:buFont typeface="Calibri"/>
              <a:buNone/>
            </a:pPr>
            <a:r>
              <a:rPr lang="en" sz="1400" b="1">
                <a:solidFill>
                  <a:srgbClr val="002060"/>
                </a:solidFill>
                <a:latin typeface="Calibri"/>
                <a:ea typeface="Calibri"/>
                <a:cs typeface="Calibri"/>
                <a:sym typeface="Calibri"/>
              </a:rPr>
              <a:t>Find solutions to small inconveniences.</a:t>
            </a:r>
            <a:endParaRPr sz="1400" b="1">
              <a:solidFill>
                <a:srgbClr val="00206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6CAD3"/>
        </a:solidFill>
        <a:effectLst/>
      </p:bgPr>
    </p:bg>
    <p:spTree>
      <p:nvGrpSpPr>
        <p:cNvPr id="1" name="Shape 674"/>
        <p:cNvGrpSpPr/>
        <p:nvPr/>
      </p:nvGrpSpPr>
      <p:grpSpPr>
        <a:xfrm>
          <a:off x="0" y="0"/>
          <a:ext cx="0" cy="0"/>
          <a:chOff x="0" y="0"/>
          <a:chExt cx="0" cy="0"/>
        </a:xfrm>
      </p:grpSpPr>
      <p:sp>
        <p:nvSpPr>
          <p:cNvPr id="675" name="Google Shape;675;p53"/>
          <p:cNvSpPr/>
          <p:nvPr/>
        </p:nvSpPr>
        <p:spPr>
          <a:xfrm>
            <a:off x="4689750" y="2896300"/>
            <a:ext cx="5459700" cy="3907500"/>
          </a:xfrm>
          <a:prstGeom prst="roundRect">
            <a:avLst>
              <a:gd name="adj" fmla="val 9256"/>
            </a:avLst>
          </a:prstGeom>
          <a:solidFill>
            <a:srgbClr val="FFFFFF"/>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914400" marR="0" lvl="0" indent="0" algn="l" rtl="0">
              <a:spcBef>
                <a:spcPts val="0"/>
              </a:spcBef>
              <a:spcAft>
                <a:spcPts val="0"/>
              </a:spcAft>
              <a:buClr>
                <a:srgbClr val="000000"/>
              </a:buClr>
              <a:buSzPts val="1000"/>
              <a:buFont typeface="Arial"/>
              <a:buNone/>
            </a:pPr>
            <a:endParaRPr sz="1000" i="1">
              <a:solidFill>
                <a:srgbClr val="023C5A"/>
              </a:solidFill>
              <a:latin typeface="Calibri"/>
              <a:ea typeface="Calibri"/>
              <a:cs typeface="Calibri"/>
              <a:sym typeface="Calibri"/>
            </a:endParaRPr>
          </a:p>
        </p:txBody>
      </p:sp>
      <p:sp>
        <p:nvSpPr>
          <p:cNvPr id="676" name="Google Shape;676;p53"/>
          <p:cNvSpPr txBox="1"/>
          <p:nvPr/>
        </p:nvSpPr>
        <p:spPr>
          <a:xfrm>
            <a:off x="676950" y="2896300"/>
            <a:ext cx="3496500" cy="3443452"/>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0000"/>
              </a:buClr>
              <a:buSzPts val="1100"/>
              <a:buFont typeface="Arial"/>
              <a:buNone/>
            </a:pPr>
            <a:r>
              <a:rPr lang="en" sz="1400" b="1">
                <a:solidFill>
                  <a:srgbClr val="FFFFFF"/>
                </a:solidFill>
                <a:latin typeface="Calibri"/>
                <a:ea typeface="Calibri"/>
                <a:cs typeface="Calibri"/>
                <a:sym typeface="Calibri"/>
              </a:rPr>
              <a:t>Scenario</a:t>
            </a:r>
            <a:endParaRPr/>
          </a:p>
          <a:p>
            <a:pPr marL="0" marR="0" lvl="0" indent="0" algn="l" rtl="0">
              <a:spcBef>
                <a:spcPts val="0"/>
              </a:spcBef>
              <a:spcAft>
                <a:spcPts val="0"/>
              </a:spcAft>
              <a:buClr>
                <a:srgbClr val="000000"/>
              </a:buClr>
              <a:buSzPts val="1100"/>
              <a:buFont typeface="Arial"/>
              <a:buNone/>
            </a:pPr>
            <a:r>
              <a:rPr lang="en" sz="1400" b="1">
                <a:solidFill>
                  <a:srgbClr val="FFFFFF"/>
                </a:solidFill>
                <a:latin typeface="Calibri"/>
                <a:ea typeface="Calibri"/>
                <a:cs typeface="Calibri"/>
                <a:sym typeface="Calibri"/>
              </a:rPr>
              <a:t>While traveling in a rural area, where you are testing an FP referral booklet for women, you encounter a traditional healer. He tells you he wants to prevent his clients from going to health centers before visiting him because his work might be affected. This resistance from a local leader may create social pressure on people in the community, preventing them from using the FP referral booklet during the test.</a:t>
            </a:r>
            <a:endParaRPr sz="1400" b="1">
              <a:solidFill>
                <a:srgbClr val="FFFFFF"/>
              </a:solidFill>
              <a:latin typeface="Calibri"/>
              <a:ea typeface="Calibri"/>
              <a:cs typeface="Calibri"/>
              <a:sym typeface="Calibri"/>
            </a:endParaRPr>
          </a:p>
          <a:p>
            <a:pPr marL="0" marR="0" lvl="0" indent="0" algn="l" rtl="0">
              <a:spcBef>
                <a:spcPts val="0"/>
              </a:spcBef>
              <a:spcAft>
                <a:spcPts val="0"/>
              </a:spcAft>
              <a:buClr>
                <a:srgbClr val="000000"/>
              </a:buClr>
              <a:buSzPts val="1100"/>
              <a:buFont typeface="Arial"/>
              <a:buNone/>
            </a:pPr>
            <a:endParaRPr sz="1400" b="1">
              <a:solidFill>
                <a:srgbClr val="FFFFFF"/>
              </a:solidFill>
              <a:latin typeface="Calibri"/>
              <a:ea typeface="Calibri"/>
              <a:cs typeface="Calibri"/>
              <a:sym typeface="Calibri"/>
            </a:endParaRPr>
          </a:p>
          <a:p>
            <a:pPr marL="0" marR="0" lvl="0" indent="0" algn="l" rtl="0">
              <a:spcBef>
                <a:spcPts val="0"/>
              </a:spcBef>
              <a:spcAft>
                <a:spcPts val="0"/>
              </a:spcAft>
              <a:buClr>
                <a:srgbClr val="000000"/>
              </a:buClr>
              <a:buSzPts val="1100"/>
              <a:buFont typeface="Arial"/>
              <a:buNone/>
            </a:pPr>
            <a:r>
              <a:rPr lang="en" sz="1400" b="1">
                <a:solidFill>
                  <a:srgbClr val="FFFFFF"/>
                </a:solidFill>
                <a:latin typeface="Calibri"/>
                <a:ea typeface="Calibri"/>
                <a:cs typeface="Calibri"/>
                <a:sym typeface="Calibri"/>
              </a:rPr>
              <a:t>How can you handle this situation?</a:t>
            </a:r>
            <a:endParaRPr sz="1400" b="1">
              <a:solidFill>
                <a:srgbClr val="FFFFFF"/>
              </a:solidFill>
              <a:latin typeface="Calibri"/>
              <a:ea typeface="Calibri"/>
              <a:cs typeface="Calibri"/>
              <a:sym typeface="Calibri"/>
            </a:endParaRPr>
          </a:p>
          <a:p>
            <a:pPr marL="0" marR="0" lvl="0" indent="0" algn="l" rtl="0">
              <a:spcBef>
                <a:spcPts val="0"/>
              </a:spcBef>
              <a:spcAft>
                <a:spcPts val="0"/>
              </a:spcAft>
              <a:buClr>
                <a:srgbClr val="000000"/>
              </a:buClr>
              <a:buSzPts val="1100"/>
              <a:buFont typeface="Arial"/>
              <a:buNone/>
            </a:pPr>
            <a:r>
              <a:rPr lang="en" sz="1400" b="1">
                <a:solidFill>
                  <a:srgbClr val="FFFFFF"/>
                </a:solidFill>
                <a:latin typeface="Calibri"/>
                <a:ea typeface="Calibri"/>
                <a:cs typeface="Calibri"/>
                <a:sym typeface="Calibri"/>
              </a:rPr>
              <a:t>What practice would be helpful in this case?</a:t>
            </a:r>
            <a:endParaRPr sz="1400" b="1">
              <a:solidFill>
                <a:srgbClr val="FFFFFF"/>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b="1">
              <a:solidFill>
                <a:srgbClr val="FFFFFF"/>
              </a:solidFill>
              <a:latin typeface="Calibri"/>
              <a:ea typeface="Calibri"/>
              <a:cs typeface="Calibri"/>
              <a:sym typeface="Calibri"/>
            </a:endParaRPr>
          </a:p>
        </p:txBody>
      </p:sp>
      <p:pic>
        <p:nvPicPr>
          <p:cNvPr id="677" name="Google Shape;677;p53"/>
          <p:cNvPicPr preferRelativeResize="0"/>
          <p:nvPr/>
        </p:nvPicPr>
        <p:blipFill rotWithShape="1">
          <a:blip r:embed="rId3">
            <a:alphaModFix/>
          </a:blip>
          <a:srcRect/>
          <a:stretch/>
        </p:blipFill>
        <p:spPr>
          <a:xfrm>
            <a:off x="5167730" y="3393729"/>
            <a:ext cx="1234072" cy="1229738"/>
          </a:xfrm>
          <a:prstGeom prst="rect">
            <a:avLst/>
          </a:prstGeom>
          <a:noFill/>
          <a:ln>
            <a:noFill/>
          </a:ln>
        </p:spPr>
      </p:pic>
      <p:pic>
        <p:nvPicPr>
          <p:cNvPr id="678" name="Google Shape;678;p53"/>
          <p:cNvPicPr preferRelativeResize="0"/>
          <p:nvPr/>
        </p:nvPicPr>
        <p:blipFill rotWithShape="1">
          <a:blip r:embed="rId4">
            <a:alphaModFix/>
          </a:blip>
          <a:srcRect/>
          <a:stretch/>
        </p:blipFill>
        <p:spPr>
          <a:xfrm>
            <a:off x="6806889" y="4131204"/>
            <a:ext cx="1229742" cy="1229739"/>
          </a:xfrm>
          <a:prstGeom prst="rect">
            <a:avLst/>
          </a:prstGeom>
          <a:noFill/>
          <a:ln>
            <a:noFill/>
          </a:ln>
        </p:spPr>
      </p:pic>
      <p:pic>
        <p:nvPicPr>
          <p:cNvPr id="679" name="Google Shape;679;p53"/>
          <p:cNvPicPr preferRelativeResize="0"/>
          <p:nvPr/>
        </p:nvPicPr>
        <p:blipFill rotWithShape="1">
          <a:blip r:embed="rId5">
            <a:alphaModFix/>
          </a:blip>
          <a:srcRect/>
          <a:stretch/>
        </p:blipFill>
        <p:spPr>
          <a:xfrm>
            <a:off x="8441723" y="3393727"/>
            <a:ext cx="1229732" cy="1229736"/>
          </a:xfrm>
          <a:prstGeom prst="rect">
            <a:avLst/>
          </a:prstGeom>
          <a:noFill/>
          <a:ln>
            <a:noFill/>
          </a:ln>
        </p:spPr>
      </p:pic>
      <p:sp>
        <p:nvSpPr>
          <p:cNvPr id="680" name="Google Shape;680;p53"/>
          <p:cNvSpPr txBox="1"/>
          <p:nvPr/>
        </p:nvSpPr>
        <p:spPr>
          <a:xfrm>
            <a:off x="4800600" y="4988702"/>
            <a:ext cx="1547731" cy="858129"/>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400"/>
              <a:buFont typeface="Arial"/>
              <a:buNone/>
            </a:pPr>
            <a:r>
              <a:rPr lang="en" sz="1400" b="1">
                <a:solidFill>
                  <a:srgbClr val="002060"/>
                </a:solidFill>
                <a:latin typeface="Calibri"/>
                <a:ea typeface="Calibri"/>
                <a:cs typeface="Calibri"/>
                <a:sym typeface="Calibri"/>
              </a:rPr>
              <a:t>Maintain communication</a:t>
            </a:r>
            <a:endParaRPr sz="1400" b="1">
              <a:solidFill>
                <a:srgbClr val="002060"/>
              </a:solidFill>
              <a:latin typeface="Calibri"/>
              <a:ea typeface="Calibri"/>
              <a:cs typeface="Calibri"/>
              <a:sym typeface="Calibri"/>
            </a:endParaRPr>
          </a:p>
          <a:p>
            <a:pPr marL="0" marR="0" lvl="0" indent="0" algn="ctr" rtl="0">
              <a:spcBef>
                <a:spcPts val="0"/>
              </a:spcBef>
              <a:spcAft>
                <a:spcPts val="0"/>
              </a:spcAft>
              <a:buClr>
                <a:srgbClr val="000000"/>
              </a:buClr>
              <a:buSzPts val="1400"/>
              <a:buFont typeface="Arial"/>
              <a:buNone/>
            </a:pPr>
            <a:r>
              <a:rPr lang="en" sz="1400" b="1">
                <a:solidFill>
                  <a:srgbClr val="002060"/>
                </a:solidFill>
                <a:latin typeface="Calibri"/>
                <a:ea typeface="Calibri"/>
                <a:cs typeface="Calibri"/>
                <a:sym typeface="Calibri"/>
              </a:rPr>
              <a:t>between teams.</a:t>
            </a:r>
            <a:endParaRPr sz="1400" b="1">
              <a:solidFill>
                <a:srgbClr val="002060"/>
              </a:solidFill>
              <a:latin typeface="Calibri"/>
              <a:ea typeface="Calibri"/>
              <a:cs typeface="Calibri"/>
              <a:sym typeface="Calibri"/>
            </a:endParaRPr>
          </a:p>
        </p:txBody>
      </p:sp>
      <p:sp>
        <p:nvSpPr>
          <p:cNvPr id="681" name="Google Shape;681;p53"/>
          <p:cNvSpPr txBox="1"/>
          <p:nvPr/>
        </p:nvSpPr>
        <p:spPr>
          <a:xfrm>
            <a:off x="6629400" y="5692202"/>
            <a:ext cx="1355913" cy="642900"/>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400"/>
              <a:buFont typeface="Arial"/>
              <a:buNone/>
            </a:pPr>
            <a:r>
              <a:rPr lang="en" sz="1400" b="1">
                <a:solidFill>
                  <a:srgbClr val="002060"/>
                </a:solidFill>
                <a:latin typeface="Calibri"/>
                <a:ea typeface="Calibri"/>
                <a:cs typeface="Calibri"/>
                <a:sym typeface="Calibri"/>
              </a:rPr>
              <a:t>Trust the HCD process.</a:t>
            </a:r>
            <a:endParaRPr sz="1400" b="1">
              <a:solidFill>
                <a:srgbClr val="002060"/>
              </a:solidFill>
              <a:latin typeface="Calibri"/>
              <a:ea typeface="Calibri"/>
              <a:cs typeface="Calibri"/>
              <a:sym typeface="Calibri"/>
            </a:endParaRPr>
          </a:p>
        </p:txBody>
      </p:sp>
      <p:sp>
        <p:nvSpPr>
          <p:cNvPr id="682" name="Google Shape;682;p53"/>
          <p:cNvSpPr txBox="1"/>
          <p:nvPr/>
        </p:nvSpPr>
        <p:spPr>
          <a:xfrm>
            <a:off x="8153400" y="4988702"/>
            <a:ext cx="1858288" cy="642686"/>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400"/>
              <a:buFont typeface="Arial"/>
              <a:buNone/>
            </a:pPr>
            <a:r>
              <a:rPr lang="en" sz="1400" b="1">
                <a:solidFill>
                  <a:srgbClr val="002060"/>
                </a:solidFill>
                <a:latin typeface="Calibri"/>
                <a:ea typeface="Calibri"/>
                <a:cs typeface="Calibri"/>
                <a:sym typeface="Calibri"/>
              </a:rPr>
              <a:t>Find solutions to small inconveniences.</a:t>
            </a:r>
            <a:endParaRPr sz="1400" b="1">
              <a:solidFill>
                <a:srgbClr val="002060"/>
              </a:solidFill>
              <a:latin typeface="Calibri"/>
              <a:ea typeface="Calibri"/>
              <a:cs typeface="Calibri"/>
              <a:sym typeface="Calibri"/>
            </a:endParaRPr>
          </a:p>
        </p:txBody>
      </p:sp>
      <p:sp>
        <p:nvSpPr>
          <p:cNvPr id="683" name="Google Shape;683;p53"/>
          <p:cNvSpPr txBox="1"/>
          <p:nvPr/>
        </p:nvSpPr>
        <p:spPr>
          <a:xfrm>
            <a:off x="676948" y="756000"/>
            <a:ext cx="2998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FFFFFF"/>
                </a:solidFill>
                <a:latin typeface="Calibri"/>
                <a:ea typeface="Calibri"/>
                <a:cs typeface="Calibri"/>
                <a:sym typeface="Calibri"/>
              </a:rPr>
              <a:t>Activity</a:t>
            </a:r>
            <a:endParaRPr sz="2800" b="1">
              <a:solidFill>
                <a:srgbClr val="FFFFFF"/>
              </a:solidFill>
              <a:latin typeface="Calibri"/>
              <a:ea typeface="Calibri"/>
              <a:cs typeface="Calibri"/>
              <a:sym typeface="Calibri"/>
            </a:endParaRPr>
          </a:p>
        </p:txBody>
      </p:sp>
      <p:sp>
        <p:nvSpPr>
          <p:cNvPr id="684" name="Google Shape;684;p53"/>
          <p:cNvSpPr txBox="1"/>
          <p:nvPr/>
        </p:nvSpPr>
        <p:spPr>
          <a:xfrm>
            <a:off x="676952" y="1764000"/>
            <a:ext cx="37122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FFFFFF"/>
                </a:solidFill>
                <a:latin typeface="Calibri"/>
                <a:ea typeface="Calibri"/>
                <a:cs typeface="Calibri"/>
                <a:sym typeface="Calibri"/>
              </a:rPr>
              <a:t>Simulation 2</a:t>
            </a:r>
            <a:endParaRPr/>
          </a:p>
          <a:p>
            <a:pPr marL="0" marR="0" lvl="0" indent="0" algn="l" rtl="0">
              <a:spcBef>
                <a:spcPts val="0"/>
              </a:spcBef>
              <a:spcAft>
                <a:spcPts val="0"/>
              </a:spcAft>
              <a:buClr>
                <a:srgbClr val="000000"/>
              </a:buClr>
              <a:buSzPts val="1800"/>
              <a:buFont typeface="Arial"/>
              <a:buNone/>
            </a:pPr>
            <a:r>
              <a:rPr lang="en" sz="1800" b="1">
                <a:solidFill>
                  <a:srgbClr val="FFFFFF"/>
                </a:solidFill>
                <a:latin typeface="Calibri"/>
                <a:ea typeface="Calibri"/>
                <a:cs typeface="Calibri"/>
                <a:sym typeface="Calibri"/>
              </a:rPr>
              <a:t>Group Discussion</a:t>
            </a:r>
            <a:endParaRPr sz="1100" b="1">
              <a:solidFill>
                <a:srgbClr val="FFFFFF"/>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6CAD3"/>
        </a:solidFill>
        <a:effectLst/>
      </p:bgPr>
    </p:bg>
    <p:spTree>
      <p:nvGrpSpPr>
        <p:cNvPr id="1" name="Shape 688"/>
        <p:cNvGrpSpPr/>
        <p:nvPr/>
      </p:nvGrpSpPr>
      <p:grpSpPr>
        <a:xfrm>
          <a:off x="0" y="0"/>
          <a:ext cx="0" cy="0"/>
          <a:chOff x="0" y="0"/>
          <a:chExt cx="0" cy="0"/>
        </a:xfrm>
      </p:grpSpPr>
      <p:sp>
        <p:nvSpPr>
          <p:cNvPr id="689" name="Google Shape;689;p54"/>
          <p:cNvSpPr/>
          <p:nvPr/>
        </p:nvSpPr>
        <p:spPr>
          <a:xfrm>
            <a:off x="4689750" y="2896300"/>
            <a:ext cx="5459700" cy="3907500"/>
          </a:xfrm>
          <a:prstGeom prst="roundRect">
            <a:avLst>
              <a:gd name="adj" fmla="val 9256"/>
            </a:avLst>
          </a:prstGeom>
          <a:solidFill>
            <a:srgbClr val="FFFFFF"/>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914400" marR="0" lvl="0" indent="0" algn="l" rtl="0">
              <a:spcBef>
                <a:spcPts val="0"/>
              </a:spcBef>
              <a:spcAft>
                <a:spcPts val="0"/>
              </a:spcAft>
              <a:buClr>
                <a:srgbClr val="000000"/>
              </a:buClr>
              <a:buSzPts val="1000"/>
              <a:buFont typeface="Arial"/>
              <a:buNone/>
            </a:pPr>
            <a:endParaRPr sz="1000" i="1">
              <a:solidFill>
                <a:srgbClr val="023C5A"/>
              </a:solidFill>
              <a:latin typeface="Calibri"/>
              <a:ea typeface="Calibri"/>
              <a:cs typeface="Calibri"/>
              <a:sym typeface="Calibri"/>
            </a:endParaRPr>
          </a:p>
        </p:txBody>
      </p:sp>
      <p:sp>
        <p:nvSpPr>
          <p:cNvPr id="690" name="Google Shape;690;p54"/>
          <p:cNvSpPr txBox="1"/>
          <p:nvPr/>
        </p:nvSpPr>
        <p:spPr>
          <a:xfrm>
            <a:off x="676950" y="2896300"/>
            <a:ext cx="3496500" cy="2366234"/>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During an interview with a user to validate your prototype, you realize their answers are short and generic. The surface-level responses seem to indicate everything is good but do not provide any constructive feedback or authentic opinions.</a:t>
            </a:r>
            <a:endParaRPr sz="1400" b="1">
              <a:solidFill>
                <a:srgbClr val="FFFFFF"/>
              </a:solidFill>
              <a:latin typeface="Calibri"/>
              <a:ea typeface="Calibri"/>
              <a:cs typeface="Calibri"/>
              <a:sym typeface="Calibri"/>
            </a:endParaRPr>
          </a:p>
          <a:p>
            <a:pPr marL="0" marR="0" lvl="0" indent="0" algn="l" rtl="0">
              <a:spcBef>
                <a:spcPts val="0"/>
              </a:spcBef>
              <a:spcAft>
                <a:spcPts val="0"/>
              </a:spcAft>
              <a:buClr>
                <a:srgbClr val="000000"/>
              </a:buClr>
              <a:buSzPts val="1100"/>
              <a:buFont typeface="Arial"/>
              <a:buNone/>
            </a:pPr>
            <a:endParaRPr sz="1400" b="1">
              <a:solidFill>
                <a:srgbClr val="FFFFFF"/>
              </a:solidFill>
              <a:latin typeface="Calibri"/>
              <a:ea typeface="Calibri"/>
              <a:cs typeface="Calibri"/>
              <a:sym typeface="Calibri"/>
            </a:endParaRPr>
          </a:p>
          <a:p>
            <a:pPr marL="0" marR="0" lvl="0" indent="0" algn="l" rtl="0">
              <a:spcBef>
                <a:spcPts val="0"/>
              </a:spcBef>
              <a:spcAft>
                <a:spcPts val="0"/>
              </a:spcAft>
              <a:buClr>
                <a:srgbClr val="000000"/>
              </a:buClr>
              <a:buSzPts val="1100"/>
              <a:buFont typeface="Arial"/>
              <a:buNone/>
            </a:pPr>
            <a:r>
              <a:rPr lang="en" sz="1400" b="1">
                <a:solidFill>
                  <a:srgbClr val="FFFFFF"/>
                </a:solidFill>
                <a:latin typeface="Calibri"/>
                <a:ea typeface="Calibri"/>
                <a:cs typeface="Calibri"/>
                <a:sym typeface="Calibri"/>
              </a:rPr>
              <a:t>How can you handle this situation?</a:t>
            </a:r>
            <a:endParaRPr sz="1400" b="1">
              <a:solidFill>
                <a:srgbClr val="FFFFFF"/>
              </a:solidFill>
              <a:latin typeface="Calibri"/>
              <a:ea typeface="Calibri"/>
              <a:cs typeface="Calibri"/>
              <a:sym typeface="Calibri"/>
            </a:endParaRPr>
          </a:p>
          <a:p>
            <a:pPr marL="0" marR="0" lvl="0" indent="0" algn="l" rtl="0">
              <a:spcBef>
                <a:spcPts val="0"/>
              </a:spcBef>
              <a:spcAft>
                <a:spcPts val="0"/>
              </a:spcAft>
              <a:buClr>
                <a:srgbClr val="000000"/>
              </a:buClr>
              <a:buSzPts val="1100"/>
              <a:buFont typeface="Arial"/>
              <a:buNone/>
            </a:pPr>
            <a:r>
              <a:rPr lang="en" sz="1400" b="1">
                <a:solidFill>
                  <a:srgbClr val="FFFFFF"/>
                </a:solidFill>
                <a:latin typeface="Calibri"/>
                <a:ea typeface="Calibri"/>
                <a:cs typeface="Calibri"/>
                <a:sym typeface="Calibri"/>
              </a:rPr>
              <a:t>What practice would be helpful in this case?</a:t>
            </a:r>
            <a:endParaRPr sz="1400" b="1">
              <a:solidFill>
                <a:srgbClr val="FFFFFF"/>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b="1">
              <a:solidFill>
                <a:srgbClr val="FFFFFF"/>
              </a:solidFill>
              <a:latin typeface="Calibri"/>
              <a:ea typeface="Calibri"/>
              <a:cs typeface="Calibri"/>
              <a:sym typeface="Calibri"/>
            </a:endParaRPr>
          </a:p>
        </p:txBody>
      </p:sp>
      <p:pic>
        <p:nvPicPr>
          <p:cNvPr id="691" name="Google Shape;691;p54"/>
          <p:cNvPicPr preferRelativeResize="0"/>
          <p:nvPr/>
        </p:nvPicPr>
        <p:blipFill rotWithShape="1">
          <a:blip r:embed="rId3">
            <a:alphaModFix/>
          </a:blip>
          <a:srcRect/>
          <a:stretch/>
        </p:blipFill>
        <p:spPr>
          <a:xfrm>
            <a:off x="5167730" y="3393729"/>
            <a:ext cx="1234072" cy="1229738"/>
          </a:xfrm>
          <a:prstGeom prst="rect">
            <a:avLst/>
          </a:prstGeom>
          <a:noFill/>
          <a:ln>
            <a:noFill/>
          </a:ln>
        </p:spPr>
      </p:pic>
      <p:pic>
        <p:nvPicPr>
          <p:cNvPr id="692" name="Google Shape;692;p54"/>
          <p:cNvPicPr preferRelativeResize="0"/>
          <p:nvPr/>
        </p:nvPicPr>
        <p:blipFill rotWithShape="1">
          <a:blip r:embed="rId4">
            <a:alphaModFix/>
          </a:blip>
          <a:srcRect/>
          <a:stretch/>
        </p:blipFill>
        <p:spPr>
          <a:xfrm>
            <a:off x="6806889" y="4131204"/>
            <a:ext cx="1229742" cy="1229739"/>
          </a:xfrm>
          <a:prstGeom prst="rect">
            <a:avLst/>
          </a:prstGeom>
          <a:noFill/>
          <a:ln>
            <a:noFill/>
          </a:ln>
        </p:spPr>
      </p:pic>
      <p:pic>
        <p:nvPicPr>
          <p:cNvPr id="693" name="Google Shape;693;p54"/>
          <p:cNvPicPr preferRelativeResize="0"/>
          <p:nvPr/>
        </p:nvPicPr>
        <p:blipFill rotWithShape="1">
          <a:blip r:embed="rId5">
            <a:alphaModFix/>
          </a:blip>
          <a:srcRect/>
          <a:stretch/>
        </p:blipFill>
        <p:spPr>
          <a:xfrm>
            <a:off x="8441723" y="3393727"/>
            <a:ext cx="1229732" cy="1229736"/>
          </a:xfrm>
          <a:prstGeom prst="rect">
            <a:avLst/>
          </a:prstGeom>
          <a:noFill/>
          <a:ln>
            <a:noFill/>
          </a:ln>
        </p:spPr>
      </p:pic>
      <p:sp>
        <p:nvSpPr>
          <p:cNvPr id="694" name="Google Shape;694;p54"/>
          <p:cNvSpPr txBox="1"/>
          <p:nvPr/>
        </p:nvSpPr>
        <p:spPr>
          <a:xfrm>
            <a:off x="4791075" y="4988702"/>
            <a:ext cx="1557256" cy="858129"/>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400"/>
              <a:buFont typeface="Arial"/>
              <a:buNone/>
            </a:pPr>
            <a:r>
              <a:rPr lang="en" sz="1400" b="1">
                <a:solidFill>
                  <a:srgbClr val="002060"/>
                </a:solidFill>
                <a:latin typeface="Calibri"/>
                <a:ea typeface="Calibri"/>
                <a:cs typeface="Calibri"/>
                <a:sym typeface="Calibri"/>
              </a:rPr>
              <a:t>Maintain communication</a:t>
            </a:r>
            <a:endParaRPr sz="1400" b="1">
              <a:solidFill>
                <a:srgbClr val="002060"/>
              </a:solidFill>
              <a:latin typeface="Calibri"/>
              <a:ea typeface="Calibri"/>
              <a:cs typeface="Calibri"/>
              <a:sym typeface="Calibri"/>
            </a:endParaRPr>
          </a:p>
          <a:p>
            <a:pPr marL="0" marR="0" lvl="0" indent="0" algn="ctr" rtl="0">
              <a:spcBef>
                <a:spcPts val="0"/>
              </a:spcBef>
              <a:spcAft>
                <a:spcPts val="0"/>
              </a:spcAft>
              <a:buClr>
                <a:srgbClr val="000000"/>
              </a:buClr>
              <a:buSzPts val="1400"/>
              <a:buFont typeface="Arial"/>
              <a:buNone/>
            </a:pPr>
            <a:r>
              <a:rPr lang="en" sz="1400" b="1">
                <a:solidFill>
                  <a:srgbClr val="002060"/>
                </a:solidFill>
                <a:latin typeface="Calibri"/>
                <a:ea typeface="Calibri"/>
                <a:cs typeface="Calibri"/>
                <a:sym typeface="Calibri"/>
              </a:rPr>
              <a:t>between teams.</a:t>
            </a:r>
            <a:endParaRPr sz="1400" b="1">
              <a:solidFill>
                <a:srgbClr val="002060"/>
              </a:solidFill>
              <a:latin typeface="Calibri"/>
              <a:ea typeface="Calibri"/>
              <a:cs typeface="Calibri"/>
              <a:sym typeface="Calibri"/>
            </a:endParaRPr>
          </a:p>
        </p:txBody>
      </p:sp>
      <p:sp>
        <p:nvSpPr>
          <p:cNvPr id="695" name="Google Shape;695;p54"/>
          <p:cNvSpPr txBox="1"/>
          <p:nvPr/>
        </p:nvSpPr>
        <p:spPr>
          <a:xfrm>
            <a:off x="6534150" y="5692202"/>
            <a:ext cx="1451163" cy="642900"/>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400"/>
              <a:buFont typeface="Arial"/>
              <a:buNone/>
            </a:pPr>
            <a:r>
              <a:rPr lang="en" sz="1400" b="1">
                <a:solidFill>
                  <a:srgbClr val="002060"/>
                </a:solidFill>
                <a:latin typeface="Calibri"/>
                <a:ea typeface="Calibri"/>
                <a:cs typeface="Calibri"/>
                <a:sym typeface="Calibri"/>
              </a:rPr>
              <a:t>Trust the HCD process.</a:t>
            </a:r>
            <a:endParaRPr sz="1400" b="1">
              <a:solidFill>
                <a:srgbClr val="002060"/>
              </a:solidFill>
              <a:latin typeface="Calibri"/>
              <a:ea typeface="Calibri"/>
              <a:cs typeface="Calibri"/>
              <a:sym typeface="Calibri"/>
            </a:endParaRPr>
          </a:p>
        </p:txBody>
      </p:sp>
      <p:sp>
        <p:nvSpPr>
          <p:cNvPr id="696" name="Google Shape;696;p54"/>
          <p:cNvSpPr txBox="1"/>
          <p:nvPr/>
        </p:nvSpPr>
        <p:spPr>
          <a:xfrm>
            <a:off x="8171119" y="4988702"/>
            <a:ext cx="1840569" cy="642686"/>
          </a:xfrm>
          <a:prstGeom prst="rect">
            <a:avLst/>
          </a:prstGeom>
          <a:noFill/>
          <a:ln>
            <a:noFill/>
          </a:ln>
        </p:spPr>
        <p:txBody>
          <a:bodyPr spcFirstLastPara="1" wrap="square" lIns="104875" tIns="104875" rIns="104875" bIns="104875" anchor="t" anchorCtr="0">
            <a:spAutoFit/>
          </a:bodyPr>
          <a:lstStyle/>
          <a:p>
            <a:pPr marL="0" marR="0" lvl="0" indent="0" algn="ctr" rtl="0">
              <a:spcBef>
                <a:spcPts val="0"/>
              </a:spcBef>
              <a:spcAft>
                <a:spcPts val="0"/>
              </a:spcAft>
              <a:buClr>
                <a:srgbClr val="000000"/>
              </a:buClr>
              <a:buSzPts val="1400"/>
              <a:buFont typeface="Arial"/>
              <a:buNone/>
            </a:pPr>
            <a:r>
              <a:rPr lang="en" sz="1400" b="1">
                <a:solidFill>
                  <a:srgbClr val="002060"/>
                </a:solidFill>
                <a:latin typeface="Calibri"/>
                <a:ea typeface="Calibri"/>
                <a:cs typeface="Calibri"/>
                <a:sym typeface="Calibri"/>
              </a:rPr>
              <a:t>Find solutions to small inconveniences.</a:t>
            </a:r>
            <a:endParaRPr sz="1400" b="1">
              <a:solidFill>
                <a:srgbClr val="002060"/>
              </a:solidFill>
              <a:latin typeface="Calibri"/>
              <a:ea typeface="Calibri"/>
              <a:cs typeface="Calibri"/>
              <a:sym typeface="Calibri"/>
            </a:endParaRPr>
          </a:p>
        </p:txBody>
      </p:sp>
      <p:sp>
        <p:nvSpPr>
          <p:cNvPr id="697" name="Google Shape;697;p54"/>
          <p:cNvSpPr txBox="1"/>
          <p:nvPr/>
        </p:nvSpPr>
        <p:spPr>
          <a:xfrm>
            <a:off x="676948" y="756000"/>
            <a:ext cx="2998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FFFFFF"/>
                </a:solidFill>
                <a:latin typeface="Calibri"/>
                <a:ea typeface="Calibri"/>
                <a:cs typeface="Calibri"/>
                <a:sym typeface="Calibri"/>
              </a:rPr>
              <a:t>Activity</a:t>
            </a:r>
            <a:endParaRPr sz="2800" b="1">
              <a:solidFill>
                <a:srgbClr val="FFFFFF"/>
              </a:solidFill>
              <a:latin typeface="Calibri"/>
              <a:ea typeface="Calibri"/>
              <a:cs typeface="Calibri"/>
              <a:sym typeface="Calibri"/>
            </a:endParaRPr>
          </a:p>
        </p:txBody>
      </p:sp>
      <p:sp>
        <p:nvSpPr>
          <p:cNvPr id="698" name="Google Shape;698;p54"/>
          <p:cNvSpPr txBox="1"/>
          <p:nvPr/>
        </p:nvSpPr>
        <p:spPr>
          <a:xfrm>
            <a:off x="676952" y="1764000"/>
            <a:ext cx="37122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FFFFFF"/>
                </a:solidFill>
                <a:latin typeface="Calibri"/>
                <a:ea typeface="Calibri"/>
                <a:cs typeface="Calibri"/>
                <a:sym typeface="Calibri"/>
              </a:rPr>
              <a:t>Simulation 3 </a:t>
            </a:r>
            <a:endParaRPr/>
          </a:p>
          <a:p>
            <a:pPr marL="0" marR="0" lvl="0" indent="0" algn="l" rtl="0">
              <a:spcBef>
                <a:spcPts val="0"/>
              </a:spcBef>
              <a:spcAft>
                <a:spcPts val="0"/>
              </a:spcAft>
              <a:buClr>
                <a:srgbClr val="000000"/>
              </a:buClr>
              <a:buSzPts val="1800"/>
              <a:buFont typeface="Arial"/>
              <a:buNone/>
            </a:pPr>
            <a:r>
              <a:rPr lang="en" sz="1800" b="1">
                <a:solidFill>
                  <a:srgbClr val="FFFFFF"/>
                </a:solidFill>
                <a:latin typeface="Calibri"/>
                <a:ea typeface="Calibri"/>
                <a:cs typeface="Calibri"/>
                <a:sym typeface="Calibri"/>
              </a:rPr>
              <a:t>Group Discussion</a:t>
            </a:r>
            <a:endParaRPr sz="1100" b="1">
              <a:solidFill>
                <a:srgbClr val="FFFFFF"/>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702"/>
        <p:cNvGrpSpPr/>
        <p:nvPr/>
      </p:nvGrpSpPr>
      <p:grpSpPr>
        <a:xfrm>
          <a:off x="0" y="0"/>
          <a:ext cx="0" cy="0"/>
          <a:chOff x="0" y="0"/>
          <a:chExt cx="0" cy="0"/>
        </a:xfrm>
      </p:grpSpPr>
      <p:sp>
        <p:nvSpPr>
          <p:cNvPr id="703" name="Google Shape;703;p55"/>
          <p:cNvSpPr txBox="1"/>
          <p:nvPr/>
        </p:nvSpPr>
        <p:spPr>
          <a:xfrm>
            <a:off x="676953" y="756000"/>
            <a:ext cx="7909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00A7E1"/>
                </a:solidFill>
                <a:latin typeface="Calibri"/>
                <a:ea typeface="Calibri"/>
                <a:cs typeface="Calibri"/>
                <a:sym typeface="Calibri"/>
              </a:rPr>
              <a:t>Afternoon Activity</a:t>
            </a:r>
            <a:endParaRPr sz="2800" b="1">
              <a:solidFill>
                <a:srgbClr val="00A7E1"/>
              </a:solidFill>
              <a:latin typeface="Calibri"/>
              <a:ea typeface="Calibri"/>
              <a:cs typeface="Calibri"/>
              <a:sym typeface="Calibri"/>
            </a:endParaRPr>
          </a:p>
        </p:txBody>
      </p:sp>
      <p:sp>
        <p:nvSpPr>
          <p:cNvPr id="704" name="Google Shape;704;p55"/>
          <p:cNvSpPr txBox="1"/>
          <p:nvPr/>
        </p:nvSpPr>
        <p:spPr>
          <a:xfrm>
            <a:off x="676949" y="1764000"/>
            <a:ext cx="54855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Preparation</a:t>
            </a:r>
            <a:endParaRPr sz="1800" b="1">
              <a:solidFill>
                <a:srgbClr val="595959"/>
              </a:solidFill>
              <a:latin typeface="Calibri"/>
              <a:ea typeface="Calibri"/>
              <a:cs typeface="Calibri"/>
              <a:sym typeface="Calibri"/>
            </a:endParaRPr>
          </a:p>
        </p:txBody>
      </p:sp>
      <p:sp>
        <p:nvSpPr>
          <p:cNvPr id="705" name="Google Shape;705;p55"/>
          <p:cNvSpPr txBox="1"/>
          <p:nvPr/>
        </p:nvSpPr>
        <p:spPr>
          <a:xfrm>
            <a:off x="676950" y="2465400"/>
            <a:ext cx="4362900" cy="4431952"/>
          </a:xfrm>
          <a:prstGeom prst="rect">
            <a:avLst/>
          </a:prstGeom>
          <a:noFill/>
          <a:ln>
            <a:noFill/>
          </a:ln>
        </p:spPr>
        <p:txBody>
          <a:bodyPr spcFirstLastPara="1" wrap="square" lIns="91425" tIns="91425" rIns="91425" bIns="91425" anchor="t" anchorCtr="0">
            <a:spAutoFit/>
          </a:bodyPr>
          <a:lstStyle/>
          <a:p>
            <a:pPr marL="0" marR="67905" lvl="0" indent="0" algn="l" rtl="0">
              <a:spcBef>
                <a:spcPts val="0"/>
              </a:spcBef>
              <a:spcAft>
                <a:spcPts val="0"/>
              </a:spcAft>
              <a:buClr>
                <a:srgbClr val="000000"/>
              </a:buClr>
              <a:buSzPts val="1400"/>
              <a:buFont typeface="Arial"/>
              <a:buNone/>
            </a:pPr>
            <a:r>
              <a:rPr lang="en" sz="1400">
                <a:solidFill>
                  <a:srgbClr val="434343"/>
                </a:solidFill>
                <a:latin typeface="Calibri"/>
                <a:ea typeface="Calibri"/>
                <a:cs typeface="Calibri"/>
                <a:sym typeface="Calibri"/>
              </a:rPr>
              <a:t>Based on what you learned this morning, you will create a prototype and test simple solutions with basic tools one can find in a typical office. The objective is not to aim for perfection but to learn by doing. Specifically, you should explore how prototyping and testing work. </a:t>
            </a:r>
            <a:br>
              <a:rPr lang="en" sz="1400">
                <a:solidFill>
                  <a:srgbClr val="434343"/>
                </a:solidFill>
                <a:latin typeface="Calibri"/>
                <a:ea typeface="Calibri"/>
                <a:cs typeface="Calibri"/>
                <a:sym typeface="Calibri"/>
              </a:rPr>
            </a:br>
            <a:r>
              <a:rPr lang="en" sz="1400">
                <a:solidFill>
                  <a:srgbClr val="434343"/>
                </a:solidFill>
                <a:latin typeface="Calibri"/>
                <a:ea typeface="Calibri"/>
                <a:cs typeface="Calibri"/>
                <a:sym typeface="Calibri"/>
              </a:rPr>
              <a:t>Tomorrow morning, you will be able to share your experience, observations, and questions.</a:t>
            </a:r>
            <a:br>
              <a:rPr lang="en" sz="1400">
                <a:solidFill>
                  <a:srgbClr val="434343"/>
                </a:solidFill>
                <a:latin typeface="Calibri"/>
                <a:ea typeface="Calibri"/>
                <a:cs typeface="Calibri"/>
                <a:sym typeface="Calibri"/>
              </a:rPr>
            </a:br>
            <a:br>
              <a:rPr lang="en" sz="1400">
                <a:solidFill>
                  <a:srgbClr val="434343"/>
                </a:solidFill>
                <a:latin typeface="Calibri"/>
                <a:ea typeface="Calibri"/>
                <a:cs typeface="Calibri"/>
                <a:sym typeface="Calibri"/>
              </a:rPr>
            </a:br>
            <a:r>
              <a:rPr lang="en" sz="1400">
                <a:solidFill>
                  <a:srgbClr val="434343"/>
                </a:solidFill>
                <a:latin typeface="Calibri"/>
                <a:ea typeface="Calibri"/>
                <a:cs typeface="Calibri"/>
                <a:sym typeface="Calibri"/>
              </a:rPr>
              <a:t>Split into three teams. Each team then chooses one of the three “How might we” questions:</a:t>
            </a:r>
            <a:br>
              <a:rPr lang="en" sz="1400">
                <a:solidFill>
                  <a:srgbClr val="434343"/>
                </a:solidFill>
                <a:latin typeface="Calibri"/>
                <a:ea typeface="Calibri"/>
                <a:cs typeface="Calibri"/>
                <a:sym typeface="Calibri"/>
              </a:rPr>
            </a:br>
            <a:endParaRPr sz="800">
              <a:solidFill>
                <a:srgbClr val="434343"/>
              </a:solidFill>
              <a:latin typeface="Calibri"/>
              <a:ea typeface="Calibri"/>
              <a:cs typeface="Calibri"/>
              <a:sym typeface="Calibri"/>
            </a:endParaRPr>
          </a:p>
          <a:p>
            <a:pPr marL="285750" marR="67905" lvl="0" indent="-203200" algn="l" rtl="0">
              <a:spcBef>
                <a:spcPts val="0"/>
              </a:spcBef>
              <a:spcAft>
                <a:spcPts val="0"/>
              </a:spcAft>
              <a:buClr>
                <a:srgbClr val="434343"/>
              </a:buClr>
              <a:buSzPts val="1400"/>
              <a:buFont typeface="Calibri"/>
              <a:buChar char="●"/>
            </a:pPr>
            <a:r>
              <a:rPr lang="en" sz="1400" b="1">
                <a:solidFill>
                  <a:srgbClr val="434343"/>
                </a:solidFill>
                <a:latin typeface="Calibri"/>
                <a:ea typeface="Calibri"/>
                <a:cs typeface="Calibri"/>
                <a:sym typeface="Calibri"/>
              </a:rPr>
              <a:t>Team A: How might we promote social distancing during COVID-19 in crowded places (e.g., markets, bus stops, hospitals)?</a:t>
            </a:r>
            <a:br>
              <a:rPr lang="en" sz="1400" b="1">
                <a:solidFill>
                  <a:srgbClr val="434343"/>
                </a:solidFill>
                <a:latin typeface="Calibri"/>
                <a:ea typeface="Calibri"/>
                <a:cs typeface="Calibri"/>
                <a:sym typeface="Calibri"/>
              </a:rPr>
            </a:br>
            <a:endParaRPr sz="800" b="1">
              <a:solidFill>
                <a:srgbClr val="434343"/>
              </a:solidFill>
              <a:latin typeface="Calibri"/>
              <a:ea typeface="Calibri"/>
              <a:cs typeface="Calibri"/>
              <a:sym typeface="Calibri"/>
            </a:endParaRPr>
          </a:p>
          <a:p>
            <a:pPr marL="285750" marR="67905" lvl="0" indent="-203200" algn="l" rtl="0">
              <a:spcBef>
                <a:spcPts val="0"/>
              </a:spcBef>
              <a:spcAft>
                <a:spcPts val="0"/>
              </a:spcAft>
              <a:buClr>
                <a:srgbClr val="434343"/>
              </a:buClr>
              <a:buSzPts val="1400"/>
              <a:buFont typeface="Calibri"/>
              <a:buChar char="●"/>
            </a:pPr>
            <a:r>
              <a:rPr lang="en" sz="1400" b="1">
                <a:solidFill>
                  <a:srgbClr val="434343"/>
                </a:solidFill>
                <a:latin typeface="Calibri"/>
                <a:ea typeface="Calibri"/>
                <a:cs typeface="Calibri"/>
                <a:sym typeface="Calibri"/>
              </a:rPr>
              <a:t>Team B: How can we ensure proper mask wearing by adults and children living in the area?</a:t>
            </a:r>
            <a:br>
              <a:rPr lang="en" sz="1400" b="1">
                <a:solidFill>
                  <a:srgbClr val="434343"/>
                </a:solidFill>
                <a:latin typeface="Calibri"/>
                <a:ea typeface="Calibri"/>
                <a:cs typeface="Calibri"/>
                <a:sym typeface="Calibri"/>
              </a:rPr>
            </a:br>
            <a:endParaRPr sz="800" b="1">
              <a:solidFill>
                <a:srgbClr val="434343"/>
              </a:solidFill>
              <a:latin typeface="Calibri"/>
              <a:ea typeface="Calibri"/>
              <a:cs typeface="Calibri"/>
              <a:sym typeface="Calibri"/>
            </a:endParaRPr>
          </a:p>
          <a:p>
            <a:pPr marL="285750" marR="67905" lvl="0" indent="-203200" algn="l" rtl="0">
              <a:spcBef>
                <a:spcPts val="0"/>
              </a:spcBef>
              <a:spcAft>
                <a:spcPts val="0"/>
              </a:spcAft>
              <a:buClr>
                <a:srgbClr val="434343"/>
              </a:buClr>
              <a:buSzPts val="1400"/>
              <a:buFont typeface="Calibri"/>
              <a:buChar char="●"/>
            </a:pPr>
            <a:r>
              <a:rPr lang="en" sz="1400" b="1">
                <a:solidFill>
                  <a:srgbClr val="434343"/>
                </a:solidFill>
                <a:latin typeface="Calibri"/>
                <a:ea typeface="Calibri"/>
                <a:cs typeface="Calibri"/>
                <a:sym typeface="Calibri"/>
              </a:rPr>
              <a:t>Team C: How can we promote access to reliable information about COVID-19 and minimize the spread of rumors and unreliable sources?</a:t>
            </a:r>
            <a:endParaRPr sz="1400">
              <a:solidFill>
                <a:srgbClr val="434343"/>
              </a:solidFill>
              <a:latin typeface="Calibri"/>
              <a:ea typeface="Calibri"/>
              <a:cs typeface="Calibri"/>
              <a:sym typeface="Calibri"/>
            </a:endParaRPr>
          </a:p>
        </p:txBody>
      </p:sp>
      <p:sp>
        <p:nvSpPr>
          <p:cNvPr id="706" name="Google Shape;706;p55"/>
          <p:cNvSpPr txBox="1"/>
          <p:nvPr/>
        </p:nvSpPr>
        <p:spPr>
          <a:xfrm>
            <a:off x="5302500" y="2465400"/>
            <a:ext cx="4847100" cy="4431952"/>
          </a:xfrm>
          <a:prstGeom prst="rect">
            <a:avLst/>
          </a:prstGeom>
          <a:noFill/>
          <a:ln>
            <a:noFill/>
          </a:ln>
        </p:spPr>
        <p:txBody>
          <a:bodyPr spcFirstLastPara="1" wrap="square" lIns="91425" tIns="91425" rIns="91425" bIns="91425" anchor="t" anchorCtr="0">
            <a:spAutoFit/>
          </a:bodyPr>
          <a:lstStyle/>
          <a:p>
            <a:pPr marL="0" marR="67905" lvl="0" indent="0" algn="l" rtl="0">
              <a:spcBef>
                <a:spcPts val="0"/>
              </a:spcBef>
              <a:spcAft>
                <a:spcPts val="0"/>
              </a:spcAft>
              <a:buClr>
                <a:srgbClr val="000000"/>
              </a:buClr>
              <a:buSzPts val="1400"/>
              <a:buFont typeface="Arial"/>
              <a:buNone/>
            </a:pPr>
            <a:r>
              <a:rPr lang="en" sz="1400">
                <a:solidFill>
                  <a:srgbClr val="434343"/>
                </a:solidFill>
                <a:latin typeface="Calibri"/>
                <a:ea typeface="Calibri"/>
                <a:cs typeface="Calibri"/>
                <a:sym typeface="Calibri"/>
              </a:rPr>
              <a:t>The following insights will inform each team’s work:</a:t>
            </a:r>
            <a:br>
              <a:rPr lang="en" sz="1400">
                <a:solidFill>
                  <a:srgbClr val="434343"/>
                </a:solidFill>
                <a:latin typeface="Calibri"/>
                <a:ea typeface="Calibri"/>
                <a:cs typeface="Calibri"/>
                <a:sym typeface="Calibri"/>
              </a:rPr>
            </a:br>
            <a:endParaRPr sz="700">
              <a:solidFill>
                <a:srgbClr val="434343"/>
              </a:solidFill>
              <a:latin typeface="Calibri"/>
              <a:ea typeface="Calibri"/>
              <a:cs typeface="Calibri"/>
              <a:sym typeface="Calibri"/>
            </a:endParaRPr>
          </a:p>
          <a:p>
            <a:pPr marL="285750" marR="67905" lvl="0" indent="-203200" algn="l" rtl="0">
              <a:spcBef>
                <a:spcPts val="0"/>
              </a:spcBef>
              <a:spcAft>
                <a:spcPts val="0"/>
              </a:spcAft>
              <a:buClr>
                <a:srgbClr val="434343"/>
              </a:buClr>
              <a:buSzPts val="1400"/>
              <a:buFont typeface="Calibri"/>
              <a:buChar char="●"/>
            </a:pPr>
            <a:r>
              <a:rPr lang="en" sz="1400" i="1">
                <a:solidFill>
                  <a:srgbClr val="434343"/>
                </a:solidFill>
                <a:latin typeface="Calibri"/>
                <a:ea typeface="Calibri"/>
                <a:cs typeface="Calibri"/>
                <a:sym typeface="Calibri"/>
              </a:rPr>
              <a:t>Preventive measures to stop the spread of COVID-19 (e.g., curfews, movement restrictions) are not adapted for the financial and cultural realities of life in the country, resulting in resistance to these measures.</a:t>
            </a:r>
            <a:endParaRPr sz="1400" i="1">
              <a:solidFill>
                <a:srgbClr val="434343"/>
              </a:solidFill>
              <a:latin typeface="Calibri"/>
              <a:ea typeface="Calibri"/>
              <a:cs typeface="Calibri"/>
              <a:sym typeface="Calibri"/>
            </a:endParaRPr>
          </a:p>
          <a:p>
            <a:pPr marL="0" marR="67905" lvl="0" indent="0" algn="l" rtl="0">
              <a:spcBef>
                <a:spcPts val="0"/>
              </a:spcBef>
              <a:spcAft>
                <a:spcPts val="0"/>
              </a:spcAft>
              <a:buClr>
                <a:srgbClr val="000000"/>
              </a:buClr>
              <a:buSzPts val="700"/>
              <a:buFont typeface="Arial"/>
              <a:buNone/>
            </a:pPr>
            <a:endParaRPr sz="700" i="1">
              <a:solidFill>
                <a:srgbClr val="434343"/>
              </a:solidFill>
              <a:latin typeface="Calibri"/>
              <a:ea typeface="Calibri"/>
              <a:cs typeface="Calibri"/>
              <a:sym typeface="Calibri"/>
            </a:endParaRPr>
          </a:p>
          <a:p>
            <a:pPr marL="285750" marR="67905" lvl="0" indent="-203200" algn="l" rtl="0">
              <a:spcBef>
                <a:spcPts val="0"/>
              </a:spcBef>
              <a:spcAft>
                <a:spcPts val="0"/>
              </a:spcAft>
              <a:buClr>
                <a:srgbClr val="434343"/>
              </a:buClr>
              <a:buSzPts val="1400"/>
              <a:buFont typeface="Calibri"/>
              <a:buChar char="●"/>
            </a:pPr>
            <a:r>
              <a:rPr lang="en" sz="1400" i="1">
                <a:solidFill>
                  <a:srgbClr val="434343"/>
                </a:solidFill>
                <a:latin typeface="Calibri"/>
                <a:ea typeface="Calibri"/>
                <a:cs typeface="Calibri"/>
                <a:sym typeface="Calibri"/>
              </a:rPr>
              <a:t>Movement restrictions related to COVID-19 have had dramatic effects on annual crops, leading to increased food insecurity, particularly in rural areas of the country.</a:t>
            </a:r>
            <a:endParaRPr sz="1400" i="1">
              <a:solidFill>
                <a:srgbClr val="434343"/>
              </a:solidFill>
              <a:latin typeface="Calibri"/>
              <a:ea typeface="Calibri"/>
              <a:cs typeface="Calibri"/>
              <a:sym typeface="Calibri"/>
            </a:endParaRPr>
          </a:p>
          <a:p>
            <a:pPr marL="457200" marR="67905" lvl="0" indent="0" algn="l" rtl="0">
              <a:spcBef>
                <a:spcPts val="0"/>
              </a:spcBef>
              <a:spcAft>
                <a:spcPts val="0"/>
              </a:spcAft>
              <a:buClr>
                <a:srgbClr val="000000"/>
              </a:buClr>
              <a:buSzPts val="800"/>
              <a:buFont typeface="Arial"/>
              <a:buNone/>
            </a:pPr>
            <a:endParaRPr sz="800" i="1">
              <a:solidFill>
                <a:srgbClr val="434343"/>
              </a:solidFill>
              <a:latin typeface="Calibri"/>
              <a:ea typeface="Calibri"/>
              <a:cs typeface="Calibri"/>
              <a:sym typeface="Calibri"/>
            </a:endParaRPr>
          </a:p>
          <a:p>
            <a:pPr marL="285750" marR="67905" lvl="0" indent="-203200" algn="l" rtl="0">
              <a:spcBef>
                <a:spcPts val="0"/>
              </a:spcBef>
              <a:spcAft>
                <a:spcPts val="0"/>
              </a:spcAft>
              <a:buClr>
                <a:srgbClr val="434343"/>
              </a:buClr>
              <a:buSzPts val="1400"/>
              <a:buFont typeface="Calibri"/>
              <a:buChar char="●"/>
            </a:pPr>
            <a:r>
              <a:rPr lang="en" sz="1400" i="1">
                <a:solidFill>
                  <a:srgbClr val="434343"/>
                </a:solidFill>
                <a:latin typeface="Calibri"/>
                <a:ea typeface="Calibri"/>
                <a:cs typeface="Calibri"/>
                <a:sym typeface="Calibri"/>
              </a:rPr>
              <a:t>The lack of a centralized digital health registry has led to unreliable or delayed reporting of COVID-19-related cases and deaths throughout the country.</a:t>
            </a:r>
            <a:endParaRPr sz="1400" i="1">
              <a:solidFill>
                <a:srgbClr val="434343"/>
              </a:solidFill>
              <a:latin typeface="Calibri"/>
              <a:ea typeface="Calibri"/>
              <a:cs typeface="Calibri"/>
              <a:sym typeface="Calibri"/>
            </a:endParaRPr>
          </a:p>
          <a:p>
            <a:pPr marL="457200" marR="67905" lvl="0" indent="0" algn="l" rtl="0">
              <a:spcBef>
                <a:spcPts val="0"/>
              </a:spcBef>
              <a:spcAft>
                <a:spcPts val="0"/>
              </a:spcAft>
              <a:buClr>
                <a:srgbClr val="000000"/>
              </a:buClr>
              <a:buSzPts val="800"/>
              <a:buFont typeface="Arial"/>
              <a:buNone/>
            </a:pPr>
            <a:endParaRPr sz="800" i="1">
              <a:solidFill>
                <a:srgbClr val="434343"/>
              </a:solidFill>
              <a:latin typeface="Calibri"/>
              <a:ea typeface="Calibri"/>
              <a:cs typeface="Calibri"/>
              <a:sym typeface="Calibri"/>
            </a:endParaRPr>
          </a:p>
          <a:p>
            <a:pPr marL="285750" marR="67905" lvl="0" indent="-203200" algn="l" rtl="0">
              <a:spcBef>
                <a:spcPts val="0"/>
              </a:spcBef>
              <a:spcAft>
                <a:spcPts val="0"/>
              </a:spcAft>
              <a:buClr>
                <a:srgbClr val="434343"/>
              </a:buClr>
              <a:buSzPts val="1400"/>
              <a:buFont typeface="Calibri"/>
              <a:buChar char="●"/>
            </a:pPr>
            <a:r>
              <a:rPr lang="en" sz="1400" i="1">
                <a:solidFill>
                  <a:srgbClr val="434343"/>
                </a:solidFill>
                <a:latin typeface="Calibri"/>
                <a:ea typeface="Calibri"/>
                <a:cs typeface="Calibri"/>
                <a:sym typeface="Calibri"/>
              </a:rPr>
              <a:t>COVID-19 and its preventive measures have led to an increase in violence against women, particularly burglary and sexual violence during curfew hours.</a:t>
            </a:r>
            <a:endParaRPr sz="1400" i="1">
              <a:solidFill>
                <a:srgbClr val="434343"/>
              </a:solidFill>
              <a:latin typeface="Calibri"/>
              <a:ea typeface="Calibri"/>
              <a:cs typeface="Calibri"/>
              <a:sym typeface="Calibri"/>
            </a:endParaRPr>
          </a:p>
          <a:p>
            <a:pPr marL="457200" marR="67905" lvl="0" indent="0" algn="l" rtl="0">
              <a:spcBef>
                <a:spcPts val="0"/>
              </a:spcBef>
              <a:spcAft>
                <a:spcPts val="0"/>
              </a:spcAft>
              <a:buClr>
                <a:srgbClr val="000000"/>
              </a:buClr>
              <a:buSzPts val="800"/>
              <a:buFont typeface="Arial"/>
              <a:buNone/>
            </a:pPr>
            <a:endParaRPr sz="800" i="1">
              <a:solidFill>
                <a:srgbClr val="434343"/>
              </a:solidFill>
              <a:latin typeface="Calibri"/>
              <a:ea typeface="Calibri"/>
              <a:cs typeface="Calibri"/>
              <a:sym typeface="Calibri"/>
            </a:endParaRPr>
          </a:p>
          <a:p>
            <a:pPr marL="285750" marR="67905" lvl="0" indent="-203200" algn="l" rtl="0">
              <a:spcBef>
                <a:spcPts val="0"/>
              </a:spcBef>
              <a:spcAft>
                <a:spcPts val="0"/>
              </a:spcAft>
              <a:buClr>
                <a:srgbClr val="434343"/>
              </a:buClr>
              <a:buSzPts val="1400"/>
              <a:buFont typeface="Calibri"/>
              <a:buChar char="●"/>
            </a:pPr>
            <a:r>
              <a:rPr lang="en" sz="1400" i="1">
                <a:solidFill>
                  <a:srgbClr val="434343"/>
                </a:solidFill>
                <a:latin typeface="Calibri"/>
                <a:ea typeface="Calibri"/>
                <a:cs typeface="Calibri"/>
                <a:sym typeface="Calibri"/>
              </a:rPr>
              <a:t>Fear, misinformation, and mistrust among Europeans have led to the spread of rumors about COVID-19, resulting in resistance to testing, social distancing, and mask wearing.</a:t>
            </a:r>
            <a:endParaRPr sz="1400" i="1">
              <a:solidFill>
                <a:srgbClr val="434343"/>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6CAD3"/>
        </a:solidFill>
        <a:effectLst/>
      </p:bgPr>
    </p:bg>
    <p:spTree>
      <p:nvGrpSpPr>
        <p:cNvPr id="1" name="Shape 710"/>
        <p:cNvGrpSpPr/>
        <p:nvPr/>
      </p:nvGrpSpPr>
      <p:grpSpPr>
        <a:xfrm>
          <a:off x="0" y="0"/>
          <a:ext cx="0" cy="0"/>
          <a:chOff x="0" y="0"/>
          <a:chExt cx="0" cy="0"/>
        </a:xfrm>
      </p:grpSpPr>
      <p:sp>
        <p:nvSpPr>
          <p:cNvPr id="711" name="Google Shape;711;p56"/>
          <p:cNvSpPr txBox="1"/>
          <p:nvPr/>
        </p:nvSpPr>
        <p:spPr>
          <a:xfrm>
            <a:off x="676953" y="756000"/>
            <a:ext cx="7909200" cy="7011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2800"/>
              <a:buFont typeface="Arial"/>
              <a:buNone/>
            </a:pPr>
            <a:r>
              <a:rPr lang="en" sz="2800" b="1">
                <a:solidFill>
                  <a:srgbClr val="FFFFFF"/>
                </a:solidFill>
                <a:latin typeface="Calibri"/>
                <a:ea typeface="Calibri"/>
                <a:cs typeface="Calibri"/>
                <a:sym typeface="Calibri"/>
              </a:rPr>
              <a:t>Afternoon Activity</a:t>
            </a:r>
            <a:endParaRPr sz="2800" b="1">
              <a:solidFill>
                <a:srgbClr val="FFFFFF"/>
              </a:solidFill>
              <a:latin typeface="Calibri"/>
              <a:ea typeface="Calibri"/>
              <a:cs typeface="Calibri"/>
              <a:sym typeface="Calibri"/>
            </a:endParaRPr>
          </a:p>
        </p:txBody>
      </p:sp>
      <p:sp>
        <p:nvSpPr>
          <p:cNvPr id="712" name="Google Shape;712;p56"/>
          <p:cNvSpPr txBox="1"/>
          <p:nvPr/>
        </p:nvSpPr>
        <p:spPr>
          <a:xfrm>
            <a:off x="676949" y="1764000"/>
            <a:ext cx="54855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FFFFFF"/>
                </a:solidFill>
                <a:latin typeface="Calibri"/>
                <a:ea typeface="Calibri"/>
                <a:cs typeface="Calibri"/>
                <a:sym typeface="Calibri"/>
              </a:rPr>
              <a:t>Instructions</a:t>
            </a:r>
            <a:endParaRPr sz="1800" b="1">
              <a:solidFill>
                <a:srgbClr val="FFFFFF"/>
              </a:solidFill>
              <a:latin typeface="Calibri"/>
              <a:ea typeface="Calibri"/>
              <a:cs typeface="Calibri"/>
              <a:sym typeface="Calibri"/>
            </a:endParaRPr>
          </a:p>
        </p:txBody>
      </p:sp>
      <p:sp>
        <p:nvSpPr>
          <p:cNvPr id="713" name="Google Shape;713;p56"/>
          <p:cNvSpPr txBox="1"/>
          <p:nvPr/>
        </p:nvSpPr>
        <p:spPr>
          <a:xfrm>
            <a:off x="676950" y="2242500"/>
            <a:ext cx="2609700" cy="4278064"/>
          </a:xfrm>
          <a:prstGeom prst="rect">
            <a:avLst/>
          </a:prstGeom>
          <a:noFill/>
          <a:ln>
            <a:noFill/>
          </a:ln>
        </p:spPr>
        <p:txBody>
          <a:bodyPr spcFirstLastPara="1" wrap="square" lIns="91425" tIns="91425" rIns="91425" bIns="91425" anchor="t" anchorCtr="0">
            <a:spAutoFit/>
          </a:bodyPr>
          <a:lstStyle/>
          <a:p>
            <a:pPr marL="0" marR="67905" lvl="0" indent="0" algn="l"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Each team is invited to take a piece of paper and write down your team name and the “How might we” question you chose, as shown in the chart on the right. Together, use the questions shown to develop an idea to test.</a:t>
            </a:r>
            <a:endParaRPr sz="1400" b="1">
              <a:solidFill>
                <a:srgbClr val="FFFFFF"/>
              </a:solidFill>
              <a:latin typeface="Calibri"/>
              <a:ea typeface="Calibri"/>
              <a:cs typeface="Calibri"/>
              <a:sym typeface="Calibri"/>
            </a:endParaRPr>
          </a:p>
          <a:p>
            <a:pPr marL="0" marR="67905" lvl="0" indent="0" algn="l" rtl="0">
              <a:spcBef>
                <a:spcPts val="0"/>
              </a:spcBef>
              <a:spcAft>
                <a:spcPts val="0"/>
              </a:spcAft>
              <a:buClr>
                <a:srgbClr val="000000"/>
              </a:buClr>
              <a:buSzPts val="1400"/>
              <a:buFont typeface="Arial"/>
              <a:buNone/>
            </a:pPr>
            <a:endParaRPr sz="1400" b="1">
              <a:solidFill>
                <a:srgbClr val="FFFFFF"/>
              </a:solidFill>
              <a:latin typeface="Calibri"/>
              <a:ea typeface="Calibri"/>
              <a:cs typeface="Calibri"/>
              <a:sym typeface="Calibri"/>
            </a:endParaRPr>
          </a:p>
          <a:p>
            <a:pPr marL="0" marR="67905" lvl="0" indent="0" algn="l" rtl="0">
              <a:spcBef>
                <a:spcPts val="0"/>
              </a:spcBef>
              <a:spcAft>
                <a:spcPts val="0"/>
              </a:spcAft>
              <a:buClr>
                <a:srgbClr val="000000"/>
              </a:buClr>
              <a:buSzPts val="1400"/>
              <a:buFont typeface="Arial"/>
              <a:buNone/>
            </a:pPr>
            <a:r>
              <a:rPr lang="en" sz="1400" b="1">
                <a:solidFill>
                  <a:srgbClr val="FFFFFF"/>
                </a:solidFill>
                <a:latin typeface="Calibri"/>
                <a:ea typeface="Calibri"/>
                <a:cs typeface="Calibri"/>
                <a:sym typeface="Calibri"/>
              </a:rPr>
              <a:t>After deciding on your idea, use simple office supplies to make a rapid prototype.</a:t>
            </a:r>
            <a:br>
              <a:rPr lang="en" sz="1400" b="1">
                <a:solidFill>
                  <a:srgbClr val="FFFFFF"/>
                </a:solidFill>
                <a:latin typeface="Calibri"/>
                <a:ea typeface="Calibri"/>
                <a:cs typeface="Calibri"/>
                <a:sym typeface="Calibri"/>
              </a:rPr>
            </a:br>
            <a:br>
              <a:rPr lang="en" sz="1400" b="1">
                <a:solidFill>
                  <a:srgbClr val="FFFFFF"/>
                </a:solidFill>
                <a:latin typeface="Calibri"/>
                <a:ea typeface="Calibri"/>
                <a:cs typeface="Calibri"/>
                <a:sym typeface="Calibri"/>
              </a:rPr>
            </a:br>
            <a:r>
              <a:rPr lang="en" sz="1400" b="1">
                <a:solidFill>
                  <a:srgbClr val="FFFFFF"/>
                </a:solidFill>
                <a:latin typeface="Calibri"/>
                <a:ea typeface="Calibri"/>
                <a:cs typeface="Calibri"/>
                <a:sym typeface="Calibri"/>
              </a:rPr>
              <a:t>Then, plan your testing round, and go test your idea today with users. Write down your observations and users’ feedback. You will present them tomorrow to the group.</a:t>
            </a:r>
            <a:endParaRPr sz="1400" b="1">
              <a:solidFill>
                <a:srgbClr val="FFFFFF"/>
              </a:solidFill>
              <a:latin typeface="Calibri"/>
              <a:ea typeface="Calibri"/>
              <a:cs typeface="Calibri"/>
              <a:sym typeface="Calibri"/>
            </a:endParaRPr>
          </a:p>
        </p:txBody>
      </p:sp>
      <p:sp>
        <p:nvSpPr>
          <p:cNvPr id="714" name="Google Shape;714;p56"/>
          <p:cNvSpPr/>
          <p:nvPr/>
        </p:nvSpPr>
        <p:spPr>
          <a:xfrm>
            <a:off x="3675000" y="2118854"/>
            <a:ext cx="6474600" cy="4685100"/>
          </a:xfrm>
          <a:prstGeom prst="roundRect">
            <a:avLst>
              <a:gd name="adj" fmla="val 9256"/>
            </a:avLst>
          </a:prstGeom>
          <a:solidFill>
            <a:srgbClr val="FFFFFF"/>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914400" marR="0" lvl="0" indent="0" algn="l" rtl="0">
              <a:spcBef>
                <a:spcPts val="0"/>
              </a:spcBef>
              <a:spcAft>
                <a:spcPts val="0"/>
              </a:spcAft>
              <a:buClr>
                <a:srgbClr val="000000"/>
              </a:buClr>
              <a:buSzPts val="1000"/>
              <a:buFont typeface="Arial"/>
              <a:buNone/>
            </a:pPr>
            <a:endParaRPr sz="1000" i="1">
              <a:solidFill>
                <a:srgbClr val="023C5A"/>
              </a:solidFill>
              <a:latin typeface="Calibri"/>
              <a:ea typeface="Calibri"/>
              <a:cs typeface="Calibri"/>
              <a:sym typeface="Calibri"/>
            </a:endParaRPr>
          </a:p>
        </p:txBody>
      </p:sp>
      <p:sp>
        <p:nvSpPr>
          <p:cNvPr id="715" name="Google Shape;715;p56"/>
          <p:cNvSpPr txBox="1"/>
          <p:nvPr/>
        </p:nvSpPr>
        <p:spPr>
          <a:xfrm>
            <a:off x="4021349" y="2409900"/>
            <a:ext cx="14868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434343"/>
                </a:solidFill>
                <a:latin typeface="Calibri"/>
                <a:ea typeface="Calibri"/>
                <a:cs typeface="Calibri"/>
                <a:sym typeface="Calibri"/>
              </a:rPr>
              <a:t>Team name</a:t>
            </a:r>
            <a:endParaRPr sz="1800" b="1">
              <a:solidFill>
                <a:srgbClr val="434343"/>
              </a:solidFill>
              <a:latin typeface="Calibri"/>
              <a:ea typeface="Calibri"/>
              <a:cs typeface="Calibri"/>
              <a:sym typeface="Calibri"/>
            </a:endParaRPr>
          </a:p>
        </p:txBody>
      </p:sp>
      <p:sp>
        <p:nvSpPr>
          <p:cNvPr id="716" name="Google Shape;716;p56"/>
          <p:cNvSpPr txBox="1"/>
          <p:nvPr/>
        </p:nvSpPr>
        <p:spPr>
          <a:xfrm>
            <a:off x="4093150" y="3021400"/>
            <a:ext cx="20736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300"/>
              <a:buFont typeface="Arial"/>
              <a:buNone/>
            </a:pPr>
            <a:r>
              <a:rPr lang="en" sz="1300" b="1">
                <a:solidFill>
                  <a:srgbClr val="434343"/>
                </a:solidFill>
                <a:latin typeface="Calibri"/>
                <a:ea typeface="Calibri"/>
                <a:cs typeface="Calibri"/>
                <a:sym typeface="Calibri"/>
              </a:rPr>
              <a:t>How might we …. </a:t>
            </a:r>
            <a:endParaRPr sz="1300" b="1">
              <a:solidFill>
                <a:srgbClr val="434343"/>
              </a:solidFill>
              <a:latin typeface="Calibri"/>
              <a:ea typeface="Calibri"/>
              <a:cs typeface="Calibri"/>
              <a:sym typeface="Calibri"/>
            </a:endParaRPr>
          </a:p>
        </p:txBody>
      </p:sp>
      <p:sp>
        <p:nvSpPr>
          <p:cNvPr id="717" name="Google Shape;717;p56"/>
          <p:cNvSpPr txBox="1"/>
          <p:nvPr/>
        </p:nvSpPr>
        <p:spPr>
          <a:xfrm>
            <a:off x="4093150" y="3499900"/>
            <a:ext cx="276085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300"/>
              <a:buFont typeface="Arial"/>
              <a:buNone/>
            </a:pPr>
            <a:r>
              <a:rPr lang="en" sz="1300" b="1">
                <a:solidFill>
                  <a:srgbClr val="434343"/>
                </a:solidFill>
                <a:latin typeface="Calibri"/>
                <a:ea typeface="Calibri"/>
                <a:cs typeface="Calibri"/>
                <a:sym typeface="Calibri"/>
              </a:rPr>
              <a:t>What are the corresponding insights?</a:t>
            </a:r>
            <a:endParaRPr sz="1300" b="1">
              <a:solidFill>
                <a:srgbClr val="434343"/>
              </a:solidFill>
              <a:latin typeface="Calibri"/>
              <a:ea typeface="Calibri"/>
              <a:cs typeface="Calibri"/>
              <a:sym typeface="Calibri"/>
            </a:endParaRPr>
          </a:p>
        </p:txBody>
      </p:sp>
      <p:sp>
        <p:nvSpPr>
          <p:cNvPr id="718" name="Google Shape;718;p56"/>
          <p:cNvSpPr txBox="1"/>
          <p:nvPr/>
        </p:nvSpPr>
        <p:spPr>
          <a:xfrm>
            <a:off x="7015350" y="3499900"/>
            <a:ext cx="25668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300"/>
              <a:buFont typeface="Arial"/>
              <a:buNone/>
            </a:pPr>
            <a:r>
              <a:rPr lang="en" sz="1300" b="1">
                <a:solidFill>
                  <a:srgbClr val="434343"/>
                </a:solidFill>
                <a:latin typeface="Calibri"/>
                <a:ea typeface="Calibri"/>
                <a:cs typeface="Calibri"/>
                <a:sym typeface="Calibri"/>
              </a:rPr>
              <a:t>What idea would you like to test</a:t>
            </a:r>
            <a:br>
              <a:rPr lang="en" sz="1300" b="1">
                <a:solidFill>
                  <a:srgbClr val="434343"/>
                </a:solidFill>
                <a:latin typeface="Calibri"/>
                <a:ea typeface="Calibri"/>
                <a:cs typeface="Calibri"/>
                <a:sym typeface="Calibri"/>
              </a:rPr>
            </a:br>
            <a:r>
              <a:rPr lang="en" sz="1300" b="1">
                <a:solidFill>
                  <a:srgbClr val="434343"/>
                </a:solidFill>
                <a:latin typeface="Calibri"/>
                <a:ea typeface="Calibri"/>
                <a:cs typeface="Calibri"/>
                <a:sym typeface="Calibri"/>
              </a:rPr>
              <a:t>(describe or draw it)?</a:t>
            </a:r>
            <a:endParaRPr sz="1300" b="1">
              <a:solidFill>
                <a:srgbClr val="434343"/>
              </a:solidFill>
              <a:latin typeface="Calibri"/>
              <a:ea typeface="Calibri"/>
              <a:cs typeface="Calibri"/>
              <a:sym typeface="Calibri"/>
            </a:endParaRPr>
          </a:p>
        </p:txBody>
      </p:sp>
      <p:sp>
        <p:nvSpPr>
          <p:cNvPr id="719" name="Google Shape;719;p56"/>
          <p:cNvSpPr txBox="1"/>
          <p:nvPr/>
        </p:nvSpPr>
        <p:spPr>
          <a:xfrm>
            <a:off x="4093150" y="4523675"/>
            <a:ext cx="27636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300"/>
              <a:buFont typeface="Arial"/>
              <a:buNone/>
            </a:pPr>
            <a:r>
              <a:rPr lang="en" sz="1300" b="1">
                <a:solidFill>
                  <a:srgbClr val="434343"/>
                </a:solidFill>
                <a:latin typeface="Calibri"/>
                <a:ea typeface="Calibri"/>
                <a:cs typeface="Calibri"/>
                <a:sym typeface="Calibri"/>
              </a:rPr>
              <a:t>How will you prototype your idea?</a:t>
            </a:r>
            <a:endParaRPr sz="1300" b="1">
              <a:solidFill>
                <a:srgbClr val="434343"/>
              </a:solidFill>
              <a:latin typeface="Calibri"/>
              <a:ea typeface="Calibri"/>
              <a:cs typeface="Calibri"/>
              <a:sym typeface="Calibri"/>
            </a:endParaRPr>
          </a:p>
        </p:txBody>
      </p:sp>
      <p:sp>
        <p:nvSpPr>
          <p:cNvPr id="720" name="Google Shape;720;p56"/>
          <p:cNvSpPr txBox="1"/>
          <p:nvPr/>
        </p:nvSpPr>
        <p:spPr>
          <a:xfrm>
            <a:off x="7015350" y="4523675"/>
            <a:ext cx="27636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300"/>
              <a:buFont typeface="Arial"/>
              <a:buNone/>
            </a:pPr>
            <a:r>
              <a:rPr lang="en" sz="1300" b="1">
                <a:solidFill>
                  <a:srgbClr val="434343"/>
                </a:solidFill>
                <a:latin typeface="Calibri"/>
                <a:ea typeface="Calibri"/>
                <a:cs typeface="Calibri"/>
                <a:sym typeface="Calibri"/>
              </a:rPr>
              <a:t>Who will you test your idea with?</a:t>
            </a:r>
            <a:endParaRPr sz="1300" b="1">
              <a:solidFill>
                <a:srgbClr val="434343"/>
              </a:solidFill>
              <a:latin typeface="Calibri"/>
              <a:ea typeface="Calibri"/>
              <a:cs typeface="Calibri"/>
              <a:sym typeface="Calibri"/>
            </a:endParaRPr>
          </a:p>
        </p:txBody>
      </p:sp>
      <p:sp>
        <p:nvSpPr>
          <p:cNvPr id="721" name="Google Shape;721;p56"/>
          <p:cNvSpPr txBox="1"/>
          <p:nvPr/>
        </p:nvSpPr>
        <p:spPr>
          <a:xfrm>
            <a:off x="4093150" y="5527925"/>
            <a:ext cx="27636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300"/>
              <a:buFont typeface="Arial"/>
              <a:buNone/>
            </a:pPr>
            <a:r>
              <a:rPr lang="en" sz="1300" b="1">
                <a:solidFill>
                  <a:srgbClr val="434343"/>
                </a:solidFill>
                <a:latin typeface="Calibri"/>
                <a:ea typeface="Calibri"/>
                <a:cs typeface="Calibri"/>
                <a:sym typeface="Calibri"/>
              </a:rPr>
              <a:t>How will you test your prototype?</a:t>
            </a:r>
            <a:endParaRPr sz="1300" b="1">
              <a:solidFill>
                <a:srgbClr val="434343"/>
              </a:solidFill>
              <a:latin typeface="Calibri"/>
              <a:ea typeface="Calibri"/>
              <a:cs typeface="Calibri"/>
              <a:sym typeface="Calibri"/>
            </a:endParaRPr>
          </a:p>
        </p:txBody>
      </p:sp>
      <p:sp>
        <p:nvSpPr>
          <p:cNvPr id="722" name="Google Shape;722;p56"/>
          <p:cNvSpPr txBox="1"/>
          <p:nvPr/>
        </p:nvSpPr>
        <p:spPr>
          <a:xfrm>
            <a:off x="7015350" y="5527925"/>
            <a:ext cx="27582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300"/>
              <a:buFont typeface="Arial"/>
              <a:buNone/>
            </a:pPr>
            <a:r>
              <a:rPr lang="en" sz="1300" b="1">
                <a:solidFill>
                  <a:srgbClr val="434343"/>
                </a:solidFill>
                <a:latin typeface="Calibri"/>
                <a:ea typeface="Calibri"/>
                <a:cs typeface="Calibri"/>
                <a:sym typeface="Calibri"/>
              </a:rPr>
              <a:t>What do you expect to learn about your prototype? What questions will you ask?</a:t>
            </a:r>
            <a:endParaRPr sz="1300" b="1">
              <a:solidFill>
                <a:srgbClr val="434343"/>
              </a:solidFill>
              <a:latin typeface="Calibri"/>
              <a:ea typeface="Calibri"/>
              <a:cs typeface="Calibri"/>
              <a:sym typeface="Calibri"/>
            </a:endParaRPr>
          </a:p>
        </p:txBody>
      </p:sp>
      <p:sp>
        <p:nvSpPr>
          <p:cNvPr id="723" name="Google Shape;723;p56"/>
          <p:cNvSpPr/>
          <p:nvPr/>
        </p:nvSpPr>
        <p:spPr>
          <a:xfrm>
            <a:off x="4051050" y="2954900"/>
            <a:ext cx="5722500" cy="478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24" name="Google Shape;724;p56"/>
          <p:cNvSpPr/>
          <p:nvPr/>
        </p:nvSpPr>
        <p:spPr>
          <a:xfrm>
            <a:off x="4051050" y="3499875"/>
            <a:ext cx="2805600" cy="941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25" name="Google Shape;725;p56"/>
          <p:cNvSpPr/>
          <p:nvPr/>
        </p:nvSpPr>
        <p:spPr>
          <a:xfrm>
            <a:off x="6973250" y="3499875"/>
            <a:ext cx="2805600" cy="941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26" name="Google Shape;726;p56"/>
          <p:cNvSpPr/>
          <p:nvPr/>
        </p:nvSpPr>
        <p:spPr>
          <a:xfrm>
            <a:off x="4051050" y="4523650"/>
            <a:ext cx="2805600" cy="941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27" name="Google Shape;727;p56"/>
          <p:cNvSpPr/>
          <p:nvPr/>
        </p:nvSpPr>
        <p:spPr>
          <a:xfrm>
            <a:off x="6973250" y="4523650"/>
            <a:ext cx="2805600" cy="941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28" name="Google Shape;728;p56"/>
          <p:cNvSpPr/>
          <p:nvPr/>
        </p:nvSpPr>
        <p:spPr>
          <a:xfrm>
            <a:off x="4048400" y="5547425"/>
            <a:ext cx="2805600" cy="941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29" name="Google Shape;729;p56"/>
          <p:cNvSpPr/>
          <p:nvPr/>
        </p:nvSpPr>
        <p:spPr>
          <a:xfrm>
            <a:off x="6970600" y="5547425"/>
            <a:ext cx="2805600" cy="941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78BC3"/>
        </a:solidFill>
        <a:effectLst/>
      </p:bgPr>
    </p:bg>
    <p:spTree>
      <p:nvGrpSpPr>
        <p:cNvPr id="1" name="Shape 733"/>
        <p:cNvGrpSpPr/>
        <p:nvPr/>
      </p:nvGrpSpPr>
      <p:grpSpPr>
        <a:xfrm>
          <a:off x="0" y="0"/>
          <a:ext cx="0" cy="0"/>
          <a:chOff x="0" y="0"/>
          <a:chExt cx="0" cy="0"/>
        </a:xfrm>
      </p:grpSpPr>
      <p:cxnSp>
        <p:nvCxnSpPr>
          <p:cNvPr id="734" name="Google Shape;734;p57"/>
          <p:cNvCxnSpPr/>
          <p:nvPr/>
        </p:nvCxnSpPr>
        <p:spPr>
          <a:xfrm>
            <a:off x="4008740" y="4477703"/>
            <a:ext cx="2686800" cy="0"/>
          </a:xfrm>
          <a:prstGeom prst="straightConnector1">
            <a:avLst/>
          </a:prstGeom>
          <a:noFill/>
          <a:ln w="12700" cap="flat" cmpd="sng">
            <a:solidFill>
              <a:srgbClr val="FFFFFF"/>
            </a:solidFill>
            <a:prstDash val="solid"/>
            <a:round/>
            <a:headEnd type="none" w="sm" len="sm"/>
            <a:tailEnd type="none" w="sm" len="sm"/>
          </a:ln>
        </p:spPr>
      </p:cxnSp>
      <p:sp>
        <p:nvSpPr>
          <p:cNvPr id="735" name="Google Shape;735;p57"/>
          <p:cNvSpPr txBox="1"/>
          <p:nvPr/>
        </p:nvSpPr>
        <p:spPr>
          <a:xfrm>
            <a:off x="2577002" y="3344775"/>
            <a:ext cx="5538000" cy="870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4700" b="1">
                <a:solidFill>
                  <a:srgbClr val="FFFFFF"/>
                </a:solidFill>
                <a:latin typeface="Calibri"/>
                <a:ea typeface="Calibri"/>
                <a:cs typeface="Calibri"/>
                <a:sym typeface="Calibri"/>
              </a:rPr>
              <a:t>END OF DAY ONE</a:t>
            </a:r>
            <a:endParaRPr sz="4700" b="1">
              <a:solidFill>
                <a:srgbClr val="FFFFFF"/>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9"/>
        <p:cNvGrpSpPr/>
        <p:nvPr/>
      </p:nvGrpSpPr>
      <p:grpSpPr>
        <a:xfrm>
          <a:off x="0" y="0"/>
          <a:ext cx="0" cy="0"/>
          <a:chOff x="0" y="0"/>
          <a:chExt cx="0" cy="0"/>
        </a:xfrm>
      </p:grpSpPr>
      <p:sp>
        <p:nvSpPr>
          <p:cNvPr id="740" name="Google Shape;740;p58"/>
          <p:cNvSpPr txBox="1"/>
          <p:nvPr/>
        </p:nvSpPr>
        <p:spPr>
          <a:xfrm>
            <a:off x="631307" y="1990143"/>
            <a:ext cx="4713011" cy="1383900"/>
          </a:xfrm>
          <a:prstGeom prst="rect">
            <a:avLst/>
          </a:prstGeom>
          <a:noFill/>
          <a:ln>
            <a:noFill/>
          </a:ln>
        </p:spPr>
        <p:txBody>
          <a:bodyPr spcFirstLastPara="1" wrap="square" lIns="78650" tIns="39325" rIns="78650" bIns="39325" anchor="ctr" anchorCtr="0">
            <a:noAutofit/>
          </a:bodyPr>
          <a:lstStyle/>
          <a:p>
            <a:pPr marL="0" marR="0" lvl="0" indent="0" algn="l" rtl="0">
              <a:lnSpc>
                <a:spcPct val="90000"/>
              </a:lnSpc>
              <a:spcBef>
                <a:spcPts val="0"/>
              </a:spcBef>
              <a:spcAft>
                <a:spcPts val="0"/>
              </a:spcAft>
              <a:buClr>
                <a:srgbClr val="FFFFFF"/>
              </a:buClr>
              <a:buSzPts val="25800"/>
              <a:buFont typeface="Calibri"/>
              <a:buNone/>
            </a:pPr>
            <a:r>
              <a:rPr lang="en" sz="1900">
                <a:solidFill>
                  <a:srgbClr val="009EDB"/>
                </a:solidFill>
                <a:latin typeface="Calibri"/>
                <a:ea typeface="Calibri"/>
                <a:cs typeface="Calibri"/>
                <a:sym typeface="Calibri"/>
              </a:rPr>
              <a:t>Day   </a:t>
            </a:r>
            <a:r>
              <a:rPr lang="en" sz="13800">
                <a:solidFill>
                  <a:srgbClr val="009EDB"/>
                </a:solidFill>
                <a:latin typeface="Calibri"/>
                <a:ea typeface="Calibri"/>
                <a:cs typeface="Calibri"/>
                <a:sym typeface="Calibri"/>
              </a:rPr>
              <a:t>TWO</a:t>
            </a:r>
            <a:endParaRPr sz="13800">
              <a:solidFill>
                <a:srgbClr val="009EDB"/>
              </a:solidFill>
              <a:latin typeface="Calibri"/>
              <a:ea typeface="Calibri"/>
              <a:cs typeface="Calibri"/>
              <a:sym typeface="Calibri"/>
            </a:endParaRPr>
          </a:p>
        </p:txBody>
      </p:sp>
      <p:sp>
        <p:nvSpPr>
          <p:cNvPr id="741" name="Google Shape;741;p58"/>
          <p:cNvSpPr txBox="1"/>
          <p:nvPr/>
        </p:nvSpPr>
        <p:spPr>
          <a:xfrm>
            <a:off x="2441910" y="4722403"/>
            <a:ext cx="1721100" cy="1127306"/>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rgbClr val="000000"/>
              </a:buClr>
              <a:buSzPts val="1400"/>
              <a:buFont typeface="Arial"/>
              <a:buNone/>
            </a:pPr>
            <a:r>
              <a:rPr lang="en" sz="1100">
                <a:solidFill>
                  <a:srgbClr val="757070"/>
                </a:solidFill>
                <a:latin typeface="Calibri"/>
                <a:ea typeface="Calibri"/>
                <a:cs typeface="Calibri"/>
                <a:sym typeface="Calibri"/>
              </a:rPr>
              <a:t>What did you learn from this experience?</a:t>
            </a:r>
            <a:endParaRPr/>
          </a:p>
          <a:p>
            <a:pPr marL="0" marR="0" lvl="0" indent="0" algn="l" rtl="0">
              <a:lnSpc>
                <a:spcPct val="90000"/>
              </a:lnSpc>
              <a:spcBef>
                <a:spcPts val="1400"/>
              </a:spcBef>
              <a:spcAft>
                <a:spcPts val="0"/>
              </a:spcAft>
              <a:buClr>
                <a:srgbClr val="000000"/>
              </a:buClr>
              <a:buSzPts val="1400"/>
              <a:buFont typeface="Arial"/>
              <a:buNone/>
            </a:pPr>
            <a:r>
              <a:rPr lang="en" sz="1100">
                <a:solidFill>
                  <a:srgbClr val="757070"/>
                </a:solidFill>
                <a:latin typeface="Calibri"/>
                <a:ea typeface="Calibri"/>
                <a:cs typeface="Calibri"/>
                <a:sym typeface="Calibri"/>
              </a:rPr>
              <a:t>How can you use these learnings in the field?</a:t>
            </a:r>
            <a:endParaRPr/>
          </a:p>
        </p:txBody>
      </p:sp>
      <p:sp>
        <p:nvSpPr>
          <p:cNvPr id="742" name="Google Shape;742;p58"/>
          <p:cNvSpPr txBox="1"/>
          <p:nvPr/>
        </p:nvSpPr>
        <p:spPr>
          <a:xfrm>
            <a:off x="4416762" y="4722413"/>
            <a:ext cx="1858500" cy="1279656"/>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rgbClr val="000000"/>
              </a:buClr>
              <a:buSzPts val="1400"/>
              <a:buFont typeface="Arial"/>
              <a:buNone/>
            </a:pPr>
            <a:r>
              <a:rPr lang="en" sz="1100">
                <a:solidFill>
                  <a:srgbClr val="757070"/>
                </a:solidFill>
                <a:latin typeface="Calibri"/>
                <a:ea typeface="Calibri"/>
                <a:cs typeface="Calibri"/>
                <a:sym typeface="Calibri"/>
              </a:rPr>
              <a:t>What are the roles within the research group?</a:t>
            </a:r>
            <a:endParaRPr/>
          </a:p>
          <a:p>
            <a:pPr marL="0" marR="0" lvl="0" indent="0" algn="l" rtl="0">
              <a:lnSpc>
                <a:spcPct val="90000"/>
              </a:lnSpc>
              <a:spcBef>
                <a:spcPts val="1400"/>
              </a:spcBef>
              <a:spcAft>
                <a:spcPts val="0"/>
              </a:spcAft>
              <a:buClr>
                <a:srgbClr val="000000"/>
              </a:buClr>
              <a:buSzPts val="1400"/>
              <a:buFont typeface="Arial"/>
              <a:buNone/>
            </a:pPr>
            <a:r>
              <a:rPr lang="en" sz="1100">
                <a:solidFill>
                  <a:srgbClr val="757070"/>
                </a:solidFill>
                <a:latin typeface="Calibri"/>
                <a:ea typeface="Calibri"/>
                <a:cs typeface="Calibri"/>
                <a:sym typeface="Calibri"/>
              </a:rPr>
              <a:t>What tools and documentation need to be captured?</a:t>
            </a:r>
            <a:endParaRPr/>
          </a:p>
        </p:txBody>
      </p:sp>
      <p:sp>
        <p:nvSpPr>
          <p:cNvPr id="743" name="Google Shape;743;p58"/>
          <p:cNvSpPr txBox="1"/>
          <p:nvPr/>
        </p:nvSpPr>
        <p:spPr>
          <a:xfrm>
            <a:off x="6529001" y="4722425"/>
            <a:ext cx="1548900" cy="2068590"/>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chemeClr val="dk1"/>
              </a:buClr>
              <a:buSzPts val="900"/>
              <a:buFont typeface="Arial"/>
              <a:buNone/>
            </a:pPr>
            <a:r>
              <a:rPr lang="en" sz="1100">
                <a:solidFill>
                  <a:srgbClr val="757070"/>
                </a:solidFill>
                <a:latin typeface="Calibri"/>
                <a:ea typeface="Calibri"/>
                <a:cs typeface="Calibri"/>
                <a:sym typeface="Calibri"/>
              </a:rPr>
              <a:t>Review the testing documents and the six prototypes.</a:t>
            </a:r>
            <a:endParaRPr/>
          </a:p>
          <a:p>
            <a:pPr marL="0" marR="0" lvl="0" indent="0" algn="l" rtl="0">
              <a:lnSpc>
                <a:spcPct val="90000"/>
              </a:lnSpc>
              <a:spcBef>
                <a:spcPts val="1400"/>
              </a:spcBef>
              <a:spcAft>
                <a:spcPts val="0"/>
              </a:spcAft>
              <a:buClr>
                <a:schemeClr val="dk1"/>
              </a:buClr>
              <a:buSzPts val="900"/>
              <a:buFont typeface="Arial"/>
              <a:buNone/>
            </a:pPr>
            <a:r>
              <a:rPr lang="en" sz="1100">
                <a:solidFill>
                  <a:srgbClr val="757070"/>
                </a:solidFill>
                <a:latin typeface="Calibri"/>
                <a:ea typeface="Calibri"/>
                <a:cs typeface="Calibri"/>
                <a:sym typeface="Calibri"/>
              </a:rPr>
              <a:t>Tailor questions to suit your community’s needs.</a:t>
            </a:r>
            <a:endParaRPr/>
          </a:p>
          <a:p>
            <a:pPr marL="0" marR="0" lvl="0" indent="0" algn="l" rtl="0">
              <a:lnSpc>
                <a:spcPct val="90000"/>
              </a:lnSpc>
              <a:spcBef>
                <a:spcPts val="1400"/>
              </a:spcBef>
              <a:spcAft>
                <a:spcPts val="0"/>
              </a:spcAft>
              <a:buClr>
                <a:schemeClr val="dk1"/>
              </a:buClr>
              <a:buSzPts val="900"/>
              <a:buFont typeface="Arial"/>
              <a:buNone/>
            </a:pPr>
            <a:r>
              <a:rPr lang="en" sz="1100" b="1">
                <a:solidFill>
                  <a:srgbClr val="757070"/>
                </a:solidFill>
                <a:latin typeface="Calibri"/>
                <a:ea typeface="Calibri"/>
                <a:cs typeface="Calibri"/>
                <a:sym typeface="Calibri"/>
              </a:rPr>
              <a:t>Activity</a:t>
            </a:r>
            <a:r>
              <a:rPr lang="en" sz="1100">
                <a:solidFill>
                  <a:srgbClr val="757070"/>
                </a:solidFill>
                <a:latin typeface="Calibri"/>
                <a:ea typeface="Calibri"/>
                <a:cs typeface="Calibri"/>
                <a:sym typeface="Calibri"/>
              </a:rPr>
              <a:t>: Role play in small groups to try out the testing documents.</a:t>
            </a:r>
            <a:endParaRPr/>
          </a:p>
        </p:txBody>
      </p:sp>
      <p:sp>
        <p:nvSpPr>
          <p:cNvPr id="744" name="Google Shape;744;p58"/>
          <p:cNvSpPr txBox="1"/>
          <p:nvPr/>
        </p:nvSpPr>
        <p:spPr>
          <a:xfrm>
            <a:off x="8556406" y="4722403"/>
            <a:ext cx="1721100" cy="795421"/>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1400"/>
              </a:spcBef>
              <a:spcAft>
                <a:spcPts val="0"/>
              </a:spcAft>
              <a:buClr>
                <a:srgbClr val="000000"/>
              </a:buClr>
              <a:buSzPts val="1400"/>
              <a:buFont typeface="Arial"/>
              <a:buNone/>
            </a:pPr>
            <a:r>
              <a:rPr lang="en" sz="1100">
                <a:solidFill>
                  <a:srgbClr val="757070"/>
                </a:solidFill>
                <a:latin typeface="Calibri"/>
                <a:ea typeface="Calibri"/>
                <a:cs typeface="Calibri"/>
                <a:sym typeface="Calibri"/>
              </a:rPr>
              <a:t>What comes after testing? What is next in the process?</a:t>
            </a:r>
            <a:endParaRPr sz="1100">
              <a:solidFill>
                <a:srgbClr val="757070"/>
              </a:solidFill>
              <a:latin typeface="Calibri"/>
              <a:ea typeface="Calibri"/>
              <a:cs typeface="Calibri"/>
              <a:sym typeface="Calibri"/>
            </a:endParaRPr>
          </a:p>
        </p:txBody>
      </p:sp>
      <p:sp>
        <p:nvSpPr>
          <p:cNvPr id="745" name="Google Shape;745;p58"/>
          <p:cNvSpPr txBox="1"/>
          <p:nvPr/>
        </p:nvSpPr>
        <p:spPr>
          <a:xfrm>
            <a:off x="679346" y="756000"/>
            <a:ext cx="9333300" cy="9660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3200"/>
              <a:buFont typeface="Arial"/>
              <a:buNone/>
            </a:pPr>
            <a:r>
              <a:rPr lang="en" sz="3200" b="1">
                <a:solidFill>
                  <a:srgbClr val="00A7E1"/>
                </a:solidFill>
                <a:latin typeface="Calibri"/>
                <a:ea typeface="Calibri"/>
                <a:cs typeface="Calibri"/>
                <a:sym typeface="Calibri"/>
              </a:rPr>
              <a:t>Agenda for Day Two</a:t>
            </a:r>
            <a:endParaRPr sz="3200" b="1">
              <a:solidFill>
                <a:srgbClr val="434343"/>
              </a:solidFill>
              <a:latin typeface="Calibri"/>
              <a:ea typeface="Calibri"/>
              <a:cs typeface="Calibri"/>
              <a:sym typeface="Calibri"/>
            </a:endParaRPr>
          </a:p>
        </p:txBody>
      </p:sp>
      <p:sp>
        <p:nvSpPr>
          <p:cNvPr id="746" name="Google Shape;746;p58"/>
          <p:cNvSpPr txBox="1"/>
          <p:nvPr/>
        </p:nvSpPr>
        <p:spPr>
          <a:xfrm>
            <a:off x="2441898" y="3474175"/>
            <a:ext cx="1674300" cy="851400"/>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rgbClr val="000000"/>
              </a:buClr>
              <a:buSzPts val="1700"/>
              <a:buFont typeface="Arial"/>
              <a:buNone/>
            </a:pPr>
            <a:r>
              <a:rPr lang="en" sz="1500" b="1">
                <a:solidFill>
                  <a:srgbClr val="093C5E"/>
                </a:solidFill>
                <a:latin typeface="Calibri"/>
                <a:ea typeface="Calibri"/>
                <a:cs typeface="Calibri"/>
                <a:sym typeface="Calibri"/>
              </a:rPr>
              <a:t>1. Feedback From Rapid Testing</a:t>
            </a:r>
            <a:endParaRPr sz="1500" b="1">
              <a:solidFill>
                <a:srgbClr val="093C5E"/>
              </a:solidFill>
              <a:latin typeface="Calibri"/>
              <a:ea typeface="Calibri"/>
              <a:cs typeface="Calibri"/>
              <a:sym typeface="Calibri"/>
            </a:endParaRPr>
          </a:p>
          <a:p>
            <a:pPr marL="0" marR="0" lvl="0" indent="0" algn="l" rtl="0">
              <a:spcBef>
                <a:spcPts val="0"/>
              </a:spcBef>
              <a:spcAft>
                <a:spcPts val="0"/>
              </a:spcAft>
              <a:buClr>
                <a:srgbClr val="000000"/>
              </a:buClr>
              <a:buSzPts val="1700"/>
              <a:buFont typeface="Arial"/>
              <a:buNone/>
            </a:pPr>
            <a:endParaRPr sz="1500" b="1">
              <a:solidFill>
                <a:srgbClr val="093C5E"/>
              </a:solidFill>
              <a:latin typeface="Calibri"/>
              <a:ea typeface="Calibri"/>
              <a:cs typeface="Calibri"/>
              <a:sym typeface="Calibri"/>
            </a:endParaRPr>
          </a:p>
        </p:txBody>
      </p:sp>
      <p:sp>
        <p:nvSpPr>
          <p:cNvPr id="747" name="Google Shape;747;p58"/>
          <p:cNvSpPr txBox="1"/>
          <p:nvPr/>
        </p:nvSpPr>
        <p:spPr>
          <a:xfrm>
            <a:off x="4443375" y="3474175"/>
            <a:ext cx="1721100" cy="851333"/>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rgbClr val="000000"/>
              </a:buClr>
              <a:buSzPts val="1700"/>
              <a:buFont typeface="Arial"/>
              <a:buNone/>
            </a:pPr>
            <a:r>
              <a:rPr lang="en" sz="1500" b="1">
                <a:solidFill>
                  <a:srgbClr val="093C5E"/>
                </a:solidFill>
                <a:latin typeface="Calibri"/>
                <a:ea typeface="Calibri"/>
                <a:cs typeface="Calibri"/>
                <a:sym typeface="Calibri"/>
              </a:rPr>
              <a:t>2. HCD Testing Tips and Tricks</a:t>
            </a:r>
            <a:endParaRPr sz="1500" b="1">
              <a:solidFill>
                <a:srgbClr val="093C5E"/>
              </a:solidFill>
              <a:latin typeface="Calibri"/>
              <a:ea typeface="Calibri"/>
              <a:cs typeface="Calibri"/>
              <a:sym typeface="Calibri"/>
            </a:endParaRPr>
          </a:p>
          <a:p>
            <a:pPr marL="0" marR="0" lvl="0" indent="0" algn="l" rtl="0">
              <a:spcBef>
                <a:spcPts val="0"/>
              </a:spcBef>
              <a:spcAft>
                <a:spcPts val="0"/>
              </a:spcAft>
              <a:buClr>
                <a:srgbClr val="000000"/>
              </a:buClr>
              <a:buSzPts val="1700"/>
              <a:buFont typeface="Arial"/>
              <a:buNone/>
            </a:pPr>
            <a:endParaRPr sz="1500" b="1">
              <a:solidFill>
                <a:srgbClr val="093C5E"/>
              </a:solidFill>
              <a:latin typeface="Calibri"/>
              <a:ea typeface="Calibri"/>
              <a:cs typeface="Calibri"/>
              <a:sym typeface="Calibri"/>
            </a:endParaRPr>
          </a:p>
        </p:txBody>
      </p:sp>
      <p:sp>
        <p:nvSpPr>
          <p:cNvPr id="748" name="Google Shape;748;p58"/>
          <p:cNvSpPr txBox="1"/>
          <p:nvPr/>
        </p:nvSpPr>
        <p:spPr>
          <a:xfrm>
            <a:off x="6533006" y="3474162"/>
            <a:ext cx="1806300" cy="1082400"/>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rgbClr val="000000"/>
              </a:buClr>
              <a:buSzPts val="1700"/>
              <a:buFont typeface="Arial"/>
              <a:buNone/>
            </a:pPr>
            <a:r>
              <a:rPr lang="en" sz="1500" b="1">
                <a:solidFill>
                  <a:srgbClr val="093C5E"/>
                </a:solidFill>
                <a:latin typeface="Calibri"/>
                <a:ea typeface="Calibri"/>
                <a:cs typeface="Calibri"/>
                <a:sym typeface="Calibri"/>
              </a:rPr>
              <a:t>3. Reviewing Prototypes and Learning by Doing</a:t>
            </a:r>
            <a:endParaRPr sz="1500" b="1">
              <a:solidFill>
                <a:srgbClr val="093C5E"/>
              </a:solidFill>
              <a:latin typeface="Calibri"/>
              <a:ea typeface="Calibri"/>
              <a:cs typeface="Calibri"/>
              <a:sym typeface="Calibri"/>
            </a:endParaRPr>
          </a:p>
          <a:p>
            <a:pPr marL="0" marR="0" lvl="0" indent="0" algn="l" rtl="0">
              <a:spcBef>
                <a:spcPts val="0"/>
              </a:spcBef>
              <a:spcAft>
                <a:spcPts val="0"/>
              </a:spcAft>
              <a:buClr>
                <a:srgbClr val="000000"/>
              </a:buClr>
              <a:buSzPts val="1700"/>
              <a:buFont typeface="Arial"/>
              <a:buNone/>
            </a:pPr>
            <a:endParaRPr sz="1500" b="1">
              <a:solidFill>
                <a:srgbClr val="093C5E"/>
              </a:solidFill>
              <a:latin typeface="Calibri"/>
              <a:ea typeface="Calibri"/>
              <a:cs typeface="Calibri"/>
              <a:sym typeface="Calibri"/>
            </a:endParaRPr>
          </a:p>
        </p:txBody>
      </p:sp>
      <p:sp>
        <p:nvSpPr>
          <p:cNvPr id="749" name="Google Shape;749;p58"/>
          <p:cNvSpPr txBox="1"/>
          <p:nvPr/>
        </p:nvSpPr>
        <p:spPr>
          <a:xfrm>
            <a:off x="8556398" y="3474162"/>
            <a:ext cx="1806300" cy="620700"/>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rgbClr val="000000"/>
              </a:buClr>
              <a:buSzPts val="1700"/>
              <a:buFont typeface="Arial"/>
              <a:buNone/>
            </a:pPr>
            <a:r>
              <a:rPr lang="en" sz="1500" b="1">
                <a:solidFill>
                  <a:srgbClr val="093C5E"/>
                </a:solidFill>
                <a:latin typeface="Calibri"/>
                <a:ea typeface="Calibri"/>
                <a:cs typeface="Calibri"/>
                <a:sym typeface="Calibri"/>
              </a:rPr>
              <a:t>4. Next Steps</a:t>
            </a:r>
            <a:endParaRPr sz="1500" b="1">
              <a:solidFill>
                <a:srgbClr val="093C5E"/>
              </a:solidFill>
              <a:latin typeface="Calibri"/>
              <a:ea typeface="Calibri"/>
              <a:cs typeface="Calibri"/>
              <a:sym typeface="Calibri"/>
            </a:endParaRPr>
          </a:p>
          <a:p>
            <a:pPr marL="0" marR="0" lvl="0" indent="0" algn="l" rtl="0">
              <a:spcBef>
                <a:spcPts val="0"/>
              </a:spcBef>
              <a:spcAft>
                <a:spcPts val="0"/>
              </a:spcAft>
              <a:buClr>
                <a:srgbClr val="000000"/>
              </a:buClr>
              <a:buSzPts val="1700"/>
              <a:buFont typeface="Arial"/>
              <a:buNone/>
            </a:pPr>
            <a:endParaRPr sz="1500" b="1">
              <a:solidFill>
                <a:srgbClr val="093C5E"/>
              </a:solidFill>
              <a:latin typeface="Calibri"/>
              <a:ea typeface="Calibri"/>
              <a:cs typeface="Calibri"/>
              <a:sym typeface="Calibri"/>
            </a:endParaRPr>
          </a:p>
        </p:txBody>
      </p:sp>
      <p:cxnSp>
        <p:nvCxnSpPr>
          <p:cNvPr id="750" name="Google Shape;750;p58"/>
          <p:cNvCxnSpPr/>
          <p:nvPr/>
        </p:nvCxnSpPr>
        <p:spPr>
          <a:xfrm>
            <a:off x="672000" y="4592175"/>
            <a:ext cx="9481500" cy="0"/>
          </a:xfrm>
          <a:prstGeom prst="straightConnector1">
            <a:avLst/>
          </a:prstGeom>
          <a:noFill/>
          <a:ln w="76200" cap="flat" cmpd="sng">
            <a:solidFill>
              <a:srgbClr val="0A5190"/>
            </a:solidFill>
            <a:prstDash val="solid"/>
            <a:round/>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p59"/>
          <p:cNvPicPr preferRelativeResize="0"/>
          <p:nvPr/>
        </p:nvPicPr>
        <p:blipFill rotWithShape="1">
          <a:blip r:embed="rId3">
            <a:alphaModFix/>
          </a:blip>
          <a:srcRect t="18752"/>
          <a:stretch/>
        </p:blipFill>
        <p:spPr>
          <a:xfrm>
            <a:off x="0" y="0"/>
            <a:ext cx="10692001" cy="6205500"/>
          </a:xfrm>
          <a:prstGeom prst="rect">
            <a:avLst/>
          </a:prstGeom>
          <a:noFill/>
          <a:ln>
            <a:noFill/>
          </a:ln>
        </p:spPr>
      </p:pic>
      <p:grpSp>
        <p:nvGrpSpPr>
          <p:cNvPr id="756" name="Google Shape;756;p59"/>
          <p:cNvGrpSpPr/>
          <p:nvPr/>
        </p:nvGrpSpPr>
        <p:grpSpPr>
          <a:xfrm>
            <a:off x="833561" y="6580358"/>
            <a:ext cx="9024897" cy="540765"/>
            <a:chOff x="525275" y="9789483"/>
            <a:chExt cx="6454654" cy="386730"/>
          </a:xfrm>
        </p:grpSpPr>
        <p:pic>
          <p:nvPicPr>
            <p:cNvPr id="757" name="Google Shape;757;p59"/>
            <p:cNvPicPr preferRelativeResize="0"/>
            <p:nvPr/>
          </p:nvPicPr>
          <p:blipFill rotWithShape="1">
            <a:blip r:embed="rId4">
              <a:alphaModFix/>
            </a:blip>
            <a:srcRect/>
            <a:stretch/>
          </p:blipFill>
          <p:spPr>
            <a:xfrm>
              <a:off x="5729800" y="9789483"/>
              <a:ext cx="1250129" cy="363368"/>
            </a:xfrm>
            <a:prstGeom prst="rect">
              <a:avLst/>
            </a:prstGeom>
            <a:noFill/>
            <a:ln>
              <a:noFill/>
            </a:ln>
          </p:spPr>
        </p:pic>
        <p:pic>
          <p:nvPicPr>
            <p:cNvPr id="758" name="Google Shape;758;p59"/>
            <p:cNvPicPr preferRelativeResize="0"/>
            <p:nvPr/>
          </p:nvPicPr>
          <p:blipFill rotWithShape="1">
            <a:blip r:embed="rId5">
              <a:alphaModFix/>
            </a:blip>
            <a:srcRect/>
            <a:stretch/>
          </p:blipFill>
          <p:spPr>
            <a:xfrm>
              <a:off x="3430878" y="9797942"/>
              <a:ext cx="1250130" cy="369823"/>
            </a:xfrm>
            <a:prstGeom prst="rect">
              <a:avLst/>
            </a:prstGeom>
            <a:noFill/>
            <a:ln>
              <a:noFill/>
            </a:ln>
          </p:spPr>
        </p:pic>
        <p:pic>
          <p:nvPicPr>
            <p:cNvPr id="759" name="Google Shape;759;p59"/>
            <p:cNvPicPr preferRelativeResize="0"/>
            <p:nvPr/>
          </p:nvPicPr>
          <p:blipFill rotWithShape="1">
            <a:blip r:embed="rId6">
              <a:alphaModFix/>
            </a:blip>
            <a:srcRect/>
            <a:stretch/>
          </p:blipFill>
          <p:spPr>
            <a:xfrm>
              <a:off x="2038035" y="9854483"/>
              <a:ext cx="1169333" cy="256741"/>
            </a:xfrm>
            <a:prstGeom prst="rect">
              <a:avLst/>
            </a:prstGeom>
            <a:noFill/>
            <a:ln>
              <a:noFill/>
            </a:ln>
          </p:spPr>
        </p:pic>
        <p:pic>
          <p:nvPicPr>
            <p:cNvPr id="760" name="Google Shape;760;p59"/>
            <p:cNvPicPr preferRelativeResize="0"/>
            <p:nvPr/>
          </p:nvPicPr>
          <p:blipFill rotWithShape="1">
            <a:blip r:embed="rId7">
              <a:alphaModFix/>
            </a:blip>
            <a:srcRect/>
            <a:stretch/>
          </p:blipFill>
          <p:spPr>
            <a:xfrm>
              <a:off x="4904518" y="9854483"/>
              <a:ext cx="601772" cy="256742"/>
            </a:xfrm>
            <a:prstGeom prst="rect">
              <a:avLst/>
            </a:prstGeom>
            <a:noFill/>
            <a:ln>
              <a:noFill/>
            </a:ln>
          </p:spPr>
        </p:pic>
        <p:pic>
          <p:nvPicPr>
            <p:cNvPr id="761" name="Google Shape;761;p59"/>
            <p:cNvPicPr preferRelativeResize="0"/>
            <p:nvPr/>
          </p:nvPicPr>
          <p:blipFill rotWithShape="1">
            <a:blip r:embed="rId8">
              <a:alphaModFix/>
            </a:blip>
            <a:srcRect l="11464" t="18338" r="10115" b="21849"/>
            <a:stretch/>
          </p:blipFill>
          <p:spPr>
            <a:xfrm>
              <a:off x="525275" y="9793588"/>
              <a:ext cx="1289250" cy="382625"/>
            </a:xfrm>
            <a:prstGeom prst="rect">
              <a:avLst/>
            </a:prstGeom>
            <a:noFill/>
            <a:ln>
              <a:noFill/>
            </a:ln>
          </p:spPr>
        </p:pic>
      </p:grpSp>
      <p:sp>
        <p:nvSpPr>
          <p:cNvPr id="762" name="Google Shape;762;p59"/>
          <p:cNvSpPr txBox="1"/>
          <p:nvPr/>
        </p:nvSpPr>
        <p:spPr>
          <a:xfrm>
            <a:off x="3206634" y="718850"/>
            <a:ext cx="4278600" cy="1325400"/>
          </a:xfrm>
          <a:prstGeom prst="rect">
            <a:avLst/>
          </a:prstGeom>
          <a:noFill/>
          <a:ln>
            <a:noFill/>
          </a:ln>
        </p:spPr>
        <p:txBody>
          <a:bodyPr spcFirstLastPara="1" wrap="square" lIns="99375" tIns="49675" rIns="99375" bIns="49675" anchor="t" anchorCtr="0">
            <a:noAutofit/>
          </a:bodyPr>
          <a:lstStyle/>
          <a:p>
            <a:pPr marL="0" marR="0" lvl="0" indent="0" algn="ctr" rtl="0">
              <a:lnSpc>
                <a:spcPct val="115000"/>
              </a:lnSpc>
              <a:spcBef>
                <a:spcPts val="1300"/>
              </a:spcBef>
              <a:spcAft>
                <a:spcPts val="0"/>
              </a:spcAft>
              <a:buClr>
                <a:srgbClr val="000000"/>
              </a:buClr>
              <a:buSzPts val="1200"/>
              <a:buFont typeface="Arial"/>
              <a:buNone/>
            </a:pPr>
            <a:r>
              <a:rPr lang="en" sz="4300">
                <a:solidFill>
                  <a:srgbClr val="FFFFFF"/>
                </a:solidFill>
                <a:latin typeface="Calibri"/>
                <a:ea typeface="Calibri"/>
                <a:cs typeface="Calibri"/>
                <a:sym typeface="Calibri"/>
              </a:rPr>
              <a:t>Thank you</a:t>
            </a:r>
            <a:endParaRPr sz="4300">
              <a:solidFill>
                <a:srgbClr val="FFFFFF"/>
              </a:solidFill>
              <a:latin typeface="Calibri"/>
              <a:ea typeface="Calibri"/>
              <a:cs typeface="Calibri"/>
              <a:sym typeface="Calibri"/>
            </a:endParaRPr>
          </a:p>
          <a:p>
            <a:pPr marL="0" marR="0" lvl="0" indent="0" algn="ctr" rtl="0">
              <a:lnSpc>
                <a:spcPct val="115000"/>
              </a:lnSpc>
              <a:spcBef>
                <a:spcPts val="1300"/>
              </a:spcBef>
              <a:spcAft>
                <a:spcPts val="0"/>
              </a:spcAft>
              <a:buClr>
                <a:srgbClr val="000000"/>
              </a:buClr>
              <a:buSzPts val="1200"/>
              <a:buFont typeface="Arial"/>
              <a:buNone/>
            </a:pPr>
            <a:br>
              <a:rPr lang="en" sz="1800">
                <a:solidFill>
                  <a:srgbClr val="FFFFFF"/>
                </a:solidFill>
                <a:latin typeface="Calibri"/>
                <a:ea typeface="Calibri"/>
                <a:cs typeface="Calibri"/>
                <a:sym typeface="Calibri"/>
              </a:rPr>
            </a:br>
            <a:endParaRPr sz="1800">
              <a:solidFill>
                <a:srgbClr val="FFFFFF"/>
              </a:solidFill>
              <a:latin typeface="Calibri"/>
              <a:ea typeface="Calibri"/>
              <a:cs typeface="Calibri"/>
              <a:sym typeface="Calibri"/>
            </a:endParaRPr>
          </a:p>
          <a:p>
            <a:pPr marL="0" marR="0" lvl="0" indent="0" algn="ctr" rtl="0">
              <a:lnSpc>
                <a:spcPct val="115000"/>
              </a:lnSpc>
              <a:spcBef>
                <a:spcPts val="1300"/>
              </a:spcBef>
              <a:spcAft>
                <a:spcPts val="1300"/>
              </a:spcAft>
              <a:buClr>
                <a:srgbClr val="000000"/>
              </a:buClr>
              <a:buSzPts val="1200"/>
              <a:buFont typeface="Arial"/>
              <a:buNone/>
            </a:pPr>
            <a:br>
              <a:rPr lang="en" sz="1800">
                <a:solidFill>
                  <a:srgbClr val="FFFFFF"/>
                </a:solidFill>
                <a:latin typeface="Calibri"/>
                <a:ea typeface="Calibri"/>
                <a:cs typeface="Calibri"/>
                <a:sym typeface="Calibri"/>
              </a:rPr>
            </a:br>
            <a:r>
              <a:rPr lang="en" sz="1200" b="1">
                <a:solidFill>
                  <a:srgbClr val="FFFFFF"/>
                </a:solidFill>
                <a:latin typeface="Calibri"/>
                <a:ea typeface="Calibri"/>
                <a:cs typeface="Calibri"/>
                <a:sym typeface="Calibri"/>
              </a:rPr>
              <a:t>This activity is made possible by the generous support of the American people through the U.S. Agency for International Development (USAID). The contents are the responsibility of Breakthrough ACTION and do not necessarily reflect the views of USAID or the U.S. Government.</a:t>
            </a:r>
            <a:endParaRPr sz="1800">
              <a:solidFill>
                <a:srgbClr val="FFFFFF"/>
              </a:solidFill>
              <a:latin typeface="Calibri"/>
              <a:ea typeface="Calibri"/>
              <a:cs typeface="Calibri"/>
              <a:sym typeface="Calibri"/>
            </a:endParaRPr>
          </a:p>
        </p:txBody>
      </p:sp>
      <p:cxnSp>
        <p:nvCxnSpPr>
          <p:cNvPr id="763" name="Google Shape;763;p59"/>
          <p:cNvCxnSpPr/>
          <p:nvPr/>
        </p:nvCxnSpPr>
        <p:spPr>
          <a:xfrm>
            <a:off x="3856125" y="2232366"/>
            <a:ext cx="2831400" cy="0"/>
          </a:xfrm>
          <a:prstGeom prst="straightConnector1">
            <a:avLst/>
          </a:prstGeom>
          <a:noFill/>
          <a:ln w="9525" cap="flat" cmpd="sng">
            <a:solidFill>
              <a:srgbClr val="FFFFFF"/>
            </a:solidFill>
            <a:prstDash val="solid"/>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3"/>
        <p:cNvGrpSpPr/>
        <p:nvPr/>
      </p:nvGrpSpPr>
      <p:grpSpPr>
        <a:xfrm>
          <a:off x="0" y="0"/>
          <a:ext cx="0" cy="0"/>
          <a:chOff x="0" y="0"/>
          <a:chExt cx="0" cy="0"/>
        </a:xfrm>
      </p:grpSpPr>
      <p:sp>
        <p:nvSpPr>
          <p:cNvPr id="144" name="Google Shape;144;p17"/>
          <p:cNvSpPr txBox="1"/>
          <p:nvPr/>
        </p:nvSpPr>
        <p:spPr>
          <a:xfrm>
            <a:off x="679346" y="756000"/>
            <a:ext cx="9333300" cy="9660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A7E1"/>
              </a:buClr>
              <a:buSzPts val="3200"/>
              <a:buFont typeface="Calibri"/>
              <a:buNone/>
            </a:pPr>
            <a:r>
              <a:rPr lang="en" sz="3200" b="1" i="0" u="none" strike="noStrike" cap="none">
                <a:solidFill>
                  <a:srgbClr val="00A7E1"/>
                </a:solidFill>
                <a:latin typeface="Calibri"/>
                <a:ea typeface="Calibri"/>
                <a:cs typeface="Calibri"/>
                <a:sym typeface="Calibri"/>
              </a:rPr>
              <a:t>Background</a:t>
            </a:r>
            <a:endParaRPr sz="3200" b="1" i="0" u="none" strike="noStrike" cap="none">
              <a:solidFill>
                <a:srgbClr val="00A7E1"/>
              </a:solidFill>
              <a:latin typeface="Calibri"/>
              <a:ea typeface="Calibri"/>
              <a:cs typeface="Calibri"/>
              <a:sym typeface="Calibri"/>
            </a:endParaRPr>
          </a:p>
        </p:txBody>
      </p:sp>
      <p:sp>
        <p:nvSpPr>
          <p:cNvPr id="145" name="Google Shape;145;p17"/>
          <p:cNvSpPr txBox="1"/>
          <p:nvPr/>
        </p:nvSpPr>
        <p:spPr>
          <a:xfrm>
            <a:off x="676950" y="1764000"/>
            <a:ext cx="49239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chemeClr val="dk2"/>
              </a:buClr>
              <a:buSzPts val="1800"/>
              <a:buFont typeface="Calibri"/>
              <a:buNone/>
            </a:pPr>
            <a:r>
              <a:rPr lang="en" sz="1800" b="1" i="0" u="none" strike="noStrike" cap="none">
                <a:solidFill>
                  <a:schemeClr val="dk2"/>
                </a:solidFill>
                <a:latin typeface="Calibri"/>
                <a:ea typeface="Calibri"/>
                <a:cs typeface="Calibri"/>
                <a:sym typeface="Calibri"/>
              </a:rPr>
              <a:t>Previous Steps</a:t>
            </a:r>
            <a:endParaRPr sz="1100" b="1" i="0" u="none" strike="noStrike" cap="none">
              <a:solidFill>
                <a:schemeClr val="dk2"/>
              </a:solidFill>
              <a:latin typeface="Calibri"/>
              <a:ea typeface="Calibri"/>
              <a:cs typeface="Calibri"/>
              <a:sym typeface="Calibri"/>
            </a:endParaRPr>
          </a:p>
        </p:txBody>
      </p:sp>
      <p:sp>
        <p:nvSpPr>
          <p:cNvPr id="146" name="Google Shape;146;p17"/>
          <p:cNvSpPr txBox="1"/>
          <p:nvPr/>
        </p:nvSpPr>
        <p:spPr>
          <a:xfrm>
            <a:off x="676950" y="2313400"/>
            <a:ext cx="4970400" cy="449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595959"/>
                </a:solidFill>
                <a:latin typeface="Calibri"/>
                <a:ea typeface="Calibri"/>
                <a:cs typeface="Calibri"/>
                <a:sym typeface="Calibri"/>
              </a:rPr>
              <a:t>In August 2021, the Breakthrough ACTION team embarked on a </a:t>
            </a:r>
            <a:r>
              <a:rPr lang="en" sz="1400" b="1" i="0" u="none" strike="noStrike" cap="none">
                <a:solidFill>
                  <a:srgbClr val="595959"/>
                </a:solidFill>
                <a:latin typeface="Calibri"/>
                <a:ea typeface="Calibri"/>
                <a:cs typeface="Calibri"/>
                <a:sym typeface="Calibri"/>
              </a:rPr>
              <a:t>Discovery Research Phase</a:t>
            </a:r>
            <a:r>
              <a:rPr lang="en" sz="1400" b="0" i="0" u="none" strike="noStrike" cap="none">
                <a:solidFill>
                  <a:srgbClr val="595959"/>
                </a:solidFill>
                <a:latin typeface="Calibri"/>
                <a:ea typeface="Calibri"/>
                <a:cs typeface="Calibri"/>
                <a:sym typeface="Calibri"/>
              </a:rPr>
              <a:t> in three locations in the Philippines to uncover insights behind contraception discontinuation. The team conducted in-depth interviews with </a:t>
            </a:r>
            <a:r>
              <a:rPr lang="en" sz="1400" b="0" i="0" u="sng" strike="noStrike" cap="none">
                <a:solidFill>
                  <a:srgbClr val="595959"/>
                </a:solidFill>
                <a:latin typeface="Calibri"/>
                <a:ea typeface="Calibri"/>
                <a:cs typeface="Calibri"/>
                <a:sym typeface="Calibri"/>
              </a:rPr>
              <a:t>60 individuals</a:t>
            </a:r>
            <a:r>
              <a:rPr lang="en" sz="1400" b="0" i="0" u="none" strike="noStrike" cap="none">
                <a:solidFill>
                  <a:srgbClr val="595959"/>
                </a:solidFill>
                <a:latin typeface="Calibri"/>
                <a:ea typeface="Calibri"/>
                <a:cs typeface="Calibri"/>
                <a:sym typeface="Calibri"/>
              </a:rPr>
              <a:t>, including discontinuers, partners, peers, healthcare providers, municipal officers, and community influencers.</a:t>
            </a:r>
            <a:endParaRPr sz="1400" b="0" i="0" u="none" strike="noStrike" cap="none">
              <a:solidFill>
                <a:srgbClr val="59595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59595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595959"/>
                </a:solidFill>
                <a:latin typeface="Calibri"/>
                <a:ea typeface="Calibri"/>
                <a:cs typeface="Calibri"/>
                <a:sym typeface="Calibri"/>
              </a:rPr>
              <a:t>The team then used these findings to ideate and develop ten prototypes to test in the field with users in June 2022. In this </a:t>
            </a:r>
            <a:r>
              <a:rPr lang="en" sz="1400" b="1" i="0" u="none" strike="noStrike" cap="none">
                <a:solidFill>
                  <a:srgbClr val="595959"/>
                </a:solidFill>
                <a:latin typeface="Calibri"/>
                <a:ea typeface="Calibri"/>
                <a:cs typeface="Calibri"/>
                <a:sym typeface="Calibri"/>
              </a:rPr>
              <a:t>design and test phase</a:t>
            </a:r>
            <a:r>
              <a:rPr lang="en" sz="1400" b="0" i="0" u="none" strike="noStrike" cap="none">
                <a:solidFill>
                  <a:srgbClr val="595959"/>
                </a:solidFill>
                <a:latin typeface="Calibri"/>
                <a:ea typeface="Calibri"/>
                <a:cs typeface="Calibri"/>
                <a:sym typeface="Calibri"/>
              </a:rPr>
              <a:t>, we met with </a:t>
            </a:r>
            <a:r>
              <a:rPr lang="en" sz="1400" b="0" i="0" u="sng" strike="noStrike" cap="none">
                <a:solidFill>
                  <a:srgbClr val="595959"/>
                </a:solidFill>
                <a:latin typeface="Calibri"/>
                <a:ea typeface="Calibri"/>
                <a:cs typeface="Calibri"/>
                <a:sym typeface="Calibri"/>
              </a:rPr>
              <a:t>84 individuals</a:t>
            </a:r>
            <a:r>
              <a:rPr lang="en" sz="1400" b="0" i="0" u="none" strike="noStrike" cap="none">
                <a:solidFill>
                  <a:srgbClr val="595959"/>
                </a:solidFill>
                <a:latin typeface="Calibri"/>
                <a:ea typeface="Calibri"/>
                <a:cs typeface="Calibri"/>
                <a:sym typeface="Calibri"/>
              </a:rPr>
              <a:t>, including discontinuers, users, partners, peers, and healthcare providers to test these user-centered solutions tackling the behaviour of contraception discontinuation.</a:t>
            </a:r>
            <a:endParaRPr sz="1400" b="0" i="0" u="none" strike="noStrike" cap="none">
              <a:solidFill>
                <a:srgbClr val="59595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595959"/>
              </a:solidFill>
              <a:latin typeface="Calibri"/>
              <a:ea typeface="Calibri"/>
              <a:cs typeface="Calibri"/>
              <a:sym typeface="Calibri"/>
            </a:endParaRPr>
          </a:p>
        </p:txBody>
      </p:sp>
      <p:sp>
        <p:nvSpPr>
          <p:cNvPr id="147" name="Google Shape;147;p17"/>
          <p:cNvSpPr txBox="1"/>
          <p:nvPr/>
        </p:nvSpPr>
        <p:spPr>
          <a:xfrm>
            <a:off x="6279000" y="2313400"/>
            <a:ext cx="3870600" cy="2117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595959"/>
                </a:solidFill>
                <a:latin typeface="Calibri"/>
                <a:ea typeface="Calibri"/>
                <a:cs typeface="Calibri"/>
                <a:sym typeface="Calibri"/>
              </a:rPr>
              <a:t>Based on feedback from the user test sessions, the ten prototypes were redesigned and developed into a testing toolkit comprising six prototypes. </a:t>
            </a:r>
            <a:endParaRPr sz="1400" b="0" i="0" u="none" strike="noStrike" cap="none">
              <a:solidFill>
                <a:srgbClr val="59595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59595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r>
              <a:rPr lang="en" sz="1400" b="0" i="0" u="none" strike="noStrike" cap="none">
                <a:solidFill>
                  <a:srgbClr val="595959"/>
                </a:solidFill>
                <a:latin typeface="Calibri"/>
                <a:ea typeface="Calibri"/>
                <a:cs typeface="Calibri"/>
                <a:sym typeface="Calibri"/>
              </a:rPr>
              <a:t>SBC practitioners in the family planning space can use this testing toolkit to adapt the prototypes for use in their communities. </a:t>
            </a:r>
            <a:endParaRPr sz="1400" b="0" i="0" u="none" strike="noStrike" cap="none">
              <a:solidFill>
                <a:srgbClr val="595959"/>
              </a:solidFill>
              <a:latin typeface="Calibri"/>
              <a:ea typeface="Calibri"/>
              <a:cs typeface="Calibri"/>
              <a:sym typeface="Calibri"/>
            </a:endParaRPr>
          </a:p>
        </p:txBody>
      </p:sp>
      <p:sp>
        <p:nvSpPr>
          <p:cNvPr id="148" name="Google Shape;148;p17"/>
          <p:cNvSpPr/>
          <p:nvPr/>
        </p:nvSpPr>
        <p:spPr>
          <a:xfrm>
            <a:off x="676950" y="6000600"/>
            <a:ext cx="4970400" cy="803400"/>
          </a:xfrm>
          <a:prstGeom prst="roundRect">
            <a:avLst>
              <a:gd name="adj" fmla="val 9256"/>
            </a:avLst>
          </a:prstGeom>
          <a:solidFill>
            <a:srgbClr val="FFFFFF"/>
          </a:solidFill>
          <a:ln>
            <a:noFill/>
          </a:ln>
          <a:effectLst>
            <a:outerShdw blurRad="57150" dist="19050" dir="2640000" algn="bl" rotWithShape="0">
              <a:srgbClr val="000000">
                <a:alpha val="49019"/>
              </a:srgbClr>
            </a:outerShdw>
          </a:effectLst>
        </p:spPr>
        <p:txBody>
          <a:bodyPr spcFirstLastPara="1" wrap="square" lIns="91425" tIns="91425" rIns="91425" bIns="91425" anchor="ctr" anchorCtr="0">
            <a:noAutofit/>
          </a:bodyPr>
          <a:lstStyle/>
          <a:p>
            <a:pPr marL="80010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23C5A"/>
                </a:solidFill>
                <a:latin typeface="Calibri"/>
                <a:ea typeface="Calibri"/>
                <a:cs typeface="Calibri"/>
                <a:sym typeface="Calibri"/>
              </a:rPr>
              <a:t>A significant shift in perspective that helps to uncover novel opportunities. Insight connects information and inspiration in new ways to re-perceive a situation in a way that leads to an opportunity for action.</a:t>
            </a:r>
            <a:endParaRPr sz="1400" b="0" i="0" u="none" strike="noStrike" cap="none">
              <a:solidFill>
                <a:srgbClr val="000000"/>
              </a:solidFill>
              <a:latin typeface="Arial"/>
              <a:ea typeface="Arial"/>
              <a:cs typeface="Arial"/>
              <a:sym typeface="Arial"/>
            </a:endParaRPr>
          </a:p>
        </p:txBody>
      </p:sp>
      <p:sp>
        <p:nvSpPr>
          <p:cNvPr id="149" name="Google Shape;149;p17"/>
          <p:cNvSpPr txBox="1"/>
          <p:nvPr/>
        </p:nvSpPr>
        <p:spPr>
          <a:xfrm>
            <a:off x="776101" y="6068499"/>
            <a:ext cx="8862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3C5A"/>
                </a:solidFill>
                <a:latin typeface="Calibri"/>
                <a:ea typeface="Calibri"/>
                <a:cs typeface="Calibri"/>
                <a:sym typeface="Calibri"/>
              </a:rPr>
              <a:t>Insight</a:t>
            </a:r>
            <a:br>
              <a:rPr lang="en" sz="1100" b="0" i="0" u="none" strike="noStrike" cap="none">
                <a:solidFill>
                  <a:srgbClr val="003C5A"/>
                </a:solidFill>
                <a:latin typeface="Calibri"/>
                <a:ea typeface="Calibri"/>
                <a:cs typeface="Calibri"/>
                <a:sym typeface="Calibri"/>
              </a:rPr>
            </a:br>
            <a:r>
              <a:rPr lang="en" sz="1100" b="0" i="1" u="none" strike="noStrike" cap="none">
                <a:solidFill>
                  <a:srgbClr val="003C5A"/>
                </a:solidFill>
                <a:latin typeface="Calibri"/>
                <a:ea typeface="Calibri"/>
                <a:cs typeface="Calibri"/>
                <a:sym typeface="Calibri"/>
              </a:rPr>
              <a:t>noun</a:t>
            </a:r>
            <a:endParaRPr sz="1400" b="0" i="0" u="none" strike="noStrike" cap="none">
              <a:solidFill>
                <a:srgbClr val="000000"/>
              </a:solidFill>
              <a:latin typeface="Calibri"/>
              <a:ea typeface="Calibri"/>
              <a:cs typeface="Calibri"/>
              <a:sym typeface="Calibri"/>
            </a:endParaRPr>
          </a:p>
        </p:txBody>
      </p:sp>
      <p:sp>
        <p:nvSpPr>
          <p:cNvPr id="150" name="Google Shape;150;p17"/>
          <p:cNvSpPr txBox="1"/>
          <p:nvPr/>
        </p:nvSpPr>
        <p:spPr>
          <a:xfrm>
            <a:off x="6279000" y="4755744"/>
            <a:ext cx="3867912" cy="2048256"/>
          </a:xfrm>
          <a:prstGeom prst="rect">
            <a:avLst/>
          </a:prstGeom>
          <a:solidFill>
            <a:srgbClr val="00B0F0"/>
          </a:solidFill>
          <a:ln>
            <a:noFill/>
          </a:ln>
        </p:spPr>
        <p:txBody>
          <a:bodyPr spcFirstLastPara="1" wrap="square" lIns="274300" tIns="320025" rIns="274300" bIns="320025" anchor="t" anchorCtr="0">
            <a:noAutofit/>
          </a:bodyPr>
          <a:lstStyle/>
          <a:p>
            <a:pPr marL="0" marR="0" lvl="0" indent="0" algn="l" rtl="0">
              <a:spcBef>
                <a:spcPts val="0"/>
              </a:spcBef>
              <a:spcAft>
                <a:spcPts val="0"/>
              </a:spcAft>
              <a:buNone/>
            </a:pPr>
            <a:r>
              <a:rPr lang="en" sz="1500" b="0" i="0" u="none" strike="noStrike" cap="none">
                <a:solidFill>
                  <a:schemeClr val="lt1"/>
                </a:solidFill>
                <a:latin typeface="Calibri"/>
                <a:ea typeface="Calibri"/>
                <a:cs typeface="Calibri"/>
                <a:sym typeface="Calibri"/>
              </a:rPr>
              <a:t>Focusing question for this activity:</a:t>
            </a:r>
            <a:endParaRPr/>
          </a:p>
          <a:p>
            <a:pPr marL="0" marR="0" lvl="0" indent="0" algn="l" rtl="0">
              <a:spcBef>
                <a:spcPts val="0"/>
              </a:spcBef>
              <a:spcAft>
                <a:spcPts val="0"/>
              </a:spcAft>
              <a:buNone/>
            </a:pPr>
            <a:endParaRPr sz="1500">
              <a:solidFill>
                <a:schemeClr val="lt1"/>
              </a:solidFill>
              <a:latin typeface="Calibri"/>
              <a:ea typeface="Calibri"/>
              <a:cs typeface="Calibri"/>
              <a:sym typeface="Calibri"/>
            </a:endParaRPr>
          </a:p>
          <a:p>
            <a:pPr marL="0" marR="0" lvl="0" indent="0" algn="l" rtl="0">
              <a:spcBef>
                <a:spcPts val="0"/>
              </a:spcBef>
              <a:spcAft>
                <a:spcPts val="0"/>
              </a:spcAft>
              <a:buNone/>
            </a:pPr>
            <a:r>
              <a:rPr lang="en" sz="1500" b="1">
                <a:solidFill>
                  <a:schemeClr val="lt1"/>
                </a:solidFill>
                <a:latin typeface="Calibri"/>
                <a:ea typeface="Calibri"/>
                <a:cs typeface="Calibri"/>
                <a:sym typeface="Calibri"/>
              </a:rPr>
              <a:t>How might we understand women’s contraceptive journey and improve the approach of health care providers to lower rates of discontinuation?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154"/>
        <p:cNvGrpSpPr/>
        <p:nvPr/>
      </p:nvGrpSpPr>
      <p:grpSpPr>
        <a:xfrm>
          <a:off x="0" y="0"/>
          <a:ext cx="0" cy="0"/>
          <a:chOff x="0" y="0"/>
          <a:chExt cx="0" cy="0"/>
        </a:xfrm>
      </p:grpSpPr>
      <p:sp>
        <p:nvSpPr>
          <p:cNvPr id="155" name="Google Shape;155;p18"/>
          <p:cNvSpPr txBox="1"/>
          <p:nvPr/>
        </p:nvSpPr>
        <p:spPr>
          <a:xfrm>
            <a:off x="1146702" y="2274781"/>
            <a:ext cx="1361400" cy="1035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13800" b="1">
                <a:solidFill>
                  <a:srgbClr val="FFFFFF"/>
                </a:solidFill>
                <a:latin typeface="Calibri"/>
                <a:ea typeface="Calibri"/>
                <a:cs typeface="Calibri"/>
                <a:sym typeface="Calibri"/>
              </a:rPr>
              <a:t>1</a:t>
            </a:r>
            <a:endParaRPr sz="13800" b="1" i="0" u="none" strike="noStrike" cap="none">
              <a:solidFill>
                <a:srgbClr val="FFFFFF"/>
              </a:solidFill>
              <a:latin typeface="Calibri"/>
              <a:ea typeface="Calibri"/>
              <a:cs typeface="Calibri"/>
              <a:sym typeface="Calibri"/>
            </a:endParaRPr>
          </a:p>
        </p:txBody>
      </p:sp>
      <p:sp>
        <p:nvSpPr>
          <p:cNvPr id="156" name="Google Shape;156;p18"/>
          <p:cNvSpPr txBox="1"/>
          <p:nvPr/>
        </p:nvSpPr>
        <p:spPr>
          <a:xfrm>
            <a:off x="2582696" y="2380211"/>
            <a:ext cx="4375500" cy="297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3500">
                <a:solidFill>
                  <a:srgbClr val="FFFFFF"/>
                </a:solidFill>
                <a:latin typeface="Calibri"/>
                <a:ea typeface="Calibri"/>
                <a:cs typeface="Calibri"/>
                <a:sym typeface="Calibri"/>
              </a:rPr>
              <a:t>Introductions of Participants and Workshop</a:t>
            </a:r>
            <a:endParaRPr sz="350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3500">
              <a:solidFill>
                <a:srgbClr val="FFFFFF"/>
              </a:solidFill>
              <a:latin typeface="Calibri"/>
              <a:ea typeface="Calibri"/>
              <a:cs typeface="Calibri"/>
              <a:sym typeface="Calibri"/>
            </a:endParaRPr>
          </a:p>
        </p:txBody>
      </p:sp>
      <p:cxnSp>
        <p:nvCxnSpPr>
          <p:cNvPr id="157" name="Google Shape;157;p18"/>
          <p:cNvCxnSpPr/>
          <p:nvPr/>
        </p:nvCxnSpPr>
        <p:spPr>
          <a:xfrm>
            <a:off x="2648846" y="3954359"/>
            <a:ext cx="2121600" cy="0"/>
          </a:xfrm>
          <a:prstGeom prst="straightConnector1">
            <a:avLst/>
          </a:prstGeom>
          <a:noFill/>
          <a:ln w="12700" cap="flat" cmpd="sng">
            <a:solidFill>
              <a:srgbClr val="FFFFFF"/>
            </a:solidFill>
            <a:prstDash val="solid"/>
            <a:round/>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9"/>
          <p:cNvSpPr txBox="1"/>
          <p:nvPr/>
        </p:nvSpPr>
        <p:spPr>
          <a:xfrm>
            <a:off x="679346" y="756000"/>
            <a:ext cx="9333300" cy="9660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3200"/>
              <a:buFont typeface="Arial"/>
              <a:buNone/>
            </a:pPr>
            <a:r>
              <a:rPr lang="en" sz="3200" b="1">
                <a:solidFill>
                  <a:srgbClr val="00A7E1"/>
                </a:solidFill>
                <a:latin typeface="Calibri"/>
                <a:ea typeface="Calibri"/>
                <a:cs typeface="Calibri"/>
                <a:sym typeface="Calibri"/>
              </a:rPr>
              <a:t>Participants</a:t>
            </a:r>
            <a:endParaRPr sz="3200" b="1">
              <a:solidFill>
                <a:srgbClr val="434343"/>
              </a:solidFill>
              <a:latin typeface="Calibri"/>
              <a:ea typeface="Calibri"/>
              <a:cs typeface="Calibri"/>
              <a:sym typeface="Calibri"/>
            </a:endParaRPr>
          </a:p>
        </p:txBody>
      </p:sp>
      <p:sp>
        <p:nvSpPr>
          <p:cNvPr id="163" name="Google Shape;163;p19"/>
          <p:cNvSpPr txBox="1"/>
          <p:nvPr/>
        </p:nvSpPr>
        <p:spPr>
          <a:xfrm>
            <a:off x="676950" y="3147750"/>
            <a:ext cx="3040200" cy="2212800"/>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0000"/>
              </a:buClr>
              <a:buSzPts val="1400"/>
              <a:buFont typeface="Arial"/>
              <a:buNone/>
            </a:pPr>
            <a:r>
              <a:rPr lang="en" sz="1400">
                <a:solidFill>
                  <a:srgbClr val="595959"/>
                </a:solidFill>
                <a:latin typeface="Calibri"/>
                <a:ea typeface="Calibri"/>
                <a:cs typeface="Calibri"/>
                <a:sym typeface="Calibri"/>
              </a:rPr>
              <a:t>One by one, please share out loud, in a few words: </a:t>
            </a:r>
            <a:br>
              <a:rPr lang="en" sz="1400">
                <a:solidFill>
                  <a:srgbClr val="595959"/>
                </a:solidFill>
                <a:latin typeface="Calibri"/>
                <a:ea typeface="Calibri"/>
                <a:cs typeface="Calibri"/>
                <a:sym typeface="Calibri"/>
              </a:rPr>
            </a:br>
            <a:endParaRPr sz="1400">
              <a:solidFill>
                <a:srgbClr val="595959"/>
              </a:solidFill>
              <a:latin typeface="Calibri"/>
              <a:ea typeface="Calibri"/>
              <a:cs typeface="Calibri"/>
              <a:sym typeface="Calibri"/>
            </a:endParaRPr>
          </a:p>
          <a:p>
            <a:pPr marL="520700" marR="0" lvl="0" indent="-349250" algn="l" rtl="0">
              <a:spcBef>
                <a:spcPts val="0"/>
              </a:spcBef>
              <a:spcAft>
                <a:spcPts val="0"/>
              </a:spcAft>
              <a:buClr>
                <a:srgbClr val="595959"/>
              </a:buClr>
              <a:buSzPts val="1500"/>
              <a:buFont typeface="Calibri"/>
              <a:buChar char="●"/>
            </a:pPr>
            <a:r>
              <a:rPr lang="en" sz="1500">
                <a:solidFill>
                  <a:srgbClr val="595959"/>
                </a:solidFill>
                <a:latin typeface="Calibri"/>
                <a:ea typeface="Calibri"/>
                <a:cs typeface="Calibri"/>
                <a:sym typeface="Calibri"/>
              </a:rPr>
              <a:t>Who are you (name, role)?</a:t>
            </a:r>
            <a:endParaRPr sz="1500">
              <a:solidFill>
                <a:srgbClr val="595959"/>
              </a:solidFill>
              <a:latin typeface="Calibri"/>
              <a:ea typeface="Calibri"/>
              <a:cs typeface="Calibri"/>
              <a:sym typeface="Calibri"/>
            </a:endParaRPr>
          </a:p>
          <a:p>
            <a:pPr marL="0" marR="0" lvl="0" indent="0" algn="l" rtl="0">
              <a:spcBef>
                <a:spcPts val="0"/>
              </a:spcBef>
              <a:spcAft>
                <a:spcPts val="0"/>
              </a:spcAft>
              <a:buClr>
                <a:srgbClr val="000000"/>
              </a:buClr>
              <a:buSzPts val="1500"/>
              <a:buFont typeface="Arial"/>
              <a:buNone/>
            </a:pPr>
            <a:endParaRPr sz="1500">
              <a:solidFill>
                <a:srgbClr val="595959"/>
              </a:solidFill>
              <a:latin typeface="Calibri"/>
              <a:ea typeface="Calibri"/>
              <a:cs typeface="Calibri"/>
              <a:sym typeface="Calibri"/>
            </a:endParaRPr>
          </a:p>
          <a:p>
            <a:pPr marL="520700" marR="0" lvl="0" indent="-349250" algn="l" rtl="0">
              <a:spcBef>
                <a:spcPts val="0"/>
              </a:spcBef>
              <a:spcAft>
                <a:spcPts val="0"/>
              </a:spcAft>
              <a:buClr>
                <a:srgbClr val="595959"/>
              </a:buClr>
              <a:buSzPts val="1500"/>
              <a:buFont typeface="Calibri"/>
              <a:buChar char="●"/>
            </a:pPr>
            <a:r>
              <a:rPr lang="en" sz="1500">
                <a:solidFill>
                  <a:srgbClr val="595959"/>
                </a:solidFill>
                <a:latin typeface="Calibri"/>
                <a:ea typeface="Calibri"/>
                <a:cs typeface="Calibri"/>
                <a:sym typeface="Calibri"/>
              </a:rPr>
              <a:t>What is your superpower?</a:t>
            </a:r>
            <a:endParaRPr sz="1500">
              <a:solidFill>
                <a:srgbClr val="595959"/>
              </a:solidFill>
              <a:latin typeface="Calibri"/>
              <a:ea typeface="Calibri"/>
              <a:cs typeface="Calibri"/>
              <a:sym typeface="Calibri"/>
            </a:endParaRPr>
          </a:p>
          <a:p>
            <a:pPr marL="0" marR="0" lvl="0" indent="0" algn="l" rtl="0">
              <a:spcBef>
                <a:spcPts val="0"/>
              </a:spcBef>
              <a:spcAft>
                <a:spcPts val="0"/>
              </a:spcAft>
              <a:buClr>
                <a:srgbClr val="000000"/>
              </a:buClr>
              <a:buSzPts val="1500"/>
              <a:buFont typeface="Arial"/>
              <a:buNone/>
            </a:pPr>
            <a:endParaRPr sz="1500" i="1">
              <a:solidFill>
                <a:srgbClr val="595959"/>
              </a:solidFill>
              <a:latin typeface="Calibri"/>
              <a:ea typeface="Calibri"/>
              <a:cs typeface="Calibri"/>
              <a:sym typeface="Calibri"/>
            </a:endParaRPr>
          </a:p>
          <a:p>
            <a:pPr marL="0" marR="0" lvl="0" indent="0" algn="l" rtl="0">
              <a:spcBef>
                <a:spcPts val="0"/>
              </a:spcBef>
              <a:spcAft>
                <a:spcPts val="0"/>
              </a:spcAft>
              <a:buClr>
                <a:srgbClr val="000000"/>
              </a:buClr>
              <a:buSzPts val="1300"/>
              <a:buFont typeface="Arial"/>
              <a:buNone/>
            </a:pPr>
            <a:r>
              <a:rPr lang="en" sz="1400">
                <a:solidFill>
                  <a:srgbClr val="595959"/>
                </a:solidFill>
                <a:latin typeface="Calibri"/>
                <a:ea typeface="Calibri"/>
                <a:cs typeface="Calibri"/>
                <a:sym typeface="Calibri"/>
              </a:rPr>
              <a:t>Then, please throw the ball to the next person.</a:t>
            </a:r>
            <a:endParaRPr sz="1400" i="1">
              <a:solidFill>
                <a:srgbClr val="595959"/>
              </a:solidFill>
              <a:latin typeface="Calibri"/>
              <a:ea typeface="Calibri"/>
              <a:cs typeface="Calibri"/>
              <a:sym typeface="Calibri"/>
            </a:endParaRPr>
          </a:p>
        </p:txBody>
      </p:sp>
      <p:sp>
        <p:nvSpPr>
          <p:cNvPr id="164" name="Google Shape;164;p19"/>
          <p:cNvSpPr txBox="1"/>
          <p:nvPr/>
        </p:nvSpPr>
        <p:spPr>
          <a:xfrm>
            <a:off x="676949" y="2449800"/>
            <a:ext cx="32844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1) Who is in the room?</a:t>
            </a:r>
            <a:endParaRPr sz="1100" b="1">
              <a:solidFill>
                <a:srgbClr val="595959"/>
              </a:solidFill>
              <a:latin typeface="Calibri"/>
              <a:ea typeface="Calibri"/>
              <a:cs typeface="Calibri"/>
              <a:sym typeface="Calibri"/>
            </a:endParaRPr>
          </a:p>
        </p:txBody>
      </p:sp>
      <p:sp>
        <p:nvSpPr>
          <p:cNvPr id="165" name="Google Shape;165;p19"/>
          <p:cNvSpPr txBox="1"/>
          <p:nvPr/>
        </p:nvSpPr>
        <p:spPr>
          <a:xfrm>
            <a:off x="682900" y="1772863"/>
            <a:ext cx="49239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00A7E1"/>
                </a:solidFill>
                <a:latin typeface="Calibri"/>
                <a:ea typeface="Calibri"/>
                <a:cs typeface="Calibri"/>
                <a:sym typeface="Calibri"/>
              </a:rPr>
              <a:t>Warm-Up Activity to Get to Know Each Other</a:t>
            </a:r>
            <a:endParaRPr sz="1100" b="1">
              <a:solidFill>
                <a:srgbClr val="00A7E1"/>
              </a:solidFill>
              <a:latin typeface="Calibri"/>
              <a:ea typeface="Calibri"/>
              <a:cs typeface="Calibri"/>
              <a:sym typeface="Calibri"/>
            </a:endParaRPr>
          </a:p>
        </p:txBody>
      </p:sp>
      <p:sp>
        <p:nvSpPr>
          <p:cNvPr id="166" name="Google Shape;166;p19"/>
          <p:cNvSpPr txBox="1"/>
          <p:nvPr/>
        </p:nvSpPr>
        <p:spPr>
          <a:xfrm>
            <a:off x="4603376" y="3124650"/>
            <a:ext cx="4428600" cy="2227735"/>
          </a:xfrm>
          <a:prstGeom prst="rect">
            <a:avLst/>
          </a:prstGeom>
          <a:noFill/>
          <a:ln>
            <a:noFill/>
          </a:ln>
        </p:spPr>
        <p:txBody>
          <a:bodyPr spcFirstLastPara="1" wrap="square" lIns="104875" tIns="104875" rIns="104875" bIns="104875" anchor="t" anchorCtr="0">
            <a:spAutoFit/>
          </a:bodyPr>
          <a:lstStyle/>
          <a:p>
            <a:pPr marL="0" marR="0" lvl="0" indent="0" algn="l" rtl="0">
              <a:spcBef>
                <a:spcPts val="0"/>
              </a:spcBef>
              <a:spcAft>
                <a:spcPts val="0"/>
              </a:spcAft>
              <a:buClr>
                <a:srgbClr val="000000"/>
              </a:buClr>
              <a:buSzPts val="1400"/>
              <a:buFont typeface="Arial"/>
              <a:buNone/>
            </a:pPr>
            <a:r>
              <a:rPr lang="en" sz="1400">
                <a:solidFill>
                  <a:srgbClr val="595959"/>
                </a:solidFill>
                <a:latin typeface="Calibri"/>
                <a:ea typeface="Calibri"/>
                <a:cs typeface="Calibri"/>
                <a:sym typeface="Calibri"/>
              </a:rPr>
              <a:t>Take a few sticky notes and write down your expectations for this testing phase, to be shared with the group. </a:t>
            </a:r>
            <a:br>
              <a:rPr lang="en" sz="1400">
                <a:solidFill>
                  <a:srgbClr val="595959"/>
                </a:solidFill>
                <a:latin typeface="Calibri"/>
                <a:ea typeface="Calibri"/>
                <a:cs typeface="Calibri"/>
                <a:sym typeface="Calibri"/>
              </a:rPr>
            </a:br>
            <a:r>
              <a:rPr lang="en" sz="1400">
                <a:solidFill>
                  <a:srgbClr val="595959"/>
                </a:solidFill>
                <a:latin typeface="Calibri"/>
                <a:ea typeface="Calibri"/>
                <a:cs typeface="Calibri"/>
                <a:sym typeface="Calibri"/>
              </a:rPr>
              <a:t>Remember:</a:t>
            </a:r>
            <a:br>
              <a:rPr lang="en" sz="1400">
                <a:solidFill>
                  <a:srgbClr val="595959"/>
                </a:solidFill>
                <a:latin typeface="Calibri"/>
                <a:ea typeface="Calibri"/>
                <a:cs typeface="Calibri"/>
                <a:sym typeface="Calibri"/>
              </a:rPr>
            </a:br>
            <a:endParaRPr sz="1400">
              <a:solidFill>
                <a:srgbClr val="595959"/>
              </a:solidFill>
              <a:latin typeface="Calibri"/>
              <a:ea typeface="Calibri"/>
              <a:cs typeface="Calibri"/>
              <a:sym typeface="Calibri"/>
            </a:endParaRPr>
          </a:p>
          <a:p>
            <a:pPr marL="520700" marR="0" lvl="0" indent="-349250" algn="l" rtl="0">
              <a:spcBef>
                <a:spcPts val="0"/>
              </a:spcBef>
              <a:spcAft>
                <a:spcPts val="0"/>
              </a:spcAft>
              <a:buClr>
                <a:srgbClr val="595959"/>
              </a:buClr>
              <a:buSzPts val="1500"/>
              <a:buFont typeface="Calibri"/>
              <a:buChar char="●"/>
            </a:pPr>
            <a:r>
              <a:rPr lang="en" sz="1500">
                <a:solidFill>
                  <a:srgbClr val="595959"/>
                </a:solidFill>
                <a:latin typeface="Calibri"/>
                <a:ea typeface="Calibri"/>
                <a:cs typeface="Calibri"/>
                <a:sym typeface="Calibri"/>
              </a:rPr>
              <a:t>Include one idea per sticky note (key words).</a:t>
            </a:r>
            <a:endParaRPr sz="1500">
              <a:solidFill>
                <a:srgbClr val="595959"/>
              </a:solidFill>
              <a:latin typeface="Calibri"/>
              <a:ea typeface="Calibri"/>
              <a:cs typeface="Calibri"/>
              <a:sym typeface="Calibri"/>
            </a:endParaRPr>
          </a:p>
          <a:p>
            <a:pPr marL="520700" marR="0" lvl="0" indent="0" algn="l" rtl="0">
              <a:spcBef>
                <a:spcPts val="0"/>
              </a:spcBef>
              <a:spcAft>
                <a:spcPts val="0"/>
              </a:spcAft>
              <a:buClr>
                <a:srgbClr val="000000"/>
              </a:buClr>
              <a:buSzPts val="1500"/>
              <a:buFont typeface="Arial"/>
              <a:buNone/>
            </a:pPr>
            <a:endParaRPr sz="1500">
              <a:solidFill>
                <a:srgbClr val="595959"/>
              </a:solidFill>
              <a:latin typeface="Calibri"/>
              <a:ea typeface="Calibri"/>
              <a:cs typeface="Calibri"/>
              <a:sym typeface="Calibri"/>
            </a:endParaRPr>
          </a:p>
          <a:p>
            <a:pPr marL="520700" marR="0" lvl="0" indent="-349250" algn="l" rtl="0">
              <a:spcBef>
                <a:spcPts val="0"/>
              </a:spcBef>
              <a:spcAft>
                <a:spcPts val="0"/>
              </a:spcAft>
              <a:buClr>
                <a:srgbClr val="595959"/>
              </a:buClr>
              <a:buSzPts val="1500"/>
              <a:buFont typeface="Calibri"/>
              <a:buChar char="●"/>
            </a:pPr>
            <a:r>
              <a:rPr lang="en" sz="1500">
                <a:solidFill>
                  <a:srgbClr val="595959"/>
                </a:solidFill>
                <a:latin typeface="Calibri"/>
                <a:ea typeface="Calibri"/>
                <a:cs typeface="Calibri"/>
                <a:sym typeface="Calibri"/>
              </a:rPr>
              <a:t>There are no wrong answers.</a:t>
            </a:r>
            <a:endParaRPr sz="1500">
              <a:solidFill>
                <a:srgbClr val="595959"/>
              </a:solidFill>
              <a:latin typeface="Calibri"/>
              <a:ea typeface="Calibri"/>
              <a:cs typeface="Calibri"/>
              <a:sym typeface="Calibri"/>
            </a:endParaRPr>
          </a:p>
          <a:p>
            <a:pPr marL="0" marR="0" lvl="0" indent="0" algn="l" rtl="0">
              <a:spcBef>
                <a:spcPts val="0"/>
              </a:spcBef>
              <a:spcAft>
                <a:spcPts val="0"/>
              </a:spcAft>
              <a:buClr>
                <a:srgbClr val="000000"/>
              </a:buClr>
              <a:buSzPts val="1500"/>
              <a:buFont typeface="Arial"/>
              <a:buNone/>
            </a:pPr>
            <a:endParaRPr sz="1500">
              <a:solidFill>
                <a:srgbClr val="595959"/>
              </a:solidFill>
              <a:latin typeface="Calibri"/>
              <a:ea typeface="Calibri"/>
              <a:cs typeface="Calibri"/>
              <a:sym typeface="Calibri"/>
            </a:endParaRPr>
          </a:p>
          <a:p>
            <a:pPr marL="520700" marR="0" lvl="0" indent="-349250" algn="l" rtl="0">
              <a:spcBef>
                <a:spcPts val="0"/>
              </a:spcBef>
              <a:spcAft>
                <a:spcPts val="0"/>
              </a:spcAft>
              <a:buClr>
                <a:srgbClr val="595959"/>
              </a:buClr>
              <a:buSzPts val="1500"/>
              <a:buFont typeface="Calibri"/>
              <a:buChar char="●"/>
            </a:pPr>
            <a:r>
              <a:rPr lang="en" sz="1500">
                <a:solidFill>
                  <a:srgbClr val="595959"/>
                </a:solidFill>
                <a:latin typeface="Calibri"/>
                <a:ea typeface="Calibri"/>
                <a:cs typeface="Calibri"/>
                <a:sym typeface="Calibri"/>
              </a:rPr>
              <a:t>There is no maximum number.</a:t>
            </a:r>
            <a:endParaRPr sz="1500">
              <a:solidFill>
                <a:srgbClr val="595959"/>
              </a:solidFill>
              <a:latin typeface="Calibri"/>
              <a:ea typeface="Calibri"/>
              <a:cs typeface="Calibri"/>
              <a:sym typeface="Calibri"/>
            </a:endParaRPr>
          </a:p>
        </p:txBody>
      </p:sp>
      <p:sp>
        <p:nvSpPr>
          <p:cNvPr id="167" name="Google Shape;167;p19"/>
          <p:cNvSpPr txBox="1"/>
          <p:nvPr/>
        </p:nvSpPr>
        <p:spPr>
          <a:xfrm>
            <a:off x="4603367" y="2449800"/>
            <a:ext cx="44286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2) What are your expectations?</a:t>
            </a:r>
            <a:endParaRPr sz="1100" b="1">
              <a:solidFill>
                <a:srgbClr val="595959"/>
              </a:solidFill>
              <a:latin typeface="Calibri"/>
              <a:ea typeface="Calibri"/>
              <a:cs typeface="Calibri"/>
              <a:sym typeface="Calibri"/>
            </a:endParaRPr>
          </a:p>
        </p:txBody>
      </p:sp>
      <p:pic>
        <p:nvPicPr>
          <p:cNvPr id="168" name="Google Shape;168;p19"/>
          <p:cNvPicPr preferRelativeResize="0"/>
          <p:nvPr/>
        </p:nvPicPr>
        <p:blipFill rotWithShape="1">
          <a:blip r:embed="rId3">
            <a:alphaModFix/>
          </a:blip>
          <a:srcRect/>
          <a:stretch/>
        </p:blipFill>
        <p:spPr>
          <a:xfrm>
            <a:off x="8201883" y="4856396"/>
            <a:ext cx="1947598" cy="19475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72"/>
        <p:cNvGrpSpPr/>
        <p:nvPr/>
      </p:nvGrpSpPr>
      <p:grpSpPr>
        <a:xfrm>
          <a:off x="0" y="0"/>
          <a:ext cx="0" cy="0"/>
          <a:chOff x="0" y="0"/>
          <a:chExt cx="0" cy="0"/>
        </a:xfrm>
      </p:grpSpPr>
      <p:sp>
        <p:nvSpPr>
          <p:cNvPr id="173" name="Google Shape;173;p20"/>
          <p:cNvSpPr txBox="1"/>
          <p:nvPr/>
        </p:nvSpPr>
        <p:spPr>
          <a:xfrm>
            <a:off x="679346" y="756000"/>
            <a:ext cx="9333300" cy="9660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3200"/>
              <a:buFont typeface="Arial"/>
              <a:buNone/>
            </a:pPr>
            <a:r>
              <a:rPr lang="en" sz="3200" b="1">
                <a:solidFill>
                  <a:srgbClr val="00A7E1"/>
                </a:solidFill>
                <a:latin typeface="Calibri"/>
                <a:ea typeface="Calibri"/>
                <a:cs typeface="Calibri"/>
                <a:sym typeface="Calibri"/>
              </a:rPr>
              <a:t>Workshop</a:t>
            </a:r>
            <a:endParaRPr sz="3200" b="1">
              <a:solidFill>
                <a:srgbClr val="434343"/>
              </a:solidFill>
              <a:latin typeface="Calibri"/>
              <a:ea typeface="Calibri"/>
              <a:cs typeface="Calibri"/>
              <a:sym typeface="Calibri"/>
            </a:endParaRPr>
          </a:p>
        </p:txBody>
      </p:sp>
      <p:sp>
        <p:nvSpPr>
          <p:cNvPr id="174" name="Google Shape;174;p20"/>
          <p:cNvSpPr txBox="1"/>
          <p:nvPr/>
        </p:nvSpPr>
        <p:spPr>
          <a:xfrm>
            <a:off x="682900" y="1772863"/>
            <a:ext cx="49239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00A7E1"/>
                </a:solidFill>
                <a:latin typeface="Calibri"/>
                <a:ea typeface="Calibri"/>
                <a:cs typeface="Calibri"/>
                <a:sym typeface="Calibri"/>
              </a:rPr>
              <a:t>Objectives</a:t>
            </a:r>
            <a:endParaRPr sz="1100" b="1">
              <a:solidFill>
                <a:srgbClr val="00A7E1"/>
              </a:solidFill>
              <a:latin typeface="Calibri"/>
              <a:ea typeface="Calibri"/>
              <a:cs typeface="Calibri"/>
              <a:sym typeface="Calibri"/>
            </a:endParaRPr>
          </a:p>
        </p:txBody>
      </p:sp>
      <p:sp>
        <p:nvSpPr>
          <p:cNvPr id="175" name="Google Shape;175;p20"/>
          <p:cNvSpPr txBox="1"/>
          <p:nvPr/>
        </p:nvSpPr>
        <p:spPr>
          <a:xfrm>
            <a:off x="682900" y="2352000"/>
            <a:ext cx="5470200" cy="615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400"/>
              <a:buFont typeface="Arial"/>
              <a:buNone/>
            </a:pPr>
            <a:r>
              <a:rPr lang="en" sz="1400">
                <a:solidFill>
                  <a:srgbClr val="595959"/>
                </a:solidFill>
                <a:latin typeface="Calibri"/>
                <a:ea typeface="Calibri"/>
                <a:cs typeface="Calibri"/>
                <a:sym typeface="Calibri"/>
              </a:rPr>
              <a:t>This workshop is meant to build the capacity of the team who will test the six prototypes designed against contraception discontinuation. </a:t>
            </a:r>
            <a:endParaRPr sz="1400">
              <a:solidFill>
                <a:srgbClr val="595959"/>
              </a:solidFill>
              <a:latin typeface="Calibri"/>
              <a:ea typeface="Calibri"/>
              <a:cs typeface="Calibri"/>
              <a:sym typeface="Calibri"/>
            </a:endParaRPr>
          </a:p>
        </p:txBody>
      </p:sp>
      <p:sp>
        <p:nvSpPr>
          <p:cNvPr id="176" name="Google Shape;176;p20"/>
          <p:cNvSpPr txBox="1"/>
          <p:nvPr/>
        </p:nvSpPr>
        <p:spPr>
          <a:xfrm>
            <a:off x="679350" y="3211900"/>
            <a:ext cx="33210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Day One</a:t>
            </a:r>
            <a:endParaRPr sz="1800" b="1">
              <a:solidFill>
                <a:srgbClr val="595959"/>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595959"/>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r>
              <a:rPr lang="en" sz="1400">
                <a:solidFill>
                  <a:srgbClr val="595959"/>
                </a:solidFill>
                <a:latin typeface="Calibri"/>
                <a:ea typeface="Calibri"/>
                <a:cs typeface="Calibri"/>
                <a:sym typeface="Calibri"/>
              </a:rPr>
              <a:t>By the end of the day one, participants should have achieved these main goals:</a:t>
            </a:r>
            <a:endParaRPr sz="1400">
              <a:solidFill>
                <a:srgbClr val="595959"/>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595959"/>
              </a:solidFill>
              <a:latin typeface="Calibri"/>
              <a:ea typeface="Calibri"/>
              <a:cs typeface="Calibri"/>
              <a:sym typeface="Calibri"/>
            </a:endParaRPr>
          </a:p>
          <a:p>
            <a:pPr marL="457200" marR="0" lvl="0" indent="-317500" algn="l" rtl="0">
              <a:lnSpc>
                <a:spcPct val="115000"/>
              </a:lnSpc>
              <a:spcBef>
                <a:spcPts val="0"/>
              </a:spcBef>
              <a:spcAft>
                <a:spcPts val="0"/>
              </a:spcAft>
              <a:buClr>
                <a:srgbClr val="595959"/>
              </a:buClr>
              <a:buSzPts val="1400"/>
              <a:buFont typeface="Calibri"/>
              <a:buAutoNum type="arabicPeriod"/>
            </a:pPr>
            <a:r>
              <a:rPr lang="en" sz="1400">
                <a:solidFill>
                  <a:srgbClr val="595959"/>
                </a:solidFill>
                <a:latin typeface="Calibri"/>
                <a:ea typeface="Calibri"/>
                <a:cs typeface="Calibri"/>
                <a:sym typeface="Calibri"/>
              </a:rPr>
              <a:t>Understand the HCD approach and mindset.</a:t>
            </a:r>
            <a:endParaRPr sz="1400">
              <a:solidFill>
                <a:srgbClr val="595959"/>
              </a:solidFill>
              <a:latin typeface="Calibri"/>
              <a:ea typeface="Calibri"/>
              <a:cs typeface="Calibri"/>
              <a:sym typeface="Calibri"/>
            </a:endParaRPr>
          </a:p>
          <a:p>
            <a:pPr marL="457200" marR="0" lvl="0" indent="-317500" algn="l" rtl="0">
              <a:lnSpc>
                <a:spcPct val="115000"/>
              </a:lnSpc>
              <a:spcBef>
                <a:spcPts val="1000"/>
              </a:spcBef>
              <a:spcAft>
                <a:spcPts val="0"/>
              </a:spcAft>
              <a:buClr>
                <a:srgbClr val="595959"/>
              </a:buClr>
              <a:buSzPts val="1400"/>
              <a:buFont typeface="Calibri"/>
              <a:buAutoNum type="arabicPeriod"/>
            </a:pPr>
            <a:r>
              <a:rPr lang="en" sz="1400">
                <a:solidFill>
                  <a:srgbClr val="595959"/>
                </a:solidFill>
                <a:latin typeface="Calibri"/>
                <a:ea typeface="Calibri"/>
                <a:cs typeface="Calibri"/>
                <a:sym typeface="Calibri"/>
              </a:rPr>
              <a:t>Learn about the HCD user-testing process.</a:t>
            </a:r>
            <a:endParaRPr sz="1400">
              <a:solidFill>
                <a:srgbClr val="595959"/>
              </a:solidFill>
              <a:latin typeface="Calibri"/>
              <a:ea typeface="Calibri"/>
              <a:cs typeface="Calibri"/>
              <a:sym typeface="Calibri"/>
            </a:endParaRPr>
          </a:p>
          <a:p>
            <a:pPr marL="457200" marR="0" lvl="0" indent="-317500" algn="l" rtl="0">
              <a:lnSpc>
                <a:spcPct val="115000"/>
              </a:lnSpc>
              <a:spcBef>
                <a:spcPts val="1000"/>
              </a:spcBef>
              <a:spcAft>
                <a:spcPts val="1000"/>
              </a:spcAft>
              <a:buClr>
                <a:srgbClr val="595959"/>
              </a:buClr>
              <a:buSzPts val="1400"/>
              <a:buFont typeface="Calibri"/>
              <a:buAutoNum type="arabicPeriod"/>
            </a:pPr>
            <a:r>
              <a:rPr lang="en" sz="1400">
                <a:solidFill>
                  <a:srgbClr val="595959"/>
                </a:solidFill>
                <a:latin typeface="Calibri"/>
                <a:ea typeface="Calibri"/>
                <a:cs typeface="Calibri"/>
                <a:sym typeface="Calibri"/>
              </a:rPr>
              <a:t>Practice testing with one another to learn by doing and train for the upcoming test.</a:t>
            </a:r>
            <a:endParaRPr sz="1400">
              <a:solidFill>
                <a:srgbClr val="595959"/>
              </a:solidFill>
              <a:latin typeface="Calibri"/>
              <a:ea typeface="Calibri"/>
              <a:cs typeface="Calibri"/>
              <a:sym typeface="Calibri"/>
            </a:endParaRPr>
          </a:p>
        </p:txBody>
      </p:sp>
      <p:sp>
        <p:nvSpPr>
          <p:cNvPr id="177" name="Google Shape;177;p20"/>
          <p:cNvSpPr txBox="1"/>
          <p:nvPr/>
        </p:nvSpPr>
        <p:spPr>
          <a:xfrm>
            <a:off x="5002175" y="3211900"/>
            <a:ext cx="33210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595959"/>
                </a:solidFill>
                <a:latin typeface="Calibri"/>
                <a:ea typeface="Calibri"/>
                <a:cs typeface="Calibri"/>
                <a:sym typeface="Calibri"/>
              </a:rPr>
              <a:t>Day Two</a:t>
            </a:r>
            <a:endParaRPr sz="1800" b="1">
              <a:solidFill>
                <a:srgbClr val="595959"/>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595959"/>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r>
              <a:rPr lang="en" sz="1400">
                <a:solidFill>
                  <a:srgbClr val="595959"/>
                </a:solidFill>
                <a:latin typeface="Calibri"/>
                <a:ea typeface="Calibri"/>
                <a:cs typeface="Calibri"/>
                <a:sym typeface="Calibri"/>
              </a:rPr>
              <a:t>By the end of the day two, participants should have achieved these main goals:</a:t>
            </a:r>
            <a:endParaRPr sz="1400">
              <a:solidFill>
                <a:srgbClr val="595959"/>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595959"/>
              </a:solidFill>
              <a:latin typeface="Calibri"/>
              <a:ea typeface="Calibri"/>
              <a:cs typeface="Calibri"/>
              <a:sym typeface="Calibri"/>
            </a:endParaRPr>
          </a:p>
          <a:p>
            <a:pPr marL="457200" marR="0" lvl="0" indent="-317500" algn="l" rtl="0">
              <a:lnSpc>
                <a:spcPct val="115000"/>
              </a:lnSpc>
              <a:spcBef>
                <a:spcPts val="0"/>
              </a:spcBef>
              <a:spcAft>
                <a:spcPts val="0"/>
              </a:spcAft>
              <a:buClr>
                <a:srgbClr val="595959"/>
              </a:buClr>
              <a:buSzPts val="1400"/>
              <a:buFont typeface="Calibri"/>
              <a:buAutoNum type="arabicPeriod"/>
            </a:pPr>
            <a:r>
              <a:rPr lang="en" sz="1400">
                <a:solidFill>
                  <a:srgbClr val="595959"/>
                </a:solidFill>
                <a:latin typeface="Calibri"/>
                <a:ea typeface="Calibri"/>
                <a:cs typeface="Calibri"/>
                <a:sym typeface="Calibri"/>
              </a:rPr>
              <a:t>Familiarize themselves with the testing toolkit and six prototypes.</a:t>
            </a:r>
            <a:endParaRPr sz="1400">
              <a:solidFill>
                <a:srgbClr val="595959"/>
              </a:solidFill>
              <a:latin typeface="Calibri"/>
              <a:ea typeface="Calibri"/>
              <a:cs typeface="Calibri"/>
              <a:sym typeface="Calibri"/>
            </a:endParaRPr>
          </a:p>
          <a:p>
            <a:pPr marL="457200" marR="0" lvl="0" indent="-317500" algn="l" rtl="0">
              <a:lnSpc>
                <a:spcPct val="115000"/>
              </a:lnSpc>
              <a:spcBef>
                <a:spcPts val="1000"/>
              </a:spcBef>
              <a:spcAft>
                <a:spcPts val="0"/>
              </a:spcAft>
              <a:buClr>
                <a:srgbClr val="595959"/>
              </a:buClr>
              <a:buSzPts val="1400"/>
              <a:buFont typeface="Calibri"/>
              <a:buAutoNum type="arabicPeriod"/>
            </a:pPr>
            <a:r>
              <a:rPr lang="en" sz="1400">
                <a:solidFill>
                  <a:srgbClr val="595959"/>
                </a:solidFill>
                <a:latin typeface="Calibri"/>
                <a:ea typeface="Calibri"/>
                <a:cs typeface="Calibri"/>
                <a:sym typeface="Calibri"/>
              </a:rPr>
              <a:t>Adapt questionnaires and tools for the test target audiences.</a:t>
            </a:r>
            <a:endParaRPr sz="1400">
              <a:solidFill>
                <a:srgbClr val="595959"/>
              </a:solidFill>
              <a:latin typeface="Calibri"/>
              <a:ea typeface="Calibri"/>
              <a:cs typeface="Calibri"/>
              <a:sym typeface="Calibri"/>
            </a:endParaRPr>
          </a:p>
          <a:p>
            <a:pPr marL="457200" marR="0" lvl="0" indent="-317500" algn="l" rtl="0">
              <a:lnSpc>
                <a:spcPct val="115000"/>
              </a:lnSpc>
              <a:spcBef>
                <a:spcPts val="1000"/>
              </a:spcBef>
              <a:spcAft>
                <a:spcPts val="1000"/>
              </a:spcAft>
              <a:buClr>
                <a:srgbClr val="595959"/>
              </a:buClr>
              <a:buSzPts val="1400"/>
              <a:buFont typeface="Calibri"/>
              <a:buAutoNum type="arabicPeriod"/>
            </a:pPr>
            <a:r>
              <a:rPr lang="en" sz="1400">
                <a:solidFill>
                  <a:srgbClr val="595959"/>
                </a:solidFill>
                <a:latin typeface="Calibri"/>
                <a:ea typeface="Calibri"/>
                <a:cs typeface="Calibri"/>
                <a:sym typeface="Calibri"/>
              </a:rPr>
              <a:t>Role play and practice test the  </a:t>
            </a:r>
            <a:br>
              <a:rPr lang="en" sz="1400">
                <a:solidFill>
                  <a:srgbClr val="595959"/>
                </a:solidFill>
                <a:latin typeface="Calibri"/>
                <a:ea typeface="Calibri"/>
                <a:cs typeface="Calibri"/>
                <a:sym typeface="Calibri"/>
              </a:rPr>
            </a:br>
            <a:r>
              <a:rPr lang="en" sz="1400">
                <a:solidFill>
                  <a:srgbClr val="595959"/>
                </a:solidFill>
                <a:latin typeface="Calibri"/>
                <a:ea typeface="Calibri"/>
                <a:cs typeface="Calibri"/>
                <a:sym typeface="Calibri"/>
              </a:rPr>
              <a:t>six prototypes with one another.</a:t>
            </a:r>
            <a:endParaRPr sz="1400">
              <a:solidFill>
                <a:srgbClr val="595959"/>
              </a:solidFill>
              <a:latin typeface="Calibri"/>
              <a:ea typeface="Calibri"/>
              <a:cs typeface="Calibri"/>
              <a:sym typeface="Calibri"/>
            </a:endParaRPr>
          </a:p>
        </p:txBody>
      </p:sp>
      <p:cxnSp>
        <p:nvCxnSpPr>
          <p:cNvPr id="178" name="Google Shape;178;p20"/>
          <p:cNvCxnSpPr/>
          <p:nvPr/>
        </p:nvCxnSpPr>
        <p:spPr>
          <a:xfrm>
            <a:off x="4533968" y="3211900"/>
            <a:ext cx="0" cy="3178200"/>
          </a:xfrm>
          <a:prstGeom prst="straightConnector1">
            <a:avLst/>
          </a:prstGeom>
          <a:noFill/>
          <a:ln w="9525" cap="flat" cmpd="sng">
            <a:solidFill>
              <a:schemeClr val="dk2"/>
            </a:solidFill>
            <a:prstDash val="dash"/>
            <a:round/>
            <a:headEnd type="none" w="sm" len="sm"/>
            <a:tailEnd type="none" w="sm" len="sm"/>
          </a:ln>
        </p:spPr>
      </p:cxnSp>
      <p:pic>
        <p:nvPicPr>
          <p:cNvPr id="179" name="Google Shape;179;p20"/>
          <p:cNvPicPr preferRelativeResize="0"/>
          <p:nvPr/>
        </p:nvPicPr>
        <p:blipFill rotWithShape="1">
          <a:blip r:embed="rId3">
            <a:alphaModFix/>
          </a:blip>
          <a:srcRect/>
          <a:stretch/>
        </p:blipFill>
        <p:spPr>
          <a:xfrm>
            <a:off x="8289700" y="4860225"/>
            <a:ext cx="1943775" cy="1943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83"/>
        <p:cNvGrpSpPr/>
        <p:nvPr/>
      </p:nvGrpSpPr>
      <p:grpSpPr>
        <a:xfrm>
          <a:off x="0" y="0"/>
          <a:ext cx="0" cy="0"/>
          <a:chOff x="0" y="0"/>
          <a:chExt cx="0" cy="0"/>
        </a:xfrm>
      </p:grpSpPr>
      <p:sp>
        <p:nvSpPr>
          <p:cNvPr id="184" name="Google Shape;184;p21"/>
          <p:cNvSpPr txBox="1"/>
          <p:nvPr/>
        </p:nvSpPr>
        <p:spPr>
          <a:xfrm>
            <a:off x="1696421" y="2712595"/>
            <a:ext cx="3581100" cy="477600"/>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0"/>
              </a:spcBef>
              <a:spcAft>
                <a:spcPts val="0"/>
              </a:spcAft>
              <a:buClr>
                <a:srgbClr val="000000"/>
              </a:buClr>
              <a:buSzPts val="2300"/>
              <a:buFont typeface="Arial"/>
              <a:buNone/>
            </a:pPr>
            <a:r>
              <a:rPr lang="en" sz="2300" b="1">
                <a:solidFill>
                  <a:srgbClr val="595959"/>
                </a:solidFill>
                <a:latin typeface="Calibri"/>
                <a:ea typeface="Calibri"/>
                <a:cs typeface="Calibri"/>
                <a:sym typeface="Calibri"/>
              </a:rPr>
              <a:t>Generate curiosity</a:t>
            </a:r>
            <a:endParaRPr sz="100">
              <a:solidFill>
                <a:srgbClr val="595959"/>
              </a:solidFill>
              <a:latin typeface="Calibri"/>
              <a:ea typeface="Calibri"/>
              <a:cs typeface="Calibri"/>
              <a:sym typeface="Calibri"/>
            </a:endParaRPr>
          </a:p>
        </p:txBody>
      </p:sp>
      <p:sp>
        <p:nvSpPr>
          <p:cNvPr id="185" name="Google Shape;185;p21"/>
          <p:cNvSpPr txBox="1"/>
          <p:nvPr/>
        </p:nvSpPr>
        <p:spPr>
          <a:xfrm>
            <a:off x="6187670" y="2694895"/>
            <a:ext cx="3539767" cy="512779"/>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rgbClr val="000000"/>
              </a:buClr>
              <a:buSzPts val="2300"/>
              <a:buFont typeface="Arial"/>
              <a:buNone/>
            </a:pPr>
            <a:r>
              <a:rPr lang="en" sz="2300" b="1">
                <a:solidFill>
                  <a:srgbClr val="595959"/>
                </a:solidFill>
                <a:latin typeface="Calibri"/>
                <a:ea typeface="Calibri"/>
                <a:cs typeface="Calibri"/>
                <a:sym typeface="Calibri"/>
              </a:rPr>
              <a:t>Implement tools and ideas</a:t>
            </a:r>
            <a:endParaRPr sz="2300" b="1">
              <a:solidFill>
                <a:srgbClr val="595959"/>
              </a:solidFill>
              <a:latin typeface="Calibri"/>
              <a:ea typeface="Calibri"/>
              <a:cs typeface="Calibri"/>
              <a:sym typeface="Calibri"/>
            </a:endParaRPr>
          </a:p>
        </p:txBody>
      </p:sp>
      <p:sp>
        <p:nvSpPr>
          <p:cNvPr id="186" name="Google Shape;186;p21"/>
          <p:cNvSpPr txBox="1"/>
          <p:nvPr/>
        </p:nvSpPr>
        <p:spPr>
          <a:xfrm>
            <a:off x="6187671" y="4867132"/>
            <a:ext cx="3581100" cy="477600"/>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0"/>
              </a:spcBef>
              <a:spcAft>
                <a:spcPts val="0"/>
              </a:spcAft>
              <a:buClr>
                <a:srgbClr val="000000"/>
              </a:buClr>
              <a:buSzPts val="2300"/>
              <a:buFont typeface="Arial"/>
              <a:buNone/>
            </a:pPr>
            <a:r>
              <a:rPr lang="en" sz="2300" b="1">
                <a:solidFill>
                  <a:srgbClr val="595959"/>
                </a:solidFill>
                <a:latin typeface="Calibri"/>
                <a:ea typeface="Calibri"/>
                <a:cs typeface="Calibri"/>
                <a:sym typeface="Calibri"/>
              </a:rPr>
              <a:t>Challenge assumptions</a:t>
            </a:r>
            <a:endParaRPr sz="100">
              <a:solidFill>
                <a:srgbClr val="595959"/>
              </a:solidFill>
              <a:latin typeface="Calibri"/>
              <a:ea typeface="Calibri"/>
              <a:cs typeface="Calibri"/>
              <a:sym typeface="Calibri"/>
            </a:endParaRPr>
          </a:p>
        </p:txBody>
      </p:sp>
      <p:sp>
        <p:nvSpPr>
          <p:cNvPr id="187" name="Google Shape;187;p21"/>
          <p:cNvSpPr txBox="1"/>
          <p:nvPr/>
        </p:nvSpPr>
        <p:spPr>
          <a:xfrm>
            <a:off x="1696421" y="4867132"/>
            <a:ext cx="3581100" cy="477600"/>
          </a:xfrm>
          <a:prstGeom prst="rect">
            <a:avLst/>
          </a:prstGeom>
          <a:noFill/>
          <a:ln>
            <a:noFill/>
          </a:ln>
        </p:spPr>
        <p:txBody>
          <a:bodyPr spcFirstLastPara="1" wrap="square" lIns="78650" tIns="78650" rIns="78650" bIns="78650" anchor="t" anchorCtr="0">
            <a:spAutoFit/>
          </a:bodyPr>
          <a:lstStyle/>
          <a:p>
            <a:pPr marL="0" marR="0" lvl="0" indent="0" algn="l" rtl="0">
              <a:lnSpc>
                <a:spcPct val="90000"/>
              </a:lnSpc>
              <a:spcBef>
                <a:spcPts val="0"/>
              </a:spcBef>
              <a:spcAft>
                <a:spcPts val="0"/>
              </a:spcAft>
              <a:buClr>
                <a:srgbClr val="000000"/>
              </a:buClr>
              <a:buSzPts val="2300"/>
              <a:buFont typeface="Arial"/>
              <a:buNone/>
            </a:pPr>
            <a:r>
              <a:rPr lang="en" sz="2300" b="1">
                <a:solidFill>
                  <a:srgbClr val="595959"/>
                </a:solidFill>
                <a:latin typeface="Calibri"/>
                <a:ea typeface="Calibri"/>
                <a:cs typeface="Calibri"/>
                <a:sym typeface="Calibri"/>
              </a:rPr>
              <a:t>Learn by doing</a:t>
            </a:r>
            <a:endParaRPr sz="100">
              <a:solidFill>
                <a:srgbClr val="595959"/>
              </a:solidFill>
              <a:latin typeface="Calibri"/>
              <a:ea typeface="Calibri"/>
              <a:cs typeface="Calibri"/>
              <a:sym typeface="Calibri"/>
            </a:endParaRPr>
          </a:p>
        </p:txBody>
      </p:sp>
      <p:sp>
        <p:nvSpPr>
          <p:cNvPr id="188" name="Google Shape;188;p21"/>
          <p:cNvSpPr txBox="1"/>
          <p:nvPr/>
        </p:nvSpPr>
        <p:spPr>
          <a:xfrm>
            <a:off x="679346" y="756000"/>
            <a:ext cx="9333300" cy="966000"/>
          </a:xfrm>
          <a:prstGeom prst="rect">
            <a:avLst/>
          </a:prstGeom>
          <a:noFill/>
          <a:ln>
            <a:noFill/>
          </a:ln>
        </p:spPr>
        <p:txBody>
          <a:bodyPr spcFirstLastPara="1" wrap="square" lIns="104875" tIns="52425" rIns="104875" bIns="52425" anchor="ctr" anchorCtr="0">
            <a:normAutofit/>
          </a:bodyPr>
          <a:lstStyle/>
          <a:p>
            <a:pPr marL="0" marR="0" lvl="0" indent="0" algn="l" rtl="0">
              <a:lnSpc>
                <a:spcPct val="86000"/>
              </a:lnSpc>
              <a:spcBef>
                <a:spcPts val="0"/>
              </a:spcBef>
              <a:spcAft>
                <a:spcPts val="0"/>
              </a:spcAft>
              <a:buClr>
                <a:srgbClr val="000000"/>
              </a:buClr>
              <a:buSzPts val="3200"/>
              <a:buFont typeface="Arial"/>
              <a:buNone/>
            </a:pPr>
            <a:r>
              <a:rPr lang="en" sz="3200" b="1">
                <a:solidFill>
                  <a:srgbClr val="00A7E1"/>
                </a:solidFill>
                <a:latin typeface="Calibri"/>
                <a:ea typeface="Calibri"/>
                <a:cs typeface="Calibri"/>
                <a:sym typeface="Calibri"/>
              </a:rPr>
              <a:t>Workshop</a:t>
            </a:r>
            <a:endParaRPr sz="3200" b="1">
              <a:solidFill>
                <a:srgbClr val="434343"/>
              </a:solidFill>
              <a:latin typeface="Calibri"/>
              <a:ea typeface="Calibri"/>
              <a:cs typeface="Calibri"/>
              <a:sym typeface="Calibri"/>
            </a:endParaRPr>
          </a:p>
        </p:txBody>
      </p:sp>
      <p:sp>
        <p:nvSpPr>
          <p:cNvPr id="189" name="Google Shape;189;p21"/>
          <p:cNvSpPr txBox="1"/>
          <p:nvPr/>
        </p:nvSpPr>
        <p:spPr>
          <a:xfrm>
            <a:off x="682900" y="1772863"/>
            <a:ext cx="4923900" cy="478500"/>
          </a:xfrm>
          <a:prstGeom prst="rect">
            <a:avLst/>
          </a:prstGeom>
          <a:noFill/>
          <a:ln>
            <a:noFill/>
          </a:ln>
        </p:spPr>
        <p:txBody>
          <a:bodyPr spcFirstLastPara="1" wrap="square" lIns="90750" tIns="90750" rIns="90750" bIns="90750" anchor="t" anchorCtr="0">
            <a:noAutofit/>
          </a:bodyPr>
          <a:lstStyle/>
          <a:p>
            <a:pPr marL="0" marR="0" lvl="0" indent="0" algn="l" rtl="0">
              <a:spcBef>
                <a:spcPts val="0"/>
              </a:spcBef>
              <a:spcAft>
                <a:spcPts val="0"/>
              </a:spcAft>
              <a:buClr>
                <a:srgbClr val="000000"/>
              </a:buClr>
              <a:buSzPts val="1800"/>
              <a:buFont typeface="Arial"/>
              <a:buNone/>
            </a:pPr>
            <a:r>
              <a:rPr lang="en" sz="1800" b="1">
                <a:solidFill>
                  <a:srgbClr val="00A7E1"/>
                </a:solidFill>
                <a:latin typeface="Calibri"/>
                <a:ea typeface="Calibri"/>
                <a:cs typeface="Calibri"/>
                <a:sym typeface="Calibri"/>
              </a:rPr>
              <a:t>Mindset</a:t>
            </a:r>
            <a:endParaRPr sz="1100" b="1">
              <a:solidFill>
                <a:srgbClr val="00A7E1"/>
              </a:solidFill>
              <a:latin typeface="Calibri"/>
              <a:ea typeface="Calibri"/>
              <a:cs typeface="Calibri"/>
              <a:sym typeface="Calibri"/>
            </a:endParaRPr>
          </a:p>
        </p:txBody>
      </p:sp>
      <p:sp>
        <p:nvSpPr>
          <p:cNvPr id="190" name="Google Shape;190;p21"/>
          <p:cNvSpPr/>
          <p:nvPr/>
        </p:nvSpPr>
        <p:spPr>
          <a:xfrm>
            <a:off x="961200" y="2668195"/>
            <a:ext cx="567600" cy="566400"/>
          </a:xfrm>
          <a:prstGeom prst="ellipse">
            <a:avLst/>
          </a:prstGeom>
          <a:solidFill>
            <a:srgbClr val="00A7E1"/>
          </a:solidFill>
          <a:ln w="9525" cap="flat" cmpd="sng">
            <a:solidFill>
              <a:schemeClr val="lt1"/>
            </a:solidFill>
            <a:prstDash val="solid"/>
            <a:round/>
            <a:headEnd type="none" w="sm" len="sm"/>
            <a:tailEnd type="none" w="sm" len="sm"/>
          </a:ln>
        </p:spPr>
        <p:txBody>
          <a:bodyPr spcFirstLastPara="1" wrap="square" lIns="78650" tIns="78650" rIns="78650" bIns="786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Calibri"/>
                <a:ea typeface="Calibri"/>
                <a:cs typeface="Calibri"/>
                <a:sym typeface="Calibri"/>
              </a:rPr>
              <a:t>1</a:t>
            </a:r>
            <a:endParaRPr sz="1800" b="1" i="0" u="none" strike="noStrike" cap="none">
              <a:solidFill>
                <a:schemeClr val="lt1"/>
              </a:solidFill>
              <a:latin typeface="Calibri"/>
              <a:ea typeface="Calibri"/>
              <a:cs typeface="Calibri"/>
              <a:sym typeface="Calibri"/>
            </a:endParaRPr>
          </a:p>
        </p:txBody>
      </p:sp>
      <p:sp>
        <p:nvSpPr>
          <p:cNvPr id="191" name="Google Shape;191;p21"/>
          <p:cNvSpPr/>
          <p:nvPr/>
        </p:nvSpPr>
        <p:spPr>
          <a:xfrm>
            <a:off x="5543820" y="2668195"/>
            <a:ext cx="567600" cy="566400"/>
          </a:xfrm>
          <a:prstGeom prst="ellipse">
            <a:avLst/>
          </a:prstGeom>
          <a:solidFill>
            <a:srgbClr val="00A7E1"/>
          </a:solidFill>
          <a:ln w="9525" cap="flat" cmpd="sng">
            <a:solidFill>
              <a:schemeClr val="lt1"/>
            </a:solidFill>
            <a:prstDash val="solid"/>
            <a:round/>
            <a:headEnd type="none" w="sm" len="sm"/>
            <a:tailEnd type="none" w="sm" len="sm"/>
          </a:ln>
        </p:spPr>
        <p:txBody>
          <a:bodyPr spcFirstLastPara="1" wrap="square" lIns="78650" tIns="78650" rIns="78650" bIns="786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Calibri"/>
                <a:ea typeface="Calibri"/>
                <a:cs typeface="Calibri"/>
                <a:sym typeface="Calibri"/>
              </a:rPr>
              <a:t>2</a:t>
            </a:r>
            <a:endParaRPr sz="1800" b="1" i="0" u="none" strike="noStrike" cap="none">
              <a:solidFill>
                <a:schemeClr val="lt1"/>
              </a:solidFill>
              <a:latin typeface="Calibri"/>
              <a:ea typeface="Calibri"/>
              <a:cs typeface="Calibri"/>
              <a:sym typeface="Calibri"/>
            </a:endParaRPr>
          </a:p>
        </p:txBody>
      </p:sp>
      <p:sp>
        <p:nvSpPr>
          <p:cNvPr id="192" name="Google Shape;192;p21"/>
          <p:cNvSpPr/>
          <p:nvPr/>
        </p:nvSpPr>
        <p:spPr>
          <a:xfrm>
            <a:off x="961200" y="4822732"/>
            <a:ext cx="567600" cy="566400"/>
          </a:xfrm>
          <a:prstGeom prst="ellipse">
            <a:avLst/>
          </a:prstGeom>
          <a:solidFill>
            <a:srgbClr val="00A7E1"/>
          </a:solidFill>
          <a:ln w="9525" cap="flat" cmpd="sng">
            <a:solidFill>
              <a:schemeClr val="lt1"/>
            </a:solidFill>
            <a:prstDash val="solid"/>
            <a:round/>
            <a:headEnd type="none" w="sm" len="sm"/>
            <a:tailEnd type="none" w="sm" len="sm"/>
          </a:ln>
        </p:spPr>
        <p:txBody>
          <a:bodyPr spcFirstLastPara="1" wrap="square" lIns="78650" tIns="78650" rIns="78650" bIns="786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Calibri"/>
                <a:ea typeface="Calibri"/>
                <a:cs typeface="Calibri"/>
                <a:sym typeface="Calibri"/>
              </a:rPr>
              <a:t>3</a:t>
            </a:r>
            <a:endParaRPr sz="1800" b="1" i="0" u="none" strike="noStrike" cap="none">
              <a:solidFill>
                <a:schemeClr val="lt1"/>
              </a:solidFill>
              <a:latin typeface="Calibri"/>
              <a:ea typeface="Calibri"/>
              <a:cs typeface="Calibri"/>
              <a:sym typeface="Calibri"/>
            </a:endParaRPr>
          </a:p>
        </p:txBody>
      </p:sp>
      <p:sp>
        <p:nvSpPr>
          <p:cNvPr id="193" name="Google Shape;193;p21"/>
          <p:cNvSpPr/>
          <p:nvPr/>
        </p:nvSpPr>
        <p:spPr>
          <a:xfrm>
            <a:off x="5543820" y="4822732"/>
            <a:ext cx="567600" cy="566400"/>
          </a:xfrm>
          <a:prstGeom prst="ellipse">
            <a:avLst/>
          </a:prstGeom>
          <a:solidFill>
            <a:srgbClr val="00A7E1"/>
          </a:solidFill>
          <a:ln w="9525" cap="flat" cmpd="sng">
            <a:solidFill>
              <a:schemeClr val="lt1"/>
            </a:solidFill>
            <a:prstDash val="solid"/>
            <a:round/>
            <a:headEnd type="none" w="sm" len="sm"/>
            <a:tailEnd type="none" w="sm" len="sm"/>
          </a:ln>
        </p:spPr>
        <p:txBody>
          <a:bodyPr spcFirstLastPara="1" wrap="square" lIns="78650" tIns="78650" rIns="78650" bIns="7865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chemeClr val="lt1"/>
                </a:solidFill>
                <a:latin typeface="Calibri"/>
                <a:ea typeface="Calibri"/>
                <a:cs typeface="Calibri"/>
                <a:sym typeface="Calibri"/>
              </a:rPr>
              <a:t>4</a:t>
            </a:r>
            <a:endParaRPr sz="1800" b="1" i="0" u="none" strike="noStrike" cap="none">
              <a:solidFill>
                <a:schemeClr val="lt1"/>
              </a:solidFill>
              <a:latin typeface="Calibri"/>
              <a:ea typeface="Calibri"/>
              <a:cs typeface="Calibri"/>
              <a:sym typeface="Calibri"/>
            </a:endParaRPr>
          </a:p>
        </p:txBody>
      </p:sp>
      <p:sp>
        <p:nvSpPr>
          <p:cNvPr id="194" name="Google Shape;194;p21"/>
          <p:cNvSpPr txBox="1"/>
          <p:nvPr/>
        </p:nvSpPr>
        <p:spPr>
          <a:xfrm>
            <a:off x="1696425" y="3327025"/>
            <a:ext cx="3280500" cy="759000"/>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rgbClr val="000000"/>
              </a:buClr>
              <a:buSzPts val="900"/>
              <a:buFont typeface="Arial"/>
              <a:buNone/>
            </a:pPr>
            <a:r>
              <a:rPr lang="en" sz="1300">
                <a:solidFill>
                  <a:srgbClr val="595959"/>
                </a:solidFill>
                <a:latin typeface="Calibri"/>
                <a:ea typeface="Calibri"/>
                <a:cs typeface="Calibri"/>
                <a:sym typeface="Calibri"/>
              </a:rPr>
              <a:t>Create awareness and knowledge of the human-centered design process, focusing on how design drives lasting innovations.</a:t>
            </a:r>
            <a:endParaRPr sz="1300">
              <a:solidFill>
                <a:srgbClr val="595959"/>
              </a:solidFill>
              <a:latin typeface="Calibri"/>
              <a:ea typeface="Calibri"/>
              <a:cs typeface="Calibri"/>
              <a:sym typeface="Calibri"/>
            </a:endParaRPr>
          </a:p>
        </p:txBody>
      </p:sp>
      <p:sp>
        <p:nvSpPr>
          <p:cNvPr id="195" name="Google Shape;195;p21"/>
          <p:cNvSpPr txBox="1"/>
          <p:nvPr/>
        </p:nvSpPr>
        <p:spPr>
          <a:xfrm>
            <a:off x="6187671" y="3234595"/>
            <a:ext cx="3280500" cy="959400"/>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rgbClr val="000000"/>
              </a:buClr>
              <a:buSzPts val="900"/>
              <a:buFont typeface="Arial"/>
              <a:buNone/>
            </a:pPr>
            <a:r>
              <a:rPr lang="en" sz="1300">
                <a:solidFill>
                  <a:srgbClr val="595959"/>
                </a:solidFill>
                <a:latin typeface="Calibri"/>
                <a:ea typeface="Calibri"/>
                <a:cs typeface="Calibri"/>
                <a:sym typeface="Calibri"/>
              </a:rPr>
              <a:t>Practical tools and ideas help users experience design methods. Know the importance of empathizing with users and understanding people's needs.</a:t>
            </a:r>
            <a:endParaRPr sz="1300">
              <a:solidFill>
                <a:srgbClr val="595959"/>
              </a:solidFill>
              <a:latin typeface="Calibri"/>
              <a:ea typeface="Calibri"/>
              <a:cs typeface="Calibri"/>
              <a:sym typeface="Calibri"/>
            </a:endParaRPr>
          </a:p>
        </p:txBody>
      </p:sp>
      <p:sp>
        <p:nvSpPr>
          <p:cNvPr id="196" name="Google Shape;196;p21"/>
          <p:cNvSpPr txBox="1"/>
          <p:nvPr/>
        </p:nvSpPr>
        <p:spPr>
          <a:xfrm>
            <a:off x="1696425" y="5468425"/>
            <a:ext cx="3280500" cy="959400"/>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rgbClr val="000000"/>
              </a:buClr>
              <a:buSzPts val="1300"/>
              <a:buFont typeface="Arial"/>
              <a:buNone/>
            </a:pPr>
            <a:r>
              <a:rPr lang="en" sz="1300">
                <a:solidFill>
                  <a:srgbClr val="595959"/>
                </a:solidFill>
                <a:latin typeface="Calibri"/>
                <a:ea typeface="Calibri"/>
                <a:cs typeface="Calibri"/>
                <a:sym typeface="Calibri"/>
              </a:rPr>
              <a:t>Appreciate the value of learning by doing. Transform abstract ideas into tangible solutions, step by step, thanks to what we learn from users.</a:t>
            </a:r>
            <a:endParaRPr sz="1300">
              <a:solidFill>
                <a:srgbClr val="595959"/>
              </a:solidFill>
              <a:latin typeface="Calibri"/>
              <a:ea typeface="Calibri"/>
              <a:cs typeface="Calibri"/>
              <a:sym typeface="Calibri"/>
            </a:endParaRPr>
          </a:p>
        </p:txBody>
      </p:sp>
      <p:sp>
        <p:nvSpPr>
          <p:cNvPr id="197" name="Google Shape;197;p21"/>
          <p:cNvSpPr txBox="1"/>
          <p:nvPr/>
        </p:nvSpPr>
        <p:spPr>
          <a:xfrm>
            <a:off x="6187671" y="5468425"/>
            <a:ext cx="3280500" cy="759300"/>
          </a:xfrm>
          <a:prstGeom prst="rect">
            <a:avLst/>
          </a:prstGeom>
          <a:noFill/>
          <a:ln>
            <a:noFill/>
          </a:ln>
        </p:spPr>
        <p:txBody>
          <a:bodyPr spcFirstLastPara="1" wrap="square" lIns="78650" tIns="78650" rIns="78650" bIns="78650" anchor="t" anchorCtr="0">
            <a:spAutoFit/>
          </a:bodyPr>
          <a:lstStyle/>
          <a:p>
            <a:pPr marL="0" marR="0" lvl="0" indent="0" algn="l" rtl="0">
              <a:spcBef>
                <a:spcPts val="0"/>
              </a:spcBef>
              <a:spcAft>
                <a:spcPts val="0"/>
              </a:spcAft>
              <a:buClr>
                <a:srgbClr val="000000"/>
              </a:buClr>
              <a:buSzPts val="1300"/>
              <a:buFont typeface="Arial"/>
              <a:buNone/>
            </a:pPr>
            <a:r>
              <a:rPr lang="en" sz="1300">
                <a:solidFill>
                  <a:srgbClr val="595959"/>
                </a:solidFill>
                <a:latin typeface="Calibri"/>
                <a:ea typeface="Calibri"/>
                <a:cs typeface="Calibri"/>
                <a:sym typeface="Calibri"/>
              </a:rPr>
              <a:t>The goal of adopting a human-centered design mindset is to not act as experts and instead let the users provide their expertise. </a:t>
            </a:r>
            <a:endParaRPr sz="1300">
              <a:solidFill>
                <a:srgbClr val="595959"/>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6dacaa-8659-40a6-ae4b-db94d906a001" xsi:nil="true"/>
    <lcf76f155ced4ddcb4097134ff3c332f xmlns="b3e394f4-7e1b-40dc-9710-f85171a654f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CAF04E58DDB1147BACE8AD971ACB810" ma:contentTypeVersion="17" ma:contentTypeDescription="Create a new document." ma:contentTypeScope="" ma:versionID="11afb08bb001c51844071a9044290155">
  <xsd:schema xmlns:xsd="http://www.w3.org/2001/XMLSchema" xmlns:xs="http://www.w3.org/2001/XMLSchema" xmlns:p="http://schemas.microsoft.com/office/2006/metadata/properties" xmlns:ns2="b3e394f4-7e1b-40dc-9710-f85171a654f0" xmlns:ns3="9c6dacaa-8659-40a6-ae4b-db94d906a001" targetNamespace="http://schemas.microsoft.com/office/2006/metadata/properties" ma:root="true" ma:fieldsID="b2c2a2ee07de2eb9997aedb432d1592f" ns2:_="" ns3:_="">
    <xsd:import namespace="b3e394f4-7e1b-40dc-9710-f85171a654f0"/>
    <xsd:import namespace="9c6dacaa-8659-40a6-ae4b-db94d906a0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e394f4-7e1b-40dc-9710-f85171a654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6dacaa-8659-40a6-ae4b-db94d906a0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ee0e095-a9ee-45a3-ad98-fc47b39f0f4e}" ma:internalName="TaxCatchAll" ma:showField="CatchAllData" ma:web="9c6dacaa-8659-40a6-ae4b-db94d906a0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11050B-C538-47EE-85A5-CB203DAB7304}">
  <ds:schemaRefs>
    <ds:schemaRef ds:uri="http://schemas.microsoft.com/office/2006/metadata/properties"/>
    <ds:schemaRef ds:uri="http://schemas.microsoft.com/office/infopath/2007/PartnerControls"/>
    <ds:schemaRef ds:uri="9c6dacaa-8659-40a6-ae4b-db94d906a001"/>
    <ds:schemaRef ds:uri="b3e394f4-7e1b-40dc-9710-f85171a654f0"/>
  </ds:schemaRefs>
</ds:datastoreItem>
</file>

<file path=customXml/itemProps2.xml><?xml version="1.0" encoding="utf-8"?>
<ds:datastoreItem xmlns:ds="http://schemas.openxmlformats.org/officeDocument/2006/customXml" ds:itemID="{C7054615-F0C6-4D9F-8BF1-6031F5E5D4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e394f4-7e1b-40dc-9710-f85171a654f0"/>
    <ds:schemaRef ds:uri="9c6dacaa-8659-40a6-ae4b-db94d906a0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7B008A-5D23-4E7C-900A-2A4B69BB57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5193</Words>
  <Application>Microsoft Macintosh PowerPoint</Application>
  <PresentationFormat>Custom</PresentationFormat>
  <Paragraphs>518</Paragraphs>
  <Slides>47</Slides>
  <Notes>47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Human-Centered Design Capacity Strengthening Two-Day Workshop  for the Testing Teams - Day One</dc:title>
  <dc:subject/>
  <dc:creator>Breakthrough ACTION</dc:creator>
  <cp:keywords/>
  <dc:description/>
  <cp:lastModifiedBy>Marcela Aguilar</cp:lastModifiedBy>
  <cp:revision>1</cp:revision>
  <dcterms:modified xsi:type="dcterms:W3CDTF">2023-08-01T22:53:54Z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0x0101003CAF04E58DDB1147BACE8AD971ACB810</vt:lpwstr>
  </property>
</Properties>
</file>