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3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x="10688638" cy="756285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2">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81721E-FCCE-41A3-993A-05A9B58BF78B}">
  <a:tblStyle styleId="{C881721E-FCCE-41A3-993A-05A9B58BF78B}"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A56BDF-3F4F-4AD1-9707-8C879CD39B8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6" d="100"/>
          <a:sy n="106" d="100"/>
        </p:scale>
        <p:origin x="1736" y="176"/>
      </p:cViewPr>
      <p:guideLst>
        <p:guide orient="horz" pos="2382"/>
        <p:guide pos="33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47: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56: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57: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58: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59: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60: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61: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62: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63: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64: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65: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48: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66: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7: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68: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69: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70: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71: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9: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50: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51: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52: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53: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54: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55: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p:nvPr/>
        </p:nvSpPr>
        <p:spPr>
          <a:xfrm>
            <a:off x="5190850" y="7092764"/>
            <a:ext cx="317400" cy="241200"/>
          </a:xfrm>
          <a:prstGeom prst="rect">
            <a:avLst/>
          </a:prstGeom>
          <a:noFill/>
          <a:ln>
            <a:noFill/>
          </a:ln>
        </p:spPr>
        <p:txBody>
          <a:bodyPr spcFirstLastPara="1" wrap="square" lIns="90750" tIns="90750" rIns="90750" bIns="90750" anchor="ctr" anchorCtr="0">
            <a:noAutofit/>
          </a:bodyPr>
          <a:lstStyle/>
          <a:p>
            <a:pPr marL="0" marR="0" lvl="0" indent="0" algn="ctr" rtl="0">
              <a:lnSpc>
                <a:spcPct val="80000"/>
              </a:lnSpc>
              <a:spcBef>
                <a:spcPts val="0"/>
              </a:spcBef>
              <a:spcAft>
                <a:spcPts val="0"/>
              </a:spcAft>
              <a:buClr>
                <a:srgbClr val="434343"/>
              </a:buClr>
              <a:buSzPts val="300"/>
              <a:buFont typeface="Calibri"/>
              <a:buNone/>
            </a:pPr>
            <a:fld id="{00000000-1234-1234-1234-123412341234}" type="slidenum">
              <a:rPr lang="en" sz="800" b="0" i="0" u="none" strike="noStrike" cap="none">
                <a:solidFill>
                  <a:srgbClr val="434343"/>
                </a:solidFill>
                <a:latin typeface="Calibri"/>
                <a:ea typeface="Calibri"/>
                <a:cs typeface="Calibri"/>
                <a:sym typeface="Calibri"/>
              </a:rPr>
              <a:t>‹#›</a:t>
            </a:fld>
            <a:endParaRPr sz="900" b="0" i="0" u="none" strike="noStrike" cap="none">
              <a:solidFill>
                <a:srgbClr val="434343"/>
              </a:solidFill>
              <a:latin typeface="Calibri"/>
              <a:ea typeface="Calibri"/>
              <a:cs typeface="Calibri"/>
              <a:sym typeface="Calibri"/>
            </a:endParaRPr>
          </a:p>
        </p:txBody>
      </p:sp>
      <p:cxnSp>
        <p:nvCxnSpPr>
          <p:cNvPr id="17" name="Google Shape;17;p2"/>
          <p:cNvCxnSpPr/>
          <p:nvPr/>
        </p:nvCxnSpPr>
        <p:spPr>
          <a:xfrm rot="10800000">
            <a:off x="5477484" y="7213472"/>
            <a:ext cx="180300" cy="0"/>
          </a:xfrm>
          <a:prstGeom prst="straightConnector1">
            <a:avLst/>
          </a:prstGeom>
          <a:noFill/>
          <a:ln w="9525" cap="flat" cmpd="sng">
            <a:solidFill>
              <a:srgbClr val="434343"/>
            </a:solidFill>
            <a:prstDash val="solid"/>
            <a:round/>
            <a:headEnd type="none" w="sm" len="sm"/>
            <a:tailEnd type="none" w="sm" len="sm"/>
          </a:ln>
        </p:spPr>
      </p:cxnSp>
      <p:cxnSp>
        <p:nvCxnSpPr>
          <p:cNvPr id="18" name="Google Shape;18;p2"/>
          <p:cNvCxnSpPr/>
          <p:nvPr/>
        </p:nvCxnSpPr>
        <p:spPr>
          <a:xfrm rot="10800000">
            <a:off x="5039810" y="7213472"/>
            <a:ext cx="180300" cy="0"/>
          </a:xfrm>
          <a:prstGeom prst="straightConnector1">
            <a:avLst/>
          </a:prstGeom>
          <a:noFill/>
          <a:ln w="9525" cap="flat" cmpd="sng">
            <a:solidFill>
              <a:srgbClr val="434343"/>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2382">
          <p15:clr>
            <a:srgbClr val="FBAE40"/>
          </p15:clr>
        </p15:guide>
        <p15:guide id="2" pos="336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734844" y="402654"/>
            <a:ext cx="9218950"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945040" y="-196937"/>
            <a:ext cx="4798559" cy="92189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3"/>
              </a:spcBef>
              <a:spcAft>
                <a:spcPts val="0"/>
              </a:spcAft>
              <a:buClr>
                <a:schemeClr val="dk1"/>
              </a:buClr>
              <a:buSzPts val="1800"/>
              <a:buChar char="•"/>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596843" y="2454866"/>
            <a:ext cx="6409166" cy="23047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920563" y="216933"/>
            <a:ext cx="6409166" cy="67806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3"/>
              </a:spcBef>
              <a:spcAft>
                <a:spcPts val="0"/>
              </a:spcAft>
              <a:buClr>
                <a:schemeClr val="dk1"/>
              </a:buClr>
              <a:buSzPts val="1800"/>
              <a:buChar char="•"/>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34844" y="402654"/>
            <a:ext cx="9218950"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734844" y="2013259"/>
            <a:ext cx="9218950" cy="47985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3"/>
              </a:spcBef>
              <a:spcAft>
                <a:spcPts val="0"/>
              </a:spcAft>
              <a:buClr>
                <a:schemeClr val="dk1"/>
              </a:buClr>
              <a:buSzPts val="1800"/>
              <a:buChar char="•"/>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801648" y="1237717"/>
            <a:ext cx="9085342" cy="263299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617"/>
              <a:buFont typeface="Calibri"/>
              <a:buNone/>
              <a:defRPr sz="661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subTitle" idx="1"/>
          </p:nvPr>
        </p:nvSpPr>
        <p:spPr>
          <a:xfrm>
            <a:off x="1336080" y="3972247"/>
            <a:ext cx="8016479" cy="182593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3"/>
              </a:spcBef>
              <a:spcAft>
                <a:spcPts val="0"/>
              </a:spcAft>
              <a:buClr>
                <a:schemeClr val="dk1"/>
              </a:buClr>
              <a:buSzPts val="2647"/>
              <a:buNone/>
              <a:defRPr sz="2647"/>
            </a:lvl1pPr>
            <a:lvl2pPr lvl="1" algn="ctr">
              <a:lnSpc>
                <a:spcPct val="90000"/>
              </a:lnSpc>
              <a:spcBef>
                <a:spcPts val="551"/>
              </a:spcBef>
              <a:spcAft>
                <a:spcPts val="0"/>
              </a:spcAft>
              <a:buClr>
                <a:schemeClr val="dk1"/>
              </a:buClr>
              <a:buSzPts val="2206"/>
              <a:buNone/>
              <a:defRPr sz="2206"/>
            </a:lvl2pPr>
            <a:lvl3pPr lvl="2" algn="ctr">
              <a:lnSpc>
                <a:spcPct val="90000"/>
              </a:lnSpc>
              <a:spcBef>
                <a:spcPts val="551"/>
              </a:spcBef>
              <a:spcAft>
                <a:spcPts val="0"/>
              </a:spcAft>
              <a:buClr>
                <a:schemeClr val="dk1"/>
              </a:buClr>
              <a:buSzPts val="1985"/>
              <a:buNone/>
              <a:defRPr sz="1985"/>
            </a:lvl3pPr>
            <a:lvl4pPr lvl="3" algn="ctr">
              <a:lnSpc>
                <a:spcPct val="90000"/>
              </a:lnSpc>
              <a:spcBef>
                <a:spcPts val="551"/>
              </a:spcBef>
              <a:spcAft>
                <a:spcPts val="0"/>
              </a:spcAft>
              <a:buClr>
                <a:schemeClr val="dk1"/>
              </a:buClr>
              <a:buSzPts val="1764"/>
              <a:buNone/>
              <a:defRPr sz="1764"/>
            </a:lvl4pPr>
            <a:lvl5pPr lvl="4" algn="ctr">
              <a:lnSpc>
                <a:spcPct val="90000"/>
              </a:lnSpc>
              <a:spcBef>
                <a:spcPts val="551"/>
              </a:spcBef>
              <a:spcAft>
                <a:spcPts val="0"/>
              </a:spcAft>
              <a:buClr>
                <a:schemeClr val="dk1"/>
              </a:buClr>
              <a:buSzPts val="1764"/>
              <a:buNone/>
              <a:defRPr sz="1764"/>
            </a:lvl5pPr>
            <a:lvl6pPr lvl="5" algn="ctr">
              <a:lnSpc>
                <a:spcPct val="90000"/>
              </a:lnSpc>
              <a:spcBef>
                <a:spcPts val="551"/>
              </a:spcBef>
              <a:spcAft>
                <a:spcPts val="0"/>
              </a:spcAft>
              <a:buClr>
                <a:schemeClr val="dk1"/>
              </a:buClr>
              <a:buSzPts val="1764"/>
              <a:buNone/>
              <a:defRPr sz="1764"/>
            </a:lvl6pPr>
            <a:lvl7pPr lvl="6" algn="ctr">
              <a:lnSpc>
                <a:spcPct val="90000"/>
              </a:lnSpc>
              <a:spcBef>
                <a:spcPts val="551"/>
              </a:spcBef>
              <a:spcAft>
                <a:spcPts val="0"/>
              </a:spcAft>
              <a:buClr>
                <a:schemeClr val="dk1"/>
              </a:buClr>
              <a:buSzPts val="1764"/>
              <a:buNone/>
              <a:defRPr sz="1764"/>
            </a:lvl7pPr>
            <a:lvl8pPr lvl="7" algn="ctr">
              <a:lnSpc>
                <a:spcPct val="90000"/>
              </a:lnSpc>
              <a:spcBef>
                <a:spcPts val="551"/>
              </a:spcBef>
              <a:spcAft>
                <a:spcPts val="0"/>
              </a:spcAft>
              <a:buClr>
                <a:schemeClr val="dk1"/>
              </a:buClr>
              <a:buSzPts val="1764"/>
              <a:buNone/>
              <a:defRPr sz="1764"/>
            </a:lvl8pPr>
            <a:lvl9pPr lvl="8" algn="ctr">
              <a:lnSpc>
                <a:spcPct val="90000"/>
              </a:lnSpc>
              <a:spcBef>
                <a:spcPts val="551"/>
              </a:spcBef>
              <a:spcAft>
                <a:spcPts val="0"/>
              </a:spcAft>
              <a:buClr>
                <a:schemeClr val="dk1"/>
              </a:buClr>
              <a:buSzPts val="1764"/>
              <a:buNone/>
              <a:defRPr sz="1764"/>
            </a:lvl9pPr>
          </a:lstStyle>
          <a:p>
            <a:endParaRPr/>
          </a:p>
        </p:txBody>
      </p:sp>
      <p:sp>
        <p:nvSpPr>
          <p:cNvPr id="28" name="Google Shape;28;p4"/>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2382">
          <p15:clr>
            <a:srgbClr val="FBAE40"/>
          </p15:clr>
        </p15:guide>
        <p15:guide id="2" pos="33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9278" y="1885463"/>
            <a:ext cx="9218950" cy="31459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617"/>
              <a:buFont typeface="Calibri"/>
              <a:buNone/>
              <a:defRPr sz="661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9278" y="5061159"/>
            <a:ext cx="9218950" cy="1654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3"/>
              </a:spcBef>
              <a:spcAft>
                <a:spcPts val="0"/>
              </a:spcAft>
              <a:buClr>
                <a:schemeClr val="dk1"/>
              </a:buClr>
              <a:buSzPts val="2647"/>
              <a:buNone/>
              <a:defRPr sz="2647">
                <a:solidFill>
                  <a:schemeClr val="dk1"/>
                </a:solidFill>
              </a:defRPr>
            </a:lvl1pPr>
            <a:lvl2pPr marL="914400" lvl="1" indent="-228600" algn="l">
              <a:lnSpc>
                <a:spcPct val="90000"/>
              </a:lnSpc>
              <a:spcBef>
                <a:spcPts val="551"/>
              </a:spcBef>
              <a:spcAft>
                <a:spcPts val="0"/>
              </a:spcAft>
              <a:buClr>
                <a:srgbClr val="888888"/>
              </a:buClr>
              <a:buSzPts val="2206"/>
              <a:buNone/>
              <a:defRPr sz="2206">
                <a:solidFill>
                  <a:srgbClr val="888888"/>
                </a:solidFill>
              </a:defRPr>
            </a:lvl2pPr>
            <a:lvl3pPr marL="1371600" lvl="2" indent="-228600" algn="l">
              <a:lnSpc>
                <a:spcPct val="90000"/>
              </a:lnSpc>
              <a:spcBef>
                <a:spcPts val="551"/>
              </a:spcBef>
              <a:spcAft>
                <a:spcPts val="0"/>
              </a:spcAft>
              <a:buClr>
                <a:srgbClr val="888888"/>
              </a:buClr>
              <a:buSzPts val="1985"/>
              <a:buNone/>
              <a:defRPr sz="1985">
                <a:solidFill>
                  <a:srgbClr val="888888"/>
                </a:solidFill>
              </a:defRPr>
            </a:lvl3pPr>
            <a:lvl4pPr marL="1828800" lvl="3" indent="-228600" algn="l">
              <a:lnSpc>
                <a:spcPct val="90000"/>
              </a:lnSpc>
              <a:spcBef>
                <a:spcPts val="551"/>
              </a:spcBef>
              <a:spcAft>
                <a:spcPts val="0"/>
              </a:spcAft>
              <a:buClr>
                <a:srgbClr val="888888"/>
              </a:buClr>
              <a:buSzPts val="1764"/>
              <a:buNone/>
              <a:defRPr sz="1764">
                <a:solidFill>
                  <a:srgbClr val="888888"/>
                </a:solidFill>
              </a:defRPr>
            </a:lvl4pPr>
            <a:lvl5pPr marL="2286000" lvl="4" indent="-228600" algn="l">
              <a:lnSpc>
                <a:spcPct val="90000"/>
              </a:lnSpc>
              <a:spcBef>
                <a:spcPts val="551"/>
              </a:spcBef>
              <a:spcAft>
                <a:spcPts val="0"/>
              </a:spcAft>
              <a:buClr>
                <a:srgbClr val="888888"/>
              </a:buClr>
              <a:buSzPts val="1764"/>
              <a:buNone/>
              <a:defRPr sz="1764">
                <a:solidFill>
                  <a:srgbClr val="888888"/>
                </a:solidFill>
              </a:defRPr>
            </a:lvl5pPr>
            <a:lvl6pPr marL="2743200" lvl="5" indent="-228600" algn="l">
              <a:lnSpc>
                <a:spcPct val="90000"/>
              </a:lnSpc>
              <a:spcBef>
                <a:spcPts val="551"/>
              </a:spcBef>
              <a:spcAft>
                <a:spcPts val="0"/>
              </a:spcAft>
              <a:buClr>
                <a:srgbClr val="888888"/>
              </a:buClr>
              <a:buSzPts val="1764"/>
              <a:buNone/>
              <a:defRPr sz="1764">
                <a:solidFill>
                  <a:srgbClr val="888888"/>
                </a:solidFill>
              </a:defRPr>
            </a:lvl6pPr>
            <a:lvl7pPr marL="3200400" lvl="6" indent="-228600" algn="l">
              <a:lnSpc>
                <a:spcPct val="90000"/>
              </a:lnSpc>
              <a:spcBef>
                <a:spcPts val="551"/>
              </a:spcBef>
              <a:spcAft>
                <a:spcPts val="0"/>
              </a:spcAft>
              <a:buClr>
                <a:srgbClr val="888888"/>
              </a:buClr>
              <a:buSzPts val="1764"/>
              <a:buNone/>
              <a:defRPr sz="1764">
                <a:solidFill>
                  <a:srgbClr val="888888"/>
                </a:solidFill>
              </a:defRPr>
            </a:lvl7pPr>
            <a:lvl8pPr marL="3657600" lvl="7" indent="-228600" algn="l">
              <a:lnSpc>
                <a:spcPct val="90000"/>
              </a:lnSpc>
              <a:spcBef>
                <a:spcPts val="551"/>
              </a:spcBef>
              <a:spcAft>
                <a:spcPts val="0"/>
              </a:spcAft>
              <a:buClr>
                <a:srgbClr val="888888"/>
              </a:buClr>
              <a:buSzPts val="1764"/>
              <a:buNone/>
              <a:defRPr sz="1764">
                <a:solidFill>
                  <a:srgbClr val="888888"/>
                </a:solidFill>
              </a:defRPr>
            </a:lvl8pPr>
            <a:lvl9pPr marL="4114800" lvl="8" indent="-228600" algn="l">
              <a:lnSpc>
                <a:spcPct val="90000"/>
              </a:lnSpc>
              <a:spcBef>
                <a:spcPts val="551"/>
              </a:spcBef>
              <a:spcAft>
                <a:spcPts val="0"/>
              </a:spcAft>
              <a:buClr>
                <a:srgbClr val="888888"/>
              </a:buClr>
              <a:buSzPts val="1764"/>
              <a:buNone/>
              <a:defRPr sz="1764">
                <a:solidFill>
                  <a:srgbClr val="888888"/>
                </a:solidFill>
              </a:defRPr>
            </a:lvl9pPr>
          </a:lstStyle>
          <a:p>
            <a:endParaRPr/>
          </a:p>
        </p:txBody>
      </p:sp>
      <p:sp>
        <p:nvSpPr>
          <p:cNvPr id="34" name="Google Shape;34;p5"/>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734844" y="402654"/>
            <a:ext cx="9218950"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734844" y="2013259"/>
            <a:ext cx="4542671" cy="47985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3"/>
              </a:spcBef>
              <a:spcAft>
                <a:spcPts val="0"/>
              </a:spcAft>
              <a:buClr>
                <a:schemeClr val="dk1"/>
              </a:buClr>
              <a:buSzPts val="1800"/>
              <a:buChar char="•"/>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5411123" y="2013259"/>
            <a:ext cx="4542671" cy="47985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3"/>
              </a:spcBef>
              <a:spcAft>
                <a:spcPts val="0"/>
              </a:spcAft>
              <a:buClr>
                <a:schemeClr val="dk1"/>
              </a:buClr>
              <a:buSzPts val="1800"/>
              <a:buChar char="•"/>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736236" y="402654"/>
            <a:ext cx="9218950"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736237" y="1853949"/>
            <a:ext cx="4521794" cy="9085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3"/>
              </a:spcBef>
              <a:spcAft>
                <a:spcPts val="0"/>
              </a:spcAft>
              <a:buClr>
                <a:schemeClr val="dk1"/>
              </a:buClr>
              <a:buSzPts val="2647"/>
              <a:buNone/>
              <a:defRPr sz="2647" b="1"/>
            </a:lvl1pPr>
            <a:lvl2pPr marL="914400" lvl="1" indent="-228600" algn="l">
              <a:lnSpc>
                <a:spcPct val="90000"/>
              </a:lnSpc>
              <a:spcBef>
                <a:spcPts val="551"/>
              </a:spcBef>
              <a:spcAft>
                <a:spcPts val="0"/>
              </a:spcAft>
              <a:buClr>
                <a:schemeClr val="dk1"/>
              </a:buClr>
              <a:buSzPts val="2206"/>
              <a:buNone/>
              <a:defRPr sz="2206" b="1"/>
            </a:lvl2pPr>
            <a:lvl3pPr marL="1371600" lvl="2" indent="-228600" algn="l">
              <a:lnSpc>
                <a:spcPct val="90000"/>
              </a:lnSpc>
              <a:spcBef>
                <a:spcPts val="551"/>
              </a:spcBef>
              <a:spcAft>
                <a:spcPts val="0"/>
              </a:spcAft>
              <a:buClr>
                <a:schemeClr val="dk1"/>
              </a:buClr>
              <a:buSzPts val="1985"/>
              <a:buNone/>
              <a:defRPr sz="1985" b="1"/>
            </a:lvl3pPr>
            <a:lvl4pPr marL="1828800" lvl="3" indent="-228600" algn="l">
              <a:lnSpc>
                <a:spcPct val="90000"/>
              </a:lnSpc>
              <a:spcBef>
                <a:spcPts val="551"/>
              </a:spcBef>
              <a:spcAft>
                <a:spcPts val="0"/>
              </a:spcAft>
              <a:buClr>
                <a:schemeClr val="dk1"/>
              </a:buClr>
              <a:buSzPts val="1764"/>
              <a:buNone/>
              <a:defRPr sz="1764" b="1"/>
            </a:lvl4pPr>
            <a:lvl5pPr marL="2286000" lvl="4" indent="-228600" algn="l">
              <a:lnSpc>
                <a:spcPct val="90000"/>
              </a:lnSpc>
              <a:spcBef>
                <a:spcPts val="551"/>
              </a:spcBef>
              <a:spcAft>
                <a:spcPts val="0"/>
              </a:spcAft>
              <a:buClr>
                <a:schemeClr val="dk1"/>
              </a:buClr>
              <a:buSzPts val="1764"/>
              <a:buNone/>
              <a:defRPr sz="1764" b="1"/>
            </a:lvl5pPr>
            <a:lvl6pPr marL="2743200" lvl="5" indent="-228600" algn="l">
              <a:lnSpc>
                <a:spcPct val="90000"/>
              </a:lnSpc>
              <a:spcBef>
                <a:spcPts val="551"/>
              </a:spcBef>
              <a:spcAft>
                <a:spcPts val="0"/>
              </a:spcAft>
              <a:buClr>
                <a:schemeClr val="dk1"/>
              </a:buClr>
              <a:buSzPts val="1764"/>
              <a:buNone/>
              <a:defRPr sz="1764" b="1"/>
            </a:lvl6pPr>
            <a:lvl7pPr marL="3200400" lvl="6" indent="-228600" algn="l">
              <a:lnSpc>
                <a:spcPct val="90000"/>
              </a:lnSpc>
              <a:spcBef>
                <a:spcPts val="551"/>
              </a:spcBef>
              <a:spcAft>
                <a:spcPts val="0"/>
              </a:spcAft>
              <a:buClr>
                <a:schemeClr val="dk1"/>
              </a:buClr>
              <a:buSzPts val="1764"/>
              <a:buNone/>
              <a:defRPr sz="1764" b="1"/>
            </a:lvl7pPr>
            <a:lvl8pPr marL="3657600" lvl="7" indent="-228600" algn="l">
              <a:lnSpc>
                <a:spcPct val="90000"/>
              </a:lnSpc>
              <a:spcBef>
                <a:spcPts val="551"/>
              </a:spcBef>
              <a:spcAft>
                <a:spcPts val="0"/>
              </a:spcAft>
              <a:buClr>
                <a:schemeClr val="dk1"/>
              </a:buClr>
              <a:buSzPts val="1764"/>
              <a:buNone/>
              <a:defRPr sz="1764" b="1"/>
            </a:lvl8pPr>
            <a:lvl9pPr marL="4114800" lvl="8" indent="-228600" algn="l">
              <a:lnSpc>
                <a:spcPct val="90000"/>
              </a:lnSpc>
              <a:spcBef>
                <a:spcPts val="551"/>
              </a:spcBef>
              <a:spcAft>
                <a:spcPts val="0"/>
              </a:spcAft>
              <a:buClr>
                <a:schemeClr val="dk1"/>
              </a:buClr>
              <a:buSzPts val="1764"/>
              <a:buNone/>
              <a:defRPr sz="1764" b="1"/>
            </a:lvl9pPr>
          </a:lstStyle>
          <a:p>
            <a:endParaRPr/>
          </a:p>
        </p:txBody>
      </p:sp>
      <p:sp>
        <p:nvSpPr>
          <p:cNvPr id="47" name="Google Shape;47;p7"/>
          <p:cNvSpPr txBox="1">
            <a:spLocks noGrp="1"/>
          </p:cNvSpPr>
          <p:nvPr>
            <p:ph type="body" idx="2"/>
          </p:nvPr>
        </p:nvSpPr>
        <p:spPr>
          <a:xfrm>
            <a:off x="736237" y="2762541"/>
            <a:ext cx="4521794" cy="40632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3"/>
              </a:spcBef>
              <a:spcAft>
                <a:spcPts val="0"/>
              </a:spcAft>
              <a:buClr>
                <a:schemeClr val="dk1"/>
              </a:buClr>
              <a:buSzPts val="1800"/>
              <a:buChar char="•"/>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5411124" y="1853949"/>
            <a:ext cx="4544063" cy="9085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3"/>
              </a:spcBef>
              <a:spcAft>
                <a:spcPts val="0"/>
              </a:spcAft>
              <a:buClr>
                <a:schemeClr val="dk1"/>
              </a:buClr>
              <a:buSzPts val="2647"/>
              <a:buNone/>
              <a:defRPr sz="2647" b="1"/>
            </a:lvl1pPr>
            <a:lvl2pPr marL="914400" lvl="1" indent="-228600" algn="l">
              <a:lnSpc>
                <a:spcPct val="90000"/>
              </a:lnSpc>
              <a:spcBef>
                <a:spcPts val="551"/>
              </a:spcBef>
              <a:spcAft>
                <a:spcPts val="0"/>
              </a:spcAft>
              <a:buClr>
                <a:schemeClr val="dk1"/>
              </a:buClr>
              <a:buSzPts val="2206"/>
              <a:buNone/>
              <a:defRPr sz="2206" b="1"/>
            </a:lvl2pPr>
            <a:lvl3pPr marL="1371600" lvl="2" indent="-228600" algn="l">
              <a:lnSpc>
                <a:spcPct val="90000"/>
              </a:lnSpc>
              <a:spcBef>
                <a:spcPts val="551"/>
              </a:spcBef>
              <a:spcAft>
                <a:spcPts val="0"/>
              </a:spcAft>
              <a:buClr>
                <a:schemeClr val="dk1"/>
              </a:buClr>
              <a:buSzPts val="1985"/>
              <a:buNone/>
              <a:defRPr sz="1985" b="1"/>
            </a:lvl3pPr>
            <a:lvl4pPr marL="1828800" lvl="3" indent="-228600" algn="l">
              <a:lnSpc>
                <a:spcPct val="90000"/>
              </a:lnSpc>
              <a:spcBef>
                <a:spcPts val="551"/>
              </a:spcBef>
              <a:spcAft>
                <a:spcPts val="0"/>
              </a:spcAft>
              <a:buClr>
                <a:schemeClr val="dk1"/>
              </a:buClr>
              <a:buSzPts val="1764"/>
              <a:buNone/>
              <a:defRPr sz="1764" b="1"/>
            </a:lvl4pPr>
            <a:lvl5pPr marL="2286000" lvl="4" indent="-228600" algn="l">
              <a:lnSpc>
                <a:spcPct val="90000"/>
              </a:lnSpc>
              <a:spcBef>
                <a:spcPts val="551"/>
              </a:spcBef>
              <a:spcAft>
                <a:spcPts val="0"/>
              </a:spcAft>
              <a:buClr>
                <a:schemeClr val="dk1"/>
              </a:buClr>
              <a:buSzPts val="1764"/>
              <a:buNone/>
              <a:defRPr sz="1764" b="1"/>
            </a:lvl5pPr>
            <a:lvl6pPr marL="2743200" lvl="5" indent="-228600" algn="l">
              <a:lnSpc>
                <a:spcPct val="90000"/>
              </a:lnSpc>
              <a:spcBef>
                <a:spcPts val="551"/>
              </a:spcBef>
              <a:spcAft>
                <a:spcPts val="0"/>
              </a:spcAft>
              <a:buClr>
                <a:schemeClr val="dk1"/>
              </a:buClr>
              <a:buSzPts val="1764"/>
              <a:buNone/>
              <a:defRPr sz="1764" b="1"/>
            </a:lvl6pPr>
            <a:lvl7pPr marL="3200400" lvl="6" indent="-228600" algn="l">
              <a:lnSpc>
                <a:spcPct val="90000"/>
              </a:lnSpc>
              <a:spcBef>
                <a:spcPts val="551"/>
              </a:spcBef>
              <a:spcAft>
                <a:spcPts val="0"/>
              </a:spcAft>
              <a:buClr>
                <a:schemeClr val="dk1"/>
              </a:buClr>
              <a:buSzPts val="1764"/>
              <a:buNone/>
              <a:defRPr sz="1764" b="1"/>
            </a:lvl7pPr>
            <a:lvl8pPr marL="3657600" lvl="7" indent="-228600" algn="l">
              <a:lnSpc>
                <a:spcPct val="90000"/>
              </a:lnSpc>
              <a:spcBef>
                <a:spcPts val="551"/>
              </a:spcBef>
              <a:spcAft>
                <a:spcPts val="0"/>
              </a:spcAft>
              <a:buClr>
                <a:schemeClr val="dk1"/>
              </a:buClr>
              <a:buSzPts val="1764"/>
              <a:buNone/>
              <a:defRPr sz="1764" b="1"/>
            </a:lvl8pPr>
            <a:lvl9pPr marL="4114800" lvl="8" indent="-228600" algn="l">
              <a:lnSpc>
                <a:spcPct val="90000"/>
              </a:lnSpc>
              <a:spcBef>
                <a:spcPts val="551"/>
              </a:spcBef>
              <a:spcAft>
                <a:spcPts val="0"/>
              </a:spcAft>
              <a:buClr>
                <a:schemeClr val="dk1"/>
              </a:buClr>
              <a:buSzPts val="1764"/>
              <a:buNone/>
              <a:defRPr sz="1764" b="1"/>
            </a:lvl9pPr>
          </a:lstStyle>
          <a:p>
            <a:endParaRPr/>
          </a:p>
        </p:txBody>
      </p:sp>
      <p:sp>
        <p:nvSpPr>
          <p:cNvPr id="49" name="Google Shape;49;p7"/>
          <p:cNvSpPr txBox="1">
            <a:spLocks noGrp="1"/>
          </p:cNvSpPr>
          <p:nvPr>
            <p:ph type="body" idx="4"/>
          </p:nvPr>
        </p:nvSpPr>
        <p:spPr>
          <a:xfrm>
            <a:off x="5411124" y="2762541"/>
            <a:ext cx="4544063" cy="40632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3"/>
              </a:spcBef>
              <a:spcAft>
                <a:spcPts val="0"/>
              </a:spcAft>
              <a:buClr>
                <a:schemeClr val="dk1"/>
              </a:buClr>
              <a:buSzPts val="1800"/>
              <a:buChar char="•"/>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734844" y="402654"/>
            <a:ext cx="9218950"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736236" y="504190"/>
            <a:ext cx="3447364" cy="176466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529"/>
              <a:buFont typeface="Calibri"/>
              <a:buNone/>
              <a:defRPr sz="352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4544063" y="1088912"/>
            <a:ext cx="5411123" cy="5374525"/>
          </a:xfrm>
          <a:prstGeom prst="rect">
            <a:avLst/>
          </a:prstGeom>
          <a:noFill/>
          <a:ln>
            <a:noFill/>
          </a:ln>
        </p:spPr>
        <p:txBody>
          <a:bodyPr spcFirstLastPara="1" wrap="square" lIns="91425" tIns="45700" rIns="91425" bIns="45700" anchor="t" anchorCtr="0">
            <a:normAutofit/>
          </a:bodyPr>
          <a:lstStyle>
            <a:lvl1pPr marL="457200" lvl="0" indent="-452691" algn="l">
              <a:lnSpc>
                <a:spcPct val="90000"/>
              </a:lnSpc>
              <a:spcBef>
                <a:spcPts val="1103"/>
              </a:spcBef>
              <a:spcAft>
                <a:spcPts val="0"/>
              </a:spcAft>
              <a:buClr>
                <a:schemeClr val="dk1"/>
              </a:buClr>
              <a:buSzPts val="3529"/>
              <a:buChar char="•"/>
              <a:defRPr sz="3529"/>
            </a:lvl1pPr>
            <a:lvl2pPr marL="914400" lvl="1" indent="-424687" algn="l">
              <a:lnSpc>
                <a:spcPct val="90000"/>
              </a:lnSpc>
              <a:spcBef>
                <a:spcPts val="551"/>
              </a:spcBef>
              <a:spcAft>
                <a:spcPts val="0"/>
              </a:spcAft>
              <a:buClr>
                <a:schemeClr val="dk1"/>
              </a:buClr>
              <a:buSzPts val="3088"/>
              <a:buChar char="•"/>
              <a:defRPr sz="3088"/>
            </a:lvl2pPr>
            <a:lvl3pPr marL="1371600" lvl="2" indent="-396684" algn="l">
              <a:lnSpc>
                <a:spcPct val="90000"/>
              </a:lnSpc>
              <a:spcBef>
                <a:spcPts val="551"/>
              </a:spcBef>
              <a:spcAft>
                <a:spcPts val="0"/>
              </a:spcAft>
              <a:buClr>
                <a:schemeClr val="dk1"/>
              </a:buClr>
              <a:buSzPts val="2647"/>
              <a:buChar char="•"/>
              <a:defRPr sz="2647"/>
            </a:lvl3pPr>
            <a:lvl4pPr marL="1828800" lvl="3" indent="-368681" algn="l">
              <a:lnSpc>
                <a:spcPct val="90000"/>
              </a:lnSpc>
              <a:spcBef>
                <a:spcPts val="551"/>
              </a:spcBef>
              <a:spcAft>
                <a:spcPts val="0"/>
              </a:spcAft>
              <a:buClr>
                <a:schemeClr val="dk1"/>
              </a:buClr>
              <a:buSzPts val="2206"/>
              <a:buChar char="•"/>
              <a:defRPr sz="2206"/>
            </a:lvl4pPr>
            <a:lvl5pPr marL="2286000" lvl="4" indent="-368681" algn="l">
              <a:lnSpc>
                <a:spcPct val="90000"/>
              </a:lnSpc>
              <a:spcBef>
                <a:spcPts val="551"/>
              </a:spcBef>
              <a:spcAft>
                <a:spcPts val="0"/>
              </a:spcAft>
              <a:buClr>
                <a:schemeClr val="dk1"/>
              </a:buClr>
              <a:buSzPts val="2206"/>
              <a:buChar char="•"/>
              <a:defRPr sz="2206"/>
            </a:lvl5pPr>
            <a:lvl6pPr marL="2743200" lvl="5" indent="-368681" algn="l">
              <a:lnSpc>
                <a:spcPct val="90000"/>
              </a:lnSpc>
              <a:spcBef>
                <a:spcPts val="551"/>
              </a:spcBef>
              <a:spcAft>
                <a:spcPts val="0"/>
              </a:spcAft>
              <a:buClr>
                <a:schemeClr val="dk1"/>
              </a:buClr>
              <a:buSzPts val="2206"/>
              <a:buChar char="•"/>
              <a:defRPr sz="2206"/>
            </a:lvl6pPr>
            <a:lvl7pPr marL="3200400" lvl="6" indent="-368681" algn="l">
              <a:lnSpc>
                <a:spcPct val="90000"/>
              </a:lnSpc>
              <a:spcBef>
                <a:spcPts val="551"/>
              </a:spcBef>
              <a:spcAft>
                <a:spcPts val="0"/>
              </a:spcAft>
              <a:buClr>
                <a:schemeClr val="dk1"/>
              </a:buClr>
              <a:buSzPts val="2206"/>
              <a:buChar char="•"/>
              <a:defRPr sz="2206"/>
            </a:lvl7pPr>
            <a:lvl8pPr marL="3657600" lvl="7" indent="-368681" algn="l">
              <a:lnSpc>
                <a:spcPct val="90000"/>
              </a:lnSpc>
              <a:spcBef>
                <a:spcPts val="551"/>
              </a:spcBef>
              <a:spcAft>
                <a:spcPts val="0"/>
              </a:spcAft>
              <a:buClr>
                <a:schemeClr val="dk1"/>
              </a:buClr>
              <a:buSzPts val="2206"/>
              <a:buChar char="•"/>
              <a:defRPr sz="2206"/>
            </a:lvl8pPr>
            <a:lvl9pPr marL="4114800" lvl="8" indent="-368681" algn="l">
              <a:lnSpc>
                <a:spcPct val="90000"/>
              </a:lnSpc>
              <a:spcBef>
                <a:spcPts val="551"/>
              </a:spcBef>
              <a:spcAft>
                <a:spcPts val="0"/>
              </a:spcAft>
              <a:buClr>
                <a:schemeClr val="dk1"/>
              </a:buClr>
              <a:buSzPts val="2206"/>
              <a:buChar char="•"/>
              <a:defRPr sz="2206"/>
            </a:lvl9pPr>
          </a:lstStyle>
          <a:p>
            <a:endParaRPr/>
          </a:p>
        </p:txBody>
      </p:sp>
      <p:sp>
        <p:nvSpPr>
          <p:cNvPr id="61" name="Google Shape;61;p9"/>
          <p:cNvSpPr txBox="1">
            <a:spLocks noGrp="1"/>
          </p:cNvSpPr>
          <p:nvPr>
            <p:ph type="body" idx="2"/>
          </p:nvPr>
        </p:nvSpPr>
        <p:spPr>
          <a:xfrm>
            <a:off x="736236" y="2268855"/>
            <a:ext cx="3447364" cy="42033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3"/>
              </a:spcBef>
              <a:spcAft>
                <a:spcPts val="0"/>
              </a:spcAft>
              <a:buClr>
                <a:schemeClr val="dk1"/>
              </a:buClr>
              <a:buSzPts val="1764"/>
              <a:buNone/>
              <a:defRPr sz="1764"/>
            </a:lvl1pPr>
            <a:lvl2pPr marL="914400" lvl="1" indent="-228600" algn="l">
              <a:lnSpc>
                <a:spcPct val="90000"/>
              </a:lnSpc>
              <a:spcBef>
                <a:spcPts val="551"/>
              </a:spcBef>
              <a:spcAft>
                <a:spcPts val="0"/>
              </a:spcAft>
              <a:buClr>
                <a:schemeClr val="dk1"/>
              </a:buClr>
              <a:buSzPts val="1544"/>
              <a:buNone/>
              <a:defRPr sz="1544"/>
            </a:lvl2pPr>
            <a:lvl3pPr marL="1371600" lvl="2" indent="-228600" algn="l">
              <a:lnSpc>
                <a:spcPct val="90000"/>
              </a:lnSpc>
              <a:spcBef>
                <a:spcPts val="551"/>
              </a:spcBef>
              <a:spcAft>
                <a:spcPts val="0"/>
              </a:spcAft>
              <a:buClr>
                <a:schemeClr val="dk1"/>
              </a:buClr>
              <a:buSzPts val="1323"/>
              <a:buNone/>
              <a:defRPr sz="1323"/>
            </a:lvl3pPr>
            <a:lvl4pPr marL="1828800" lvl="3" indent="-228600" algn="l">
              <a:lnSpc>
                <a:spcPct val="90000"/>
              </a:lnSpc>
              <a:spcBef>
                <a:spcPts val="551"/>
              </a:spcBef>
              <a:spcAft>
                <a:spcPts val="0"/>
              </a:spcAft>
              <a:buClr>
                <a:schemeClr val="dk1"/>
              </a:buClr>
              <a:buSzPts val="1103"/>
              <a:buNone/>
              <a:defRPr sz="1103"/>
            </a:lvl4pPr>
            <a:lvl5pPr marL="2286000" lvl="4" indent="-228600" algn="l">
              <a:lnSpc>
                <a:spcPct val="90000"/>
              </a:lnSpc>
              <a:spcBef>
                <a:spcPts val="551"/>
              </a:spcBef>
              <a:spcAft>
                <a:spcPts val="0"/>
              </a:spcAft>
              <a:buClr>
                <a:schemeClr val="dk1"/>
              </a:buClr>
              <a:buSzPts val="1103"/>
              <a:buNone/>
              <a:defRPr sz="1103"/>
            </a:lvl5pPr>
            <a:lvl6pPr marL="2743200" lvl="5" indent="-228600" algn="l">
              <a:lnSpc>
                <a:spcPct val="90000"/>
              </a:lnSpc>
              <a:spcBef>
                <a:spcPts val="551"/>
              </a:spcBef>
              <a:spcAft>
                <a:spcPts val="0"/>
              </a:spcAft>
              <a:buClr>
                <a:schemeClr val="dk1"/>
              </a:buClr>
              <a:buSzPts val="1103"/>
              <a:buNone/>
              <a:defRPr sz="1103"/>
            </a:lvl6pPr>
            <a:lvl7pPr marL="3200400" lvl="6" indent="-228600" algn="l">
              <a:lnSpc>
                <a:spcPct val="90000"/>
              </a:lnSpc>
              <a:spcBef>
                <a:spcPts val="551"/>
              </a:spcBef>
              <a:spcAft>
                <a:spcPts val="0"/>
              </a:spcAft>
              <a:buClr>
                <a:schemeClr val="dk1"/>
              </a:buClr>
              <a:buSzPts val="1103"/>
              <a:buNone/>
              <a:defRPr sz="1103"/>
            </a:lvl7pPr>
            <a:lvl8pPr marL="3657600" lvl="7" indent="-228600" algn="l">
              <a:lnSpc>
                <a:spcPct val="90000"/>
              </a:lnSpc>
              <a:spcBef>
                <a:spcPts val="551"/>
              </a:spcBef>
              <a:spcAft>
                <a:spcPts val="0"/>
              </a:spcAft>
              <a:buClr>
                <a:schemeClr val="dk1"/>
              </a:buClr>
              <a:buSzPts val="1103"/>
              <a:buNone/>
              <a:defRPr sz="1103"/>
            </a:lvl8pPr>
            <a:lvl9pPr marL="4114800" lvl="8" indent="-228600" algn="l">
              <a:lnSpc>
                <a:spcPct val="90000"/>
              </a:lnSpc>
              <a:spcBef>
                <a:spcPts val="551"/>
              </a:spcBef>
              <a:spcAft>
                <a:spcPts val="0"/>
              </a:spcAft>
              <a:buClr>
                <a:schemeClr val="dk1"/>
              </a:buClr>
              <a:buSzPts val="1103"/>
              <a:buNone/>
              <a:defRPr sz="1103"/>
            </a:lvl9pPr>
          </a:lstStyle>
          <a:p>
            <a:endParaRPr/>
          </a:p>
        </p:txBody>
      </p:sp>
      <p:sp>
        <p:nvSpPr>
          <p:cNvPr id="62" name="Google Shape;62;p9"/>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736236" y="504190"/>
            <a:ext cx="3447364" cy="176466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529"/>
              <a:buFont typeface="Calibri"/>
              <a:buNone/>
              <a:defRPr sz="352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4544063" y="1088912"/>
            <a:ext cx="5411123" cy="5374525"/>
          </a:xfrm>
          <a:prstGeom prst="rect">
            <a:avLst/>
          </a:prstGeom>
          <a:noFill/>
          <a:ln>
            <a:noFill/>
          </a:ln>
        </p:spPr>
      </p:sp>
      <p:sp>
        <p:nvSpPr>
          <p:cNvPr id="68" name="Google Shape;68;p10"/>
          <p:cNvSpPr txBox="1">
            <a:spLocks noGrp="1"/>
          </p:cNvSpPr>
          <p:nvPr>
            <p:ph type="body" idx="1"/>
          </p:nvPr>
        </p:nvSpPr>
        <p:spPr>
          <a:xfrm>
            <a:off x="736236" y="2268855"/>
            <a:ext cx="3447364" cy="42033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3"/>
              </a:spcBef>
              <a:spcAft>
                <a:spcPts val="0"/>
              </a:spcAft>
              <a:buClr>
                <a:schemeClr val="dk1"/>
              </a:buClr>
              <a:buSzPts val="1764"/>
              <a:buNone/>
              <a:defRPr sz="1764"/>
            </a:lvl1pPr>
            <a:lvl2pPr marL="914400" lvl="1" indent="-228600" algn="l">
              <a:lnSpc>
                <a:spcPct val="90000"/>
              </a:lnSpc>
              <a:spcBef>
                <a:spcPts val="551"/>
              </a:spcBef>
              <a:spcAft>
                <a:spcPts val="0"/>
              </a:spcAft>
              <a:buClr>
                <a:schemeClr val="dk1"/>
              </a:buClr>
              <a:buSzPts val="1544"/>
              <a:buNone/>
              <a:defRPr sz="1544"/>
            </a:lvl2pPr>
            <a:lvl3pPr marL="1371600" lvl="2" indent="-228600" algn="l">
              <a:lnSpc>
                <a:spcPct val="90000"/>
              </a:lnSpc>
              <a:spcBef>
                <a:spcPts val="551"/>
              </a:spcBef>
              <a:spcAft>
                <a:spcPts val="0"/>
              </a:spcAft>
              <a:buClr>
                <a:schemeClr val="dk1"/>
              </a:buClr>
              <a:buSzPts val="1323"/>
              <a:buNone/>
              <a:defRPr sz="1323"/>
            </a:lvl3pPr>
            <a:lvl4pPr marL="1828800" lvl="3" indent="-228600" algn="l">
              <a:lnSpc>
                <a:spcPct val="90000"/>
              </a:lnSpc>
              <a:spcBef>
                <a:spcPts val="551"/>
              </a:spcBef>
              <a:spcAft>
                <a:spcPts val="0"/>
              </a:spcAft>
              <a:buClr>
                <a:schemeClr val="dk1"/>
              </a:buClr>
              <a:buSzPts val="1103"/>
              <a:buNone/>
              <a:defRPr sz="1103"/>
            </a:lvl4pPr>
            <a:lvl5pPr marL="2286000" lvl="4" indent="-228600" algn="l">
              <a:lnSpc>
                <a:spcPct val="90000"/>
              </a:lnSpc>
              <a:spcBef>
                <a:spcPts val="551"/>
              </a:spcBef>
              <a:spcAft>
                <a:spcPts val="0"/>
              </a:spcAft>
              <a:buClr>
                <a:schemeClr val="dk1"/>
              </a:buClr>
              <a:buSzPts val="1103"/>
              <a:buNone/>
              <a:defRPr sz="1103"/>
            </a:lvl5pPr>
            <a:lvl6pPr marL="2743200" lvl="5" indent="-228600" algn="l">
              <a:lnSpc>
                <a:spcPct val="90000"/>
              </a:lnSpc>
              <a:spcBef>
                <a:spcPts val="551"/>
              </a:spcBef>
              <a:spcAft>
                <a:spcPts val="0"/>
              </a:spcAft>
              <a:buClr>
                <a:schemeClr val="dk1"/>
              </a:buClr>
              <a:buSzPts val="1103"/>
              <a:buNone/>
              <a:defRPr sz="1103"/>
            </a:lvl6pPr>
            <a:lvl7pPr marL="3200400" lvl="6" indent="-228600" algn="l">
              <a:lnSpc>
                <a:spcPct val="90000"/>
              </a:lnSpc>
              <a:spcBef>
                <a:spcPts val="551"/>
              </a:spcBef>
              <a:spcAft>
                <a:spcPts val="0"/>
              </a:spcAft>
              <a:buClr>
                <a:schemeClr val="dk1"/>
              </a:buClr>
              <a:buSzPts val="1103"/>
              <a:buNone/>
              <a:defRPr sz="1103"/>
            </a:lvl7pPr>
            <a:lvl8pPr marL="3657600" lvl="7" indent="-228600" algn="l">
              <a:lnSpc>
                <a:spcPct val="90000"/>
              </a:lnSpc>
              <a:spcBef>
                <a:spcPts val="551"/>
              </a:spcBef>
              <a:spcAft>
                <a:spcPts val="0"/>
              </a:spcAft>
              <a:buClr>
                <a:schemeClr val="dk1"/>
              </a:buClr>
              <a:buSzPts val="1103"/>
              <a:buNone/>
              <a:defRPr sz="1103"/>
            </a:lvl8pPr>
            <a:lvl9pPr marL="4114800" lvl="8" indent="-228600" algn="l">
              <a:lnSpc>
                <a:spcPct val="90000"/>
              </a:lnSpc>
              <a:spcBef>
                <a:spcPts val="551"/>
              </a:spcBef>
              <a:spcAft>
                <a:spcPts val="0"/>
              </a:spcAft>
              <a:buClr>
                <a:schemeClr val="dk1"/>
              </a:buClr>
              <a:buSzPts val="1103"/>
              <a:buNone/>
              <a:defRPr sz="1103"/>
            </a:lvl9pPr>
          </a:lstStyle>
          <a:p>
            <a:endParaRPr/>
          </a:p>
        </p:txBody>
      </p:sp>
      <p:sp>
        <p:nvSpPr>
          <p:cNvPr id="69" name="Google Shape;69;p10"/>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34844" y="402654"/>
            <a:ext cx="9218950" cy="146180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852"/>
              <a:buFont typeface="Calibri"/>
              <a:buNone/>
              <a:defRPr sz="4852"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734844" y="2013259"/>
            <a:ext cx="9218950" cy="4798559"/>
          </a:xfrm>
          <a:prstGeom prst="rect">
            <a:avLst/>
          </a:prstGeom>
          <a:noFill/>
          <a:ln>
            <a:noFill/>
          </a:ln>
        </p:spPr>
        <p:txBody>
          <a:bodyPr spcFirstLastPara="1" wrap="square" lIns="91425" tIns="45700" rIns="91425" bIns="45700" anchor="t" anchorCtr="0">
            <a:normAutofit/>
          </a:bodyPr>
          <a:lstStyle>
            <a:lvl1pPr marL="457200" marR="0" lvl="0" indent="-424687" algn="l" rtl="0">
              <a:lnSpc>
                <a:spcPct val="90000"/>
              </a:lnSpc>
              <a:spcBef>
                <a:spcPts val="1103"/>
              </a:spcBef>
              <a:spcAft>
                <a:spcPts val="0"/>
              </a:spcAft>
              <a:buClr>
                <a:schemeClr val="dk1"/>
              </a:buClr>
              <a:buSzPts val="3088"/>
              <a:buFont typeface="Arial"/>
              <a:buChar char="•"/>
              <a:defRPr sz="3088" b="0" i="0" u="none" strike="noStrike" cap="none">
                <a:solidFill>
                  <a:schemeClr val="dk1"/>
                </a:solidFill>
                <a:latin typeface="Calibri"/>
                <a:ea typeface="Calibri"/>
                <a:cs typeface="Calibri"/>
                <a:sym typeface="Calibri"/>
              </a:defRPr>
            </a:lvl1pPr>
            <a:lvl2pPr marL="914400" marR="0" lvl="1" indent="-396684" algn="l" rtl="0">
              <a:lnSpc>
                <a:spcPct val="90000"/>
              </a:lnSpc>
              <a:spcBef>
                <a:spcPts val="551"/>
              </a:spcBef>
              <a:spcAft>
                <a:spcPts val="0"/>
              </a:spcAft>
              <a:buClr>
                <a:schemeClr val="dk1"/>
              </a:buClr>
              <a:buSzPts val="2647"/>
              <a:buFont typeface="Arial"/>
              <a:buChar char="•"/>
              <a:defRPr sz="2647" b="0" i="0" u="none" strike="noStrike" cap="none">
                <a:solidFill>
                  <a:schemeClr val="dk1"/>
                </a:solidFill>
                <a:latin typeface="Calibri"/>
                <a:ea typeface="Calibri"/>
                <a:cs typeface="Calibri"/>
                <a:sym typeface="Calibri"/>
              </a:defRPr>
            </a:lvl2pPr>
            <a:lvl3pPr marL="1371600" marR="0" lvl="2" indent="-368681" algn="l" rtl="0">
              <a:lnSpc>
                <a:spcPct val="90000"/>
              </a:lnSpc>
              <a:spcBef>
                <a:spcPts val="551"/>
              </a:spcBef>
              <a:spcAft>
                <a:spcPts val="0"/>
              </a:spcAft>
              <a:buClr>
                <a:schemeClr val="dk1"/>
              </a:buClr>
              <a:buSzPts val="2206"/>
              <a:buFont typeface="Arial"/>
              <a:buChar char="•"/>
              <a:defRPr sz="2206" b="0" i="0" u="none" strike="noStrike" cap="none">
                <a:solidFill>
                  <a:schemeClr val="dk1"/>
                </a:solidFill>
                <a:latin typeface="Calibri"/>
                <a:ea typeface="Calibri"/>
                <a:cs typeface="Calibri"/>
                <a:sym typeface="Calibri"/>
              </a:defRPr>
            </a:lvl3pPr>
            <a:lvl4pPr marL="1828800" marR="0" lvl="3" indent="-354647" algn="l" rtl="0">
              <a:lnSpc>
                <a:spcPct val="90000"/>
              </a:lnSpc>
              <a:spcBef>
                <a:spcPts val="551"/>
              </a:spcBef>
              <a:spcAft>
                <a:spcPts val="0"/>
              </a:spcAft>
              <a:buClr>
                <a:schemeClr val="dk1"/>
              </a:buClr>
              <a:buSzPts val="1985"/>
              <a:buFont typeface="Arial"/>
              <a:buChar char="•"/>
              <a:defRPr sz="1985" b="0" i="0" u="none" strike="noStrike" cap="none">
                <a:solidFill>
                  <a:schemeClr val="dk1"/>
                </a:solidFill>
                <a:latin typeface="Calibri"/>
                <a:ea typeface="Calibri"/>
                <a:cs typeface="Calibri"/>
                <a:sym typeface="Calibri"/>
              </a:defRPr>
            </a:lvl4pPr>
            <a:lvl5pPr marL="2286000" marR="0" lvl="4" indent="-354647" algn="l" rtl="0">
              <a:lnSpc>
                <a:spcPct val="90000"/>
              </a:lnSpc>
              <a:spcBef>
                <a:spcPts val="551"/>
              </a:spcBef>
              <a:spcAft>
                <a:spcPts val="0"/>
              </a:spcAft>
              <a:buClr>
                <a:schemeClr val="dk1"/>
              </a:buClr>
              <a:buSzPts val="1985"/>
              <a:buFont typeface="Arial"/>
              <a:buChar char="•"/>
              <a:defRPr sz="1985" b="0" i="0" u="none" strike="noStrike" cap="none">
                <a:solidFill>
                  <a:schemeClr val="dk1"/>
                </a:solidFill>
                <a:latin typeface="Calibri"/>
                <a:ea typeface="Calibri"/>
                <a:cs typeface="Calibri"/>
                <a:sym typeface="Calibri"/>
              </a:defRPr>
            </a:lvl5pPr>
            <a:lvl6pPr marL="2743200" marR="0" lvl="5" indent="-354647" algn="l" rtl="0">
              <a:lnSpc>
                <a:spcPct val="90000"/>
              </a:lnSpc>
              <a:spcBef>
                <a:spcPts val="551"/>
              </a:spcBef>
              <a:spcAft>
                <a:spcPts val="0"/>
              </a:spcAft>
              <a:buClr>
                <a:schemeClr val="dk1"/>
              </a:buClr>
              <a:buSzPts val="1985"/>
              <a:buFont typeface="Arial"/>
              <a:buChar char="•"/>
              <a:defRPr sz="1985" b="0" i="0" u="none" strike="noStrike" cap="none">
                <a:solidFill>
                  <a:schemeClr val="dk1"/>
                </a:solidFill>
                <a:latin typeface="Calibri"/>
                <a:ea typeface="Calibri"/>
                <a:cs typeface="Calibri"/>
                <a:sym typeface="Calibri"/>
              </a:defRPr>
            </a:lvl6pPr>
            <a:lvl7pPr marL="3200400" marR="0" lvl="6" indent="-354647" algn="l" rtl="0">
              <a:lnSpc>
                <a:spcPct val="90000"/>
              </a:lnSpc>
              <a:spcBef>
                <a:spcPts val="551"/>
              </a:spcBef>
              <a:spcAft>
                <a:spcPts val="0"/>
              </a:spcAft>
              <a:buClr>
                <a:schemeClr val="dk1"/>
              </a:buClr>
              <a:buSzPts val="1985"/>
              <a:buFont typeface="Arial"/>
              <a:buChar char="•"/>
              <a:defRPr sz="1985" b="0" i="0" u="none" strike="noStrike" cap="none">
                <a:solidFill>
                  <a:schemeClr val="dk1"/>
                </a:solidFill>
                <a:latin typeface="Calibri"/>
                <a:ea typeface="Calibri"/>
                <a:cs typeface="Calibri"/>
                <a:sym typeface="Calibri"/>
              </a:defRPr>
            </a:lvl7pPr>
            <a:lvl8pPr marL="3657600" marR="0" lvl="7" indent="-354647" algn="l" rtl="0">
              <a:lnSpc>
                <a:spcPct val="90000"/>
              </a:lnSpc>
              <a:spcBef>
                <a:spcPts val="551"/>
              </a:spcBef>
              <a:spcAft>
                <a:spcPts val="0"/>
              </a:spcAft>
              <a:buClr>
                <a:schemeClr val="dk1"/>
              </a:buClr>
              <a:buSzPts val="1985"/>
              <a:buFont typeface="Arial"/>
              <a:buChar char="•"/>
              <a:defRPr sz="1985" b="0" i="0" u="none" strike="noStrike" cap="none">
                <a:solidFill>
                  <a:schemeClr val="dk1"/>
                </a:solidFill>
                <a:latin typeface="Calibri"/>
                <a:ea typeface="Calibri"/>
                <a:cs typeface="Calibri"/>
                <a:sym typeface="Calibri"/>
              </a:defRPr>
            </a:lvl8pPr>
            <a:lvl9pPr marL="4114800" marR="0" lvl="8" indent="-354647" algn="l" rtl="0">
              <a:lnSpc>
                <a:spcPct val="90000"/>
              </a:lnSpc>
              <a:spcBef>
                <a:spcPts val="551"/>
              </a:spcBef>
              <a:spcAft>
                <a:spcPts val="0"/>
              </a:spcAft>
              <a:buClr>
                <a:schemeClr val="dk1"/>
              </a:buClr>
              <a:buSzPts val="1985"/>
              <a:buFont typeface="Arial"/>
              <a:buChar char="•"/>
              <a:defRPr sz="1985"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323"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323"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323" b="0" i="0" u="none" strike="noStrike" cap="none">
                <a:solidFill>
                  <a:srgbClr val="888888"/>
                </a:solidFill>
                <a:latin typeface="Calibri"/>
                <a:ea typeface="Calibri"/>
                <a:cs typeface="Calibri"/>
                <a:sym typeface="Calibri"/>
              </a:defRPr>
            </a:lvl1pPr>
            <a:lvl2pPr marL="0" marR="0" lvl="1" indent="0" algn="r" rtl="0">
              <a:spcBef>
                <a:spcPts val="0"/>
              </a:spcBef>
              <a:buNone/>
              <a:defRPr sz="1323" b="0" i="0" u="none" strike="noStrike" cap="none">
                <a:solidFill>
                  <a:srgbClr val="888888"/>
                </a:solidFill>
                <a:latin typeface="Calibri"/>
                <a:ea typeface="Calibri"/>
                <a:cs typeface="Calibri"/>
                <a:sym typeface="Calibri"/>
              </a:defRPr>
            </a:lvl2pPr>
            <a:lvl3pPr marL="0" marR="0" lvl="2" indent="0" algn="r" rtl="0">
              <a:spcBef>
                <a:spcPts val="0"/>
              </a:spcBef>
              <a:buNone/>
              <a:defRPr sz="1323" b="0" i="0" u="none" strike="noStrike" cap="none">
                <a:solidFill>
                  <a:srgbClr val="888888"/>
                </a:solidFill>
                <a:latin typeface="Calibri"/>
                <a:ea typeface="Calibri"/>
                <a:cs typeface="Calibri"/>
                <a:sym typeface="Calibri"/>
              </a:defRPr>
            </a:lvl3pPr>
            <a:lvl4pPr marL="0" marR="0" lvl="3" indent="0" algn="r" rtl="0">
              <a:spcBef>
                <a:spcPts val="0"/>
              </a:spcBef>
              <a:buNone/>
              <a:defRPr sz="1323" b="0" i="0" u="none" strike="noStrike" cap="none">
                <a:solidFill>
                  <a:srgbClr val="888888"/>
                </a:solidFill>
                <a:latin typeface="Calibri"/>
                <a:ea typeface="Calibri"/>
                <a:cs typeface="Calibri"/>
                <a:sym typeface="Calibri"/>
              </a:defRPr>
            </a:lvl4pPr>
            <a:lvl5pPr marL="0" marR="0" lvl="4" indent="0" algn="r" rtl="0">
              <a:spcBef>
                <a:spcPts val="0"/>
              </a:spcBef>
              <a:buNone/>
              <a:defRPr sz="1323" b="0" i="0" u="none" strike="noStrike" cap="none">
                <a:solidFill>
                  <a:srgbClr val="888888"/>
                </a:solidFill>
                <a:latin typeface="Calibri"/>
                <a:ea typeface="Calibri"/>
                <a:cs typeface="Calibri"/>
                <a:sym typeface="Calibri"/>
              </a:defRPr>
            </a:lvl5pPr>
            <a:lvl6pPr marL="0" marR="0" lvl="5" indent="0" algn="r" rtl="0">
              <a:spcBef>
                <a:spcPts val="0"/>
              </a:spcBef>
              <a:buNone/>
              <a:defRPr sz="1323" b="0" i="0" u="none" strike="noStrike" cap="none">
                <a:solidFill>
                  <a:srgbClr val="888888"/>
                </a:solidFill>
                <a:latin typeface="Calibri"/>
                <a:ea typeface="Calibri"/>
                <a:cs typeface="Calibri"/>
                <a:sym typeface="Calibri"/>
              </a:defRPr>
            </a:lvl6pPr>
            <a:lvl7pPr marL="0" marR="0" lvl="6" indent="0" algn="r" rtl="0">
              <a:spcBef>
                <a:spcPts val="0"/>
              </a:spcBef>
              <a:buNone/>
              <a:defRPr sz="1323" b="0" i="0" u="none" strike="noStrike" cap="none">
                <a:solidFill>
                  <a:srgbClr val="888888"/>
                </a:solidFill>
                <a:latin typeface="Calibri"/>
                <a:ea typeface="Calibri"/>
                <a:cs typeface="Calibri"/>
                <a:sym typeface="Calibri"/>
              </a:defRPr>
            </a:lvl7pPr>
            <a:lvl8pPr marL="0" marR="0" lvl="7" indent="0" algn="r" rtl="0">
              <a:spcBef>
                <a:spcPts val="0"/>
              </a:spcBef>
              <a:buNone/>
              <a:defRPr sz="1323" b="0" i="0" u="none" strike="noStrike" cap="none">
                <a:solidFill>
                  <a:srgbClr val="888888"/>
                </a:solidFill>
                <a:latin typeface="Calibri"/>
                <a:ea typeface="Calibri"/>
                <a:cs typeface="Calibri"/>
                <a:sym typeface="Calibri"/>
              </a:defRPr>
            </a:lvl8pPr>
            <a:lvl9pPr marL="0" marR="0" lvl="8" indent="0" algn="r" rtl="0">
              <a:spcBef>
                <a:spcPts val="0"/>
              </a:spcBef>
              <a:buNone/>
              <a:defRPr sz="1323"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0.png"/><Relationship Id="rId3" Type="http://schemas.openxmlformats.org/officeDocument/2006/relationships/image" Target="../media/image29.png"/><Relationship Id="rId7" Type="http://schemas.openxmlformats.org/officeDocument/2006/relationships/image" Target="../media/image17.png"/><Relationship Id="rId12"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31.png"/><Relationship Id="rId10" Type="http://schemas.openxmlformats.org/officeDocument/2006/relationships/image" Target="../media/image12.png"/><Relationship Id="rId4" Type="http://schemas.openxmlformats.org/officeDocument/2006/relationships/image" Target="../media/image30.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34.png"/><Relationship Id="rId12"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13.png"/><Relationship Id="rId5" Type="http://schemas.openxmlformats.org/officeDocument/2006/relationships/image" Target="../media/image32.png"/><Relationship Id="rId10"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2.png"/><Relationship Id="rId3" Type="http://schemas.openxmlformats.org/officeDocument/2006/relationships/image" Target="../media/image35.png"/><Relationship Id="rId7" Type="http://schemas.openxmlformats.org/officeDocument/2006/relationships/image" Target="../media/image11.png"/><Relationship Id="rId12" Type="http://schemas.openxmlformats.org/officeDocument/2006/relationships/image" Target="../media/image23.png"/><Relationship Id="rId2" Type="http://schemas.openxmlformats.org/officeDocument/2006/relationships/notesSlide" Target="../notesSlides/notesSlide12.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8.jpg"/><Relationship Id="rId11" Type="http://schemas.openxmlformats.org/officeDocument/2006/relationships/image" Target="../media/image21.png"/><Relationship Id="rId5" Type="http://schemas.openxmlformats.org/officeDocument/2006/relationships/image" Target="../media/image37.jpg"/><Relationship Id="rId1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36.jpg"/><Relationship Id="rId9" Type="http://schemas.openxmlformats.org/officeDocument/2006/relationships/image" Target="../media/image18.png"/><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26.png"/><Relationship Id="rId18" Type="http://schemas.openxmlformats.org/officeDocument/2006/relationships/image" Target="../media/image14.png"/><Relationship Id="rId3" Type="http://schemas.openxmlformats.org/officeDocument/2006/relationships/image" Target="../media/image40.png"/><Relationship Id="rId7" Type="http://schemas.openxmlformats.org/officeDocument/2006/relationships/image" Target="../media/image37.jpg"/><Relationship Id="rId12" Type="http://schemas.openxmlformats.org/officeDocument/2006/relationships/image" Target="../media/image25.png"/><Relationship Id="rId17" Type="http://schemas.openxmlformats.org/officeDocument/2006/relationships/image" Target="../media/image7.png"/><Relationship Id="rId2" Type="http://schemas.openxmlformats.org/officeDocument/2006/relationships/notesSlide" Target="../notesSlides/notesSlide15.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24.png"/><Relationship Id="rId5" Type="http://schemas.openxmlformats.org/officeDocument/2006/relationships/image" Target="../media/image42.png"/><Relationship Id="rId1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41.png"/><Relationship Id="rId9" Type="http://schemas.openxmlformats.org/officeDocument/2006/relationships/image" Target="../media/image32.pn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10.png"/><Relationship Id="rId5" Type="http://schemas.openxmlformats.org/officeDocument/2006/relationships/image" Target="../media/image17.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png"/><Relationship Id="rId1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12.png"/><Relationship Id="rId2" Type="http://schemas.openxmlformats.org/officeDocument/2006/relationships/notesSlide" Target="../notesSlides/notesSlide9.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8.png"/><Relationship Id="rId1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3"/>
          <p:cNvPicPr preferRelativeResize="0"/>
          <p:nvPr/>
        </p:nvPicPr>
        <p:blipFill rotWithShape="1">
          <a:blip r:embed="rId3">
            <a:alphaModFix/>
          </a:blip>
          <a:srcRect t="18752"/>
          <a:stretch/>
        </p:blipFill>
        <p:spPr>
          <a:xfrm>
            <a:off x="0" y="0"/>
            <a:ext cx="10692001" cy="6205500"/>
          </a:xfrm>
          <a:prstGeom prst="rect">
            <a:avLst/>
          </a:prstGeom>
          <a:noFill/>
          <a:ln>
            <a:noFill/>
          </a:ln>
        </p:spPr>
      </p:pic>
      <p:grpSp>
        <p:nvGrpSpPr>
          <p:cNvPr id="89" name="Google Shape;89;p13"/>
          <p:cNvGrpSpPr/>
          <p:nvPr/>
        </p:nvGrpSpPr>
        <p:grpSpPr>
          <a:xfrm>
            <a:off x="833561" y="6580358"/>
            <a:ext cx="9024897" cy="540765"/>
            <a:chOff x="525275" y="9789483"/>
            <a:chExt cx="6454654" cy="386730"/>
          </a:xfrm>
        </p:grpSpPr>
        <p:pic>
          <p:nvPicPr>
            <p:cNvPr id="90" name="Google Shape;90;p13"/>
            <p:cNvPicPr preferRelativeResize="0"/>
            <p:nvPr/>
          </p:nvPicPr>
          <p:blipFill rotWithShape="1">
            <a:blip r:embed="rId4">
              <a:alphaModFix/>
            </a:blip>
            <a:srcRect/>
            <a:stretch/>
          </p:blipFill>
          <p:spPr>
            <a:xfrm>
              <a:off x="5729800" y="9789483"/>
              <a:ext cx="1250129" cy="363368"/>
            </a:xfrm>
            <a:prstGeom prst="rect">
              <a:avLst/>
            </a:prstGeom>
            <a:noFill/>
            <a:ln>
              <a:noFill/>
            </a:ln>
          </p:spPr>
        </p:pic>
        <p:pic>
          <p:nvPicPr>
            <p:cNvPr id="91" name="Google Shape;91;p13"/>
            <p:cNvPicPr preferRelativeResize="0"/>
            <p:nvPr/>
          </p:nvPicPr>
          <p:blipFill rotWithShape="1">
            <a:blip r:embed="rId5">
              <a:alphaModFix/>
            </a:blip>
            <a:srcRect/>
            <a:stretch/>
          </p:blipFill>
          <p:spPr>
            <a:xfrm>
              <a:off x="3430878" y="9797942"/>
              <a:ext cx="1250130" cy="369823"/>
            </a:xfrm>
            <a:prstGeom prst="rect">
              <a:avLst/>
            </a:prstGeom>
            <a:noFill/>
            <a:ln>
              <a:noFill/>
            </a:ln>
          </p:spPr>
        </p:pic>
        <p:pic>
          <p:nvPicPr>
            <p:cNvPr id="92" name="Google Shape;92;p13"/>
            <p:cNvPicPr preferRelativeResize="0"/>
            <p:nvPr/>
          </p:nvPicPr>
          <p:blipFill rotWithShape="1">
            <a:blip r:embed="rId6">
              <a:alphaModFix/>
            </a:blip>
            <a:srcRect/>
            <a:stretch/>
          </p:blipFill>
          <p:spPr>
            <a:xfrm>
              <a:off x="2038035" y="9854483"/>
              <a:ext cx="1169333" cy="256741"/>
            </a:xfrm>
            <a:prstGeom prst="rect">
              <a:avLst/>
            </a:prstGeom>
            <a:noFill/>
            <a:ln>
              <a:noFill/>
            </a:ln>
          </p:spPr>
        </p:pic>
        <p:pic>
          <p:nvPicPr>
            <p:cNvPr id="93" name="Google Shape;93;p13"/>
            <p:cNvPicPr preferRelativeResize="0"/>
            <p:nvPr/>
          </p:nvPicPr>
          <p:blipFill rotWithShape="1">
            <a:blip r:embed="rId7">
              <a:alphaModFix/>
            </a:blip>
            <a:srcRect/>
            <a:stretch/>
          </p:blipFill>
          <p:spPr>
            <a:xfrm>
              <a:off x="4904518" y="9854483"/>
              <a:ext cx="601772" cy="256742"/>
            </a:xfrm>
            <a:prstGeom prst="rect">
              <a:avLst/>
            </a:prstGeom>
            <a:noFill/>
            <a:ln>
              <a:noFill/>
            </a:ln>
          </p:spPr>
        </p:pic>
        <p:pic>
          <p:nvPicPr>
            <p:cNvPr id="94" name="Google Shape;94;p13"/>
            <p:cNvPicPr preferRelativeResize="0"/>
            <p:nvPr/>
          </p:nvPicPr>
          <p:blipFill rotWithShape="1">
            <a:blip r:embed="rId8">
              <a:alphaModFix/>
            </a:blip>
            <a:srcRect l="11464" t="18338" r="10115" b="21849"/>
            <a:stretch/>
          </p:blipFill>
          <p:spPr>
            <a:xfrm>
              <a:off x="525275" y="9793588"/>
              <a:ext cx="1289250" cy="382625"/>
            </a:xfrm>
            <a:prstGeom prst="rect">
              <a:avLst/>
            </a:prstGeom>
            <a:noFill/>
            <a:ln>
              <a:noFill/>
            </a:ln>
          </p:spPr>
        </p:pic>
      </p:grpSp>
      <p:sp>
        <p:nvSpPr>
          <p:cNvPr id="95" name="Google Shape;95;p13"/>
          <p:cNvSpPr txBox="1"/>
          <p:nvPr/>
        </p:nvSpPr>
        <p:spPr>
          <a:xfrm>
            <a:off x="847227" y="407100"/>
            <a:ext cx="9615300" cy="2205300"/>
          </a:xfrm>
          <a:prstGeom prst="rect">
            <a:avLst/>
          </a:prstGeom>
          <a:noFill/>
          <a:ln>
            <a:noFill/>
          </a:ln>
        </p:spPr>
        <p:txBody>
          <a:bodyPr spcFirstLastPara="1" wrap="square" lIns="90750" tIns="45375" rIns="90750" bIns="453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600" i="0" u="none" strike="noStrike" cap="none">
                <a:solidFill>
                  <a:srgbClr val="FFFFFF"/>
                </a:solidFill>
                <a:latin typeface="Calibri"/>
                <a:ea typeface="Calibri"/>
                <a:cs typeface="Calibri"/>
                <a:sym typeface="Calibri"/>
              </a:rPr>
              <a:t>Breakthrough ACTION - </a:t>
            </a:r>
            <a:r>
              <a:rPr lang="en" sz="1600">
                <a:solidFill>
                  <a:srgbClr val="FFFFFF"/>
                </a:solidFill>
                <a:latin typeface="Calibri"/>
                <a:ea typeface="Calibri"/>
                <a:cs typeface="Calibri"/>
                <a:sym typeface="Calibri"/>
              </a:rPr>
              <a:t>Contraception Discontinuation</a:t>
            </a:r>
            <a:endParaRPr sz="130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80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800">
              <a:solidFill>
                <a:srgbClr val="FFFFFF"/>
              </a:solidFill>
              <a:latin typeface="Calibri"/>
              <a:ea typeface="Calibri"/>
              <a:cs typeface="Calibri"/>
              <a:sym typeface="Calibri"/>
            </a:endParaRPr>
          </a:p>
          <a:p>
            <a:pPr marL="0" marR="0" lvl="0" indent="0" algn="l" rtl="0">
              <a:spcBef>
                <a:spcPts val="0"/>
              </a:spcBef>
              <a:spcAft>
                <a:spcPts val="0"/>
              </a:spcAft>
              <a:buNone/>
            </a:pPr>
            <a:r>
              <a:rPr lang="en" sz="4100" b="1">
                <a:solidFill>
                  <a:schemeClr val="lt1"/>
                </a:solidFill>
                <a:latin typeface="Calibri"/>
                <a:ea typeface="Calibri"/>
                <a:cs typeface="Calibri"/>
                <a:sym typeface="Calibri"/>
              </a:rPr>
              <a:t>Human-Centered Design Capacity Strengthening Two-Day workshop </a:t>
            </a:r>
            <a:br>
              <a:rPr lang="en" sz="4100" b="1">
                <a:solidFill>
                  <a:schemeClr val="lt1"/>
                </a:solidFill>
                <a:latin typeface="Calibri"/>
                <a:ea typeface="Calibri"/>
                <a:cs typeface="Calibri"/>
                <a:sym typeface="Calibri"/>
              </a:rPr>
            </a:br>
            <a:r>
              <a:rPr lang="en" sz="4100" b="1">
                <a:solidFill>
                  <a:schemeClr val="lt1"/>
                </a:solidFill>
                <a:latin typeface="Calibri"/>
                <a:ea typeface="Calibri"/>
                <a:cs typeface="Calibri"/>
                <a:sym typeface="Calibri"/>
              </a:rPr>
              <a:t>for Testing Teams</a:t>
            </a:r>
            <a:endParaRPr sz="4100" b="1">
              <a:solidFill>
                <a:schemeClr val="lt1"/>
              </a:solidFill>
              <a:latin typeface="Calibri"/>
              <a:ea typeface="Calibri"/>
              <a:cs typeface="Calibri"/>
              <a:sym typeface="Calibri"/>
            </a:endParaRPr>
          </a:p>
          <a:p>
            <a:pPr marL="0" marR="0" lvl="0" indent="0" algn="l" rtl="0">
              <a:spcBef>
                <a:spcPts val="0"/>
              </a:spcBef>
              <a:spcAft>
                <a:spcPts val="0"/>
              </a:spcAft>
              <a:buClr>
                <a:srgbClr val="000000"/>
              </a:buClr>
              <a:buSzPts val="3600"/>
              <a:buFont typeface="Arial"/>
              <a:buNone/>
            </a:pPr>
            <a:r>
              <a:rPr lang="en" sz="4100" b="1">
                <a:solidFill>
                  <a:schemeClr val="lt1"/>
                </a:solidFill>
                <a:latin typeface="Calibri"/>
                <a:ea typeface="Calibri"/>
                <a:cs typeface="Calibri"/>
                <a:sym typeface="Calibri"/>
              </a:rPr>
              <a:t>Day Two</a:t>
            </a:r>
            <a:endParaRPr sz="4100" b="1">
              <a:solidFill>
                <a:schemeClr val="lt1"/>
              </a:solidFill>
              <a:latin typeface="Calibri"/>
              <a:ea typeface="Calibri"/>
              <a:cs typeface="Calibri"/>
              <a:sym typeface="Calibri"/>
            </a:endParaRPr>
          </a:p>
        </p:txBody>
      </p:sp>
      <p:sp>
        <p:nvSpPr>
          <p:cNvPr id="96" name="Google Shape;96;p13"/>
          <p:cNvSpPr/>
          <p:nvPr/>
        </p:nvSpPr>
        <p:spPr>
          <a:xfrm>
            <a:off x="902722" y="4843268"/>
            <a:ext cx="5791500" cy="791100"/>
          </a:xfrm>
          <a:prstGeom prst="rect">
            <a:avLst/>
          </a:prstGeom>
          <a:noFill/>
          <a:ln>
            <a:noFill/>
          </a:ln>
        </p:spPr>
        <p:txBody>
          <a:bodyPr spcFirstLastPara="1" wrap="square" lIns="90750" tIns="45375" rIns="90750" bIns="45375" anchor="t" anchorCtr="0">
            <a:noAutofit/>
          </a:bodyPr>
          <a:lstStyle/>
          <a:p>
            <a:pPr marL="0" marR="0" lvl="0" indent="0" algn="l" rtl="0">
              <a:lnSpc>
                <a:spcPct val="150000"/>
              </a:lnSpc>
              <a:spcBef>
                <a:spcPts val="0"/>
              </a:spcBef>
              <a:spcAft>
                <a:spcPts val="0"/>
              </a:spcAft>
              <a:buClr>
                <a:srgbClr val="000000"/>
              </a:buClr>
              <a:buSzPts val="1000"/>
              <a:buFont typeface="Arial"/>
              <a:buNone/>
            </a:pPr>
            <a:r>
              <a:rPr lang="en" sz="1100">
                <a:solidFill>
                  <a:schemeClr val="lt1"/>
                </a:solidFill>
                <a:latin typeface="Calibri"/>
                <a:ea typeface="Calibri"/>
                <a:cs typeface="Calibri"/>
                <a:sym typeface="Calibri"/>
              </a:rPr>
              <a:t>For the attention of the Core Design Team leading this activity</a:t>
            </a:r>
            <a:br>
              <a:rPr lang="en" sz="1100">
                <a:solidFill>
                  <a:schemeClr val="lt1"/>
                </a:solidFill>
                <a:latin typeface="Calibri"/>
                <a:ea typeface="Calibri"/>
                <a:cs typeface="Calibri"/>
                <a:sym typeface="Calibri"/>
              </a:rPr>
            </a:br>
            <a:r>
              <a:rPr lang="en" sz="1100">
                <a:solidFill>
                  <a:schemeClr val="lt1"/>
                </a:solidFill>
                <a:latin typeface="Calibri"/>
                <a:ea typeface="Calibri"/>
                <a:cs typeface="Calibri"/>
                <a:sym typeface="Calibri"/>
              </a:rPr>
              <a:t>March, 2023</a:t>
            </a:r>
            <a:endParaRPr sz="1100" i="0" u="none" strike="noStrike" cap="none">
              <a:solidFill>
                <a:srgbClr val="FFFFFF"/>
              </a:solidFill>
              <a:latin typeface="Calibri"/>
              <a:ea typeface="Calibri"/>
              <a:cs typeface="Calibri"/>
              <a:sym typeface="Calibri"/>
            </a:endParaRPr>
          </a:p>
        </p:txBody>
      </p:sp>
      <p:cxnSp>
        <p:nvCxnSpPr>
          <p:cNvPr id="97" name="Google Shape;97;p13"/>
          <p:cNvCxnSpPr/>
          <p:nvPr/>
        </p:nvCxnSpPr>
        <p:spPr>
          <a:xfrm>
            <a:off x="1042189" y="4468646"/>
            <a:ext cx="5615100" cy="0"/>
          </a:xfrm>
          <a:prstGeom prst="straightConnector1">
            <a:avLst/>
          </a:prstGeom>
          <a:noFill/>
          <a:ln w="9525" cap="flat" cmpd="sng">
            <a:solidFill>
              <a:srgbClr val="FFFFFF"/>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91"/>
        <p:cNvGrpSpPr/>
        <p:nvPr/>
      </p:nvGrpSpPr>
      <p:grpSpPr>
        <a:xfrm>
          <a:off x="0" y="0"/>
          <a:ext cx="0" cy="0"/>
          <a:chOff x="0" y="0"/>
          <a:chExt cx="0" cy="0"/>
        </a:xfrm>
      </p:grpSpPr>
      <p:sp>
        <p:nvSpPr>
          <p:cNvPr id="292" name="Google Shape;292;p22"/>
          <p:cNvSpPr/>
          <p:nvPr/>
        </p:nvSpPr>
        <p:spPr>
          <a:xfrm>
            <a:off x="1035684" y="861600"/>
            <a:ext cx="3367841" cy="445500"/>
          </a:xfrm>
          <a:prstGeom prst="roundRect">
            <a:avLst>
              <a:gd name="adj" fmla="val 16667"/>
            </a:avLst>
          </a:prstGeom>
          <a:solidFill>
            <a:srgbClr val="9CCC5A"/>
          </a:solidFill>
          <a:ln>
            <a:noFill/>
          </a:ln>
        </p:spPr>
        <p:txBody>
          <a:bodyPr spcFirstLastPara="1" wrap="square" lIns="91425" tIns="91425" rIns="91425" bIns="91425" anchor="ctr" anchorCtr="0">
            <a:noAutofit/>
          </a:bodyPr>
          <a:lstStyle/>
          <a:p>
            <a:pPr marL="285750" marR="0" lvl="0" indent="0" algn="l" rtl="0">
              <a:spcBef>
                <a:spcPts val="0"/>
              </a:spcBef>
              <a:spcAft>
                <a:spcPts val="0"/>
              </a:spcAft>
              <a:buClr>
                <a:srgbClr val="000000"/>
              </a:buClr>
              <a:buSzPts val="1100"/>
              <a:buFont typeface="Arial"/>
              <a:buNone/>
            </a:pPr>
            <a:r>
              <a:rPr lang="en" sz="1500" b="1">
                <a:solidFill>
                  <a:srgbClr val="FFFFFF"/>
                </a:solidFill>
                <a:latin typeface="Calibri"/>
                <a:ea typeface="Calibri"/>
                <a:cs typeface="Calibri"/>
                <a:sym typeface="Calibri"/>
              </a:rPr>
              <a:t>“My Family Planning Journey Book”</a:t>
            </a:r>
            <a:endParaRPr sz="1500" b="1">
              <a:solidFill>
                <a:srgbClr val="FFFFFF"/>
              </a:solidFill>
              <a:latin typeface="Calibri"/>
              <a:ea typeface="Calibri"/>
              <a:cs typeface="Calibri"/>
              <a:sym typeface="Calibri"/>
            </a:endParaRPr>
          </a:p>
        </p:txBody>
      </p:sp>
      <p:sp>
        <p:nvSpPr>
          <p:cNvPr id="293" name="Google Shape;293;p22"/>
          <p:cNvSpPr/>
          <p:nvPr/>
        </p:nvSpPr>
        <p:spPr>
          <a:xfrm>
            <a:off x="736800" y="756008"/>
            <a:ext cx="656700" cy="656700"/>
          </a:xfrm>
          <a:prstGeom prst="ellipse">
            <a:avLst/>
          </a:prstGeom>
          <a:solidFill>
            <a:srgbClr val="9CCC5A"/>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3400"/>
              <a:buFont typeface="Arial"/>
              <a:buNone/>
            </a:pPr>
            <a:r>
              <a:rPr lang="en" sz="3400" b="1">
                <a:solidFill>
                  <a:srgbClr val="FFFFFF"/>
                </a:solidFill>
                <a:latin typeface="Calibri"/>
                <a:ea typeface="Calibri"/>
                <a:cs typeface="Calibri"/>
                <a:sym typeface="Calibri"/>
              </a:rPr>
              <a:t>4</a:t>
            </a:r>
            <a:endParaRPr sz="3400" b="1">
              <a:solidFill>
                <a:srgbClr val="FFFFFF"/>
              </a:solidFill>
              <a:latin typeface="Calibri"/>
              <a:ea typeface="Calibri"/>
              <a:cs typeface="Calibri"/>
              <a:sym typeface="Calibri"/>
            </a:endParaRPr>
          </a:p>
        </p:txBody>
      </p:sp>
      <p:sp>
        <p:nvSpPr>
          <p:cNvPr id="294" name="Google Shape;294;p22"/>
          <p:cNvSpPr txBox="1"/>
          <p:nvPr/>
        </p:nvSpPr>
        <p:spPr>
          <a:xfrm>
            <a:off x="731175" y="1488900"/>
            <a:ext cx="2964900" cy="1320874"/>
          </a:xfrm>
          <a:prstGeom prst="rect">
            <a:avLst/>
          </a:prstGeom>
          <a:noFill/>
          <a:ln>
            <a:noFill/>
          </a:ln>
        </p:spPr>
        <p:txBody>
          <a:bodyPr spcFirstLastPara="1" wrap="square" lIns="0" tIns="12700" rIns="0" bIns="0" anchor="t" anchorCtr="0">
            <a:spAutoFit/>
          </a:bodyPr>
          <a:lstStyle/>
          <a:p>
            <a:pPr marL="0" marR="5080" lvl="0" indent="0" algn="l" rtl="0">
              <a:spcBef>
                <a:spcPts val="0"/>
              </a:spcBef>
              <a:spcAft>
                <a:spcPts val="0"/>
              </a:spcAft>
              <a:buClr>
                <a:srgbClr val="000000"/>
              </a:buClr>
              <a:buSzPts val="1000"/>
              <a:buFont typeface="Arial"/>
              <a:buNone/>
            </a:pPr>
            <a:r>
              <a:rPr lang="en" sz="1000" b="1">
                <a:solidFill>
                  <a:srgbClr val="003C5A"/>
                </a:solidFill>
                <a:latin typeface="Calibri"/>
                <a:ea typeface="Calibri"/>
                <a:cs typeface="Calibri"/>
                <a:sym typeface="Calibri"/>
              </a:rPr>
              <a:t>This booklet is a visual tool for women to track their FP experience. HCPs then use it during consultations to share notes and follow-up instructions. HCPs and pharmacists who distribute the booklet should help clients fill in their medical and reproductive history and prompt them to track their own FP use and experiences (e.g., side effects, emotions). </a:t>
            </a:r>
            <a:br>
              <a:rPr lang="en" sz="1000" b="1">
                <a:solidFill>
                  <a:srgbClr val="003C5A"/>
                </a:solidFill>
                <a:latin typeface="Calibri"/>
                <a:ea typeface="Calibri"/>
                <a:cs typeface="Calibri"/>
                <a:sym typeface="Calibri"/>
              </a:rPr>
            </a:br>
            <a:br>
              <a:rPr lang="en" sz="500" b="1">
                <a:solidFill>
                  <a:srgbClr val="003C5A"/>
                </a:solidFill>
                <a:latin typeface="Calibri"/>
                <a:ea typeface="Calibri"/>
                <a:cs typeface="Calibri"/>
                <a:sym typeface="Calibri"/>
              </a:rPr>
            </a:br>
            <a:endParaRPr sz="1000" b="1">
              <a:solidFill>
                <a:srgbClr val="003C5A"/>
              </a:solidFill>
              <a:latin typeface="Calibri"/>
              <a:ea typeface="Calibri"/>
              <a:cs typeface="Calibri"/>
              <a:sym typeface="Calibri"/>
            </a:endParaRPr>
          </a:p>
        </p:txBody>
      </p:sp>
      <p:sp>
        <p:nvSpPr>
          <p:cNvPr id="295" name="Google Shape;295;p22"/>
          <p:cNvSpPr/>
          <p:nvPr/>
        </p:nvSpPr>
        <p:spPr>
          <a:xfrm>
            <a:off x="736800" y="5620850"/>
            <a:ext cx="2749200" cy="445500"/>
          </a:xfrm>
          <a:prstGeom prst="roundRect">
            <a:avLst>
              <a:gd name="adj" fmla="val 10635"/>
            </a:avLst>
          </a:prstGeom>
          <a:solidFill>
            <a:srgbClr val="97CD79">
              <a:alpha val="39215"/>
            </a:srgbClr>
          </a:solidFill>
          <a:ln>
            <a:noFill/>
          </a:ln>
        </p:spPr>
        <p:txBody>
          <a:bodyPr spcFirstLastPara="1" wrap="square" lIns="91425" tIns="91425" rIns="91425" bIns="91425" anchor="ctr" anchorCtr="0">
            <a:noAutofit/>
          </a:bodyPr>
          <a:lstStyle/>
          <a:p>
            <a:pPr marL="0" marR="35868" lvl="0" indent="0" algn="l" rtl="0">
              <a:spcBef>
                <a:spcPts val="0"/>
              </a:spcBef>
              <a:spcAft>
                <a:spcPts val="0"/>
              </a:spcAft>
              <a:buClr>
                <a:srgbClr val="000000"/>
              </a:buClr>
              <a:buSzPts val="900"/>
              <a:buFont typeface="Arial"/>
              <a:buNone/>
            </a:pPr>
            <a:r>
              <a:rPr lang="en" sz="900">
                <a:solidFill>
                  <a:srgbClr val="003C5A"/>
                </a:solidFill>
                <a:latin typeface="Calibri"/>
                <a:ea typeface="Calibri"/>
                <a:cs typeface="Calibri"/>
                <a:sym typeface="Calibri"/>
              </a:rPr>
              <a:t>How might we enable HCPs to better track a client's FP journey? </a:t>
            </a:r>
            <a:endParaRPr sz="900">
              <a:solidFill>
                <a:srgbClr val="003C5A"/>
              </a:solidFill>
              <a:latin typeface="Calibri"/>
              <a:ea typeface="Calibri"/>
              <a:cs typeface="Calibri"/>
              <a:sym typeface="Calibri"/>
            </a:endParaRPr>
          </a:p>
        </p:txBody>
      </p:sp>
      <p:sp>
        <p:nvSpPr>
          <p:cNvPr id="296" name="Google Shape;296;p22"/>
          <p:cNvSpPr/>
          <p:nvPr/>
        </p:nvSpPr>
        <p:spPr>
          <a:xfrm>
            <a:off x="750700" y="6152175"/>
            <a:ext cx="2749200" cy="622200"/>
          </a:xfrm>
          <a:prstGeom prst="roundRect">
            <a:avLst>
              <a:gd name="adj" fmla="val 10635"/>
            </a:avLst>
          </a:prstGeom>
          <a:solidFill>
            <a:srgbClr val="97CD79">
              <a:alpha val="39215"/>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900"/>
              <a:buFont typeface="Arial"/>
              <a:buNone/>
            </a:pPr>
            <a:r>
              <a:rPr lang="en" sz="900">
                <a:solidFill>
                  <a:srgbClr val="003C5A"/>
                </a:solidFill>
                <a:latin typeface="Calibri"/>
                <a:ea typeface="Calibri"/>
                <a:cs typeface="Calibri"/>
                <a:sym typeface="Calibri"/>
              </a:rPr>
              <a:t>How might we help women troubleshoot challenges or obstacles along the FP journey and support them in continuing or switching methods?</a:t>
            </a:r>
            <a:endParaRPr sz="900">
              <a:solidFill>
                <a:srgbClr val="003C5A"/>
              </a:solidFill>
              <a:latin typeface="Calibri"/>
              <a:ea typeface="Calibri"/>
              <a:cs typeface="Calibri"/>
              <a:sym typeface="Calibri"/>
            </a:endParaRPr>
          </a:p>
        </p:txBody>
      </p:sp>
      <p:pic>
        <p:nvPicPr>
          <p:cNvPr id="297" name="Google Shape;297;p22"/>
          <p:cNvPicPr preferRelativeResize="0"/>
          <p:nvPr/>
        </p:nvPicPr>
        <p:blipFill rotWithShape="1">
          <a:blip r:embed="rId3">
            <a:alphaModFix/>
          </a:blip>
          <a:srcRect/>
          <a:stretch/>
        </p:blipFill>
        <p:spPr>
          <a:xfrm>
            <a:off x="4038037" y="4636338"/>
            <a:ext cx="1143308" cy="1612327"/>
          </a:xfrm>
          <a:prstGeom prst="rect">
            <a:avLst/>
          </a:prstGeom>
          <a:noFill/>
          <a:ln>
            <a:noFill/>
          </a:ln>
          <a:effectLst>
            <a:outerShdw blurRad="57150" dist="19050" dir="5400000" algn="bl" rotWithShape="0">
              <a:srgbClr val="000000">
                <a:alpha val="49019"/>
              </a:srgbClr>
            </a:outerShdw>
          </a:effectLst>
        </p:spPr>
      </p:pic>
      <p:pic>
        <p:nvPicPr>
          <p:cNvPr id="298" name="Google Shape;298;p22"/>
          <p:cNvPicPr preferRelativeResize="0"/>
          <p:nvPr/>
        </p:nvPicPr>
        <p:blipFill rotWithShape="1">
          <a:blip r:embed="rId4">
            <a:alphaModFix/>
          </a:blip>
          <a:srcRect/>
          <a:stretch/>
        </p:blipFill>
        <p:spPr>
          <a:xfrm rot="1114679">
            <a:off x="3970844" y="2975781"/>
            <a:ext cx="1143313" cy="1608429"/>
          </a:xfrm>
          <a:prstGeom prst="rect">
            <a:avLst/>
          </a:prstGeom>
          <a:noFill/>
          <a:ln>
            <a:noFill/>
          </a:ln>
          <a:effectLst>
            <a:outerShdw blurRad="57150" dist="19050" dir="5400000" algn="bl" rotWithShape="0">
              <a:srgbClr val="000000">
                <a:alpha val="49019"/>
              </a:srgbClr>
            </a:outerShdw>
          </a:effectLst>
        </p:spPr>
      </p:pic>
      <p:pic>
        <p:nvPicPr>
          <p:cNvPr id="299" name="Google Shape;299;p22"/>
          <p:cNvPicPr preferRelativeResize="0"/>
          <p:nvPr/>
        </p:nvPicPr>
        <p:blipFill rotWithShape="1">
          <a:blip r:embed="rId5">
            <a:alphaModFix/>
          </a:blip>
          <a:srcRect/>
          <a:stretch/>
        </p:blipFill>
        <p:spPr>
          <a:xfrm>
            <a:off x="4039050" y="1501231"/>
            <a:ext cx="1141264" cy="1604334"/>
          </a:xfrm>
          <a:prstGeom prst="rect">
            <a:avLst/>
          </a:prstGeom>
          <a:noFill/>
          <a:ln>
            <a:noFill/>
          </a:ln>
          <a:effectLst>
            <a:outerShdw blurRad="57150" dist="19050" dir="5400000" algn="bl" rotWithShape="0">
              <a:srgbClr val="000000">
                <a:alpha val="49019"/>
              </a:srgbClr>
            </a:outerShdw>
          </a:effectLst>
        </p:spPr>
      </p:pic>
      <p:sp>
        <p:nvSpPr>
          <p:cNvPr id="300" name="Google Shape;300;p22"/>
          <p:cNvSpPr txBox="1"/>
          <p:nvPr/>
        </p:nvSpPr>
        <p:spPr>
          <a:xfrm>
            <a:off x="731175" y="3266541"/>
            <a:ext cx="2139900" cy="213000"/>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300"/>
              <a:buFont typeface="Arial"/>
              <a:buNone/>
            </a:pPr>
            <a:r>
              <a:rPr lang="en" sz="1300" b="1">
                <a:solidFill>
                  <a:srgbClr val="9CCC5A"/>
                </a:solidFill>
                <a:latin typeface="Calibri"/>
                <a:ea typeface="Calibri"/>
                <a:cs typeface="Calibri"/>
                <a:sym typeface="Calibri"/>
              </a:rPr>
              <a:t>Users</a:t>
            </a:r>
            <a:endParaRPr sz="1300" b="1">
              <a:solidFill>
                <a:srgbClr val="9CCC5A"/>
              </a:solidFill>
              <a:latin typeface="Calibri"/>
              <a:ea typeface="Calibri"/>
              <a:cs typeface="Calibri"/>
              <a:sym typeface="Calibri"/>
            </a:endParaRPr>
          </a:p>
        </p:txBody>
      </p:sp>
      <p:sp>
        <p:nvSpPr>
          <p:cNvPr id="301" name="Google Shape;301;p22"/>
          <p:cNvSpPr txBox="1"/>
          <p:nvPr/>
        </p:nvSpPr>
        <p:spPr>
          <a:xfrm>
            <a:off x="2381970" y="3559900"/>
            <a:ext cx="845906"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Discontinuers</a:t>
            </a:r>
            <a:endParaRPr sz="1000">
              <a:solidFill>
                <a:srgbClr val="003C5A"/>
              </a:solidFill>
              <a:latin typeface="Calibri"/>
              <a:ea typeface="Calibri"/>
              <a:cs typeface="Calibri"/>
              <a:sym typeface="Calibri"/>
            </a:endParaRPr>
          </a:p>
        </p:txBody>
      </p:sp>
      <p:sp>
        <p:nvSpPr>
          <p:cNvPr id="302" name="Google Shape;302;p22"/>
          <p:cNvSpPr txBox="1"/>
          <p:nvPr/>
        </p:nvSpPr>
        <p:spPr>
          <a:xfrm>
            <a:off x="731175" y="4434704"/>
            <a:ext cx="2139900" cy="213000"/>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300"/>
              <a:buFont typeface="Arial"/>
              <a:buNone/>
            </a:pPr>
            <a:r>
              <a:rPr lang="en" sz="1300" b="1">
                <a:solidFill>
                  <a:srgbClr val="9CCC5A"/>
                </a:solidFill>
                <a:latin typeface="Calibri"/>
                <a:ea typeface="Calibri"/>
                <a:cs typeface="Calibri"/>
                <a:sym typeface="Calibri"/>
              </a:rPr>
              <a:t>Direct beneficiaries</a:t>
            </a:r>
            <a:endParaRPr sz="1300" b="1">
              <a:solidFill>
                <a:srgbClr val="9CCC5A"/>
              </a:solidFill>
              <a:latin typeface="Calibri"/>
              <a:ea typeface="Calibri"/>
              <a:cs typeface="Calibri"/>
              <a:sym typeface="Calibri"/>
            </a:endParaRPr>
          </a:p>
        </p:txBody>
      </p:sp>
      <p:sp>
        <p:nvSpPr>
          <p:cNvPr id="303" name="Google Shape;303;p22"/>
          <p:cNvSpPr txBox="1"/>
          <p:nvPr/>
        </p:nvSpPr>
        <p:spPr>
          <a:xfrm>
            <a:off x="1101300" y="3572625"/>
            <a:ext cx="828900" cy="166712"/>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FP HCPs</a:t>
            </a:r>
            <a:endParaRPr sz="1000">
              <a:solidFill>
                <a:srgbClr val="003C5A"/>
              </a:solidFill>
              <a:latin typeface="Calibri"/>
              <a:ea typeface="Calibri"/>
              <a:cs typeface="Calibri"/>
              <a:sym typeface="Calibri"/>
            </a:endParaRPr>
          </a:p>
        </p:txBody>
      </p:sp>
      <p:pic>
        <p:nvPicPr>
          <p:cNvPr id="304" name="Google Shape;304;p22"/>
          <p:cNvPicPr preferRelativeResize="0"/>
          <p:nvPr/>
        </p:nvPicPr>
        <p:blipFill rotWithShape="1">
          <a:blip r:embed="rId6">
            <a:alphaModFix/>
          </a:blip>
          <a:srcRect/>
          <a:stretch/>
        </p:blipFill>
        <p:spPr>
          <a:xfrm>
            <a:off x="676948" y="3536254"/>
            <a:ext cx="364500" cy="384542"/>
          </a:xfrm>
          <a:prstGeom prst="rect">
            <a:avLst/>
          </a:prstGeom>
          <a:noFill/>
          <a:ln>
            <a:noFill/>
          </a:ln>
        </p:spPr>
      </p:pic>
      <p:pic>
        <p:nvPicPr>
          <p:cNvPr id="305" name="Google Shape;305;p22"/>
          <p:cNvPicPr preferRelativeResize="0"/>
          <p:nvPr/>
        </p:nvPicPr>
        <p:blipFill rotWithShape="1">
          <a:blip r:embed="rId7">
            <a:alphaModFix/>
          </a:blip>
          <a:srcRect/>
          <a:stretch/>
        </p:blipFill>
        <p:spPr>
          <a:xfrm>
            <a:off x="1990038" y="3561526"/>
            <a:ext cx="364500" cy="333988"/>
          </a:xfrm>
          <a:prstGeom prst="rect">
            <a:avLst/>
          </a:prstGeom>
          <a:noFill/>
          <a:ln>
            <a:noFill/>
          </a:ln>
        </p:spPr>
      </p:pic>
      <p:pic>
        <p:nvPicPr>
          <p:cNvPr id="306" name="Google Shape;306;p22"/>
          <p:cNvPicPr preferRelativeResize="0"/>
          <p:nvPr/>
        </p:nvPicPr>
        <p:blipFill rotWithShape="1">
          <a:blip r:embed="rId8">
            <a:alphaModFix/>
          </a:blip>
          <a:srcRect/>
          <a:stretch/>
        </p:blipFill>
        <p:spPr>
          <a:xfrm>
            <a:off x="671184" y="4044795"/>
            <a:ext cx="364500" cy="350431"/>
          </a:xfrm>
          <a:prstGeom prst="rect">
            <a:avLst/>
          </a:prstGeom>
          <a:noFill/>
          <a:ln>
            <a:noFill/>
          </a:ln>
        </p:spPr>
      </p:pic>
      <p:sp>
        <p:nvSpPr>
          <p:cNvPr id="307" name="Google Shape;307;p22"/>
          <p:cNvSpPr txBox="1"/>
          <p:nvPr/>
        </p:nvSpPr>
        <p:spPr>
          <a:xfrm>
            <a:off x="1093594" y="4051388"/>
            <a:ext cx="5799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Current users</a:t>
            </a:r>
            <a:endParaRPr sz="1000">
              <a:solidFill>
                <a:srgbClr val="003C5A"/>
              </a:solidFill>
              <a:latin typeface="Calibri"/>
              <a:ea typeface="Calibri"/>
              <a:cs typeface="Calibri"/>
              <a:sym typeface="Calibri"/>
            </a:endParaRPr>
          </a:p>
        </p:txBody>
      </p:sp>
      <p:grpSp>
        <p:nvGrpSpPr>
          <p:cNvPr id="308" name="Google Shape;308;p22"/>
          <p:cNvGrpSpPr/>
          <p:nvPr/>
        </p:nvGrpSpPr>
        <p:grpSpPr>
          <a:xfrm>
            <a:off x="1673487" y="4055201"/>
            <a:ext cx="1257574" cy="320712"/>
            <a:chOff x="3285850" y="3283988"/>
            <a:chExt cx="1257574" cy="320712"/>
          </a:xfrm>
        </p:grpSpPr>
        <p:pic>
          <p:nvPicPr>
            <p:cNvPr id="309" name="Google Shape;309;p22"/>
            <p:cNvPicPr preferRelativeResize="0"/>
            <p:nvPr/>
          </p:nvPicPr>
          <p:blipFill rotWithShape="1">
            <a:blip r:embed="rId9">
              <a:alphaModFix/>
            </a:blip>
            <a:srcRect/>
            <a:stretch/>
          </p:blipFill>
          <p:spPr>
            <a:xfrm>
              <a:off x="3285850" y="3283988"/>
              <a:ext cx="348436" cy="320700"/>
            </a:xfrm>
            <a:prstGeom prst="rect">
              <a:avLst/>
            </a:prstGeom>
            <a:noFill/>
            <a:ln>
              <a:noFill/>
            </a:ln>
          </p:spPr>
        </p:pic>
        <p:sp>
          <p:nvSpPr>
            <p:cNvPr id="310" name="Google Shape;310;p22"/>
            <p:cNvSpPr txBox="1"/>
            <p:nvPr/>
          </p:nvSpPr>
          <p:spPr>
            <a:xfrm>
              <a:off x="3659624" y="3284000"/>
              <a:ext cx="8838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Women out of HCP network</a:t>
              </a:r>
              <a:endParaRPr sz="1000">
                <a:solidFill>
                  <a:srgbClr val="003C5A"/>
                </a:solidFill>
                <a:latin typeface="Calibri"/>
                <a:ea typeface="Calibri"/>
                <a:cs typeface="Calibri"/>
                <a:sym typeface="Calibri"/>
              </a:endParaRPr>
            </a:p>
          </p:txBody>
        </p:sp>
      </p:grpSp>
      <p:sp>
        <p:nvSpPr>
          <p:cNvPr id="311" name="Google Shape;311;p22"/>
          <p:cNvSpPr txBox="1"/>
          <p:nvPr/>
        </p:nvSpPr>
        <p:spPr>
          <a:xfrm>
            <a:off x="1117820" y="4734025"/>
            <a:ext cx="81238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Discontinuers</a:t>
            </a:r>
            <a:endParaRPr sz="1000">
              <a:solidFill>
                <a:srgbClr val="003C5A"/>
              </a:solidFill>
              <a:latin typeface="Calibri"/>
              <a:ea typeface="Calibri"/>
              <a:cs typeface="Calibri"/>
              <a:sym typeface="Calibri"/>
            </a:endParaRPr>
          </a:p>
        </p:txBody>
      </p:sp>
      <p:pic>
        <p:nvPicPr>
          <p:cNvPr id="312" name="Google Shape;312;p22"/>
          <p:cNvPicPr preferRelativeResize="0"/>
          <p:nvPr/>
        </p:nvPicPr>
        <p:blipFill rotWithShape="1">
          <a:blip r:embed="rId7">
            <a:alphaModFix/>
          </a:blip>
          <a:srcRect/>
          <a:stretch/>
        </p:blipFill>
        <p:spPr>
          <a:xfrm>
            <a:off x="725888" y="4735651"/>
            <a:ext cx="364500" cy="333988"/>
          </a:xfrm>
          <a:prstGeom prst="rect">
            <a:avLst/>
          </a:prstGeom>
          <a:noFill/>
          <a:ln>
            <a:noFill/>
          </a:ln>
        </p:spPr>
      </p:pic>
      <p:pic>
        <p:nvPicPr>
          <p:cNvPr id="313" name="Google Shape;313;p22"/>
          <p:cNvPicPr preferRelativeResize="0"/>
          <p:nvPr/>
        </p:nvPicPr>
        <p:blipFill rotWithShape="1">
          <a:blip r:embed="rId8">
            <a:alphaModFix/>
          </a:blip>
          <a:srcRect/>
          <a:stretch/>
        </p:blipFill>
        <p:spPr>
          <a:xfrm>
            <a:off x="1861846" y="4731882"/>
            <a:ext cx="364500" cy="350431"/>
          </a:xfrm>
          <a:prstGeom prst="rect">
            <a:avLst/>
          </a:prstGeom>
          <a:noFill/>
          <a:ln>
            <a:noFill/>
          </a:ln>
        </p:spPr>
      </p:pic>
      <p:sp>
        <p:nvSpPr>
          <p:cNvPr id="314" name="Google Shape;314;p22"/>
          <p:cNvSpPr txBox="1"/>
          <p:nvPr/>
        </p:nvSpPr>
        <p:spPr>
          <a:xfrm>
            <a:off x="2284256" y="4738475"/>
            <a:ext cx="5799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Current users</a:t>
            </a:r>
            <a:endParaRPr sz="1000">
              <a:solidFill>
                <a:srgbClr val="003C5A"/>
              </a:solidFill>
              <a:latin typeface="Calibri"/>
              <a:ea typeface="Calibri"/>
              <a:cs typeface="Calibri"/>
              <a:sym typeface="Calibri"/>
            </a:endParaRPr>
          </a:p>
        </p:txBody>
      </p:sp>
      <p:grpSp>
        <p:nvGrpSpPr>
          <p:cNvPr id="315" name="Google Shape;315;p22"/>
          <p:cNvGrpSpPr/>
          <p:nvPr/>
        </p:nvGrpSpPr>
        <p:grpSpPr>
          <a:xfrm>
            <a:off x="2787950" y="4742288"/>
            <a:ext cx="1257574" cy="320712"/>
            <a:chOff x="3285850" y="3283988"/>
            <a:chExt cx="1257574" cy="320712"/>
          </a:xfrm>
        </p:grpSpPr>
        <p:pic>
          <p:nvPicPr>
            <p:cNvPr id="316" name="Google Shape;316;p22"/>
            <p:cNvPicPr preferRelativeResize="0"/>
            <p:nvPr/>
          </p:nvPicPr>
          <p:blipFill rotWithShape="1">
            <a:blip r:embed="rId9">
              <a:alphaModFix/>
            </a:blip>
            <a:srcRect/>
            <a:stretch/>
          </p:blipFill>
          <p:spPr>
            <a:xfrm>
              <a:off x="3285850" y="3283988"/>
              <a:ext cx="348436" cy="320700"/>
            </a:xfrm>
            <a:prstGeom prst="rect">
              <a:avLst/>
            </a:prstGeom>
            <a:noFill/>
            <a:ln>
              <a:noFill/>
            </a:ln>
          </p:spPr>
        </p:pic>
        <p:sp>
          <p:nvSpPr>
            <p:cNvPr id="317" name="Google Shape;317;p22"/>
            <p:cNvSpPr txBox="1"/>
            <p:nvPr/>
          </p:nvSpPr>
          <p:spPr>
            <a:xfrm>
              <a:off x="3659624" y="3284000"/>
              <a:ext cx="8838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Women out of HCP network</a:t>
              </a:r>
              <a:endParaRPr sz="1000">
                <a:solidFill>
                  <a:srgbClr val="003C5A"/>
                </a:solidFill>
                <a:latin typeface="Calibri"/>
                <a:ea typeface="Calibri"/>
                <a:cs typeface="Calibri"/>
                <a:sym typeface="Calibri"/>
              </a:endParaRPr>
            </a:p>
          </p:txBody>
        </p:sp>
      </p:grpSp>
      <p:graphicFrame>
        <p:nvGraphicFramePr>
          <p:cNvPr id="318" name="Google Shape;318;p22"/>
          <p:cNvGraphicFramePr/>
          <p:nvPr/>
        </p:nvGraphicFramePr>
        <p:xfrm>
          <a:off x="5595578" y="1501230"/>
          <a:ext cx="3000000" cy="3000000"/>
        </p:xfrm>
        <a:graphic>
          <a:graphicData uri="http://schemas.openxmlformats.org/drawingml/2006/table">
            <a:tbl>
              <a:tblPr>
                <a:noFill/>
                <a:tableStyleId>{59A56BDF-3F4F-4AD1-9707-8C879CD39B8B}</a:tableStyleId>
              </a:tblPr>
              <a:tblGrid>
                <a:gridCol w="2520875">
                  <a:extLst>
                    <a:ext uri="{9D8B030D-6E8A-4147-A177-3AD203B41FA5}">
                      <a16:colId xmlns:a16="http://schemas.microsoft.com/office/drawing/2014/main" val="20000"/>
                    </a:ext>
                  </a:extLst>
                </a:gridCol>
                <a:gridCol w="2033025">
                  <a:extLst>
                    <a:ext uri="{9D8B030D-6E8A-4147-A177-3AD203B41FA5}">
                      <a16:colId xmlns:a16="http://schemas.microsoft.com/office/drawing/2014/main" val="20001"/>
                    </a:ext>
                  </a:extLst>
                </a:gridCol>
              </a:tblGrid>
              <a:tr h="2467425">
                <a:tc>
                  <a:txBody>
                    <a:bodyPr/>
                    <a:lstStyle/>
                    <a:p>
                      <a:pPr marL="20955" marR="89753" lvl="0" indent="0" algn="l" rtl="0">
                        <a:lnSpc>
                          <a:spcPct val="100000"/>
                        </a:lnSpc>
                        <a:spcBef>
                          <a:spcPts val="0"/>
                        </a:spcBef>
                        <a:spcAft>
                          <a:spcPts val="0"/>
                        </a:spcAft>
                        <a:buClr>
                          <a:srgbClr val="000000"/>
                        </a:buClr>
                        <a:buSzPts val="500"/>
                        <a:buFont typeface="Arial"/>
                        <a:buNone/>
                      </a:pPr>
                      <a:endParaRPr sz="500" b="1" u="none" strike="noStrike" cap="none">
                        <a:solidFill>
                          <a:srgbClr val="003C5A"/>
                        </a:solidFill>
                      </a:endParaRPr>
                    </a:p>
                    <a:p>
                      <a:pPr marL="400050" marR="89753" lvl="0" indent="0" algn="l" rtl="0">
                        <a:lnSpc>
                          <a:spcPct val="100000"/>
                        </a:lnSpc>
                        <a:spcBef>
                          <a:spcPts val="0"/>
                        </a:spcBef>
                        <a:spcAft>
                          <a:spcPts val="0"/>
                        </a:spcAft>
                        <a:buClr>
                          <a:srgbClr val="000000"/>
                        </a:buClr>
                        <a:buSzPts val="1300"/>
                        <a:buFont typeface="Arial"/>
                        <a:buNone/>
                      </a:pPr>
                      <a:r>
                        <a:rPr lang="en" sz="1300" b="1" u="none" strike="noStrike" cap="none">
                          <a:solidFill>
                            <a:srgbClr val="9CCC5A"/>
                          </a:solidFill>
                        </a:rPr>
                        <a:t>Identified needs</a:t>
                      </a:r>
                      <a:endParaRPr sz="1100" u="none" strike="noStrike" cap="none">
                        <a:solidFill>
                          <a:srgbClr val="003C5A"/>
                        </a:solidFill>
                      </a:endParaRPr>
                    </a:p>
                    <a:p>
                      <a:pPr marL="457200" marR="230943" lvl="0" indent="0" algn="l" rtl="0">
                        <a:lnSpc>
                          <a:spcPct val="100000"/>
                        </a:lnSpc>
                        <a:spcBef>
                          <a:spcPts val="0"/>
                        </a:spcBef>
                        <a:spcAft>
                          <a:spcPts val="0"/>
                        </a:spcAft>
                        <a:buClr>
                          <a:srgbClr val="000000"/>
                        </a:buClr>
                        <a:buSzPts val="900"/>
                        <a:buFont typeface="Arial"/>
                        <a:buNone/>
                      </a:pPr>
                      <a:endParaRPr sz="900" u="none" strike="noStrike" cap="none">
                        <a:solidFill>
                          <a:srgbClr val="434343"/>
                        </a:solidFill>
                      </a:endParaRPr>
                    </a:p>
                    <a:p>
                      <a:pPr marL="228600" marR="23094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HCPs need a reliable way to understand clients’ medical history quickly and holistically so that they can provide better follow-up recommendations.</a:t>
                      </a:r>
                      <a:endParaRPr/>
                    </a:p>
                    <a:p>
                      <a:pPr marL="228600" marR="23094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Clients need to track their side effects, well-being, and the efficiency of various FP methods.</a:t>
                      </a:r>
                      <a:endParaRPr/>
                    </a:p>
                    <a:p>
                      <a:pPr marL="228600" marR="23094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Women need a way to understand their experience along their reproductive journey.</a:t>
                      </a:r>
                      <a:endParaRPr/>
                    </a:p>
                    <a:p>
                      <a:pPr marL="228600" marR="23094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HCPs and their clients need to form relationships so that HCPs can effectively monitor and advise clients.</a:t>
                      </a:r>
                      <a:endParaRPr/>
                    </a:p>
                  </a:txBody>
                  <a:tcPr marL="0" marR="0" marT="6350" marB="0">
                    <a:lnL w="9525" cap="flat" cmpd="sng">
                      <a:solidFill>
                        <a:srgbClr val="9CCC5A">
                          <a:alpha val="0"/>
                        </a:srgbClr>
                      </a:solidFill>
                      <a:prstDash val="solid"/>
                      <a:round/>
                      <a:headEnd type="none" w="sm" len="sm"/>
                      <a:tailEnd type="none" w="sm" len="sm"/>
                    </a:lnL>
                    <a:lnR w="19050" cap="flat" cmpd="sng">
                      <a:solidFill>
                        <a:srgbClr val="9CCC5A"/>
                      </a:solidFill>
                      <a:prstDash val="dot"/>
                      <a:round/>
                      <a:headEnd type="none" w="sm" len="sm"/>
                      <a:tailEnd type="none" w="sm" len="sm"/>
                    </a:lnR>
                    <a:lnT w="19050" cap="flat" cmpd="sng">
                      <a:solidFill>
                        <a:srgbClr val="9CCC5A"/>
                      </a:solidFill>
                      <a:prstDash val="dot"/>
                      <a:round/>
                      <a:headEnd type="none" w="sm" len="sm"/>
                      <a:tailEnd type="none" w="sm" len="sm"/>
                    </a:lnT>
                    <a:lnB w="19050" cap="flat" cmpd="sng">
                      <a:solidFill>
                        <a:srgbClr val="9CCC5A"/>
                      </a:solidFill>
                      <a:prstDash val="dot"/>
                      <a:round/>
                      <a:headEnd type="none" w="sm" len="sm"/>
                      <a:tailEnd type="none" w="sm" len="sm"/>
                    </a:lnB>
                  </a:tcPr>
                </a:tc>
                <a:tc>
                  <a:txBody>
                    <a:bodyPr/>
                    <a:lstStyle/>
                    <a:p>
                      <a:pPr marL="20955" marR="89753" lvl="0" indent="0" algn="l" rtl="0">
                        <a:lnSpc>
                          <a:spcPct val="100000"/>
                        </a:lnSpc>
                        <a:spcBef>
                          <a:spcPts val="0"/>
                        </a:spcBef>
                        <a:spcAft>
                          <a:spcPts val="0"/>
                        </a:spcAft>
                        <a:buClr>
                          <a:srgbClr val="000000"/>
                        </a:buClr>
                        <a:buSzPts val="500"/>
                        <a:buFont typeface="Arial"/>
                        <a:buNone/>
                      </a:pPr>
                      <a:endParaRPr sz="500" b="1" u="none" strike="noStrike" cap="none">
                        <a:solidFill>
                          <a:srgbClr val="003C5A"/>
                        </a:solidFill>
                      </a:endParaRPr>
                    </a:p>
                    <a:p>
                      <a:pPr marL="457200" marR="89753" lvl="0" indent="0" algn="l" rtl="0">
                        <a:lnSpc>
                          <a:spcPct val="100000"/>
                        </a:lnSpc>
                        <a:spcBef>
                          <a:spcPts val="0"/>
                        </a:spcBef>
                        <a:spcAft>
                          <a:spcPts val="0"/>
                        </a:spcAft>
                        <a:buClr>
                          <a:srgbClr val="000000"/>
                        </a:buClr>
                        <a:buSzPts val="1300"/>
                        <a:buFont typeface="Arial"/>
                        <a:buNone/>
                      </a:pPr>
                      <a:r>
                        <a:rPr lang="en" sz="1300" b="1" u="none" strike="noStrike" cap="none">
                          <a:solidFill>
                            <a:srgbClr val="9CCC5A"/>
                          </a:solidFill>
                        </a:rPr>
                        <a:t>Connected benefits</a:t>
                      </a:r>
                      <a:endParaRPr sz="1300" u="none" strike="noStrike" cap="none"/>
                    </a:p>
                    <a:p>
                      <a:pPr marL="457200" marR="25979" lvl="0" indent="0" algn="l" rtl="0">
                        <a:lnSpc>
                          <a:spcPct val="100000"/>
                        </a:lnSpc>
                        <a:spcBef>
                          <a:spcPts val="0"/>
                        </a:spcBef>
                        <a:spcAft>
                          <a:spcPts val="0"/>
                        </a:spcAft>
                        <a:buClr>
                          <a:srgbClr val="000000"/>
                        </a:buClr>
                        <a:buSzPts val="900"/>
                        <a:buFont typeface="Arial"/>
                        <a:buNone/>
                      </a:pPr>
                      <a:endParaRPr sz="900" u="none" strike="noStrike" cap="none">
                        <a:solidFill>
                          <a:srgbClr val="434343"/>
                        </a:solidFill>
                      </a:endParaRPr>
                    </a:p>
                    <a:p>
                      <a:pPr marL="285750" marR="25979"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Encourages women to track and share personal experiences, good and bad, with their HCP</a:t>
                      </a:r>
                      <a:endParaRPr sz="900" u="none" strike="noStrike" cap="none">
                        <a:solidFill>
                          <a:srgbClr val="434343"/>
                        </a:solidFill>
                      </a:endParaRPr>
                    </a:p>
                    <a:p>
                      <a:pPr marL="285750" marR="25979"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Provides an opportunity to build trust in the HCP and create user loyalty for a qualitative follow-up</a:t>
                      </a:r>
                      <a:endParaRPr sz="900" u="none" strike="noStrike" cap="none">
                        <a:solidFill>
                          <a:srgbClr val="434343"/>
                        </a:solidFill>
                      </a:endParaRPr>
                    </a:p>
                    <a:p>
                      <a:pPr marL="285750" marR="25979"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Enables both HCPs and clients to learn about FP based on client's experience</a:t>
                      </a:r>
                      <a:endParaRPr sz="900" u="none" strike="noStrike" cap="none">
                        <a:solidFill>
                          <a:srgbClr val="434343"/>
                        </a:solidFill>
                      </a:endParaRPr>
                    </a:p>
                    <a:p>
                      <a:pPr marL="285750" marR="5134"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Supports HCPs in tailoring </a:t>
                      </a:r>
                      <a:br>
                        <a:rPr lang="en" sz="900" u="none" strike="noStrike" cap="none">
                          <a:solidFill>
                            <a:srgbClr val="434343"/>
                          </a:solidFill>
                        </a:rPr>
                      </a:br>
                      <a:r>
                        <a:rPr lang="en" sz="900" u="none" strike="noStrike" cap="none">
                          <a:solidFill>
                            <a:srgbClr val="434343"/>
                          </a:solidFill>
                        </a:rPr>
                        <a:t>feedback and advice to clients</a:t>
                      </a:r>
                      <a:endParaRPr sz="900" u="none" strike="noStrike" cap="none">
                        <a:solidFill>
                          <a:srgbClr val="434343"/>
                        </a:solidFill>
                      </a:endParaRPr>
                    </a:p>
                  </a:txBody>
                  <a:tcPr marL="0" marR="0" marT="6350" marB="0">
                    <a:lnL w="19050" cap="flat" cmpd="sng">
                      <a:solidFill>
                        <a:srgbClr val="9CCC5A"/>
                      </a:solidFill>
                      <a:prstDash val="dot"/>
                      <a:round/>
                      <a:headEnd type="none" w="sm" len="sm"/>
                      <a:tailEnd type="none" w="sm" len="sm"/>
                    </a:lnL>
                    <a:lnR w="9525" cap="flat" cmpd="sng">
                      <a:solidFill>
                        <a:srgbClr val="9CCC5A">
                          <a:alpha val="0"/>
                        </a:srgbClr>
                      </a:solidFill>
                      <a:prstDash val="solid"/>
                      <a:round/>
                      <a:headEnd type="none" w="sm" len="sm"/>
                      <a:tailEnd type="none" w="sm" len="sm"/>
                    </a:lnR>
                    <a:lnT w="19050" cap="flat" cmpd="sng">
                      <a:solidFill>
                        <a:srgbClr val="9CCC5A"/>
                      </a:solidFill>
                      <a:prstDash val="dot"/>
                      <a:round/>
                      <a:headEnd type="none" w="sm" len="sm"/>
                      <a:tailEnd type="none" w="sm" len="sm"/>
                    </a:lnT>
                    <a:lnB w="19050" cap="flat" cmpd="sng">
                      <a:solidFill>
                        <a:srgbClr val="9CCC5A"/>
                      </a:solidFill>
                      <a:prstDash val="dot"/>
                      <a:round/>
                      <a:headEnd type="none" w="sm" len="sm"/>
                      <a:tailEnd type="none" w="sm" len="sm"/>
                    </a:lnB>
                  </a:tcPr>
                </a:tc>
                <a:extLst>
                  <a:ext uri="{0D108BD9-81ED-4DB2-BD59-A6C34878D82A}">
                    <a16:rowId xmlns:a16="http://schemas.microsoft.com/office/drawing/2014/main" val="10000"/>
                  </a:ext>
                </a:extLst>
              </a:tr>
            </a:tbl>
          </a:graphicData>
        </a:graphic>
      </p:graphicFrame>
      <p:sp>
        <p:nvSpPr>
          <p:cNvPr id="319" name="Google Shape;319;p22"/>
          <p:cNvSpPr txBox="1"/>
          <p:nvPr/>
        </p:nvSpPr>
        <p:spPr>
          <a:xfrm>
            <a:off x="682513" y="5242400"/>
            <a:ext cx="2589300" cy="40007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r>
              <a:rPr lang="en" sz="1400" b="1">
                <a:solidFill>
                  <a:srgbClr val="9CCC5A"/>
                </a:solidFill>
                <a:latin typeface="Calibri"/>
                <a:ea typeface="Calibri"/>
                <a:cs typeface="Calibri"/>
                <a:sym typeface="Calibri"/>
              </a:rPr>
              <a:t>“How might we?”</a:t>
            </a:r>
            <a:endParaRPr sz="900">
              <a:solidFill>
                <a:srgbClr val="9CCC5A"/>
              </a:solidFill>
              <a:latin typeface="Calibri"/>
              <a:ea typeface="Calibri"/>
              <a:cs typeface="Calibri"/>
              <a:sym typeface="Calibri"/>
            </a:endParaRPr>
          </a:p>
        </p:txBody>
      </p:sp>
      <p:cxnSp>
        <p:nvCxnSpPr>
          <p:cNvPr id="320" name="Google Shape;320;p22"/>
          <p:cNvCxnSpPr/>
          <p:nvPr/>
        </p:nvCxnSpPr>
        <p:spPr>
          <a:xfrm>
            <a:off x="703375" y="5242400"/>
            <a:ext cx="2864700" cy="0"/>
          </a:xfrm>
          <a:prstGeom prst="straightConnector1">
            <a:avLst/>
          </a:prstGeom>
          <a:noFill/>
          <a:ln w="19050" cap="flat" cmpd="sng">
            <a:solidFill>
              <a:srgbClr val="9CCC5A"/>
            </a:solidFill>
            <a:prstDash val="dot"/>
            <a:round/>
            <a:headEnd type="none" w="sm" len="sm"/>
            <a:tailEnd type="none" w="sm" len="sm"/>
          </a:ln>
        </p:spPr>
      </p:cxnSp>
      <p:pic>
        <p:nvPicPr>
          <p:cNvPr id="321" name="Google Shape;321;p22"/>
          <p:cNvPicPr preferRelativeResize="0"/>
          <p:nvPr/>
        </p:nvPicPr>
        <p:blipFill rotWithShape="1">
          <a:blip r:embed="rId10">
            <a:alphaModFix/>
          </a:blip>
          <a:srcRect/>
          <a:stretch/>
        </p:blipFill>
        <p:spPr>
          <a:xfrm>
            <a:off x="5626638" y="1561030"/>
            <a:ext cx="213625" cy="309093"/>
          </a:xfrm>
          <a:prstGeom prst="rect">
            <a:avLst/>
          </a:prstGeom>
          <a:noFill/>
          <a:ln>
            <a:noFill/>
          </a:ln>
        </p:spPr>
      </p:pic>
      <p:grpSp>
        <p:nvGrpSpPr>
          <p:cNvPr id="322" name="Google Shape;322;p22"/>
          <p:cNvGrpSpPr/>
          <p:nvPr/>
        </p:nvGrpSpPr>
        <p:grpSpPr>
          <a:xfrm>
            <a:off x="8193325" y="1561677"/>
            <a:ext cx="307800" cy="307800"/>
            <a:chOff x="926275" y="5612249"/>
            <a:chExt cx="307800" cy="307800"/>
          </a:xfrm>
        </p:grpSpPr>
        <p:sp>
          <p:nvSpPr>
            <p:cNvPr id="323" name="Google Shape;323;p22"/>
            <p:cNvSpPr/>
            <p:nvPr/>
          </p:nvSpPr>
          <p:spPr>
            <a:xfrm>
              <a:off x="926275" y="5612249"/>
              <a:ext cx="307800" cy="307800"/>
            </a:xfrm>
            <a:prstGeom prst="ellipse">
              <a:avLst/>
            </a:prstGeom>
            <a:solidFill>
              <a:srgbClr val="9CCC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pic>
          <p:nvPicPr>
            <p:cNvPr id="324" name="Google Shape;324;p22"/>
            <p:cNvPicPr preferRelativeResize="0"/>
            <p:nvPr/>
          </p:nvPicPr>
          <p:blipFill rotWithShape="1">
            <a:blip r:embed="rId11">
              <a:alphaModFix/>
            </a:blip>
            <a:srcRect/>
            <a:stretch/>
          </p:blipFill>
          <p:spPr>
            <a:xfrm>
              <a:off x="973389" y="5656125"/>
              <a:ext cx="213647" cy="220124"/>
            </a:xfrm>
            <a:prstGeom prst="rect">
              <a:avLst/>
            </a:prstGeom>
            <a:noFill/>
            <a:ln>
              <a:noFill/>
            </a:ln>
          </p:spPr>
        </p:pic>
      </p:grpSp>
      <p:graphicFrame>
        <p:nvGraphicFramePr>
          <p:cNvPr id="325" name="Google Shape;325;p22"/>
          <p:cNvGraphicFramePr/>
          <p:nvPr/>
        </p:nvGraphicFramePr>
        <p:xfrm>
          <a:off x="5595578" y="4063092"/>
          <a:ext cx="3000000" cy="3000000"/>
        </p:xfrm>
        <a:graphic>
          <a:graphicData uri="http://schemas.openxmlformats.org/drawingml/2006/table">
            <a:tbl>
              <a:tblPr>
                <a:noFill/>
                <a:tableStyleId>{59A56BDF-3F4F-4AD1-9707-8C879CD39B8B}</a:tableStyleId>
              </a:tblPr>
              <a:tblGrid>
                <a:gridCol w="1126400">
                  <a:extLst>
                    <a:ext uri="{9D8B030D-6E8A-4147-A177-3AD203B41FA5}">
                      <a16:colId xmlns:a16="http://schemas.microsoft.com/office/drawing/2014/main" val="20000"/>
                    </a:ext>
                  </a:extLst>
                </a:gridCol>
                <a:gridCol w="3427500">
                  <a:extLst>
                    <a:ext uri="{9D8B030D-6E8A-4147-A177-3AD203B41FA5}">
                      <a16:colId xmlns:a16="http://schemas.microsoft.com/office/drawing/2014/main" val="20001"/>
                    </a:ext>
                  </a:extLst>
                </a:gridCol>
              </a:tblGrid>
              <a:tr h="1888875">
                <a:tc>
                  <a:txBody>
                    <a:bodyPr/>
                    <a:lstStyle/>
                    <a:p>
                      <a:pPr marL="400050" marR="89753" lvl="0" indent="0" algn="l" rtl="0">
                        <a:lnSpc>
                          <a:spcPct val="100000"/>
                        </a:lnSpc>
                        <a:spcBef>
                          <a:spcPts val="0"/>
                        </a:spcBef>
                        <a:spcAft>
                          <a:spcPts val="0"/>
                        </a:spcAft>
                        <a:buClr>
                          <a:srgbClr val="000000"/>
                        </a:buClr>
                        <a:buSzPts val="1300"/>
                        <a:buFont typeface="Arial"/>
                        <a:buNone/>
                      </a:pPr>
                      <a:r>
                        <a:rPr lang="en" sz="1300" b="1" u="none" strike="noStrike" cap="none">
                          <a:solidFill>
                            <a:srgbClr val="9CCC5A"/>
                          </a:solidFill>
                        </a:rPr>
                        <a:t>Potential barriers</a:t>
                      </a:r>
                      <a:endParaRPr sz="1300" u="none" strike="noStrike" cap="none"/>
                    </a:p>
                    <a:p>
                      <a:pPr marL="457200" marR="89753" lvl="0" indent="0" algn="l" rtl="0">
                        <a:lnSpc>
                          <a:spcPct val="100000"/>
                        </a:lnSpc>
                        <a:spcBef>
                          <a:spcPts val="0"/>
                        </a:spcBef>
                        <a:spcAft>
                          <a:spcPts val="0"/>
                        </a:spcAft>
                        <a:buClr>
                          <a:srgbClr val="000000"/>
                        </a:buClr>
                        <a:buSzPts val="900"/>
                        <a:buFont typeface="Arial"/>
                        <a:buNone/>
                      </a:pPr>
                      <a:endParaRPr sz="900" u="none" strike="noStrike" cap="none">
                        <a:solidFill>
                          <a:srgbClr val="434343"/>
                        </a:solidFill>
                      </a:endParaRPr>
                    </a:p>
                    <a:p>
                      <a:pPr marL="457200" marR="89753" lvl="0" indent="0" algn="l" rtl="0">
                        <a:lnSpc>
                          <a:spcPct val="100000"/>
                        </a:lnSpc>
                        <a:spcBef>
                          <a:spcPts val="0"/>
                        </a:spcBef>
                        <a:spcAft>
                          <a:spcPts val="0"/>
                        </a:spcAft>
                        <a:buClr>
                          <a:srgbClr val="000000"/>
                        </a:buClr>
                        <a:buSzPts val="900"/>
                        <a:buFont typeface="Arial"/>
                        <a:buNone/>
                      </a:pPr>
                      <a:endParaRPr sz="900" u="none" strike="noStrike" cap="none">
                        <a:solidFill>
                          <a:srgbClr val="434343"/>
                        </a:solidFill>
                      </a:endParaRPr>
                    </a:p>
                    <a:p>
                      <a:pPr marL="342900" marR="3023" lvl="0" indent="-171450" algn="l" rtl="0">
                        <a:lnSpc>
                          <a:spcPct val="100000"/>
                        </a:lnSpc>
                        <a:spcBef>
                          <a:spcPts val="0"/>
                        </a:spcBef>
                        <a:spcAft>
                          <a:spcPts val="0"/>
                        </a:spcAft>
                        <a:buClr>
                          <a:srgbClr val="434343"/>
                        </a:buClr>
                        <a:buSzPts val="900"/>
                        <a:buFont typeface="Calibri"/>
                        <a:buChar char="●"/>
                      </a:pPr>
                      <a:r>
                        <a:rPr lang="en" sz="900" b="0" i="0" u="none" strike="noStrike" cap="none">
                          <a:solidFill>
                            <a:srgbClr val="434343"/>
                          </a:solidFill>
                          <a:latin typeface="Calibri"/>
                          <a:ea typeface="Calibri"/>
                          <a:cs typeface="Calibri"/>
                          <a:sym typeface="Calibri"/>
                        </a:rPr>
                        <a:t>User literacy and comprehension of the tool </a:t>
                      </a:r>
                      <a:endParaRPr/>
                    </a:p>
                    <a:p>
                      <a:pPr marL="342900" marR="3023" lvl="0" indent="-171450" algn="l" rtl="0">
                        <a:lnSpc>
                          <a:spcPct val="100000"/>
                        </a:lnSpc>
                        <a:spcBef>
                          <a:spcPts val="0"/>
                        </a:spcBef>
                        <a:spcAft>
                          <a:spcPts val="0"/>
                        </a:spcAft>
                        <a:buClr>
                          <a:srgbClr val="434343"/>
                        </a:buClr>
                        <a:buSzPts val="900"/>
                        <a:buFont typeface="Calibri"/>
                        <a:buChar char="●"/>
                      </a:pPr>
                      <a:r>
                        <a:rPr lang="en" sz="900" b="0" i="0" u="none" strike="noStrike" cap="none">
                          <a:solidFill>
                            <a:srgbClr val="434343"/>
                          </a:solidFill>
                          <a:latin typeface="Calibri"/>
                          <a:ea typeface="Calibri"/>
                          <a:cs typeface="Calibri"/>
                          <a:sym typeface="Calibri"/>
                        </a:rPr>
                        <a:t>Sharing personal data</a:t>
                      </a:r>
                      <a:endParaRPr/>
                    </a:p>
                  </a:txBody>
                  <a:tcPr marL="0" marR="0" marT="6350" marB="0">
                    <a:lnL w="9525" cap="flat" cmpd="sng">
                      <a:solidFill>
                        <a:srgbClr val="9CCC5A">
                          <a:alpha val="0"/>
                        </a:srgbClr>
                      </a:solidFill>
                      <a:prstDash val="solid"/>
                      <a:round/>
                      <a:headEnd type="none" w="sm" len="sm"/>
                      <a:tailEnd type="none" w="sm" len="sm"/>
                    </a:lnL>
                    <a:lnR w="19050" cap="flat" cmpd="sng">
                      <a:solidFill>
                        <a:srgbClr val="9CCC5A"/>
                      </a:solidFill>
                      <a:prstDash val="dot"/>
                      <a:round/>
                      <a:headEnd type="none" w="sm" len="sm"/>
                      <a:tailEnd type="none" w="sm" len="sm"/>
                    </a:lnR>
                    <a:lnT w="19050" cap="flat" cmpd="sng">
                      <a:solidFill>
                        <a:srgbClr val="9CCC5A">
                          <a:alpha val="0"/>
                        </a:srgbClr>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rgbClr val="000000"/>
                        </a:buClr>
                        <a:buSzPts val="1100"/>
                        <a:buFont typeface="Arial"/>
                        <a:buNone/>
                      </a:pPr>
                      <a:r>
                        <a:rPr lang="en" sz="1300" b="1" u="none" strike="noStrike" cap="none">
                          <a:solidFill>
                            <a:srgbClr val="9CCC5A"/>
                          </a:solidFill>
                        </a:rPr>
                        <a:t> Questions and considerations before testing</a:t>
                      </a:r>
                      <a:endParaRPr sz="1300" u="none" strike="noStrike" cap="none"/>
                    </a:p>
                    <a:p>
                      <a:pPr marL="457200" marR="89753" lvl="0" indent="0" algn="l" rtl="0">
                        <a:lnSpc>
                          <a:spcPct val="100000"/>
                        </a:lnSpc>
                        <a:spcBef>
                          <a:spcPts val="0"/>
                        </a:spcBef>
                        <a:spcAft>
                          <a:spcPts val="0"/>
                        </a:spcAft>
                        <a:buClr>
                          <a:srgbClr val="000000"/>
                        </a:buClr>
                        <a:buSzPts val="1100"/>
                        <a:buFont typeface="Arial"/>
                        <a:buNone/>
                      </a:pPr>
                      <a:endParaRPr sz="900" u="none" strike="noStrike" cap="none">
                        <a:solidFill>
                          <a:srgbClr val="434343"/>
                        </a:solidFill>
                      </a:endParaRPr>
                    </a:p>
                    <a:p>
                      <a:pPr marL="285750" marR="89753" lvl="0" indent="-114300" algn="l" rtl="0">
                        <a:lnSpc>
                          <a:spcPct val="100000"/>
                        </a:lnSpc>
                        <a:spcBef>
                          <a:spcPts val="0"/>
                        </a:spcBef>
                        <a:spcAft>
                          <a:spcPts val="0"/>
                        </a:spcAft>
                        <a:buClr>
                          <a:srgbClr val="000000"/>
                        </a:buClr>
                        <a:buSzPts val="900"/>
                        <a:buFont typeface="Arial"/>
                        <a:buNone/>
                      </a:pPr>
                      <a:r>
                        <a:rPr lang="en" sz="900" b="1" u="none" strike="noStrike" cap="none">
                          <a:solidFill>
                            <a:srgbClr val="9CCC5A"/>
                          </a:solidFill>
                        </a:rPr>
                        <a:t>Find answers:</a:t>
                      </a:r>
                      <a:endParaRPr sz="900" u="none" strike="noStrike" cap="none">
                        <a:solidFill>
                          <a:srgbClr val="9CCC5A"/>
                        </a:solidFill>
                      </a:endParaRPr>
                    </a:p>
                    <a:p>
                      <a:pPr marL="342900" marR="302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Do women experiencing side effects usually reach out to the HCP for advice?</a:t>
                      </a:r>
                      <a:endParaRPr/>
                    </a:p>
                    <a:p>
                      <a:pPr marL="342900" marR="302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How does the booklet impact clients’ experience and HCP interaction frequency?</a:t>
                      </a:r>
                      <a:endParaRPr/>
                    </a:p>
                    <a:p>
                      <a:pPr marL="342900" marR="302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How and how often do women use this tool at home and during consultations?</a:t>
                      </a:r>
                      <a:endParaRPr/>
                    </a:p>
                    <a:p>
                      <a:pPr marL="342900" marR="302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Do women feel comfortable filling in the information (i.e., are there literacy issues)?</a:t>
                      </a:r>
                      <a:endParaRPr/>
                    </a:p>
                    <a:p>
                      <a:pPr marL="342900" marR="302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Would an electronic version of the booklet be a good alternative (consider accessibility to network and phone credit for updates)?</a:t>
                      </a:r>
                      <a:endParaRPr/>
                    </a:p>
                    <a:p>
                      <a:pPr marL="342900" marR="302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Do HCPs have records and do they usually take notes in these records?</a:t>
                      </a:r>
                      <a:endParaRPr/>
                    </a:p>
                    <a:p>
                      <a:pPr marL="342900" marR="302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How do HCPs take notes during the consultation and for how long? Can they use notes at the same time as using the booklet?</a:t>
                      </a:r>
                      <a:endParaRPr/>
                    </a:p>
                    <a:p>
                      <a:pPr marL="342900" marR="302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Where and when should this tool be introduced to clients?</a:t>
                      </a:r>
                      <a:endParaRPr sz="500" b="1" u="none" strike="noStrike" cap="none">
                        <a:solidFill>
                          <a:srgbClr val="003C5A"/>
                        </a:solidFill>
                      </a:endParaRPr>
                    </a:p>
                  </a:txBody>
                  <a:tcPr marL="0" marR="0" marT="6350" marB="0">
                    <a:lnL w="19050" cap="flat" cmpd="sng">
                      <a:solidFill>
                        <a:srgbClr val="9CCC5A"/>
                      </a:solidFill>
                      <a:prstDash val="dot"/>
                      <a:round/>
                      <a:headEnd type="none" w="sm" len="sm"/>
                      <a:tailEnd type="none" w="sm" len="sm"/>
                    </a:lnL>
                    <a:lnR w="9525" cap="flat" cmpd="sng">
                      <a:solidFill>
                        <a:srgbClr val="9CCC5A">
                          <a:alpha val="0"/>
                        </a:srgbClr>
                      </a:solidFill>
                      <a:prstDash val="solid"/>
                      <a:round/>
                      <a:headEnd type="none" w="sm" len="sm"/>
                      <a:tailEnd type="none" w="sm" len="sm"/>
                    </a:lnR>
                    <a:lnT w="19050" cap="flat" cmpd="sng">
                      <a:solidFill>
                        <a:srgbClr val="9CCC5A">
                          <a:alpha val="0"/>
                        </a:srgbClr>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326" name="Google Shape;326;p22"/>
          <p:cNvGrpSpPr/>
          <p:nvPr/>
        </p:nvGrpSpPr>
        <p:grpSpPr>
          <a:xfrm>
            <a:off x="5579550" y="4126888"/>
            <a:ext cx="307800" cy="307800"/>
            <a:chOff x="886675" y="7661600"/>
            <a:chExt cx="307800" cy="307800"/>
          </a:xfrm>
        </p:grpSpPr>
        <p:sp>
          <p:nvSpPr>
            <p:cNvPr id="327" name="Google Shape;327;p22"/>
            <p:cNvSpPr/>
            <p:nvPr/>
          </p:nvSpPr>
          <p:spPr>
            <a:xfrm>
              <a:off x="886675" y="7661600"/>
              <a:ext cx="307800" cy="307800"/>
            </a:xfrm>
            <a:prstGeom prst="ellipse">
              <a:avLst/>
            </a:prstGeom>
            <a:solidFill>
              <a:srgbClr val="9CCC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pic>
          <p:nvPicPr>
            <p:cNvPr id="328" name="Google Shape;328;p22"/>
            <p:cNvPicPr preferRelativeResize="0"/>
            <p:nvPr/>
          </p:nvPicPr>
          <p:blipFill rotWithShape="1">
            <a:blip r:embed="rId12">
              <a:alphaModFix/>
            </a:blip>
            <a:srcRect/>
            <a:stretch/>
          </p:blipFill>
          <p:spPr>
            <a:xfrm>
              <a:off x="933769" y="7709104"/>
              <a:ext cx="213594" cy="212794"/>
            </a:xfrm>
            <a:prstGeom prst="rect">
              <a:avLst/>
            </a:prstGeom>
            <a:noFill/>
            <a:ln>
              <a:noFill/>
            </a:ln>
          </p:spPr>
        </p:pic>
      </p:grpSp>
      <p:pic>
        <p:nvPicPr>
          <p:cNvPr id="329" name="Google Shape;329;p22"/>
          <p:cNvPicPr preferRelativeResize="0"/>
          <p:nvPr/>
        </p:nvPicPr>
        <p:blipFill rotWithShape="1">
          <a:blip r:embed="rId13">
            <a:alphaModFix/>
          </a:blip>
          <a:srcRect/>
          <a:stretch/>
        </p:blipFill>
        <p:spPr>
          <a:xfrm>
            <a:off x="6824994" y="4126875"/>
            <a:ext cx="307799" cy="30781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33"/>
        <p:cNvGrpSpPr/>
        <p:nvPr/>
      </p:nvGrpSpPr>
      <p:grpSpPr>
        <a:xfrm>
          <a:off x="0" y="0"/>
          <a:ext cx="0" cy="0"/>
          <a:chOff x="0" y="0"/>
          <a:chExt cx="0" cy="0"/>
        </a:xfrm>
      </p:grpSpPr>
      <p:sp>
        <p:nvSpPr>
          <p:cNvPr id="334" name="Google Shape;334;p23"/>
          <p:cNvSpPr/>
          <p:nvPr/>
        </p:nvSpPr>
        <p:spPr>
          <a:xfrm>
            <a:off x="1095075" y="861600"/>
            <a:ext cx="3852900" cy="445500"/>
          </a:xfrm>
          <a:prstGeom prst="roundRect">
            <a:avLst>
              <a:gd name="adj" fmla="val 16667"/>
            </a:avLst>
          </a:prstGeom>
          <a:solidFill>
            <a:srgbClr val="CEDE5C"/>
          </a:solidFill>
          <a:ln>
            <a:noFill/>
          </a:ln>
        </p:spPr>
        <p:txBody>
          <a:bodyPr spcFirstLastPara="1" wrap="square" lIns="91425" tIns="91425" rIns="91425" bIns="91425" anchor="ctr" anchorCtr="0">
            <a:noAutofit/>
          </a:bodyPr>
          <a:lstStyle/>
          <a:p>
            <a:pPr marL="285750" marR="0" lvl="0" indent="0" algn="l" rtl="0">
              <a:lnSpc>
                <a:spcPct val="80000"/>
              </a:lnSpc>
              <a:spcBef>
                <a:spcPts val="0"/>
              </a:spcBef>
              <a:spcAft>
                <a:spcPts val="0"/>
              </a:spcAft>
              <a:buClr>
                <a:srgbClr val="000000"/>
              </a:buClr>
              <a:buSzPts val="1500"/>
              <a:buFont typeface="Arial"/>
              <a:buNone/>
            </a:pPr>
            <a:r>
              <a:rPr lang="en" sz="1500" b="1">
                <a:solidFill>
                  <a:srgbClr val="FFFFFF"/>
                </a:solidFill>
                <a:latin typeface="Calibri"/>
                <a:ea typeface="Calibri"/>
                <a:cs typeface="Calibri"/>
                <a:sym typeface="Calibri"/>
              </a:rPr>
              <a:t>“#Let’sTalkContraception” stickers</a:t>
            </a:r>
            <a:endParaRPr sz="1500">
              <a:solidFill>
                <a:srgbClr val="000000"/>
              </a:solidFill>
              <a:latin typeface="Calibri"/>
              <a:ea typeface="Calibri"/>
              <a:cs typeface="Calibri"/>
              <a:sym typeface="Calibri"/>
            </a:endParaRPr>
          </a:p>
        </p:txBody>
      </p:sp>
      <p:sp>
        <p:nvSpPr>
          <p:cNvPr id="335" name="Google Shape;335;p23"/>
          <p:cNvSpPr/>
          <p:nvPr/>
        </p:nvSpPr>
        <p:spPr>
          <a:xfrm>
            <a:off x="687850" y="756008"/>
            <a:ext cx="656700" cy="656700"/>
          </a:xfrm>
          <a:prstGeom prst="ellipse">
            <a:avLst/>
          </a:prstGeom>
          <a:solidFill>
            <a:srgbClr val="CEDE5C"/>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3400"/>
              <a:buFont typeface="Arial"/>
              <a:buNone/>
            </a:pPr>
            <a:r>
              <a:rPr lang="en" sz="3400" b="1">
                <a:solidFill>
                  <a:srgbClr val="FFFFFF"/>
                </a:solidFill>
                <a:latin typeface="Calibri"/>
                <a:ea typeface="Calibri"/>
                <a:cs typeface="Calibri"/>
                <a:sym typeface="Calibri"/>
              </a:rPr>
              <a:t>5</a:t>
            </a:r>
            <a:endParaRPr sz="3400" b="1">
              <a:solidFill>
                <a:srgbClr val="FFFFFF"/>
              </a:solidFill>
              <a:latin typeface="Calibri"/>
              <a:ea typeface="Calibri"/>
              <a:cs typeface="Calibri"/>
              <a:sym typeface="Calibri"/>
            </a:endParaRPr>
          </a:p>
        </p:txBody>
      </p:sp>
      <p:sp>
        <p:nvSpPr>
          <p:cNvPr id="336" name="Google Shape;336;p23"/>
          <p:cNvSpPr txBox="1"/>
          <p:nvPr/>
        </p:nvSpPr>
        <p:spPr>
          <a:xfrm>
            <a:off x="682225" y="1488900"/>
            <a:ext cx="3177600" cy="1090042"/>
          </a:xfrm>
          <a:prstGeom prst="rect">
            <a:avLst/>
          </a:prstGeom>
          <a:noFill/>
          <a:ln>
            <a:noFill/>
          </a:ln>
        </p:spPr>
        <p:txBody>
          <a:bodyPr spcFirstLastPara="1" wrap="square" lIns="0" tIns="12700" rIns="0" bIns="0" anchor="t" anchorCtr="0">
            <a:spAutoFit/>
          </a:bodyPr>
          <a:lstStyle/>
          <a:p>
            <a:pPr marL="0" marR="5080" lvl="0" indent="0" algn="l" rtl="0">
              <a:spcBef>
                <a:spcPts val="0"/>
              </a:spcBef>
              <a:spcAft>
                <a:spcPts val="0"/>
              </a:spcAft>
              <a:buClr>
                <a:srgbClr val="000000"/>
              </a:buClr>
              <a:buSzPts val="1000"/>
              <a:buFont typeface="Arial"/>
              <a:buNone/>
            </a:pPr>
            <a:r>
              <a:rPr lang="en" sz="1000" b="1">
                <a:solidFill>
                  <a:srgbClr val="003C5A"/>
                </a:solidFill>
                <a:latin typeface="Calibri"/>
                <a:ea typeface="Calibri"/>
                <a:cs typeface="Calibri"/>
                <a:sym typeface="Calibri"/>
              </a:rPr>
              <a:t>This sticker set is designed to trigger FP conversations on Viber, WhatsApp, Messenger, or other social media platforms. The stickers depict an iconic character and encourage users to talk about contraception and side effects and to visit an HCP. HCPs send the sticker sets to clients, who then share them within their social circles, reaching women outside of the HCP’s reach.</a:t>
            </a:r>
            <a:endParaRPr sz="1000" b="1">
              <a:solidFill>
                <a:srgbClr val="003C5A"/>
              </a:solidFill>
              <a:latin typeface="Calibri"/>
              <a:ea typeface="Calibri"/>
              <a:cs typeface="Calibri"/>
              <a:sym typeface="Calibri"/>
            </a:endParaRPr>
          </a:p>
        </p:txBody>
      </p:sp>
      <p:sp>
        <p:nvSpPr>
          <p:cNvPr id="337" name="Google Shape;337;p23"/>
          <p:cNvSpPr/>
          <p:nvPr/>
        </p:nvSpPr>
        <p:spPr>
          <a:xfrm>
            <a:off x="676950" y="4660500"/>
            <a:ext cx="2745900" cy="487500"/>
          </a:xfrm>
          <a:prstGeom prst="roundRect">
            <a:avLst>
              <a:gd name="adj" fmla="val 10635"/>
            </a:avLst>
          </a:prstGeom>
          <a:solidFill>
            <a:srgbClr val="CEDE5C">
              <a:alpha val="30588"/>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900"/>
              <a:buFont typeface="Arial"/>
              <a:buNone/>
            </a:pPr>
            <a:r>
              <a:rPr lang="en" sz="900">
                <a:solidFill>
                  <a:srgbClr val="003C5A"/>
                </a:solidFill>
                <a:latin typeface="Calibri"/>
                <a:ea typeface="Calibri"/>
                <a:cs typeface="Calibri"/>
                <a:sym typeface="Calibri"/>
              </a:rPr>
              <a:t>How might we reduce clients' fears and anxiety around starting their FP journey?</a:t>
            </a:r>
            <a:endParaRPr sz="900">
              <a:solidFill>
                <a:srgbClr val="003C5A"/>
              </a:solidFill>
              <a:latin typeface="Calibri"/>
              <a:ea typeface="Calibri"/>
              <a:cs typeface="Calibri"/>
              <a:sym typeface="Calibri"/>
            </a:endParaRPr>
          </a:p>
        </p:txBody>
      </p:sp>
      <p:sp>
        <p:nvSpPr>
          <p:cNvPr id="338" name="Google Shape;338;p23"/>
          <p:cNvSpPr/>
          <p:nvPr/>
        </p:nvSpPr>
        <p:spPr>
          <a:xfrm>
            <a:off x="676957" y="5207960"/>
            <a:ext cx="2745900" cy="487500"/>
          </a:xfrm>
          <a:prstGeom prst="roundRect">
            <a:avLst>
              <a:gd name="adj" fmla="val 10635"/>
            </a:avLst>
          </a:prstGeom>
          <a:solidFill>
            <a:srgbClr val="CEDE5C">
              <a:alpha val="30588"/>
            </a:srgbClr>
          </a:solidFill>
          <a:ln>
            <a:noFill/>
          </a:ln>
        </p:spPr>
        <p:txBody>
          <a:bodyPr spcFirstLastPara="1" wrap="square" lIns="91425" tIns="91425" rIns="91425" bIns="91425" anchor="ctr" anchorCtr="0">
            <a:noAutofit/>
          </a:bodyPr>
          <a:lstStyle/>
          <a:p>
            <a:pPr marL="0" marR="35868" lvl="0" indent="0" algn="l" rtl="0">
              <a:spcBef>
                <a:spcPts val="0"/>
              </a:spcBef>
              <a:spcAft>
                <a:spcPts val="0"/>
              </a:spcAft>
              <a:buClr>
                <a:srgbClr val="000000"/>
              </a:buClr>
              <a:buSzPts val="900"/>
              <a:buFont typeface="Arial"/>
              <a:buNone/>
            </a:pPr>
            <a:r>
              <a:rPr lang="en" sz="900">
                <a:solidFill>
                  <a:srgbClr val="003C5A"/>
                </a:solidFill>
                <a:latin typeface="Calibri"/>
                <a:ea typeface="Calibri"/>
                <a:cs typeface="Calibri"/>
                <a:sym typeface="Calibri"/>
              </a:rPr>
              <a:t>How might we improve HCP outreach methods to increase relevance with users across different age cohorts?</a:t>
            </a:r>
            <a:endParaRPr sz="900">
              <a:solidFill>
                <a:srgbClr val="003C5A"/>
              </a:solidFill>
              <a:latin typeface="Calibri"/>
              <a:ea typeface="Calibri"/>
              <a:cs typeface="Calibri"/>
              <a:sym typeface="Calibri"/>
            </a:endParaRPr>
          </a:p>
        </p:txBody>
      </p:sp>
      <p:sp>
        <p:nvSpPr>
          <p:cNvPr id="339" name="Google Shape;339;p23"/>
          <p:cNvSpPr/>
          <p:nvPr/>
        </p:nvSpPr>
        <p:spPr>
          <a:xfrm>
            <a:off x="676957" y="5755440"/>
            <a:ext cx="2745900" cy="487500"/>
          </a:xfrm>
          <a:prstGeom prst="roundRect">
            <a:avLst>
              <a:gd name="adj" fmla="val 10635"/>
            </a:avLst>
          </a:prstGeom>
          <a:solidFill>
            <a:srgbClr val="CEDE5C">
              <a:alpha val="30588"/>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900"/>
              <a:buFont typeface="Arial"/>
              <a:buNone/>
            </a:pPr>
            <a:r>
              <a:rPr lang="en" sz="900">
                <a:solidFill>
                  <a:srgbClr val="003C5A"/>
                </a:solidFill>
                <a:latin typeface="Calibri"/>
                <a:ea typeface="Calibri"/>
                <a:cs typeface="Calibri"/>
                <a:sym typeface="Calibri"/>
              </a:rPr>
              <a:t>How might we provide continuity in the HCP-client relationship beyond formal consultations at the health center?</a:t>
            </a:r>
            <a:endParaRPr sz="900">
              <a:solidFill>
                <a:srgbClr val="003C5A"/>
              </a:solidFill>
              <a:latin typeface="Calibri"/>
              <a:ea typeface="Calibri"/>
              <a:cs typeface="Calibri"/>
              <a:sym typeface="Calibri"/>
            </a:endParaRPr>
          </a:p>
        </p:txBody>
      </p:sp>
      <p:sp>
        <p:nvSpPr>
          <p:cNvPr id="340" name="Google Shape;340;p23"/>
          <p:cNvSpPr/>
          <p:nvPr/>
        </p:nvSpPr>
        <p:spPr>
          <a:xfrm>
            <a:off x="676957" y="6302900"/>
            <a:ext cx="2745900" cy="487500"/>
          </a:xfrm>
          <a:prstGeom prst="roundRect">
            <a:avLst>
              <a:gd name="adj" fmla="val 10635"/>
            </a:avLst>
          </a:prstGeom>
          <a:solidFill>
            <a:srgbClr val="CEDE5C">
              <a:alpha val="30588"/>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900"/>
              <a:buFont typeface="Arial"/>
              <a:buNone/>
            </a:pPr>
            <a:r>
              <a:rPr lang="en" sz="900">
                <a:solidFill>
                  <a:srgbClr val="003C5A"/>
                </a:solidFill>
                <a:latin typeface="Calibri"/>
                <a:ea typeface="Calibri"/>
                <a:cs typeface="Calibri"/>
                <a:sym typeface="Calibri"/>
              </a:rPr>
              <a:t>How might we encourage openness when sharing about contraception use as a sensitive and personal topic?</a:t>
            </a:r>
            <a:endParaRPr sz="900">
              <a:solidFill>
                <a:srgbClr val="003C5A"/>
              </a:solidFill>
              <a:latin typeface="Calibri"/>
              <a:ea typeface="Calibri"/>
              <a:cs typeface="Calibri"/>
              <a:sym typeface="Calibri"/>
            </a:endParaRPr>
          </a:p>
        </p:txBody>
      </p:sp>
      <p:sp>
        <p:nvSpPr>
          <p:cNvPr id="341" name="Google Shape;341;p23"/>
          <p:cNvSpPr txBox="1"/>
          <p:nvPr/>
        </p:nvSpPr>
        <p:spPr>
          <a:xfrm>
            <a:off x="682225" y="2612604"/>
            <a:ext cx="2139900" cy="213000"/>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300"/>
              <a:buFont typeface="Arial"/>
              <a:buNone/>
            </a:pPr>
            <a:r>
              <a:rPr lang="en" sz="1300" b="1">
                <a:solidFill>
                  <a:srgbClr val="CEDE5C"/>
                </a:solidFill>
                <a:latin typeface="Calibri"/>
                <a:ea typeface="Calibri"/>
                <a:cs typeface="Calibri"/>
                <a:sym typeface="Calibri"/>
              </a:rPr>
              <a:t>Users</a:t>
            </a:r>
            <a:endParaRPr sz="1300" b="1">
              <a:solidFill>
                <a:srgbClr val="CEDE5C"/>
              </a:solidFill>
              <a:latin typeface="Calibri"/>
              <a:ea typeface="Calibri"/>
              <a:cs typeface="Calibri"/>
              <a:sym typeface="Calibri"/>
            </a:endParaRPr>
          </a:p>
        </p:txBody>
      </p:sp>
      <p:sp>
        <p:nvSpPr>
          <p:cNvPr id="342" name="Google Shape;342;p23"/>
          <p:cNvSpPr txBox="1"/>
          <p:nvPr/>
        </p:nvSpPr>
        <p:spPr>
          <a:xfrm>
            <a:off x="1990506" y="2904257"/>
            <a:ext cx="805153"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Discontinuers</a:t>
            </a:r>
            <a:endParaRPr sz="1000">
              <a:solidFill>
                <a:srgbClr val="003C5A"/>
              </a:solidFill>
              <a:latin typeface="Calibri"/>
              <a:ea typeface="Calibri"/>
              <a:cs typeface="Calibri"/>
              <a:sym typeface="Calibri"/>
            </a:endParaRPr>
          </a:p>
        </p:txBody>
      </p:sp>
      <p:sp>
        <p:nvSpPr>
          <p:cNvPr id="343" name="Google Shape;343;p23"/>
          <p:cNvSpPr txBox="1"/>
          <p:nvPr/>
        </p:nvSpPr>
        <p:spPr>
          <a:xfrm>
            <a:off x="682225" y="3569717"/>
            <a:ext cx="2139900" cy="213000"/>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300"/>
              <a:buFont typeface="Arial"/>
              <a:buNone/>
            </a:pPr>
            <a:r>
              <a:rPr lang="en" sz="1300" b="1">
                <a:solidFill>
                  <a:srgbClr val="CEDE5C"/>
                </a:solidFill>
                <a:latin typeface="Calibri"/>
                <a:ea typeface="Calibri"/>
                <a:cs typeface="Calibri"/>
                <a:sym typeface="Calibri"/>
              </a:rPr>
              <a:t>Direct beneficiaries</a:t>
            </a:r>
            <a:endParaRPr sz="1300" b="1">
              <a:solidFill>
                <a:srgbClr val="CEDE5C"/>
              </a:solidFill>
              <a:latin typeface="Calibri"/>
              <a:ea typeface="Calibri"/>
              <a:cs typeface="Calibri"/>
              <a:sym typeface="Calibri"/>
            </a:endParaRPr>
          </a:p>
        </p:txBody>
      </p:sp>
      <p:sp>
        <p:nvSpPr>
          <p:cNvPr id="344" name="Google Shape;344;p23"/>
          <p:cNvSpPr txBox="1"/>
          <p:nvPr/>
        </p:nvSpPr>
        <p:spPr>
          <a:xfrm>
            <a:off x="1076825" y="2918688"/>
            <a:ext cx="828900" cy="166712"/>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FP HCPs</a:t>
            </a:r>
            <a:endParaRPr sz="1000">
              <a:solidFill>
                <a:srgbClr val="003C5A"/>
              </a:solidFill>
              <a:latin typeface="Calibri"/>
              <a:ea typeface="Calibri"/>
              <a:cs typeface="Calibri"/>
              <a:sym typeface="Calibri"/>
            </a:endParaRPr>
          </a:p>
        </p:txBody>
      </p:sp>
      <p:pic>
        <p:nvPicPr>
          <p:cNvPr id="345" name="Google Shape;345;p23"/>
          <p:cNvPicPr preferRelativeResize="0"/>
          <p:nvPr/>
        </p:nvPicPr>
        <p:blipFill rotWithShape="1">
          <a:blip r:embed="rId3">
            <a:alphaModFix/>
          </a:blip>
          <a:srcRect/>
          <a:stretch/>
        </p:blipFill>
        <p:spPr>
          <a:xfrm>
            <a:off x="676938" y="2882317"/>
            <a:ext cx="364500" cy="384542"/>
          </a:xfrm>
          <a:prstGeom prst="rect">
            <a:avLst/>
          </a:prstGeom>
          <a:noFill/>
          <a:ln>
            <a:noFill/>
          </a:ln>
        </p:spPr>
      </p:pic>
      <p:pic>
        <p:nvPicPr>
          <p:cNvPr id="346" name="Google Shape;346;p23"/>
          <p:cNvPicPr preferRelativeResize="0"/>
          <p:nvPr/>
        </p:nvPicPr>
        <p:blipFill rotWithShape="1">
          <a:blip r:embed="rId4">
            <a:alphaModFix/>
          </a:blip>
          <a:srcRect/>
          <a:stretch/>
        </p:blipFill>
        <p:spPr>
          <a:xfrm>
            <a:off x="1598575" y="2905882"/>
            <a:ext cx="364500" cy="333988"/>
          </a:xfrm>
          <a:prstGeom prst="rect">
            <a:avLst/>
          </a:prstGeom>
          <a:noFill/>
          <a:ln>
            <a:noFill/>
          </a:ln>
        </p:spPr>
      </p:pic>
      <p:pic>
        <p:nvPicPr>
          <p:cNvPr id="347" name="Google Shape;347;p23"/>
          <p:cNvPicPr preferRelativeResize="0"/>
          <p:nvPr/>
        </p:nvPicPr>
        <p:blipFill rotWithShape="1">
          <a:blip r:embed="rId5">
            <a:alphaModFix/>
          </a:blip>
          <a:srcRect/>
          <a:stretch/>
        </p:blipFill>
        <p:spPr>
          <a:xfrm>
            <a:off x="3917288" y="1537400"/>
            <a:ext cx="1142701" cy="1142701"/>
          </a:xfrm>
          <a:prstGeom prst="rect">
            <a:avLst/>
          </a:prstGeom>
          <a:noFill/>
          <a:ln>
            <a:noFill/>
          </a:ln>
          <a:effectLst>
            <a:outerShdw blurRad="57150" dist="19050" dir="2760000" algn="bl" rotWithShape="0">
              <a:srgbClr val="000000">
                <a:alpha val="49019"/>
              </a:srgbClr>
            </a:outerShdw>
          </a:effectLst>
        </p:spPr>
      </p:pic>
      <p:pic>
        <p:nvPicPr>
          <p:cNvPr id="348" name="Google Shape;348;p23"/>
          <p:cNvPicPr preferRelativeResize="0"/>
          <p:nvPr/>
        </p:nvPicPr>
        <p:blipFill rotWithShape="1">
          <a:blip r:embed="rId6">
            <a:alphaModFix/>
          </a:blip>
          <a:srcRect/>
          <a:stretch/>
        </p:blipFill>
        <p:spPr>
          <a:xfrm>
            <a:off x="3902925" y="4189758"/>
            <a:ext cx="1171452" cy="1170363"/>
          </a:xfrm>
          <a:prstGeom prst="rect">
            <a:avLst/>
          </a:prstGeom>
          <a:noFill/>
          <a:ln>
            <a:noFill/>
          </a:ln>
          <a:effectLst>
            <a:outerShdw blurRad="57150" dist="19050" dir="2760000" algn="bl" rotWithShape="0">
              <a:srgbClr val="000000">
                <a:alpha val="49019"/>
              </a:srgbClr>
            </a:outerShdw>
          </a:effectLst>
        </p:spPr>
      </p:pic>
      <p:pic>
        <p:nvPicPr>
          <p:cNvPr id="349" name="Google Shape;349;p23"/>
          <p:cNvPicPr preferRelativeResize="0"/>
          <p:nvPr/>
        </p:nvPicPr>
        <p:blipFill rotWithShape="1">
          <a:blip r:embed="rId7">
            <a:alphaModFix/>
          </a:blip>
          <a:srcRect/>
          <a:stretch/>
        </p:blipFill>
        <p:spPr>
          <a:xfrm>
            <a:off x="3859861" y="5314424"/>
            <a:ext cx="1257575" cy="1256454"/>
          </a:xfrm>
          <a:prstGeom prst="rect">
            <a:avLst/>
          </a:prstGeom>
          <a:noFill/>
          <a:ln>
            <a:noFill/>
          </a:ln>
          <a:effectLst>
            <a:outerShdw blurRad="57150" dist="19050" dir="2760000" algn="bl" rotWithShape="0">
              <a:srgbClr val="000000">
                <a:alpha val="49019"/>
              </a:srgbClr>
            </a:outerShdw>
          </a:effectLst>
        </p:spPr>
      </p:pic>
      <p:pic>
        <p:nvPicPr>
          <p:cNvPr id="350" name="Google Shape;350;p23"/>
          <p:cNvPicPr preferRelativeResize="0"/>
          <p:nvPr/>
        </p:nvPicPr>
        <p:blipFill rotWithShape="1">
          <a:blip r:embed="rId8">
            <a:alphaModFix/>
          </a:blip>
          <a:srcRect/>
          <a:stretch/>
        </p:blipFill>
        <p:spPr>
          <a:xfrm>
            <a:off x="2849181" y="2897534"/>
            <a:ext cx="364500" cy="350431"/>
          </a:xfrm>
          <a:prstGeom prst="rect">
            <a:avLst/>
          </a:prstGeom>
          <a:noFill/>
          <a:ln>
            <a:noFill/>
          </a:ln>
        </p:spPr>
      </p:pic>
      <p:sp>
        <p:nvSpPr>
          <p:cNvPr id="351" name="Google Shape;351;p23"/>
          <p:cNvSpPr txBox="1"/>
          <p:nvPr/>
        </p:nvSpPr>
        <p:spPr>
          <a:xfrm>
            <a:off x="3271591" y="2904127"/>
            <a:ext cx="5799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Current users</a:t>
            </a:r>
            <a:endParaRPr sz="1000">
              <a:solidFill>
                <a:srgbClr val="003C5A"/>
              </a:solidFill>
              <a:latin typeface="Calibri"/>
              <a:ea typeface="Calibri"/>
              <a:cs typeface="Calibri"/>
              <a:sym typeface="Calibri"/>
            </a:endParaRPr>
          </a:p>
        </p:txBody>
      </p:sp>
      <p:grpSp>
        <p:nvGrpSpPr>
          <p:cNvPr id="352" name="Google Shape;352;p23"/>
          <p:cNvGrpSpPr/>
          <p:nvPr/>
        </p:nvGrpSpPr>
        <p:grpSpPr>
          <a:xfrm>
            <a:off x="3859862" y="2906910"/>
            <a:ext cx="1257574" cy="408070"/>
            <a:chOff x="3285850" y="3283988"/>
            <a:chExt cx="1257574" cy="320712"/>
          </a:xfrm>
        </p:grpSpPr>
        <p:pic>
          <p:nvPicPr>
            <p:cNvPr id="353" name="Google Shape;353;p23"/>
            <p:cNvPicPr preferRelativeResize="0"/>
            <p:nvPr/>
          </p:nvPicPr>
          <p:blipFill rotWithShape="1">
            <a:blip r:embed="rId9">
              <a:alphaModFix/>
            </a:blip>
            <a:srcRect/>
            <a:stretch/>
          </p:blipFill>
          <p:spPr>
            <a:xfrm>
              <a:off x="3285850" y="3283988"/>
              <a:ext cx="348436" cy="320700"/>
            </a:xfrm>
            <a:prstGeom prst="rect">
              <a:avLst/>
            </a:prstGeom>
            <a:noFill/>
            <a:ln>
              <a:noFill/>
            </a:ln>
          </p:spPr>
        </p:pic>
        <p:sp>
          <p:nvSpPr>
            <p:cNvPr id="354" name="Google Shape;354;p23"/>
            <p:cNvSpPr txBox="1"/>
            <p:nvPr/>
          </p:nvSpPr>
          <p:spPr>
            <a:xfrm>
              <a:off x="3659624" y="3284000"/>
              <a:ext cx="8838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Women out of HCP network</a:t>
              </a:r>
              <a:endParaRPr sz="1000">
                <a:solidFill>
                  <a:srgbClr val="003C5A"/>
                </a:solidFill>
                <a:latin typeface="Calibri"/>
                <a:ea typeface="Calibri"/>
                <a:cs typeface="Calibri"/>
                <a:sym typeface="Calibri"/>
              </a:endParaRPr>
            </a:p>
          </p:txBody>
        </p:sp>
      </p:grpSp>
      <p:sp>
        <p:nvSpPr>
          <p:cNvPr id="355" name="Google Shape;355;p23"/>
          <p:cNvSpPr txBox="1"/>
          <p:nvPr/>
        </p:nvSpPr>
        <p:spPr>
          <a:xfrm>
            <a:off x="1076824" y="3869038"/>
            <a:ext cx="886251"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Discontinuers</a:t>
            </a:r>
            <a:endParaRPr sz="1000">
              <a:solidFill>
                <a:srgbClr val="003C5A"/>
              </a:solidFill>
              <a:latin typeface="Calibri"/>
              <a:ea typeface="Calibri"/>
              <a:cs typeface="Calibri"/>
              <a:sym typeface="Calibri"/>
            </a:endParaRPr>
          </a:p>
        </p:txBody>
      </p:sp>
      <p:pic>
        <p:nvPicPr>
          <p:cNvPr id="356" name="Google Shape;356;p23"/>
          <p:cNvPicPr preferRelativeResize="0"/>
          <p:nvPr/>
        </p:nvPicPr>
        <p:blipFill rotWithShape="1">
          <a:blip r:embed="rId4">
            <a:alphaModFix/>
          </a:blip>
          <a:srcRect/>
          <a:stretch/>
        </p:blipFill>
        <p:spPr>
          <a:xfrm>
            <a:off x="676938" y="3870664"/>
            <a:ext cx="364500" cy="333988"/>
          </a:xfrm>
          <a:prstGeom prst="rect">
            <a:avLst/>
          </a:prstGeom>
          <a:noFill/>
          <a:ln>
            <a:noFill/>
          </a:ln>
        </p:spPr>
      </p:pic>
      <p:pic>
        <p:nvPicPr>
          <p:cNvPr id="357" name="Google Shape;357;p23"/>
          <p:cNvPicPr preferRelativeResize="0"/>
          <p:nvPr/>
        </p:nvPicPr>
        <p:blipFill rotWithShape="1">
          <a:blip r:embed="rId8">
            <a:alphaModFix/>
          </a:blip>
          <a:srcRect/>
          <a:stretch/>
        </p:blipFill>
        <p:spPr>
          <a:xfrm>
            <a:off x="1889096" y="3866895"/>
            <a:ext cx="364500" cy="350431"/>
          </a:xfrm>
          <a:prstGeom prst="rect">
            <a:avLst/>
          </a:prstGeom>
          <a:noFill/>
          <a:ln>
            <a:noFill/>
          </a:ln>
        </p:spPr>
      </p:pic>
      <p:sp>
        <p:nvSpPr>
          <p:cNvPr id="358" name="Google Shape;358;p23"/>
          <p:cNvSpPr txBox="1"/>
          <p:nvPr/>
        </p:nvSpPr>
        <p:spPr>
          <a:xfrm>
            <a:off x="2311506" y="3873488"/>
            <a:ext cx="5799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Current users</a:t>
            </a:r>
            <a:endParaRPr sz="1000">
              <a:solidFill>
                <a:srgbClr val="003C5A"/>
              </a:solidFill>
              <a:latin typeface="Calibri"/>
              <a:ea typeface="Calibri"/>
              <a:cs typeface="Calibri"/>
              <a:sym typeface="Calibri"/>
            </a:endParaRPr>
          </a:p>
        </p:txBody>
      </p:sp>
      <p:grpSp>
        <p:nvGrpSpPr>
          <p:cNvPr id="359" name="Google Shape;359;p23"/>
          <p:cNvGrpSpPr/>
          <p:nvPr/>
        </p:nvGrpSpPr>
        <p:grpSpPr>
          <a:xfrm>
            <a:off x="2891400" y="3877301"/>
            <a:ext cx="1257574" cy="320712"/>
            <a:chOff x="3285850" y="3283988"/>
            <a:chExt cx="1257574" cy="320712"/>
          </a:xfrm>
        </p:grpSpPr>
        <p:pic>
          <p:nvPicPr>
            <p:cNvPr id="360" name="Google Shape;360;p23"/>
            <p:cNvPicPr preferRelativeResize="0"/>
            <p:nvPr/>
          </p:nvPicPr>
          <p:blipFill rotWithShape="1">
            <a:blip r:embed="rId9">
              <a:alphaModFix/>
            </a:blip>
            <a:srcRect/>
            <a:stretch/>
          </p:blipFill>
          <p:spPr>
            <a:xfrm>
              <a:off x="3285850" y="3283988"/>
              <a:ext cx="348436" cy="320700"/>
            </a:xfrm>
            <a:prstGeom prst="rect">
              <a:avLst/>
            </a:prstGeom>
            <a:noFill/>
            <a:ln>
              <a:noFill/>
            </a:ln>
          </p:spPr>
        </p:pic>
        <p:sp>
          <p:nvSpPr>
            <p:cNvPr id="361" name="Google Shape;361;p23"/>
            <p:cNvSpPr txBox="1"/>
            <p:nvPr/>
          </p:nvSpPr>
          <p:spPr>
            <a:xfrm>
              <a:off x="3659624" y="3284000"/>
              <a:ext cx="8838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Women out of HCP network</a:t>
              </a:r>
              <a:endParaRPr sz="1000">
                <a:solidFill>
                  <a:srgbClr val="003C5A"/>
                </a:solidFill>
                <a:latin typeface="Calibri"/>
                <a:ea typeface="Calibri"/>
                <a:cs typeface="Calibri"/>
                <a:sym typeface="Calibri"/>
              </a:endParaRPr>
            </a:p>
          </p:txBody>
        </p:sp>
      </p:grpSp>
      <p:sp>
        <p:nvSpPr>
          <p:cNvPr id="362" name="Google Shape;362;p23"/>
          <p:cNvSpPr txBox="1"/>
          <p:nvPr/>
        </p:nvSpPr>
        <p:spPr>
          <a:xfrm>
            <a:off x="680563" y="4276525"/>
            <a:ext cx="2589300" cy="40007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r>
              <a:rPr lang="en" sz="1400" b="1">
                <a:solidFill>
                  <a:srgbClr val="CEDE5C"/>
                </a:solidFill>
                <a:latin typeface="Calibri"/>
                <a:ea typeface="Calibri"/>
                <a:cs typeface="Calibri"/>
                <a:sym typeface="Calibri"/>
              </a:rPr>
              <a:t>“How might we?”</a:t>
            </a:r>
            <a:endParaRPr sz="900">
              <a:solidFill>
                <a:srgbClr val="CEDE5C"/>
              </a:solidFill>
              <a:latin typeface="Calibri"/>
              <a:ea typeface="Calibri"/>
              <a:cs typeface="Calibri"/>
              <a:sym typeface="Calibri"/>
            </a:endParaRPr>
          </a:p>
        </p:txBody>
      </p:sp>
      <p:cxnSp>
        <p:nvCxnSpPr>
          <p:cNvPr id="363" name="Google Shape;363;p23"/>
          <p:cNvCxnSpPr/>
          <p:nvPr/>
        </p:nvCxnSpPr>
        <p:spPr>
          <a:xfrm>
            <a:off x="701425" y="4323875"/>
            <a:ext cx="2732100" cy="0"/>
          </a:xfrm>
          <a:prstGeom prst="straightConnector1">
            <a:avLst/>
          </a:prstGeom>
          <a:noFill/>
          <a:ln w="19050" cap="flat" cmpd="sng">
            <a:solidFill>
              <a:srgbClr val="CEDE5C"/>
            </a:solidFill>
            <a:prstDash val="dot"/>
            <a:round/>
            <a:headEnd type="none" w="sm" len="sm"/>
            <a:tailEnd type="none" w="sm" len="sm"/>
          </a:ln>
        </p:spPr>
      </p:cxnSp>
      <p:graphicFrame>
        <p:nvGraphicFramePr>
          <p:cNvPr id="364" name="Google Shape;364;p23"/>
          <p:cNvGraphicFramePr/>
          <p:nvPr/>
        </p:nvGraphicFramePr>
        <p:xfrm>
          <a:off x="5445628" y="3428680"/>
          <a:ext cx="3000000" cy="3000000"/>
        </p:xfrm>
        <a:graphic>
          <a:graphicData uri="http://schemas.openxmlformats.org/drawingml/2006/table">
            <a:tbl>
              <a:tblPr>
                <a:noFill/>
                <a:tableStyleId>{59A56BDF-3F4F-4AD1-9707-8C879CD39B8B}</a:tableStyleId>
              </a:tblPr>
              <a:tblGrid>
                <a:gridCol w="1345825">
                  <a:extLst>
                    <a:ext uri="{9D8B030D-6E8A-4147-A177-3AD203B41FA5}">
                      <a16:colId xmlns:a16="http://schemas.microsoft.com/office/drawing/2014/main" val="20000"/>
                    </a:ext>
                  </a:extLst>
                </a:gridCol>
                <a:gridCol w="3358025">
                  <a:extLst>
                    <a:ext uri="{9D8B030D-6E8A-4147-A177-3AD203B41FA5}">
                      <a16:colId xmlns:a16="http://schemas.microsoft.com/office/drawing/2014/main" val="20001"/>
                    </a:ext>
                  </a:extLst>
                </a:gridCol>
              </a:tblGrid>
              <a:tr h="3355975">
                <a:tc>
                  <a:txBody>
                    <a:bodyPr/>
                    <a:lstStyle/>
                    <a:p>
                      <a:pPr marL="342900" marR="89753" lvl="0" indent="0" algn="l" rtl="0">
                        <a:lnSpc>
                          <a:spcPct val="100000"/>
                        </a:lnSpc>
                        <a:spcBef>
                          <a:spcPts val="0"/>
                        </a:spcBef>
                        <a:spcAft>
                          <a:spcPts val="0"/>
                        </a:spcAft>
                        <a:buClr>
                          <a:srgbClr val="000000"/>
                        </a:buClr>
                        <a:buSzPts val="1100"/>
                        <a:buFont typeface="Arial"/>
                        <a:buNone/>
                      </a:pPr>
                      <a:r>
                        <a:rPr lang="en" sz="1300" b="1" u="none" strike="noStrike" cap="none">
                          <a:solidFill>
                            <a:srgbClr val="CEDE5C"/>
                          </a:solidFill>
                        </a:rPr>
                        <a:t>Potential barriers</a:t>
                      </a:r>
                      <a:endParaRPr sz="1300" u="none" strike="noStrike" cap="none"/>
                    </a:p>
                    <a:p>
                      <a:pPr marL="457200" marR="89753" lvl="0" indent="0" algn="l" rtl="0">
                        <a:lnSpc>
                          <a:spcPct val="100000"/>
                        </a:lnSpc>
                        <a:spcBef>
                          <a:spcPts val="0"/>
                        </a:spcBef>
                        <a:spcAft>
                          <a:spcPts val="0"/>
                        </a:spcAft>
                        <a:buClr>
                          <a:srgbClr val="000000"/>
                        </a:buClr>
                        <a:buSzPts val="1100"/>
                        <a:buFont typeface="Arial"/>
                        <a:buNone/>
                      </a:pPr>
                      <a:endParaRPr sz="900" u="none" strike="noStrike" cap="none">
                        <a:solidFill>
                          <a:srgbClr val="434343"/>
                        </a:solidFill>
                      </a:endParaRPr>
                    </a:p>
                    <a:p>
                      <a:pPr marL="2286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Digital platform requirements and limitations</a:t>
                      </a:r>
                      <a:endParaRPr/>
                    </a:p>
                    <a:p>
                      <a:pPr marL="2286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Moderation of online platforms (who is in charge?)</a:t>
                      </a:r>
                      <a:endParaRPr/>
                    </a:p>
                    <a:p>
                      <a:pPr marL="2286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Linking clients to correct information and support</a:t>
                      </a:r>
                      <a:endParaRPr/>
                    </a:p>
                    <a:p>
                      <a:pPr marL="2286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Avoiding negative information spreading and  monitoring hashtags and links</a:t>
                      </a:r>
                      <a:endParaRPr sz="1300" b="1" u="none" strike="noStrike" cap="none">
                        <a:solidFill>
                          <a:srgbClr val="003C5A"/>
                        </a:solidFill>
                      </a:endParaRPr>
                    </a:p>
                  </a:txBody>
                  <a:tcPr marL="0" marR="0" marT="6350" marB="0">
                    <a:lnL w="9525" cap="flat" cmpd="sng">
                      <a:solidFill>
                        <a:srgbClr val="CEDE5C">
                          <a:alpha val="0"/>
                        </a:srgbClr>
                      </a:solidFill>
                      <a:prstDash val="solid"/>
                      <a:round/>
                      <a:headEnd type="none" w="sm" len="sm"/>
                      <a:tailEnd type="none" w="sm" len="sm"/>
                    </a:lnL>
                    <a:lnR w="19050" cap="flat" cmpd="sng">
                      <a:solidFill>
                        <a:srgbClr val="CEDE5C"/>
                      </a:solidFill>
                      <a:prstDash val="dot"/>
                      <a:round/>
                      <a:headEnd type="none" w="sm" len="sm"/>
                      <a:tailEnd type="none" w="sm" len="sm"/>
                    </a:lnR>
                    <a:lnT w="19050" cap="flat" cmpd="sng">
                      <a:solidFill>
                        <a:srgbClr val="CEDE5C">
                          <a:alpha val="0"/>
                        </a:srgbClr>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rgbClr val="000000"/>
                        </a:buClr>
                        <a:buSzPts val="1100"/>
                        <a:buFont typeface="Arial"/>
                        <a:buNone/>
                      </a:pPr>
                      <a:r>
                        <a:rPr lang="en" sz="1300" b="1" u="none" strike="noStrike" cap="none">
                          <a:solidFill>
                            <a:srgbClr val="CEDE5C"/>
                          </a:solidFill>
                        </a:rPr>
                        <a:t>Questions and considerations before testing</a:t>
                      </a:r>
                      <a:endParaRPr sz="1300" u="none" strike="noStrike" cap="none"/>
                    </a:p>
                    <a:p>
                      <a:pPr marL="457200" marR="89753" lvl="0" indent="0" algn="l" rtl="0">
                        <a:lnSpc>
                          <a:spcPct val="100000"/>
                        </a:lnSpc>
                        <a:spcBef>
                          <a:spcPts val="0"/>
                        </a:spcBef>
                        <a:spcAft>
                          <a:spcPts val="0"/>
                        </a:spcAft>
                        <a:buClr>
                          <a:srgbClr val="000000"/>
                        </a:buClr>
                        <a:buSzPts val="1100"/>
                        <a:buFont typeface="Arial"/>
                        <a:buNone/>
                      </a:pPr>
                      <a:endParaRPr sz="900" u="none" strike="noStrike" cap="none">
                        <a:solidFill>
                          <a:srgbClr val="434343"/>
                        </a:solidFill>
                      </a:endParaRPr>
                    </a:p>
                    <a:p>
                      <a:pPr marL="114300" marR="89753" lvl="0" indent="0" algn="l" rtl="0">
                        <a:lnSpc>
                          <a:spcPct val="100000"/>
                        </a:lnSpc>
                        <a:spcBef>
                          <a:spcPts val="0"/>
                        </a:spcBef>
                        <a:spcAft>
                          <a:spcPts val="0"/>
                        </a:spcAft>
                        <a:buClr>
                          <a:srgbClr val="000000"/>
                        </a:buClr>
                        <a:buSzPts val="900"/>
                        <a:buFont typeface="Arial"/>
                        <a:buNone/>
                      </a:pPr>
                      <a:r>
                        <a:rPr lang="en" sz="900" b="1" u="none" strike="noStrike" cap="none">
                          <a:solidFill>
                            <a:srgbClr val="B9CA15"/>
                          </a:solidFill>
                        </a:rPr>
                        <a:t>Find answers:</a:t>
                      </a:r>
                      <a:endParaRPr sz="900" u="none" strike="noStrike" cap="none">
                        <a:solidFill>
                          <a:srgbClr val="434343"/>
                        </a:solidFill>
                      </a:endParaRPr>
                    </a:p>
                    <a:p>
                      <a:pPr marL="3429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Do digital platforms work? Where do online users gather in your community?</a:t>
                      </a:r>
                      <a:endParaRPr/>
                    </a:p>
                    <a:p>
                      <a:pPr marL="342900" marR="8975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Can users identify the side effects as shown on the visuals?</a:t>
                      </a:r>
                      <a:endParaRPr/>
                    </a:p>
                    <a:p>
                      <a:pPr marL="342900" marR="8975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Do these prompts help users to speak organically about their personal experiences with one another?</a:t>
                      </a:r>
                      <a:endParaRPr/>
                    </a:p>
                    <a:p>
                      <a:pPr marL="342900" marR="4420"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What is the best online platform in your country for trusted information?</a:t>
                      </a:r>
                      <a:endParaRPr/>
                    </a:p>
                    <a:p>
                      <a:pPr marL="342900" marR="4420"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How are the stickers introduced? How do they get used and </a:t>
                      </a:r>
                      <a:r>
                        <a:rPr lang="en" sz="900">
                          <a:solidFill>
                            <a:srgbClr val="434343"/>
                          </a:solidFill>
                        </a:rPr>
                        <a:t>promoted</a:t>
                      </a:r>
                      <a:r>
                        <a:rPr lang="en" sz="900" u="none" strike="noStrike" cap="none">
                          <a:solidFill>
                            <a:srgbClr val="434343"/>
                          </a:solidFill>
                        </a:rPr>
                        <a:t>?</a:t>
                      </a:r>
                      <a:br>
                        <a:rPr lang="en" sz="900" u="none" strike="noStrike" cap="none">
                          <a:solidFill>
                            <a:srgbClr val="434343"/>
                          </a:solidFill>
                        </a:rPr>
                      </a:br>
                      <a:endParaRPr sz="500" u="none" strike="noStrike" cap="none">
                        <a:solidFill>
                          <a:srgbClr val="434343"/>
                        </a:solidFill>
                      </a:endParaRPr>
                    </a:p>
                    <a:p>
                      <a:pPr marL="114300" marR="89753" lvl="0" indent="0" algn="l" rtl="0">
                        <a:lnSpc>
                          <a:spcPct val="100000"/>
                        </a:lnSpc>
                        <a:spcBef>
                          <a:spcPts val="0"/>
                        </a:spcBef>
                        <a:spcAft>
                          <a:spcPts val="0"/>
                        </a:spcAft>
                        <a:buClr>
                          <a:srgbClr val="000000"/>
                        </a:buClr>
                        <a:buSzPts val="1100"/>
                        <a:buFont typeface="Arial"/>
                        <a:buNone/>
                      </a:pPr>
                      <a:r>
                        <a:rPr lang="en" sz="900" b="1" u="none" strike="noStrike" cap="none">
                          <a:solidFill>
                            <a:srgbClr val="B9CA15"/>
                          </a:solidFill>
                        </a:rPr>
                        <a:t>Tips and tricks:</a:t>
                      </a:r>
                      <a:endParaRPr sz="900" b="1" u="none" strike="noStrike" cap="none">
                        <a:solidFill>
                          <a:srgbClr val="B9CA15"/>
                        </a:solidFill>
                      </a:endParaRPr>
                    </a:p>
                    <a:p>
                      <a:pPr marL="342900" marR="8975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Identify how, when, and with whom the stickers are most used.</a:t>
                      </a:r>
                      <a:endParaRPr/>
                    </a:p>
                    <a:p>
                      <a:pPr marL="342900" marR="8975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Include avenues where users can find credible information.</a:t>
                      </a:r>
                      <a:endParaRPr/>
                    </a:p>
                    <a:p>
                      <a:pPr marL="342900" marR="8975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Encourage users to find reliable platforms to exchange information.</a:t>
                      </a:r>
                      <a:endParaRPr sz="1300" b="1" u="none" strike="noStrike" cap="none">
                        <a:solidFill>
                          <a:srgbClr val="003C5A"/>
                        </a:solidFill>
                      </a:endParaRPr>
                    </a:p>
                    <a:p>
                      <a:pPr marL="0" marR="89753" lvl="0" indent="0" algn="l" rtl="0">
                        <a:lnSpc>
                          <a:spcPct val="100000"/>
                        </a:lnSpc>
                        <a:spcBef>
                          <a:spcPts val="0"/>
                        </a:spcBef>
                        <a:spcAft>
                          <a:spcPts val="0"/>
                        </a:spcAft>
                        <a:buClr>
                          <a:srgbClr val="000000"/>
                        </a:buClr>
                        <a:buSzPts val="500"/>
                        <a:buFont typeface="Arial"/>
                        <a:buNone/>
                      </a:pPr>
                      <a:endParaRPr sz="500" b="1" u="none" strike="noStrike" cap="none">
                        <a:solidFill>
                          <a:srgbClr val="003C5A"/>
                        </a:solidFill>
                      </a:endParaRPr>
                    </a:p>
                  </a:txBody>
                  <a:tcPr marL="0" marR="0" marT="6350" marB="0">
                    <a:lnL w="19050" cap="flat" cmpd="sng">
                      <a:solidFill>
                        <a:srgbClr val="CEDE5C"/>
                      </a:solidFill>
                      <a:prstDash val="dot"/>
                      <a:round/>
                      <a:headEnd type="none" w="sm" len="sm"/>
                      <a:tailEnd type="none" w="sm" len="sm"/>
                    </a:lnL>
                    <a:lnR w="9525" cap="flat" cmpd="sng">
                      <a:solidFill>
                        <a:srgbClr val="CEDE5C">
                          <a:alpha val="0"/>
                        </a:srgbClr>
                      </a:solidFill>
                      <a:prstDash val="solid"/>
                      <a:round/>
                      <a:headEnd type="none" w="sm" len="sm"/>
                      <a:tailEnd type="none" w="sm" len="sm"/>
                    </a:lnR>
                    <a:lnT w="19050" cap="flat" cmpd="sng">
                      <a:solidFill>
                        <a:srgbClr val="CEDE5C">
                          <a:alpha val="0"/>
                        </a:srgbClr>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65" name="Google Shape;365;p23"/>
          <p:cNvGraphicFramePr/>
          <p:nvPr/>
        </p:nvGraphicFramePr>
        <p:xfrm>
          <a:off x="5350403" y="1488892"/>
          <a:ext cx="3000000" cy="3000000"/>
        </p:xfrm>
        <a:graphic>
          <a:graphicData uri="http://schemas.openxmlformats.org/drawingml/2006/table">
            <a:tbl>
              <a:tblPr>
                <a:noFill/>
                <a:tableStyleId>{59A56BDF-3F4F-4AD1-9707-8C879CD39B8B}</a:tableStyleId>
              </a:tblPr>
              <a:tblGrid>
                <a:gridCol w="2833475">
                  <a:extLst>
                    <a:ext uri="{9D8B030D-6E8A-4147-A177-3AD203B41FA5}">
                      <a16:colId xmlns:a16="http://schemas.microsoft.com/office/drawing/2014/main" val="20000"/>
                    </a:ext>
                  </a:extLst>
                </a:gridCol>
                <a:gridCol w="1965600">
                  <a:extLst>
                    <a:ext uri="{9D8B030D-6E8A-4147-A177-3AD203B41FA5}">
                      <a16:colId xmlns:a16="http://schemas.microsoft.com/office/drawing/2014/main" val="20001"/>
                    </a:ext>
                  </a:extLst>
                </a:gridCol>
              </a:tblGrid>
              <a:tr h="1836000">
                <a:tc>
                  <a:txBody>
                    <a:bodyPr/>
                    <a:lstStyle/>
                    <a:p>
                      <a:pPr marL="20955" marR="89753" lvl="0" indent="0" algn="l" rtl="0">
                        <a:lnSpc>
                          <a:spcPct val="100000"/>
                        </a:lnSpc>
                        <a:spcBef>
                          <a:spcPts val="0"/>
                        </a:spcBef>
                        <a:spcAft>
                          <a:spcPts val="0"/>
                        </a:spcAft>
                        <a:buClr>
                          <a:srgbClr val="000000"/>
                        </a:buClr>
                        <a:buSzPts val="500"/>
                        <a:buFont typeface="Arial"/>
                        <a:buNone/>
                      </a:pPr>
                      <a:endParaRPr sz="500" b="1" u="none" strike="noStrike" cap="none">
                        <a:solidFill>
                          <a:srgbClr val="003C5A"/>
                        </a:solidFill>
                      </a:endParaRPr>
                    </a:p>
                    <a:p>
                      <a:pPr marL="342900" marR="89753" lvl="0" indent="0" algn="l" rtl="0">
                        <a:lnSpc>
                          <a:spcPct val="100000"/>
                        </a:lnSpc>
                        <a:spcBef>
                          <a:spcPts val="0"/>
                        </a:spcBef>
                        <a:spcAft>
                          <a:spcPts val="0"/>
                        </a:spcAft>
                        <a:buClr>
                          <a:srgbClr val="000000"/>
                        </a:buClr>
                        <a:buSzPts val="1300"/>
                        <a:buFont typeface="Arial"/>
                        <a:buNone/>
                      </a:pPr>
                      <a:r>
                        <a:rPr lang="en" sz="1300" b="1" u="none" strike="noStrike" cap="none">
                          <a:solidFill>
                            <a:srgbClr val="CEDE5C"/>
                          </a:solidFill>
                        </a:rPr>
                        <a:t>Identified needs</a:t>
                      </a:r>
                      <a:endParaRPr sz="1100" u="none" strike="noStrike" cap="none">
                        <a:solidFill>
                          <a:srgbClr val="003C5A"/>
                        </a:solidFill>
                      </a:endParaRPr>
                    </a:p>
                    <a:p>
                      <a:pPr marL="457200" marR="89753" lvl="0" indent="0" algn="l" rtl="0">
                        <a:lnSpc>
                          <a:spcPct val="100000"/>
                        </a:lnSpc>
                        <a:spcBef>
                          <a:spcPts val="0"/>
                        </a:spcBef>
                        <a:spcAft>
                          <a:spcPts val="0"/>
                        </a:spcAft>
                        <a:buClr>
                          <a:srgbClr val="000000"/>
                        </a:buClr>
                        <a:buSzPts val="900"/>
                        <a:buFont typeface="Arial"/>
                        <a:buNone/>
                      </a:pPr>
                      <a:endParaRPr sz="900" u="none" strike="noStrike" cap="none">
                        <a:solidFill>
                          <a:srgbClr val="434343"/>
                        </a:solidFill>
                      </a:endParaRPr>
                    </a:p>
                    <a:p>
                      <a:pPr marL="3429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Women need a way to talk with one another or their HCPs about FP, FP methods, switching methods, their FP journeys, and their experiences to build informal social support and networking.</a:t>
                      </a:r>
                      <a:endParaRPr/>
                    </a:p>
                    <a:p>
                      <a:pPr marL="3429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Health centers and HCPs need to work with clients' strong reliance on informal peer communities.</a:t>
                      </a:r>
                      <a:endParaRPr/>
                    </a:p>
                  </a:txBody>
                  <a:tcPr marL="0" marR="0" marT="6350" marB="0">
                    <a:lnL w="9525" cap="flat" cmpd="sng">
                      <a:solidFill>
                        <a:srgbClr val="CEDE5C">
                          <a:alpha val="0"/>
                        </a:srgbClr>
                      </a:solidFill>
                      <a:prstDash val="solid"/>
                      <a:round/>
                      <a:headEnd type="none" w="sm" len="sm"/>
                      <a:tailEnd type="none" w="sm" len="sm"/>
                    </a:lnL>
                    <a:lnR w="19050" cap="flat" cmpd="sng">
                      <a:solidFill>
                        <a:srgbClr val="CEDE5C"/>
                      </a:solidFill>
                      <a:prstDash val="dot"/>
                      <a:round/>
                      <a:headEnd type="none" w="sm" len="sm"/>
                      <a:tailEnd type="none" w="sm" len="sm"/>
                    </a:lnR>
                    <a:lnT w="19050" cap="flat" cmpd="sng">
                      <a:solidFill>
                        <a:srgbClr val="CEDE5C"/>
                      </a:solidFill>
                      <a:prstDash val="dot"/>
                      <a:round/>
                      <a:headEnd type="none" w="sm" len="sm"/>
                      <a:tailEnd type="none" w="sm" len="sm"/>
                    </a:lnT>
                    <a:lnB w="19050" cap="flat" cmpd="sng">
                      <a:solidFill>
                        <a:srgbClr val="CEDE5C"/>
                      </a:solidFill>
                      <a:prstDash val="dot"/>
                      <a:round/>
                      <a:headEnd type="none" w="sm" len="sm"/>
                      <a:tailEnd type="none" w="sm" len="sm"/>
                    </a:lnB>
                  </a:tcPr>
                </a:tc>
                <a:tc>
                  <a:txBody>
                    <a:bodyPr/>
                    <a:lstStyle/>
                    <a:p>
                      <a:pPr marL="20955" marR="89753" lvl="0" indent="0" algn="l" rtl="0">
                        <a:lnSpc>
                          <a:spcPct val="100000"/>
                        </a:lnSpc>
                        <a:spcBef>
                          <a:spcPts val="0"/>
                        </a:spcBef>
                        <a:spcAft>
                          <a:spcPts val="0"/>
                        </a:spcAft>
                        <a:buClr>
                          <a:srgbClr val="000000"/>
                        </a:buClr>
                        <a:buSzPts val="500"/>
                        <a:buFont typeface="Arial"/>
                        <a:buNone/>
                      </a:pPr>
                      <a:endParaRPr sz="500" b="1" u="none" strike="noStrike" cap="none">
                        <a:solidFill>
                          <a:srgbClr val="003C5A"/>
                        </a:solidFill>
                      </a:endParaRPr>
                    </a:p>
                    <a:p>
                      <a:pPr marL="514350" marR="89753" lvl="0" indent="0" algn="l" rtl="0">
                        <a:lnSpc>
                          <a:spcPct val="100000"/>
                        </a:lnSpc>
                        <a:spcBef>
                          <a:spcPts val="0"/>
                        </a:spcBef>
                        <a:spcAft>
                          <a:spcPts val="0"/>
                        </a:spcAft>
                        <a:buClr>
                          <a:srgbClr val="000000"/>
                        </a:buClr>
                        <a:buSzPts val="1300"/>
                        <a:buFont typeface="Arial"/>
                        <a:buNone/>
                      </a:pPr>
                      <a:r>
                        <a:rPr lang="en" sz="1300" b="1" u="none" strike="noStrike" cap="none">
                          <a:solidFill>
                            <a:srgbClr val="CEDE5C"/>
                          </a:solidFill>
                        </a:rPr>
                        <a:t>Connected benefits</a:t>
                      </a:r>
                      <a:endParaRPr sz="1300" u="none" strike="noStrike" cap="none"/>
                    </a:p>
                    <a:p>
                      <a:pPr marL="0" marR="140279" lvl="0" indent="0" algn="l" rtl="0">
                        <a:lnSpc>
                          <a:spcPct val="100000"/>
                        </a:lnSpc>
                        <a:spcBef>
                          <a:spcPts val="0"/>
                        </a:spcBef>
                        <a:spcAft>
                          <a:spcPts val="0"/>
                        </a:spcAft>
                        <a:buClr>
                          <a:srgbClr val="000000"/>
                        </a:buClr>
                        <a:buSzPts val="900"/>
                        <a:buFont typeface="Arial"/>
                        <a:buNone/>
                      </a:pPr>
                      <a:endParaRPr sz="900" u="none" strike="noStrike" cap="none">
                        <a:solidFill>
                          <a:srgbClr val="434343"/>
                        </a:solidFill>
                      </a:endParaRPr>
                    </a:p>
                    <a:p>
                      <a:pPr marL="342900" marR="140279"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Creates social support, especially useful to women beyond the reach of the HCP</a:t>
                      </a:r>
                      <a:endParaRPr/>
                    </a:p>
                    <a:p>
                      <a:pPr marL="3429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Enables community member to share and talk about contraception experiences more freely</a:t>
                      </a:r>
                      <a:endParaRPr/>
                    </a:p>
                  </a:txBody>
                  <a:tcPr marL="0" marR="0" marT="6350" marB="0">
                    <a:lnL w="19050" cap="flat" cmpd="sng">
                      <a:solidFill>
                        <a:srgbClr val="CEDE5C"/>
                      </a:solidFill>
                      <a:prstDash val="dot"/>
                      <a:round/>
                      <a:headEnd type="none" w="sm" len="sm"/>
                      <a:tailEnd type="none" w="sm" len="sm"/>
                    </a:lnL>
                    <a:lnR w="9525" cap="flat" cmpd="sng">
                      <a:solidFill>
                        <a:srgbClr val="CEDE5C">
                          <a:alpha val="0"/>
                        </a:srgbClr>
                      </a:solidFill>
                      <a:prstDash val="solid"/>
                      <a:round/>
                      <a:headEnd type="none" w="sm" len="sm"/>
                      <a:tailEnd type="none" w="sm" len="sm"/>
                    </a:lnR>
                    <a:lnT w="19050" cap="flat" cmpd="sng">
                      <a:solidFill>
                        <a:srgbClr val="CEDE5C"/>
                      </a:solidFill>
                      <a:prstDash val="dot"/>
                      <a:round/>
                      <a:headEnd type="none" w="sm" len="sm"/>
                      <a:tailEnd type="none" w="sm" len="sm"/>
                    </a:lnT>
                    <a:lnB w="19050" cap="flat" cmpd="sng">
                      <a:solidFill>
                        <a:srgbClr val="CEDE5C"/>
                      </a:solidFill>
                      <a:prstDash val="dot"/>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366" name="Google Shape;366;p23"/>
          <p:cNvPicPr preferRelativeResize="0"/>
          <p:nvPr/>
        </p:nvPicPr>
        <p:blipFill rotWithShape="1">
          <a:blip r:embed="rId10">
            <a:alphaModFix/>
          </a:blip>
          <a:srcRect/>
          <a:stretch/>
        </p:blipFill>
        <p:spPr>
          <a:xfrm>
            <a:off x="5393125" y="1536752"/>
            <a:ext cx="213625" cy="309093"/>
          </a:xfrm>
          <a:prstGeom prst="rect">
            <a:avLst/>
          </a:prstGeom>
          <a:noFill/>
          <a:ln>
            <a:noFill/>
          </a:ln>
        </p:spPr>
      </p:pic>
      <p:grpSp>
        <p:nvGrpSpPr>
          <p:cNvPr id="367" name="Google Shape;367;p23"/>
          <p:cNvGrpSpPr/>
          <p:nvPr/>
        </p:nvGrpSpPr>
        <p:grpSpPr>
          <a:xfrm>
            <a:off x="8306068" y="1537399"/>
            <a:ext cx="307800" cy="307800"/>
            <a:chOff x="906475" y="5993249"/>
            <a:chExt cx="307800" cy="307800"/>
          </a:xfrm>
        </p:grpSpPr>
        <p:sp>
          <p:nvSpPr>
            <p:cNvPr id="368" name="Google Shape;368;p23"/>
            <p:cNvSpPr/>
            <p:nvPr/>
          </p:nvSpPr>
          <p:spPr>
            <a:xfrm>
              <a:off x="906475" y="5993249"/>
              <a:ext cx="307800" cy="307800"/>
            </a:xfrm>
            <a:prstGeom prst="ellipse">
              <a:avLst/>
            </a:prstGeom>
            <a:solidFill>
              <a:srgbClr val="CEDE5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pic>
          <p:nvPicPr>
            <p:cNvPr id="369" name="Google Shape;369;p23"/>
            <p:cNvPicPr preferRelativeResize="0"/>
            <p:nvPr/>
          </p:nvPicPr>
          <p:blipFill rotWithShape="1">
            <a:blip r:embed="rId11">
              <a:alphaModFix/>
            </a:blip>
            <a:srcRect/>
            <a:stretch/>
          </p:blipFill>
          <p:spPr>
            <a:xfrm>
              <a:off x="953551" y="6037125"/>
              <a:ext cx="213647" cy="220124"/>
            </a:xfrm>
            <a:prstGeom prst="rect">
              <a:avLst/>
            </a:prstGeom>
            <a:noFill/>
            <a:ln>
              <a:noFill/>
            </a:ln>
          </p:spPr>
        </p:pic>
      </p:grpSp>
      <p:grpSp>
        <p:nvGrpSpPr>
          <p:cNvPr id="370" name="Google Shape;370;p23"/>
          <p:cNvGrpSpPr/>
          <p:nvPr/>
        </p:nvGrpSpPr>
        <p:grpSpPr>
          <a:xfrm>
            <a:off x="5393113" y="3474912"/>
            <a:ext cx="307800" cy="307800"/>
            <a:chOff x="906475" y="7469299"/>
            <a:chExt cx="307800" cy="307800"/>
          </a:xfrm>
        </p:grpSpPr>
        <p:sp>
          <p:nvSpPr>
            <p:cNvPr id="371" name="Google Shape;371;p23"/>
            <p:cNvSpPr/>
            <p:nvPr/>
          </p:nvSpPr>
          <p:spPr>
            <a:xfrm>
              <a:off x="906475" y="7469299"/>
              <a:ext cx="307800" cy="307800"/>
            </a:xfrm>
            <a:prstGeom prst="ellipse">
              <a:avLst/>
            </a:prstGeom>
            <a:solidFill>
              <a:srgbClr val="CEDE5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pic>
          <p:nvPicPr>
            <p:cNvPr id="372" name="Google Shape;372;p23"/>
            <p:cNvPicPr preferRelativeResize="0"/>
            <p:nvPr/>
          </p:nvPicPr>
          <p:blipFill rotWithShape="1">
            <a:blip r:embed="rId12">
              <a:alphaModFix/>
            </a:blip>
            <a:srcRect/>
            <a:stretch/>
          </p:blipFill>
          <p:spPr>
            <a:xfrm>
              <a:off x="953578" y="7516803"/>
              <a:ext cx="213594" cy="212794"/>
            </a:xfrm>
            <a:prstGeom prst="rect">
              <a:avLst/>
            </a:prstGeom>
            <a:noFill/>
            <a:ln>
              <a:noFill/>
            </a:ln>
          </p:spPr>
        </p:pic>
      </p:grpSp>
      <p:pic>
        <p:nvPicPr>
          <p:cNvPr id="373" name="Google Shape;373;p23"/>
          <p:cNvPicPr preferRelativeResize="0"/>
          <p:nvPr/>
        </p:nvPicPr>
        <p:blipFill rotWithShape="1">
          <a:blip r:embed="rId13">
            <a:alphaModFix/>
          </a:blip>
          <a:srcRect/>
          <a:stretch/>
        </p:blipFill>
        <p:spPr>
          <a:xfrm>
            <a:off x="6867920" y="3474899"/>
            <a:ext cx="307799" cy="3078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77"/>
        <p:cNvGrpSpPr/>
        <p:nvPr/>
      </p:nvGrpSpPr>
      <p:grpSpPr>
        <a:xfrm>
          <a:off x="0" y="0"/>
          <a:ext cx="0" cy="0"/>
          <a:chOff x="0" y="0"/>
          <a:chExt cx="0" cy="0"/>
        </a:xfrm>
      </p:grpSpPr>
      <p:sp>
        <p:nvSpPr>
          <p:cNvPr id="378" name="Google Shape;378;p24"/>
          <p:cNvSpPr/>
          <p:nvPr/>
        </p:nvSpPr>
        <p:spPr>
          <a:xfrm>
            <a:off x="701275" y="5600175"/>
            <a:ext cx="2813700" cy="523800"/>
          </a:xfrm>
          <a:prstGeom prst="roundRect">
            <a:avLst>
              <a:gd name="adj" fmla="val 10635"/>
            </a:avLst>
          </a:prstGeom>
          <a:solidFill>
            <a:srgbClr val="CF8BBC">
              <a:alpha val="20392"/>
            </a:srgbClr>
          </a:solidFill>
          <a:ln>
            <a:noFill/>
          </a:ln>
        </p:spPr>
        <p:txBody>
          <a:bodyPr spcFirstLastPara="1" wrap="square" lIns="91425" tIns="91425" rIns="91425" bIns="91425" anchor="ctr" anchorCtr="0">
            <a:noAutofit/>
          </a:bodyPr>
          <a:lstStyle/>
          <a:p>
            <a:pPr marL="0" marR="35868" lvl="0" indent="0" algn="l" rtl="0">
              <a:spcBef>
                <a:spcPts val="0"/>
              </a:spcBef>
              <a:spcAft>
                <a:spcPts val="0"/>
              </a:spcAft>
              <a:buClr>
                <a:srgbClr val="000000"/>
              </a:buClr>
              <a:buSzPts val="900"/>
              <a:buFont typeface="Arial"/>
              <a:buNone/>
            </a:pPr>
            <a:r>
              <a:rPr lang="en" sz="900">
                <a:solidFill>
                  <a:srgbClr val="023C5A"/>
                </a:solidFill>
                <a:latin typeface="Calibri"/>
                <a:ea typeface="Calibri"/>
                <a:cs typeface="Calibri"/>
                <a:sym typeface="Calibri"/>
              </a:rPr>
              <a:t>How might we encourage openness in relationships in discussing  a sensitive topic like contraception use?</a:t>
            </a:r>
            <a:endParaRPr sz="900">
              <a:solidFill>
                <a:srgbClr val="023C5A"/>
              </a:solidFill>
              <a:latin typeface="Calibri"/>
              <a:ea typeface="Calibri"/>
              <a:cs typeface="Calibri"/>
              <a:sym typeface="Calibri"/>
            </a:endParaRPr>
          </a:p>
        </p:txBody>
      </p:sp>
      <p:sp>
        <p:nvSpPr>
          <p:cNvPr id="379" name="Google Shape;379;p24"/>
          <p:cNvSpPr/>
          <p:nvPr/>
        </p:nvSpPr>
        <p:spPr>
          <a:xfrm>
            <a:off x="701273" y="6196506"/>
            <a:ext cx="2813700" cy="607500"/>
          </a:xfrm>
          <a:prstGeom prst="roundRect">
            <a:avLst>
              <a:gd name="adj" fmla="val 10635"/>
            </a:avLst>
          </a:prstGeom>
          <a:solidFill>
            <a:srgbClr val="CF8BBC">
              <a:alpha val="2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900"/>
              <a:buFont typeface="Arial"/>
              <a:buNone/>
            </a:pPr>
            <a:r>
              <a:rPr lang="en" sz="900">
                <a:solidFill>
                  <a:srgbClr val="023C5A"/>
                </a:solidFill>
                <a:latin typeface="Calibri"/>
                <a:ea typeface="Calibri"/>
                <a:cs typeface="Calibri"/>
                <a:sym typeface="Calibri"/>
              </a:rPr>
              <a:t>How might we get key influencers (e.g,. husbands, family, peers) more involved in a woman’s FP journey to ultimately support her?</a:t>
            </a:r>
            <a:endParaRPr sz="900">
              <a:solidFill>
                <a:srgbClr val="023C5A"/>
              </a:solidFill>
              <a:latin typeface="Calibri"/>
              <a:ea typeface="Calibri"/>
              <a:cs typeface="Calibri"/>
              <a:sym typeface="Calibri"/>
            </a:endParaRPr>
          </a:p>
        </p:txBody>
      </p:sp>
      <p:sp>
        <p:nvSpPr>
          <p:cNvPr id="380" name="Google Shape;380;p24"/>
          <p:cNvSpPr/>
          <p:nvPr/>
        </p:nvSpPr>
        <p:spPr>
          <a:xfrm>
            <a:off x="1089800" y="861600"/>
            <a:ext cx="3259500" cy="445500"/>
          </a:xfrm>
          <a:prstGeom prst="roundRect">
            <a:avLst>
              <a:gd name="adj" fmla="val 16667"/>
            </a:avLst>
          </a:prstGeom>
          <a:solidFill>
            <a:srgbClr val="CF8BBC"/>
          </a:solidFill>
          <a:ln>
            <a:noFill/>
          </a:ln>
        </p:spPr>
        <p:txBody>
          <a:bodyPr spcFirstLastPara="1" wrap="square" lIns="91425" tIns="91425" rIns="91425" bIns="91425" anchor="ctr" anchorCtr="0">
            <a:noAutofit/>
          </a:bodyPr>
          <a:lstStyle/>
          <a:p>
            <a:pPr marL="285750" marR="0" lvl="0" indent="0" algn="l" rtl="0">
              <a:spcBef>
                <a:spcPts val="0"/>
              </a:spcBef>
              <a:spcAft>
                <a:spcPts val="0"/>
              </a:spcAft>
              <a:buClr>
                <a:srgbClr val="000000"/>
              </a:buClr>
              <a:buSzPts val="1500"/>
              <a:buFont typeface="Arial"/>
              <a:buNone/>
            </a:pPr>
            <a:r>
              <a:rPr lang="en" sz="1500" b="1">
                <a:solidFill>
                  <a:srgbClr val="FFFFFF"/>
                </a:solidFill>
                <a:latin typeface="Calibri"/>
                <a:ea typeface="Calibri"/>
                <a:cs typeface="Calibri"/>
                <a:sym typeface="Calibri"/>
              </a:rPr>
              <a:t>Couples’ FP event</a:t>
            </a:r>
            <a:endParaRPr sz="1500">
              <a:solidFill>
                <a:srgbClr val="000000"/>
              </a:solidFill>
              <a:latin typeface="Calibri"/>
              <a:ea typeface="Calibri"/>
              <a:cs typeface="Calibri"/>
              <a:sym typeface="Calibri"/>
            </a:endParaRPr>
          </a:p>
        </p:txBody>
      </p:sp>
      <p:sp>
        <p:nvSpPr>
          <p:cNvPr id="381" name="Google Shape;381;p24"/>
          <p:cNvSpPr/>
          <p:nvPr/>
        </p:nvSpPr>
        <p:spPr>
          <a:xfrm>
            <a:off x="682575" y="756008"/>
            <a:ext cx="656700" cy="656700"/>
          </a:xfrm>
          <a:prstGeom prst="ellipse">
            <a:avLst/>
          </a:prstGeom>
          <a:solidFill>
            <a:srgbClr val="CF8BBC"/>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3400"/>
              <a:buFont typeface="Arial"/>
              <a:buNone/>
            </a:pPr>
            <a:r>
              <a:rPr lang="en" sz="3400" b="1">
                <a:solidFill>
                  <a:srgbClr val="FFFFFF"/>
                </a:solidFill>
                <a:latin typeface="Calibri"/>
                <a:ea typeface="Calibri"/>
                <a:cs typeface="Calibri"/>
                <a:sym typeface="Calibri"/>
              </a:rPr>
              <a:t>6</a:t>
            </a:r>
            <a:endParaRPr sz="3400" b="1">
              <a:solidFill>
                <a:srgbClr val="FFFFFF"/>
              </a:solidFill>
              <a:latin typeface="Calibri"/>
              <a:ea typeface="Calibri"/>
              <a:cs typeface="Calibri"/>
              <a:sym typeface="Calibri"/>
            </a:endParaRPr>
          </a:p>
        </p:txBody>
      </p:sp>
      <p:sp>
        <p:nvSpPr>
          <p:cNvPr id="382" name="Google Shape;382;p24"/>
          <p:cNvSpPr txBox="1"/>
          <p:nvPr/>
        </p:nvSpPr>
        <p:spPr>
          <a:xfrm>
            <a:off x="676950" y="1488900"/>
            <a:ext cx="2813700" cy="782265"/>
          </a:xfrm>
          <a:prstGeom prst="rect">
            <a:avLst/>
          </a:prstGeom>
          <a:noFill/>
          <a:ln>
            <a:noFill/>
          </a:ln>
        </p:spPr>
        <p:txBody>
          <a:bodyPr spcFirstLastPara="1" wrap="square" lIns="0" tIns="12700" rIns="0" bIns="0" anchor="t" anchorCtr="0">
            <a:spAutoFit/>
          </a:bodyPr>
          <a:lstStyle/>
          <a:p>
            <a:pPr marL="0" marR="5078" lvl="0" indent="0" algn="l" rtl="0">
              <a:spcBef>
                <a:spcPts val="0"/>
              </a:spcBef>
              <a:spcAft>
                <a:spcPts val="0"/>
              </a:spcAft>
              <a:buNone/>
            </a:pPr>
            <a:r>
              <a:rPr lang="en" sz="1000" b="1">
                <a:solidFill>
                  <a:srgbClr val="003C5A"/>
                </a:solidFill>
                <a:latin typeface="Calibri"/>
                <a:ea typeface="Calibri"/>
                <a:cs typeface="Calibri"/>
                <a:sym typeface="Calibri"/>
              </a:rPr>
              <a:t>At this fun event, couples can engage in candid conversations about FP and contraception and learn about the benefits, struggles, and potential side effects. The prototype includes a facilitation guide, activity flash cards, and a certificate. </a:t>
            </a:r>
            <a:endParaRPr/>
          </a:p>
        </p:txBody>
      </p:sp>
      <p:pic>
        <p:nvPicPr>
          <p:cNvPr id="383" name="Google Shape;383;p24"/>
          <p:cNvPicPr preferRelativeResize="0"/>
          <p:nvPr/>
        </p:nvPicPr>
        <p:blipFill rotWithShape="1">
          <a:blip r:embed="rId3">
            <a:alphaModFix/>
          </a:blip>
          <a:srcRect/>
          <a:stretch/>
        </p:blipFill>
        <p:spPr>
          <a:xfrm>
            <a:off x="3717725" y="2561591"/>
            <a:ext cx="1257575" cy="1779884"/>
          </a:xfrm>
          <a:prstGeom prst="rect">
            <a:avLst/>
          </a:prstGeom>
          <a:noFill/>
          <a:ln>
            <a:noFill/>
          </a:ln>
          <a:effectLst>
            <a:outerShdw blurRad="57150" dist="19050" dir="2760000" algn="bl" rotWithShape="0">
              <a:srgbClr val="000000">
                <a:alpha val="49019"/>
              </a:srgbClr>
            </a:outerShdw>
          </a:effectLst>
        </p:spPr>
      </p:pic>
      <p:pic>
        <p:nvPicPr>
          <p:cNvPr id="384" name="Google Shape;384;p24"/>
          <p:cNvPicPr preferRelativeResize="0"/>
          <p:nvPr/>
        </p:nvPicPr>
        <p:blipFill rotWithShape="1">
          <a:blip r:embed="rId4">
            <a:alphaModFix/>
          </a:blip>
          <a:srcRect/>
          <a:stretch/>
        </p:blipFill>
        <p:spPr>
          <a:xfrm rot="1074522">
            <a:off x="3343264" y="4257396"/>
            <a:ext cx="1504797" cy="1064683"/>
          </a:xfrm>
          <a:prstGeom prst="rect">
            <a:avLst/>
          </a:prstGeom>
          <a:noFill/>
          <a:ln>
            <a:noFill/>
          </a:ln>
          <a:effectLst>
            <a:outerShdw blurRad="57150" dist="19050" dir="2760000" algn="bl" rotWithShape="0">
              <a:srgbClr val="000000">
                <a:alpha val="49019"/>
              </a:srgbClr>
            </a:outerShdw>
          </a:effectLst>
        </p:spPr>
      </p:pic>
      <p:pic>
        <p:nvPicPr>
          <p:cNvPr id="385" name="Google Shape;385;p24"/>
          <p:cNvPicPr preferRelativeResize="0"/>
          <p:nvPr/>
        </p:nvPicPr>
        <p:blipFill rotWithShape="1">
          <a:blip r:embed="rId5">
            <a:alphaModFix/>
          </a:blip>
          <a:srcRect/>
          <a:stretch/>
        </p:blipFill>
        <p:spPr>
          <a:xfrm rot="646162">
            <a:off x="4233541" y="1525270"/>
            <a:ext cx="708630" cy="1001738"/>
          </a:xfrm>
          <a:prstGeom prst="rect">
            <a:avLst/>
          </a:prstGeom>
          <a:noFill/>
          <a:ln>
            <a:noFill/>
          </a:ln>
          <a:effectLst>
            <a:outerShdw blurRad="57150" dist="19050" dir="2760000" algn="bl" rotWithShape="0">
              <a:srgbClr val="000000">
                <a:alpha val="49019"/>
              </a:srgbClr>
            </a:outerShdw>
          </a:effectLst>
        </p:spPr>
      </p:pic>
      <p:pic>
        <p:nvPicPr>
          <p:cNvPr id="386" name="Google Shape;386;p24"/>
          <p:cNvPicPr preferRelativeResize="0"/>
          <p:nvPr/>
        </p:nvPicPr>
        <p:blipFill rotWithShape="1">
          <a:blip r:embed="rId6">
            <a:alphaModFix/>
          </a:blip>
          <a:srcRect/>
          <a:stretch/>
        </p:blipFill>
        <p:spPr>
          <a:xfrm rot="-665163">
            <a:off x="3680944" y="1600807"/>
            <a:ext cx="708629" cy="1001167"/>
          </a:xfrm>
          <a:prstGeom prst="rect">
            <a:avLst/>
          </a:prstGeom>
          <a:noFill/>
          <a:ln>
            <a:noFill/>
          </a:ln>
          <a:effectLst>
            <a:outerShdw blurRad="57150" dist="19050" dir="2760000" algn="bl" rotWithShape="0">
              <a:srgbClr val="000000">
                <a:alpha val="49019"/>
              </a:srgbClr>
            </a:outerShdw>
          </a:effectLst>
        </p:spPr>
      </p:pic>
      <p:sp>
        <p:nvSpPr>
          <p:cNvPr id="387" name="Google Shape;387;p24"/>
          <p:cNvSpPr txBox="1"/>
          <p:nvPr/>
        </p:nvSpPr>
        <p:spPr>
          <a:xfrm>
            <a:off x="676950" y="2515478"/>
            <a:ext cx="2139900" cy="213000"/>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300"/>
              <a:buFont typeface="Arial"/>
              <a:buNone/>
            </a:pPr>
            <a:r>
              <a:rPr lang="en" sz="1300" b="1">
                <a:solidFill>
                  <a:srgbClr val="CF8BBC"/>
                </a:solidFill>
                <a:latin typeface="Calibri"/>
                <a:ea typeface="Calibri"/>
                <a:cs typeface="Calibri"/>
                <a:sym typeface="Calibri"/>
              </a:rPr>
              <a:t>Users</a:t>
            </a:r>
            <a:endParaRPr sz="1300" b="1">
              <a:solidFill>
                <a:srgbClr val="CF8BBC"/>
              </a:solidFill>
              <a:latin typeface="Calibri"/>
              <a:ea typeface="Calibri"/>
              <a:cs typeface="Calibri"/>
              <a:sym typeface="Calibri"/>
            </a:endParaRPr>
          </a:p>
        </p:txBody>
      </p:sp>
      <p:sp>
        <p:nvSpPr>
          <p:cNvPr id="388" name="Google Shape;388;p24"/>
          <p:cNvSpPr txBox="1"/>
          <p:nvPr/>
        </p:nvSpPr>
        <p:spPr>
          <a:xfrm>
            <a:off x="1089800" y="2821561"/>
            <a:ext cx="1233900" cy="166712"/>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FP HCPs</a:t>
            </a:r>
            <a:endParaRPr sz="1000">
              <a:solidFill>
                <a:srgbClr val="003C5A"/>
              </a:solidFill>
              <a:latin typeface="Calibri"/>
              <a:ea typeface="Calibri"/>
              <a:cs typeface="Calibri"/>
              <a:sym typeface="Calibri"/>
            </a:endParaRPr>
          </a:p>
        </p:txBody>
      </p:sp>
      <p:pic>
        <p:nvPicPr>
          <p:cNvPr id="389" name="Google Shape;389;p24"/>
          <p:cNvPicPr preferRelativeResize="0"/>
          <p:nvPr/>
        </p:nvPicPr>
        <p:blipFill rotWithShape="1">
          <a:blip r:embed="rId7">
            <a:alphaModFix/>
          </a:blip>
          <a:srcRect/>
          <a:stretch/>
        </p:blipFill>
        <p:spPr>
          <a:xfrm>
            <a:off x="682563" y="2785191"/>
            <a:ext cx="364500" cy="384542"/>
          </a:xfrm>
          <a:prstGeom prst="rect">
            <a:avLst/>
          </a:prstGeom>
          <a:noFill/>
          <a:ln>
            <a:noFill/>
          </a:ln>
        </p:spPr>
      </p:pic>
      <p:sp>
        <p:nvSpPr>
          <p:cNvPr id="390" name="Google Shape;390;p24"/>
          <p:cNvSpPr txBox="1"/>
          <p:nvPr/>
        </p:nvSpPr>
        <p:spPr>
          <a:xfrm>
            <a:off x="1089800" y="3231963"/>
            <a:ext cx="844724"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Discontinuers</a:t>
            </a:r>
            <a:endParaRPr sz="1000">
              <a:solidFill>
                <a:srgbClr val="003C5A"/>
              </a:solidFill>
              <a:latin typeface="Calibri"/>
              <a:ea typeface="Calibri"/>
              <a:cs typeface="Calibri"/>
              <a:sym typeface="Calibri"/>
            </a:endParaRPr>
          </a:p>
        </p:txBody>
      </p:sp>
      <p:pic>
        <p:nvPicPr>
          <p:cNvPr id="391" name="Google Shape;391;p24"/>
          <p:cNvPicPr preferRelativeResize="0"/>
          <p:nvPr/>
        </p:nvPicPr>
        <p:blipFill rotWithShape="1">
          <a:blip r:embed="rId8">
            <a:alphaModFix/>
          </a:blip>
          <a:srcRect/>
          <a:stretch/>
        </p:blipFill>
        <p:spPr>
          <a:xfrm>
            <a:off x="682563" y="3233600"/>
            <a:ext cx="364500" cy="333988"/>
          </a:xfrm>
          <a:prstGeom prst="rect">
            <a:avLst/>
          </a:prstGeom>
          <a:noFill/>
          <a:ln>
            <a:noFill/>
          </a:ln>
        </p:spPr>
      </p:pic>
      <p:grpSp>
        <p:nvGrpSpPr>
          <p:cNvPr id="392" name="Google Shape;392;p24"/>
          <p:cNvGrpSpPr/>
          <p:nvPr/>
        </p:nvGrpSpPr>
        <p:grpSpPr>
          <a:xfrm>
            <a:off x="1962433" y="3225382"/>
            <a:ext cx="891235" cy="350431"/>
            <a:chOff x="2205208" y="3269119"/>
            <a:chExt cx="891235" cy="350431"/>
          </a:xfrm>
        </p:grpSpPr>
        <p:pic>
          <p:nvPicPr>
            <p:cNvPr id="393" name="Google Shape;393;p24"/>
            <p:cNvPicPr preferRelativeResize="0"/>
            <p:nvPr/>
          </p:nvPicPr>
          <p:blipFill rotWithShape="1">
            <a:blip r:embed="rId9">
              <a:alphaModFix/>
            </a:blip>
            <a:srcRect/>
            <a:stretch/>
          </p:blipFill>
          <p:spPr>
            <a:xfrm>
              <a:off x="2205208" y="3269119"/>
              <a:ext cx="364500" cy="350431"/>
            </a:xfrm>
            <a:prstGeom prst="rect">
              <a:avLst/>
            </a:prstGeom>
            <a:noFill/>
            <a:ln>
              <a:noFill/>
            </a:ln>
          </p:spPr>
        </p:pic>
        <p:sp>
          <p:nvSpPr>
            <p:cNvPr id="394" name="Google Shape;394;p24"/>
            <p:cNvSpPr txBox="1"/>
            <p:nvPr/>
          </p:nvSpPr>
          <p:spPr>
            <a:xfrm>
              <a:off x="2599943" y="3275700"/>
              <a:ext cx="4965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Current users</a:t>
              </a:r>
              <a:endParaRPr sz="1000">
                <a:solidFill>
                  <a:srgbClr val="003C5A"/>
                </a:solidFill>
                <a:latin typeface="Calibri"/>
                <a:ea typeface="Calibri"/>
                <a:cs typeface="Calibri"/>
                <a:sym typeface="Calibri"/>
              </a:endParaRPr>
            </a:p>
          </p:txBody>
        </p:sp>
      </p:grpSp>
      <p:pic>
        <p:nvPicPr>
          <p:cNvPr id="395" name="Google Shape;395;p24"/>
          <p:cNvPicPr preferRelativeResize="0"/>
          <p:nvPr/>
        </p:nvPicPr>
        <p:blipFill rotWithShape="1">
          <a:blip r:embed="rId10">
            <a:alphaModFix/>
          </a:blip>
          <a:srcRect/>
          <a:stretch/>
        </p:blipFill>
        <p:spPr>
          <a:xfrm>
            <a:off x="2093000" y="2785186"/>
            <a:ext cx="336669" cy="384550"/>
          </a:xfrm>
          <a:prstGeom prst="rect">
            <a:avLst/>
          </a:prstGeom>
          <a:noFill/>
          <a:ln>
            <a:noFill/>
          </a:ln>
        </p:spPr>
      </p:pic>
      <p:sp>
        <p:nvSpPr>
          <p:cNvPr id="396" name="Google Shape;396;p24"/>
          <p:cNvSpPr txBox="1"/>
          <p:nvPr/>
        </p:nvSpPr>
        <p:spPr>
          <a:xfrm>
            <a:off x="2483825" y="2821561"/>
            <a:ext cx="1233900" cy="320700"/>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Community </a:t>
            </a:r>
            <a:br>
              <a:rPr lang="en" sz="1000">
                <a:solidFill>
                  <a:srgbClr val="003C5A"/>
                </a:solidFill>
                <a:latin typeface="Calibri"/>
                <a:ea typeface="Calibri"/>
                <a:cs typeface="Calibri"/>
                <a:sym typeface="Calibri"/>
              </a:rPr>
            </a:br>
            <a:r>
              <a:rPr lang="en" sz="1000">
                <a:solidFill>
                  <a:srgbClr val="003C5A"/>
                </a:solidFill>
                <a:latin typeface="Calibri"/>
                <a:ea typeface="Calibri"/>
                <a:cs typeface="Calibri"/>
                <a:sym typeface="Calibri"/>
              </a:rPr>
              <a:t>leaders</a:t>
            </a:r>
            <a:endParaRPr sz="1000">
              <a:solidFill>
                <a:srgbClr val="003C5A"/>
              </a:solidFill>
              <a:latin typeface="Calibri"/>
              <a:ea typeface="Calibri"/>
              <a:cs typeface="Calibri"/>
              <a:sym typeface="Calibri"/>
            </a:endParaRPr>
          </a:p>
        </p:txBody>
      </p:sp>
      <p:grpSp>
        <p:nvGrpSpPr>
          <p:cNvPr id="397" name="Google Shape;397;p24"/>
          <p:cNvGrpSpPr/>
          <p:nvPr/>
        </p:nvGrpSpPr>
        <p:grpSpPr>
          <a:xfrm>
            <a:off x="2000719" y="3629496"/>
            <a:ext cx="1050031" cy="356367"/>
            <a:chOff x="4553644" y="3257858"/>
            <a:chExt cx="1050031" cy="356367"/>
          </a:xfrm>
        </p:grpSpPr>
        <p:pic>
          <p:nvPicPr>
            <p:cNvPr id="398" name="Google Shape;398;p24"/>
            <p:cNvPicPr preferRelativeResize="0"/>
            <p:nvPr/>
          </p:nvPicPr>
          <p:blipFill rotWithShape="1">
            <a:blip r:embed="rId11">
              <a:alphaModFix/>
            </a:blip>
            <a:srcRect/>
            <a:stretch/>
          </p:blipFill>
          <p:spPr>
            <a:xfrm>
              <a:off x="4553644" y="3257858"/>
              <a:ext cx="364500" cy="356367"/>
            </a:xfrm>
            <a:prstGeom prst="rect">
              <a:avLst/>
            </a:prstGeom>
            <a:noFill/>
            <a:ln>
              <a:noFill/>
            </a:ln>
          </p:spPr>
        </p:pic>
        <p:sp>
          <p:nvSpPr>
            <p:cNvPr id="399" name="Google Shape;399;p24"/>
            <p:cNvSpPr txBox="1"/>
            <p:nvPr/>
          </p:nvSpPr>
          <p:spPr>
            <a:xfrm>
              <a:off x="4928375" y="3275688"/>
              <a:ext cx="6753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Husbands or partners</a:t>
              </a:r>
              <a:endParaRPr sz="1000">
                <a:solidFill>
                  <a:srgbClr val="003C5A"/>
                </a:solidFill>
                <a:latin typeface="Calibri"/>
                <a:ea typeface="Calibri"/>
                <a:cs typeface="Calibri"/>
                <a:sym typeface="Calibri"/>
              </a:endParaRPr>
            </a:p>
          </p:txBody>
        </p:sp>
      </p:grpSp>
      <p:grpSp>
        <p:nvGrpSpPr>
          <p:cNvPr id="400" name="Google Shape;400;p24"/>
          <p:cNvGrpSpPr/>
          <p:nvPr/>
        </p:nvGrpSpPr>
        <p:grpSpPr>
          <a:xfrm>
            <a:off x="676950" y="3655625"/>
            <a:ext cx="1257574" cy="320712"/>
            <a:chOff x="3285850" y="3283988"/>
            <a:chExt cx="1257574" cy="320712"/>
          </a:xfrm>
        </p:grpSpPr>
        <p:pic>
          <p:nvPicPr>
            <p:cNvPr id="401" name="Google Shape;401;p24"/>
            <p:cNvPicPr preferRelativeResize="0"/>
            <p:nvPr/>
          </p:nvPicPr>
          <p:blipFill rotWithShape="1">
            <a:blip r:embed="rId12">
              <a:alphaModFix/>
            </a:blip>
            <a:srcRect/>
            <a:stretch/>
          </p:blipFill>
          <p:spPr>
            <a:xfrm>
              <a:off x="3285850" y="3283988"/>
              <a:ext cx="348436" cy="320700"/>
            </a:xfrm>
            <a:prstGeom prst="rect">
              <a:avLst/>
            </a:prstGeom>
            <a:noFill/>
            <a:ln>
              <a:noFill/>
            </a:ln>
          </p:spPr>
        </p:pic>
        <p:sp>
          <p:nvSpPr>
            <p:cNvPr id="402" name="Google Shape;402;p24"/>
            <p:cNvSpPr txBox="1"/>
            <p:nvPr/>
          </p:nvSpPr>
          <p:spPr>
            <a:xfrm>
              <a:off x="3659624" y="3284000"/>
              <a:ext cx="8838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Women out of HCP network</a:t>
              </a:r>
              <a:endParaRPr sz="1000">
                <a:solidFill>
                  <a:srgbClr val="003C5A"/>
                </a:solidFill>
                <a:latin typeface="Calibri"/>
                <a:ea typeface="Calibri"/>
                <a:cs typeface="Calibri"/>
                <a:sym typeface="Calibri"/>
              </a:endParaRPr>
            </a:p>
          </p:txBody>
        </p:sp>
      </p:grpSp>
      <p:sp>
        <p:nvSpPr>
          <p:cNvPr id="403" name="Google Shape;403;p24"/>
          <p:cNvSpPr txBox="1"/>
          <p:nvPr/>
        </p:nvSpPr>
        <p:spPr>
          <a:xfrm>
            <a:off x="676950" y="4062665"/>
            <a:ext cx="2139900" cy="213000"/>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300"/>
              <a:buFont typeface="Arial"/>
              <a:buNone/>
            </a:pPr>
            <a:r>
              <a:rPr lang="en" sz="1300" b="1">
                <a:solidFill>
                  <a:srgbClr val="CF8BBC"/>
                </a:solidFill>
                <a:latin typeface="Calibri"/>
                <a:ea typeface="Calibri"/>
                <a:cs typeface="Calibri"/>
                <a:sym typeface="Calibri"/>
              </a:rPr>
              <a:t>Direct beneficiaries</a:t>
            </a:r>
            <a:endParaRPr sz="1300" b="1">
              <a:solidFill>
                <a:srgbClr val="CF8BBC"/>
              </a:solidFill>
              <a:latin typeface="Calibri"/>
              <a:ea typeface="Calibri"/>
              <a:cs typeface="Calibri"/>
              <a:sym typeface="Calibri"/>
            </a:endParaRPr>
          </a:p>
        </p:txBody>
      </p:sp>
      <p:sp>
        <p:nvSpPr>
          <p:cNvPr id="404" name="Google Shape;404;p24"/>
          <p:cNvSpPr txBox="1"/>
          <p:nvPr/>
        </p:nvSpPr>
        <p:spPr>
          <a:xfrm>
            <a:off x="1089800" y="4296788"/>
            <a:ext cx="802442"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Discontinuers</a:t>
            </a:r>
            <a:endParaRPr sz="1000">
              <a:solidFill>
                <a:srgbClr val="003C5A"/>
              </a:solidFill>
              <a:latin typeface="Calibri"/>
              <a:ea typeface="Calibri"/>
              <a:cs typeface="Calibri"/>
              <a:sym typeface="Calibri"/>
            </a:endParaRPr>
          </a:p>
        </p:txBody>
      </p:sp>
      <p:pic>
        <p:nvPicPr>
          <p:cNvPr id="405" name="Google Shape;405;p24"/>
          <p:cNvPicPr preferRelativeResize="0"/>
          <p:nvPr/>
        </p:nvPicPr>
        <p:blipFill rotWithShape="1">
          <a:blip r:embed="rId8">
            <a:alphaModFix/>
          </a:blip>
          <a:srcRect/>
          <a:stretch/>
        </p:blipFill>
        <p:spPr>
          <a:xfrm>
            <a:off x="682563" y="4298425"/>
            <a:ext cx="364500" cy="333988"/>
          </a:xfrm>
          <a:prstGeom prst="rect">
            <a:avLst/>
          </a:prstGeom>
          <a:noFill/>
          <a:ln>
            <a:noFill/>
          </a:ln>
        </p:spPr>
      </p:pic>
      <p:grpSp>
        <p:nvGrpSpPr>
          <p:cNvPr id="406" name="Google Shape;406;p24"/>
          <p:cNvGrpSpPr/>
          <p:nvPr/>
        </p:nvGrpSpPr>
        <p:grpSpPr>
          <a:xfrm>
            <a:off x="1962433" y="4290207"/>
            <a:ext cx="891235" cy="350431"/>
            <a:chOff x="2205208" y="3269119"/>
            <a:chExt cx="891235" cy="350431"/>
          </a:xfrm>
        </p:grpSpPr>
        <p:pic>
          <p:nvPicPr>
            <p:cNvPr id="407" name="Google Shape;407;p24"/>
            <p:cNvPicPr preferRelativeResize="0"/>
            <p:nvPr/>
          </p:nvPicPr>
          <p:blipFill rotWithShape="1">
            <a:blip r:embed="rId9">
              <a:alphaModFix/>
            </a:blip>
            <a:srcRect/>
            <a:stretch/>
          </p:blipFill>
          <p:spPr>
            <a:xfrm>
              <a:off x="2205208" y="3269119"/>
              <a:ext cx="364500" cy="350431"/>
            </a:xfrm>
            <a:prstGeom prst="rect">
              <a:avLst/>
            </a:prstGeom>
            <a:noFill/>
            <a:ln>
              <a:noFill/>
            </a:ln>
          </p:spPr>
        </p:pic>
        <p:sp>
          <p:nvSpPr>
            <p:cNvPr id="408" name="Google Shape;408;p24"/>
            <p:cNvSpPr txBox="1"/>
            <p:nvPr/>
          </p:nvSpPr>
          <p:spPr>
            <a:xfrm>
              <a:off x="2599943" y="3275700"/>
              <a:ext cx="4965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Current users</a:t>
              </a:r>
              <a:endParaRPr sz="1000">
                <a:solidFill>
                  <a:srgbClr val="003C5A"/>
                </a:solidFill>
                <a:latin typeface="Calibri"/>
                <a:ea typeface="Calibri"/>
                <a:cs typeface="Calibri"/>
                <a:sym typeface="Calibri"/>
              </a:endParaRPr>
            </a:p>
          </p:txBody>
        </p:sp>
      </p:grpSp>
      <p:grpSp>
        <p:nvGrpSpPr>
          <p:cNvPr id="409" name="Google Shape;409;p24"/>
          <p:cNvGrpSpPr/>
          <p:nvPr/>
        </p:nvGrpSpPr>
        <p:grpSpPr>
          <a:xfrm>
            <a:off x="2006344" y="4695383"/>
            <a:ext cx="1050031" cy="356367"/>
            <a:chOff x="4553644" y="3257858"/>
            <a:chExt cx="1050031" cy="356367"/>
          </a:xfrm>
        </p:grpSpPr>
        <p:pic>
          <p:nvPicPr>
            <p:cNvPr id="410" name="Google Shape;410;p24"/>
            <p:cNvPicPr preferRelativeResize="0"/>
            <p:nvPr/>
          </p:nvPicPr>
          <p:blipFill rotWithShape="1">
            <a:blip r:embed="rId11">
              <a:alphaModFix/>
            </a:blip>
            <a:srcRect/>
            <a:stretch/>
          </p:blipFill>
          <p:spPr>
            <a:xfrm>
              <a:off x="4553644" y="3257858"/>
              <a:ext cx="364500" cy="356367"/>
            </a:xfrm>
            <a:prstGeom prst="rect">
              <a:avLst/>
            </a:prstGeom>
            <a:noFill/>
            <a:ln>
              <a:noFill/>
            </a:ln>
          </p:spPr>
        </p:pic>
        <p:sp>
          <p:nvSpPr>
            <p:cNvPr id="411" name="Google Shape;411;p24"/>
            <p:cNvSpPr txBox="1"/>
            <p:nvPr/>
          </p:nvSpPr>
          <p:spPr>
            <a:xfrm>
              <a:off x="4928375" y="3275688"/>
              <a:ext cx="6753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Husbands or partners</a:t>
              </a:r>
              <a:endParaRPr sz="1000">
                <a:solidFill>
                  <a:srgbClr val="003C5A"/>
                </a:solidFill>
                <a:latin typeface="Calibri"/>
                <a:ea typeface="Calibri"/>
                <a:cs typeface="Calibri"/>
                <a:sym typeface="Calibri"/>
              </a:endParaRPr>
            </a:p>
          </p:txBody>
        </p:sp>
      </p:grpSp>
      <p:grpSp>
        <p:nvGrpSpPr>
          <p:cNvPr id="412" name="Google Shape;412;p24"/>
          <p:cNvGrpSpPr/>
          <p:nvPr/>
        </p:nvGrpSpPr>
        <p:grpSpPr>
          <a:xfrm>
            <a:off x="682575" y="4721513"/>
            <a:ext cx="1257574" cy="320712"/>
            <a:chOff x="3285850" y="3283988"/>
            <a:chExt cx="1257574" cy="320712"/>
          </a:xfrm>
        </p:grpSpPr>
        <p:pic>
          <p:nvPicPr>
            <p:cNvPr id="413" name="Google Shape;413;p24"/>
            <p:cNvPicPr preferRelativeResize="0"/>
            <p:nvPr/>
          </p:nvPicPr>
          <p:blipFill rotWithShape="1">
            <a:blip r:embed="rId12">
              <a:alphaModFix/>
            </a:blip>
            <a:srcRect/>
            <a:stretch/>
          </p:blipFill>
          <p:spPr>
            <a:xfrm>
              <a:off x="3285850" y="3283988"/>
              <a:ext cx="348436" cy="320700"/>
            </a:xfrm>
            <a:prstGeom prst="rect">
              <a:avLst/>
            </a:prstGeom>
            <a:noFill/>
            <a:ln>
              <a:noFill/>
            </a:ln>
          </p:spPr>
        </p:pic>
        <p:sp>
          <p:nvSpPr>
            <p:cNvPr id="414" name="Google Shape;414;p24"/>
            <p:cNvSpPr txBox="1"/>
            <p:nvPr/>
          </p:nvSpPr>
          <p:spPr>
            <a:xfrm>
              <a:off x="3659624" y="3284000"/>
              <a:ext cx="8838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Women out of HCP network</a:t>
              </a:r>
              <a:endParaRPr sz="1000">
                <a:solidFill>
                  <a:srgbClr val="003C5A"/>
                </a:solidFill>
                <a:latin typeface="Calibri"/>
                <a:ea typeface="Calibri"/>
                <a:cs typeface="Calibri"/>
                <a:sym typeface="Calibri"/>
              </a:endParaRPr>
            </a:p>
          </p:txBody>
        </p:sp>
      </p:grpSp>
      <p:sp>
        <p:nvSpPr>
          <p:cNvPr id="415" name="Google Shape;415;p24"/>
          <p:cNvSpPr txBox="1"/>
          <p:nvPr/>
        </p:nvSpPr>
        <p:spPr>
          <a:xfrm>
            <a:off x="680563" y="5190925"/>
            <a:ext cx="2589300" cy="40007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r>
              <a:rPr lang="en" sz="1400" b="1">
                <a:solidFill>
                  <a:srgbClr val="CF8BBC"/>
                </a:solidFill>
                <a:latin typeface="Calibri"/>
                <a:ea typeface="Calibri"/>
                <a:cs typeface="Calibri"/>
                <a:sym typeface="Calibri"/>
              </a:rPr>
              <a:t>“How might we?”</a:t>
            </a:r>
            <a:endParaRPr sz="900">
              <a:solidFill>
                <a:srgbClr val="CF8BBC"/>
              </a:solidFill>
              <a:latin typeface="Calibri"/>
              <a:ea typeface="Calibri"/>
              <a:cs typeface="Calibri"/>
              <a:sym typeface="Calibri"/>
            </a:endParaRPr>
          </a:p>
        </p:txBody>
      </p:sp>
      <p:cxnSp>
        <p:nvCxnSpPr>
          <p:cNvPr id="416" name="Google Shape;416;p24"/>
          <p:cNvCxnSpPr/>
          <p:nvPr/>
        </p:nvCxnSpPr>
        <p:spPr>
          <a:xfrm>
            <a:off x="701425" y="5238275"/>
            <a:ext cx="2732100" cy="0"/>
          </a:xfrm>
          <a:prstGeom prst="straightConnector1">
            <a:avLst/>
          </a:prstGeom>
          <a:noFill/>
          <a:ln w="19050" cap="flat" cmpd="sng">
            <a:solidFill>
              <a:srgbClr val="CF8BBC"/>
            </a:solidFill>
            <a:prstDash val="dot"/>
            <a:round/>
            <a:headEnd type="none" w="sm" len="sm"/>
            <a:tailEnd type="none" w="sm" len="sm"/>
          </a:ln>
        </p:spPr>
      </p:cxnSp>
      <p:graphicFrame>
        <p:nvGraphicFramePr>
          <p:cNvPr id="417" name="Google Shape;417;p24"/>
          <p:cNvGraphicFramePr/>
          <p:nvPr/>
        </p:nvGraphicFramePr>
        <p:xfrm>
          <a:off x="5425078" y="3655617"/>
          <a:ext cx="3000000" cy="3000000"/>
        </p:xfrm>
        <a:graphic>
          <a:graphicData uri="http://schemas.openxmlformats.org/drawingml/2006/table">
            <a:tbl>
              <a:tblPr>
                <a:noFill/>
                <a:tableStyleId>{59A56BDF-3F4F-4AD1-9707-8C879CD39B8B}</a:tableStyleId>
              </a:tblPr>
              <a:tblGrid>
                <a:gridCol w="1094750">
                  <a:extLst>
                    <a:ext uri="{9D8B030D-6E8A-4147-A177-3AD203B41FA5}">
                      <a16:colId xmlns:a16="http://schemas.microsoft.com/office/drawing/2014/main" val="20000"/>
                    </a:ext>
                  </a:extLst>
                </a:gridCol>
                <a:gridCol w="3629650">
                  <a:extLst>
                    <a:ext uri="{9D8B030D-6E8A-4147-A177-3AD203B41FA5}">
                      <a16:colId xmlns:a16="http://schemas.microsoft.com/office/drawing/2014/main" val="20001"/>
                    </a:ext>
                  </a:extLst>
                </a:gridCol>
              </a:tblGrid>
              <a:tr h="3148375">
                <a:tc>
                  <a:txBody>
                    <a:bodyPr/>
                    <a:lstStyle/>
                    <a:p>
                      <a:pPr marL="171450" marR="89753" lvl="0" indent="0" algn="l" rtl="0">
                        <a:lnSpc>
                          <a:spcPct val="100000"/>
                        </a:lnSpc>
                        <a:spcBef>
                          <a:spcPts val="0"/>
                        </a:spcBef>
                        <a:spcAft>
                          <a:spcPts val="0"/>
                        </a:spcAft>
                        <a:buClr>
                          <a:srgbClr val="000000"/>
                        </a:buClr>
                        <a:buSzPts val="500"/>
                        <a:buFont typeface="Arial"/>
                        <a:buNone/>
                      </a:pPr>
                      <a:endParaRPr sz="500" b="1" u="none" strike="noStrike" cap="none">
                        <a:solidFill>
                          <a:srgbClr val="003C5A"/>
                        </a:solidFill>
                      </a:endParaRPr>
                    </a:p>
                    <a:p>
                      <a:pPr marL="342900" marR="89753" lvl="0" indent="0" algn="l" rtl="0">
                        <a:lnSpc>
                          <a:spcPct val="100000"/>
                        </a:lnSpc>
                        <a:spcBef>
                          <a:spcPts val="0"/>
                        </a:spcBef>
                        <a:spcAft>
                          <a:spcPts val="0"/>
                        </a:spcAft>
                        <a:buClr>
                          <a:srgbClr val="000000"/>
                        </a:buClr>
                        <a:buSzPts val="1300"/>
                        <a:buFont typeface="Arial"/>
                        <a:buNone/>
                      </a:pPr>
                      <a:r>
                        <a:rPr lang="en" sz="1300" b="1" u="none" strike="noStrike" cap="none">
                          <a:solidFill>
                            <a:srgbClr val="CF8BBC"/>
                          </a:solidFill>
                        </a:rPr>
                        <a:t>Potential barriers</a:t>
                      </a:r>
                      <a:endParaRPr sz="1300" u="none" strike="noStrike" cap="none">
                        <a:solidFill>
                          <a:srgbClr val="CF8BBC"/>
                        </a:solidFill>
                      </a:endParaRPr>
                    </a:p>
                    <a:p>
                      <a:pPr marL="0" marR="89753" lvl="0" indent="0" algn="l" rtl="0">
                        <a:lnSpc>
                          <a:spcPct val="100000"/>
                        </a:lnSpc>
                        <a:spcBef>
                          <a:spcPts val="15"/>
                        </a:spcBef>
                        <a:spcAft>
                          <a:spcPts val="0"/>
                        </a:spcAft>
                        <a:buClr>
                          <a:srgbClr val="000000"/>
                        </a:buClr>
                        <a:buSzPts val="900"/>
                        <a:buFont typeface="Arial"/>
                        <a:buNone/>
                      </a:pPr>
                      <a:endParaRPr sz="900" u="none" strike="noStrike" cap="none"/>
                    </a:p>
                    <a:p>
                      <a:pPr marL="2286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Lack of time and availability among HCPs</a:t>
                      </a:r>
                      <a:endParaRPr sz="900" u="none" strike="noStrike" cap="none">
                        <a:solidFill>
                          <a:srgbClr val="434343"/>
                        </a:solidFill>
                      </a:endParaRPr>
                    </a:p>
                    <a:p>
                      <a:pPr marL="228600" marR="8975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Lack of  availability and potential conflicting beliefs among community leaders</a:t>
                      </a:r>
                      <a:endParaRPr sz="900" u="none" strike="noStrike" cap="none">
                        <a:solidFill>
                          <a:srgbClr val="434343"/>
                        </a:solidFill>
                      </a:endParaRPr>
                    </a:p>
                  </a:txBody>
                  <a:tcPr marL="0" marR="0" marT="6350" marB="0">
                    <a:lnL w="9525" cap="flat" cmpd="sng">
                      <a:solidFill>
                        <a:srgbClr val="CF8BBC">
                          <a:alpha val="0"/>
                        </a:srgbClr>
                      </a:solidFill>
                      <a:prstDash val="solid"/>
                      <a:round/>
                      <a:headEnd type="none" w="sm" len="sm"/>
                      <a:tailEnd type="none" w="sm" len="sm"/>
                    </a:lnL>
                    <a:lnR w="19050" cap="flat" cmpd="sng">
                      <a:solidFill>
                        <a:srgbClr val="CF8BBC"/>
                      </a:solidFill>
                      <a:prstDash val="dot"/>
                      <a:round/>
                      <a:headEnd type="none" w="sm" len="sm"/>
                      <a:tailEnd type="none" w="sm" len="sm"/>
                    </a:lnR>
                    <a:lnT w="19050" cap="flat" cmpd="sng">
                      <a:solidFill>
                        <a:srgbClr val="CF8BBC">
                          <a:alpha val="0"/>
                        </a:srgbClr>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0955" marR="89753" lvl="0" indent="0" algn="l" rtl="0">
                        <a:lnSpc>
                          <a:spcPct val="100000"/>
                        </a:lnSpc>
                        <a:spcBef>
                          <a:spcPts val="0"/>
                        </a:spcBef>
                        <a:spcAft>
                          <a:spcPts val="0"/>
                        </a:spcAft>
                        <a:buClr>
                          <a:srgbClr val="000000"/>
                        </a:buClr>
                        <a:buSzPts val="500"/>
                        <a:buFont typeface="Arial"/>
                        <a:buNone/>
                      </a:pPr>
                      <a:endParaRPr sz="500" b="1" u="none" strike="noStrike" cap="none">
                        <a:solidFill>
                          <a:srgbClr val="003C5A"/>
                        </a:solidFill>
                      </a:endParaRPr>
                    </a:p>
                    <a:p>
                      <a:pPr marL="457200" marR="2343" lvl="0" indent="0" algn="l" rtl="0">
                        <a:lnSpc>
                          <a:spcPct val="100000"/>
                        </a:lnSpc>
                        <a:spcBef>
                          <a:spcPts val="0"/>
                        </a:spcBef>
                        <a:spcAft>
                          <a:spcPts val="0"/>
                        </a:spcAft>
                        <a:buClr>
                          <a:srgbClr val="000000"/>
                        </a:buClr>
                        <a:buSzPts val="1300"/>
                        <a:buFont typeface="Arial"/>
                        <a:buNone/>
                      </a:pPr>
                      <a:r>
                        <a:rPr lang="en" sz="1300" b="1" u="none" strike="noStrike" cap="none">
                          <a:solidFill>
                            <a:srgbClr val="CF8BBC"/>
                          </a:solidFill>
                        </a:rPr>
                        <a:t>Questions and considerations before testing</a:t>
                      </a:r>
                      <a:endParaRPr sz="1300" b="1" u="none" strike="noStrike" cap="none">
                        <a:solidFill>
                          <a:srgbClr val="CF8BBC"/>
                        </a:solidFill>
                      </a:endParaRPr>
                    </a:p>
                    <a:p>
                      <a:pPr marL="171450" marR="89753" lvl="0" indent="0" algn="l" rtl="0">
                        <a:lnSpc>
                          <a:spcPct val="100000"/>
                        </a:lnSpc>
                        <a:spcBef>
                          <a:spcPts val="15"/>
                        </a:spcBef>
                        <a:spcAft>
                          <a:spcPts val="0"/>
                        </a:spcAft>
                        <a:buClr>
                          <a:srgbClr val="000000"/>
                        </a:buClr>
                        <a:buSzPts val="1100"/>
                        <a:buFont typeface="Arial"/>
                        <a:buNone/>
                      </a:pPr>
                      <a:endParaRPr sz="900" u="none" strike="noStrike" cap="none"/>
                    </a:p>
                    <a:p>
                      <a:pPr marL="114300" marR="89753" lvl="0" indent="0" algn="l" rtl="0">
                        <a:lnSpc>
                          <a:spcPct val="100000"/>
                        </a:lnSpc>
                        <a:spcBef>
                          <a:spcPts val="0"/>
                        </a:spcBef>
                        <a:spcAft>
                          <a:spcPts val="0"/>
                        </a:spcAft>
                        <a:buClr>
                          <a:srgbClr val="000000"/>
                        </a:buClr>
                        <a:buSzPts val="900"/>
                        <a:buFont typeface="Arial"/>
                        <a:buNone/>
                      </a:pPr>
                      <a:r>
                        <a:rPr lang="en" sz="900" b="1" u="none" strike="noStrike" cap="none">
                          <a:solidFill>
                            <a:srgbClr val="CF8BBC"/>
                          </a:solidFill>
                        </a:rPr>
                        <a:t>Find answers:</a:t>
                      </a:r>
                      <a:endParaRPr sz="900" u="none" strike="noStrike" cap="none">
                        <a:solidFill>
                          <a:srgbClr val="CF8BBC"/>
                        </a:solidFill>
                      </a:endParaRPr>
                    </a:p>
                    <a:p>
                      <a:pPr marL="342900" marR="127932"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Does this prototype increase FP knowledge among couples in your community?</a:t>
                      </a:r>
                      <a:endParaRPr sz="900" u="none" strike="noStrike" cap="none">
                        <a:solidFill>
                          <a:srgbClr val="434343"/>
                        </a:solidFill>
                      </a:endParaRPr>
                    </a:p>
                    <a:p>
                      <a:pPr marL="342900" marR="127932"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What other FP events could you leverage to promote this event?</a:t>
                      </a:r>
                      <a:endParaRPr sz="900" u="none" strike="noStrike" cap="none">
                        <a:solidFill>
                          <a:srgbClr val="434343"/>
                        </a:solidFill>
                      </a:endParaRPr>
                    </a:p>
                    <a:p>
                      <a:pPr marL="342900" marR="127932"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Will HCPs have sufficient time to run these programs? </a:t>
                      </a:r>
                      <a:endParaRPr/>
                    </a:p>
                    <a:p>
                      <a:pPr marL="342900" marR="127932"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What is the best schedule, duration, and setting for these programs? What is the best format (e.g., picnic)?</a:t>
                      </a:r>
                      <a:endParaRPr sz="900" u="none" strike="noStrike" cap="none">
                        <a:solidFill>
                          <a:srgbClr val="434343"/>
                        </a:solidFill>
                      </a:endParaRPr>
                    </a:p>
                    <a:p>
                      <a:pPr marL="342900" marR="127932"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Who would be in charge of organizing and facilitating the gathering so that it is sustainable?</a:t>
                      </a:r>
                      <a:endParaRPr sz="900" u="none" strike="noStrike" cap="none">
                        <a:solidFill>
                          <a:srgbClr val="434343"/>
                        </a:solidFill>
                      </a:endParaRPr>
                    </a:p>
                    <a:p>
                      <a:pPr marL="342900" marR="127932"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Does this prototype reduce the barrier between couples so that they can freely discuss the topic?</a:t>
                      </a:r>
                      <a:endParaRPr sz="900" u="none" strike="noStrike" cap="none">
                        <a:solidFill>
                          <a:srgbClr val="434343"/>
                        </a:solidFill>
                      </a:endParaRPr>
                    </a:p>
                    <a:p>
                      <a:pPr marL="342900" marR="127932"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Do couples respond well to the questions? Are they able to create conversation with one another?</a:t>
                      </a:r>
                      <a:endParaRPr sz="900" u="none" strike="noStrike" cap="none">
                        <a:solidFill>
                          <a:srgbClr val="434343"/>
                        </a:solidFill>
                      </a:endParaRPr>
                    </a:p>
                  </a:txBody>
                  <a:tcPr marL="0" marR="0" marT="6350" marB="0">
                    <a:lnL w="19050" cap="flat" cmpd="sng">
                      <a:solidFill>
                        <a:srgbClr val="CF8BBC"/>
                      </a:solidFill>
                      <a:prstDash val="dot"/>
                      <a:round/>
                      <a:headEnd type="none" w="sm" len="sm"/>
                      <a:tailEnd type="none" w="sm" len="sm"/>
                    </a:lnL>
                    <a:lnR w="9525" cap="flat" cmpd="sng">
                      <a:solidFill>
                        <a:srgbClr val="CF8BBC">
                          <a:alpha val="0"/>
                        </a:srgbClr>
                      </a:solidFill>
                      <a:prstDash val="solid"/>
                      <a:round/>
                      <a:headEnd type="none" w="sm" len="sm"/>
                      <a:tailEnd type="none" w="sm" len="sm"/>
                    </a:lnR>
                    <a:lnT w="19050" cap="flat" cmpd="sng">
                      <a:solidFill>
                        <a:srgbClr val="CF8BBC">
                          <a:alpha val="0"/>
                        </a:srgbClr>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418" name="Google Shape;418;p24"/>
          <p:cNvGraphicFramePr/>
          <p:nvPr/>
        </p:nvGraphicFramePr>
        <p:xfrm>
          <a:off x="5425078" y="1488902"/>
          <a:ext cx="3000000" cy="3000000"/>
        </p:xfrm>
        <a:graphic>
          <a:graphicData uri="http://schemas.openxmlformats.org/drawingml/2006/table">
            <a:tbl>
              <a:tblPr>
                <a:noFill/>
                <a:tableStyleId>{59A56BDF-3F4F-4AD1-9707-8C879CD39B8B}</a:tableStyleId>
              </a:tblPr>
              <a:tblGrid>
                <a:gridCol w="2905650">
                  <a:extLst>
                    <a:ext uri="{9D8B030D-6E8A-4147-A177-3AD203B41FA5}">
                      <a16:colId xmlns:a16="http://schemas.microsoft.com/office/drawing/2014/main" val="20000"/>
                    </a:ext>
                  </a:extLst>
                </a:gridCol>
                <a:gridCol w="1818750">
                  <a:extLst>
                    <a:ext uri="{9D8B030D-6E8A-4147-A177-3AD203B41FA5}">
                      <a16:colId xmlns:a16="http://schemas.microsoft.com/office/drawing/2014/main" val="20001"/>
                    </a:ext>
                  </a:extLst>
                </a:gridCol>
              </a:tblGrid>
              <a:tr h="2086925">
                <a:tc>
                  <a:txBody>
                    <a:bodyPr/>
                    <a:lstStyle/>
                    <a:p>
                      <a:pPr marL="20955" marR="89753" lvl="0" indent="0" algn="l" rtl="0">
                        <a:lnSpc>
                          <a:spcPct val="100000"/>
                        </a:lnSpc>
                        <a:spcBef>
                          <a:spcPts val="0"/>
                        </a:spcBef>
                        <a:spcAft>
                          <a:spcPts val="0"/>
                        </a:spcAft>
                        <a:buClr>
                          <a:srgbClr val="000000"/>
                        </a:buClr>
                        <a:buSzPts val="500"/>
                        <a:buFont typeface="Arial"/>
                        <a:buNone/>
                      </a:pPr>
                      <a:endParaRPr sz="500" b="1" u="none" strike="noStrike" cap="none">
                        <a:solidFill>
                          <a:srgbClr val="003C5A"/>
                        </a:solidFill>
                      </a:endParaRPr>
                    </a:p>
                    <a:p>
                      <a:pPr marL="342900" marR="89753" lvl="0" indent="0" algn="l" rtl="0">
                        <a:lnSpc>
                          <a:spcPct val="100000"/>
                        </a:lnSpc>
                        <a:spcBef>
                          <a:spcPts val="0"/>
                        </a:spcBef>
                        <a:spcAft>
                          <a:spcPts val="0"/>
                        </a:spcAft>
                        <a:buClr>
                          <a:srgbClr val="000000"/>
                        </a:buClr>
                        <a:buSzPts val="1300"/>
                        <a:buFont typeface="Arial"/>
                        <a:buNone/>
                      </a:pPr>
                      <a:r>
                        <a:rPr lang="en" sz="1300" b="1" u="none" strike="noStrike" cap="none">
                          <a:solidFill>
                            <a:srgbClr val="CF8BBC"/>
                          </a:solidFill>
                        </a:rPr>
                        <a:t>Identified needs</a:t>
                      </a:r>
                      <a:endParaRPr sz="1300" u="none" strike="noStrike" cap="none">
                        <a:solidFill>
                          <a:srgbClr val="CF8BBC"/>
                        </a:solidFill>
                      </a:endParaRPr>
                    </a:p>
                    <a:p>
                      <a:pPr marL="0" marR="89753" lvl="0" indent="0" algn="l" rtl="0">
                        <a:lnSpc>
                          <a:spcPct val="100000"/>
                        </a:lnSpc>
                        <a:spcBef>
                          <a:spcPts val="0"/>
                        </a:spcBef>
                        <a:spcAft>
                          <a:spcPts val="0"/>
                        </a:spcAft>
                        <a:buClr>
                          <a:srgbClr val="000000"/>
                        </a:buClr>
                        <a:buSzPts val="1100"/>
                        <a:buFont typeface="Arial"/>
                        <a:buNone/>
                      </a:pPr>
                      <a:endParaRPr sz="900" u="none" strike="noStrike" cap="none">
                        <a:solidFill>
                          <a:srgbClr val="003C5A"/>
                        </a:solidFill>
                      </a:endParaRPr>
                    </a:p>
                    <a:p>
                      <a:pPr marL="2286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Diffuse FP information to peers, family members, and past clients that challenges biases and hearsay and is supported by trusted influencers.</a:t>
                      </a:r>
                      <a:endParaRPr sz="900" u="none" strike="noStrike" cap="none">
                        <a:solidFill>
                          <a:srgbClr val="434343"/>
                        </a:solidFill>
                      </a:endParaRPr>
                    </a:p>
                    <a:p>
                      <a:pPr marL="2286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Reduce the barriers to help couples talk about contraception with less apprehension.</a:t>
                      </a:r>
                      <a:endParaRPr sz="900" u="none" strike="noStrike" cap="none">
                        <a:solidFill>
                          <a:srgbClr val="434343"/>
                        </a:solidFill>
                      </a:endParaRPr>
                    </a:p>
                    <a:p>
                      <a:pPr marL="2286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Get partners more involved in supporting women's journeys, encouraging women to continue using a method.</a:t>
                      </a:r>
                      <a:endParaRPr sz="900" u="none" strike="noStrike" cap="none">
                        <a:solidFill>
                          <a:srgbClr val="434343"/>
                        </a:solidFill>
                      </a:endParaRPr>
                    </a:p>
                    <a:p>
                      <a:pPr marL="2286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Create an informed dialogue between men and women to reduce misconceptions.</a:t>
                      </a:r>
                      <a:endParaRPr sz="900" u="none" strike="noStrike" cap="none">
                        <a:solidFill>
                          <a:srgbClr val="434343"/>
                        </a:solidFill>
                      </a:endParaRPr>
                    </a:p>
                  </a:txBody>
                  <a:tcPr marL="0" marR="0" marT="6350" marB="0">
                    <a:lnL w="9525" cap="flat" cmpd="sng">
                      <a:solidFill>
                        <a:srgbClr val="CF8BBC">
                          <a:alpha val="0"/>
                        </a:srgbClr>
                      </a:solidFill>
                      <a:prstDash val="solid"/>
                      <a:round/>
                      <a:headEnd type="none" w="sm" len="sm"/>
                      <a:tailEnd type="none" w="sm" len="sm"/>
                    </a:lnL>
                    <a:lnR w="19050" cap="flat" cmpd="sng">
                      <a:solidFill>
                        <a:srgbClr val="CF8BBC"/>
                      </a:solidFill>
                      <a:prstDash val="dot"/>
                      <a:round/>
                      <a:headEnd type="none" w="sm" len="sm"/>
                      <a:tailEnd type="none" w="sm" len="sm"/>
                    </a:lnR>
                    <a:lnT w="19050" cap="flat" cmpd="sng">
                      <a:solidFill>
                        <a:srgbClr val="CF8BBC"/>
                      </a:solidFill>
                      <a:prstDash val="dot"/>
                      <a:round/>
                      <a:headEnd type="none" w="sm" len="sm"/>
                      <a:tailEnd type="none" w="sm" len="sm"/>
                    </a:lnT>
                    <a:lnB w="19050" cap="flat" cmpd="sng">
                      <a:solidFill>
                        <a:srgbClr val="CF8BBC"/>
                      </a:solidFill>
                      <a:prstDash val="dot"/>
                      <a:round/>
                      <a:headEnd type="none" w="sm" len="sm"/>
                      <a:tailEnd type="none" w="sm" len="sm"/>
                    </a:lnB>
                  </a:tcPr>
                </a:tc>
                <a:tc>
                  <a:txBody>
                    <a:bodyPr/>
                    <a:lstStyle/>
                    <a:p>
                      <a:pPr marL="20955" marR="89753" lvl="0" indent="0" algn="l" rtl="0">
                        <a:lnSpc>
                          <a:spcPct val="100000"/>
                        </a:lnSpc>
                        <a:spcBef>
                          <a:spcPts val="0"/>
                        </a:spcBef>
                        <a:spcAft>
                          <a:spcPts val="0"/>
                        </a:spcAft>
                        <a:buClr>
                          <a:srgbClr val="000000"/>
                        </a:buClr>
                        <a:buSzPts val="500"/>
                        <a:buFont typeface="Arial"/>
                        <a:buNone/>
                      </a:pPr>
                      <a:endParaRPr sz="500" b="1" u="none" strike="noStrike" cap="none">
                        <a:solidFill>
                          <a:srgbClr val="003C5A"/>
                        </a:solidFill>
                      </a:endParaRPr>
                    </a:p>
                    <a:p>
                      <a:pPr marL="400050" marR="89753" lvl="0" indent="0" algn="l" rtl="0">
                        <a:lnSpc>
                          <a:spcPct val="100000"/>
                        </a:lnSpc>
                        <a:spcBef>
                          <a:spcPts val="0"/>
                        </a:spcBef>
                        <a:spcAft>
                          <a:spcPts val="0"/>
                        </a:spcAft>
                        <a:buClr>
                          <a:srgbClr val="000000"/>
                        </a:buClr>
                        <a:buSzPts val="1300"/>
                        <a:buFont typeface="Arial"/>
                        <a:buNone/>
                      </a:pPr>
                      <a:r>
                        <a:rPr lang="en" sz="1300" b="1" u="none" strike="noStrike" cap="none">
                          <a:solidFill>
                            <a:srgbClr val="CF8BBC"/>
                          </a:solidFill>
                        </a:rPr>
                        <a:t>Connected benefits</a:t>
                      </a:r>
                      <a:endParaRPr sz="1300" b="1" u="none" strike="noStrike" cap="none">
                        <a:solidFill>
                          <a:srgbClr val="CF8BBC"/>
                        </a:solidFill>
                      </a:endParaRPr>
                    </a:p>
                    <a:p>
                      <a:pPr marL="0" marR="89753" lvl="0" indent="0" algn="l" rtl="0">
                        <a:lnSpc>
                          <a:spcPct val="100000"/>
                        </a:lnSpc>
                        <a:spcBef>
                          <a:spcPts val="15"/>
                        </a:spcBef>
                        <a:spcAft>
                          <a:spcPts val="0"/>
                        </a:spcAft>
                        <a:buClr>
                          <a:srgbClr val="000000"/>
                        </a:buClr>
                        <a:buSzPts val="900"/>
                        <a:buFont typeface="Arial"/>
                        <a:buNone/>
                      </a:pPr>
                      <a:endParaRPr sz="900" u="none" strike="noStrike" cap="none"/>
                    </a:p>
                    <a:p>
                      <a:pPr marL="2857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Encourage candid conversations about FP and contraception within the family unit.</a:t>
                      </a:r>
                      <a:endParaRPr sz="900" u="none" strike="noStrike" cap="none">
                        <a:solidFill>
                          <a:srgbClr val="434343"/>
                        </a:solidFill>
                      </a:endParaRPr>
                    </a:p>
                    <a:p>
                      <a:pPr marL="285750" marR="25979"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Learn about the benefits, struggles, and potential side effects a woman may experience to help partners understand what to expect.</a:t>
                      </a:r>
                      <a:endParaRPr sz="900" u="none" strike="noStrike" cap="none">
                        <a:solidFill>
                          <a:srgbClr val="434343"/>
                        </a:solidFill>
                      </a:endParaRPr>
                    </a:p>
                  </a:txBody>
                  <a:tcPr marL="0" marR="0" marT="6350" marB="0">
                    <a:lnL w="19050" cap="flat" cmpd="sng">
                      <a:solidFill>
                        <a:srgbClr val="CF8BBC"/>
                      </a:solidFill>
                      <a:prstDash val="dot"/>
                      <a:round/>
                      <a:headEnd type="none" w="sm" len="sm"/>
                      <a:tailEnd type="none" w="sm" len="sm"/>
                    </a:lnL>
                    <a:lnR w="9525" cap="flat" cmpd="sng">
                      <a:solidFill>
                        <a:srgbClr val="CF8BBC">
                          <a:alpha val="0"/>
                        </a:srgbClr>
                      </a:solidFill>
                      <a:prstDash val="solid"/>
                      <a:round/>
                      <a:headEnd type="none" w="sm" len="sm"/>
                      <a:tailEnd type="none" w="sm" len="sm"/>
                    </a:lnR>
                    <a:lnT w="19050" cap="flat" cmpd="sng">
                      <a:solidFill>
                        <a:srgbClr val="CF8BBC"/>
                      </a:solidFill>
                      <a:prstDash val="dot"/>
                      <a:round/>
                      <a:headEnd type="none" w="sm" len="sm"/>
                      <a:tailEnd type="none" w="sm" len="sm"/>
                    </a:lnT>
                    <a:lnB w="19050" cap="flat" cmpd="sng">
                      <a:solidFill>
                        <a:srgbClr val="CF8BBC"/>
                      </a:solidFill>
                      <a:prstDash val="dot"/>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419" name="Google Shape;419;p24"/>
          <p:cNvPicPr preferRelativeResize="0"/>
          <p:nvPr/>
        </p:nvPicPr>
        <p:blipFill rotWithShape="1">
          <a:blip r:embed="rId13">
            <a:alphaModFix/>
          </a:blip>
          <a:srcRect/>
          <a:stretch/>
        </p:blipFill>
        <p:spPr>
          <a:xfrm>
            <a:off x="5488938" y="1541377"/>
            <a:ext cx="213625" cy="309093"/>
          </a:xfrm>
          <a:prstGeom prst="rect">
            <a:avLst/>
          </a:prstGeom>
          <a:noFill/>
          <a:ln>
            <a:noFill/>
          </a:ln>
        </p:spPr>
      </p:pic>
      <p:grpSp>
        <p:nvGrpSpPr>
          <p:cNvPr id="420" name="Google Shape;420;p24"/>
          <p:cNvGrpSpPr/>
          <p:nvPr/>
        </p:nvGrpSpPr>
        <p:grpSpPr>
          <a:xfrm>
            <a:off x="8397191" y="1542024"/>
            <a:ext cx="307800" cy="307800"/>
            <a:chOff x="4617425" y="5688449"/>
            <a:chExt cx="307800" cy="307800"/>
          </a:xfrm>
        </p:grpSpPr>
        <p:sp>
          <p:nvSpPr>
            <p:cNvPr id="421" name="Google Shape;421;p24"/>
            <p:cNvSpPr/>
            <p:nvPr/>
          </p:nvSpPr>
          <p:spPr>
            <a:xfrm>
              <a:off x="4617425" y="5688449"/>
              <a:ext cx="307800" cy="307800"/>
            </a:xfrm>
            <a:prstGeom prst="ellipse">
              <a:avLst/>
            </a:prstGeom>
            <a:solidFill>
              <a:srgbClr val="CF8B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pic>
          <p:nvPicPr>
            <p:cNvPr id="422" name="Google Shape;422;p24"/>
            <p:cNvPicPr preferRelativeResize="0"/>
            <p:nvPr/>
          </p:nvPicPr>
          <p:blipFill rotWithShape="1">
            <a:blip r:embed="rId14">
              <a:alphaModFix/>
            </a:blip>
            <a:srcRect/>
            <a:stretch/>
          </p:blipFill>
          <p:spPr>
            <a:xfrm>
              <a:off x="4664501" y="5732325"/>
              <a:ext cx="213647" cy="220124"/>
            </a:xfrm>
            <a:prstGeom prst="rect">
              <a:avLst/>
            </a:prstGeom>
            <a:noFill/>
            <a:ln>
              <a:noFill/>
            </a:ln>
          </p:spPr>
        </p:pic>
      </p:grpSp>
      <p:grpSp>
        <p:nvGrpSpPr>
          <p:cNvPr id="423" name="Google Shape;423;p24"/>
          <p:cNvGrpSpPr/>
          <p:nvPr/>
        </p:nvGrpSpPr>
        <p:grpSpPr>
          <a:xfrm>
            <a:off x="5394763" y="3744024"/>
            <a:ext cx="307800" cy="307800"/>
            <a:chOff x="4617425" y="7393099"/>
            <a:chExt cx="307800" cy="307800"/>
          </a:xfrm>
        </p:grpSpPr>
        <p:sp>
          <p:nvSpPr>
            <p:cNvPr id="424" name="Google Shape;424;p24"/>
            <p:cNvSpPr/>
            <p:nvPr/>
          </p:nvSpPr>
          <p:spPr>
            <a:xfrm>
              <a:off x="4617425" y="7393099"/>
              <a:ext cx="307800" cy="307800"/>
            </a:xfrm>
            <a:prstGeom prst="ellipse">
              <a:avLst/>
            </a:prstGeom>
            <a:solidFill>
              <a:srgbClr val="CF8B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pic>
          <p:nvPicPr>
            <p:cNvPr id="425" name="Google Shape;425;p24"/>
            <p:cNvPicPr preferRelativeResize="0"/>
            <p:nvPr/>
          </p:nvPicPr>
          <p:blipFill rotWithShape="1">
            <a:blip r:embed="rId15">
              <a:alphaModFix/>
            </a:blip>
            <a:srcRect/>
            <a:stretch/>
          </p:blipFill>
          <p:spPr>
            <a:xfrm>
              <a:off x="4664528" y="7440603"/>
              <a:ext cx="213594" cy="212794"/>
            </a:xfrm>
            <a:prstGeom prst="rect">
              <a:avLst/>
            </a:prstGeom>
            <a:noFill/>
            <a:ln>
              <a:noFill/>
            </a:ln>
          </p:spPr>
        </p:pic>
      </p:grpSp>
      <p:pic>
        <p:nvPicPr>
          <p:cNvPr id="426" name="Google Shape;426;p24"/>
          <p:cNvPicPr preferRelativeResize="0"/>
          <p:nvPr/>
        </p:nvPicPr>
        <p:blipFill rotWithShape="1">
          <a:blip r:embed="rId16">
            <a:alphaModFix/>
          </a:blip>
          <a:srcRect/>
          <a:stretch/>
        </p:blipFill>
        <p:spPr>
          <a:xfrm>
            <a:off x="6575863" y="3744008"/>
            <a:ext cx="307799" cy="3078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430"/>
        <p:cNvGrpSpPr/>
        <p:nvPr/>
      </p:nvGrpSpPr>
      <p:grpSpPr>
        <a:xfrm>
          <a:off x="0" y="0"/>
          <a:ext cx="0" cy="0"/>
          <a:chOff x="0" y="0"/>
          <a:chExt cx="0" cy="0"/>
        </a:xfrm>
      </p:grpSpPr>
      <p:cxnSp>
        <p:nvCxnSpPr>
          <p:cNvPr id="431" name="Google Shape;431;p25"/>
          <p:cNvCxnSpPr/>
          <p:nvPr/>
        </p:nvCxnSpPr>
        <p:spPr>
          <a:xfrm>
            <a:off x="2648846" y="3954359"/>
            <a:ext cx="2121600" cy="0"/>
          </a:xfrm>
          <a:prstGeom prst="straightConnector1">
            <a:avLst/>
          </a:prstGeom>
          <a:noFill/>
          <a:ln w="12700" cap="flat" cmpd="sng">
            <a:solidFill>
              <a:srgbClr val="FFFFFF"/>
            </a:solidFill>
            <a:prstDash val="solid"/>
            <a:round/>
            <a:headEnd type="none" w="sm" len="sm"/>
            <a:tailEnd type="none" w="sm" len="sm"/>
          </a:ln>
        </p:spPr>
      </p:cxnSp>
      <p:sp>
        <p:nvSpPr>
          <p:cNvPr id="432" name="Google Shape;432;p25"/>
          <p:cNvSpPr txBox="1"/>
          <p:nvPr/>
        </p:nvSpPr>
        <p:spPr>
          <a:xfrm>
            <a:off x="1146702" y="2274781"/>
            <a:ext cx="1361400" cy="1035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13800" b="1">
                <a:solidFill>
                  <a:srgbClr val="FFFFFF"/>
                </a:solidFill>
                <a:latin typeface="Calibri"/>
                <a:ea typeface="Calibri"/>
                <a:cs typeface="Calibri"/>
                <a:sym typeface="Calibri"/>
              </a:rPr>
              <a:t>3</a:t>
            </a:r>
            <a:endParaRPr sz="13800" b="1" i="0" u="none" strike="noStrike" cap="none">
              <a:solidFill>
                <a:srgbClr val="FFFFFF"/>
              </a:solidFill>
              <a:latin typeface="Calibri"/>
              <a:ea typeface="Calibri"/>
              <a:cs typeface="Calibri"/>
              <a:sym typeface="Calibri"/>
            </a:endParaRPr>
          </a:p>
        </p:txBody>
      </p:sp>
      <p:sp>
        <p:nvSpPr>
          <p:cNvPr id="433" name="Google Shape;433;p25"/>
          <p:cNvSpPr txBox="1"/>
          <p:nvPr/>
        </p:nvSpPr>
        <p:spPr>
          <a:xfrm>
            <a:off x="2648850" y="2509000"/>
            <a:ext cx="5037300" cy="297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700"/>
              <a:buFont typeface="Arial"/>
              <a:buNone/>
            </a:pPr>
            <a:r>
              <a:rPr lang="en" sz="3500">
                <a:solidFill>
                  <a:schemeClr val="lt1"/>
                </a:solidFill>
                <a:latin typeface="Calibri"/>
                <a:ea typeface="Calibri"/>
                <a:cs typeface="Calibri"/>
                <a:sym typeface="Calibri"/>
              </a:rPr>
              <a:t>Completing the </a:t>
            </a:r>
            <a:br>
              <a:rPr lang="en" sz="3500">
                <a:solidFill>
                  <a:schemeClr val="lt1"/>
                </a:solidFill>
                <a:latin typeface="Calibri"/>
                <a:ea typeface="Calibri"/>
                <a:cs typeface="Calibri"/>
                <a:sym typeface="Calibri"/>
              </a:rPr>
            </a:br>
            <a:r>
              <a:rPr lang="en" sz="3500">
                <a:solidFill>
                  <a:schemeClr val="lt1"/>
                </a:solidFill>
                <a:latin typeface="Calibri"/>
                <a:ea typeface="Calibri"/>
                <a:cs typeface="Calibri"/>
                <a:sym typeface="Calibri"/>
              </a:rPr>
              <a:t>Testing Documents</a:t>
            </a:r>
            <a:endParaRPr sz="35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35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37"/>
        <p:cNvGrpSpPr/>
        <p:nvPr/>
      </p:nvGrpSpPr>
      <p:grpSpPr>
        <a:xfrm>
          <a:off x="0" y="0"/>
          <a:ext cx="0" cy="0"/>
          <a:chOff x="0" y="0"/>
          <a:chExt cx="0" cy="0"/>
        </a:xfrm>
      </p:grpSpPr>
      <p:sp>
        <p:nvSpPr>
          <p:cNvPr id="438" name="Google Shape;438;p26"/>
          <p:cNvSpPr txBox="1"/>
          <p:nvPr/>
        </p:nvSpPr>
        <p:spPr>
          <a:xfrm>
            <a:off x="676952" y="756000"/>
            <a:ext cx="31137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Reminder</a:t>
            </a:r>
            <a:endParaRPr sz="2800" b="1">
              <a:solidFill>
                <a:srgbClr val="00A7E1"/>
              </a:solidFill>
              <a:latin typeface="Calibri"/>
              <a:ea typeface="Calibri"/>
              <a:cs typeface="Calibri"/>
              <a:sym typeface="Calibri"/>
            </a:endParaRPr>
          </a:p>
        </p:txBody>
      </p:sp>
      <p:sp>
        <p:nvSpPr>
          <p:cNvPr id="439" name="Google Shape;439;p26"/>
          <p:cNvSpPr txBox="1"/>
          <p:nvPr/>
        </p:nvSpPr>
        <p:spPr>
          <a:xfrm>
            <a:off x="682900" y="1772863"/>
            <a:ext cx="49239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434343"/>
                </a:solidFill>
                <a:latin typeface="Calibri"/>
                <a:ea typeface="Calibri"/>
                <a:cs typeface="Calibri"/>
                <a:sym typeface="Calibri"/>
              </a:rPr>
              <a:t>Activity Steps</a:t>
            </a:r>
            <a:endParaRPr sz="1100" b="1">
              <a:solidFill>
                <a:srgbClr val="434343"/>
              </a:solidFill>
              <a:latin typeface="Calibri"/>
              <a:ea typeface="Calibri"/>
              <a:cs typeface="Calibri"/>
              <a:sym typeface="Calibri"/>
            </a:endParaRPr>
          </a:p>
        </p:txBody>
      </p:sp>
      <p:sp>
        <p:nvSpPr>
          <p:cNvPr id="440" name="Google Shape;440;p26"/>
          <p:cNvSpPr txBox="1"/>
          <p:nvPr/>
        </p:nvSpPr>
        <p:spPr>
          <a:xfrm>
            <a:off x="676250" y="2456013"/>
            <a:ext cx="3623700" cy="431100"/>
          </a:xfrm>
          <a:prstGeom prst="rect">
            <a:avLst/>
          </a:prstGeom>
          <a:noFill/>
          <a:ln>
            <a:noFill/>
          </a:ln>
        </p:spPr>
        <p:txBody>
          <a:bodyPr spcFirstLastPara="1" wrap="square" lIns="57150" tIns="91425" rIns="91425" bIns="91425" anchor="t" anchorCtr="0">
            <a:spAutoFit/>
          </a:bodyPr>
          <a:lstStyle/>
          <a:p>
            <a:pPr marL="57150" marR="0" lvl="0" indent="0" algn="l" rtl="0">
              <a:spcBef>
                <a:spcPts val="0"/>
              </a:spcBef>
              <a:spcAft>
                <a:spcPts val="0"/>
              </a:spcAft>
              <a:buClr>
                <a:srgbClr val="000000"/>
              </a:buClr>
              <a:buSzPts val="1600"/>
              <a:buFont typeface="Arial"/>
              <a:buNone/>
            </a:pPr>
            <a:r>
              <a:rPr lang="en" sz="1600" b="1">
                <a:solidFill>
                  <a:srgbClr val="42BEAF"/>
                </a:solidFill>
                <a:latin typeface="Calibri"/>
                <a:ea typeface="Calibri"/>
                <a:cs typeface="Calibri"/>
                <a:sym typeface="Calibri"/>
              </a:rPr>
              <a:t>From start to implementation</a:t>
            </a:r>
            <a:endParaRPr sz="1600" b="1">
              <a:solidFill>
                <a:srgbClr val="42BEAF"/>
              </a:solidFill>
              <a:latin typeface="Calibri"/>
              <a:ea typeface="Calibri"/>
              <a:cs typeface="Calibri"/>
              <a:sym typeface="Calibri"/>
            </a:endParaRPr>
          </a:p>
        </p:txBody>
      </p:sp>
      <p:pic>
        <p:nvPicPr>
          <p:cNvPr id="441" name="Google Shape;441;p26"/>
          <p:cNvPicPr preferRelativeResize="0"/>
          <p:nvPr/>
        </p:nvPicPr>
        <p:blipFill rotWithShape="1">
          <a:blip r:embed="rId3">
            <a:alphaModFix/>
          </a:blip>
          <a:srcRect b="57723"/>
          <a:stretch/>
        </p:blipFill>
        <p:spPr>
          <a:xfrm>
            <a:off x="1150800" y="3844275"/>
            <a:ext cx="3836700" cy="2776049"/>
          </a:xfrm>
          <a:prstGeom prst="rect">
            <a:avLst/>
          </a:prstGeom>
          <a:noFill/>
          <a:ln>
            <a:noFill/>
          </a:ln>
        </p:spPr>
      </p:pic>
      <p:grpSp>
        <p:nvGrpSpPr>
          <p:cNvPr id="442" name="Google Shape;442;p26"/>
          <p:cNvGrpSpPr/>
          <p:nvPr/>
        </p:nvGrpSpPr>
        <p:grpSpPr>
          <a:xfrm>
            <a:off x="6077086" y="2864625"/>
            <a:ext cx="2189974" cy="719400"/>
            <a:chOff x="880500" y="5377959"/>
            <a:chExt cx="2240841" cy="719400"/>
          </a:xfrm>
        </p:grpSpPr>
        <p:sp>
          <p:nvSpPr>
            <p:cNvPr id="443" name="Google Shape;443;p26"/>
            <p:cNvSpPr/>
            <p:nvPr/>
          </p:nvSpPr>
          <p:spPr>
            <a:xfrm>
              <a:off x="1009941" y="5377959"/>
              <a:ext cx="2111400" cy="719400"/>
            </a:xfrm>
            <a:prstGeom prst="roundRect">
              <a:avLst>
                <a:gd name="adj" fmla="val 16667"/>
              </a:avLst>
            </a:prstGeom>
            <a:solidFill>
              <a:srgbClr val="40BEAF">
                <a:alpha val="15686"/>
              </a:srgbClr>
            </a:solidFill>
            <a:ln>
              <a:noFill/>
            </a:ln>
          </p:spPr>
          <p:txBody>
            <a:bodyPr spcFirstLastPara="1" wrap="square" lIns="91425" tIns="91425" rIns="91425" bIns="91425" anchor="ctr" anchorCtr="0">
              <a:noAutofit/>
            </a:bodyPr>
            <a:lstStyle/>
            <a:p>
              <a:pPr marL="285750" marR="0" lvl="0" indent="0" algn="l" rtl="0">
                <a:spcBef>
                  <a:spcPts val="0"/>
                </a:spcBef>
                <a:spcAft>
                  <a:spcPts val="0"/>
                </a:spcAft>
                <a:buClr>
                  <a:srgbClr val="000000"/>
                </a:buClr>
                <a:buSzPts val="1100"/>
                <a:buFont typeface="Arial"/>
                <a:buNone/>
              </a:pPr>
              <a:r>
                <a:rPr lang="en" sz="1100">
                  <a:solidFill>
                    <a:srgbClr val="000000"/>
                  </a:solidFill>
                  <a:latin typeface="Calibri"/>
                  <a:ea typeface="Calibri"/>
                  <a:cs typeface="Calibri"/>
                  <a:sym typeface="Calibri"/>
                </a:rPr>
                <a:t>Use the capacity strengthening slide deck to train the testing teams</a:t>
              </a:r>
              <a:endParaRPr sz="1100">
                <a:solidFill>
                  <a:srgbClr val="000000"/>
                </a:solidFill>
                <a:latin typeface="Calibri"/>
                <a:ea typeface="Calibri"/>
                <a:cs typeface="Calibri"/>
                <a:sym typeface="Calibri"/>
              </a:endParaRPr>
            </a:p>
          </p:txBody>
        </p:sp>
        <p:sp>
          <p:nvSpPr>
            <p:cNvPr id="444" name="Google Shape;444;p26"/>
            <p:cNvSpPr/>
            <p:nvPr/>
          </p:nvSpPr>
          <p:spPr>
            <a:xfrm>
              <a:off x="880500" y="5507725"/>
              <a:ext cx="431100" cy="431100"/>
            </a:xfrm>
            <a:prstGeom prst="ellipse">
              <a:avLst/>
            </a:prstGeom>
            <a:solidFill>
              <a:srgbClr val="42BEA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4</a:t>
              </a:r>
              <a:endParaRPr sz="1400" b="1">
                <a:solidFill>
                  <a:srgbClr val="FFFFFF"/>
                </a:solidFill>
                <a:latin typeface="Calibri"/>
                <a:ea typeface="Calibri"/>
                <a:cs typeface="Calibri"/>
                <a:sym typeface="Calibri"/>
              </a:endParaRPr>
            </a:p>
          </p:txBody>
        </p:sp>
      </p:grpSp>
      <p:sp>
        <p:nvSpPr>
          <p:cNvPr id="445" name="Google Shape;445;p26"/>
          <p:cNvSpPr/>
          <p:nvPr/>
        </p:nvSpPr>
        <p:spPr>
          <a:xfrm>
            <a:off x="7495275" y="3673900"/>
            <a:ext cx="2654100" cy="719400"/>
          </a:xfrm>
          <a:prstGeom prst="roundRect">
            <a:avLst>
              <a:gd name="adj" fmla="val 16667"/>
            </a:avLst>
          </a:prstGeom>
          <a:solidFill>
            <a:srgbClr val="40BEAF">
              <a:alpha val="15686"/>
            </a:srgbClr>
          </a:solidFill>
          <a:ln>
            <a:noFill/>
          </a:ln>
        </p:spPr>
        <p:txBody>
          <a:bodyPr spcFirstLastPara="1" wrap="square" lIns="91425" tIns="91425" rIns="91425" bIns="91425" anchor="ctr" anchorCtr="0">
            <a:noAutofit/>
          </a:bodyPr>
          <a:lstStyle/>
          <a:p>
            <a:pPr marL="285750" marR="0" lvl="0" indent="0" algn="l" rtl="0">
              <a:spcBef>
                <a:spcPts val="0"/>
              </a:spcBef>
              <a:spcAft>
                <a:spcPts val="0"/>
              </a:spcAft>
              <a:buClr>
                <a:srgbClr val="000000"/>
              </a:buClr>
              <a:buSzPts val="1100"/>
              <a:buFont typeface="Arial"/>
              <a:buNone/>
            </a:pPr>
            <a:r>
              <a:rPr lang="en" sz="1100">
                <a:solidFill>
                  <a:srgbClr val="000000"/>
                </a:solidFill>
                <a:latin typeface="Calibri"/>
                <a:ea typeface="Calibri"/>
                <a:cs typeface="Calibri"/>
                <a:sym typeface="Calibri"/>
              </a:rPr>
              <a:t>Test all prototypes with designated cohorts and hold daily debriefs between each testing team</a:t>
            </a:r>
            <a:endParaRPr sz="1100">
              <a:solidFill>
                <a:srgbClr val="000000"/>
              </a:solidFill>
              <a:latin typeface="Calibri"/>
              <a:ea typeface="Calibri"/>
              <a:cs typeface="Calibri"/>
              <a:sym typeface="Calibri"/>
            </a:endParaRPr>
          </a:p>
        </p:txBody>
      </p:sp>
      <p:sp>
        <p:nvSpPr>
          <p:cNvPr id="446" name="Google Shape;446;p26"/>
          <p:cNvSpPr/>
          <p:nvPr/>
        </p:nvSpPr>
        <p:spPr>
          <a:xfrm>
            <a:off x="7367091" y="3818058"/>
            <a:ext cx="431100" cy="431100"/>
          </a:xfrm>
          <a:prstGeom prst="ellipse">
            <a:avLst/>
          </a:prstGeom>
          <a:solidFill>
            <a:srgbClr val="42BEA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5</a:t>
            </a:r>
            <a:endParaRPr sz="1400" b="1">
              <a:solidFill>
                <a:srgbClr val="FFFFFF"/>
              </a:solidFill>
              <a:latin typeface="Calibri"/>
              <a:ea typeface="Calibri"/>
              <a:cs typeface="Calibri"/>
              <a:sym typeface="Calibri"/>
            </a:endParaRPr>
          </a:p>
        </p:txBody>
      </p:sp>
      <p:sp>
        <p:nvSpPr>
          <p:cNvPr id="447" name="Google Shape;447;p26"/>
          <p:cNvSpPr/>
          <p:nvPr/>
        </p:nvSpPr>
        <p:spPr>
          <a:xfrm>
            <a:off x="5838400" y="5265350"/>
            <a:ext cx="2729100" cy="719400"/>
          </a:xfrm>
          <a:prstGeom prst="roundRect">
            <a:avLst>
              <a:gd name="adj" fmla="val 16667"/>
            </a:avLst>
          </a:prstGeom>
          <a:solidFill>
            <a:srgbClr val="40BEAF">
              <a:alpha val="15686"/>
            </a:srgbClr>
          </a:solidFill>
          <a:ln>
            <a:noFill/>
          </a:ln>
        </p:spPr>
        <p:txBody>
          <a:bodyPr spcFirstLastPara="1" wrap="square" lIns="91425" tIns="91425" rIns="91425" bIns="91425" anchor="ctr" anchorCtr="0">
            <a:noAutofit/>
          </a:bodyPr>
          <a:lstStyle/>
          <a:p>
            <a:pPr marL="285750" marR="0" lvl="0" indent="0" algn="l" rtl="0">
              <a:spcBef>
                <a:spcPts val="0"/>
              </a:spcBef>
              <a:spcAft>
                <a:spcPts val="0"/>
              </a:spcAft>
              <a:buClr>
                <a:srgbClr val="000000"/>
              </a:buClr>
              <a:buSzPts val="1100"/>
              <a:buFont typeface="Arial"/>
              <a:buNone/>
            </a:pPr>
            <a:r>
              <a:rPr lang="en" sz="1100">
                <a:solidFill>
                  <a:srgbClr val="000000"/>
                </a:solidFill>
                <a:latin typeface="Calibri"/>
                <a:ea typeface="Calibri"/>
                <a:cs typeface="Calibri"/>
                <a:sym typeface="Calibri"/>
              </a:rPr>
              <a:t>Harvest all testing data and use provided tools for analysis and adaptation (workshop and prototypes)</a:t>
            </a:r>
            <a:endParaRPr sz="1100">
              <a:solidFill>
                <a:srgbClr val="000000"/>
              </a:solidFill>
              <a:latin typeface="Calibri"/>
              <a:ea typeface="Calibri"/>
              <a:cs typeface="Calibri"/>
              <a:sym typeface="Calibri"/>
            </a:endParaRPr>
          </a:p>
        </p:txBody>
      </p:sp>
      <p:sp>
        <p:nvSpPr>
          <p:cNvPr id="448" name="Google Shape;448;p26"/>
          <p:cNvSpPr/>
          <p:nvPr/>
        </p:nvSpPr>
        <p:spPr>
          <a:xfrm>
            <a:off x="5708950" y="5409488"/>
            <a:ext cx="431100" cy="431100"/>
          </a:xfrm>
          <a:prstGeom prst="ellipse">
            <a:avLst/>
          </a:prstGeom>
          <a:solidFill>
            <a:srgbClr val="42BEA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6</a:t>
            </a:r>
            <a:endParaRPr sz="1400" b="1">
              <a:solidFill>
                <a:srgbClr val="FFFFFF"/>
              </a:solidFill>
              <a:latin typeface="Calibri"/>
              <a:ea typeface="Calibri"/>
              <a:cs typeface="Calibri"/>
              <a:sym typeface="Calibri"/>
            </a:endParaRPr>
          </a:p>
        </p:txBody>
      </p:sp>
      <p:sp>
        <p:nvSpPr>
          <p:cNvPr id="449" name="Google Shape;449;p26"/>
          <p:cNvSpPr/>
          <p:nvPr/>
        </p:nvSpPr>
        <p:spPr>
          <a:xfrm>
            <a:off x="7905625" y="6084600"/>
            <a:ext cx="2240700" cy="719400"/>
          </a:xfrm>
          <a:prstGeom prst="roundRect">
            <a:avLst>
              <a:gd name="adj" fmla="val 16667"/>
            </a:avLst>
          </a:prstGeom>
          <a:solidFill>
            <a:srgbClr val="40BEAF">
              <a:alpha val="16078"/>
            </a:srgbClr>
          </a:solidFill>
          <a:ln>
            <a:noFill/>
          </a:ln>
        </p:spPr>
        <p:txBody>
          <a:bodyPr spcFirstLastPara="1" wrap="square" lIns="91425" tIns="91425" rIns="91425" bIns="91425" anchor="ctr" anchorCtr="0">
            <a:noAutofit/>
          </a:bodyPr>
          <a:lstStyle/>
          <a:p>
            <a:pPr marL="228600" marR="0" lvl="0" indent="0" algn="l" rtl="0">
              <a:spcBef>
                <a:spcPts val="0"/>
              </a:spcBef>
              <a:spcAft>
                <a:spcPts val="0"/>
              </a:spcAft>
              <a:buClr>
                <a:srgbClr val="000000"/>
              </a:buClr>
              <a:buSzPts val="1100"/>
              <a:buFont typeface="Arial"/>
              <a:buNone/>
            </a:pPr>
            <a:r>
              <a:rPr lang="en" sz="1100">
                <a:solidFill>
                  <a:srgbClr val="000000"/>
                </a:solidFill>
                <a:latin typeface="Calibri"/>
                <a:ea typeface="Calibri"/>
                <a:cs typeface="Calibri"/>
                <a:sym typeface="Calibri"/>
              </a:rPr>
              <a:t>Test the adapted prototypes again or implement a selection of prototypes in your context</a:t>
            </a:r>
            <a:endParaRPr sz="1100">
              <a:solidFill>
                <a:srgbClr val="000000"/>
              </a:solidFill>
              <a:latin typeface="Calibri"/>
              <a:ea typeface="Calibri"/>
              <a:cs typeface="Calibri"/>
              <a:sym typeface="Calibri"/>
            </a:endParaRPr>
          </a:p>
        </p:txBody>
      </p:sp>
      <p:sp>
        <p:nvSpPr>
          <p:cNvPr id="450" name="Google Shape;450;p26"/>
          <p:cNvSpPr/>
          <p:nvPr/>
        </p:nvSpPr>
        <p:spPr>
          <a:xfrm>
            <a:off x="7795851" y="6228750"/>
            <a:ext cx="431100" cy="431100"/>
          </a:xfrm>
          <a:prstGeom prst="ellipse">
            <a:avLst/>
          </a:prstGeom>
          <a:solidFill>
            <a:srgbClr val="42BEA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7</a:t>
            </a:r>
            <a:endParaRPr sz="1400" b="1">
              <a:solidFill>
                <a:srgbClr val="FFFFFF"/>
              </a:solidFill>
              <a:latin typeface="Calibri"/>
              <a:ea typeface="Calibri"/>
              <a:cs typeface="Calibri"/>
              <a:sym typeface="Calibri"/>
            </a:endParaRPr>
          </a:p>
        </p:txBody>
      </p:sp>
      <p:sp>
        <p:nvSpPr>
          <p:cNvPr id="451" name="Google Shape;451;p26"/>
          <p:cNvSpPr/>
          <p:nvPr/>
        </p:nvSpPr>
        <p:spPr>
          <a:xfrm>
            <a:off x="2350050" y="4298825"/>
            <a:ext cx="2729100" cy="719400"/>
          </a:xfrm>
          <a:prstGeom prst="roundRect">
            <a:avLst>
              <a:gd name="adj" fmla="val 16667"/>
            </a:avLst>
          </a:prstGeom>
          <a:solidFill>
            <a:srgbClr val="40BEAF">
              <a:alpha val="15686"/>
            </a:srgbClr>
          </a:solidFill>
          <a:ln>
            <a:noFill/>
          </a:ln>
        </p:spPr>
        <p:txBody>
          <a:bodyPr spcFirstLastPara="1" wrap="square" lIns="91425" tIns="91425" rIns="91425" bIns="91425" anchor="ctr" anchorCtr="0">
            <a:noAutofit/>
          </a:bodyPr>
          <a:lstStyle/>
          <a:p>
            <a:pPr marL="285750" marR="0" lvl="0" indent="0" algn="l" rtl="0">
              <a:spcBef>
                <a:spcPts val="0"/>
              </a:spcBef>
              <a:spcAft>
                <a:spcPts val="0"/>
              </a:spcAft>
              <a:buClr>
                <a:srgbClr val="000000"/>
              </a:buClr>
              <a:buSzPts val="1100"/>
              <a:buFont typeface="Arial"/>
              <a:buNone/>
            </a:pPr>
            <a:r>
              <a:rPr lang="en" sz="1100">
                <a:solidFill>
                  <a:srgbClr val="000000"/>
                </a:solidFill>
                <a:latin typeface="Calibri"/>
                <a:ea typeface="Calibri"/>
                <a:cs typeface="Calibri"/>
                <a:sym typeface="Calibri"/>
              </a:rPr>
              <a:t>Use the templates to develop the testing guide, agenda, questionnaires, and notetaking formats for testing</a:t>
            </a:r>
            <a:endParaRPr sz="1100">
              <a:solidFill>
                <a:srgbClr val="000000"/>
              </a:solidFill>
              <a:latin typeface="Calibri"/>
              <a:ea typeface="Calibri"/>
              <a:cs typeface="Calibri"/>
              <a:sym typeface="Calibri"/>
            </a:endParaRPr>
          </a:p>
        </p:txBody>
      </p:sp>
      <p:sp>
        <p:nvSpPr>
          <p:cNvPr id="452" name="Google Shape;452;p26"/>
          <p:cNvSpPr/>
          <p:nvPr/>
        </p:nvSpPr>
        <p:spPr>
          <a:xfrm>
            <a:off x="2272550" y="4442985"/>
            <a:ext cx="431100" cy="431100"/>
          </a:xfrm>
          <a:prstGeom prst="ellipse">
            <a:avLst/>
          </a:prstGeom>
          <a:solidFill>
            <a:srgbClr val="42BEA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2</a:t>
            </a:r>
            <a:endParaRPr sz="1400" b="1">
              <a:solidFill>
                <a:srgbClr val="FFFFFF"/>
              </a:solidFill>
              <a:latin typeface="Calibri"/>
              <a:ea typeface="Calibri"/>
              <a:cs typeface="Calibri"/>
              <a:sym typeface="Calibri"/>
            </a:endParaRPr>
          </a:p>
        </p:txBody>
      </p:sp>
      <p:grpSp>
        <p:nvGrpSpPr>
          <p:cNvPr id="453" name="Google Shape;453;p26"/>
          <p:cNvGrpSpPr/>
          <p:nvPr/>
        </p:nvGrpSpPr>
        <p:grpSpPr>
          <a:xfrm>
            <a:off x="696600" y="5900934"/>
            <a:ext cx="2240841" cy="719400"/>
            <a:chOff x="880500" y="4485771"/>
            <a:chExt cx="2240841" cy="719400"/>
          </a:xfrm>
        </p:grpSpPr>
        <p:sp>
          <p:nvSpPr>
            <p:cNvPr id="454" name="Google Shape;454;p26"/>
            <p:cNvSpPr/>
            <p:nvPr/>
          </p:nvSpPr>
          <p:spPr>
            <a:xfrm>
              <a:off x="1009941" y="4485771"/>
              <a:ext cx="2111400" cy="719400"/>
            </a:xfrm>
            <a:prstGeom prst="roundRect">
              <a:avLst>
                <a:gd name="adj" fmla="val 16667"/>
              </a:avLst>
            </a:prstGeom>
            <a:solidFill>
              <a:srgbClr val="40BEAF">
                <a:alpha val="15686"/>
              </a:srgbClr>
            </a:solidFill>
            <a:ln>
              <a:noFill/>
            </a:ln>
          </p:spPr>
          <p:txBody>
            <a:bodyPr spcFirstLastPara="1" wrap="square" lIns="91425" tIns="91425" rIns="91425" bIns="91425" anchor="ctr" anchorCtr="0">
              <a:noAutofit/>
            </a:bodyPr>
            <a:lstStyle/>
            <a:p>
              <a:pPr marL="285750" marR="0" lvl="0" indent="0" algn="l" rtl="0">
                <a:spcBef>
                  <a:spcPts val="0"/>
                </a:spcBef>
                <a:spcAft>
                  <a:spcPts val="0"/>
                </a:spcAft>
                <a:buClr>
                  <a:srgbClr val="000000"/>
                </a:buClr>
                <a:buSzPts val="1100"/>
                <a:buFont typeface="Arial"/>
                <a:buNone/>
              </a:pPr>
              <a:r>
                <a:rPr lang="en" sz="1100">
                  <a:solidFill>
                    <a:srgbClr val="000000"/>
                  </a:solidFill>
                  <a:latin typeface="Calibri"/>
                  <a:ea typeface="Calibri"/>
                  <a:cs typeface="Calibri"/>
                  <a:sym typeface="Calibri"/>
                </a:rPr>
                <a:t>Recruit consultants, if needed, to ensure the right testing team size</a:t>
              </a:r>
              <a:endParaRPr sz="1100">
                <a:solidFill>
                  <a:srgbClr val="000000"/>
                </a:solidFill>
                <a:latin typeface="Calibri"/>
                <a:ea typeface="Calibri"/>
                <a:cs typeface="Calibri"/>
                <a:sym typeface="Calibri"/>
              </a:endParaRPr>
            </a:p>
          </p:txBody>
        </p:sp>
        <p:sp>
          <p:nvSpPr>
            <p:cNvPr id="455" name="Google Shape;455;p26"/>
            <p:cNvSpPr/>
            <p:nvPr/>
          </p:nvSpPr>
          <p:spPr>
            <a:xfrm>
              <a:off x="880500" y="4637100"/>
              <a:ext cx="431100" cy="431100"/>
            </a:xfrm>
            <a:prstGeom prst="ellipse">
              <a:avLst/>
            </a:prstGeom>
            <a:solidFill>
              <a:srgbClr val="42BEA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3</a:t>
              </a:r>
              <a:endParaRPr sz="1400" b="1">
                <a:solidFill>
                  <a:srgbClr val="FFFFFF"/>
                </a:solidFill>
                <a:latin typeface="Calibri"/>
                <a:ea typeface="Calibri"/>
                <a:cs typeface="Calibri"/>
                <a:sym typeface="Calibri"/>
              </a:endParaRPr>
            </a:p>
          </p:txBody>
        </p:sp>
      </p:grpSp>
      <p:sp>
        <p:nvSpPr>
          <p:cNvPr id="456" name="Google Shape;456;p26"/>
          <p:cNvSpPr/>
          <p:nvPr/>
        </p:nvSpPr>
        <p:spPr>
          <a:xfrm>
            <a:off x="806400" y="3305350"/>
            <a:ext cx="2057100" cy="719400"/>
          </a:xfrm>
          <a:prstGeom prst="roundRect">
            <a:avLst>
              <a:gd name="adj" fmla="val 16667"/>
            </a:avLst>
          </a:prstGeom>
          <a:solidFill>
            <a:srgbClr val="40BEAF">
              <a:alpha val="15686"/>
            </a:srgbClr>
          </a:solidFill>
          <a:ln>
            <a:noFill/>
          </a:ln>
        </p:spPr>
        <p:txBody>
          <a:bodyPr spcFirstLastPara="1" wrap="square" lIns="91425" tIns="91425" rIns="91425" bIns="91425" anchor="ctr" anchorCtr="0">
            <a:noAutofit/>
          </a:bodyPr>
          <a:lstStyle/>
          <a:p>
            <a:pPr marL="285750" marR="0" lvl="0" indent="0" algn="l" rtl="0">
              <a:spcBef>
                <a:spcPts val="0"/>
              </a:spcBef>
              <a:spcAft>
                <a:spcPts val="0"/>
              </a:spcAft>
              <a:buClr>
                <a:srgbClr val="000000"/>
              </a:buClr>
              <a:buSzPts val="1100"/>
              <a:buFont typeface="Arial"/>
              <a:buNone/>
            </a:pPr>
            <a:r>
              <a:rPr lang="en" sz="1100">
                <a:solidFill>
                  <a:srgbClr val="000000"/>
                </a:solidFill>
                <a:latin typeface="Calibri"/>
                <a:ea typeface="Calibri"/>
                <a:cs typeface="Calibri"/>
                <a:sym typeface="Calibri"/>
              </a:rPr>
              <a:t>Compose your core design team </a:t>
            </a:r>
            <a:endParaRPr sz="1100" i="1">
              <a:solidFill>
                <a:srgbClr val="000000"/>
              </a:solidFill>
              <a:latin typeface="Calibri"/>
              <a:ea typeface="Calibri"/>
              <a:cs typeface="Calibri"/>
              <a:sym typeface="Calibri"/>
            </a:endParaRPr>
          </a:p>
        </p:txBody>
      </p:sp>
      <p:sp>
        <p:nvSpPr>
          <p:cNvPr id="457" name="Google Shape;457;p26"/>
          <p:cNvSpPr/>
          <p:nvPr/>
        </p:nvSpPr>
        <p:spPr>
          <a:xfrm>
            <a:off x="676950" y="3449500"/>
            <a:ext cx="431100" cy="431100"/>
          </a:xfrm>
          <a:prstGeom prst="ellipse">
            <a:avLst/>
          </a:prstGeom>
          <a:solidFill>
            <a:srgbClr val="42BEA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1</a:t>
            </a:r>
            <a:endParaRPr sz="1400" b="1">
              <a:solidFill>
                <a:srgbClr val="FFFFFF"/>
              </a:solidFill>
              <a:latin typeface="Calibri"/>
              <a:ea typeface="Calibri"/>
              <a:cs typeface="Calibri"/>
              <a:sym typeface="Calibri"/>
            </a:endParaRPr>
          </a:p>
        </p:txBody>
      </p:sp>
      <p:cxnSp>
        <p:nvCxnSpPr>
          <p:cNvPr id="458" name="Google Shape;458;p26"/>
          <p:cNvCxnSpPr/>
          <p:nvPr/>
        </p:nvCxnSpPr>
        <p:spPr>
          <a:xfrm rot="10800000">
            <a:off x="5397000" y="3224325"/>
            <a:ext cx="598500" cy="0"/>
          </a:xfrm>
          <a:prstGeom prst="straightConnector1">
            <a:avLst/>
          </a:prstGeom>
          <a:noFill/>
          <a:ln w="9525" cap="flat" cmpd="sng">
            <a:solidFill>
              <a:srgbClr val="CE8BBC"/>
            </a:solidFill>
            <a:prstDash val="solid"/>
            <a:round/>
            <a:headEnd type="none" w="sm" len="sm"/>
            <a:tailEnd type="stealth" w="med" len="med"/>
          </a:ln>
        </p:spPr>
      </p:cxnSp>
      <p:sp>
        <p:nvSpPr>
          <p:cNvPr id="459" name="Google Shape;459;p26"/>
          <p:cNvSpPr txBox="1"/>
          <p:nvPr/>
        </p:nvSpPr>
        <p:spPr>
          <a:xfrm>
            <a:off x="4345418" y="3062742"/>
            <a:ext cx="114230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500">
                <a:solidFill>
                  <a:srgbClr val="D78BC3"/>
                </a:solidFill>
                <a:latin typeface="Calibri"/>
                <a:ea typeface="Calibri"/>
                <a:cs typeface="Calibri"/>
                <a:sym typeface="Calibri"/>
              </a:rPr>
              <a:t>We are here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63"/>
        <p:cNvGrpSpPr/>
        <p:nvPr/>
      </p:nvGrpSpPr>
      <p:grpSpPr>
        <a:xfrm>
          <a:off x="0" y="0"/>
          <a:ext cx="0" cy="0"/>
          <a:chOff x="0" y="0"/>
          <a:chExt cx="0" cy="0"/>
        </a:xfrm>
      </p:grpSpPr>
      <p:sp>
        <p:nvSpPr>
          <p:cNvPr id="464" name="Google Shape;464;p27"/>
          <p:cNvSpPr txBox="1"/>
          <p:nvPr/>
        </p:nvSpPr>
        <p:spPr>
          <a:xfrm>
            <a:off x="7413000" y="5579850"/>
            <a:ext cx="2236500" cy="692700"/>
          </a:xfrm>
          <a:prstGeom prst="rect">
            <a:avLst/>
          </a:prstGeom>
          <a:noFill/>
          <a:ln>
            <a:noFill/>
          </a:ln>
        </p:spPr>
        <p:txBody>
          <a:bodyPr spcFirstLastPara="1" wrap="square" lIns="91425" tIns="91425" rIns="91425" bIns="91425" anchor="t" anchorCtr="0">
            <a:spAutoFit/>
          </a:bodyPr>
          <a:lstStyle/>
          <a:p>
            <a:pPr marL="0" marR="67906" lvl="0" indent="0" algn="l" rtl="0">
              <a:spcBef>
                <a:spcPts val="0"/>
              </a:spcBef>
              <a:spcAft>
                <a:spcPts val="0"/>
              </a:spcAft>
              <a:buClr>
                <a:srgbClr val="000000"/>
              </a:buClr>
              <a:buSzPts val="1100"/>
              <a:buFont typeface="Arial"/>
              <a:buNone/>
            </a:pPr>
            <a:r>
              <a:rPr lang="en" sz="1100" b="1">
                <a:solidFill>
                  <a:srgbClr val="434343"/>
                </a:solidFill>
                <a:latin typeface="Calibri"/>
                <a:ea typeface="Calibri"/>
                <a:cs typeface="Calibri"/>
                <a:sym typeface="Calibri"/>
              </a:rPr>
              <a:t>All of these documents can be found via this QR code and have been printed for this workshop.</a:t>
            </a:r>
            <a:endParaRPr sz="1100">
              <a:solidFill>
                <a:srgbClr val="434343"/>
              </a:solidFill>
              <a:latin typeface="Calibri"/>
              <a:ea typeface="Calibri"/>
              <a:cs typeface="Calibri"/>
              <a:sym typeface="Calibri"/>
            </a:endParaRPr>
          </a:p>
        </p:txBody>
      </p:sp>
      <p:sp>
        <p:nvSpPr>
          <p:cNvPr id="465" name="Google Shape;465;p27"/>
          <p:cNvSpPr txBox="1"/>
          <p:nvPr/>
        </p:nvSpPr>
        <p:spPr>
          <a:xfrm>
            <a:off x="3285850" y="2719550"/>
            <a:ext cx="3362100" cy="1262100"/>
          </a:xfrm>
          <a:prstGeom prst="rect">
            <a:avLst/>
          </a:prstGeom>
          <a:noFill/>
          <a:ln>
            <a:noFill/>
          </a:ln>
        </p:spPr>
        <p:txBody>
          <a:bodyPr spcFirstLastPara="1" wrap="square" lIns="0" tIns="91425" rIns="91425" bIns="91425" anchor="t" anchorCtr="0">
            <a:spAutoFit/>
          </a:bodyPr>
          <a:lstStyle/>
          <a:p>
            <a:pPr marL="0" marR="67906" lvl="0" indent="0" algn="l" rtl="0">
              <a:spcBef>
                <a:spcPts val="0"/>
              </a:spcBef>
              <a:spcAft>
                <a:spcPts val="0"/>
              </a:spcAft>
              <a:buClr>
                <a:srgbClr val="000000"/>
              </a:buClr>
              <a:buSzPts val="1100"/>
              <a:buFont typeface="Arial"/>
              <a:buNone/>
            </a:pPr>
            <a:r>
              <a:rPr lang="en" sz="1400" b="1">
                <a:solidFill>
                  <a:srgbClr val="434343"/>
                </a:solidFill>
                <a:latin typeface="Calibri"/>
                <a:ea typeface="Calibri"/>
                <a:cs typeface="Calibri"/>
                <a:sym typeface="Calibri"/>
              </a:rPr>
              <a:t>The testing guide. </a:t>
            </a:r>
            <a:r>
              <a:rPr lang="en" sz="1400">
                <a:solidFill>
                  <a:srgbClr val="434343"/>
                </a:solidFill>
                <a:latin typeface="Calibri"/>
                <a:ea typeface="Calibri"/>
                <a:cs typeface="Calibri"/>
                <a:sym typeface="Calibri"/>
              </a:rPr>
              <a:t>This document summarizes important information and advice to guide teams before and during the test round. It must be adapted by each team before testing.</a:t>
            </a:r>
            <a:endParaRPr sz="1400">
              <a:solidFill>
                <a:srgbClr val="434343"/>
              </a:solidFill>
              <a:latin typeface="Calibri"/>
              <a:ea typeface="Calibri"/>
              <a:cs typeface="Calibri"/>
              <a:sym typeface="Calibri"/>
            </a:endParaRPr>
          </a:p>
        </p:txBody>
      </p:sp>
      <p:sp>
        <p:nvSpPr>
          <p:cNvPr id="466" name="Google Shape;466;p27"/>
          <p:cNvSpPr txBox="1"/>
          <p:nvPr/>
        </p:nvSpPr>
        <p:spPr>
          <a:xfrm>
            <a:off x="3285850" y="4211225"/>
            <a:ext cx="3362100" cy="1046410"/>
          </a:xfrm>
          <a:prstGeom prst="rect">
            <a:avLst/>
          </a:prstGeom>
          <a:noFill/>
          <a:ln>
            <a:noFill/>
          </a:ln>
        </p:spPr>
        <p:txBody>
          <a:bodyPr spcFirstLastPara="1" wrap="square" lIns="0" tIns="91425" rIns="91425" bIns="91425" anchor="t" anchorCtr="0">
            <a:spAutoFit/>
          </a:bodyPr>
          <a:lstStyle/>
          <a:p>
            <a:pPr marL="0" marR="67906" lvl="0" indent="0" algn="l" rtl="0">
              <a:spcBef>
                <a:spcPts val="0"/>
              </a:spcBef>
              <a:spcAft>
                <a:spcPts val="0"/>
              </a:spcAft>
              <a:buClr>
                <a:srgbClr val="000000"/>
              </a:buClr>
              <a:buSzPts val="1100"/>
              <a:buFont typeface="Arial"/>
              <a:buNone/>
            </a:pPr>
            <a:r>
              <a:rPr lang="en" sz="1400" b="1">
                <a:solidFill>
                  <a:srgbClr val="434343"/>
                </a:solidFill>
                <a:latin typeface="Calibri"/>
                <a:ea typeface="Calibri"/>
                <a:cs typeface="Calibri"/>
                <a:sym typeface="Calibri"/>
              </a:rPr>
              <a:t>Documentation for the six prototypes. </a:t>
            </a:r>
            <a:r>
              <a:rPr lang="en" sz="1400">
                <a:solidFill>
                  <a:srgbClr val="434343"/>
                </a:solidFill>
                <a:latin typeface="Calibri"/>
                <a:ea typeface="Calibri"/>
                <a:cs typeface="Calibri"/>
                <a:sym typeface="Calibri"/>
              </a:rPr>
              <a:t>The six folders contain the files for each prototype, ready to be printed for each testing team.</a:t>
            </a:r>
            <a:endParaRPr sz="1400">
              <a:solidFill>
                <a:srgbClr val="434343"/>
              </a:solidFill>
              <a:latin typeface="Calibri"/>
              <a:ea typeface="Calibri"/>
              <a:cs typeface="Calibri"/>
              <a:sym typeface="Calibri"/>
            </a:endParaRPr>
          </a:p>
        </p:txBody>
      </p:sp>
      <p:sp>
        <p:nvSpPr>
          <p:cNvPr id="467" name="Google Shape;467;p27"/>
          <p:cNvSpPr txBox="1"/>
          <p:nvPr/>
        </p:nvSpPr>
        <p:spPr>
          <a:xfrm>
            <a:off x="3285850" y="5272101"/>
            <a:ext cx="3362100" cy="1261854"/>
          </a:xfrm>
          <a:prstGeom prst="rect">
            <a:avLst/>
          </a:prstGeom>
          <a:noFill/>
          <a:ln>
            <a:noFill/>
          </a:ln>
        </p:spPr>
        <p:txBody>
          <a:bodyPr spcFirstLastPara="1" wrap="square" lIns="0" tIns="91425" rIns="91425" bIns="91425" anchor="t" anchorCtr="0">
            <a:spAutoFit/>
          </a:bodyPr>
          <a:lstStyle/>
          <a:p>
            <a:pPr marL="0" marR="67906" lvl="0" indent="0" algn="l" rtl="0">
              <a:spcBef>
                <a:spcPts val="0"/>
              </a:spcBef>
              <a:spcAft>
                <a:spcPts val="0"/>
              </a:spcAft>
              <a:buClr>
                <a:srgbClr val="000000"/>
              </a:buClr>
              <a:buSzPts val="1100"/>
              <a:buFont typeface="Arial"/>
              <a:buNone/>
            </a:pPr>
            <a:r>
              <a:rPr lang="en" sz="1400" b="1">
                <a:solidFill>
                  <a:srgbClr val="434343"/>
                </a:solidFill>
                <a:latin typeface="Calibri"/>
                <a:ea typeface="Calibri"/>
                <a:cs typeface="Calibri"/>
                <a:sym typeface="Calibri"/>
              </a:rPr>
              <a:t>Questionnaires and notetaking templates. </a:t>
            </a:r>
            <a:r>
              <a:rPr lang="en" sz="1400">
                <a:solidFill>
                  <a:srgbClr val="434343"/>
                </a:solidFill>
                <a:latin typeface="Calibri"/>
                <a:ea typeface="Calibri"/>
                <a:cs typeface="Calibri"/>
                <a:sym typeface="Calibri"/>
              </a:rPr>
              <a:t>These two documents provide a structure and tips for the interviewer and notetaker of each testing team. The questions must be written by the team before testing.</a:t>
            </a:r>
            <a:endParaRPr sz="1400">
              <a:solidFill>
                <a:srgbClr val="434343"/>
              </a:solidFill>
              <a:latin typeface="Calibri"/>
              <a:ea typeface="Calibri"/>
              <a:cs typeface="Calibri"/>
              <a:sym typeface="Calibri"/>
            </a:endParaRPr>
          </a:p>
        </p:txBody>
      </p:sp>
      <p:sp>
        <p:nvSpPr>
          <p:cNvPr id="468" name="Google Shape;468;p27"/>
          <p:cNvSpPr txBox="1"/>
          <p:nvPr/>
        </p:nvSpPr>
        <p:spPr>
          <a:xfrm>
            <a:off x="676952" y="756000"/>
            <a:ext cx="31137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Resources</a:t>
            </a:r>
            <a:endParaRPr sz="2800" b="1">
              <a:solidFill>
                <a:srgbClr val="00A7E1"/>
              </a:solidFill>
              <a:latin typeface="Calibri"/>
              <a:ea typeface="Calibri"/>
              <a:cs typeface="Calibri"/>
              <a:sym typeface="Calibri"/>
            </a:endParaRPr>
          </a:p>
        </p:txBody>
      </p:sp>
      <p:sp>
        <p:nvSpPr>
          <p:cNvPr id="469" name="Google Shape;469;p27"/>
          <p:cNvSpPr txBox="1"/>
          <p:nvPr/>
        </p:nvSpPr>
        <p:spPr>
          <a:xfrm>
            <a:off x="682900" y="1772875"/>
            <a:ext cx="66567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434343"/>
                </a:solidFill>
                <a:latin typeface="Calibri"/>
                <a:ea typeface="Calibri"/>
                <a:cs typeface="Calibri"/>
                <a:sym typeface="Calibri"/>
              </a:rPr>
              <a:t>Supportive Testing Tools for Each Team</a:t>
            </a:r>
            <a:endParaRPr sz="1100" b="1">
              <a:solidFill>
                <a:srgbClr val="434343"/>
              </a:solidFill>
              <a:latin typeface="Calibri"/>
              <a:ea typeface="Calibri"/>
              <a:cs typeface="Calibri"/>
              <a:sym typeface="Calibri"/>
            </a:endParaRPr>
          </a:p>
        </p:txBody>
      </p:sp>
      <p:pic>
        <p:nvPicPr>
          <p:cNvPr id="470" name="Google Shape;470;p27"/>
          <p:cNvPicPr preferRelativeResize="0"/>
          <p:nvPr/>
        </p:nvPicPr>
        <p:blipFill rotWithShape="1">
          <a:blip r:embed="rId3">
            <a:alphaModFix/>
          </a:blip>
          <a:srcRect l="4619" t="4619" r="4619" b="4619"/>
          <a:stretch/>
        </p:blipFill>
        <p:spPr>
          <a:xfrm>
            <a:off x="7483900" y="3428775"/>
            <a:ext cx="2047800" cy="2047800"/>
          </a:xfrm>
          <a:prstGeom prst="rect">
            <a:avLst/>
          </a:prstGeom>
          <a:noFill/>
          <a:ln>
            <a:noFill/>
          </a:ln>
          <a:effectLst>
            <a:outerShdw blurRad="57150" dist="19050" dir="2760000" algn="bl" rotWithShape="0">
              <a:srgbClr val="000000">
                <a:alpha val="49803"/>
              </a:srgbClr>
            </a:outerShdw>
          </a:effectLst>
        </p:spPr>
      </p:pic>
      <p:cxnSp>
        <p:nvCxnSpPr>
          <p:cNvPr id="471" name="Google Shape;471;p27"/>
          <p:cNvCxnSpPr/>
          <p:nvPr/>
        </p:nvCxnSpPr>
        <p:spPr>
          <a:xfrm rot="10800000">
            <a:off x="6992600" y="2772000"/>
            <a:ext cx="0" cy="4032000"/>
          </a:xfrm>
          <a:prstGeom prst="straightConnector1">
            <a:avLst/>
          </a:prstGeom>
          <a:noFill/>
          <a:ln w="9525" cap="flat" cmpd="sng">
            <a:solidFill>
              <a:srgbClr val="42BEAF"/>
            </a:solidFill>
            <a:prstDash val="solid"/>
            <a:round/>
            <a:headEnd type="none" w="sm" len="sm"/>
            <a:tailEnd type="none" w="sm" len="sm"/>
          </a:ln>
        </p:spPr>
      </p:cxnSp>
      <p:cxnSp>
        <p:nvCxnSpPr>
          <p:cNvPr id="472" name="Google Shape;472;p27"/>
          <p:cNvCxnSpPr/>
          <p:nvPr/>
        </p:nvCxnSpPr>
        <p:spPr>
          <a:xfrm rot="10800000">
            <a:off x="7135400" y="4309874"/>
            <a:ext cx="0" cy="285600"/>
          </a:xfrm>
          <a:prstGeom prst="straightConnector1">
            <a:avLst/>
          </a:prstGeom>
          <a:noFill/>
          <a:ln w="9525" cap="flat" cmpd="sng">
            <a:solidFill>
              <a:srgbClr val="42BEAF"/>
            </a:solidFill>
            <a:prstDash val="solid"/>
            <a:round/>
            <a:headEnd type="none" w="sm" len="sm"/>
            <a:tailEnd type="triangle" w="med" len="med"/>
          </a:ln>
        </p:spPr>
      </p:cxnSp>
      <p:pic>
        <p:nvPicPr>
          <p:cNvPr id="473" name="Google Shape;473;p27"/>
          <p:cNvPicPr preferRelativeResize="0"/>
          <p:nvPr/>
        </p:nvPicPr>
        <p:blipFill rotWithShape="1">
          <a:blip r:embed="rId4">
            <a:alphaModFix/>
          </a:blip>
          <a:srcRect/>
          <a:stretch/>
        </p:blipFill>
        <p:spPr>
          <a:xfrm>
            <a:off x="1665947" y="5514052"/>
            <a:ext cx="913777" cy="1289949"/>
          </a:xfrm>
          <a:prstGeom prst="rect">
            <a:avLst/>
          </a:prstGeom>
          <a:noFill/>
          <a:ln>
            <a:noFill/>
          </a:ln>
          <a:effectLst>
            <a:outerShdw blurRad="57150" dist="19050" dir="2760000" algn="bl" rotWithShape="0">
              <a:srgbClr val="000000">
                <a:alpha val="49803"/>
              </a:srgbClr>
            </a:outerShdw>
          </a:effectLst>
        </p:spPr>
      </p:pic>
      <p:pic>
        <p:nvPicPr>
          <p:cNvPr id="474" name="Google Shape;474;p27"/>
          <p:cNvPicPr preferRelativeResize="0"/>
          <p:nvPr/>
        </p:nvPicPr>
        <p:blipFill rotWithShape="1">
          <a:blip r:embed="rId5">
            <a:alphaModFix/>
          </a:blip>
          <a:srcRect/>
          <a:stretch/>
        </p:blipFill>
        <p:spPr>
          <a:xfrm>
            <a:off x="1035812" y="2752762"/>
            <a:ext cx="1414099" cy="999460"/>
          </a:xfrm>
          <a:prstGeom prst="rect">
            <a:avLst/>
          </a:prstGeom>
          <a:noFill/>
          <a:ln>
            <a:noFill/>
          </a:ln>
          <a:effectLst>
            <a:outerShdw blurRad="57150" dist="19050" dir="2760000" algn="bl" rotWithShape="0">
              <a:srgbClr val="000000">
                <a:alpha val="49803"/>
              </a:srgbClr>
            </a:outerShdw>
          </a:effectLst>
        </p:spPr>
      </p:pic>
      <p:pic>
        <p:nvPicPr>
          <p:cNvPr id="475" name="Google Shape;475;p27"/>
          <p:cNvPicPr preferRelativeResize="0"/>
          <p:nvPr/>
        </p:nvPicPr>
        <p:blipFill rotWithShape="1">
          <a:blip r:embed="rId6">
            <a:alphaModFix/>
          </a:blip>
          <a:srcRect/>
          <a:stretch/>
        </p:blipFill>
        <p:spPr>
          <a:xfrm>
            <a:off x="996950" y="5469450"/>
            <a:ext cx="913774" cy="1288767"/>
          </a:xfrm>
          <a:prstGeom prst="rect">
            <a:avLst/>
          </a:prstGeom>
          <a:noFill/>
          <a:ln>
            <a:noFill/>
          </a:ln>
          <a:effectLst>
            <a:outerShdw blurRad="57150" dist="19050" dir="2760000" algn="bl" rotWithShape="0">
              <a:srgbClr val="000000">
                <a:alpha val="49803"/>
              </a:srgbClr>
            </a:outerShdw>
          </a:effectLst>
        </p:spPr>
      </p:pic>
      <p:pic>
        <p:nvPicPr>
          <p:cNvPr id="476" name="Google Shape;476;p27"/>
          <p:cNvPicPr preferRelativeResize="0"/>
          <p:nvPr/>
        </p:nvPicPr>
        <p:blipFill rotWithShape="1">
          <a:blip r:embed="rId7">
            <a:alphaModFix/>
          </a:blip>
          <a:srcRect/>
          <a:stretch/>
        </p:blipFill>
        <p:spPr>
          <a:xfrm rot="646165">
            <a:off x="1881606" y="4741317"/>
            <a:ext cx="333307" cy="471173"/>
          </a:xfrm>
          <a:prstGeom prst="rect">
            <a:avLst/>
          </a:prstGeom>
          <a:noFill/>
          <a:ln>
            <a:noFill/>
          </a:ln>
          <a:effectLst>
            <a:outerShdw blurRad="57150" dist="19050" dir="2760000" algn="bl" rotWithShape="0">
              <a:srgbClr val="000000">
                <a:alpha val="49019"/>
              </a:srgbClr>
            </a:outerShdw>
          </a:effectLst>
        </p:spPr>
      </p:pic>
      <p:pic>
        <p:nvPicPr>
          <p:cNvPr id="477" name="Google Shape;477;p27"/>
          <p:cNvPicPr preferRelativeResize="0"/>
          <p:nvPr/>
        </p:nvPicPr>
        <p:blipFill rotWithShape="1">
          <a:blip r:embed="rId8">
            <a:alphaModFix/>
          </a:blip>
          <a:srcRect/>
          <a:stretch/>
        </p:blipFill>
        <p:spPr>
          <a:xfrm rot="-665165">
            <a:off x="1621690" y="4776846"/>
            <a:ext cx="333306" cy="470904"/>
          </a:xfrm>
          <a:prstGeom prst="rect">
            <a:avLst/>
          </a:prstGeom>
          <a:noFill/>
          <a:ln>
            <a:noFill/>
          </a:ln>
          <a:effectLst>
            <a:outerShdw blurRad="57150" dist="19050" dir="2760000" algn="bl" rotWithShape="0">
              <a:srgbClr val="000000">
                <a:alpha val="49019"/>
              </a:srgbClr>
            </a:outerShdw>
          </a:effectLst>
        </p:spPr>
      </p:pic>
      <p:pic>
        <p:nvPicPr>
          <p:cNvPr id="478" name="Google Shape;478;p27"/>
          <p:cNvPicPr preferRelativeResize="0"/>
          <p:nvPr/>
        </p:nvPicPr>
        <p:blipFill rotWithShape="1">
          <a:blip r:embed="rId9">
            <a:alphaModFix/>
          </a:blip>
          <a:srcRect/>
          <a:stretch/>
        </p:blipFill>
        <p:spPr>
          <a:xfrm>
            <a:off x="2264750" y="4638675"/>
            <a:ext cx="676450" cy="676450"/>
          </a:xfrm>
          <a:prstGeom prst="rect">
            <a:avLst/>
          </a:prstGeom>
          <a:noFill/>
          <a:ln>
            <a:noFill/>
          </a:ln>
          <a:effectLst>
            <a:outerShdw blurRad="57150" dist="19050" dir="2760000" algn="bl" rotWithShape="0">
              <a:srgbClr val="000000">
                <a:alpha val="49019"/>
              </a:srgbClr>
            </a:outerShdw>
          </a:effectLst>
        </p:spPr>
      </p:pic>
      <p:pic>
        <p:nvPicPr>
          <p:cNvPr id="479" name="Google Shape;479;p27"/>
          <p:cNvPicPr preferRelativeResize="0"/>
          <p:nvPr/>
        </p:nvPicPr>
        <p:blipFill rotWithShape="1">
          <a:blip r:embed="rId10">
            <a:alphaModFix/>
          </a:blip>
          <a:srcRect/>
          <a:stretch/>
        </p:blipFill>
        <p:spPr>
          <a:xfrm>
            <a:off x="1035825" y="4370092"/>
            <a:ext cx="521875" cy="733627"/>
          </a:xfrm>
          <a:prstGeom prst="rect">
            <a:avLst/>
          </a:prstGeom>
          <a:noFill/>
          <a:ln>
            <a:noFill/>
          </a:ln>
          <a:effectLst>
            <a:outerShdw blurRad="57150" dist="19050" dir="5400000" algn="bl" rotWithShape="0">
              <a:srgbClr val="000000">
                <a:alpha val="49019"/>
              </a:srgbClr>
            </a:outerShdw>
          </a:effectLst>
        </p:spPr>
      </p:pic>
      <p:grpSp>
        <p:nvGrpSpPr>
          <p:cNvPr id="480" name="Google Shape;480;p27"/>
          <p:cNvGrpSpPr/>
          <p:nvPr/>
        </p:nvGrpSpPr>
        <p:grpSpPr>
          <a:xfrm rot="674037">
            <a:off x="1296955" y="4096219"/>
            <a:ext cx="569846" cy="603254"/>
            <a:chOff x="6596820" y="1646868"/>
            <a:chExt cx="1834957" cy="1942534"/>
          </a:xfrm>
        </p:grpSpPr>
        <p:pic>
          <p:nvPicPr>
            <p:cNvPr id="481" name="Google Shape;481;p27"/>
            <p:cNvPicPr preferRelativeResize="0"/>
            <p:nvPr/>
          </p:nvPicPr>
          <p:blipFill rotWithShape="1">
            <a:blip r:embed="rId11">
              <a:alphaModFix/>
            </a:blip>
            <a:srcRect/>
            <a:stretch/>
          </p:blipFill>
          <p:spPr>
            <a:xfrm>
              <a:off x="6596820" y="1646868"/>
              <a:ext cx="981639" cy="1394717"/>
            </a:xfrm>
            <a:prstGeom prst="rect">
              <a:avLst/>
            </a:prstGeom>
            <a:noFill/>
            <a:ln>
              <a:noFill/>
            </a:ln>
            <a:effectLst>
              <a:outerShdw blurRad="57150" dist="19050" dir="2640000" algn="bl" rotWithShape="0">
                <a:srgbClr val="000000">
                  <a:alpha val="49803"/>
                </a:srgbClr>
              </a:outerShdw>
            </a:effectLst>
          </p:spPr>
        </p:pic>
        <p:pic>
          <p:nvPicPr>
            <p:cNvPr id="482" name="Google Shape;482;p27"/>
            <p:cNvPicPr preferRelativeResize="0"/>
            <p:nvPr/>
          </p:nvPicPr>
          <p:blipFill rotWithShape="1">
            <a:blip r:embed="rId12">
              <a:alphaModFix/>
            </a:blip>
            <a:srcRect/>
            <a:stretch/>
          </p:blipFill>
          <p:spPr>
            <a:xfrm>
              <a:off x="6813489" y="1792809"/>
              <a:ext cx="981639" cy="1394717"/>
            </a:xfrm>
            <a:prstGeom prst="rect">
              <a:avLst/>
            </a:prstGeom>
            <a:noFill/>
            <a:ln>
              <a:noFill/>
            </a:ln>
            <a:effectLst>
              <a:outerShdw blurRad="57150" dist="19050" dir="2640000" algn="bl" rotWithShape="0">
                <a:srgbClr val="000000">
                  <a:alpha val="49803"/>
                </a:srgbClr>
              </a:outerShdw>
            </a:effectLst>
          </p:spPr>
        </p:pic>
        <p:pic>
          <p:nvPicPr>
            <p:cNvPr id="483" name="Google Shape;483;p27"/>
            <p:cNvPicPr preferRelativeResize="0"/>
            <p:nvPr/>
          </p:nvPicPr>
          <p:blipFill rotWithShape="1">
            <a:blip r:embed="rId13">
              <a:alphaModFix/>
            </a:blip>
            <a:srcRect/>
            <a:stretch/>
          </p:blipFill>
          <p:spPr>
            <a:xfrm>
              <a:off x="7027961" y="1921942"/>
              <a:ext cx="981639" cy="1394717"/>
            </a:xfrm>
            <a:prstGeom prst="rect">
              <a:avLst/>
            </a:prstGeom>
            <a:noFill/>
            <a:ln>
              <a:noFill/>
            </a:ln>
            <a:effectLst>
              <a:outerShdw blurRad="57150" dist="19050" dir="2640000" algn="bl" rotWithShape="0">
                <a:srgbClr val="000000">
                  <a:alpha val="49803"/>
                </a:srgbClr>
              </a:outerShdw>
            </a:effectLst>
          </p:spPr>
        </p:pic>
        <p:pic>
          <p:nvPicPr>
            <p:cNvPr id="484" name="Google Shape;484;p27"/>
            <p:cNvPicPr preferRelativeResize="0"/>
            <p:nvPr/>
          </p:nvPicPr>
          <p:blipFill rotWithShape="1">
            <a:blip r:embed="rId14">
              <a:alphaModFix/>
            </a:blip>
            <a:srcRect/>
            <a:stretch/>
          </p:blipFill>
          <p:spPr>
            <a:xfrm>
              <a:off x="7235208" y="2059084"/>
              <a:ext cx="981639" cy="1394717"/>
            </a:xfrm>
            <a:prstGeom prst="rect">
              <a:avLst/>
            </a:prstGeom>
            <a:noFill/>
            <a:ln>
              <a:noFill/>
            </a:ln>
            <a:effectLst>
              <a:outerShdw blurRad="57150" dist="19050" dir="2640000" algn="bl" rotWithShape="0">
                <a:srgbClr val="000000">
                  <a:alpha val="49803"/>
                </a:srgbClr>
              </a:outerShdw>
            </a:effectLst>
          </p:spPr>
        </p:pic>
        <p:pic>
          <p:nvPicPr>
            <p:cNvPr id="485" name="Google Shape;485;p27"/>
            <p:cNvPicPr preferRelativeResize="0"/>
            <p:nvPr/>
          </p:nvPicPr>
          <p:blipFill rotWithShape="1">
            <a:blip r:embed="rId15">
              <a:alphaModFix/>
            </a:blip>
            <a:srcRect/>
            <a:stretch/>
          </p:blipFill>
          <p:spPr>
            <a:xfrm>
              <a:off x="7448501" y="2194684"/>
              <a:ext cx="983276" cy="1394718"/>
            </a:xfrm>
            <a:prstGeom prst="rect">
              <a:avLst/>
            </a:prstGeom>
            <a:noFill/>
            <a:ln>
              <a:noFill/>
            </a:ln>
            <a:effectLst>
              <a:outerShdw blurRad="57150" dist="19050" dir="2640000" algn="bl" rotWithShape="0">
                <a:srgbClr val="000000">
                  <a:alpha val="49803"/>
                </a:srgbClr>
              </a:outerShdw>
            </a:effectLst>
          </p:spPr>
        </p:pic>
      </p:grpSp>
      <p:pic>
        <p:nvPicPr>
          <p:cNvPr id="486" name="Google Shape;486;p27"/>
          <p:cNvPicPr preferRelativeResize="0"/>
          <p:nvPr/>
        </p:nvPicPr>
        <p:blipFill rotWithShape="1">
          <a:blip r:embed="rId16">
            <a:alphaModFix/>
          </a:blip>
          <a:srcRect l="3570" t="3221" r="2442" b="6516"/>
          <a:stretch/>
        </p:blipFill>
        <p:spPr>
          <a:xfrm>
            <a:off x="2311763" y="3982195"/>
            <a:ext cx="659487" cy="831300"/>
          </a:xfrm>
          <a:prstGeom prst="rect">
            <a:avLst/>
          </a:prstGeom>
          <a:noFill/>
          <a:ln>
            <a:noFill/>
          </a:ln>
          <a:effectLst>
            <a:outerShdw blurRad="57150" dist="19050" dir="2820000" algn="bl" rotWithShape="0">
              <a:srgbClr val="000000">
                <a:alpha val="49803"/>
              </a:srgbClr>
            </a:outerShdw>
          </a:effectLst>
        </p:spPr>
      </p:pic>
      <p:pic>
        <p:nvPicPr>
          <p:cNvPr id="487" name="Google Shape;487;p27"/>
          <p:cNvPicPr preferRelativeResize="0"/>
          <p:nvPr/>
        </p:nvPicPr>
        <p:blipFill rotWithShape="1">
          <a:blip r:embed="rId17">
            <a:alphaModFix/>
          </a:blip>
          <a:srcRect/>
          <a:stretch/>
        </p:blipFill>
        <p:spPr>
          <a:xfrm rot="899983">
            <a:off x="1826950" y="3933218"/>
            <a:ext cx="508903" cy="714336"/>
          </a:xfrm>
          <a:prstGeom prst="rect">
            <a:avLst/>
          </a:prstGeom>
          <a:noFill/>
          <a:ln>
            <a:noFill/>
          </a:ln>
          <a:effectLst>
            <a:outerShdw blurRad="57150" dist="19050" dir="2760000" algn="bl" rotWithShape="0">
              <a:srgbClr val="000000">
                <a:alpha val="49803"/>
              </a:srgbClr>
            </a:outerShdw>
          </a:effectLst>
        </p:spPr>
      </p:pic>
      <p:pic>
        <p:nvPicPr>
          <p:cNvPr id="488" name="Google Shape;488;p27"/>
          <p:cNvPicPr preferRelativeResize="0"/>
          <p:nvPr/>
        </p:nvPicPr>
        <p:blipFill rotWithShape="1">
          <a:blip r:embed="rId18">
            <a:alphaModFix/>
          </a:blip>
          <a:srcRect/>
          <a:stretch/>
        </p:blipFill>
        <p:spPr>
          <a:xfrm rot="1135716">
            <a:off x="2017754" y="4362347"/>
            <a:ext cx="262090" cy="368853"/>
          </a:xfrm>
          <a:prstGeom prst="rect">
            <a:avLst/>
          </a:prstGeom>
          <a:noFill/>
          <a:ln>
            <a:noFill/>
          </a:ln>
          <a:effectLst>
            <a:outerShdw blurRad="57150" dist="19050" dir="2640000" algn="bl" rotWithShape="0">
              <a:srgbClr val="000000">
                <a:alpha val="49019"/>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92"/>
        <p:cNvGrpSpPr/>
        <p:nvPr/>
      </p:nvGrpSpPr>
      <p:grpSpPr>
        <a:xfrm>
          <a:off x="0" y="0"/>
          <a:ext cx="0" cy="0"/>
          <a:chOff x="0" y="0"/>
          <a:chExt cx="0" cy="0"/>
        </a:xfrm>
      </p:grpSpPr>
      <p:sp>
        <p:nvSpPr>
          <p:cNvPr id="493" name="Google Shape;493;p28"/>
          <p:cNvSpPr txBox="1"/>
          <p:nvPr/>
        </p:nvSpPr>
        <p:spPr>
          <a:xfrm>
            <a:off x="676950" y="756000"/>
            <a:ext cx="6778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Questionnaires and Note-Taking Templates</a:t>
            </a:r>
            <a:endParaRPr sz="2800" b="1">
              <a:solidFill>
                <a:srgbClr val="00A7E1"/>
              </a:solidFill>
              <a:latin typeface="Calibri"/>
              <a:ea typeface="Calibri"/>
              <a:cs typeface="Calibri"/>
              <a:sym typeface="Calibri"/>
            </a:endParaRPr>
          </a:p>
        </p:txBody>
      </p:sp>
      <p:sp>
        <p:nvSpPr>
          <p:cNvPr id="494" name="Google Shape;494;p28"/>
          <p:cNvSpPr txBox="1"/>
          <p:nvPr/>
        </p:nvSpPr>
        <p:spPr>
          <a:xfrm>
            <a:off x="682900" y="1772875"/>
            <a:ext cx="66567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434343"/>
                </a:solidFill>
                <a:latin typeface="Calibri"/>
                <a:ea typeface="Calibri"/>
                <a:cs typeface="Calibri"/>
                <a:sym typeface="Calibri"/>
              </a:rPr>
              <a:t>Team Adaptation of the Document</a:t>
            </a:r>
            <a:endParaRPr sz="1100" b="1">
              <a:solidFill>
                <a:srgbClr val="434343"/>
              </a:solidFill>
              <a:latin typeface="Calibri"/>
              <a:ea typeface="Calibri"/>
              <a:cs typeface="Calibri"/>
              <a:sym typeface="Calibri"/>
            </a:endParaRPr>
          </a:p>
        </p:txBody>
      </p:sp>
      <p:sp>
        <p:nvSpPr>
          <p:cNvPr id="495" name="Google Shape;495;p28"/>
          <p:cNvSpPr txBox="1"/>
          <p:nvPr/>
        </p:nvSpPr>
        <p:spPr>
          <a:xfrm>
            <a:off x="682900" y="2520050"/>
            <a:ext cx="3800700" cy="4279200"/>
          </a:xfrm>
          <a:prstGeom prst="rect">
            <a:avLst/>
          </a:prstGeom>
          <a:noFill/>
          <a:ln>
            <a:noFill/>
          </a:ln>
        </p:spPr>
        <p:txBody>
          <a:bodyPr spcFirstLastPara="1" wrap="square" lIns="0" tIns="91425" rIns="91425" bIns="91425" anchor="t" anchorCtr="0">
            <a:spAutoFit/>
          </a:bodyPr>
          <a:lstStyle/>
          <a:p>
            <a:pPr marL="114300" marR="67906" lvl="0" indent="0" algn="l" rtl="0">
              <a:spcBef>
                <a:spcPts val="0"/>
              </a:spcBef>
              <a:spcAft>
                <a:spcPts val="0"/>
              </a:spcAft>
              <a:buClr>
                <a:srgbClr val="000000"/>
              </a:buClr>
              <a:buSzPts val="1400"/>
              <a:buFont typeface="Arial"/>
              <a:buNone/>
            </a:pPr>
            <a:r>
              <a:rPr lang="en" sz="1400">
                <a:solidFill>
                  <a:srgbClr val="434343"/>
                </a:solidFill>
                <a:latin typeface="Calibri"/>
                <a:ea typeface="Calibri"/>
                <a:cs typeface="Calibri"/>
                <a:sym typeface="Calibri"/>
              </a:rPr>
              <a:t>Together, get acquainted with both the questionnaire and notetaking templates. </a:t>
            </a:r>
            <a:br>
              <a:rPr lang="en" sz="1400">
                <a:solidFill>
                  <a:srgbClr val="434343"/>
                </a:solidFill>
                <a:latin typeface="Calibri"/>
                <a:ea typeface="Calibri"/>
                <a:cs typeface="Calibri"/>
                <a:sym typeface="Calibri"/>
              </a:rPr>
            </a:br>
            <a:r>
              <a:rPr lang="en" sz="1400">
                <a:solidFill>
                  <a:srgbClr val="434343"/>
                </a:solidFill>
                <a:latin typeface="Calibri"/>
                <a:ea typeface="Calibri"/>
                <a:cs typeface="Calibri"/>
                <a:sym typeface="Calibri"/>
              </a:rPr>
              <a:t>Then, develop questions for each of the six prototypes to be tested, with guidance from the questionnaire and the</a:t>
            </a:r>
            <a:r>
              <a:rPr lang="en" sz="1400">
                <a:solidFill>
                  <a:srgbClr val="262626"/>
                </a:solidFill>
                <a:latin typeface="Calibri"/>
                <a:ea typeface="Calibri"/>
                <a:cs typeface="Calibri"/>
                <a:sym typeface="Calibri"/>
              </a:rPr>
              <a:t> “</a:t>
            </a:r>
            <a:r>
              <a:rPr lang="en" sz="1400" b="1">
                <a:solidFill>
                  <a:srgbClr val="262626"/>
                </a:solidFill>
                <a:latin typeface="Calibri"/>
                <a:ea typeface="Calibri"/>
                <a:cs typeface="Calibri"/>
                <a:sym typeface="Calibri"/>
              </a:rPr>
              <a:t>Questions and considerations before testing”</a:t>
            </a:r>
            <a:r>
              <a:rPr lang="en" sz="1400">
                <a:solidFill>
                  <a:srgbClr val="262626"/>
                </a:solidFill>
                <a:latin typeface="Calibri"/>
                <a:ea typeface="Calibri"/>
                <a:cs typeface="Calibri"/>
                <a:sym typeface="Calibri"/>
              </a:rPr>
              <a:t> section on each prototype description slide.</a:t>
            </a:r>
            <a:br>
              <a:rPr lang="en" sz="1400">
                <a:solidFill>
                  <a:srgbClr val="262626"/>
                </a:solidFill>
                <a:latin typeface="Calibri"/>
                <a:ea typeface="Calibri"/>
                <a:cs typeface="Calibri"/>
                <a:sym typeface="Calibri"/>
              </a:rPr>
            </a:br>
            <a:br>
              <a:rPr lang="en" sz="1400">
                <a:solidFill>
                  <a:srgbClr val="262626"/>
                </a:solidFill>
                <a:latin typeface="Calibri"/>
                <a:ea typeface="Calibri"/>
                <a:cs typeface="Calibri"/>
                <a:sym typeface="Calibri"/>
              </a:rPr>
            </a:br>
            <a:r>
              <a:rPr lang="en" sz="1400" b="1">
                <a:solidFill>
                  <a:srgbClr val="262626"/>
                </a:solidFill>
                <a:latin typeface="Calibri"/>
                <a:ea typeface="Calibri"/>
                <a:cs typeface="Calibri"/>
                <a:sym typeface="Calibri"/>
              </a:rPr>
              <a:t>Important</a:t>
            </a:r>
            <a:r>
              <a:rPr lang="en" sz="1400">
                <a:solidFill>
                  <a:srgbClr val="262626"/>
                </a:solidFill>
                <a:latin typeface="Calibri"/>
                <a:ea typeface="Calibri"/>
                <a:cs typeface="Calibri"/>
                <a:sym typeface="Calibri"/>
              </a:rPr>
              <a:t>: </a:t>
            </a:r>
            <a:r>
              <a:rPr lang="en" sz="1400" b="1">
                <a:solidFill>
                  <a:srgbClr val="434343"/>
                </a:solidFill>
                <a:latin typeface="Calibri"/>
                <a:ea typeface="Calibri"/>
                <a:cs typeface="Calibri"/>
                <a:sym typeface="Calibri"/>
              </a:rPr>
              <a:t>Unlike standard interviews, in which you may ask a series of pre-planned questions often answered by “yes” or “no,” human-centered design requires </a:t>
            </a:r>
            <a:r>
              <a:rPr lang="en" sz="1400" b="1" u="sng">
                <a:solidFill>
                  <a:srgbClr val="434343"/>
                </a:solidFill>
                <a:latin typeface="Calibri"/>
                <a:ea typeface="Calibri"/>
                <a:cs typeface="Calibri"/>
                <a:sym typeface="Calibri"/>
              </a:rPr>
              <a:t>qualitative interviewing</a:t>
            </a:r>
            <a:r>
              <a:rPr lang="en" sz="1400" b="1">
                <a:solidFill>
                  <a:srgbClr val="434343"/>
                </a:solidFill>
                <a:latin typeface="Calibri"/>
                <a:ea typeface="Calibri"/>
                <a:cs typeface="Calibri"/>
                <a:sym typeface="Calibri"/>
              </a:rPr>
              <a:t>: open-ended questions giving the interviewee freedom to explore topics and perspectives important to them.</a:t>
            </a:r>
            <a:br>
              <a:rPr lang="en" sz="1400">
                <a:solidFill>
                  <a:srgbClr val="262626"/>
                </a:solidFill>
                <a:latin typeface="Calibri"/>
                <a:ea typeface="Calibri"/>
                <a:cs typeface="Calibri"/>
                <a:sym typeface="Calibri"/>
              </a:rPr>
            </a:br>
            <a:br>
              <a:rPr lang="en" sz="1400">
                <a:solidFill>
                  <a:srgbClr val="262626"/>
                </a:solidFill>
                <a:latin typeface="Calibri"/>
                <a:ea typeface="Calibri"/>
                <a:cs typeface="Calibri"/>
                <a:sym typeface="Calibri"/>
              </a:rPr>
            </a:br>
            <a:r>
              <a:rPr lang="en" sz="1400">
                <a:solidFill>
                  <a:srgbClr val="262626"/>
                </a:solidFill>
                <a:latin typeface="Calibri"/>
                <a:ea typeface="Calibri"/>
                <a:cs typeface="Calibri"/>
                <a:sym typeface="Calibri"/>
              </a:rPr>
              <a:t>This process takes time. Do not rush through it. All teams must ask the same questions for each prototype.</a:t>
            </a:r>
            <a:endParaRPr sz="1400">
              <a:solidFill>
                <a:srgbClr val="434343"/>
              </a:solidFill>
              <a:latin typeface="Calibri"/>
              <a:ea typeface="Calibri"/>
              <a:cs typeface="Calibri"/>
              <a:sym typeface="Calibri"/>
            </a:endParaRPr>
          </a:p>
        </p:txBody>
      </p:sp>
      <p:pic>
        <p:nvPicPr>
          <p:cNvPr id="496" name="Google Shape;496;p28"/>
          <p:cNvPicPr preferRelativeResize="0"/>
          <p:nvPr/>
        </p:nvPicPr>
        <p:blipFill rotWithShape="1">
          <a:blip r:embed="rId3">
            <a:alphaModFix/>
          </a:blip>
          <a:srcRect/>
          <a:stretch/>
        </p:blipFill>
        <p:spPr>
          <a:xfrm>
            <a:off x="7211523" y="2663222"/>
            <a:ext cx="2933252" cy="4140778"/>
          </a:xfrm>
          <a:prstGeom prst="rect">
            <a:avLst/>
          </a:prstGeom>
          <a:noFill/>
          <a:ln>
            <a:noFill/>
          </a:ln>
          <a:effectLst>
            <a:outerShdw blurRad="57150" dist="19050" dir="2760000" algn="bl" rotWithShape="0">
              <a:srgbClr val="000000">
                <a:alpha val="49803"/>
              </a:srgbClr>
            </a:outerShdw>
          </a:effectLst>
        </p:spPr>
      </p:pic>
      <p:pic>
        <p:nvPicPr>
          <p:cNvPr id="497" name="Google Shape;497;p28"/>
          <p:cNvPicPr preferRelativeResize="0"/>
          <p:nvPr/>
        </p:nvPicPr>
        <p:blipFill rotWithShape="1">
          <a:blip r:embed="rId4">
            <a:alphaModFix/>
          </a:blip>
          <a:srcRect/>
          <a:stretch/>
        </p:blipFill>
        <p:spPr>
          <a:xfrm>
            <a:off x="4770023" y="2520050"/>
            <a:ext cx="2933242" cy="4136982"/>
          </a:xfrm>
          <a:prstGeom prst="rect">
            <a:avLst/>
          </a:prstGeom>
          <a:noFill/>
          <a:ln>
            <a:noFill/>
          </a:ln>
          <a:effectLst>
            <a:outerShdw blurRad="57150" dist="19050" dir="2760000" algn="bl" rotWithShape="0">
              <a:srgbClr val="000000">
                <a:alpha val="49803"/>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78BC3"/>
        </a:solidFill>
        <a:effectLst/>
      </p:bgPr>
    </p:bg>
    <p:spTree>
      <p:nvGrpSpPr>
        <p:cNvPr id="1" name="Shape 501"/>
        <p:cNvGrpSpPr/>
        <p:nvPr/>
      </p:nvGrpSpPr>
      <p:grpSpPr>
        <a:xfrm>
          <a:off x="0" y="0"/>
          <a:ext cx="0" cy="0"/>
          <a:chOff x="0" y="0"/>
          <a:chExt cx="0" cy="0"/>
        </a:xfrm>
      </p:grpSpPr>
      <p:cxnSp>
        <p:nvCxnSpPr>
          <p:cNvPr id="502" name="Google Shape;502;p29"/>
          <p:cNvCxnSpPr/>
          <p:nvPr/>
        </p:nvCxnSpPr>
        <p:spPr>
          <a:xfrm>
            <a:off x="4008740" y="4477703"/>
            <a:ext cx="2686800" cy="0"/>
          </a:xfrm>
          <a:prstGeom prst="straightConnector1">
            <a:avLst/>
          </a:prstGeom>
          <a:noFill/>
          <a:ln w="12700" cap="flat" cmpd="sng">
            <a:solidFill>
              <a:srgbClr val="FFFFFF"/>
            </a:solidFill>
            <a:prstDash val="solid"/>
            <a:round/>
            <a:headEnd type="none" w="sm" len="sm"/>
            <a:tailEnd type="none" w="sm" len="sm"/>
          </a:ln>
        </p:spPr>
      </p:cxnSp>
      <p:sp>
        <p:nvSpPr>
          <p:cNvPr id="503" name="Google Shape;503;p29"/>
          <p:cNvSpPr txBox="1"/>
          <p:nvPr/>
        </p:nvSpPr>
        <p:spPr>
          <a:xfrm>
            <a:off x="2577002" y="3344775"/>
            <a:ext cx="5538000" cy="870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4700" b="1" i="0" u="none" strike="noStrike" cap="none">
                <a:solidFill>
                  <a:srgbClr val="FFFFFF"/>
                </a:solidFill>
                <a:latin typeface="Calibri"/>
                <a:ea typeface="Calibri"/>
                <a:cs typeface="Calibri"/>
                <a:sym typeface="Calibri"/>
              </a:rPr>
              <a:t>LUNCH BREAK</a:t>
            </a:r>
            <a:endParaRPr sz="4700" b="1" i="0" u="none" strike="noStrike" cap="none">
              <a:solidFill>
                <a:srgbClr val="FFFF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07"/>
        <p:cNvGrpSpPr/>
        <p:nvPr/>
      </p:nvGrpSpPr>
      <p:grpSpPr>
        <a:xfrm>
          <a:off x="0" y="0"/>
          <a:ext cx="0" cy="0"/>
          <a:chOff x="0" y="0"/>
          <a:chExt cx="0" cy="0"/>
        </a:xfrm>
      </p:grpSpPr>
      <p:sp>
        <p:nvSpPr>
          <p:cNvPr id="508" name="Google Shape;508;p30"/>
          <p:cNvSpPr txBox="1"/>
          <p:nvPr/>
        </p:nvSpPr>
        <p:spPr>
          <a:xfrm>
            <a:off x="676952" y="756000"/>
            <a:ext cx="31137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Testing Guide</a:t>
            </a:r>
            <a:endParaRPr sz="2800" b="1">
              <a:solidFill>
                <a:srgbClr val="00A7E1"/>
              </a:solidFill>
              <a:latin typeface="Calibri"/>
              <a:ea typeface="Calibri"/>
              <a:cs typeface="Calibri"/>
              <a:sym typeface="Calibri"/>
            </a:endParaRPr>
          </a:p>
        </p:txBody>
      </p:sp>
      <p:sp>
        <p:nvSpPr>
          <p:cNvPr id="509" name="Google Shape;509;p30"/>
          <p:cNvSpPr txBox="1"/>
          <p:nvPr/>
        </p:nvSpPr>
        <p:spPr>
          <a:xfrm>
            <a:off x="682900" y="1772875"/>
            <a:ext cx="66567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434343"/>
                </a:solidFill>
                <a:latin typeface="Calibri"/>
                <a:ea typeface="Calibri"/>
                <a:cs typeface="Calibri"/>
                <a:sym typeface="Calibri"/>
              </a:rPr>
              <a:t>Team Adaptation of the Document</a:t>
            </a:r>
            <a:endParaRPr sz="1100" b="1">
              <a:solidFill>
                <a:srgbClr val="434343"/>
              </a:solidFill>
              <a:latin typeface="Calibri"/>
              <a:ea typeface="Calibri"/>
              <a:cs typeface="Calibri"/>
              <a:sym typeface="Calibri"/>
            </a:endParaRPr>
          </a:p>
        </p:txBody>
      </p:sp>
      <p:sp>
        <p:nvSpPr>
          <p:cNvPr id="510" name="Google Shape;510;p30"/>
          <p:cNvSpPr txBox="1"/>
          <p:nvPr/>
        </p:nvSpPr>
        <p:spPr>
          <a:xfrm>
            <a:off x="682900" y="2520050"/>
            <a:ext cx="2372700" cy="3847177"/>
          </a:xfrm>
          <a:prstGeom prst="rect">
            <a:avLst/>
          </a:prstGeom>
          <a:noFill/>
          <a:ln>
            <a:noFill/>
          </a:ln>
        </p:spPr>
        <p:txBody>
          <a:bodyPr spcFirstLastPara="1" wrap="square" lIns="0" tIns="91425" rIns="91425" bIns="91425" anchor="t" anchorCtr="0">
            <a:spAutoFit/>
          </a:bodyPr>
          <a:lstStyle/>
          <a:p>
            <a:pPr marL="114300" marR="67906" lvl="0" indent="0" algn="l" rtl="0">
              <a:spcBef>
                <a:spcPts val="0"/>
              </a:spcBef>
              <a:spcAft>
                <a:spcPts val="0"/>
              </a:spcAft>
              <a:buClr>
                <a:srgbClr val="000000"/>
              </a:buClr>
              <a:buSzPts val="1100"/>
              <a:buFont typeface="Arial"/>
              <a:buNone/>
            </a:pPr>
            <a:r>
              <a:rPr lang="en" sz="1400">
                <a:solidFill>
                  <a:srgbClr val="434343"/>
                </a:solidFill>
                <a:latin typeface="Calibri"/>
                <a:ea typeface="Calibri"/>
                <a:cs typeface="Calibri"/>
                <a:sym typeface="Calibri"/>
              </a:rPr>
              <a:t>Each testing team is invited to open their testing guide, read it together, and adapt the following elements:</a:t>
            </a:r>
            <a:br>
              <a:rPr lang="en" sz="1400">
                <a:solidFill>
                  <a:srgbClr val="434343"/>
                </a:solidFill>
                <a:latin typeface="Calibri"/>
                <a:ea typeface="Calibri"/>
                <a:cs typeface="Calibri"/>
                <a:sym typeface="Calibri"/>
              </a:rPr>
            </a:br>
            <a:endParaRPr sz="1400">
              <a:solidFill>
                <a:srgbClr val="434343"/>
              </a:solidFill>
              <a:latin typeface="Calibri"/>
              <a:ea typeface="Calibri"/>
              <a:cs typeface="Calibri"/>
              <a:sym typeface="Calibri"/>
            </a:endParaRPr>
          </a:p>
          <a:p>
            <a:pPr marL="400050" marR="67906" lvl="0" indent="-260350" algn="l" rtl="0">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Assign roles (listed in the guide) to each team member.</a:t>
            </a:r>
            <a:endParaRPr sz="1400">
              <a:solidFill>
                <a:srgbClr val="434343"/>
              </a:solidFill>
              <a:latin typeface="Calibri"/>
              <a:ea typeface="Calibri"/>
              <a:cs typeface="Calibri"/>
              <a:sym typeface="Calibri"/>
            </a:endParaRPr>
          </a:p>
          <a:p>
            <a:pPr marL="0" marR="67906" lvl="0" indent="0" algn="l" rtl="0">
              <a:spcBef>
                <a:spcPts val="0"/>
              </a:spcBef>
              <a:spcAft>
                <a:spcPts val="0"/>
              </a:spcAft>
              <a:buClr>
                <a:srgbClr val="000000"/>
              </a:buClr>
              <a:buSzPts val="1400"/>
              <a:buFont typeface="Arial"/>
              <a:buNone/>
            </a:pPr>
            <a:endParaRPr sz="1400">
              <a:solidFill>
                <a:srgbClr val="434343"/>
              </a:solidFill>
              <a:latin typeface="Calibri"/>
              <a:ea typeface="Calibri"/>
              <a:cs typeface="Calibri"/>
              <a:sym typeface="Calibri"/>
            </a:endParaRPr>
          </a:p>
          <a:p>
            <a:pPr marL="400050" marR="67906" lvl="0" indent="-260350" algn="l" rtl="0">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Develop team testing dashboard (see example at right and in the guide).</a:t>
            </a:r>
            <a:endParaRPr sz="1400">
              <a:solidFill>
                <a:srgbClr val="434343"/>
              </a:solidFill>
              <a:latin typeface="Calibri"/>
              <a:ea typeface="Calibri"/>
              <a:cs typeface="Calibri"/>
              <a:sym typeface="Calibri"/>
            </a:endParaRPr>
          </a:p>
          <a:p>
            <a:pPr marL="0" marR="67906" lvl="0" indent="0" algn="l" rtl="0">
              <a:spcBef>
                <a:spcPts val="0"/>
              </a:spcBef>
              <a:spcAft>
                <a:spcPts val="0"/>
              </a:spcAft>
              <a:buClr>
                <a:srgbClr val="000000"/>
              </a:buClr>
              <a:buSzPts val="1400"/>
              <a:buFont typeface="Arial"/>
              <a:buNone/>
            </a:pPr>
            <a:endParaRPr sz="1400">
              <a:solidFill>
                <a:srgbClr val="434343"/>
              </a:solidFill>
              <a:latin typeface="Calibri"/>
              <a:ea typeface="Calibri"/>
              <a:cs typeface="Calibri"/>
              <a:sym typeface="Calibri"/>
            </a:endParaRPr>
          </a:p>
          <a:p>
            <a:pPr marL="400050" marR="67906" lvl="0" indent="-260350" algn="l" rtl="0">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Get acquainted with best practices listed in the guide.</a:t>
            </a:r>
            <a:endParaRPr sz="1400">
              <a:solidFill>
                <a:srgbClr val="434343"/>
              </a:solidFill>
              <a:latin typeface="Calibri"/>
              <a:ea typeface="Calibri"/>
              <a:cs typeface="Calibri"/>
              <a:sym typeface="Calibri"/>
            </a:endParaRPr>
          </a:p>
        </p:txBody>
      </p:sp>
      <p:pic>
        <p:nvPicPr>
          <p:cNvPr id="511" name="Google Shape;511;p30"/>
          <p:cNvPicPr preferRelativeResize="0"/>
          <p:nvPr/>
        </p:nvPicPr>
        <p:blipFill rotWithShape="1">
          <a:blip r:embed="rId3">
            <a:alphaModFix/>
          </a:blip>
          <a:srcRect/>
          <a:stretch/>
        </p:blipFill>
        <p:spPr>
          <a:xfrm rot="536067">
            <a:off x="7041622" y="964939"/>
            <a:ext cx="2963210" cy="2094374"/>
          </a:xfrm>
          <a:prstGeom prst="rect">
            <a:avLst/>
          </a:prstGeom>
          <a:noFill/>
          <a:ln>
            <a:noFill/>
          </a:ln>
          <a:effectLst>
            <a:outerShdw blurRad="57150" dist="19050" dir="2760000" algn="bl" rotWithShape="0">
              <a:srgbClr val="000000">
                <a:alpha val="49803"/>
              </a:srgbClr>
            </a:outerShdw>
          </a:effectLst>
        </p:spPr>
      </p:pic>
      <p:pic>
        <p:nvPicPr>
          <p:cNvPr id="512" name="Google Shape;512;p30"/>
          <p:cNvPicPr preferRelativeResize="0"/>
          <p:nvPr/>
        </p:nvPicPr>
        <p:blipFill rotWithShape="1">
          <a:blip r:embed="rId4">
            <a:alphaModFix/>
          </a:blip>
          <a:srcRect b="7986"/>
          <a:stretch/>
        </p:blipFill>
        <p:spPr>
          <a:xfrm>
            <a:off x="3307500" y="3022125"/>
            <a:ext cx="6841974" cy="3781874"/>
          </a:xfrm>
          <a:prstGeom prst="rect">
            <a:avLst/>
          </a:prstGeom>
          <a:noFill/>
          <a:ln>
            <a:noFill/>
          </a:ln>
          <a:effectLst>
            <a:outerShdw blurRad="57150" dist="19050" dir="2760000" algn="bl" rotWithShape="0">
              <a:srgbClr val="000000">
                <a:alpha val="49803"/>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516"/>
        <p:cNvGrpSpPr/>
        <p:nvPr/>
      </p:nvGrpSpPr>
      <p:grpSpPr>
        <a:xfrm>
          <a:off x="0" y="0"/>
          <a:ext cx="0" cy="0"/>
          <a:chOff x="0" y="0"/>
          <a:chExt cx="0" cy="0"/>
        </a:xfrm>
      </p:grpSpPr>
      <p:cxnSp>
        <p:nvCxnSpPr>
          <p:cNvPr id="517" name="Google Shape;517;p31"/>
          <p:cNvCxnSpPr/>
          <p:nvPr/>
        </p:nvCxnSpPr>
        <p:spPr>
          <a:xfrm>
            <a:off x="2648846" y="3954359"/>
            <a:ext cx="2121600" cy="0"/>
          </a:xfrm>
          <a:prstGeom prst="straightConnector1">
            <a:avLst/>
          </a:prstGeom>
          <a:noFill/>
          <a:ln w="12700" cap="flat" cmpd="sng">
            <a:solidFill>
              <a:srgbClr val="FFFFFF"/>
            </a:solidFill>
            <a:prstDash val="solid"/>
            <a:round/>
            <a:headEnd type="none" w="sm" len="sm"/>
            <a:tailEnd type="none" w="sm" len="sm"/>
          </a:ln>
        </p:spPr>
      </p:cxnSp>
      <p:sp>
        <p:nvSpPr>
          <p:cNvPr id="518" name="Google Shape;518;p31"/>
          <p:cNvSpPr txBox="1"/>
          <p:nvPr/>
        </p:nvSpPr>
        <p:spPr>
          <a:xfrm>
            <a:off x="1146702" y="2274781"/>
            <a:ext cx="1361400" cy="1035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13800" b="1">
                <a:solidFill>
                  <a:srgbClr val="FFFFFF"/>
                </a:solidFill>
                <a:latin typeface="Calibri"/>
                <a:ea typeface="Calibri"/>
                <a:cs typeface="Calibri"/>
                <a:sym typeface="Calibri"/>
              </a:rPr>
              <a:t>4</a:t>
            </a:r>
            <a:endParaRPr sz="13800" b="1" i="0" u="none" strike="noStrike" cap="none">
              <a:solidFill>
                <a:srgbClr val="FFFFFF"/>
              </a:solidFill>
              <a:latin typeface="Calibri"/>
              <a:ea typeface="Calibri"/>
              <a:cs typeface="Calibri"/>
              <a:sym typeface="Calibri"/>
            </a:endParaRPr>
          </a:p>
        </p:txBody>
      </p:sp>
      <p:sp>
        <p:nvSpPr>
          <p:cNvPr id="519" name="Google Shape;519;p31"/>
          <p:cNvSpPr txBox="1"/>
          <p:nvPr/>
        </p:nvSpPr>
        <p:spPr>
          <a:xfrm>
            <a:off x="2648850" y="2509000"/>
            <a:ext cx="5037300" cy="297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700"/>
              <a:buFont typeface="Arial"/>
              <a:buNone/>
            </a:pPr>
            <a:r>
              <a:rPr lang="en" sz="3500">
                <a:solidFill>
                  <a:schemeClr val="lt1"/>
                </a:solidFill>
                <a:latin typeface="Calibri"/>
                <a:ea typeface="Calibri"/>
                <a:cs typeface="Calibri"/>
                <a:sym typeface="Calibri"/>
              </a:rPr>
              <a:t>Final Recommendations</a:t>
            </a:r>
            <a:br>
              <a:rPr lang="en" sz="3500">
                <a:solidFill>
                  <a:schemeClr val="lt1"/>
                </a:solidFill>
                <a:latin typeface="Calibri"/>
                <a:ea typeface="Calibri"/>
                <a:cs typeface="Calibri"/>
                <a:sym typeface="Calibri"/>
              </a:rPr>
            </a:br>
            <a:r>
              <a:rPr lang="en" sz="3500">
                <a:solidFill>
                  <a:schemeClr val="lt1"/>
                </a:solidFill>
                <a:latin typeface="Calibri"/>
                <a:ea typeface="Calibri"/>
                <a:cs typeface="Calibri"/>
                <a:sym typeface="Calibri"/>
              </a:rPr>
              <a:t>and Role Play</a:t>
            </a:r>
            <a:endParaRPr sz="35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35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4"/>
          <p:cNvSpPr txBox="1"/>
          <p:nvPr/>
        </p:nvSpPr>
        <p:spPr>
          <a:xfrm>
            <a:off x="631308" y="1990143"/>
            <a:ext cx="6131442" cy="1383900"/>
          </a:xfrm>
          <a:prstGeom prst="rect">
            <a:avLst/>
          </a:prstGeom>
          <a:noFill/>
          <a:ln>
            <a:noFill/>
          </a:ln>
        </p:spPr>
        <p:txBody>
          <a:bodyPr spcFirstLastPara="1" wrap="square" lIns="78650" tIns="39325" rIns="78650" bIns="39325" anchor="ctr" anchorCtr="0">
            <a:noAutofit/>
          </a:bodyPr>
          <a:lstStyle/>
          <a:p>
            <a:pPr marL="0" marR="0" lvl="0" indent="0" algn="l" rtl="0">
              <a:lnSpc>
                <a:spcPct val="90000"/>
              </a:lnSpc>
              <a:spcBef>
                <a:spcPts val="0"/>
              </a:spcBef>
              <a:spcAft>
                <a:spcPts val="0"/>
              </a:spcAft>
              <a:buClr>
                <a:schemeClr val="lt1"/>
              </a:buClr>
              <a:buSzPts val="25800"/>
              <a:buFont typeface="Calibri"/>
              <a:buNone/>
            </a:pPr>
            <a:r>
              <a:rPr lang="en" sz="1900" b="0" i="0" u="none" strike="noStrike" cap="none">
                <a:solidFill>
                  <a:srgbClr val="009EDB"/>
                </a:solidFill>
                <a:latin typeface="Calibri"/>
                <a:ea typeface="Calibri"/>
                <a:cs typeface="Calibri"/>
                <a:sym typeface="Calibri"/>
              </a:rPr>
              <a:t>Day   </a:t>
            </a:r>
            <a:r>
              <a:rPr lang="en" sz="13800" b="0" i="0" u="none" strike="noStrike" cap="none">
                <a:solidFill>
                  <a:srgbClr val="009EDB"/>
                </a:solidFill>
                <a:latin typeface="Calibri"/>
                <a:ea typeface="Calibri"/>
                <a:cs typeface="Calibri"/>
                <a:sym typeface="Calibri"/>
              </a:rPr>
              <a:t>TWO</a:t>
            </a:r>
            <a:endParaRPr sz="13800" b="0" i="0" u="none" strike="noStrike" cap="none">
              <a:solidFill>
                <a:srgbClr val="009EDB"/>
              </a:solidFill>
              <a:latin typeface="Calibri"/>
              <a:ea typeface="Calibri"/>
              <a:cs typeface="Calibri"/>
              <a:sym typeface="Calibri"/>
            </a:endParaRPr>
          </a:p>
        </p:txBody>
      </p:sp>
      <p:sp>
        <p:nvSpPr>
          <p:cNvPr id="103" name="Google Shape;103;p14"/>
          <p:cNvSpPr txBox="1"/>
          <p:nvPr/>
        </p:nvSpPr>
        <p:spPr>
          <a:xfrm>
            <a:off x="2441910" y="4722403"/>
            <a:ext cx="1721100" cy="1127306"/>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rgbClr val="000000"/>
              </a:buClr>
              <a:buSzPts val="1400"/>
              <a:buFont typeface="Arial"/>
              <a:buNone/>
            </a:pPr>
            <a:r>
              <a:rPr lang="en" sz="1100">
                <a:solidFill>
                  <a:srgbClr val="757070"/>
                </a:solidFill>
                <a:latin typeface="Calibri"/>
                <a:ea typeface="Calibri"/>
                <a:cs typeface="Calibri"/>
                <a:sym typeface="Calibri"/>
              </a:rPr>
              <a:t>What did you learn from this experience?</a:t>
            </a:r>
            <a:endParaRPr sz="1100">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rgbClr val="000000"/>
              </a:buClr>
              <a:buSzPts val="1400"/>
              <a:buFont typeface="Arial"/>
              <a:buNone/>
            </a:pPr>
            <a:r>
              <a:rPr lang="en" sz="1100">
                <a:solidFill>
                  <a:srgbClr val="757070"/>
                </a:solidFill>
                <a:latin typeface="Calibri"/>
                <a:ea typeface="Calibri"/>
                <a:cs typeface="Calibri"/>
                <a:sym typeface="Calibri"/>
              </a:rPr>
              <a:t>How can you use these learnings in the field?</a:t>
            </a:r>
            <a:endParaRPr sz="1100">
              <a:solidFill>
                <a:srgbClr val="757070"/>
              </a:solidFill>
              <a:latin typeface="Calibri"/>
              <a:ea typeface="Calibri"/>
              <a:cs typeface="Calibri"/>
              <a:sym typeface="Calibri"/>
            </a:endParaRPr>
          </a:p>
        </p:txBody>
      </p:sp>
      <p:sp>
        <p:nvSpPr>
          <p:cNvPr id="104" name="Google Shape;104;p14"/>
          <p:cNvSpPr txBox="1"/>
          <p:nvPr/>
        </p:nvSpPr>
        <p:spPr>
          <a:xfrm>
            <a:off x="4416762" y="4722413"/>
            <a:ext cx="1858500" cy="1279656"/>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rgbClr val="000000"/>
              </a:buClr>
              <a:buSzPts val="1400"/>
              <a:buFont typeface="Arial"/>
              <a:buNone/>
            </a:pPr>
            <a:r>
              <a:rPr lang="en" sz="1100">
                <a:solidFill>
                  <a:srgbClr val="757070"/>
                </a:solidFill>
                <a:latin typeface="Calibri"/>
                <a:ea typeface="Calibri"/>
                <a:cs typeface="Calibri"/>
                <a:sym typeface="Calibri"/>
              </a:rPr>
              <a:t>What are the roles within the research group?</a:t>
            </a:r>
            <a:endParaRPr sz="1100">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rgbClr val="000000"/>
              </a:buClr>
              <a:buSzPts val="1400"/>
              <a:buFont typeface="Arial"/>
              <a:buNone/>
            </a:pPr>
            <a:r>
              <a:rPr lang="en" sz="1100">
                <a:solidFill>
                  <a:srgbClr val="757070"/>
                </a:solidFill>
                <a:latin typeface="Calibri"/>
                <a:ea typeface="Calibri"/>
                <a:cs typeface="Calibri"/>
                <a:sym typeface="Calibri"/>
              </a:rPr>
              <a:t>What tools and documentation need to be captured?</a:t>
            </a:r>
            <a:endParaRPr sz="1100">
              <a:solidFill>
                <a:srgbClr val="757070"/>
              </a:solidFill>
              <a:latin typeface="Calibri"/>
              <a:ea typeface="Calibri"/>
              <a:cs typeface="Calibri"/>
              <a:sym typeface="Calibri"/>
            </a:endParaRPr>
          </a:p>
        </p:txBody>
      </p:sp>
      <p:sp>
        <p:nvSpPr>
          <p:cNvPr id="105" name="Google Shape;105;p14"/>
          <p:cNvSpPr txBox="1"/>
          <p:nvPr/>
        </p:nvSpPr>
        <p:spPr>
          <a:xfrm>
            <a:off x="6529001" y="4722425"/>
            <a:ext cx="1548900" cy="2068590"/>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chemeClr val="dk1"/>
              </a:buClr>
              <a:buSzPts val="900"/>
              <a:buFont typeface="Arial"/>
              <a:buNone/>
            </a:pPr>
            <a:r>
              <a:rPr lang="en" sz="1100">
                <a:solidFill>
                  <a:srgbClr val="757070"/>
                </a:solidFill>
                <a:latin typeface="Calibri"/>
                <a:ea typeface="Calibri"/>
                <a:cs typeface="Calibri"/>
                <a:sym typeface="Calibri"/>
              </a:rPr>
              <a:t>Review the testing documents and the six prototypes.</a:t>
            </a:r>
            <a:endParaRPr sz="1100">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chemeClr val="dk1"/>
              </a:buClr>
              <a:buSzPts val="900"/>
              <a:buFont typeface="Arial"/>
              <a:buNone/>
            </a:pPr>
            <a:r>
              <a:rPr lang="en" sz="1100">
                <a:solidFill>
                  <a:srgbClr val="757070"/>
                </a:solidFill>
                <a:latin typeface="Calibri"/>
                <a:ea typeface="Calibri"/>
                <a:cs typeface="Calibri"/>
                <a:sym typeface="Calibri"/>
              </a:rPr>
              <a:t>Tailor questions to suit your community’s needs.</a:t>
            </a:r>
            <a:endParaRPr sz="1100">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chemeClr val="dk1"/>
              </a:buClr>
              <a:buSzPts val="900"/>
              <a:buFont typeface="Arial"/>
              <a:buNone/>
            </a:pPr>
            <a:r>
              <a:rPr lang="en" sz="1100" b="1">
                <a:solidFill>
                  <a:srgbClr val="757070"/>
                </a:solidFill>
                <a:latin typeface="Calibri"/>
                <a:ea typeface="Calibri"/>
                <a:cs typeface="Calibri"/>
                <a:sym typeface="Calibri"/>
              </a:rPr>
              <a:t>Activity</a:t>
            </a:r>
            <a:r>
              <a:rPr lang="en" sz="1100">
                <a:solidFill>
                  <a:srgbClr val="757070"/>
                </a:solidFill>
                <a:latin typeface="Calibri"/>
                <a:ea typeface="Calibri"/>
                <a:cs typeface="Calibri"/>
                <a:sym typeface="Calibri"/>
              </a:rPr>
              <a:t>: Role play in small groups to try out the testing documents.</a:t>
            </a:r>
            <a:endParaRPr sz="1100">
              <a:solidFill>
                <a:srgbClr val="757070"/>
              </a:solidFill>
              <a:latin typeface="Calibri"/>
              <a:ea typeface="Calibri"/>
              <a:cs typeface="Calibri"/>
              <a:sym typeface="Calibri"/>
            </a:endParaRPr>
          </a:p>
        </p:txBody>
      </p:sp>
      <p:sp>
        <p:nvSpPr>
          <p:cNvPr id="106" name="Google Shape;106;p14"/>
          <p:cNvSpPr txBox="1"/>
          <p:nvPr/>
        </p:nvSpPr>
        <p:spPr>
          <a:xfrm>
            <a:off x="8556406" y="4722403"/>
            <a:ext cx="1721100" cy="795421"/>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rgbClr val="000000"/>
              </a:buClr>
              <a:buSzPts val="1400"/>
              <a:buFont typeface="Arial"/>
              <a:buNone/>
            </a:pPr>
            <a:r>
              <a:rPr lang="en" sz="1100">
                <a:solidFill>
                  <a:srgbClr val="757070"/>
                </a:solidFill>
                <a:latin typeface="Calibri"/>
                <a:ea typeface="Calibri"/>
                <a:cs typeface="Calibri"/>
                <a:sym typeface="Calibri"/>
              </a:rPr>
              <a:t>What comes after testing? What is next in the process?</a:t>
            </a:r>
            <a:endParaRPr sz="1100" b="0" i="0" u="none" strike="noStrike" cap="none">
              <a:solidFill>
                <a:srgbClr val="757070"/>
              </a:solidFill>
              <a:latin typeface="Calibri"/>
              <a:ea typeface="Calibri"/>
              <a:cs typeface="Calibri"/>
              <a:sym typeface="Calibri"/>
            </a:endParaRPr>
          </a:p>
        </p:txBody>
      </p:sp>
      <p:sp>
        <p:nvSpPr>
          <p:cNvPr id="107" name="Google Shape;107;p14"/>
          <p:cNvSpPr txBox="1"/>
          <p:nvPr/>
        </p:nvSpPr>
        <p:spPr>
          <a:xfrm>
            <a:off x="679346" y="756000"/>
            <a:ext cx="9333300" cy="9660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A7E1"/>
              </a:buClr>
              <a:buSzPts val="3200"/>
              <a:buFont typeface="Calibri"/>
              <a:buNone/>
            </a:pPr>
            <a:r>
              <a:rPr lang="en" sz="3200" b="1">
                <a:solidFill>
                  <a:srgbClr val="00A7E1"/>
                </a:solidFill>
                <a:latin typeface="Calibri"/>
                <a:ea typeface="Calibri"/>
                <a:cs typeface="Calibri"/>
                <a:sym typeface="Calibri"/>
              </a:rPr>
              <a:t>Today’s Agenda</a:t>
            </a:r>
            <a:endParaRPr sz="3200" b="1">
              <a:solidFill>
                <a:srgbClr val="434343"/>
              </a:solidFill>
              <a:latin typeface="Calibri"/>
              <a:ea typeface="Calibri"/>
              <a:cs typeface="Calibri"/>
              <a:sym typeface="Calibri"/>
            </a:endParaRPr>
          </a:p>
        </p:txBody>
      </p:sp>
      <p:sp>
        <p:nvSpPr>
          <p:cNvPr id="108" name="Google Shape;108;p14"/>
          <p:cNvSpPr txBox="1"/>
          <p:nvPr/>
        </p:nvSpPr>
        <p:spPr>
          <a:xfrm>
            <a:off x="2441898" y="3474175"/>
            <a:ext cx="1674300" cy="851400"/>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chemeClr val="dk1"/>
              </a:buClr>
              <a:buSzPts val="1700"/>
              <a:buFont typeface="Arial"/>
              <a:buNone/>
            </a:pPr>
            <a:r>
              <a:rPr lang="en" sz="1500" b="1">
                <a:solidFill>
                  <a:srgbClr val="093C5E"/>
                </a:solidFill>
                <a:latin typeface="Calibri"/>
                <a:ea typeface="Calibri"/>
                <a:cs typeface="Calibri"/>
                <a:sym typeface="Calibri"/>
              </a:rPr>
              <a:t>1. Feedback from Rapid Testing</a:t>
            </a:r>
            <a:endParaRPr sz="1500" b="1">
              <a:solidFill>
                <a:srgbClr val="093C5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500" b="1">
              <a:solidFill>
                <a:srgbClr val="093C5E"/>
              </a:solidFill>
              <a:latin typeface="Calibri"/>
              <a:ea typeface="Calibri"/>
              <a:cs typeface="Calibri"/>
              <a:sym typeface="Calibri"/>
            </a:endParaRPr>
          </a:p>
        </p:txBody>
      </p:sp>
      <p:sp>
        <p:nvSpPr>
          <p:cNvPr id="109" name="Google Shape;109;p14"/>
          <p:cNvSpPr txBox="1"/>
          <p:nvPr/>
        </p:nvSpPr>
        <p:spPr>
          <a:xfrm>
            <a:off x="4443374" y="3474175"/>
            <a:ext cx="1858499" cy="851333"/>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chemeClr val="dk1"/>
              </a:buClr>
              <a:buSzPts val="1700"/>
              <a:buFont typeface="Arial"/>
              <a:buNone/>
            </a:pPr>
            <a:r>
              <a:rPr lang="en" sz="1500" b="1">
                <a:solidFill>
                  <a:srgbClr val="093C5E"/>
                </a:solidFill>
                <a:latin typeface="Calibri"/>
                <a:ea typeface="Calibri"/>
                <a:cs typeface="Calibri"/>
                <a:sym typeface="Calibri"/>
              </a:rPr>
              <a:t>2. HCD Testing Tips and Tricks</a:t>
            </a:r>
            <a:endParaRPr sz="1500" b="1">
              <a:solidFill>
                <a:srgbClr val="093C5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500" b="1">
              <a:solidFill>
                <a:srgbClr val="093C5E"/>
              </a:solidFill>
              <a:latin typeface="Calibri"/>
              <a:ea typeface="Calibri"/>
              <a:cs typeface="Calibri"/>
              <a:sym typeface="Calibri"/>
            </a:endParaRPr>
          </a:p>
        </p:txBody>
      </p:sp>
      <p:sp>
        <p:nvSpPr>
          <p:cNvPr id="110" name="Google Shape;110;p14"/>
          <p:cNvSpPr txBox="1"/>
          <p:nvPr/>
        </p:nvSpPr>
        <p:spPr>
          <a:xfrm>
            <a:off x="6533006" y="3474162"/>
            <a:ext cx="1806300" cy="1082166"/>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chemeClr val="dk1"/>
              </a:buClr>
              <a:buSzPts val="1700"/>
              <a:buFont typeface="Arial"/>
              <a:buNone/>
            </a:pPr>
            <a:r>
              <a:rPr lang="en" sz="1500" b="1">
                <a:solidFill>
                  <a:srgbClr val="093C5E"/>
                </a:solidFill>
                <a:latin typeface="Calibri"/>
                <a:ea typeface="Calibri"/>
                <a:cs typeface="Calibri"/>
                <a:sym typeface="Calibri"/>
              </a:rPr>
              <a:t>3. Reviewing Prototypes and Learning by Doing</a:t>
            </a:r>
            <a:endParaRPr sz="1500" b="1">
              <a:solidFill>
                <a:srgbClr val="093C5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500" b="1">
              <a:solidFill>
                <a:srgbClr val="093C5E"/>
              </a:solidFill>
              <a:latin typeface="Calibri"/>
              <a:ea typeface="Calibri"/>
              <a:cs typeface="Calibri"/>
              <a:sym typeface="Calibri"/>
            </a:endParaRPr>
          </a:p>
        </p:txBody>
      </p:sp>
      <p:cxnSp>
        <p:nvCxnSpPr>
          <p:cNvPr id="111" name="Google Shape;111;p14"/>
          <p:cNvCxnSpPr/>
          <p:nvPr/>
        </p:nvCxnSpPr>
        <p:spPr>
          <a:xfrm>
            <a:off x="672000" y="4592175"/>
            <a:ext cx="9481500" cy="0"/>
          </a:xfrm>
          <a:prstGeom prst="straightConnector1">
            <a:avLst/>
          </a:prstGeom>
          <a:noFill/>
          <a:ln w="76200" cap="flat" cmpd="sng">
            <a:solidFill>
              <a:srgbClr val="0A5190"/>
            </a:solidFill>
            <a:prstDash val="solid"/>
            <a:round/>
            <a:headEnd type="none" w="sm" len="sm"/>
            <a:tailEnd type="none" w="sm" len="sm"/>
          </a:ln>
        </p:spPr>
      </p:cxnSp>
      <p:sp>
        <p:nvSpPr>
          <p:cNvPr id="112" name="Google Shape;112;p14"/>
          <p:cNvSpPr txBox="1"/>
          <p:nvPr/>
        </p:nvSpPr>
        <p:spPr>
          <a:xfrm>
            <a:off x="8556398" y="3474162"/>
            <a:ext cx="1806300" cy="620700"/>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rgbClr val="000000"/>
              </a:buClr>
              <a:buSzPts val="1700"/>
              <a:buFont typeface="Arial"/>
              <a:buNone/>
            </a:pPr>
            <a:r>
              <a:rPr lang="en" sz="1500" b="1">
                <a:solidFill>
                  <a:srgbClr val="093C5E"/>
                </a:solidFill>
                <a:latin typeface="Calibri"/>
                <a:ea typeface="Calibri"/>
                <a:cs typeface="Calibri"/>
                <a:sym typeface="Calibri"/>
              </a:rPr>
              <a:t>4. Next Steps</a:t>
            </a:r>
            <a:endParaRPr sz="1500" b="1">
              <a:solidFill>
                <a:srgbClr val="093C5E"/>
              </a:solidFill>
              <a:latin typeface="Calibri"/>
              <a:ea typeface="Calibri"/>
              <a:cs typeface="Calibri"/>
              <a:sym typeface="Calibri"/>
            </a:endParaRPr>
          </a:p>
          <a:p>
            <a:pPr marL="0" marR="0" lvl="0" indent="0" algn="l" rtl="0">
              <a:spcBef>
                <a:spcPts val="0"/>
              </a:spcBef>
              <a:spcAft>
                <a:spcPts val="0"/>
              </a:spcAft>
              <a:buClr>
                <a:srgbClr val="000000"/>
              </a:buClr>
              <a:buSzPts val="1700"/>
              <a:buFont typeface="Arial"/>
              <a:buNone/>
            </a:pPr>
            <a:endParaRPr sz="1500" b="1">
              <a:solidFill>
                <a:srgbClr val="093C5E"/>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23"/>
        <p:cNvGrpSpPr/>
        <p:nvPr/>
      </p:nvGrpSpPr>
      <p:grpSpPr>
        <a:xfrm>
          <a:off x="0" y="0"/>
          <a:ext cx="0" cy="0"/>
          <a:chOff x="0" y="0"/>
          <a:chExt cx="0" cy="0"/>
        </a:xfrm>
      </p:grpSpPr>
      <p:sp>
        <p:nvSpPr>
          <p:cNvPr id="524" name="Google Shape;524;p32"/>
          <p:cNvSpPr txBox="1"/>
          <p:nvPr/>
        </p:nvSpPr>
        <p:spPr>
          <a:xfrm>
            <a:off x="4888600" y="2431625"/>
            <a:ext cx="5493650" cy="4745666"/>
          </a:xfrm>
          <a:prstGeom prst="rect">
            <a:avLst/>
          </a:prstGeom>
          <a:noFill/>
          <a:ln>
            <a:noFill/>
          </a:ln>
        </p:spPr>
        <p:txBody>
          <a:bodyPr spcFirstLastPara="1" wrap="square" lIns="0" tIns="79125" rIns="79125" bIns="79125" anchor="t" anchorCtr="0">
            <a:spAutoFit/>
          </a:bodyPr>
          <a:lstStyle/>
          <a:p>
            <a:pPr marL="114300" marR="0" lvl="0" indent="0" algn="l" rtl="0">
              <a:spcBef>
                <a:spcPts val="0"/>
              </a:spcBef>
              <a:spcAft>
                <a:spcPts val="0"/>
              </a:spcAft>
              <a:buClr>
                <a:srgbClr val="000000"/>
              </a:buClr>
              <a:buSzPts val="1100"/>
              <a:buFont typeface="Arial"/>
              <a:buNone/>
            </a:pPr>
            <a:r>
              <a:rPr lang="en" sz="1400" b="1">
                <a:solidFill>
                  <a:srgbClr val="434343"/>
                </a:solidFill>
                <a:latin typeface="Calibri"/>
                <a:ea typeface="Calibri"/>
                <a:cs typeface="Calibri"/>
                <a:sym typeface="Calibri"/>
              </a:rPr>
              <a:t>Follow people's stories rather than trying to elicit the answers we want from them.</a:t>
            </a:r>
            <a:endParaRPr sz="1400" b="1">
              <a:solidFill>
                <a:srgbClr val="434343"/>
              </a:solidFill>
              <a:latin typeface="Calibri"/>
              <a:ea typeface="Calibri"/>
              <a:cs typeface="Calibri"/>
              <a:sym typeface="Calibri"/>
            </a:endParaRPr>
          </a:p>
          <a:p>
            <a:pPr marL="114300" marR="0" lvl="0" indent="0" algn="l" rtl="0">
              <a:spcBef>
                <a:spcPts val="0"/>
              </a:spcBef>
              <a:spcAft>
                <a:spcPts val="0"/>
              </a:spcAft>
              <a:buClr>
                <a:srgbClr val="000000"/>
              </a:buClr>
              <a:buSzPts val="1100"/>
              <a:buFont typeface="Arial"/>
              <a:buNone/>
            </a:pPr>
            <a:endParaRPr sz="1400">
              <a:solidFill>
                <a:srgbClr val="434343"/>
              </a:solidFill>
              <a:latin typeface="Calibri"/>
              <a:ea typeface="Calibri"/>
              <a:cs typeface="Calibri"/>
              <a:sym typeface="Calibri"/>
            </a:endParaRPr>
          </a:p>
          <a:p>
            <a:pPr marL="285636" marR="491827" lvl="0" indent="-241203" algn="l" rtl="0">
              <a:spcBef>
                <a:spcPts val="600"/>
              </a:spcBef>
              <a:spcAft>
                <a:spcPts val="0"/>
              </a:spcAft>
              <a:buClr>
                <a:srgbClr val="434343"/>
              </a:buClr>
              <a:buSzPts val="1100"/>
              <a:buFont typeface="Calibri"/>
              <a:buChar char="●"/>
            </a:pPr>
            <a:r>
              <a:rPr lang="en" sz="1400">
                <a:solidFill>
                  <a:srgbClr val="434343"/>
                </a:solidFill>
                <a:latin typeface="Calibri"/>
                <a:ea typeface="Calibri"/>
                <a:cs typeface="Calibri"/>
                <a:sym typeface="Calibri"/>
              </a:rPr>
              <a:t>Talk less and listen more to what the participant is telling you.</a:t>
            </a:r>
            <a:endParaRPr/>
          </a:p>
          <a:p>
            <a:pPr marL="285636" marR="491827" lvl="0" indent="-241203" algn="l" rtl="0">
              <a:spcBef>
                <a:spcPts val="1200"/>
              </a:spcBef>
              <a:spcAft>
                <a:spcPts val="0"/>
              </a:spcAft>
              <a:buClr>
                <a:srgbClr val="434343"/>
              </a:buClr>
              <a:buSzPts val="1100"/>
              <a:buFont typeface="Calibri"/>
              <a:buChar char="●"/>
            </a:pPr>
            <a:r>
              <a:rPr lang="en" sz="1400">
                <a:solidFill>
                  <a:srgbClr val="434343"/>
                </a:solidFill>
                <a:latin typeface="Calibri"/>
                <a:ea typeface="Calibri"/>
                <a:cs typeface="Calibri"/>
                <a:sym typeface="Calibri"/>
              </a:rPr>
              <a:t>Listen to understand. Do not judge the information being shared with you.</a:t>
            </a:r>
            <a:endParaRPr/>
          </a:p>
          <a:p>
            <a:pPr marL="285636" marR="491827" lvl="0" indent="-241203" algn="l" rtl="0">
              <a:spcBef>
                <a:spcPts val="1200"/>
              </a:spcBef>
              <a:spcAft>
                <a:spcPts val="0"/>
              </a:spcAft>
              <a:buClr>
                <a:srgbClr val="434343"/>
              </a:buClr>
              <a:buSzPts val="1100"/>
              <a:buFont typeface="Calibri"/>
              <a:buChar char="●"/>
            </a:pPr>
            <a:r>
              <a:rPr lang="en" sz="1400">
                <a:solidFill>
                  <a:srgbClr val="434343"/>
                </a:solidFill>
                <a:latin typeface="Calibri"/>
                <a:ea typeface="Calibri"/>
                <a:cs typeface="Calibri"/>
                <a:sym typeface="Calibri"/>
              </a:rPr>
              <a:t>Be curious and deepen the information obtained with new questions.</a:t>
            </a:r>
            <a:endParaRPr/>
          </a:p>
          <a:p>
            <a:pPr marL="285636" marR="491827" lvl="0" indent="-241203" algn="l" rtl="0">
              <a:spcBef>
                <a:spcPts val="1200"/>
              </a:spcBef>
              <a:spcAft>
                <a:spcPts val="0"/>
              </a:spcAft>
              <a:buClr>
                <a:srgbClr val="434343"/>
              </a:buClr>
              <a:buSzPts val="1100"/>
              <a:buFont typeface="Calibri"/>
              <a:buChar char="●"/>
            </a:pPr>
            <a:r>
              <a:rPr lang="en" sz="1400">
                <a:solidFill>
                  <a:srgbClr val="434343"/>
                </a:solidFill>
                <a:latin typeface="Calibri"/>
                <a:ea typeface="Calibri"/>
                <a:cs typeface="Calibri"/>
                <a:sym typeface="Calibri"/>
              </a:rPr>
              <a:t>Ask "Why?" when participants answer with "yes," "no," or short or generic answers.</a:t>
            </a:r>
            <a:endParaRPr/>
          </a:p>
          <a:p>
            <a:pPr marL="285636" marR="491827" lvl="0" indent="-241203" algn="l" rtl="0">
              <a:spcBef>
                <a:spcPts val="1200"/>
              </a:spcBef>
              <a:spcAft>
                <a:spcPts val="0"/>
              </a:spcAft>
              <a:buClr>
                <a:srgbClr val="434343"/>
              </a:buClr>
              <a:buSzPts val="1100"/>
              <a:buFont typeface="Calibri"/>
              <a:buChar char="●"/>
            </a:pPr>
            <a:r>
              <a:rPr lang="en" sz="1400">
                <a:solidFill>
                  <a:srgbClr val="434343"/>
                </a:solidFill>
                <a:latin typeface="Calibri"/>
                <a:ea typeface="Calibri"/>
                <a:cs typeface="Calibri"/>
                <a:sym typeface="Calibri"/>
              </a:rPr>
              <a:t>This human-centered project aims to improve understanding of all the complexities of participants’ behavior. Avoid sharing your opinions with participants, which may prevent them from sharing theirs. </a:t>
            </a:r>
            <a:endParaRPr/>
          </a:p>
          <a:p>
            <a:pPr marL="285636" marR="491827" lvl="0" indent="-241203" algn="l" rtl="0">
              <a:spcBef>
                <a:spcPts val="1200"/>
              </a:spcBef>
              <a:spcAft>
                <a:spcPts val="600"/>
              </a:spcAft>
              <a:buClr>
                <a:srgbClr val="434343"/>
              </a:buClr>
              <a:buSzPts val="1100"/>
              <a:buFont typeface="Calibri"/>
              <a:buChar char="●"/>
            </a:pPr>
            <a:r>
              <a:rPr lang="en" sz="1400">
                <a:solidFill>
                  <a:srgbClr val="434343"/>
                </a:solidFill>
                <a:latin typeface="Calibri"/>
                <a:ea typeface="Calibri"/>
                <a:cs typeface="Calibri"/>
                <a:sym typeface="Calibri"/>
              </a:rPr>
              <a:t>Encourage feedback by using statements such as "Tell me more about this … " Humans like to feel heard, so take the opportunity to ask for all the details.</a:t>
            </a:r>
            <a:endParaRPr sz="2000" b="1">
              <a:solidFill>
                <a:srgbClr val="42BEAF"/>
              </a:solidFill>
              <a:latin typeface="Calibri"/>
              <a:ea typeface="Calibri"/>
              <a:cs typeface="Calibri"/>
              <a:sym typeface="Calibri"/>
            </a:endParaRPr>
          </a:p>
        </p:txBody>
      </p:sp>
      <p:sp>
        <p:nvSpPr>
          <p:cNvPr id="525" name="Google Shape;525;p32"/>
          <p:cNvSpPr txBox="1"/>
          <p:nvPr/>
        </p:nvSpPr>
        <p:spPr>
          <a:xfrm>
            <a:off x="676949" y="756000"/>
            <a:ext cx="51189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Recommendations for Testing</a:t>
            </a:r>
            <a:endParaRPr sz="2800" b="1">
              <a:solidFill>
                <a:srgbClr val="00A7E1"/>
              </a:solidFill>
              <a:latin typeface="Calibri"/>
              <a:ea typeface="Calibri"/>
              <a:cs typeface="Calibri"/>
              <a:sym typeface="Calibri"/>
            </a:endParaRPr>
          </a:p>
        </p:txBody>
      </p:sp>
      <p:sp>
        <p:nvSpPr>
          <p:cNvPr id="526" name="Google Shape;526;p32"/>
          <p:cNvSpPr txBox="1"/>
          <p:nvPr/>
        </p:nvSpPr>
        <p:spPr>
          <a:xfrm>
            <a:off x="5045750" y="1769250"/>
            <a:ext cx="42057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434343"/>
                </a:solidFill>
                <a:latin typeface="Calibri"/>
                <a:ea typeface="Calibri"/>
                <a:cs typeface="Calibri"/>
                <a:sym typeface="Calibri"/>
              </a:rPr>
              <a:t>Practice Empathic Listening</a:t>
            </a:r>
            <a:endParaRPr sz="1100" b="1">
              <a:solidFill>
                <a:srgbClr val="434343"/>
              </a:solidFill>
              <a:latin typeface="Calibri"/>
              <a:ea typeface="Calibri"/>
              <a:cs typeface="Calibri"/>
              <a:sym typeface="Calibri"/>
            </a:endParaRPr>
          </a:p>
        </p:txBody>
      </p:sp>
      <p:sp>
        <p:nvSpPr>
          <p:cNvPr id="527" name="Google Shape;527;p32"/>
          <p:cNvSpPr txBox="1"/>
          <p:nvPr/>
        </p:nvSpPr>
        <p:spPr>
          <a:xfrm>
            <a:off x="676950" y="2503000"/>
            <a:ext cx="4028400" cy="2201100"/>
          </a:xfrm>
          <a:prstGeom prst="rect">
            <a:avLst/>
          </a:prstGeom>
          <a:noFill/>
          <a:ln>
            <a:noFill/>
          </a:ln>
        </p:spPr>
        <p:txBody>
          <a:bodyPr spcFirstLastPara="1" wrap="square" lIns="104875" tIns="52425" rIns="104875" bIns="52425" anchor="ctr" anchorCtr="0">
            <a:noAutofit/>
          </a:bodyPr>
          <a:lstStyle/>
          <a:p>
            <a:pPr marL="342900" marR="0" lvl="0" indent="-317500" algn="l" rtl="0">
              <a:lnSpc>
                <a:spcPct val="180000"/>
              </a:lnSpc>
              <a:spcBef>
                <a:spcPts val="0"/>
              </a:spcBef>
              <a:spcAft>
                <a:spcPts val="0"/>
              </a:spcAft>
              <a:buClr>
                <a:srgbClr val="00A7E1"/>
              </a:buClr>
              <a:buSzPts val="1400"/>
              <a:buFont typeface="Calibri"/>
              <a:buAutoNum type="arabicPeriod"/>
            </a:pPr>
            <a:r>
              <a:rPr lang="en" sz="1400" b="1">
                <a:solidFill>
                  <a:srgbClr val="00A7E1"/>
                </a:solidFill>
                <a:latin typeface="Calibri"/>
                <a:ea typeface="Calibri"/>
                <a:cs typeface="Calibri"/>
                <a:sym typeface="Calibri"/>
              </a:rPr>
              <a:t>Navigate uncertainty and embrace ambiguity.</a:t>
            </a:r>
            <a:endParaRPr sz="1400" b="1">
              <a:solidFill>
                <a:srgbClr val="00A7E1"/>
              </a:solidFill>
              <a:latin typeface="Calibri"/>
              <a:ea typeface="Calibri"/>
              <a:cs typeface="Calibri"/>
              <a:sym typeface="Calibri"/>
            </a:endParaRPr>
          </a:p>
          <a:p>
            <a:pPr marL="342900" marR="0" lvl="0" indent="-317500" algn="l" rtl="0">
              <a:lnSpc>
                <a:spcPct val="180000"/>
              </a:lnSpc>
              <a:spcBef>
                <a:spcPts val="0"/>
              </a:spcBef>
              <a:spcAft>
                <a:spcPts val="0"/>
              </a:spcAft>
              <a:buClr>
                <a:srgbClr val="00A7E1"/>
              </a:buClr>
              <a:buSzPts val="1400"/>
              <a:buFont typeface="Calibri"/>
              <a:buAutoNum type="arabicPeriod"/>
            </a:pPr>
            <a:r>
              <a:rPr lang="en" sz="1400" b="1">
                <a:solidFill>
                  <a:srgbClr val="00A7E1"/>
                </a:solidFill>
                <a:latin typeface="Calibri"/>
                <a:ea typeface="Calibri"/>
                <a:cs typeface="Calibri"/>
                <a:sym typeface="Calibri"/>
              </a:rPr>
              <a:t>Observe with a beginner's mind and curiosity.</a:t>
            </a:r>
            <a:endParaRPr sz="1400" b="1">
              <a:solidFill>
                <a:srgbClr val="00A7E1"/>
              </a:solidFill>
              <a:latin typeface="Calibri"/>
              <a:ea typeface="Calibri"/>
              <a:cs typeface="Calibri"/>
              <a:sym typeface="Calibri"/>
            </a:endParaRPr>
          </a:p>
          <a:p>
            <a:pPr marL="342900" marR="0" lvl="0" indent="-317500" algn="l" rtl="0">
              <a:lnSpc>
                <a:spcPct val="180000"/>
              </a:lnSpc>
              <a:spcBef>
                <a:spcPts val="0"/>
              </a:spcBef>
              <a:spcAft>
                <a:spcPts val="0"/>
              </a:spcAft>
              <a:buClr>
                <a:srgbClr val="00A7E1"/>
              </a:buClr>
              <a:buSzPts val="1400"/>
              <a:buFont typeface="Calibri"/>
              <a:buAutoNum type="arabicPeriod"/>
            </a:pPr>
            <a:r>
              <a:rPr lang="en" sz="1400" b="1">
                <a:solidFill>
                  <a:srgbClr val="00A7E1"/>
                </a:solidFill>
                <a:latin typeface="Calibri"/>
                <a:ea typeface="Calibri"/>
                <a:cs typeface="Calibri"/>
                <a:sym typeface="Calibri"/>
              </a:rPr>
              <a:t>Keep an open mind and stay creative.</a:t>
            </a:r>
            <a:endParaRPr sz="1400" b="1">
              <a:solidFill>
                <a:srgbClr val="00A7E1"/>
              </a:solidFill>
              <a:latin typeface="Calibri"/>
              <a:ea typeface="Calibri"/>
              <a:cs typeface="Calibri"/>
              <a:sym typeface="Calibri"/>
            </a:endParaRPr>
          </a:p>
          <a:p>
            <a:pPr marL="342900" marR="0" lvl="0" indent="-317500" algn="l" rtl="0">
              <a:lnSpc>
                <a:spcPct val="180000"/>
              </a:lnSpc>
              <a:spcBef>
                <a:spcPts val="0"/>
              </a:spcBef>
              <a:spcAft>
                <a:spcPts val="0"/>
              </a:spcAft>
              <a:buClr>
                <a:srgbClr val="00A7E1"/>
              </a:buClr>
              <a:buSzPts val="1400"/>
              <a:buFont typeface="Calibri"/>
              <a:buAutoNum type="arabicPeriod"/>
            </a:pPr>
            <a:r>
              <a:rPr lang="en" sz="1400" b="1">
                <a:solidFill>
                  <a:srgbClr val="00A7E1"/>
                </a:solidFill>
                <a:latin typeface="Calibri"/>
                <a:ea typeface="Calibri"/>
                <a:cs typeface="Calibri"/>
                <a:sym typeface="Calibri"/>
              </a:rPr>
              <a:t>Iterate and learn from failure.</a:t>
            </a:r>
            <a:endParaRPr sz="1400" b="1">
              <a:solidFill>
                <a:srgbClr val="434343"/>
              </a:solidFill>
              <a:latin typeface="Calibri"/>
              <a:ea typeface="Calibri"/>
              <a:cs typeface="Calibri"/>
              <a:sym typeface="Calibri"/>
            </a:endParaRPr>
          </a:p>
          <a:p>
            <a:pPr marL="342900" marR="0" lvl="0" indent="-317500" algn="l" rtl="0">
              <a:lnSpc>
                <a:spcPct val="180000"/>
              </a:lnSpc>
              <a:spcBef>
                <a:spcPts val="0"/>
              </a:spcBef>
              <a:spcAft>
                <a:spcPts val="0"/>
              </a:spcAft>
              <a:buClr>
                <a:srgbClr val="00A7E1"/>
              </a:buClr>
              <a:buSzPts val="1400"/>
              <a:buFont typeface="Calibri"/>
              <a:buAutoNum type="arabicPeriod"/>
            </a:pPr>
            <a:r>
              <a:rPr lang="en" sz="1400" b="1">
                <a:solidFill>
                  <a:srgbClr val="00A7E1"/>
                </a:solidFill>
                <a:latin typeface="Calibri"/>
                <a:ea typeface="Calibri"/>
                <a:cs typeface="Calibri"/>
                <a:sym typeface="Calibri"/>
              </a:rPr>
              <a:t>Remember: Collaboration is everything.</a:t>
            </a:r>
            <a:endParaRPr sz="1400" b="1">
              <a:solidFill>
                <a:srgbClr val="434343"/>
              </a:solidFill>
              <a:latin typeface="Calibri"/>
              <a:ea typeface="Calibri"/>
              <a:cs typeface="Calibri"/>
              <a:sym typeface="Calibri"/>
            </a:endParaRPr>
          </a:p>
          <a:p>
            <a:pPr marL="0" marR="0" lvl="0" indent="0" algn="l" rtl="0">
              <a:lnSpc>
                <a:spcPct val="130000"/>
              </a:lnSpc>
              <a:spcBef>
                <a:spcPts val="0"/>
              </a:spcBef>
              <a:spcAft>
                <a:spcPts val="0"/>
              </a:spcAft>
              <a:buClr>
                <a:srgbClr val="000000"/>
              </a:buClr>
              <a:buSzPts val="300"/>
              <a:buFont typeface="Arial"/>
              <a:buNone/>
            </a:pPr>
            <a:endParaRPr sz="1400" b="1">
              <a:solidFill>
                <a:srgbClr val="00A7E1"/>
              </a:solidFill>
              <a:latin typeface="Calibri"/>
              <a:ea typeface="Calibri"/>
              <a:cs typeface="Calibri"/>
              <a:sym typeface="Calibri"/>
            </a:endParaRPr>
          </a:p>
        </p:txBody>
      </p:sp>
      <p:sp>
        <p:nvSpPr>
          <p:cNvPr id="528" name="Google Shape;528;p32"/>
          <p:cNvSpPr txBox="1"/>
          <p:nvPr/>
        </p:nvSpPr>
        <p:spPr>
          <a:xfrm>
            <a:off x="682900" y="1772875"/>
            <a:ext cx="42057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434343"/>
                </a:solidFill>
                <a:latin typeface="Calibri"/>
                <a:ea typeface="Calibri"/>
                <a:cs typeface="Calibri"/>
                <a:sym typeface="Calibri"/>
              </a:rPr>
              <a:t>Adopt the HCD Mindset</a:t>
            </a:r>
            <a:endParaRPr sz="1100" b="1">
              <a:solidFill>
                <a:srgbClr val="434343"/>
              </a:solidFill>
              <a:latin typeface="Calibri"/>
              <a:ea typeface="Calibri"/>
              <a:cs typeface="Calibri"/>
              <a:sym typeface="Calibri"/>
            </a:endParaRPr>
          </a:p>
        </p:txBody>
      </p:sp>
      <p:pic>
        <p:nvPicPr>
          <p:cNvPr id="529" name="Google Shape;529;p32"/>
          <p:cNvPicPr preferRelativeResize="0"/>
          <p:nvPr/>
        </p:nvPicPr>
        <p:blipFill rotWithShape="1">
          <a:blip r:embed="rId3">
            <a:alphaModFix/>
          </a:blip>
          <a:srcRect l="8773" t="8380" r="9158" b="3776"/>
          <a:stretch/>
        </p:blipFill>
        <p:spPr>
          <a:xfrm>
            <a:off x="1190551" y="4358807"/>
            <a:ext cx="2498600" cy="252139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34"/>
        <p:cNvGrpSpPr/>
        <p:nvPr/>
      </p:nvGrpSpPr>
      <p:grpSpPr>
        <a:xfrm>
          <a:off x="0" y="0"/>
          <a:ext cx="0" cy="0"/>
          <a:chOff x="0" y="0"/>
          <a:chExt cx="0" cy="0"/>
        </a:xfrm>
      </p:grpSpPr>
      <p:sp>
        <p:nvSpPr>
          <p:cNvPr id="535" name="Google Shape;535;p33"/>
          <p:cNvSpPr txBox="1"/>
          <p:nvPr/>
        </p:nvSpPr>
        <p:spPr>
          <a:xfrm>
            <a:off x="676949" y="756000"/>
            <a:ext cx="51189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Recommendations for Testing</a:t>
            </a:r>
            <a:endParaRPr sz="2800" b="1">
              <a:solidFill>
                <a:srgbClr val="00A7E1"/>
              </a:solidFill>
              <a:latin typeface="Calibri"/>
              <a:ea typeface="Calibri"/>
              <a:cs typeface="Calibri"/>
              <a:sym typeface="Calibri"/>
            </a:endParaRPr>
          </a:p>
        </p:txBody>
      </p:sp>
      <p:sp>
        <p:nvSpPr>
          <p:cNvPr id="536" name="Google Shape;536;p33"/>
          <p:cNvSpPr txBox="1"/>
          <p:nvPr/>
        </p:nvSpPr>
        <p:spPr>
          <a:xfrm>
            <a:off x="682900" y="1772875"/>
            <a:ext cx="53232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434343"/>
                </a:solidFill>
                <a:latin typeface="Calibri"/>
                <a:ea typeface="Calibri"/>
                <a:cs typeface="Calibri"/>
                <a:sym typeface="Calibri"/>
              </a:rPr>
              <a:t>End HCD Testing with Qualitative Interviews</a:t>
            </a:r>
            <a:endParaRPr sz="1100" b="1">
              <a:solidFill>
                <a:srgbClr val="434343"/>
              </a:solidFill>
              <a:latin typeface="Calibri"/>
              <a:ea typeface="Calibri"/>
              <a:cs typeface="Calibri"/>
              <a:sym typeface="Calibri"/>
            </a:endParaRPr>
          </a:p>
        </p:txBody>
      </p:sp>
      <p:sp>
        <p:nvSpPr>
          <p:cNvPr id="537" name="Google Shape;537;p33"/>
          <p:cNvSpPr txBox="1"/>
          <p:nvPr/>
        </p:nvSpPr>
        <p:spPr>
          <a:xfrm>
            <a:off x="676950" y="2497800"/>
            <a:ext cx="4436700" cy="3874339"/>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000000"/>
              </a:buClr>
              <a:buSzPts val="1400"/>
              <a:buFont typeface="Arial"/>
              <a:buNone/>
            </a:pPr>
            <a:r>
              <a:rPr lang="en" sz="1400">
                <a:solidFill>
                  <a:srgbClr val="434343"/>
                </a:solidFill>
                <a:latin typeface="Calibri"/>
                <a:ea typeface="Calibri"/>
                <a:cs typeface="Calibri"/>
                <a:sym typeface="Calibri"/>
              </a:rPr>
              <a:t>During qualitative interviews,</a:t>
            </a:r>
            <a:br>
              <a:rPr lang="en" sz="1400">
                <a:solidFill>
                  <a:srgbClr val="434343"/>
                </a:solidFill>
                <a:latin typeface="Calibri"/>
                <a:ea typeface="Calibri"/>
                <a:cs typeface="Calibri"/>
                <a:sym typeface="Calibri"/>
              </a:rPr>
            </a:br>
            <a:endParaRPr sz="1400">
              <a:solidFill>
                <a:srgbClr val="434343"/>
              </a:solidFill>
              <a:latin typeface="Calibri"/>
              <a:ea typeface="Calibri"/>
              <a:cs typeface="Calibri"/>
              <a:sym typeface="Calibri"/>
            </a:endParaRPr>
          </a:p>
          <a:p>
            <a:pPr marL="393700" marR="0" lvl="0" indent="-355600" algn="l" rtl="0">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Seek consent of the interviewee and ensure a safe, calm interview environment;</a:t>
            </a:r>
            <a:endParaRPr sz="1400">
              <a:solidFill>
                <a:srgbClr val="434343"/>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a:solidFill>
                <a:srgbClr val="434343"/>
              </a:solidFill>
              <a:latin typeface="Calibri"/>
              <a:ea typeface="Calibri"/>
              <a:cs typeface="Calibri"/>
              <a:sym typeface="Calibri"/>
            </a:endParaRPr>
          </a:p>
          <a:p>
            <a:pPr marL="393700" marR="0" lvl="0" indent="-355600" algn="l" rtl="0">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Ensure the interviewee actively participates;</a:t>
            </a:r>
            <a:endParaRPr sz="1400">
              <a:solidFill>
                <a:srgbClr val="434343"/>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a:solidFill>
                <a:srgbClr val="434343"/>
              </a:solidFill>
              <a:latin typeface="Calibri"/>
              <a:ea typeface="Calibri"/>
              <a:cs typeface="Calibri"/>
              <a:sym typeface="Calibri"/>
            </a:endParaRPr>
          </a:p>
          <a:p>
            <a:pPr marL="393700" marR="0" lvl="0" indent="-355600" algn="l" rtl="0">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Invite the interviewee to explore and reflect on their contraceptive discontinuation story (related to usage, influencers, and channels of information) without assuming where it begins and ends;</a:t>
            </a:r>
            <a:endParaRPr sz="1400">
              <a:solidFill>
                <a:srgbClr val="434343"/>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a:solidFill>
                <a:srgbClr val="434343"/>
              </a:solidFill>
              <a:latin typeface="Calibri"/>
              <a:ea typeface="Calibri"/>
              <a:cs typeface="Calibri"/>
              <a:sym typeface="Calibri"/>
            </a:endParaRPr>
          </a:p>
          <a:p>
            <a:pPr marL="393700" marR="0" lvl="0" indent="-355600" algn="l" rtl="0">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Give the interviewee space to share things that are most important to them; and </a:t>
            </a:r>
            <a:endParaRPr sz="1400">
              <a:solidFill>
                <a:srgbClr val="434343"/>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a:solidFill>
                <a:srgbClr val="434343"/>
              </a:solidFill>
              <a:latin typeface="Calibri"/>
              <a:ea typeface="Calibri"/>
              <a:cs typeface="Calibri"/>
              <a:sym typeface="Calibri"/>
            </a:endParaRPr>
          </a:p>
          <a:p>
            <a:pPr marL="393700" marR="0" lvl="0" indent="-355600" algn="l" rtl="0">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Encourage storytelling about the interviewee’s experience in its full richness and complexity.</a:t>
            </a:r>
            <a:endParaRPr sz="1400">
              <a:solidFill>
                <a:srgbClr val="434343"/>
              </a:solidFill>
              <a:latin typeface="Calibri"/>
              <a:ea typeface="Calibri"/>
              <a:cs typeface="Calibri"/>
              <a:sym typeface="Calibri"/>
            </a:endParaRPr>
          </a:p>
        </p:txBody>
      </p:sp>
      <p:pic>
        <p:nvPicPr>
          <p:cNvPr id="538" name="Google Shape;538;p33"/>
          <p:cNvPicPr preferRelativeResize="0"/>
          <p:nvPr/>
        </p:nvPicPr>
        <p:blipFill rotWithShape="1">
          <a:blip r:embed="rId3">
            <a:alphaModFix/>
          </a:blip>
          <a:srcRect/>
          <a:stretch/>
        </p:blipFill>
        <p:spPr>
          <a:xfrm>
            <a:off x="6170432" y="1856105"/>
            <a:ext cx="3660201" cy="2441320"/>
          </a:xfrm>
          <a:prstGeom prst="rect">
            <a:avLst/>
          </a:prstGeom>
          <a:noFill/>
          <a:ln>
            <a:noFill/>
          </a:ln>
        </p:spPr>
      </p:pic>
      <p:sp>
        <p:nvSpPr>
          <p:cNvPr id="539" name="Google Shape;539;p33"/>
          <p:cNvSpPr txBox="1"/>
          <p:nvPr/>
        </p:nvSpPr>
        <p:spPr>
          <a:xfrm>
            <a:off x="5329613" y="4413133"/>
            <a:ext cx="2282100" cy="1782900"/>
          </a:xfrm>
          <a:prstGeom prst="rect">
            <a:avLst/>
          </a:prstGeom>
          <a:noFill/>
          <a:ln>
            <a:noFill/>
          </a:ln>
        </p:spPr>
        <p:txBody>
          <a:bodyPr spcFirstLastPara="1" wrap="square" lIns="104875" tIns="52425" rIns="104875" bIns="52425" anchor="ctr" anchorCtr="0">
            <a:normAutofit/>
          </a:bodyPr>
          <a:lstStyle/>
          <a:p>
            <a:pPr marL="0" marR="0" lvl="0" indent="0" algn="l" rtl="0">
              <a:lnSpc>
                <a:spcPct val="80000"/>
              </a:lnSpc>
              <a:spcBef>
                <a:spcPts val="0"/>
              </a:spcBef>
              <a:spcAft>
                <a:spcPts val="0"/>
              </a:spcAft>
              <a:buClr>
                <a:srgbClr val="000000"/>
              </a:buClr>
              <a:buSzPts val="1200"/>
              <a:buFont typeface="Arial"/>
              <a:buNone/>
            </a:pPr>
            <a:r>
              <a:rPr lang="en" sz="2400" b="1">
                <a:solidFill>
                  <a:srgbClr val="26CAD3"/>
                </a:solidFill>
                <a:latin typeface="Calibri"/>
                <a:ea typeface="Calibri"/>
                <a:cs typeface="Calibri"/>
                <a:sym typeface="Calibri"/>
              </a:rPr>
              <a:t>“WHY?”</a:t>
            </a:r>
            <a:br>
              <a:rPr lang="en" sz="2400" b="1">
                <a:solidFill>
                  <a:srgbClr val="26CAD3"/>
                </a:solidFill>
                <a:latin typeface="Calibri"/>
                <a:ea typeface="Calibri"/>
                <a:cs typeface="Calibri"/>
                <a:sym typeface="Calibri"/>
              </a:rPr>
            </a:br>
            <a:r>
              <a:rPr lang="en" sz="2400" b="1">
                <a:solidFill>
                  <a:srgbClr val="26CAD3"/>
                </a:solidFill>
                <a:latin typeface="Calibri"/>
                <a:ea typeface="Calibri"/>
                <a:cs typeface="Calibri"/>
                <a:sym typeface="Calibri"/>
              </a:rPr>
              <a:t>“WHAT COULD </a:t>
            </a:r>
            <a:br>
              <a:rPr lang="en" sz="2400" b="1">
                <a:solidFill>
                  <a:srgbClr val="26CAD3"/>
                </a:solidFill>
                <a:latin typeface="Calibri"/>
                <a:ea typeface="Calibri"/>
                <a:cs typeface="Calibri"/>
                <a:sym typeface="Calibri"/>
              </a:rPr>
            </a:br>
            <a:r>
              <a:rPr lang="en" sz="2400" b="1">
                <a:solidFill>
                  <a:srgbClr val="26CAD3"/>
                </a:solidFill>
                <a:latin typeface="Calibri"/>
                <a:ea typeface="Calibri"/>
                <a:cs typeface="Calibri"/>
                <a:sym typeface="Calibri"/>
              </a:rPr>
              <a:t>BE BETTER?”</a:t>
            </a:r>
            <a:br>
              <a:rPr lang="en" sz="2400" b="1">
                <a:solidFill>
                  <a:srgbClr val="26CAD3"/>
                </a:solidFill>
                <a:latin typeface="Calibri"/>
                <a:ea typeface="Calibri"/>
                <a:cs typeface="Calibri"/>
                <a:sym typeface="Calibri"/>
              </a:rPr>
            </a:br>
            <a:r>
              <a:rPr lang="en" sz="2400" b="1">
                <a:solidFill>
                  <a:srgbClr val="26CAD3"/>
                </a:solidFill>
                <a:latin typeface="Calibri"/>
                <a:ea typeface="Calibri"/>
                <a:cs typeface="Calibri"/>
                <a:sym typeface="Calibri"/>
              </a:rPr>
              <a:t>“SHOW ME.”</a:t>
            </a:r>
            <a:endParaRPr sz="2400" b="1">
              <a:solidFill>
                <a:srgbClr val="26CAD3"/>
              </a:solidFill>
              <a:latin typeface="Calibri"/>
              <a:ea typeface="Calibri"/>
              <a:cs typeface="Calibri"/>
              <a:sym typeface="Calibri"/>
            </a:endParaRPr>
          </a:p>
        </p:txBody>
      </p:sp>
      <p:pic>
        <p:nvPicPr>
          <p:cNvPr id="540" name="Google Shape;540;p33"/>
          <p:cNvPicPr preferRelativeResize="0"/>
          <p:nvPr/>
        </p:nvPicPr>
        <p:blipFill rotWithShape="1">
          <a:blip r:embed="rId4">
            <a:alphaModFix/>
          </a:blip>
          <a:srcRect l="24134" t="27632" r="27882" b="8432"/>
          <a:stretch/>
        </p:blipFill>
        <p:spPr>
          <a:xfrm>
            <a:off x="7611721" y="4413123"/>
            <a:ext cx="2537743" cy="239087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44"/>
        <p:cNvGrpSpPr/>
        <p:nvPr/>
      </p:nvGrpSpPr>
      <p:grpSpPr>
        <a:xfrm>
          <a:off x="0" y="0"/>
          <a:ext cx="0" cy="0"/>
          <a:chOff x="0" y="0"/>
          <a:chExt cx="0" cy="0"/>
        </a:xfrm>
      </p:grpSpPr>
      <p:sp>
        <p:nvSpPr>
          <p:cNvPr id="545" name="Google Shape;545;p34"/>
          <p:cNvSpPr txBox="1"/>
          <p:nvPr/>
        </p:nvSpPr>
        <p:spPr>
          <a:xfrm>
            <a:off x="676949" y="756000"/>
            <a:ext cx="51189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Recommendations for Testing</a:t>
            </a:r>
            <a:endParaRPr sz="2800" b="1">
              <a:solidFill>
                <a:srgbClr val="00A7E1"/>
              </a:solidFill>
              <a:latin typeface="Calibri"/>
              <a:ea typeface="Calibri"/>
              <a:cs typeface="Calibri"/>
              <a:sym typeface="Calibri"/>
            </a:endParaRPr>
          </a:p>
        </p:txBody>
      </p:sp>
      <p:sp>
        <p:nvSpPr>
          <p:cNvPr id="546" name="Google Shape;546;p34"/>
          <p:cNvSpPr txBox="1"/>
          <p:nvPr/>
        </p:nvSpPr>
        <p:spPr>
          <a:xfrm>
            <a:off x="682900" y="1772875"/>
            <a:ext cx="53232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434343"/>
                </a:solidFill>
                <a:latin typeface="Calibri"/>
                <a:ea typeface="Calibri"/>
                <a:cs typeface="Calibri"/>
                <a:sym typeface="Calibri"/>
              </a:rPr>
              <a:t>Record Observations During Qualitative Interviews</a:t>
            </a:r>
            <a:endParaRPr sz="1100" b="1">
              <a:solidFill>
                <a:srgbClr val="434343"/>
              </a:solidFill>
              <a:latin typeface="Calibri"/>
              <a:ea typeface="Calibri"/>
              <a:cs typeface="Calibri"/>
              <a:sym typeface="Calibri"/>
            </a:endParaRPr>
          </a:p>
        </p:txBody>
      </p:sp>
      <p:sp>
        <p:nvSpPr>
          <p:cNvPr id="547" name="Google Shape;547;p34"/>
          <p:cNvSpPr txBox="1"/>
          <p:nvPr/>
        </p:nvSpPr>
        <p:spPr>
          <a:xfrm>
            <a:off x="676950" y="2497800"/>
            <a:ext cx="4951200" cy="4305227"/>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000000"/>
              </a:buClr>
              <a:buSzPts val="1400"/>
              <a:buFont typeface="Arial"/>
              <a:buNone/>
            </a:pPr>
            <a:r>
              <a:rPr lang="en" sz="1400">
                <a:solidFill>
                  <a:srgbClr val="434343"/>
                </a:solidFill>
                <a:latin typeface="Calibri"/>
                <a:ea typeface="Calibri"/>
                <a:cs typeface="Calibri"/>
                <a:sym typeface="Calibri"/>
              </a:rPr>
              <a:t>To understand complex human behavior, each testing team should observe interviewees in their regular settings before, during, and after interviews. Teams also should observe groups outside of the interview setting. </a:t>
            </a:r>
            <a:br>
              <a:rPr lang="en" sz="1400">
                <a:solidFill>
                  <a:srgbClr val="434343"/>
                </a:solidFill>
                <a:latin typeface="Calibri"/>
                <a:ea typeface="Calibri"/>
                <a:cs typeface="Calibri"/>
                <a:sym typeface="Calibri"/>
              </a:rPr>
            </a:br>
            <a:br>
              <a:rPr lang="en" sz="1400">
                <a:solidFill>
                  <a:srgbClr val="434343"/>
                </a:solidFill>
                <a:latin typeface="Calibri"/>
                <a:ea typeface="Calibri"/>
                <a:cs typeface="Calibri"/>
                <a:sym typeface="Calibri"/>
              </a:rPr>
            </a:br>
            <a:r>
              <a:rPr lang="en" sz="1400">
                <a:solidFill>
                  <a:srgbClr val="434343"/>
                </a:solidFill>
                <a:latin typeface="Calibri"/>
                <a:ea typeface="Calibri"/>
                <a:cs typeface="Calibri"/>
                <a:sym typeface="Calibri"/>
              </a:rPr>
              <a:t>People’s actions sometimes contradict what they say. Observation thus helps the research team understand key interaction points within a particular product or communication format, such as pain points or frustrations, and thus identify opportunities for solutions. This research technique can generate a more objective understanding of what drives human behaviors and social norms. </a:t>
            </a:r>
            <a:br>
              <a:rPr lang="en" sz="1400">
                <a:solidFill>
                  <a:srgbClr val="434343"/>
                </a:solidFill>
                <a:latin typeface="Calibri"/>
                <a:ea typeface="Calibri"/>
                <a:cs typeface="Calibri"/>
                <a:sym typeface="Calibri"/>
              </a:rPr>
            </a:br>
            <a:br>
              <a:rPr lang="en" sz="1400">
                <a:solidFill>
                  <a:srgbClr val="434343"/>
                </a:solidFill>
                <a:latin typeface="Calibri"/>
                <a:ea typeface="Calibri"/>
                <a:cs typeface="Calibri"/>
                <a:sym typeface="Calibri"/>
              </a:rPr>
            </a:br>
            <a:r>
              <a:rPr lang="en" sz="1400">
                <a:solidFill>
                  <a:srgbClr val="434343"/>
                </a:solidFill>
                <a:latin typeface="Calibri"/>
                <a:ea typeface="Calibri"/>
                <a:cs typeface="Calibri"/>
                <a:sym typeface="Calibri"/>
              </a:rPr>
              <a:t>Observations made during the interviews help the research team understand key elements of the research (e.g., how users feel about contraceptive methods and usage, their relationships with HCPs, key decision points along their journeys, how they interact with their circle of influence, and what types of information channels they visit and use).</a:t>
            </a:r>
            <a:endParaRPr sz="1400">
              <a:solidFill>
                <a:srgbClr val="434343"/>
              </a:solidFill>
              <a:latin typeface="Calibri"/>
              <a:ea typeface="Calibri"/>
              <a:cs typeface="Calibri"/>
              <a:sym typeface="Calibri"/>
            </a:endParaRPr>
          </a:p>
        </p:txBody>
      </p:sp>
      <p:pic>
        <p:nvPicPr>
          <p:cNvPr id="548" name="Google Shape;548;p34"/>
          <p:cNvPicPr preferRelativeResize="0"/>
          <p:nvPr/>
        </p:nvPicPr>
        <p:blipFill rotWithShape="1">
          <a:blip r:embed="rId3">
            <a:alphaModFix/>
          </a:blip>
          <a:srcRect/>
          <a:stretch/>
        </p:blipFill>
        <p:spPr>
          <a:xfrm>
            <a:off x="6234695" y="3069083"/>
            <a:ext cx="1875193" cy="1519893"/>
          </a:xfrm>
          <a:prstGeom prst="rect">
            <a:avLst/>
          </a:prstGeom>
          <a:noFill/>
          <a:ln>
            <a:noFill/>
          </a:ln>
        </p:spPr>
      </p:pic>
      <p:pic>
        <p:nvPicPr>
          <p:cNvPr id="549" name="Google Shape;549;p34"/>
          <p:cNvPicPr preferRelativeResize="0"/>
          <p:nvPr/>
        </p:nvPicPr>
        <p:blipFill rotWithShape="1">
          <a:blip r:embed="rId4">
            <a:alphaModFix/>
          </a:blip>
          <a:srcRect t="26226"/>
          <a:stretch/>
        </p:blipFill>
        <p:spPr>
          <a:xfrm>
            <a:off x="7151025" y="4455175"/>
            <a:ext cx="2998449" cy="2348826"/>
          </a:xfrm>
          <a:prstGeom prst="rect">
            <a:avLst/>
          </a:prstGeom>
          <a:noFill/>
          <a:ln>
            <a:noFill/>
          </a:ln>
        </p:spPr>
      </p:pic>
      <p:pic>
        <p:nvPicPr>
          <p:cNvPr id="550" name="Google Shape;550;p34"/>
          <p:cNvPicPr preferRelativeResize="0"/>
          <p:nvPr/>
        </p:nvPicPr>
        <p:blipFill rotWithShape="1">
          <a:blip r:embed="rId5">
            <a:alphaModFix/>
          </a:blip>
          <a:srcRect/>
          <a:stretch/>
        </p:blipFill>
        <p:spPr>
          <a:xfrm>
            <a:off x="7678591" y="1650288"/>
            <a:ext cx="2470894" cy="208161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6CAD3"/>
        </a:solidFill>
        <a:effectLst/>
      </p:bgPr>
    </p:bg>
    <p:spTree>
      <p:nvGrpSpPr>
        <p:cNvPr id="1" name="Shape 554"/>
        <p:cNvGrpSpPr/>
        <p:nvPr/>
      </p:nvGrpSpPr>
      <p:grpSpPr>
        <a:xfrm>
          <a:off x="0" y="0"/>
          <a:ext cx="0" cy="0"/>
          <a:chOff x="0" y="0"/>
          <a:chExt cx="0" cy="0"/>
        </a:xfrm>
      </p:grpSpPr>
      <p:sp>
        <p:nvSpPr>
          <p:cNvPr id="555" name="Google Shape;555;p35"/>
          <p:cNvSpPr txBox="1"/>
          <p:nvPr/>
        </p:nvSpPr>
        <p:spPr>
          <a:xfrm>
            <a:off x="676953" y="756000"/>
            <a:ext cx="7909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FFFFFF"/>
                </a:solidFill>
                <a:latin typeface="Calibri"/>
                <a:ea typeface="Calibri"/>
                <a:cs typeface="Calibri"/>
                <a:sym typeface="Calibri"/>
              </a:rPr>
              <a:t>Activity</a:t>
            </a:r>
            <a:endParaRPr sz="2800" b="1">
              <a:solidFill>
                <a:srgbClr val="FFFFFF"/>
              </a:solidFill>
              <a:latin typeface="Calibri"/>
              <a:ea typeface="Calibri"/>
              <a:cs typeface="Calibri"/>
              <a:sym typeface="Calibri"/>
            </a:endParaRPr>
          </a:p>
        </p:txBody>
      </p:sp>
      <p:sp>
        <p:nvSpPr>
          <p:cNvPr id="556" name="Google Shape;556;p35"/>
          <p:cNvSpPr txBox="1"/>
          <p:nvPr/>
        </p:nvSpPr>
        <p:spPr>
          <a:xfrm>
            <a:off x="676949" y="1764000"/>
            <a:ext cx="54855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FFFFFF"/>
                </a:solidFill>
                <a:latin typeface="Calibri"/>
                <a:ea typeface="Calibri"/>
                <a:cs typeface="Calibri"/>
                <a:sym typeface="Calibri"/>
              </a:rPr>
              <a:t>Role Play</a:t>
            </a:r>
            <a:endParaRPr sz="1800" b="1">
              <a:solidFill>
                <a:srgbClr val="FFFFFF"/>
              </a:solidFill>
              <a:latin typeface="Calibri"/>
              <a:ea typeface="Calibri"/>
              <a:cs typeface="Calibri"/>
              <a:sym typeface="Calibri"/>
            </a:endParaRPr>
          </a:p>
        </p:txBody>
      </p:sp>
      <p:sp>
        <p:nvSpPr>
          <p:cNvPr id="557" name="Google Shape;557;p35"/>
          <p:cNvSpPr txBox="1"/>
          <p:nvPr/>
        </p:nvSpPr>
        <p:spPr>
          <a:xfrm>
            <a:off x="676950" y="2815150"/>
            <a:ext cx="3838200" cy="2646848"/>
          </a:xfrm>
          <a:prstGeom prst="rect">
            <a:avLst/>
          </a:prstGeom>
          <a:noFill/>
          <a:ln>
            <a:noFill/>
          </a:ln>
        </p:spPr>
        <p:txBody>
          <a:bodyPr spcFirstLastPara="1" wrap="square" lIns="91425" tIns="91425" rIns="91425" bIns="91425" anchor="t" anchorCtr="0">
            <a:spAutoFit/>
          </a:bodyPr>
          <a:lstStyle/>
          <a:p>
            <a:pPr marL="0" marR="67905" lvl="0" indent="0" algn="l" rtl="0">
              <a:spcBef>
                <a:spcPts val="0"/>
              </a:spcBef>
              <a:spcAft>
                <a:spcPts val="0"/>
              </a:spcAft>
              <a:buClr>
                <a:srgbClr val="000000"/>
              </a:buClr>
              <a:buSzPts val="1600"/>
              <a:buFont typeface="Arial"/>
              <a:buNone/>
            </a:pPr>
            <a:r>
              <a:rPr lang="en" sz="1600" b="1">
                <a:solidFill>
                  <a:srgbClr val="FFFFFF"/>
                </a:solidFill>
                <a:latin typeface="Calibri"/>
                <a:ea typeface="Calibri"/>
                <a:cs typeface="Calibri"/>
                <a:sym typeface="Calibri"/>
              </a:rPr>
              <a:t>One person plays the interviewer.</a:t>
            </a:r>
            <a:br>
              <a:rPr lang="en" sz="1600" b="1">
                <a:solidFill>
                  <a:srgbClr val="FFFFFF"/>
                </a:solidFill>
                <a:latin typeface="Calibri"/>
                <a:ea typeface="Calibri"/>
                <a:cs typeface="Calibri"/>
                <a:sym typeface="Calibri"/>
              </a:rPr>
            </a:br>
            <a:r>
              <a:rPr lang="en" sz="1600" b="1">
                <a:solidFill>
                  <a:srgbClr val="FFFFFF"/>
                </a:solidFill>
                <a:latin typeface="Calibri"/>
                <a:ea typeface="Calibri"/>
                <a:cs typeface="Calibri"/>
                <a:sym typeface="Calibri"/>
              </a:rPr>
              <a:t>One person plays the interviewee.</a:t>
            </a:r>
            <a:br>
              <a:rPr lang="en" sz="1600" b="1">
                <a:solidFill>
                  <a:srgbClr val="FFFFFF"/>
                </a:solidFill>
                <a:latin typeface="Calibri"/>
                <a:ea typeface="Calibri"/>
                <a:cs typeface="Calibri"/>
                <a:sym typeface="Calibri"/>
              </a:rPr>
            </a:br>
            <a:br>
              <a:rPr lang="en" sz="1600" b="1">
                <a:solidFill>
                  <a:srgbClr val="FFFFFF"/>
                </a:solidFill>
                <a:latin typeface="Calibri"/>
                <a:ea typeface="Calibri"/>
                <a:cs typeface="Calibri"/>
                <a:sym typeface="Calibri"/>
              </a:rPr>
            </a:br>
            <a:r>
              <a:rPr lang="en" sz="1600" b="1">
                <a:solidFill>
                  <a:srgbClr val="FFFFFF"/>
                </a:solidFill>
                <a:latin typeface="Calibri"/>
                <a:ea typeface="Calibri"/>
                <a:cs typeface="Calibri"/>
                <a:sym typeface="Calibri"/>
              </a:rPr>
              <a:t>Try out the testing documents as you go through the questions. </a:t>
            </a:r>
            <a:endParaRPr sz="1600" b="1">
              <a:solidFill>
                <a:srgbClr val="FFFFFF"/>
              </a:solidFill>
              <a:latin typeface="Calibri"/>
              <a:ea typeface="Calibri"/>
              <a:cs typeface="Calibri"/>
              <a:sym typeface="Calibri"/>
            </a:endParaRPr>
          </a:p>
          <a:p>
            <a:pPr marL="0" marR="67905" lvl="0" indent="0" algn="l" rtl="0">
              <a:spcBef>
                <a:spcPts val="0"/>
              </a:spcBef>
              <a:spcAft>
                <a:spcPts val="0"/>
              </a:spcAft>
              <a:buClr>
                <a:srgbClr val="000000"/>
              </a:buClr>
              <a:buSzPts val="1600"/>
              <a:buFont typeface="Arial"/>
              <a:buNone/>
            </a:pPr>
            <a:br>
              <a:rPr lang="en" sz="1600" b="1">
                <a:solidFill>
                  <a:srgbClr val="FFFFFF"/>
                </a:solidFill>
                <a:latin typeface="Calibri"/>
                <a:ea typeface="Calibri"/>
                <a:cs typeface="Calibri"/>
                <a:sym typeface="Calibri"/>
              </a:rPr>
            </a:br>
            <a:r>
              <a:rPr lang="en" sz="1600" b="1">
                <a:solidFill>
                  <a:srgbClr val="FFFFFF"/>
                </a:solidFill>
                <a:latin typeface="Calibri"/>
                <a:ea typeface="Calibri"/>
                <a:cs typeface="Calibri"/>
                <a:sym typeface="Calibri"/>
              </a:rPr>
              <a:t>Switch roles after 10 minutes. </a:t>
            </a:r>
            <a:br>
              <a:rPr lang="en" sz="1600" b="1">
                <a:solidFill>
                  <a:srgbClr val="FFFFFF"/>
                </a:solidFill>
                <a:latin typeface="Calibri"/>
                <a:ea typeface="Calibri"/>
                <a:cs typeface="Calibri"/>
                <a:sym typeface="Calibri"/>
              </a:rPr>
            </a:br>
            <a:endParaRPr sz="1600" b="1">
              <a:solidFill>
                <a:srgbClr val="FFFFFF"/>
              </a:solidFill>
              <a:latin typeface="Calibri"/>
              <a:ea typeface="Calibri"/>
              <a:cs typeface="Calibri"/>
              <a:sym typeface="Calibri"/>
            </a:endParaRPr>
          </a:p>
          <a:p>
            <a:pPr marL="0" marR="67905" lvl="0" indent="0" algn="l" rtl="0">
              <a:spcBef>
                <a:spcPts val="0"/>
              </a:spcBef>
              <a:spcAft>
                <a:spcPts val="0"/>
              </a:spcAft>
              <a:buClr>
                <a:srgbClr val="000000"/>
              </a:buClr>
              <a:buSzPts val="1600"/>
              <a:buFont typeface="Arial"/>
              <a:buNone/>
            </a:pPr>
            <a:r>
              <a:rPr lang="en" sz="1600" b="1">
                <a:solidFill>
                  <a:srgbClr val="FFFFFF"/>
                </a:solidFill>
                <a:latin typeface="Calibri"/>
                <a:ea typeface="Calibri"/>
                <a:cs typeface="Calibri"/>
                <a:sym typeface="Calibri"/>
              </a:rPr>
              <a:t>The rest of the group observes and provide feedback at the end.</a:t>
            </a:r>
            <a:endParaRPr sz="1600" b="1">
              <a:solidFill>
                <a:srgbClr val="FFFFFF"/>
              </a:solidFill>
              <a:latin typeface="Calibri"/>
              <a:ea typeface="Calibri"/>
              <a:cs typeface="Calibri"/>
              <a:sym typeface="Calibri"/>
            </a:endParaRPr>
          </a:p>
        </p:txBody>
      </p:sp>
      <p:sp>
        <p:nvSpPr>
          <p:cNvPr id="558" name="Google Shape;558;p35"/>
          <p:cNvSpPr/>
          <p:nvPr/>
        </p:nvSpPr>
        <p:spPr>
          <a:xfrm>
            <a:off x="5661300" y="1566400"/>
            <a:ext cx="3650100" cy="4685100"/>
          </a:xfrm>
          <a:prstGeom prst="roundRect">
            <a:avLst>
              <a:gd name="adj" fmla="val 9256"/>
            </a:avLst>
          </a:prstGeom>
          <a:solidFill>
            <a:srgbClr val="FFFFFF"/>
          </a:solidFill>
          <a:ln>
            <a:noFill/>
          </a:ln>
          <a:effectLst>
            <a:outerShdw blurRad="57150" dist="19050" dir="2640000" algn="bl" rotWithShape="0">
              <a:srgbClr val="000000">
                <a:alpha val="49019"/>
              </a:srgbClr>
            </a:outerShdw>
          </a:effectLst>
        </p:spPr>
        <p:txBody>
          <a:bodyPr spcFirstLastPara="1" wrap="square" lIns="91425" tIns="91425" rIns="91425" bIns="91425" anchor="ctr" anchorCtr="0">
            <a:noAutofit/>
          </a:bodyPr>
          <a:lstStyle/>
          <a:p>
            <a:pPr marL="914400" marR="0" lvl="0" indent="0" algn="l" rtl="0">
              <a:spcBef>
                <a:spcPts val="0"/>
              </a:spcBef>
              <a:spcAft>
                <a:spcPts val="0"/>
              </a:spcAft>
              <a:buClr>
                <a:srgbClr val="000000"/>
              </a:buClr>
              <a:buSzPts val="1000"/>
              <a:buFont typeface="Arial"/>
              <a:buNone/>
            </a:pPr>
            <a:endParaRPr sz="1000" i="1">
              <a:solidFill>
                <a:srgbClr val="023C5A"/>
              </a:solidFill>
              <a:latin typeface="Calibri"/>
              <a:ea typeface="Calibri"/>
              <a:cs typeface="Calibri"/>
              <a:sym typeface="Calibri"/>
            </a:endParaRPr>
          </a:p>
        </p:txBody>
      </p:sp>
      <p:sp>
        <p:nvSpPr>
          <p:cNvPr id="559" name="Google Shape;559;p35"/>
          <p:cNvSpPr txBox="1"/>
          <p:nvPr/>
        </p:nvSpPr>
        <p:spPr>
          <a:xfrm>
            <a:off x="6128100" y="2003250"/>
            <a:ext cx="2716500" cy="3874339"/>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000000"/>
              </a:buClr>
              <a:buSzPts val="1300"/>
              <a:buFont typeface="Arial"/>
              <a:buNone/>
            </a:pPr>
            <a:endParaRPr sz="1300">
              <a:solidFill>
                <a:srgbClr val="2A5B77"/>
              </a:solidFill>
              <a:latin typeface="Calibri"/>
              <a:ea typeface="Calibri"/>
              <a:cs typeface="Calibri"/>
              <a:sym typeface="Calibri"/>
            </a:endParaRPr>
          </a:p>
          <a:p>
            <a:pPr marL="0" marR="0" lvl="0" indent="0" algn="l" rtl="0">
              <a:spcBef>
                <a:spcPts val="200"/>
              </a:spcBef>
              <a:spcAft>
                <a:spcPts val="0"/>
              </a:spcAft>
              <a:buClr>
                <a:srgbClr val="000000"/>
              </a:buClr>
              <a:buSzPts val="1500"/>
              <a:buFont typeface="Arial"/>
              <a:buNone/>
            </a:pPr>
            <a:r>
              <a:rPr lang="en" sz="1500" b="1">
                <a:solidFill>
                  <a:srgbClr val="2A5B77"/>
                </a:solidFill>
                <a:latin typeface="Calibri"/>
                <a:ea typeface="Calibri"/>
                <a:cs typeface="Calibri"/>
                <a:sym typeface="Calibri"/>
              </a:rPr>
              <a:t>What to think about during the role play:</a:t>
            </a:r>
            <a:endParaRPr sz="1500" b="1">
              <a:solidFill>
                <a:srgbClr val="2A5B77"/>
              </a:solidFill>
              <a:latin typeface="Calibri"/>
              <a:ea typeface="Calibri"/>
              <a:cs typeface="Calibri"/>
              <a:sym typeface="Calibri"/>
            </a:endParaRPr>
          </a:p>
          <a:p>
            <a:pPr marL="0" marR="0" lvl="0" indent="0" algn="l" rtl="0">
              <a:spcBef>
                <a:spcPts val="200"/>
              </a:spcBef>
              <a:spcAft>
                <a:spcPts val="0"/>
              </a:spcAft>
              <a:buClr>
                <a:srgbClr val="000000"/>
              </a:buClr>
              <a:buSzPts val="1500"/>
              <a:buFont typeface="Arial"/>
              <a:buNone/>
            </a:pPr>
            <a:endParaRPr sz="1500">
              <a:solidFill>
                <a:srgbClr val="2A5B77"/>
              </a:solidFill>
              <a:latin typeface="Calibri"/>
              <a:ea typeface="Calibri"/>
              <a:cs typeface="Calibri"/>
              <a:sym typeface="Calibri"/>
            </a:endParaRPr>
          </a:p>
          <a:p>
            <a:pPr marL="393700" marR="0" lvl="0" indent="-285750" algn="l" rtl="0">
              <a:spcBef>
                <a:spcPts val="200"/>
              </a:spcBef>
              <a:spcAft>
                <a:spcPts val="0"/>
              </a:spcAft>
              <a:buClr>
                <a:srgbClr val="2A5B77"/>
              </a:buClr>
              <a:buSzPts val="1500"/>
              <a:buFont typeface="Calibri"/>
              <a:buAutoNum type="arabicPeriod"/>
            </a:pPr>
            <a:r>
              <a:rPr lang="en" sz="1500">
                <a:solidFill>
                  <a:srgbClr val="2A5B77"/>
                </a:solidFill>
                <a:latin typeface="Calibri"/>
                <a:ea typeface="Calibri"/>
                <a:cs typeface="Calibri"/>
                <a:sym typeface="Calibri"/>
              </a:rPr>
              <a:t>Group: Is this question tailored to the people in your community? What would you paraphrase?</a:t>
            </a:r>
            <a:endParaRPr sz="1500">
              <a:solidFill>
                <a:srgbClr val="2A5B77"/>
              </a:solidFill>
              <a:latin typeface="Calibri"/>
              <a:ea typeface="Calibri"/>
              <a:cs typeface="Calibri"/>
              <a:sym typeface="Calibri"/>
            </a:endParaRPr>
          </a:p>
          <a:p>
            <a:pPr marL="393700" marR="0" lvl="0" indent="-285750" algn="l" rtl="0">
              <a:spcBef>
                <a:spcPts val="1000"/>
              </a:spcBef>
              <a:spcAft>
                <a:spcPts val="0"/>
              </a:spcAft>
              <a:buClr>
                <a:srgbClr val="2A5B77"/>
              </a:buClr>
              <a:buSzPts val="1500"/>
              <a:buFont typeface="Calibri"/>
              <a:buAutoNum type="arabicPeriod"/>
            </a:pPr>
            <a:r>
              <a:rPr lang="en" sz="1500">
                <a:solidFill>
                  <a:srgbClr val="2A5B77"/>
                </a:solidFill>
                <a:latin typeface="Calibri"/>
                <a:ea typeface="Calibri"/>
                <a:cs typeface="Calibri"/>
                <a:sym typeface="Calibri"/>
              </a:rPr>
              <a:t>Interviewee: Did you feel comfortable with this question?</a:t>
            </a:r>
            <a:endParaRPr sz="1500">
              <a:solidFill>
                <a:srgbClr val="2A5B77"/>
              </a:solidFill>
              <a:latin typeface="Calibri"/>
              <a:ea typeface="Calibri"/>
              <a:cs typeface="Calibri"/>
              <a:sym typeface="Calibri"/>
            </a:endParaRPr>
          </a:p>
          <a:p>
            <a:pPr marL="393700" marR="0" lvl="0" indent="-285750" algn="l" rtl="0">
              <a:spcBef>
                <a:spcPts val="1000"/>
              </a:spcBef>
              <a:spcAft>
                <a:spcPts val="1000"/>
              </a:spcAft>
              <a:buClr>
                <a:srgbClr val="2A5B77"/>
              </a:buClr>
              <a:buSzPts val="1500"/>
              <a:buFont typeface="Calibri"/>
              <a:buAutoNum type="arabicPeriod"/>
            </a:pPr>
            <a:r>
              <a:rPr lang="en" sz="1500">
                <a:solidFill>
                  <a:srgbClr val="2A5B77"/>
                </a:solidFill>
                <a:latin typeface="Calibri"/>
                <a:ea typeface="Calibri"/>
                <a:cs typeface="Calibri"/>
                <a:sym typeface="Calibri"/>
              </a:rPr>
              <a:t>Interviewer: How would you adapt or improve this testing document?</a:t>
            </a:r>
            <a:endParaRPr sz="1500">
              <a:solidFill>
                <a:srgbClr val="2A5B77"/>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78BC3"/>
        </a:solidFill>
        <a:effectLst/>
      </p:bgPr>
    </p:bg>
    <p:spTree>
      <p:nvGrpSpPr>
        <p:cNvPr id="1" name="Shape 563"/>
        <p:cNvGrpSpPr/>
        <p:nvPr/>
      </p:nvGrpSpPr>
      <p:grpSpPr>
        <a:xfrm>
          <a:off x="0" y="0"/>
          <a:ext cx="0" cy="0"/>
          <a:chOff x="0" y="0"/>
          <a:chExt cx="0" cy="0"/>
        </a:xfrm>
      </p:grpSpPr>
      <p:cxnSp>
        <p:nvCxnSpPr>
          <p:cNvPr id="564" name="Google Shape;564;p36"/>
          <p:cNvCxnSpPr/>
          <p:nvPr/>
        </p:nvCxnSpPr>
        <p:spPr>
          <a:xfrm>
            <a:off x="4008740" y="4477703"/>
            <a:ext cx="2686800" cy="0"/>
          </a:xfrm>
          <a:prstGeom prst="straightConnector1">
            <a:avLst/>
          </a:prstGeom>
          <a:noFill/>
          <a:ln w="12700" cap="flat" cmpd="sng">
            <a:solidFill>
              <a:srgbClr val="FFFFFF"/>
            </a:solidFill>
            <a:prstDash val="solid"/>
            <a:round/>
            <a:headEnd type="none" w="sm" len="sm"/>
            <a:tailEnd type="none" w="sm" len="sm"/>
          </a:ln>
        </p:spPr>
      </p:cxnSp>
      <p:sp>
        <p:nvSpPr>
          <p:cNvPr id="565" name="Google Shape;565;p36"/>
          <p:cNvSpPr txBox="1"/>
          <p:nvPr/>
        </p:nvSpPr>
        <p:spPr>
          <a:xfrm>
            <a:off x="2577002" y="3344775"/>
            <a:ext cx="5538000" cy="870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4700" b="1" i="0" u="none" strike="noStrike" cap="none">
                <a:solidFill>
                  <a:srgbClr val="FFFFFF"/>
                </a:solidFill>
                <a:latin typeface="Calibri"/>
                <a:ea typeface="Calibri"/>
                <a:cs typeface="Calibri"/>
                <a:sym typeface="Calibri"/>
              </a:rPr>
              <a:t>END OF TRAINING</a:t>
            </a:r>
            <a:endParaRPr sz="4700" b="1" i="0" u="none" strike="noStrike" cap="none">
              <a:solidFill>
                <a:srgbClr val="FFFFF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37"/>
          <p:cNvPicPr preferRelativeResize="0"/>
          <p:nvPr/>
        </p:nvPicPr>
        <p:blipFill rotWithShape="1">
          <a:blip r:embed="rId3">
            <a:alphaModFix/>
          </a:blip>
          <a:srcRect t="18752"/>
          <a:stretch/>
        </p:blipFill>
        <p:spPr>
          <a:xfrm>
            <a:off x="0" y="0"/>
            <a:ext cx="10692001" cy="6205500"/>
          </a:xfrm>
          <a:prstGeom prst="rect">
            <a:avLst/>
          </a:prstGeom>
          <a:noFill/>
          <a:ln>
            <a:noFill/>
          </a:ln>
        </p:spPr>
      </p:pic>
      <p:grpSp>
        <p:nvGrpSpPr>
          <p:cNvPr id="571" name="Google Shape;571;p37"/>
          <p:cNvGrpSpPr/>
          <p:nvPr/>
        </p:nvGrpSpPr>
        <p:grpSpPr>
          <a:xfrm>
            <a:off x="833561" y="6580358"/>
            <a:ext cx="9024897" cy="540765"/>
            <a:chOff x="525275" y="9789483"/>
            <a:chExt cx="6454654" cy="386730"/>
          </a:xfrm>
        </p:grpSpPr>
        <p:pic>
          <p:nvPicPr>
            <p:cNvPr id="572" name="Google Shape;572;p37"/>
            <p:cNvPicPr preferRelativeResize="0"/>
            <p:nvPr/>
          </p:nvPicPr>
          <p:blipFill rotWithShape="1">
            <a:blip r:embed="rId4">
              <a:alphaModFix/>
            </a:blip>
            <a:srcRect/>
            <a:stretch/>
          </p:blipFill>
          <p:spPr>
            <a:xfrm>
              <a:off x="5729800" y="9789483"/>
              <a:ext cx="1250129" cy="363368"/>
            </a:xfrm>
            <a:prstGeom prst="rect">
              <a:avLst/>
            </a:prstGeom>
            <a:noFill/>
            <a:ln>
              <a:noFill/>
            </a:ln>
          </p:spPr>
        </p:pic>
        <p:pic>
          <p:nvPicPr>
            <p:cNvPr id="573" name="Google Shape;573;p37"/>
            <p:cNvPicPr preferRelativeResize="0"/>
            <p:nvPr/>
          </p:nvPicPr>
          <p:blipFill rotWithShape="1">
            <a:blip r:embed="rId5">
              <a:alphaModFix/>
            </a:blip>
            <a:srcRect/>
            <a:stretch/>
          </p:blipFill>
          <p:spPr>
            <a:xfrm>
              <a:off x="3430878" y="9797942"/>
              <a:ext cx="1250130" cy="369823"/>
            </a:xfrm>
            <a:prstGeom prst="rect">
              <a:avLst/>
            </a:prstGeom>
            <a:noFill/>
            <a:ln>
              <a:noFill/>
            </a:ln>
          </p:spPr>
        </p:pic>
        <p:pic>
          <p:nvPicPr>
            <p:cNvPr id="574" name="Google Shape;574;p37"/>
            <p:cNvPicPr preferRelativeResize="0"/>
            <p:nvPr/>
          </p:nvPicPr>
          <p:blipFill rotWithShape="1">
            <a:blip r:embed="rId6">
              <a:alphaModFix/>
            </a:blip>
            <a:srcRect/>
            <a:stretch/>
          </p:blipFill>
          <p:spPr>
            <a:xfrm>
              <a:off x="2038035" y="9854483"/>
              <a:ext cx="1169333" cy="256741"/>
            </a:xfrm>
            <a:prstGeom prst="rect">
              <a:avLst/>
            </a:prstGeom>
            <a:noFill/>
            <a:ln>
              <a:noFill/>
            </a:ln>
          </p:spPr>
        </p:pic>
        <p:pic>
          <p:nvPicPr>
            <p:cNvPr id="575" name="Google Shape;575;p37"/>
            <p:cNvPicPr preferRelativeResize="0"/>
            <p:nvPr/>
          </p:nvPicPr>
          <p:blipFill rotWithShape="1">
            <a:blip r:embed="rId7">
              <a:alphaModFix/>
            </a:blip>
            <a:srcRect/>
            <a:stretch/>
          </p:blipFill>
          <p:spPr>
            <a:xfrm>
              <a:off x="4904518" y="9854483"/>
              <a:ext cx="601772" cy="256742"/>
            </a:xfrm>
            <a:prstGeom prst="rect">
              <a:avLst/>
            </a:prstGeom>
            <a:noFill/>
            <a:ln>
              <a:noFill/>
            </a:ln>
          </p:spPr>
        </p:pic>
        <p:pic>
          <p:nvPicPr>
            <p:cNvPr id="576" name="Google Shape;576;p37"/>
            <p:cNvPicPr preferRelativeResize="0"/>
            <p:nvPr/>
          </p:nvPicPr>
          <p:blipFill rotWithShape="1">
            <a:blip r:embed="rId8">
              <a:alphaModFix/>
            </a:blip>
            <a:srcRect l="11464" t="18338" r="10115" b="21849"/>
            <a:stretch/>
          </p:blipFill>
          <p:spPr>
            <a:xfrm>
              <a:off x="525275" y="9793588"/>
              <a:ext cx="1289250" cy="382625"/>
            </a:xfrm>
            <a:prstGeom prst="rect">
              <a:avLst/>
            </a:prstGeom>
            <a:noFill/>
            <a:ln>
              <a:noFill/>
            </a:ln>
          </p:spPr>
        </p:pic>
      </p:grpSp>
      <p:sp>
        <p:nvSpPr>
          <p:cNvPr id="577" name="Google Shape;577;p37"/>
          <p:cNvSpPr txBox="1"/>
          <p:nvPr/>
        </p:nvSpPr>
        <p:spPr>
          <a:xfrm>
            <a:off x="3206634" y="718850"/>
            <a:ext cx="4278600" cy="1325400"/>
          </a:xfrm>
          <a:prstGeom prst="rect">
            <a:avLst/>
          </a:prstGeom>
          <a:noFill/>
          <a:ln>
            <a:noFill/>
          </a:ln>
        </p:spPr>
        <p:txBody>
          <a:bodyPr spcFirstLastPara="1" wrap="square" lIns="99375" tIns="49675" rIns="99375" bIns="49675" anchor="t" anchorCtr="0">
            <a:noAutofit/>
          </a:bodyPr>
          <a:lstStyle/>
          <a:p>
            <a:pPr marL="0" marR="0" lvl="0" indent="0" algn="ctr" rtl="0">
              <a:lnSpc>
                <a:spcPct val="115000"/>
              </a:lnSpc>
              <a:spcBef>
                <a:spcPts val="1300"/>
              </a:spcBef>
              <a:spcAft>
                <a:spcPts val="0"/>
              </a:spcAft>
              <a:buClr>
                <a:srgbClr val="000000"/>
              </a:buClr>
              <a:buSzPts val="1200"/>
              <a:buFont typeface="Arial"/>
              <a:buNone/>
            </a:pPr>
            <a:r>
              <a:rPr lang="en" sz="4300">
                <a:solidFill>
                  <a:srgbClr val="FFFFFF"/>
                </a:solidFill>
                <a:latin typeface="Calibri"/>
                <a:ea typeface="Calibri"/>
                <a:cs typeface="Calibri"/>
                <a:sym typeface="Calibri"/>
              </a:rPr>
              <a:t>Thank you</a:t>
            </a:r>
            <a:endParaRPr sz="4300">
              <a:solidFill>
                <a:srgbClr val="FFFFFF"/>
              </a:solidFill>
              <a:latin typeface="Calibri"/>
              <a:ea typeface="Calibri"/>
              <a:cs typeface="Calibri"/>
              <a:sym typeface="Calibri"/>
            </a:endParaRPr>
          </a:p>
          <a:p>
            <a:pPr marL="0" marR="0" lvl="0" indent="0" algn="ctr" rtl="0">
              <a:lnSpc>
                <a:spcPct val="115000"/>
              </a:lnSpc>
              <a:spcBef>
                <a:spcPts val="1300"/>
              </a:spcBef>
              <a:spcAft>
                <a:spcPts val="0"/>
              </a:spcAft>
              <a:buClr>
                <a:srgbClr val="000000"/>
              </a:buClr>
              <a:buSzPts val="1200"/>
              <a:buFont typeface="Arial"/>
              <a:buNone/>
            </a:pPr>
            <a:br>
              <a:rPr lang="en" sz="1800">
                <a:solidFill>
                  <a:srgbClr val="FFFFFF"/>
                </a:solidFill>
                <a:latin typeface="Calibri"/>
                <a:ea typeface="Calibri"/>
                <a:cs typeface="Calibri"/>
                <a:sym typeface="Calibri"/>
              </a:rPr>
            </a:br>
            <a:endParaRPr sz="1800">
              <a:solidFill>
                <a:srgbClr val="FFFFFF"/>
              </a:solidFill>
              <a:latin typeface="Calibri"/>
              <a:ea typeface="Calibri"/>
              <a:cs typeface="Calibri"/>
              <a:sym typeface="Calibri"/>
            </a:endParaRPr>
          </a:p>
          <a:p>
            <a:pPr marL="0" marR="0" lvl="0" indent="0" algn="ctr" rtl="0">
              <a:lnSpc>
                <a:spcPct val="115000"/>
              </a:lnSpc>
              <a:spcBef>
                <a:spcPts val="1300"/>
              </a:spcBef>
              <a:spcAft>
                <a:spcPts val="1300"/>
              </a:spcAft>
              <a:buClr>
                <a:srgbClr val="000000"/>
              </a:buClr>
              <a:buSzPts val="1200"/>
              <a:buFont typeface="Arial"/>
              <a:buNone/>
            </a:pPr>
            <a:br>
              <a:rPr lang="en" sz="1800">
                <a:solidFill>
                  <a:srgbClr val="FFFFFF"/>
                </a:solidFill>
                <a:latin typeface="Calibri"/>
                <a:ea typeface="Calibri"/>
                <a:cs typeface="Calibri"/>
                <a:sym typeface="Calibri"/>
              </a:rPr>
            </a:br>
            <a:r>
              <a:rPr lang="en" sz="1200" b="1">
                <a:solidFill>
                  <a:srgbClr val="FFFFFF"/>
                </a:solidFill>
                <a:latin typeface="Calibri"/>
                <a:ea typeface="Calibri"/>
                <a:cs typeface="Calibri"/>
                <a:sym typeface="Calibri"/>
              </a:rPr>
              <a:t>This activity is made possible by the generous support of the American people through the U.S. Agency for International Development (USAID). The contents are the responsibility of Breakthrough ACTION and do not necessarily reflect the views of USAID or the U.S. Government.</a:t>
            </a:r>
            <a:endParaRPr sz="1800">
              <a:solidFill>
                <a:srgbClr val="FFFFFF"/>
              </a:solidFill>
              <a:latin typeface="Calibri"/>
              <a:ea typeface="Calibri"/>
              <a:cs typeface="Calibri"/>
              <a:sym typeface="Calibri"/>
            </a:endParaRPr>
          </a:p>
        </p:txBody>
      </p:sp>
      <p:cxnSp>
        <p:nvCxnSpPr>
          <p:cNvPr id="578" name="Google Shape;578;p37"/>
          <p:cNvCxnSpPr/>
          <p:nvPr/>
        </p:nvCxnSpPr>
        <p:spPr>
          <a:xfrm>
            <a:off x="3856125" y="2232366"/>
            <a:ext cx="2831400" cy="0"/>
          </a:xfrm>
          <a:prstGeom prst="straightConnector1">
            <a:avLst/>
          </a:prstGeom>
          <a:noFill/>
          <a:ln w="9525" cap="flat" cmpd="sng">
            <a:solidFill>
              <a:srgbClr val="FFFFFF"/>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116"/>
        <p:cNvGrpSpPr/>
        <p:nvPr/>
      </p:nvGrpSpPr>
      <p:grpSpPr>
        <a:xfrm>
          <a:off x="0" y="0"/>
          <a:ext cx="0" cy="0"/>
          <a:chOff x="0" y="0"/>
          <a:chExt cx="0" cy="0"/>
        </a:xfrm>
      </p:grpSpPr>
      <p:cxnSp>
        <p:nvCxnSpPr>
          <p:cNvPr id="117" name="Google Shape;117;p15"/>
          <p:cNvCxnSpPr/>
          <p:nvPr/>
        </p:nvCxnSpPr>
        <p:spPr>
          <a:xfrm>
            <a:off x="2648846" y="3954359"/>
            <a:ext cx="2121600" cy="0"/>
          </a:xfrm>
          <a:prstGeom prst="straightConnector1">
            <a:avLst/>
          </a:prstGeom>
          <a:noFill/>
          <a:ln w="12700" cap="flat" cmpd="sng">
            <a:solidFill>
              <a:srgbClr val="FFFFFF"/>
            </a:solidFill>
            <a:prstDash val="solid"/>
            <a:round/>
            <a:headEnd type="none" w="sm" len="sm"/>
            <a:tailEnd type="none" w="sm" len="sm"/>
          </a:ln>
        </p:spPr>
      </p:cxnSp>
      <p:sp>
        <p:nvSpPr>
          <p:cNvPr id="118" name="Google Shape;118;p15"/>
          <p:cNvSpPr txBox="1"/>
          <p:nvPr/>
        </p:nvSpPr>
        <p:spPr>
          <a:xfrm>
            <a:off x="1146702" y="2274781"/>
            <a:ext cx="1361400" cy="1035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13800" b="1">
                <a:solidFill>
                  <a:srgbClr val="FFFFFF"/>
                </a:solidFill>
                <a:latin typeface="Calibri"/>
                <a:ea typeface="Calibri"/>
                <a:cs typeface="Calibri"/>
                <a:sym typeface="Calibri"/>
              </a:rPr>
              <a:t>1</a:t>
            </a:r>
            <a:endParaRPr sz="13800" b="1" i="0" u="none" strike="noStrike" cap="none">
              <a:solidFill>
                <a:srgbClr val="FFFFFF"/>
              </a:solidFill>
              <a:latin typeface="Calibri"/>
              <a:ea typeface="Calibri"/>
              <a:cs typeface="Calibri"/>
              <a:sym typeface="Calibri"/>
            </a:endParaRPr>
          </a:p>
        </p:txBody>
      </p:sp>
      <p:sp>
        <p:nvSpPr>
          <p:cNvPr id="119" name="Google Shape;119;p15"/>
          <p:cNvSpPr txBox="1"/>
          <p:nvPr/>
        </p:nvSpPr>
        <p:spPr>
          <a:xfrm>
            <a:off x="2648850" y="2509000"/>
            <a:ext cx="3285900" cy="297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700"/>
              <a:buFont typeface="Arial"/>
              <a:buNone/>
            </a:pPr>
            <a:r>
              <a:rPr lang="en" sz="3500">
                <a:solidFill>
                  <a:schemeClr val="lt1"/>
                </a:solidFill>
                <a:latin typeface="Calibri"/>
                <a:ea typeface="Calibri"/>
                <a:cs typeface="Calibri"/>
                <a:sym typeface="Calibri"/>
              </a:rPr>
              <a:t>Feedback from Rapid Testing</a:t>
            </a:r>
            <a:endParaRPr sz="35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35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23"/>
        <p:cNvGrpSpPr/>
        <p:nvPr/>
      </p:nvGrpSpPr>
      <p:grpSpPr>
        <a:xfrm>
          <a:off x="0" y="0"/>
          <a:ext cx="0" cy="0"/>
          <a:chOff x="0" y="0"/>
          <a:chExt cx="0" cy="0"/>
        </a:xfrm>
      </p:grpSpPr>
      <p:sp>
        <p:nvSpPr>
          <p:cNvPr id="124" name="Google Shape;124;p16"/>
          <p:cNvSpPr txBox="1"/>
          <p:nvPr/>
        </p:nvSpPr>
        <p:spPr>
          <a:xfrm>
            <a:off x="2203025" y="3419475"/>
            <a:ext cx="6408900" cy="765900"/>
          </a:xfrm>
          <a:prstGeom prst="rect">
            <a:avLst/>
          </a:prstGeom>
          <a:no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800"/>
              <a:buFont typeface="Arial"/>
              <a:buNone/>
            </a:pPr>
            <a:r>
              <a:rPr lang="en" sz="1800">
                <a:solidFill>
                  <a:srgbClr val="595959"/>
                </a:solidFill>
                <a:latin typeface="Calibri"/>
                <a:ea typeface="Calibri"/>
                <a:cs typeface="Calibri"/>
                <a:sym typeface="Calibri"/>
              </a:rPr>
              <a:t>Think back on yesterday’s experience while testing. </a:t>
            </a:r>
            <a:endParaRPr/>
          </a:p>
          <a:p>
            <a:pPr marL="0" marR="0" lvl="0" indent="0" algn="ctr" rtl="0">
              <a:spcBef>
                <a:spcPts val="0"/>
              </a:spcBef>
              <a:spcAft>
                <a:spcPts val="0"/>
              </a:spcAft>
              <a:buClr>
                <a:srgbClr val="000000"/>
              </a:buClr>
              <a:buSzPts val="1800"/>
              <a:buFont typeface="Arial"/>
              <a:buNone/>
            </a:pPr>
            <a:r>
              <a:rPr lang="en" sz="1800">
                <a:solidFill>
                  <a:srgbClr val="595959"/>
                </a:solidFill>
                <a:latin typeface="Calibri"/>
                <a:ea typeface="Calibri"/>
                <a:cs typeface="Calibri"/>
                <a:sym typeface="Calibri"/>
              </a:rPr>
              <a:t>What were some of your key learnings from this activity?</a:t>
            </a:r>
            <a:endParaRPr sz="1800">
              <a:solidFill>
                <a:srgbClr val="595959"/>
              </a:solidFill>
              <a:latin typeface="Calibri"/>
              <a:ea typeface="Calibri"/>
              <a:cs typeface="Calibri"/>
              <a:sym typeface="Calibri"/>
            </a:endParaRPr>
          </a:p>
        </p:txBody>
      </p:sp>
      <p:sp>
        <p:nvSpPr>
          <p:cNvPr id="125" name="Google Shape;125;p16"/>
          <p:cNvSpPr txBox="1"/>
          <p:nvPr/>
        </p:nvSpPr>
        <p:spPr>
          <a:xfrm>
            <a:off x="3031981" y="4606317"/>
            <a:ext cx="4627800" cy="612000"/>
          </a:xfrm>
          <a:prstGeom prst="rect">
            <a:avLst/>
          </a:prstGeom>
          <a:no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300"/>
              <a:buFont typeface="Arial"/>
              <a:buNone/>
            </a:pPr>
            <a:r>
              <a:rPr lang="en" sz="1300" i="1">
                <a:solidFill>
                  <a:srgbClr val="00A7F1"/>
                </a:solidFill>
                <a:latin typeface="Calibri"/>
                <a:ea typeface="Calibri"/>
                <a:cs typeface="Calibri"/>
                <a:sym typeface="Calibri"/>
              </a:rPr>
              <a:t>Please think about how you can incorporate these learnings into the upcoming testing round.</a:t>
            </a:r>
            <a:endParaRPr sz="1600">
              <a:solidFill>
                <a:srgbClr val="000000"/>
              </a:solidFill>
              <a:latin typeface="Calibri"/>
              <a:ea typeface="Calibri"/>
              <a:cs typeface="Calibri"/>
              <a:sym typeface="Calibri"/>
            </a:endParaRPr>
          </a:p>
        </p:txBody>
      </p:sp>
      <p:cxnSp>
        <p:nvCxnSpPr>
          <p:cNvPr id="126" name="Google Shape;126;p16"/>
          <p:cNvCxnSpPr/>
          <p:nvPr/>
        </p:nvCxnSpPr>
        <p:spPr>
          <a:xfrm>
            <a:off x="4179957" y="4505358"/>
            <a:ext cx="2331900" cy="0"/>
          </a:xfrm>
          <a:prstGeom prst="straightConnector1">
            <a:avLst/>
          </a:prstGeom>
          <a:noFill/>
          <a:ln w="9525" cap="flat" cmpd="sng">
            <a:solidFill>
              <a:srgbClr val="595959"/>
            </a:solidFill>
            <a:prstDash val="solid"/>
            <a:round/>
            <a:headEnd type="none" w="sm" len="sm"/>
            <a:tailEnd type="none" w="sm" len="sm"/>
          </a:ln>
        </p:spPr>
      </p:cxnSp>
      <p:sp>
        <p:nvSpPr>
          <p:cNvPr id="127" name="Google Shape;127;p16"/>
          <p:cNvSpPr txBox="1"/>
          <p:nvPr/>
        </p:nvSpPr>
        <p:spPr>
          <a:xfrm>
            <a:off x="676953" y="756000"/>
            <a:ext cx="7909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Activity Takeaways</a:t>
            </a:r>
            <a:endParaRPr sz="2800" b="1">
              <a:solidFill>
                <a:srgbClr val="00A7E1"/>
              </a:solidFill>
              <a:latin typeface="Calibri"/>
              <a:ea typeface="Calibri"/>
              <a:cs typeface="Calibri"/>
              <a:sym typeface="Calibri"/>
            </a:endParaRPr>
          </a:p>
        </p:txBody>
      </p:sp>
      <p:sp>
        <p:nvSpPr>
          <p:cNvPr id="128" name="Google Shape;128;p16"/>
          <p:cNvSpPr txBox="1"/>
          <p:nvPr/>
        </p:nvSpPr>
        <p:spPr>
          <a:xfrm>
            <a:off x="676949" y="1764000"/>
            <a:ext cx="54855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Instructions</a:t>
            </a:r>
            <a:endParaRPr sz="1800" b="1">
              <a:solidFill>
                <a:srgbClr val="595959"/>
              </a:solidFill>
              <a:latin typeface="Calibri"/>
              <a:ea typeface="Calibri"/>
              <a:cs typeface="Calibri"/>
              <a:sym typeface="Calibri"/>
            </a:endParaRPr>
          </a:p>
        </p:txBody>
      </p:sp>
      <p:sp>
        <p:nvSpPr>
          <p:cNvPr id="129" name="Google Shape;129;p16"/>
          <p:cNvSpPr/>
          <p:nvPr/>
        </p:nvSpPr>
        <p:spPr>
          <a:xfrm>
            <a:off x="751592" y="2536756"/>
            <a:ext cx="1429500" cy="11565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30" name="Google Shape;130;p16"/>
          <p:cNvSpPr/>
          <p:nvPr/>
        </p:nvSpPr>
        <p:spPr>
          <a:xfrm>
            <a:off x="605371" y="4330883"/>
            <a:ext cx="1076100" cy="11565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31" name="Google Shape;131;p16"/>
          <p:cNvSpPr/>
          <p:nvPr/>
        </p:nvSpPr>
        <p:spPr>
          <a:xfrm>
            <a:off x="999829" y="5949026"/>
            <a:ext cx="1815300" cy="8550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32" name="Google Shape;132;p16"/>
          <p:cNvSpPr/>
          <p:nvPr/>
        </p:nvSpPr>
        <p:spPr>
          <a:xfrm>
            <a:off x="1972891" y="4335056"/>
            <a:ext cx="977700" cy="12951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33" name="Google Shape;133;p16"/>
          <p:cNvSpPr/>
          <p:nvPr/>
        </p:nvSpPr>
        <p:spPr>
          <a:xfrm>
            <a:off x="2675056" y="1996068"/>
            <a:ext cx="1429500" cy="9048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34" name="Google Shape;134;p16"/>
          <p:cNvSpPr/>
          <p:nvPr/>
        </p:nvSpPr>
        <p:spPr>
          <a:xfrm>
            <a:off x="4323872" y="1012019"/>
            <a:ext cx="1182600" cy="9885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35" name="Google Shape;135;p16"/>
          <p:cNvSpPr/>
          <p:nvPr/>
        </p:nvSpPr>
        <p:spPr>
          <a:xfrm>
            <a:off x="3345834" y="5459986"/>
            <a:ext cx="1218300" cy="12129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36" name="Google Shape;136;p16"/>
          <p:cNvSpPr/>
          <p:nvPr/>
        </p:nvSpPr>
        <p:spPr>
          <a:xfrm>
            <a:off x="6041090" y="915916"/>
            <a:ext cx="1686300" cy="10896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37" name="Google Shape;137;p16"/>
          <p:cNvSpPr/>
          <p:nvPr/>
        </p:nvSpPr>
        <p:spPr>
          <a:xfrm>
            <a:off x="8207940" y="1201743"/>
            <a:ext cx="1612500" cy="9738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38" name="Google Shape;138;p16"/>
          <p:cNvSpPr/>
          <p:nvPr/>
        </p:nvSpPr>
        <p:spPr>
          <a:xfrm>
            <a:off x="5094916" y="5571735"/>
            <a:ext cx="1612500" cy="9738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39" name="Google Shape;139;p16"/>
          <p:cNvSpPr/>
          <p:nvPr/>
        </p:nvSpPr>
        <p:spPr>
          <a:xfrm>
            <a:off x="6995370" y="5214873"/>
            <a:ext cx="816300" cy="15213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40" name="Google Shape;140;p16"/>
          <p:cNvSpPr/>
          <p:nvPr/>
        </p:nvSpPr>
        <p:spPr>
          <a:xfrm>
            <a:off x="4388827" y="2385336"/>
            <a:ext cx="2037300" cy="7527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41" name="Google Shape;141;p16"/>
          <p:cNvSpPr/>
          <p:nvPr/>
        </p:nvSpPr>
        <p:spPr>
          <a:xfrm>
            <a:off x="6941133" y="2392673"/>
            <a:ext cx="1612500" cy="8550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42" name="Google Shape;142;p16"/>
          <p:cNvSpPr/>
          <p:nvPr/>
        </p:nvSpPr>
        <p:spPr>
          <a:xfrm>
            <a:off x="8017389" y="4455796"/>
            <a:ext cx="1612500" cy="7527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43" name="Google Shape;143;p16"/>
          <p:cNvSpPr/>
          <p:nvPr/>
        </p:nvSpPr>
        <p:spPr>
          <a:xfrm>
            <a:off x="9010530" y="2851503"/>
            <a:ext cx="1076100" cy="12129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
        <p:nvSpPr>
          <p:cNvPr id="144" name="Google Shape;144;p16"/>
          <p:cNvSpPr/>
          <p:nvPr/>
        </p:nvSpPr>
        <p:spPr>
          <a:xfrm>
            <a:off x="8475374" y="5488040"/>
            <a:ext cx="1429500" cy="11565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600"/>
              <a:buFont typeface="Calibri"/>
              <a:buNone/>
            </a:pPr>
            <a:endParaRPr sz="1600">
              <a:solidFill>
                <a:srgbClr val="595959"/>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148"/>
        <p:cNvGrpSpPr/>
        <p:nvPr/>
      </p:nvGrpSpPr>
      <p:grpSpPr>
        <a:xfrm>
          <a:off x="0" y="0"/>
          <a:ext cx="0" cy="0"/>
          <a:chOff x="0" y="0"/>
          <a:chExt cx="0" cy="0"/>
        </a:xfrm>
      </p:grpSpPr>
      <p:cxnSp>
        <p:nvCxnSpPr>
          <p:cNvPr id="149" name="Google Shape;149;p17"/>
          <p:cNvCxnSpPr/>
          <p:nvPr/>
        </p:nvCxnSpPr>
        <p:spPr>
          <a:xfrm>
            <a:off x="2648846" y="3954359"/>
            <a:ext cx="2121600" cy="0"/>
          </a:xfrm>
          <a:prstGeom prst="straightConnector1">
            <a:avLst/>
          </a:prstGeom>
          <a:noFill/>
          <a:ln w="12700" cap="flat" cmpd="sng">
            <a:solidFill>
              <a:srgbClr val="FFFFFF"/>
            </a:solidFill>
            <a:prstDash val="solid"/>
            <a:round/>
            <a:headEnd type="none" w="sm" len="sm"/>
            <a:tailEnd type="none" w="sm" len="sm"/>
          </a:ln>
        </p:spPr>
      </p:cxnSp>
      <p:sp>
        <p:nvSpPr>
          <p:cNvPr id="150" name="Google Shape;150;p17"/>
          <p:cNvSpPr txBox="1"/>
          <p:nvPr/>
        </p:nvSpPr>
        <p:spPr>
          <a:xfrm>
            <a:off x="1146702" y="2274781"/>
            <a:ext cx="1361400" cy="1035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13800" b="1">
                <a:solidFill>
                  <a:srgbClr val="FFFFFF"/>
                </a:solidFill>
                <a:latin typeface="Calibri"/>
                <a:ea typeface="Calibri"/>
                <a:cs typeface="Calibri"/>
                <a:sym typeface="Calibri"/>
              </a:rPr>
              <a:t>2</a:t>
            </a:r>
            <a:endParaRPr sz="13800" b="1" i="0" u="none" strike="noStrike" cap="none">
              <a:solidFill>
                <a:srgbClr val="FFFFFF"/>
              </a:solidFill>
              <a:latin typeface="Calibri"/>
              <a:ea typeface="Calibri"/>
              <a:cs typeface="Calibri"/>
              <a:sym typeface="Calibri"/>
            </a:endParaRPr>
          </a:p>
        </p:txBody>
      </p:sp>
      <p:sp>
        <p:nvSpPr>
          <p:cNvPr id="151" name="Google Shape;151;p17"/>
          <p:cNvSpPr txBox="1"/>
          <p:nvPr/>
        </p:nvSpPr>
        <p:spPr>
          <a:xfrm>
            <a:off x="2648850" y="2509000"/>
            <a:ext cx="5037300" cy="297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700"/>
              <a:buFont typeface="Arial"/>
              <a:buNone/>
            </a:pPr>
            <a:r>
              <a:rPr lang="en" sz="3500">
                <a:solidFill>
                  <a:schemeClr val="lt1"/>
                </a:solidFill>
                <a:latin typeface="Calibri"/>
                <a:ea typeface="Calibri"/>
                <a:cs typeface="Calibri"/>
                <a:sym typeface="Calibri"/>
              </a:rPr>
              <a:t>Reviewing Prototypes for the Upcoming Test</a:t>
            </a:r>
            <a:endParaRPr sz="35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35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5"/>
        <p:cNvGrpSpPr/>
        <p:nvPr/>
      </p:nvGrpSpPr>
      <p:grpSpPr>
        <a:xfrm>
          <a:off x="0" y="0"/>
          <a:ext cx="0" cy="0"/>
          <a:chOff x="0" y="0"/>
          <a:chExt cx="0" cy="0"/>
        </a:xfrm>
      </p:grpSpPr>
      <p:sp>
        <p:nvSpPr>
          <p:cNvPr id="156" name="Google Shape;156;p18"/>
          <p:cNvSpPr txBox="1"/>
          <p:nvPr/>
        </p:nvSpPr>
        <p:spPr>
          <a:xfrm>
            <a:off x="682900" y="1772863"/>
            <a:ext cx="49239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434343"/>
                </a:solidFill>
                <a:latin typeface="Calibri"/>
                <a:ea typeface="Calibri"/>
                <a:cs typeface="Calibri"/>
                <a:sym typeface="Calibri"/>
              </a:rPr>
              <a:t>Activity Objectives</a:t>
            </a:r>
            <a:endParaRPr sz="1100" b="1">
              <a:solidFill>
                <a:srgbClr val="434343"/>
              </a:solidFill>
              <a:latin typeface="Calibri"/>
              <a:ea typeface="Calibri"/>
              <a:cs typeface="Calibri"/>
              <a:sym typeface="Calibri"/>
            </a:endParaRPr>
          </a:p>
        </p:txBody>
      </p:sp>
      <p:sp>
        <p:nvSpPr>
          <p:cNvPr id="157" name="Google Shape;157;p18"/>
          <p:cNvSpPr txBox="1"/>
          <p:nvPr/>
        </p:nvSpPr>
        <p:spPr>
          <a:xfrm>
            <a:off x="676952" y="756000"/>
            <a:ext cx="33024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Reminder</a:t>
            </a:r>
            <a:endParaRPr sz="2800" b="1">
              <a:solidFill>
                <a:srgbClr val="00A7E1"/>
              </a:solidFill>
              <a:latin typeface="Calibri"/>
              <a:ea typeface="Calibri"/>
              <a:cs typeface="Calibri"/>
              <a:sym typeface="Calibri"/>
            </a:endParaRPr>
          </a:p>
        </p:txBody>
      </p:sp>
      <p:sp>
        <p:nvSpPr>
          <p:cNvPr id="158" name="Google Shape;158;p18"/>
          <p:cNvSpPr txBox="1"/>
          <p:nvPr/>
        </p:nvSpPr>
        <p:spPr>
          <a:xfrm>
            <a:off x="689275" y="2434214"/>
            <a:ext cx="3468000" cy="3616024"/>
          </a:xfrm>
          <a:prstGeom prst="rect">
            <a:avLst/>
          </a:prstGeom>
          <a:noFill/>
          <a:ln>
            <a:noFill/>
          </a:ln>
        </p:spPr>
        <p:txBody>
          <a:bodyPr spcFirstLastPara="1" wrap="square" lIns="91425" tIns="91425" rIns="91425" bIns="91425" anchor="t" anchorCtr="0">
            <a:spAutoFit/>
          </a:bodyPr>
          <a:lstStyle/>
          <a:p>
            <a:pPr marL="0" marR="109220" lvl="0" indent="0" algn="l" rtl="0">
              <a:lnSpc>
                <a:spcPct val="102600"/>
              </a:lnSpc>
              <a:spcBef>
                <a:spcPts val="780"/>
              </a:spcBef>
              <a:spcAft>
                <a:spcPts val="0"/>
              </a:spcAft>
              <a:buClr>
                <a:srgbClr val="000000"/>
              </a:buClr>
              <a:buSzPts val="1400"/>
              <a:buFont typeface="Arial"/>
              <a:buNone/>
            </a:pPr>
            <a:r>
              <a:rPr lang="en" sz="1400">
                <a:solidFill>
                  <a:srgbClr val="434343"/>
                </a:solidFill>
                <a:latin typeface="Calibri"/>
                <a:ea typeface="Calibri"/>
                <a:cs typeface="Calibri"/>
                <a:sym typeface="Calibri"/>
              </a:rPr>
              <a:t>This workshop and the testing toolkit are meant to guide SBC and FP practitioners on how to test six solutions (prototypes) to address contraception discontinuation in a local context.</a:t>
            </a:r>
            <a:br>
              <a:rPr lang="en" sz="1400">
                <a:solidFill>
                  <a:srgbClr val="434343"/>
                </a:solidFill>
                <a:latin typeface="Calibri"/>
                <a:ea typeface="Calibri"/>
                <a:cs typeface="Calibri"/>
                <a:sym typeface="Calibri"/>
              </a:rPr>
            </a:br>
            <a:br>
              <a:rPr lang="en" sz="1400">
                <a:solidFill>
                  <a:srgbClr val="434343"/>
                </a:solidFill>
                <a:latin typeface="Calibri"/>
                <a:ea typeface="Calibri"/>
                <a:cs typeface="Calibri"/>
                <a:sym typeface="Calibri"/>
              </a:rPr>
            </a:br>
            <a:r>
              <a:rPr lang="en" sz="1400">
                <a:solidFill>
                  <a:srgbClr val="434343"/>
                </a:solidFill>
                <a:latin typeface="Calibri"/>
                <a:ea typeface="Calibri"/>
                <a:cs typeface="Calibri"/>
                <a:sym typeface="Calibri"/>
              </a:rPr>
              <a:t>The prototypes were tested once in the Philippines, and they should be tested again and adapted to the needs of FP providers and women in need of contraception in a variety of countries.</a:t>
            </a:r>
            <a:br>
              <a:rPr lang="en" sz="1400">
                <a:solidFill>
                  <a:srgbClr val="434343"/>
                </a:solidFill>
                <a:latin typeface="Calibri"/>
                <a:ea typeface="Calibri"/>
                <a:cs typeface="Calibri"/>
                <a:sym typeface="Calibri"/>
              </a:rPr>
            </a:br>
            <a:br>
              <a:rPr lang="en" sz="1400">
                <a:solidFill>
                  <a:srgbClr val="434343"/>
                </a:solidFill>
                <a:latin typeface="Calibri"/>
                <a:ea typeface="Calibri"/>
                <a:cs typeface="Calibri"/>
                <a:sym typeface="Calibri"/>
              </a:rPr>
            </a:br>
            <a:r>
              <a:rPr lang="en" sz="1400">
                <a:solidFill>
                  <a:srgbClr val="434343"/>
                </a:solidFill>
                <a:latin typeface="Calibri"/>
                <a:ea typeface="Calibri"/>
                <a:cs typeface="Calibri"/>
                <a:sym typeface="Calibri"/>
              </a:rPr>
              <a:t>The next slides present the six prototypes of the core design team. Take your time to review each.</a:t>
            </a:r>
            <a:endParaRPr sz="1400">
              <a:solidFill>
                <a:srgbClr val="000000"/>
              </a:solidFill>
              <a:latin typeface="Calibri"/>
              <a:ea typeface="Calibri"/>
              <a:cs typeface="Calibri"/>
              <a:sym typeface="Calibri"/>
            </a:endParaRPr>
          </a:p>
        </p:txBody>
      </p:sp>
      <p:sp>
        <p:nvSpPr>
          <p:cNvPr id="159" name="Google Shape;159;p18"/>
          <p:cNvSpPr/>
          <p:nvPr/>
        </p:nvSpPr>
        <p:spPr>
          <a:xfrm>
            <a:off x="4421875" y="1900500"/>
            <a:ext cx="5727600" cy="4903500"/>
          </a:xfrm>
          <a:prstGeom prst="rect">
            <a:avLst/>
          </a:prstGeom>
          <a:solidFill>
            <a:srgbClr val="FFFFFF"/>
          </a:solidFill>
          <a:ln>
            <a:noFill/>
          </a:ln>
          <a:effectLst>
            <a:outerShdw blurRad="57150" dist="19050" dir="264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8"/>
          <p:cNvSpPr txBox="1"/>
          <p:nvPr/>
        </p:nvSpPr>
        <p:spPr>
          <a:xfrm>
            <a:off x="4559400" y="2018063"/>
            <a:ext cx="2726400" cy="305400"/>
          </a:xfrm>
          <a:prstGeom prst="rect">
            <a:avLst/>
          </a:prstGeom>
          <a:noFill/>
          <a:ln>
            <a:noFill/>
          </a:ln>
        </p:spPr>
        <p:txBody>
          <a:bodyPr spcFirstLastPara="1" wrap="square" lIns="79125" tIns="79125" rIns="79125" bIns="791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595959"/>
                </a:solidFill>
                <a:latin typeface="Calibri"/>
                <a:ea typeface="Calibri"/>
                <a:cs typeface="Calibri"/>
                <a:sym typeface="Calibri"/>
              </a:rPr>
              <a:t>Intent statement summary</a:t>
            </a:r>
            <a:endParaRPr sz="800" b="1" i="0" u="none" strike="noStrike" cap="none">
              <a:solidFill>
                <a:srgbClr val="595959"/>
              </a:solidFill>
              <a:latin typeface="Calibri"/>
              <a:ea typeface="Calibri"/>
              <a:cs typeface="Calibri"/>
              <a:sym typeface="Calibri"/>
            </a:endParaRPr>
          </a:p>
        </p:txBody>
      </p:sp>
      <p:sp>
        <p:nvSpPr>
          <p:cNvPr id="161" name="Google Shape;161;p18"/>
          <p:cNvSpPr txBox="1"/>
          <p:nvPr/>
        </p:nvSpPr>
        <p:spPr>
          <a:xfrm>
            <a:off x="4559400" y="2302225"/>
            <a:ext cx="1281600" cy="305400"/>
          </a:xfrm>
          <a:prstGeom prst="rect">
            <a:avLst/>
          </a:prstGeom>
          <a:noFill/>
          <a:ln>
            <a:noFill/>
          </a:ln>
        </p:spPr>
        <p:txBody>
          <a:bodyPr spcFirstLastPara="1" wrap="square" lIns="79125" tIns="79125" rIns="79125" bIns="791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595959"/>
                </a:solidFill>
                <a:latin typeface="Calibri"/>
                <a:ea typeface="Calibri"/>
                <a:cs typeface="Calibri"/>
                <a:sym typeface="Calibri"/>
              </a:rPr>
              <a:t>Central question</a:t>
            </a:r>
            <a:endParaRPr sz="1100" b="1" i="0" u="none" strike="noStrike" cap="none">
              <a:solidFill>
                <a:srgbClr val="595959"/>
              </a:solidFill>
              <a:latin typeface="Calibri"/>
              <a:ea typeface="Calibri"/>
              <a:cs typeface="Calibri"/>
              <a:sym typeface="Calibri"/>
            </a:endParaRPr>
          </a:p>
        </p:txBody>
      </p:sp>
      <p:sp>
        <p:nvSpPr>
          <p:cNvPr id="162" name="Google Shape;162;p18"/>
          <p:cNvSpPr txBox="1"/>
          <p:nvPr/>
        </p:nvSpPr>
        <p:spPr>
          <a:xfrm>
            <a:off x="4677508" y="2708031"/>
            <a:ext cx="5146430" cy="430887"/>
          </a:xfrm>
          <a:prstGeom prst="rect">
            <a:avLst/>
          </a:prstGeom>
          <a:solidFill>
            <a:srgbClr val="00B0F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b="1" i="1">
                <a:solidFill>
                  <a:schemeClr val="lt1"/>
                </a:solidFill>
                <a:latin typeface="Calibri"/>
                <a:ea typeface="Calibri"/>
                <a:cs typeface="Calibri"/>
                <a:sym typeface="Calibri"/>
              </a:rPr>
              <a:t>How might we understand women’s contraceptive journeys and improve HCPs’ approach to lower rates of discontinuation?</a:t>
            </a:r>
            <a:endParaRPr/>
          </a:p>
        </p:txBody>
      </p:sp>
      <p:sp>
        <p:nvSpPr>
          <p:cNvPr id="163" name="Google Shape;163;p18"/>
          <p:cNvSpPr txBox="1"/>
          <p:nvPr/>
        </p:nvSpPr>
        <p:spPr>
          <a:xfrm>
            <a:off x="4559400" y="3219438"/>
            <a:ext cx="1281600" cy="305400"/>
          </a:xfrm>
          <a:prstGeom prst="rect">
            <a:avLst/>
          </a:prstGeom>
          <a:noFill/>
          <a:ln>
            <a:noFill/>
          </a:ln>
        </p:spPr>
        <p:txBody>
          <a:bodyPr spcFirstLastPara="1" wrap="square" lIns="79125" tIns="79125" rIns="79125" bIns="791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595959"/>
                </a:solidFill>
                <a:latin typeface="Calibri"/>
                <a:ea typeface="Calibri"/>
                <a:cs typeface="Calibri"/>
                <a:sym typeface="Calibri"/>
              </a:rPr>
              <a:t>Strategic shifts</a:t>
            </a:r>
            <a:endParaRPr sz="1100" b="1" i="0" u="none" strike="noStrike" cap="none">
              <a:solidFill>
                <a:srgbClr val="595959"/>
              </a:solidFill>
              <a:latin typeface="Calibri"/>
              <a:ea typeface="Calibri"/>
              <a:cs typeface="Calibri"/>
              <a:sym typeface="Calibri"/>
            </a:endParaRPr>
          </a:p>
        </p:txBody>
      </p:sp>
      <p:sp>
        <p:nvSpPr>
          <p:cNvPr id="164" name="Google Shape;164;p18"/>
          <p:cNvSpPr txBox="1"/>
          <p:nvPr/>
        </p:nvSpPr>
        <p:spPr>
          <a:xfrm>
            <a:off x="4559400" y="5662913"/>
            <a:ext cx="1281600" cy="305400"/>
          </a:xfrm>
          <a:prstGeom prst="rect">
            <a:avLst/>
          </a:prstGeom>
          <a:noFill/>
          <a:ln>
            <a:noFill/>
          </a:ln>
        </p:spPr>
        <p:txBody>
          <a:bodyPr spcFirstLastPara="1" wrap="square" lIns="79125" tIns="79125" rIns="79125" bIns="791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595959"/>
                </a:solidFill>
                <a:latin typeface="Calibri"/>
                <a:ea typeface="Calibri"/>
                <a:cs typeface="Calibri"/>
                <a:sym typeface="Calibri"/>
              </a:rPr>
              <a:t>Activity phases</a:t>
            </a:r>
            <a:endParaRPr sz="1100" b="1" i="0" u="none" strike="noStrike" cap="none">
              <a:solidFill>
                <a:srgbClr val="595959"/>
              </a:solidFill>
              <a:latin typeface="Calibri"/>
              <a:ea typeface="Calibri"/>
              <a:cs typeface="Calibri"/>
              <a:sym typeface="Calibri"/>
            </a:endParaRPr>
          </a:p>
        </p:txBody>
      </p:sp>
      <p:sp>
        <p:nvSpPr>
          <p:cNvPr id="165" name="Google Shape;165;p18"/>
          <p:cNvSpPr/>
          <p:nvPr/>
        </p:nvSpPr>
        <p:spPr>
          <a:xfrm>
            <a:off x="8077825" y="5978663"/>
            <a:ext cx="1812300" cy="597000"/>
          </a:xfrm>
          <a:prstGeom prst="homePlate">
            <a:avLst>
              <a:gd name="adj" fmla="val 50000"/>
            </a:avLst>
          </a:prstGeom>
          <a:solidFill>
            <a:srgbClr val="C5D3D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8"/>
          <p:cNvSpPr/>
          <p:nvPr/>
        </p:nvSpPr>
        <p:spPr>
          <a:xfrm>
            <a:off x="6360225" y="5978663"/>
            <a:ext cx="2170200" cy="597000"/>
          </a:xfrm>
          <a:prstGeom prst="homePlate">
            <a:avLst>
              <a:gd name="adj" fmla="val 50000"/>
            </a:avLst>
          </a:prstGeom>
          <a:solidFill>
            <a:srgbClr val="C5D3D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8"/>
          <p:cNvSpPr/>
          <p:nvPr/>
        </p:nvSpPr>
        <p:spPr>
          <a:xfrm>
            <a:off x="4640950" y="5978663"/>
            <a:ext cx="2024100" cy="597000"/>
          </a:xfrm>
          <a:prstGeom prst="homePlate">
            <a:avLst>
              <a:gd name="adj" fmla="val 50000"/>
            </a:avLst>
          </a:prstGeom>
          <a:solidFill>
            <a:srgbClr val="C5D3D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8"/>
          <p:cNvSpPr txBox="1"/>
          <p:nvPr/>
        </p:nvSpPr>
        <p:spPr>
          <a:xfrm>
            <a:off x="6752463" y="6050238"/>
            <a:ext cx="1512900" cy="351900"/>
          </a:xfrm>
          <a:prstGeom prst="rect">
            <a:avLst/>
          </a:prstGeom>
          <a:noFill/>
          <a:ln>
            <a:noFill/>
          </a:ln>
        </p:spPr>
        <p:txBody>
          <a:bodyPr spcFirstLastPara="1" wrap="square" lIns="0" tIns="0" rIns="0" bIns="0" anchor="t" anchorCtr="0">
            <a:noAutofit/>
          </a:bodyPr>
          <a:lstStyle/>
          <a:p>
            <a:pPr marL="0" marR="0" lvl="0" indent="0" algn="ctr" rtl="0">
              <a:lnSpc>
                <a:spcPct val="162500"/>
              </a:lnSpc>
              <a:spcBef>
                <a:spcPts val="0"/>
              </a:spcBef>
              <a:spcAft>
                <a:spcPts val="0"/>
              </a:spcAft>
              <a:buClr>
                <a:srgbClr val="000000"/>
              </a:buClr>
              <a:buSzPts val="800"/>
              <a:buFont typeface="Arial"/>
              <a:buNone/>
            </a:pPr>
            <a:r>
              <a:rPr lang="en" sz="800" b="1" i="0" u="none" strike="noStrike" cap="none">
                <a:solidFill>
                  <a:srgbClr val="4D4D4D"/>
                </a:solidFill>
                <a:latin typeface="Calibri"/>
                <a:ea typeface="Calibri"/>
                <a:cs typeface="Calibri"/>
                <a:sym typeface="Calibri"/>
              </a:rPr>
              <a:t>Phase 2: DESIGN &amp; TEST (2022)</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4D4D4D"/>
                </a:solidFill>
                <a:latin typeface="Calibri"/>
                <a:ea typeface="Calibri"/>
                <a:cs typeface="Calibri"/>
                <a:sym typeface="Calibri"/>
              </a:rPr>
              <a:t>Iterative prototyping and testing based on Phase One insights</a:t>
            </a:r>
            <a:endParaRPr sz="1400" b="0" i="0" u="none" strike="noStrike" cap="none">
              <a:solidFill>
                <a:srgbClr val="000000"/>
              </a:solidFill>
              <a:latin typeface="Calibri"/>
              <a:ea typeface="Calibri"/>
              <a:cs typeface="Calibri"/>
              <a:sym typeface="Calibri"/>
            </a:endParaRPr>
          </a:p>
          <a:p>
            <a:pPr marL="0" marR="0" lvl="0" indent="0" algn="ctr" rtl="0">
              <a:lnSpc>
                <a:spcPct val="162500"/>
              </a:lnSpc>
              <a:spcBef>
                <a:spcPts val="0"/>
              </a:spcBef>
              <a:spcAft>
                <a:spcPts val="0"/>
              </a:spcAft>
              <a:buClr>
                <a:srgbClr val="000000"/>
              </a:buClr>
              <a:buSzPts val="800"/>
              <a:buFont typeface="Arial"/>
              <a:buNone/>
            </a:pPr>
            <a:r>
              <a:rPr lang="en" sz="800" b="0" i="0" u="none" strike="noStrike" cap="none">
                <a:solidFill>
                  <a:srgbClr val="4D4D4D"/>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
        <p:nvSpPr>
          <p:cNvPr id="169" name="Google Shape;169;p18"/>
          <p:cNvSpPr txBox="1"/>
          <p:nvPr/>
        </p:nvSpPr>
        <p:spPr>
          <a:xfrm>
            <a:off x="8550475" y="6042262"/>
            <a:ext cx="1078800" cy="582600"/>
          </a:xfrm>
          <a:prstGeom prst="rect">
            <a:avLst/>
          </a:prstGeom>
          <a:noFill/>
          <a:ln>
            <a:noFill/>
          </a:ln>
        </p:spPr>
        <p:txBody>
          <a:bodyPr spcFirstLastPara="1" wrap="square" lIns="0" tIns="0" rIns="0" bIns="0" anchor="t" anchorCtr="0">
            <a:noAutofit/>
          </a:bodyPr>
          <a:lstStyle/>
          <a:p>
            <a:pPr marL="0" marR="0" lvl="0" indent="0" algn="ctr" rtl="0">
              <a:lnSpc>
                <a:spcPct val="162500"/>
              </a:lnSpc>
              <a:spcBef>
                <a:spcPts val="0"/>
              </a:spcBef>
              <a:spcAft>
                <a:spcPts val="0"/>
              </a:spcAft>
              <a:buClr>
                <a:srgbClr val="000000"/>
              </a:buClr>
              <a:buSzPts val="800"/>
              <a:buFont typeface="Arial"/>
              <a:buNone/>
            </a:pPr>
            <a:r>
              <a:rPr lang="en" sz="800" b="1" i="0" u="none" strike="noStrike" cap="none">
                <a:solidFill>
                  <a:srgbClr val="4D4D4D"/>
                </a:solidFill>
                <a:latin typeface="Calibri"/>
                <a:ea typeface="Calibri"/>
                <a:cs typeface="Calibri"/>
                <a:sym typeface="Calibri"/>
              </a:rPr>
              <a:t>Phase 3: APPLY (2023)</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4D4D4D"/>
                </a:solidFill>
                <a:latin typeface="Calibri"/>
                <a:ea typeface="Calibri"/>
                <a:cs typeface="Calibri"/>
                <a:sym typeface="Calibri"/>
              </a:rPr>
              <a:t>Implement, evaluate, and refine solutions</a:t>
            </a:r>
            <a:endParaRPr sz="1400" b="0" i="0" u="none" strike="noStrike" cap="none">
              <a:solidFill>
                <a:srgbClr val="000000"/>
              </a:solidFill>
              <a:latin typeface="Calibri"/>
              <a:ea typeface="Calibri"/>
              <a:cs typeface="Calibri"/>
              <a:sym typeface="Calibri"/>
            </a:endParaRPr>
          </a:p>
          <a:p>
            <a:pPr marL="0" marR="0" lvl="0" indent="0" algn="ctr" rtl="0">
              <a:lnSpc>
                <a:spcPct val="162500"/>
              </a:lnSpc>
              <a:spcBef>
                <a:spcPts val="0"/>
              </a:spcBef>
              <a:spcAft>
                <a:spcPts val="0"/>
              </a:spcAft>
              <a:buClr>
                <a:srgbClr val="000000"/>
              </a:buClr>
              <a:buSzPts val="800"/>
              <a:buFont typeface="Arial"/>
              <a:buNone/>
            </a:pPr>
            <a:r>
              <a:rPr lang="en" sz="800" b="0" i="0" u="none" strike="noStrike" cap="none">
                <a:solidFill>
                  <a:srgbClr val="4D4D4D"/>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
        <p:nvSpPr>
          <p:cNvPr id="170" name="Google Shape;170;p18"/>
          <p:cNvSpPr txBox="1"/>
          <p:nvPr/>
        </p:nvSpPr>
        <p:spPr>
          <a:xfrm>
            <a:off x="4717950" y="6042263"/>
            <a:ext cx="1732800" cy="409500"/>
          </a:xfrm>
          <a:prstGeom prst="rect">
            <a:avLst/>
          </a:prstGeom>
          <a:noFill/>
          <a:ln>
            <a:noFill/>
          </a:ln>
        </p:spPr>
        <p:txBody>
          <a:bodyPr spcFirstLastPara="1" wrap="square" lIns="0" tIns="0" rIns="0" bIns="0" anchor="t" anchorCtr="0">
            <a:noAutofit/>
          </a:bodyPr>
          <a:lstStyle/>
          <a:p>
            <a:pPr marL="0" marR="0" lvl="0" indent="0" algn="ctr" rtl="0">
              <a:lnSpc>
                <a:spcPct val="162500"/>
              </a:lnSpc>
              <a:spcBef>
                <a:spcPts val="0"/>
              </a:spcBef>
              <a:spcAft>
                <a:spcPts val="0"/>
              </a:spcAft>
              <a:buClr>
                <a:srgbClr val="000000"/>
              </a:buClr>
              <a:buSzPts val="800"/>
              <a:buFont typeface="Arial"/>
              <a:buNone/>
            </a:pPr>
            <a:r>
              <a:rPr lang="en" sz="800" b="1" i="0" u="none" strike="noStrike" cap="none">
                <a:solidFill>
                  <a:srgbClr val="4D4D4D"/>
                </a:solidFill>
                <a:latin typeface="Calibri"/>
                <a:ea typeface="Calibri"/>
                <a:cs typeface="Calibri"/>
                <a:sym typeface="Calibri"/>
              </a:rPr>
              <a:t>Phase 1: DEFINE (2021)</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4D4D4D"/>
                </a:solidFill>
                <a:latin typeface="Calibri"/>
                <a:ea typeface="Calibri"/>
                <a:cs typeface="Calibri"/>
                <a:sym typeface="Calibri"/>
              </a:rPr>
              <a:t>Setting goals and qualitative research to understand user perspectives</a:t>
            </a:r>
            <a:endParaRPr sz="1400" b="0" i="0" u="none" strike="noStrike" cap="none">
              <a:solidFill>
                <a:srgbClr val="000000"/>
              </a:solidFill>
              <a:latin typeface="Calibri"/>
              <a:ea typeface="Calibri"/>
              <a:cs typeface="Calibri"/>
              <a:sym typeface="Calibri"/>
            </a:endParaRPr>
          </a:p>
        </p:txBody>
      </p:sp>
      <p:graphicFrame>
        <p:nvGraphicFramePr>
          <p:cNvPr id="171" name="Google Shape;171;p18"/>
          <p:cNvGraphicFramePr/>
          <p:nvPr/>
        </p:nvGraphicFramePr>
        <p:xfrm>
          <a:off x="4651917" y="3523486"/>
          <a:ext cx="3000000" cy="3000000"/>
        </p:xfrm>
        <a:graphic>
          <a:graphicData uri="http://schemas.openxmlformats.org/drawingml/2006/table">
            <a:tbl>
              <a:tblPr firstRow="1" bandRow="1">
                <a:noFill/>
                <a:tableStyleId>{C881721E-FCCE-41A3-993A-05A9B58BF78B}</a:tableStyleId>
              </a:tblPr>
              <a:tblGrid>
                <a:gridCol w="2475725">
                  <a:extLst>
                    <a:ext uri="{9D8B030D-6E8A-4147-A177-3AD203B41FA5}">
                      <a16:colId xmlns:a16="http://schemas.microsoft.com/office/drawing/2014/main" val="20000"/>
                    </a:ext>
                  </a:extLst>
                </a:gridCol>
                <a:gridCol w="246175">
                  <a:extLst>
                    <a:ext uri="{9D8B030D-6E8A-4147-A177-3AD203B41FA5}">
                      <a16:colId xmlns:a16="http://schemas.microsoft.com/office/drawing/2014/main" val="20001"/>
                    </a:ext>
                  </a:extLst>
                </a:gridCol>
                <a:gridCol w="2424525">
                  <a:extLst>
                    <a:ext uri="{9D8B030D-6E8A-4147-A177-3AD203B41FA5}">
                      <a16:colId xmlns:a16="http://schemas.microsoft.com/office/drawing/2014/main" val="20002"/>
                    </a:ext>
                  </a:extLst>
                </a:gridCol>
              </a:tblGrid>
              <a:tr h="127000">
                <a:tc>
                  <a:txBody>
                    <a:bodyPr/>
                    <a:lstStyle/>
                    <a:p>
                      <a:pPr marL="0" marR="0" lvl="0" indent="0" algn="l" rtl="0">
                        <a:spcBef>
                          <a:spcPts val="0"/>
                        </a:spcBef>
                        <a:spcAft>
                          <a:spcPts val="0"/>
                        </a:spcAft>
                        <a:buNone/>
                      </a:pPr>
                      <a:r>
                        <a:rPr lang="en" sz="1000" b="1"/>
                        <a:t>From</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7F7F7F"/>
                      </a:solidFill>
                      <a:prstDash val="solid"/>
                      <a:round/>
                      <a:headEnd type="none" w="sm" len="sm"/>
                      <a:tailEnd type="none" w="sm" len="sm"/>
                    </a:lnT>
                    <a:lnB w="19050" cap="flat" cmpd="sng">
                      <a:solidFill>
                        <a:srgbClr val="7F7F7F"/>
                      </a:solidFill>
                      <a:prstDash val="solid"/>
                      <a:round/>
                      <a:headEnd type="none" w="sm" len="sm"/>
                      <a:tailEnd type="none" w="sm" len="sm"/>
                    </a:lnB>
                  </a:tcPr>
                </a:tc>
                <a:tc>
                  <a:txBody>
                    <a:bodyPr/>
                    <a:lstStyle/>
                    <a:p>
                      <a:pPr marL="0" marR="0" lvl="0" indent="0" algn="ctr" rtl="0">
                        <a:spcBef>
                          <a:spcPts val="0"/>
                        </a:spcBef>
                        <a:spcAft>
                          <a:spcPts val="0"/>
                        </a:spcAft>
                        <a:buNone/>
                      </a:pPr>
                      <a:r>
                        <a:rPr lang="en" sz="1000" b="1"/>
                        <a:t>&gt;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7F7F7F"/>
                      </a:solidFill>
                      <a:prstDash val="solid"/>
                      <a:round/>
                      <a:headEnd type="none" w="sm" len="sm"/>
                      <a:tailEnd type="none" w="sm" len="sm"/>
                    </a:lnT>
                    <a:lnB w="19050" cap="flat" cmpd="sng">
                      <a:solidFill>
                        <a:srgbClr val="7F7F7F"/>
                      </a:solidFill>
                      <a:prstDash val="solid"/>
                      <a:round/>
                      <a:headEnd type="none" w="sm" len="sm"/>
                      <a:tailEnd type="none" w="sm" len="sm"/>
                    </a:lnB>
                  </a:tcPr>
                </a:tc>
                <a:tc>
                  <a:txBody>
                    <a:bodyPr/>
                    <a:lstStyle/>
                    <a:p>
                      <a:pPr marL="0" marR="0" lvl="0" indent="0" algn="l" rtl="0">
                        <a:spcBef>
                          <a:spcPts val="0"/>
                        </a:spcBef>
                        <a:spcAft>
                          <a:spcPts val="0"/>
                        </a:spcAft>
                        <a:buNone/>
                      </a:pPr>
                      <a:r>
                        <a:rPr lang="en" sz="1000" b="1"/>
                        <a:t>To</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7F7F7F"/>
                      </a:solidFill>
                      <a:prstDash val="solid"/>
                      <a:round/>
                      <a:headEnd type="none" w="sm" len="sm"/>
                      <a:tailEnd type="none" w="sm" len="sm"/>
                    </a:lnT>
                    <a:lnB w="19050" cap="flat" cmpd="sng">
                      <a:solidFill>
                        <a:srgbClr val="7F7F7F"/>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 sz="900" b="0"/>
                        <a:t>Assumptions of women’s reproductive journeys (e.g., transition points, circle of influence in their decision-making around contraceptive usage)</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&gt;</a:t>
                      </a:r>
                      <a:endParaRPr sz="900" b="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l" rtl="0">
                        <a:spcBef>
                          <a:spcPts val="0"/>
                        </a:spcBef>
                        <a:spcAft>
                          <a:spcPts val="0"/>
                        </a:spcAft>
                        <a:buNone/>
                      </a:pPr>
                      <a:r>
                        <a:rPr lang="en" sz="900"/>
                        <a:t>Becoming aware of women’s individual reproductive journeys as a whole (e.g., views, biases, barriers, and circle of influence)</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 sz="900" b="0"/>
                        <a:t>Assumptions on the views and barriers of partners, family, and immediate community around contraceptive usage</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&gt;</a:t>
                      </a:r>
                      <a:endParaRPr sz="900" b="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l" rtl="0">
                        <a:spcBef>
                          <a:spcPts val="0"/>
                        </a:spcBef>
                        <a:spcAft>
                          <a:spcPts val="0"/>
                        </a:spcAft>
                        <a:buNone/>
                      </a:pPr>
                      <a:r>
                        <a:rPr lang="en" sz="900"/>
                        <a:t>Identifying potential barriers and areas for intervention within the family (including partner) and community</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 sz="900" b="0"/>
                        <a:t>Spoon-feeding mentality, which prevents clients from thinking for themselves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&gt;</a:t>
                      </a:r>
                      <a:endParaRPr sz="900" b="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l" rtl="0">
                        <a:spcBef>
                          <a:spcPts val="0"/>
                        </a:spcBef>
                        <a:spcAft>
                          <a:spcPts val="0"/>
                        </a:spcAft>
                        <a:buNone/>
                      </a:pPr>
                      <a:r>
                        <a:rPr lang="en" sz="900"/>
                        <a:t>Creating equal and sustainable partnerships with clients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chemeClr val="dk1"/>
                        </a:buClr>
                        <a:buSzPts val="900"/>
                        <a:buFont typeface="Calibri"/>
                        <a:buNone/>
                      </a:pPr>
                      <a:r>
                        <a:rPr lang="en" sz="900" b="0"/>
                        <a:t>Lack of knowledge around relationship dynamics and inconsistencies in client relationships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&gt;</a:t>
                      </a:r>
                      <a:endParaRPr sz="900" b="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a:t>Identifying potential areas for improving interpersonal trust, communication, and HCP channels of support and assistance</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75"/>
        <p:cNvGrpSpPr/>
        <p:nvPr/>
      </p:nvGrpSpPr>
      <p:grpSpPr>
        <a:xfrm>
          <a:off x="0" y="0"/>
          <a:ext cx="0" cy="0"/>
          <a:chOff x="0" y="0"/>
          <a:chExt cx="0" cy="0"/>
        </a:xfrm>
      </p:grpSpPr>
      <p:pic>
        <p:nvPicPr>
          <p:cNvPr id="176" name="Google Shape;176;p19"/>
          <p:cNvPicPr preferRelativeResize="0"/>
          <p:nvPr/>
        </p:nvPicPr>
        <p:blipFill rotWithShape="1">
          <a:blip r:embed="rId3">
            <a:alphaModFix/>
          </a:blip>
          <a:srcRect/>
          <a:stretch/>
        </p:blipFill>
        <p:spPr>
          <a:xfrm rot="900001">
            <a:off x="3840638" y="1642259"/>
            <a:ext cx="1427575" cy="2003891"/>
          </a:xfrm>
          <a:prstGeom prst="rect">
            <a:avLst/>
          </a:prstGeom>
          <a:noFill/>
          <a:ln>
            <a:noFill/>
          </a:ln>
          <a:effectLst>
            <a:outerShdw blurRad="57150" dist="19050" dir="2760000" algn="bl" rotWithShape="0">
              <a:srgbClr val="000000">
                <a:alpha val="49803"/>
              </a:srgbClr>
            </a:outerShdw>
          </a:effectLst>
        </p:spPr>
      </p:pic>
      <p:graphicFrame>
        <p:nvGraphicFramePr>
          <p:cNvPr id="177" name="Google Shape;177;p19"/>
          <p:cNvGraphicFramePr/>
          <p:nvPr/>
        </p:nvGraphicFramePr>
        <p:xfrm>
          <a:off x="5621550" y="3815675"/>
          <a:ext cx="3000000" cy="3000000"/>
        </p:xfrm>
        <a:graphic>
          <a:graphicData uri="http://schemas.openxmlformats.org/drawingml/2006/table">
            <a:tbl>
              <a:tblPr>
                <a:noFill/>
                <a:tableStyleId>{59A56BDF-3F4F-4AD1-9707-8C879CD39B8B}</a:tableStyleId>
              </a:tblPr>
              <a:tblGrid>
                <a:gridCol w="1281150">
                  <a:extLst>
                    <a:ext uri="{9D8B030D-6E8A-4147-A177-3AD203B41FA5}">
                      <a16:colId xmlns:a16="http://schemas.microsoft.com/office/drawing/2014/main" val="20000"/>
                    </a:ext>
                  </a:extLst>
                </a:gridCol>
                <a:gridCol w="3246775">
                  <a:extLst>
                    <a:ext uri="{9D8B030D-6E8A-4147-A177-3AD203B41FA5}">
                      <a16:colId xmlns:a16="http://schemas.microsoft.com/office/drawing/2014/main" val="20001"/>
                    </a:ext>
                  </a:extLst>
                </a:gridCol>
              </a:tblGrid>
              <a:tr h="2232625">
                <a:tc>
                  <a:txBody>
                    <a:bodyPr/>
                    <a:lstStyle/>
                    <a:p>
                      <a:pPr marL="342900" marR="89753" lvl="0" indent="0" algn="l" rtl="0">
                        <a:lnSpc>
                          <a:spcPct val="100000"/>
                        </a:lnSpc>
                        <a:spcBef>
                          <a:spcPts val="0"/>
                        </a:spcBef>
                        <a:spcAft>
                          <a:spcPts val="0"/>
                        </a:spcAft>
                        <a:buClr>
                          <a:srgbClr val="000000"/>
                        </a:buClr>
                        <a:buSzPts val="1100"/>
                        <a:buFont typeface="Arial"/>
                        <a:buNone/>
                      </a:pPr>
                      <a:r>
                        <a:rPr lang="en" sz="1300" b="1" u="none" strike="noStrike" cap="none">
                          <a:solidFill>
                            <a:srgbClr val="003C5A"/>
                          </a:solidFill>
                          <a:latin typeface="Calibri"/>
                          <a:ea typeface="Calibri"/>
                          <a:cs typeface="Calibri"/>
                          <a:sym typeface="Calibri"/>
                        </a:rPr>
                        <a:t>Potential barriers</a:t>
                      </a:r>
                      <a:endParaRPr sz="1300" u="none" strike="noStrike" cap="none">
                        <a:solidFill>
                          <a:srgbClr val="000000"/>
                        </a:solidFill>
                        <a:latin typeface="Calibri"/>
                        <a:ea typeface="Calibri"/>
                        <a:cs typeface="Calibri"/>
                        <a:sym typeface="Calibri"/>
                      </a:endParaRPr>
                    </a:p>
                    <a:p>
                      <a:pPr marL="457200" marR="89753" lvl="0" indent="0" algn="l" rtl="0">
                        <a:lnSpc>
                          <a:spcPct val="100000"/>
                        </a:lnSpc>
                        <a:spcBef>
                          <a:spcPts val="0"/>
                        </a:spcBef>
                        <a:spcAft>
                          <a:spcPts val="0"/>
                        </a:spcAft>
                        <a:buClr>
                          <a:srgbClr val="000000"/>
                        </a:buClr>
                        <a:buSzPts val="1100"/>
                        <a:buFont typeface="Arial"/>
                        <a:buNone/>
                      </a:pPr>
                      <a:endParaRPr sz="900" u="none" strike="noStrike" cap="none">
                        <a:solidFill>
                          <a:srgbClr val="434343"/>
                        </a:solidFill>
                        <a:latin typeface="Calibri"/>
                        <a:ea typeface="Calibri"/>
                        <a:cs typeface="Calibri"/>
                        <a:sym typeface="Calibri"/>
                      </a:endParaRPr>
                    </a:p>
                    <a:p>
                      <a:pPr marL="114300" marR="89753" lvl="0" indent="-11430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latin typeface="Calibri"/>
                          <a:ea typeface="Calibri"/>
                          <a:cs typeface="Calibri"/>
                          <a:sym typeface="Calibri"/>
                        </a:rPr>
                        <a:t>HCPs lacking time to meet monthly or play the cards spontaneously</a:t>
                      </a:r>
                      <a:endParaRPr/>
                    </a:p>
                    <a:p>
                      <a:pPr marL="114300" marR="89753" lvl="0" indent="-11430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latin typeface="Calibri"/>
                          <a:ea typeface="Calibri"/>
                          <a:cs typeface="Calibri"/>
                          <a:sym typeface="Calibri"/>
                        </a:rPr>
                        <a:t>Difficulty identifying someone to be in charge of organizing and facilitating the gathering on an ongoing basis</a:t>
                      </a:r>
                      <a:endParaRPr/>
                    </a:p>
                    <a:p>
                      <a:pPr marL="114300" marR="89753" lvl="0" indent="-11430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latin typeface="Calibri"/>
                          <a:ea typeface="Calibri"/>
                          <a:cs typeface="Calibri"/>
                          <a:sym typeface="Calibri"/>
                        </a:rPr>
                        <a:t>HCPs feeling uncomfortable with the written format (e.g., literacy or comprehension)</a:t>
                      </a:r>
                      <a:endParaRPr sz="1300" b="1" u="none" strike="noStrike" cap="none">
                        <a:solidFill>
                          <a:srgbClr val="003C5A"/>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19050" cap="flat" cmpd="sng">
                      <a:solidFill>
                        <a:srgbClr val="023C5A"/>
                      </a:solidFill>
                      <a:prstDash val="dot"/>
                      <a:round/>
                      <a:headEnd type="none" w="sm" len="sm"/>
                      <a:tailEnd type="none" w="sm" len="sm"/>
                    </a:lnR>
                    <a:lnT w="19050" cap="flat" cmpd="sng">
                      <a:solidFill>
                        <a:srgbClr val="023C5A">
                          <a:alpha val="0"/>
                        </a:srgbClr>
                      </a:solidFill>
                      <a:prstDash val="dot"/>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28625" marR="0" lvl="0" indent="0" algn="l" rtl="0">
                        <a:lnSpc>
                          <a:spcPct val="100000"/>
                        </a:lnSpc>
                        <a:spcBef>
                          <a:spcPts val="0"/>
                        </a:spcBef>
                        <a:spcAft>
                          <a:spcPts val="0"/>
                        </a:spcAft>
                        <a:buClr>
                          <a:srgbClr val="000000"/>
                        </a:buClr>
                        <a:buSzPts val="1100"/>
                        <a:buFont typeface="Arial"/>
                        <a:buNone/>
                      </a:pPr>
                      <a:r>
                        <a:rPr lang="en" sz="1300" b="1" u="none" strike="noStrike" cap="none">
                          <a:solidFill>
                            <a:srgbClr val="003C5A"/>
                          </a:solidFill>
                          <a:latin typeface="Calibri"/>
                          <a:ea typeface="Calibri"/>
                          <a:cs typeface="Calibri"/>
                          <a:sym typeface="Calibri"/>
                        </a:rPr>
                        <a:t>Questions and considerations before testing</a:t>
                      </a:r>
                      <a:endParaRPr sz="130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endParaRPr sz="900" u="none" strike="noStrike" cap="none">
                        <a:solidFill>
                          <a:srgbClr val="434343"/>
                        </a:solidFill>
                        <a:latin typeface="Calibri"/>
                        <a:ea typeface="Calibri"/>
                        <a:cs typeface="Calibri"/>
                        <a:sym typeface="Calibri"/>
                      </a:endParaRPr>
                    </a:p>
                    <a:p>
                      <a:pPr marL="171450" marR="89753" lvl="0" indent="-114300" algn="l" rtl="0">
                        <a:lnSpc>
                          <a:spcPct val="100000"/>
                        </a:lnSpc>
                        <a:spcBef>
                          <a:spcPts val="0"/>
                        </a:spcBef>
                        <a:spcAft>
                          <a:spcPts val="0"/>
                        </a:spcAft>
                        <a:buClr>
                          <a:srgbClr val="000000"/>
                        </a:buClr>
                        <a:buSzPts val="900"/>
                        <a:buFont typeface="Arial"/>
                        <a:buNone/>
                      </a:pPr>
                      <a:r>
                        <a:rPr lang="en" sz="900" b="1" u="none" strike="noStrike" cap="none">
                          <a:solidFill>
                            <a:srgbClr val="023C5A"/>
                          </a:solidFill>
                          <a:latin typeface="Calibri"/>
                          <a:ea typeface="Calibri"/>
                          <a:cs typeface="Calibri"/>
                          <a:sym typeface="Calibri"/>
                        </a:rPr>
                        <a:t>Find answers: </a:t>
                      </a:r>
                      <a:endParaRPr sz="900" u="none" strike="noStrike" cap="none">
                        <a:solidFill>
                          <a:srgbClr val="434343"/>
                        </a:solidFill>
                        <a:latin typeface="Calibri"/>
                        <a:ea typeface="Calibri"/>
                        <a:cs typeface="Calibri"/>
                        <a:sym typeface="Calibri"/>
                      </a:endParaRPr>
                    </a:p>
                    <a:p>
                      <a:pPr marL="171450" marR="0"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latin typeface="Calibri"/>
                          <a:ea typeface="Calibri"/>
                          <a:cs typeface="Calibri"/>
                          <a:sym typeface="Calibri"/>
                        </a:rPr>
                        <a:t>Ask HCPs when the collaborative training can best fit their busy schedules (e.g., informal opportunities beyond breaks, co-training session).</a:t>
                      </a:r>
                      <a:endParaRPr sz="900" u="none" strike="noStrike" cap="none">
                        <a:solidFill>
                          <a:srgbClr val="434343"/>
                        </a:solidFill>
                        <a:latin typeface="Calibri"/>
                        <a:ea typeface="Calibri"/>
                        <a:cs typeface="Calibri"/>
                        <a:sym typeface="Calibri"/>
                      </a:endParaRPr>
                    </a:p>
                    <a:p>
                      <a:pPr marL="171450" marR="0"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latin typeface="Calibri"/>
                          <a:ea typeface="Calibri"/>
                          <a:cs typeface="Calibri"/>
                          <a:sym typeface="Calibri"/>
                        </a:rPr>
                        <a:t>What is the best timing (duration and frequency) for the co-training sessions?</a:t>
                      </a:r>
                      <a:endParaRPr sz="900" u="none" strike="noStrike" cap="none">
                        <a:solidFill>
                          <a:srgbClr val="434343"/>
                        </a:solidFill>
                        <a:latin typeface="Calibri"/>
                        <a:ea typeface="Calibri"/>
                        <a:cs typeface="Calibri"/>
                        <a:sym typeface="Calibri"/>
                      </a:endParaRPr>
                    </a:p>
                    <a:p>
                      <a:pPr marL="171450" marR="0"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latin typeface="Calibri"/>
                          <a:ea typeface="Calibri"/>
                          <a:cs typeface="Calibri"/>
                          <a:sym typeface="Calibri"/>
                        </a:rPr>
                        <a:t>Are all HCPs at ease with the written format (assess literacy)?</a:t>
                      </a:r>
                      <a:endParaRPr sz="900" u="none" strike="noStrike" cap="none">
                        <a:solidFill>
                          <a:srgbClr val="434343"/>
                        </a:solidFill>
                        <a:latin typeface="Calibri"/>
                        <a:ea typeface="Calibri"/>
                        <a:cs typeface="Calibri"/>
                        <a:sym typeface="Calibri"/>
                      </a:endParaRPr>
                    </a:p>
                    <a:p>
                      <a:pPr marL="171450" marR="0"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latin typeface="Calibri"/>
                          <a:ea typeface="Calibri"/>
                          <a:cs typeface="Calibri"/>
                          <a:sym typeface="Calibri"/>
                        </a:rPr>
                        <a:t>Would having the cards online be an alternate or additional option for them?</a:t>
                      </a:r>
                      <a:endParaRPr sz="900" u="none" strike="noStrike" cap="none">
                        <a:solidFill>
                          <a:srgbClr val="434343"/>
                        </a:solidFill>
                        <a:latin typeface="Calibri"/>
                        <a:ea typeface="Calibri"/>
                        <a:cs typeface="Calibri"/>
                        <a:sym typeface="Calibri"/>
                      </a:endParaRPr>
                    </a:p>
                    <a:p>
                      <a:pPr marL="171450" marR="89753" lvl="0" indent="-114300" algn="l" rtl="0">
                        <a:lnSpc>
                          <a:spcPct val="100000"/>
                        </a:lnSpc>
                        <a:spcBef>
                          <a:spcPts val="0"/>
                        </a:spcBef>
                        <a:spcAft>
                          <a:spcPts val="0"/>
                        </a:spcAft>
                        <a:buClr>
                          <a:srgbClr val="000000"/>
                        </a:buClr>
                        <a:buSzPts val="1100"/>
                        <a:buFont typeface="Arial"/>
                        <a:buNone/>
                      </a:pPr>
                      <a:endParaRPr sz="850" b="1" u="none" strike="noStrike" cap="none">
                        <a:solidFill>
                          <a:srgbClr val="023C5A"/>
                        </a:solidFill>
                        <a:latin typeface="Calibri"/>
                        <a:ea typeface="Calibri"/>
                        <a:cs typeface="Calibri"/>
                        <a:sym typeface="Calibri"/>
                      </a:endParaRPr>
                    </a:p>
                    <a:p>
                      <a:pPr marL="171450" marR="89753" lvl="0" indent="-114300" algn="l" rtl="0">
                        <a:lnSpc>
                          <a:spcPct val="100000"/>
                        </a:lnSpc>
                        <a:spcBef>
                          <a:spcPts val="0"/>
                        </a:spcBef>
                        <a:spcAft>
                          <a:spcPts val="0"/>
                        </a:spcAft>
                        <a:buClr>
                          <a:srgbClr val="000000"/>
                        </a:buClr>
                        <a:buSzPts val="1100"/>
                        <a:buFont typeface="Arial"/>
                        <a:buNone/>
                      </a:pPr>
                      <a:r>
                        <a:rPr lang="en" sz="900" b="1" u="none" strike="noStrike" cap="none">
                          <a:solidFill>
                            <a:srgbClr val="023C5A"/>
                          </a:solidFill>
                          <a:latin typeface="Calibri"/>
                          <a:ea typeface="Calibri"/>
                          <a:cs typeface="Calibri"/>
                          <a:sym typeface="Calibri"/>
                        </a:rPr>
                        <a:t>Tips &amp; tricks: </a:t>
                      </a:r>
                      <a:endParaRPr sz="900" u="none" strike="noStrike" cap="none">
                        <a:solidFill>
                          <a:srgbClr val="434343"/>
                        </a:solidFill>
                        <a:latin typeface="Calibri"/>
                        <a:ea typeface="Calibri"/>
                        <a:cs typeface="Calibri"/>
                        <a:sym typeface="Calibri"/>
                      </a:endParaRPr>
                    </a:p>
                    <a:p>
                      <a:pPr marL="1714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latin typeface="Calibri"/>
                          <a:ea typeface="Calibri"/>
                          <a:cs typeface="Calibri"/>
                          <a:sym typeface="Calibri"/>
                        </a:rPr>
                        <a:t>Propose a (paper or online) checklist to track card use (e.g., which cards are completed, how many times cards have been played).</a:t>
                      </a:r>
                      <a:endParaRPr sz="900" u="none" strike="noStrike" cap="none">
                        <a:solidFill>
                          <a:srgbClr val="434343"/>
                        </a:solidFill>
                        <a:latin typeface="Calibri"/>
                        <a:ea typeface="Calibri"/>
                        <a:cs typeface="Calibri"/>
                        <a:sym typeface="Calibri"/>
                      </a:endParaRPr>
                    </a:p>
                    <a:p>
                      <a:pPr marL="1714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latin typeface="Calibri"/>
                          <a:ea typeface="Calibri"/>
                          <a:cs typeface="Calibri"/>
                          <a:sym typeface="Calibri"/>
                        </a:rPr>
                        <a:t>Provide testing participants with a tool to take notes and anonymously share their insights, tips, or questions when they struggle to answer a question (guidance).</a:t>
                      </a:r>
                      <a:endParaRPr sz="500" b="1" u="none" strike="noStrike" cap="none">
                        <a:solidFill>
                          <a:srgbClr val="003C5A"/>
                        </a:solidFill>
                        <a:latin typeface="Calibri"/>
                        <a:ea typeface="Calibri"/>
                        <a:cs typeface="Calibri"/>
                        <a:sym typeface="Calibri"/>
                      </a:endParaRPr>
                    </a:p>
                  </a:txBody>
                  <a:tcPr marL="91425" marR="91425" marT="91425" marB="91425">
                    <a:lnL w="19050" cap="flat" cmpd="sng">
                      <a:solidFill>
                        <a:srgbClr val="023C5A"/>
                      </a:solidFill>
                      <a:prstDash val="dot"/>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023C5A">
                          <a:alpha val="0"/>
                        </a:srgbClr>
                      </a:solidFill>
                      <a:prstDash val="dot"/>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78" name="Google Shape;178;p19"/>
          <p:cNvPicPr preferRelativeResize="0"/>
          <p:nvPr/>
        </p:nvPicPr>
        <p:blipFill rotWithShape="1">
          <a:blip r:embed="rId4">
            <a:alphaModFix/>
          </a:blip>
          <a:srcRect/>
          <a:stretch/>
        </p:blipFill>
        <p:spPr>
          <a:xfrm rot="-977801">
            <a:off x="4188173" y="3897782"/>
            <a:ext cx="732493" cy="1029281"/>
          </a:xfrm>
          <a:prstGeom prst="rect">
            <a:avLst/>
          </a:prstGeom>
          <a:noFill/>
          <a:ln>
            <a:noFill/>
          </a:ln>
          <a:effectLst>
            <a:outerShdw blurRad="57150" dist="19050" dir="2640000" algn="bl" rotWithShape="0">
              <a:srgbClr val="000000">
                <a:alpha val="49019"/>
              </a:srgbClr>
            </a:outerShdw>
          </a:effectLst>
        </p:spPr>
      </p:pic>
      <p:graphicFrame>
        <p:nvGraphicFramePr>
          <p:cNvPr id="179" name="Google Shape;179;p19"/>
          <p:cNvGraphicFramePr/>
          <p:nvPr/>
        </p:nvGraphicFramePr>
        <p:xfrm>
          <a:off x="5621550" y="1491650"/>
          <a:ext cx="3000000" cy="3000000"/>
        </p:xfrm>
        <a:graphic>
          <a:graphicData uri="http://schemas.openxmlformats.org/drawingml/2006/table">
            <a:tbl>
              <a:tblPr>
                <a:noFill/>
                <a:tableStyleId>{59A56BDF-3F4F-4AD1-9707-8C879CD39B8B}</a:tableStyleId>
              </a:tblPr>
              <a:tblGrid>
                <a:gridCol w="3061350">
                  <a:extLst>
                    <a:ext uri="{9D8B030D-6E8A-4147-A177-3AD203B41FA5}">
                      <a16:colId xmlns:a16="http://schemas.microsoft.com/office/drawing/2014/main" val="20000"/>
                    </a:ext>
                  </a:extLst>
                </a:gridCol>
                <a:gridCol w="1466575">
                  <a:extLst>
                    <a:ext uri="{9D8B030D-6E8A-4147-A177-3AD203B41FA5}">
                      <a16:colId xmlns:a16="http://schemas.microsoft.com/office/drawing/2014/main" val="20001"/>
                    </a:ext>
                  </a:extLst>
                </a:gridCol>
              </a:tblGrid>
              <a:tr h="2305100">
                <a:tc>
                  <a:txBody>
                    <a:bodyPr/>
                    <a:lstStyle/>
                    <a:p>
                      <a:pPr marL="285750" marR="89753" lvl="0" indent="0" algn="l" rtl="0">
                        <a:lnSpc>
                          <a:spcPct val="100000"/>
                        </a:lnSpc>
                        <a:spcBef>
                          <a:spcPts val="0"/>
                        </a:spcBef>
                        <a:spcAft>
                          <a:spcPts val="0"/>
                        </a:spcAft>
                        <a:buClr>
                          <a:srgbClr val="000000"/>
                        </a:buClr>
                        <a:buSzPts val="1100"/>
                        <a:buFont typeface="Arial"/>
                        <a:buNone/>
                      </a:pPr>
                      <a:r>
                        <a:rPr lang="en" sz="1300" b="1" u="none" strike="noStrike" cap="none">
                          <a:solidFill>
                            <a:srgbClr val="003C5A"/>
                          </a:solidFill>
                          <a:latin typeface="Calibri"/>
                          <a:ea typeface="Calibri"/>
                          <a:cs typeface="Calibri"/>
                          <a:sym typeface="Calibri"/>
                        </a:rPr>
                        <a:t>Identified needs</a:t>
                      </a:r>
                      <a:endParaRPr sz="1100" u="none" strike="noStrike" cap="none">
                        <a:solidFill>
                          <a:srgbClr val="003C5A"/>
                        </a:solidFill>
                        <a:latin typeface="Calibri"/>
                        <a:ea typeface="Calibri"/>
                        <a:cs typeface="Calibri"/>
                        <a:sym typeface="Calibri"/>
                      </a:endParaRPr>
                    </a:p>
                    <a:p>
                      <a:pPr marL="457200" marR="89753" lvl="0" indent="0" algn="l" rtl="0">
                        <a:lnSpc>
                          <a:spcPct val="100000"/>
                        </a:lnSpc>
                        <a:spcBef>
                          <a:spcPts val="0"/>
                        </a:spcBef>
                        <a:spcAft>
                          <a:spcPts val="0"/>
                        </a:spcAft>
                        <a:buClr>
                          <a:srgbClr val="000000"/>
                        </a:buClr>
                        <a:buSzPts val="1100"/>
                        <a:buFont typeface="Arial"/>
                        <a:buNone/>
                      </a:pPr>
                      <a:endParaRPr sz="900" u="none" strike="noStrike" cap="none">
                        <a:solidFill>
                          <a:srgbClr val="434343"/>
                        </a:solidFill>
                        <a:latin typeface="Calibri"/>
                        <a:ea typeface="Calibri"/>
                        <a:cs typeface="Calibri"/>
                        <a:sym typeface="Calibri"/>
                      </a:endParaRPr>
                    </a:p>
                    <a:p>
                      <a:pPr marL="114300" marR="89753" lvl="0" indent="-11430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latin typeface="Calibri"/>
                          <a:ea typeface="Calibri"/>
                          <a:cs typeface="Calibri"/>
                          <a:sym typeface="Calibri"/>
                        </a:rPr>
                        <a:t>HCPs need better knowledge of available methods to prevent discontinuation (e.g., breaking misconceptions, advising on method side effects and switching).</a:t>
                      </a:r>
                      <a:endParaRPr sz="900" u="none" strike="noStrike" cap="none">
                        <a:solidFill>
                          <a:srgbClr val="434343"/>
                        </a:solidFill>
                        <a:latin typeface="Calibri"/>
                        <a:ea typeface="Calibri"/>
                        <a:cs typeface="Calibri"/>
                        <a:sym typeface="Calibri"/>
                      </a:endParaRPr>
                    </a:p>
                    <a:p>
                      <a:pPr marL="114300" marR="89753" lvl="0" indent="-11430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latin typeface="Calibri"/>
                          <a:ea typeface="Calibri"/>
                          <a:cs typeface="Calibri"/>
                          <a:sym typeface="Calibri"/>
                        </a:rPr>
                        <a:t>HCPs need training to address biases, including their own.</a:t>
                      </a:r>
                      <a:endParaRPr sz="900" u="none" strike="noStrike" cap="none">
                        <a:solidFill>
                          <a:srgbClr val="434343"/>
                        </a:solidFill>
                        <a:latin typeface="Calibri"/>
                        <a:ea typeface="Calibri"/>
                        <a:cs typeface="Calibri"/>
                        <a:sym typeface="Calibri"/>
                      </a:endParaRPr>
                    </a:p>
                    <a:p>
                      <a:pPr marL="114300" marR="89753" lvl="0" indent="-11430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latin typeface="Calibri"/>
                          <a:ea typeface="Calibri"/>
                          <a:cs typeface="Calibri"/>
                          <a:sym typeface="Calibri"/>
                        </a:rPr>
                        <a:t>HCPs need to build skills to assess side effects and encourage the right switching path for clients.</a:t>
                      </a:r>
                      <a:endParaRPr sz="900" u="none" strike="noStrike" cap="none">
                        <a:solidFill>
                          <a:srgbClr val="434343"/>
                        </a:solidFill>
                        <a:latin typeface="Calibri"/>
                        <a:ea typeface="Calibri"/>
                        <a:cs typeface="Calibri"/>
                        <a:sym typeface="Calibri"/>
                      </a:endParaRPr>
                    </a:p>
                    <a:p>
                      <a:pPr marL="114300" marR="89753" lvl="0" indent="-11430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latin typeface="Calibri"/>
                          <a:ea typeface="Calibri"/>
                          <a:cs typeface="Calibri"/>
                          <a:sym typeface="Calibri"/>
                        </a:rPr>
                        <a:t>HCPs need to build patient trust in their practice via confidentiality, empathy, and so on.</a:t>
                      </a:r>
                      <a:endParaRPr sz="900" u="none" strike="noStrike" cap="none">
                        <a:solidFill>
                          <a:srgbClr val="434343"/>
                        </a:solidFill>
                        <a:latin typeface="Calibri"/>
                        <a:ea typeface="Calibri"/>
                        <a:cs typeface="Calibri"/>
                        <a:sym typeface="Calibri"/>
                      </a:endParaRPr>
                    </a:p>
                    <a:p>
                      <a:pPr marL="114300" marR="89753" lvl="0" indent="-114300" algn="l" rtl="0">
                        <a:lnSpc>
                          <a:spcPct val="100000"/>
                        </a:lnSpc>
                        <a:spcBef>
                          <a:spcPts val="0"/>
                        </a:spcBef>
                        <a:spcAft>
                          <a:spcPts val="0"/>
                        </a:spcAft>
                        <a:buClr>
                          <a:srgbClr val="434343"/>
                        </a:buClr>
                        <a:buSzPts val="900"/>
                        <a:buFont typeface="Calibri"/>
                        <a:buChar char="●"/>
                      </a:pPr>
                      <a:r>
                        <a:rPr lang="en" sz="900">
                          <a:solidFill>
                            <a:srgbClr val="434343"/>
                          </a:solidFill>
                          <a:latin typeface="Calibri"/>
                          <a:ea typeface="Calibri"/>
                          <a:cs typeface="Calibri"/>
                          <a:sym typeface="Calibri"/>
                        </a:rPr>
                        <a:t>HCP </a:t>
                      </a:r>
                      <a:r>
                        <a:rPr lang="en" sz="900" u="none" strike="noStrike" cap="none">
                          <a:solidFill>
                            <a:srgbClr val="434343"/>
                          </a:solidFill>
                          <a:latin typeface="Calibri"/>
                          <a:ea typeface="Calibri"/>
                          <a:cs typeface="Calibri"/>
                          <a:sym typeface="Calibri"/>
                        </a:rPr>
                        <a:t>reputations in the community need to be improved by building positive client experiences.</a:t>
                      </a:r>
                      <a:endParaRPr sz="1300" b="1" u="none" strike="noStrike" cap="none">
                        <a:solidFill>
                          <a:srgbClr val="003C5A"/>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19050" cap="flat" cmpd="sng">
                      <a:solidFill>
                        <a:srgbClr val="023C5A"/>
                      </a:solidFill>
                      <a:prstDash val="dot"/>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023C5A"/>
                      </a:solidFill>
                      <a:prstDash val="dot"/>
                      <a:round/>
                      <a:headEnd type="none" w="sm" len="sm"/>
                      <a:tailEnd type="none" w="sm" len="sm"/>
                    </a:lnB>
                  </a:tcPr>
                </a:tc>
                <a:tc>
                  <a:txBody>
                    <a:bodyPr/>
                    <a:lstStyle/>
                    <a:p>
                      <a:pPr marL="457200" marR="4080" lvl="0" indent="0" algn="l" rtl="0">
                        <a:lnSpc>
                          <a:spcPct val="100000"/>
                        </a:lnSpc>
                        <a:spcBef>
                          <a:spcPts val="0"/>
                        </a:spcBef>
                        <a:spcAft>
                          <a:spcPts val="0"/>
                        </a:spcAft>
                        <a:buClr>
                          <a:srgbClr val="000000"/>
                        </a:buClr>
                        <a:buSzPts val="1100"/>
                        <a:buFont typeface="Arial"/>
                        <a:buNone/>
                      </a:pPr>
                      <a:r>
                        <a:rPr lang="en" sz="1300" b="1" u="none" strike="noStrike" cap="none">
                          <a:solidFill>
                            <a:srgbClr val="003C5A"/>
                          </a:solidFill>
                          <a:latin typeface="Calibri"/>
                          <a:ea typeface="Calibri"/>
                          <a:cs typeface="Calibri"/>
                          <a:sym typeface="Calibri"/>
                        </a:rPr>
                        <a:t>Connected benefits</a:t>
                      </a:r>
                      <a:endParaRPr sz="1300" u="none" strike="noStrike" cap="none">
                        <a:solidFill>
                          <a:srgbClr val="000000"/>
                        </a:solidFill>
                        <a:latin typeface="Calibri"/>
                        <a:ea typeface="Calibri"/>
                        <a:cs typeface="Calibri"/>
                        <a:sym typeface="Calibri"/>
                      </a:endParaRPr>
                    </a:p>
                    <a:p>
                      <a:pPr marL="457200" marR="89753" lvl="0" indent="0" algn="l" rtl="0">
                        <a:lnSpc>
                          <a:spcPct val="100000"/>
                        </a:lnSpc>
                        <a:spcBef>
                          <a:spcPts val="0"/>
                        </a:spcBef>
                        <a:spcAft>
                          <a:spcPts val="0"/>
                        </a:spcAft>
                        <a:buClr>
                          <a:srgbClr val="000000"/>
                        </a:buClr>
                        <a:buSzPts val="1100"/>
                        <a:buFont typeface="Arial"/>
                        <a:buNone/>
                      </a:pPr>
                      <a:endParaRPr sz="900" u="none" strike="noStrike" cap="none">
                        <a:solidFill>
                          <a:srgbClr val="434343"/>
                        </a:solidFill>
                        <a:latin typeface="Calibri"/>
                        <a:ea typeface="Calibri"/>
                        <a:cs typeface="Calibri"/>
                        <a:sym typeface="Calibri"/>
                      </a:endParaRPr>
                    </a:p>
                    <a:p>
                      <a:pPr marL="2286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latin typeface="Calibri"/>
                          <a:ea typeface="Calibri"/>
                          <a:cs typeface="Calibri"/>
                          <a:sym typeface="Calibri"/>
                        </a:rPr>
                        <a:t>Encourages virtual collaboration between HCPs</a:t>
                      </a:r>
                      <a:endParaRPr sz="900" u="none" strike="noStrike" cap="none">
                        <a:solidFill>
                          <a:srgbClr val="434343"/>
                        </a:solidFill>
                        <a:latin typeface="Calibri"/>
                        <a:ea typeface="Calibri"/>
                        <a:cs typeface="Calibri"/>
                        <a:sym typeface="Calibri"/>
                      </a:endParaRPr>
                    </a:p>
                    <a:p>
                      <a:pPr marL="2286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latin typeface="Calibri"/>
                          <a:ea typeface="Calibri"/>
                          <a:cs typeface="Calibri"/>
                          <a:sym typeface="Calibri"/>
                        </a:rPr>
                        <a:t>Enables inter-HCP discussions to break taboos and biases</a:t>
                      </a:r>
                      <a:endParaRPr sz="900" u="none" strike="noStrike" cap="none">
                        <a:solidFill>
                          <a:srgbClr val="434343"/>
                        </a:solidFill>
                        <a:latin typeface="Calibri"/>
                        <a:ea typeface="Calibri"/>
                        <a:cs typeface="Calibri"/>
                        <a:sym typeface="Calibri"/>
                      </a:endParaRPr>
                    </a:p>
                    <a:p>
                      <a:pPr marL="2286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latin typeface="Calibri"/>
                          <a:ea typeface="Calibri"/>
                          <a:cs typeface="Calibri"/>
                          <a:sym typeface="Calibri"/>
                        </a:rPr>
                        <a:t>Increases FP visits, method uptake, and long-term use</a:t>
                      </a:r>
                      <a:endParaRPr sz="1400" u="none" strike="noStrike" cap="none"/>
                    </a:p>
                  </a:txBody>
                  <a:tcPr marL="91425" marR="91425" marT="91425" marB="91425">
                    <a:lnL w="19050" cap="flat" cmpd="sng">
                      <a:solidFill>
                        <a:srgbClr val="023C5A"/>
                      </a:solidFill>
                      <a:prstDash val="dot"/>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023C5A"/>
                      </a:solidFill>
                      <a:prstDash val="dot"/>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0" name="Google Shape;180;p19"/>
          <p:cNvSpPr/>
          <p:nvPr/>
        </p:nvSpPr>
        <p:spPr>
          <a:xfrm>
            <a:off x="1144025" y="861600"/>
            <a:ext cx="3538200" cy="445500"/>
          </a:xfrm>
          <a:prstGeom prst="roundRect">
            <a:avLst>
              <a:gd name="adj" fmla="val 16667"/>
            </a:avLst>
          </a:prstGeom>
          <a:solidFill>
            <a:srgbClr val="003C5A"/>
          </a:solidFill>
          <a:ln>
            <a:noFill/>
          </a:ln>
        </p:spPr>
        <p:txBody>
          <a:bodyPr spcFirstLastPara="1" wrap="square" lIns="91425" tIns="91425" rIns="91425" bIns="91425" anchor="ctr" anchorCtr="0">
            <a:noAutofit/>
          </a:bodyPr>
          <a:lstStyle/>
          <a:p>
            <a:pPr marL="285750" marR="0" lvl="0" indent="0" algn="l" rtl="0">
              <a:spcBef>
                <a:spcPts val="0"/>
              </a:spcBef>
              <a:spcAft>
                <a:spcPts val="0"/>
              </a:spcAft>
              <a:buClr>
                <a:srgbClr val="000000"/>
              </a:buClr>
              <a:buSzPts val="1500"/>
              <a:buFont typeface="Arial"/>
              <a:buNone/>
            </a:pPr>
            <a:r>
              <a:rPr lang="en" sz="1500" b="1">
                <a:solidFill>
                  <a:srgbClr val="FFFFFF"/>
                </a:solidFill>
                <a:latin typeface="Calibri"/>
                <a:ea typeface="Calibri"/>
                <a:cs typeface="Calibri"/>
                <a:sym typeface="Calibri"/>
              </a:rPr>
              <a:t>Collaborative FP training</a:t>
            </a:r>
            <a:endParaRPr sz="1500">
              <a:solidFill>
                <a:srgbClr val="000000"/>
              </a:solidFill>
              <a:latin typeface="Calibri"/>
              <a:ea typeface="Calibri"/>
              <a:cs typeface="Calibri"/>
              <a:sym typeface="Calibri"/>
            </a:endParaRPr>
          </a:p>
        </p:txBody>
      </p:sp>
      <p:sp>
        <p:nvSpPr>
          <p:cNvPr id="181" name="Google Shape;181;p19"/>
          <p:cNvSpPr/>
          <p:nvPr/>
        </p:nvSpPr>
        <p:spPr>
          <a:xfrm>
            <a:off x="736800" y="756008"/>
            <a:ext cx="656700" cy="656700"/>
          </a:xfrm>
          <a:prstGeom prst="ellipse">
            <a:avLst/>
          </a:prstGeom>
          <a:solidFill>
            <a:srgbClr val="023C5A"/>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3400"/>
              <a:buFont typeface="Arial"/>
              <a:buNone/>
            </a:pPr>
            <a:r>
              <a:rPr lang="en" sz="3400" b="1">
                <a:solidFill>
                  <a:srgbClr val="FFFFFF"/>
                </a:solidFill>
                <a:latin typeface="Calibri"/>
                <a:ea typeface="Calibri"/>
                <a:cs typeface="Calibri"/>
                <a:sym typeface="Calibri"/>
              </a:rPr>
              <a:t>1</a:t>
            </a:r>
            <a:endParaRPr sz="3400" b="1">
              <a:solidFill>
                <a:srgbClr val="FFFFFF"/>
              </a:solidFill>
              <a:latin typeface="Calibri"/>
              <a:ea typeface="Calibri"/>
              <a:cs typeface="Calibri"/>
              <a:sym typeface="Calibri"/>
            </a:endParaRPr>
          </a:p>
        </p:txBody>
      </p:sp>
      <p:sp>
        <p:nvSpPr>
          <p:cNvPr id="182" name="Google Shape;182;p19"/>
          <p:cNvSpPr txBox="1"/>
          <p:nvPr/>
        </p:nvSpPr>
        <p:spPr>
          <a:xfrm>
            <a:off x="731175" y="1503225"/>
            <a:ext cx="3195900" cy="628500"/>
          </a:xfrm>
          <a:prstGeom prst="rect">
            <a:avLst/>
          </a:prstGeom>
          <a:noFill/>
          <a:ln>
            <a:noFill/>
          </a:ln>
        </p:spPr>
        <p:txBody>
          <a:bodyPr spcFirstLastPara="1" wrap="square" lIns="0" tIns="12700" rIns="0" bIns="0" anchor="t" anchorCtr="0">
            <a:spAutoFit/>
          </a:bodyPr>
          <a:lstStyle/>
          <a:p>
            <a:pPr marL="0" marR="5080" lvl="0" indent="0" algn="l" rtl="0">
              <a:spcBef>
                <a:spcPts val="0"/>
              </a:spcBef>
              <a:spcAft>
                <a:spcPts val="0"/>
              </a:spcAft>
              <a:buClr>
                <a:srgbClr val="000000"/>
              </a:buClr>
              <a:buSzPts val="1100"/>
              <a:buFont typeface="Arial"/>
              <a:buNone/>
            </a:pPr>
            <a:r>
              <a:rPr lang="en" sz="1000" b="1">
                <a:solidFill>
                  <a:srgbClr val="434343"/>
                </a:solidFill>
                <a:latin typeface="Calibri"/>
                <a:ea typeface="Calibri"/>
                <a:cs typeface="Calibri"/>
                <a:sym typeface="Calibri"/>
              </a:rPr>
              <a:t>A card deck and a facilitation roadmap for monthly co-training sessions about FP methods, FP switching, client empathy, trust, biases, and misconceptions. The card deck can be played during HCPs’ spare time.</a:t>
            </a:r>
            <a:endParaRPr sz="1000" b="1">
              <a:solidFill>
                <a:srgbClr val="434343"/>
              </a:solidFill>
              <a:latin typeface="Calibri"/>
              <a:ea typeface="Calibri"/>
              <a:cs typeface="Calibri"/>
              <a:sym typeface="Calibri"/>
            </a:endParaRPr>
          </a:p>
        </p:txBody>
      </p:sp>
      <p:sp>
        <p:nvSpPr>
          <p:cNvPr id="183" name="Google Shape;183;p19"/>
          <p:cNvSpPr/>
          <p:nvPr/>
        </p:nvSpPr>
        <p:spPr>
          <a:xfrm>
            <a:off x="725380" y="3604877"/>
            <a:ext cx="3096600" cy="729000"/>
          </a:xfrm>
          <a:prstGeom prst="roundRect">
            <a:avLst>
              <a:gd name="adj" fmla="val 10635"/>
            </a:avLst>
          </a:prstGeom>
          <a:solidFill>
            <a:srgbClr val="1C4587">
              <a:alpha val="48627"/>
            </a:srgbClr>
          </a:solidFill>
          <a:ln>
            <a:noFill/>
          </a:ln>
        </p:spPr>
        <p:txBody>
          <a:bodyPr spcFirstLastPara="1" wrap="square" lIns="91425" tIns="91425" rIns="91425" bIns="91425" anchor="ctr" anchorCtr="0">
            <a:noAutofit/>
          </a:bodyPr>
          <a:lstStyle/>
          <a:p>
            <a:pPr marL="0" marR="35868" lvl="0" indent="0" algn="l" rtl="0">
              <a:spcBef>
                <a:spcPts val="0"/>
              </a:spcBef>
              <a:spcAft>
                <a:spcPts val="0"/>
              </a:spcAft>
              <a:buClr>
                <a:srgbClr val="000000"/>
              </a:buClr>
              <a:buSzPts val="900"/>
              <a:buFont typeface="Arial"/>
              <a:buNone/>
            </a:pPr>
            <a:r>
              <a:rPr lang="en" sz="900">
                <a:solidFill>
                  <a:srgbClr val="FFFFFF"/>
                </a:solidFill>
                <a:latin typeface="Calibri"/>
                <a:ea typeface="Calibri"/>
                <a:cs typeface="Calibri"/>
                <a:sym typeface="Calibri"/>
              </a:rPr>
              <a:t>How might we re-imagine training programs for HCPs to build their confidence and FP knowledge?</a:t>
            </a:r>
            <a:endParaRPr sz="900">
              <a:solidFill>
                <a:srgbClr val="FFFFFF"/>
              </a:solidFill>
              <a:latin typeface="Calibri"/>
              <a:ea typeface="Calibri"/>
              <a:cs typeface="Calibri"/>
              <a:sym typeface="Calibri"/>
            </a:endParaRPr>
          </a:p>
        </p:txBody>
      </p:sp>
      <p:sp>
        <p:nvSpPr>
          <p:cNvPr id="184" name="Google Shape;184;p19"/>
          <p:cNvSpPr/>
          <p:nvPr/>
        </p:nvSpPr>
        <p:spPr>
          <a:xfrm>
            <a:off x="725380" y="4407213"/>
            <a:ext cx="3096600" cy="729000"/>
          </a:xfrm>
          <a:prstGeom prst="roundRect">
            <a:avLst>
              <a:gd name="adj" fmla="val 10635"/>
            </a:avLst>
          </a:prstGeom>
          <a:solidFill>
            <a:srgbClr val="1C4587">
              <a:alpha val="48627"/>
            </a:srgbClr>
          </a:solidFill>
          <a:ln>
            <a:noFill/>
          </a:ln>
        </p:spPr>
        <p:txBody>
          <a:bodyPr spcFirstLastPara="1" wrap="square" lIns="91425" tIns="91425" rIns="91425" bIns="91425" anchor="ctr" anchorCtr="0">
            <a:noAutofit/>
          </a:bodyPr>
          <a:lstStyle/>
          <a:p>
            <a:pPr marL="0" marR="359632" lvl="0" indent="0" algn="l" rtl="0">
              <a:spcBef>
                <a:spcPts val="0"/>
              </a:spcBef>
              <a:spcAft>
                <a:spcPts val="0"/>
              </a:spcAft>
              <a:buClr>
                <a:srgbClr val="000000"/>
              </a:buClr>
              <a:buSzPts val="900"/>
              <a:buFont typeface="Arial"/>
              <a:buNone/>
            </a:pPr>
            <a:r>
              <a:rPr lang="en" sz="900">
                <a:solidFill>
                  <a:srgbClr val="FFFFFF"/>
                </a:solidFill>
                <a:latin typeface="Calibri"/>
                <a:ea typeface="Calibri"/>
                <a:cs typeface="Calibri"/>
                <a:sym typeface="Calibri"/>
              </a:rPr>
              <a:t>How might we ensure HCPs do not let personal biases about FP into their client relationships to ensure consistency and avoid the spread of misconceptions? </a:t>
            </a:r>
            <a:endParaRPr sz="900">
              <a:solidFill>
                <a:srgbClr val="FFFFFF"/>
              </a:solidFill>
              <a:latin typeface="Calibri"/>
              <a:ea typeface="Calibri"/>
              <a:cs typeface="Calibri"/>
              <a:sym typeface="Calibri"/>
            </a:endParaRPr>
          </a:p>
        </p:txBody>
      </p:sp>
      <p:sp>
        <p:nvSpPr>
          <p:cNvPr id="185" name="Google Shape;185;p19"/>
          <p:cNvSpPr/>
          <p:nvPr/>
        </p:nvSpPr>
        <p:spPr>
          <a:xfrm>
            <a:off x="725375" y="5209585"/>
            <a:ext cx="3096600" cy="729000"/>
          </a:xfrm>
          <a:prstGeom prst="roundRect">
            <a:avLst>
              <a:gd name="adj" fmla="val 10635"/>
            </a:avLst>
          </a:prstGeom>
          <a:solidFill>
            <a:srgbClr val="1C4587">
              <a:alpha val="48627"/>
            </a:srgbClr>
          </a:solidFill>
          <a:ln>
            <a:noFill/>
          </a:ln>
        </p:spPr>
        <p:txBody>
          <a:bodyPr spcFirstLastPara="1" wrap="square" lIns="91425" tIns="91425" rIns="91425" bIns="91425" anchor="ctr" anchorCtr="0">
            <a:noAutofit/>
          </a:bodyPr>
          <a:lstStyle/>
          <a:p>
            <a:pPr marL="0" marR="188182" lvl="0" indent="0" algn="l" rtl="0">
              <a:spcBef>
                <a:spcPts val="0"/>
              </a:spcBef>
              <a:spcAft>
                <a:spcPts val="0"/>
              </a:spcAft>
              <a:buClr>
                <a:srgbClr val="000000"/>
              </a:buClr>
              <a:buSzPts val="900"/>
              <a:buFont typeface="Arial"/>
              <a:buNone/>
            </a:pPr>
            <a:r>
              <a:rPr lang="en" sz="900">
                <a:solidFill>
                  <a:srgbClr val="FFFFFF"/>
                </a:solidFill>
                <a:latin typeface="Calibri"/>
                <a:ea typeface="Calibri"/>
                <a:cs typeface="Calibri"/>
                <a:sym typeface="Calibri"/>
              </a:rPr>
              <a:t>How might we inculcate a client-centric HCP mindset to support clients in normalizing the switching of methods and building a customized FP journey with them?</a:t>
            </a:r>
            <a:endParaRPr sz="900">
              <a:solidFill>
                <a:srgbClr val="FFFFFF"/>
              </a:solidFill>
              <a:latin typeface="Calibri"/>
              <a:ea typeface="Calibri"/>
              <a:cs typeface="Calibri"/>
              <a:sym typeface="Calibri"/>
            </a:endParaRPr>
          </a:p>
        </p:txBody>
      </p:sp>
      <p:sp>
        <p:nvSpPr>
          <p:cNvPr id="186" name="Google Shape;186;p19"/>
          <p:cNvSpPr/>
          <p:nvPr/>
        </p:nvSpPr>
        <p:spPr>
          <a:xfrm>
            <a:off x="725375" y="6011959"/>
            <a:ext cx="3096600" cy="729000"/>
          </a:xfrm>
          <a:prstGeom prst="roundRect">
            <a:avLst>
              <a:gd name="adj" fmla="val 10635"/>
            </a:avLst>
          </a:prstGeom>
          <a:solidFill>
            <a:srgbClr val="1C4587">
              <a:alpha val="48627"/>
            </a:srgbClr>
          </a:solidFill>
          <a:ln>
            <a:noFill/>
          </a:ln>
        </p:spPr>
        <p:txBody>
          <a:bodyPr spcFirstLastPara="1" wrap="square" lIns="91425" tIns="91425" rIns="91425" bIns="91425" anchor="ctr" anchorCtr="0">
            <a:noAutofit/>
          </a:bodyPr>
          <a:lstStyle/>
          <a:p>
            <a:pPr marL="0" marR="16732" lvl="0" indent="0" algn="l" rtl="0">
              <a:spcBef>
                <a:spcPts val="0"/>
              </a:spcBef>
              <a:spcAft>
                <a:spcPts val="0"/>
              </a:spcAft>
              <a:buClr>
                <a:srgbClr val="000000"/>
              </a:buClr>
              <a:buSzPts val="900"/>
              <a:buFont typeface="Arial"/>
              <a:buNone/>
            </a:pPr>
            <a:r>
              <a:rPr lang="en" sz="900">
                <a:solidFill>
                  <a:srgbClr val="FFFFFF"/>
                </a:solidFill>
                <a:latin typeface="Calibri"/>
                <a:ea typeface="Calibri"/>
                <a:cs typeface="Calibri"/>
                <a:sym typeface="Calibri"/>
              </a:rPr>
              <a:t>How might we strengthen the exchange of knowledge and capabilities between HCPs to support peer learning and create a community practice?</a:t>
            </a:r>
            <a:endParaRPr sz="900">
              <a:solidFill>
                <a:srgbClr val="FFFFFF"/>
              </a:solidFill>
              <a:latin typeface="Calibri"/>
              <a:ea typeface="Calibri"/>
              <a:cs typeface="Calibri"/>
              <a:sym typeface="Calibri"/>
            </a:endParaRPr>
          </a:p>
        </p:txBody>
      </p:sp>
      <p:grpSp>
        <p:nvGrpSpPr>
          <p:cNvPr id="187" name="Google Shape;187;p19"/>
          <p:cNvGrpSpPr/>
          <p:nvPr/>
        </p:nvGrpSpPr>
        <p:grpSpPr>
          <a:xfrm>
            <a:off x="5590700" y="3927019"/>
            <a:ext cx="307800" cy="307800"/>
            <a:chOff x="886675" y="7565450"/>
            <a:chExt cx="307800" cy="307800"/>
          </a:xfrm>
        </p:grpSpPr>
        <p:sp>
          <p:nvSpPr>
            <p:cNvPr id="188" name="Google Shape;188;p19"/>
            <p:cNvSpPr/>
            <p:nvPr/>
          </p:nvSpPr>
          <p:spPr>
            <a:xfrm>
              <a:off x="886675" y="7565450"/>
              <a:ext cx="307800" cy="307800"/>
            </a:xfrm>
            <a:prstGeom prst="ellipse">
              <a:avLst/>
            </a:prstGeom>
            <a:solidFill>
              <a:srgbClr val="023C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pic>
          <p:nvPicPr>
            <p:cNvPr id="189" name="Google Shape;189;p19"/>
            <p:cNvPicPr preferRelativeResize="0"/>
            <p:nvPr/>
          </p:nvPicPr>
          <p:blipFill rotWithShape="1">
            <a:blip r:embed="rId5">
              <a:alphaModFix/>
            </a:blip>
            <a:srcRect/>
            <a:stretch/>
          </p:blipFill>
          <p:spPr>
            <a:xfrm>
              <a:off x="933769" y="7612953"/>
              <a:ext cx="213594" cy="212794"/>
            </a:xfrm>
            <a:prstGeom prst="rect">
              <a:avLst/>
            </a:prstGeom>
            <a:noFill/>
            <a:ln>
              <a:noFill/>
            </a:ln>
          </p:spPr>
        </p:pic>
      </p:grpSp>
      <p:pic>
        <p:nvPicPr>
          <p:cNvPr id="190" name="Google Shape;190;p19"/>
          <p:cNvPicPr preferRelativeResize="0"/>
          <p:nvPr/>
        </p:nvPicPr>
        <p:blipFill rotWithShape="1">
          <a:blip r:embed="rId6">
            <a:alphaModFix/>
          </a:blip>
          <a:srcRect/>
          <a:stretch/>
        </p:blipFill>
        <p:spPr>
          <a:xfrm>
            <a:off x="7004253" y="3927013"/>
            <a:ext cx="307799" cy="307817"/>
          </a:xfrm>
          <a:prstGeom prst="rect">
            <a:avLst/>
          </a:prstGeom>
          <a:noFill/>
          <a:ln>
            <a:noFill/>
          </a:ln>
        </p:spPr>
      </p:pic>
      <p:sp>
        <p:nvSpPr>
          <p:cNvPr id="191" name="Google Shape;191;p19"/>
          <p:cNvSpPr txBox="1"/>
          <p:nvPr/>
        </p:nvSpPr>
        <p:spPr>
          <a:xfrm>
            <a:off x="731175" y="2268540"/>
            <a:ext cx="2139900" cy="213000"/>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300"/>
              <a:buFont typeface="Arial"/>
              <a:buNone/>
            </a:pPr>
            <a:r>
              <a:rPr lang="en" sz="1300" b="1">
                <a:solidFill>
                  <a:srgbClr val="003C5A"/>
                </a:solidFill>
                <a:latin typeface="Calibri"/>
                <a:ea typeface="Calibri"/>
                <a:cs typeface="Calibri"/>
                <a:sym typeface="Calibri"/>
              </a:rPr>
              <a:t>Users and direct beneficiaries</a:t>
            </a:r>
            <a:endParaRPr sz="1300" b="1">
              <a:solidFill>
                <a:srgbClr val="003C5A"/>
              </a:solidFill>
              <a:latin typeface="Calibri"/>
              <a:ea typeface="Calibri"/>
              <a:cs typeface="Calibri"/>
              <a:sym typeface="Calibri"/>
            </a:endParaRPr>
          </a:p>
        </p:txBody>
      </p:sp>
      <p:sp>
        <p:nvSpPr>
          <p:cNvPr id="192" name="Google Shape;192;p19"/>
          <p:cNvSpPr txBox="1"/>
          <p:nvPr/>
        </p:nvSpPr>
        <p:spPr>
          <a:xfrm>
            <a:off x="1104150" y="2659494"/>
            <a:ext cx="1769775" cy="166712"/>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FP HCPs</a:t>
            </a:r>
            <a:endParaRPr sz="1000">
              <a:solidFill>
                <a:srgbClr val="003C5A"/>
              </a:solidFill>
              <a:latin typeface="Calibri"/>
              <a:ea typeface="Calibri"/>
              <a:cs typeface="Calibri"/>
              <a:sym typeface="Calibri"/>
            </a:endParaRPr>
          </a:p>
        </p:txBody>
      </p:sp>
      <p:pic>
        <p:nvPicPr>
          <p:cNvPr id="193" name="Google Shape;193;p19"/>
          <p:cNvPicPr preferRelativeResize="0"/>
          <p:nvPr/>
        </p:nvPicPr>
        <p:blipFill rotWithShape="1">
          <a:blip r:embed="rId7">
            <a:alphaModFix/>
          </a:blip>
          <a:srcRect/>
          <a:stretch/>
        </p:blipFill>
        <p:spPr>
          <a:xfrm>
            <a:off x="676948" y="2525528"/>
            <a:ext cx="364500" cy="384542"/>
          </a:xfrm>
          <a:prstGeom prst="rect">
            <a:avLst/>
          </a:prstGeom>
          <a:noFill/>
          <a:ln>
            <a:noFill/>
          </a:ln>
        </p:spPr>
      </p:pic>
      <p:pic>
        <p:nvPicPr>
          <p:cNvPr id="194" name="Google Shape;194;p19"/>
          <p:cNvPicPr preferRelativeResize="0"/>
          <p:nvPr/>
        </p:nvPicPr>
        <p:blipFill rotWithShape="1">
          <a:blip r:embed="rId8">
            <a:alphaModFix/>
          </a:blip>
          <a:srcRect/>
          <a:stretch/>
        </p:blipFill>
        <p:spPr>
          <a:xfrm>
            <a:off x="5637788" y="1560478"/>
            <a:ext cx="213625" cy="309093"/>
          </a:xfrm>
          <a:prstGeom prst="rect">
            <a:avLst/>
          </a:prstGeom>
          <a:noFill/>
          <a:ln>
            <a:noFill/>
          </a:ln>
        </p:spPr>
      </p:pic>
      <p:grpSp>
        <p:nvGrpSpPr>
          <p:cNvPr id="195" name="Google Shape;195;p19"/>
          <p:cNvGrpSpPr/>
          <p:nvPr/>
        </p:nvGrpSpPr>
        <p:grpSpPr>
          <a:xfrm>
            <a:off x="8843090" y="1614231"/>
            <a:ext cx="307800" cy="307800"/>
            <a:chOff x="4745690" y="5651081"/>
            <a:chExt cx="307800" cy="307800"/>
          </a:xfrm>
        </p:grpSpPr>
        <p:sp>
          <p:nvSpPr>
            <p:cNvPr id="196" name="Google Shape;196;p19"/>
            <p:cNvSpPr/>
            <p:nvPr/>
          </p:nvSpPr>
          <p:spPr>
            <a:xfrm>
              <a:off x="4745690" y="5651081"/>
              <a:ext cx="307800" cy="307800"/>
            </a:xfrm>
            <a:prstGeom prst="ellipse">
              <a:avLst/>
            </a:prstGeom>
            <a:solidFill>
              <a:srgbClr val="023C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pic>
          <p:nvPicPr>
            <p:cNvPr id="197" name="Google Shape;197;p19"/>
            <p:cNvPicPr preferRelativeResize="0"/>
            <p:nvPr/>
          </p:nvPicPr>
          <p:blipFill rotWithShape="1">
            <a:blip r:embed="rId9">
              <a:alphaModFix/>
            </a:blip>
            <a:srcRect/>
            <a:stretch/>
          </p:blipFill>
          <p:spPr>
            <a:xfrm>
              <a:off x="4792805" y="5694957"/>
              <a:ext cx="213647" cy="220124"/>
            </a:xfrm>
            <a:prstGeom prst="rect">
              <a:avLst/>
            </a:prstGeom>
            <a:noFill/>
            <a:ln>
              <a:noFill/>
            </a:ln>
          </p:spPr>
        </p:pic>
      </p:grpSp>
      <p:sp>
        <p:nvSpPr>
          <p:cNvPr id="198" name="Google Shape;198;p19"/>
          <p:cNvSpPr txBox="1"/>
          <p:nvPr/>
        </p:nvSpPr>
        <p:spPr>
          <a:xfrm>
            <a:off x="736800" y="3204203"/>
            <a:ext cx="23916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100"/>
              <a:buFont typeface="Arial"/>
              <a:buNone/>
            </a:pPr>
            <a:r>
              <a:rPr lang="en" sz="1400" b="1">
                <a:solidFill>
                  <a:srgbClr val="023C5A"/>
                </a:solidFill>
                <a:latin typeface="Calibri"/>
                <a:ea typeface="Calibri"/>
                <a:cs typeface="Calibri"/>
                <a:sym typeface="Calibri"/>
              </a:rPr>
              <a:t>“How might we?”</a:t>
            </a:r>
            <a:endParaRPr sz="900">
              <a:solidFill>
                <a:srgbClr val="000000"/>
              </a:solidFill>
              <a:latin typeface="Calibri"/>
              <a:ea typeface="Calibri"/>
              <a:cs typeface="Calibri"/>
              <a:sym typeface="Calibri"/>
            </a:endParaRPr>
          </a:p>
        </p:txBody>
      </p:sp>
      <p:cxnSp>
        <p:nvCxnSpPr>
          <p:cNvPr id="199" name="Google Shape;199;p19"/>
          <p:cNvCxnSpPr/>
          <p:nvPr/>
        </p:nvCxnSpPr>
        <p:spPr>
          <a:xfrm>
            <a:off x="5611675" y="1457100"/>
            <a:ext cx="4477800" cy="0"/>
          </a:xfrm>
          <a:prstGeom prst="straightConnector1">
            <a:avLst/>
          </a:prstGeom>
          <a:noFill/>
          <a:ln w="19050" cap="flat" cmpd="sng">
            <a:solidFill>
              <a:srgbClr val="1F497D"/>
            </a:solidFill>
            <a:prstDash val="dot"/>
            <a:round/>
            <a:headEnd type="none" w="sm" len="sm"/>
            <a:tailEnd type="none" w="sm" len="sm"/>
          </a:ln>
        </p:spPr>
      </p:cxnSp>
      <p:pic>
        <p:nvPicPr>
          <p:cNvPr id="200" name="Google Shape;200;p19"/>
          <p:cNvPicPr preferRelativeResize="0"/>
          <p:nvPr/>
        </p:nvPicPr>
        <p:blipFill rotWithShape="1">
          <a:blip r:embed="rId10">
            <a:alphaModFix/>
          </a:blip>
          <a:srcRect/>
          <a:stretch/>
        </p:blipFill>
        <p:spPr>
          <a:xfrm rot="1135735">
            <a:off x="4274297" y="5614864"/>
            <a:ext cx="735216" cy="1034726"/>
          </a:xfrm>
          <a:prstGeom prst="rect">
            <a:avLst/>
          </a:prstGeom>
          <a:noFill/>
          <a:ln>
            <a:noFill/>
          </a:ln>
          <a:effectLst>
            <a:outerShdw blurRad="57150" dist="19050" dir="2640000" algn="bl" rotWithShape="0">
              <a:srgbClr val="000000">
                <a:alpha val="49019"/>
              </a:srgbClr>
            </a:outerShdw>
          </a:effectLst>
        </p:spPr>
      </p:pic>
      <p:pic>
        <p:nvPicPr>
          <p:cNvPr id="201" name="Google Shape;201;p19"/>
          <p:cNvPicPr preferRelativeResize="0"/>
          <p:nvPr/>
        </p:nvPicPr>
        <p:blipFill rotWithShape="1">
          <a:blip r:embed="rId11">
            <a:alphaModFix/>
          </a:blip>
          <a:srcRect/>
          <a:stretch/>
        </p:blipFill>
        <p:spPr>
          <a:xfrm>
            <a:off x="4385416" y="4648991"/>
            <a:ext cx="732492" cy="1033365"/>
          </a:xfrm>
          <a:prstGeom prst="rect">
            <a:avLst/>
          </a:prstGeom>
          <a:noFill/>
          <a:ln>
            <a:noFill/>
          </a:ln>
          <a:effectLst>
            <a:outerShdw blurRad="57150" dist="19050" dir="2640000" algn="bl" rotWithShape="0">
              <a:srgbClr val="000000">
                <a:alpha val="49019"/>
              </a:srgbClr>
            </a:outerShdw>
          </a:effectLst>
        </p:spPr>
      </p:pic>
      <p:cxnSp>
        <p:nvCxnSpPr>
          <p:cNvPr id="202" name="Google Shape;202;p19"/>
          <p:cNvCxnSpPr/>
          <p:nvPr/>
        </p:nvCxnSpPr>
        <p:spPr>
          <a:xfrm>
            <a:off x="732950" y="3201088"/>
            <a:ext cx="2669100" cy="0"/>
          </a:xfrm>
          <a:prstGeom prst="straightConnector1">
            <a:avLst/>
          </a:prstGeom>
          <a:noFill/>
          <a:ln w="19050" cap="flat" cmpd="sng">
            <a:solidFill>
              <a:srgbClr val="1F497D"/>
            </a:solidFill>
            <a:prstDash val="dot"/>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06"/>
        <p:cNvGrpSpPr/>
        <p:nvPr/>
      </p:nvGrpSpPr>
      <p:grpSpPr>
        <a:xfrm>
          <a:off x="0" y="0"/>
          <a:ext cx="0" cy="0"/>
          <a:chOff x="0" y="0"/>
          <a:chExt cx="0" cy="0"/>
        </a:xfrm>
      </p:grpSpPr>
      <p:pic>
        <p:nvPicPr>
          <p:cNvPr id="207" name="Google Shape;207;p20"/>
          <p:cNvPicPr preferRelativeResize="0"/>
          <p:nvPr/>
        </p:nvPicPr>
        <p:blipFill rotWithShape="1">
          <a:blip r:embed="rId3">
            <a:alphaModFix/>
          </a:blip>
          <a:srcRect/>
          <a:stretch/>
        </p:blipFill>
        <p:spPr>
          <a:xfrm>
            <a:off x="3192749" y="1584988"/>
            <a:ext cx="1978151" cy="1520930"/>
          </a:xfrm>
          <a:prstGeom prst="rect">
            <a:avLst/>
          </a:prstGeom>
          <a:noFill/>
          <a:ln>
            <a:noFill/>
          </a:ln>
          <a:effectLst>
            <a:outerShdw blurRad="57150" dist="19050" dir="2760000" algn="bl" rotWithShape="0">
              <a:srgbClr val="000000">
                <a:alpha val="49803"/>
              </a:srgbClr>
            </a:outerShdw>
          </a:effectLst>
        </p:spPr>
      </p:pic>
      <p:sp>
        <p:nvSpPr>
          <p:cNvPr id="208" name="Google Shape;208;p20"/>
          <p:cNvSpPr/>
          <p:nvPr/>
        </p:nvSpPr>
        <p:spPr>
          <a:xfrm>
            <a:off x="1111600" y="861600"/>
            <a:ext cx="3195600" cy="445500"/>
          </a:xfrm>
          <a:prstGeom prst="roundRect">
            <a:avLst>
              <a:gd name="adj" fmla="val 16667"/>
            </a:avLst>
          </a:prstGeom>
          <a:solidFill>
            <a:srgbClr val="00ABDF"/>
          </a:solidFill>
          <a:ln>
            <a:noFill/>
          </a:ln>
        </p:spPr>
        <p:txBody>
          <a:bodyPr spcFirstLastPara="1" wrap="square" lIns="91425" tIns="91425" rIns="91425" bIns="91425" anchor="ctr" anchorCtr="0">
            <a:noAutofit/>
          </a:bodyPr>
          <a:lstStyle/>
          <a:p>
            <a:pPr marL="28575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FFFFFF"/>
                </a:solidFill>
                <a:latin typeface="Calibri"/>
                <a:ea typeface="Calibri"/>
                <a:cs typeface="Calibri"/>
                <a:sym typeface="Calibri"/>
              </a:rPr>
              <a:t>Anonymous Q&amp;A box and board</a:t>
            </a:r>
            <a:endParaRPr sz="1500" b="0" i="0" u="none" strike="noStrike" cap="none">
              <a:solidFill>
                <a:srgbClr val="000000"/>
              </a:solidFill>
              <a:latin typeface="Calibri"/>
              <a:ea typeface="Calibri"/>
              <a:cs typeface="Calibri"/>
              <a:sym typeface="Calibri"/>
            </a:endParaRPr>
          </a:p>
        </p:txBody>
      </p:sp>
      <p:sp>
        <p:nvSpPr>
          <p:cNvPr id="209" name="Google Shape;209;p20"/>
          <p:cNvSpPr/>
          <p:nvPr/>
        </p:nvSpPr>
        <p:spPr>
          <a:xfrm>
            <a:off x="704375" y="756008"/>
            <a:ext cx="656700" cy="656700"/>
          </a:xfrm>
          <a:prstGeom prst="ellipse">
            <a:avLst/>
          </a:prstGeom>
          <a:solidFill>
            <a:srgbClr val="00ABD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 sz="3400" b="1" i="0" u="none" strike="noStrike" cap="none">
                <a:solidFill>
                  <a:srgbClr val="FFFFFF"/>
                </a:solidFill>
                <a:latin typeface="Calibri"/>
                <a:ea typeface="Calibri"/>
                <a:cs typeface="Calibri"/>
                <a:sym typeface="Calibri"/>
              </a:rPr>
              <a:t>2</a:t>
            </a:r>
            <a:endParaRPr sz="3400" b="1" i="0" u="none" strike="noStrike" cap="none">
              <a:solidFill>
                <a:srgbClr val="FFFFFF"/>
              </a:solidFill>
              <a:latin typeface="Calibri"/>
              <a:ea typeface="Calibri"/>
              <a:cs typeface="Calibri"/>
              <a:sym typeface="Calibri"/>
            </a:endParaRPr>
          </a:p>
        </p:txBody>
      </p:sp>
      <p:sp>
        <p:nvSpPr>
          <p:cNvPr id="210" name="Google Shape;210;p20"/>
          <p:cNvSpPr txBox="1"/>
          <p:nvPr/>
        </p:nvSpPr>
        <p:spPr>
          <a:xfrm>
            <a:off x="698750" y="1488900"/>
            <a:ext cx="2391600" cy="936154"/>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000" b="1" i="0" u="none" strike="noStrike" cap="none">
                <a:solidFill>
                  <a:srgbClr val="434343"/>
                </a:solidFill>
                <a:latin typeface="Calibri"/>
                <a:ea typeface="Calibri"/>
                <a:cs typeface="Calibri"/>
                <a:sym typeface="Calibri"/>
              </a:rPr>
              <a:t>A physical bulletin board filled with HCPs’ answers to clients’ FP questions, which they submit to an anonymous “Q&amp;A box” near the board.</a:t>
            </a:r>
            <a:r>
              <a:rPr lang="en" sz="1000" b="1">
                <a:solidFill>
                  <a:srgbClr val="434343"/>
                </a:solidFill>
                <a:latin typeface="Calibri"/>
                <a:ea typeface="Calibri"/>
                <a:cs typeface="Calibri"/>
                <a:sym typeface="Calibri"/>
              </a:rPr>
              <a:t> </a:t>
            </a:r>
            <a:r>
              <a:rPr lang="en" sz="1000" b="1" i="0" u="none" strike="noStrike" cap="none">
                <a:solidFill>
                  <a:srgbClr val="434343"/>
                </a:solidFill>
                <a:latin typeface="Calibri"/>
                <a:ea typeface="Calibri"/>
                <a:cs typeface="Calibri"/>
                <a:sym typeface="Calibri"/>
              </a:rPr>
              <a:t>This system creates a safe space for clients to ask about sensitive information without feeling shame.</a:t>
            </a:r>
            <a:endParaRPr sz="1000" b="1" i="0" u="none" strike="noStrike" cap="none">
              <a:solidFill>
                <a:srgbClr val="434343"/>
              </a:solidFill>
              <a:latin typeface="Calibri"/>
              <a:ea typeface="Calibri"/>
              <a:cs typeface="Calibri"/>
              <a:sym typeface="Calibri"/>
            </a:endParaRPr>
          </a:p>
        </p:txBody>
      </p:sp>
      <p:sp>
        <p:nvSpPr>
          <p:cNvPr id="211" name="Google Shape;211;p20"/>
          <p:cNvSpPr/>
          <p:nvPr/>
        </p:nvSpPr>
        <p:spPr>
          <a:xfrm>
            <a:off x="704376" y="4242000"/>
            <a:ext cx="2818200" cy="595500"/>
          </a:xfrm>
          <a:prstGeom prst="roundRect">
            <a:avLst>
              <a:gd name="adj" fmla="val 10635"/>
            </a:avLst>
          </a:prstGeom>
          <a:solidFill>
            <a:srgbClr val="00A7E1">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3C5A"/>
                </a:solidFill>
                <a:latin typeface="Calibri"/>
                <a:ea typeface="Calibri"/>
                <a:cs typeface="Calibri"/>
                <a:sym typeface="Calibri"/>
              </a:rPr>
              <a:t>How might we encourage openness when sharing about contraception use as a sensitive and personal topic?</a:t>
            </a:r>
            <a:endParaRPr sz="900" b="0" i="0" u="none" strike="noStrike" cap="none">
              <a:solidFill>
                <a:srgbClr val="003C5A"/>
              </a:solidFill>
              <a:latin typeface="Calibri"/>
              <a:ea typeface="Calibri"/>
              <a:cs typeface="Calibri"/>
              <a:sym typeface="Calibri"/>
            </a:endParaRPr>
          </a:p>
        </p:txBody>
      </p:sp>
      <p:sp>
        <p:nvSpPr>
          <p:cNvPr id="212" name="Google Shape;212;p20"/>
          <p:cNvSpPr/>
          <p:nvPr/>
        </p:nvSpPr>
        <p:spPr>
          <a:xfrm>
            <a:off x="704376" y="4897503"/>
            <a:ext cx="2818200" cy="595500"/>
          </a:xfrm>
          <a:prstGeom prst="roundRect">
            <a:avLst>
              <a:gd name="adj" fmla="val 10635"/>
            </a:avLst>
          </a:prstGeom>
          <a:solidFill>
            <a:srgbClr val="00A7E1">
              <a:alpha val="20000"/>
            </a:srgbClr>
          </a:solidFill>
          <a:ln>
            <a:noFill/>
          </a:ln>
        </p:spPr>
        <p:txBody>
          <a:bodyPr spcFirstLastPara="1" wrap="square" lIns="91425" tIns="91425" rIns="91425" bIns="91425" anchor="ctr" anchorCtr="0">
            <a:noAutofit/>
          </a:bodyPr>
          <a:lstStyle/>
          <a:p>
            <a:pPr marL="0" marR="35868"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3C5A"/>
                </a:solidFill>
                <a:latin typeface="Calibri"/>
                <a:ea typeface="Calibri"/>
                <a:cs typeface="Calibri"/>
                <a:sym typeface="Calibri"/>
              </a:rPr>
              <a:t>How might we prevent incorrect beliefs and miscommunication about FP from spreading within the community?</a:t>
            </a:r>
            <a:endParaRPr sz="900" b="0" i="0" u="none" strike="noStrike" cap="none">
              <a:solidFill>
                <a:srgbClr val="003C5A"/>
              </a:solidFill>
              <a:latin typeface="Calibri"/>
              <a:ea typeface="Calibri"/>
              <a:cs typeface="Calibri"/>
              <a:sym typeface="Calibri"/>
            </a:endParaRPr>
          </a:p>
        </p:txBody>
      </p:sp>
      <p:sp>
        <p:nvSpPr>
          <p:cNvPr id="213" name="Google Shape;213;p20"/>
          <p:cNvSpPr/>
          <p:nvPr/>
        </p:nvSpPr>
        <p:spPr>
          <a:xfrm>
            <a:off x="704375" y="5552994"/>
            <a:ext cx="2818200" cy="595500"/>
          </a:xfrm>
          <a:prstGeom prst="roundRect">
            <a:avLst>
              <a:gd name="adj" fmla="val 10635"/>
            </a:avLst>
          </a:prstGeom>
          <a:solidFill>
            <a:srgbClr val="00A7E1">
              <a:alpha val="20000"/>
            </a:srgbClr>
          </a:solidFill>
          <a:ln>
            <a:noFill/>
          </a:ln>
        </p:spPr>
        <p:txBody>
          <a:bodyPr spcFirstLastPara="1" wrap="square" lIns="91425" tIns="91425" rIns="91425" bIns="91425" anchor="ctr" anchorCtr="0">
            <a:noAutofit/>
          </a:bodyPr>
          <a:lstStyle/>
          <a:p>
            <a:pPr marL="0" marR="73882"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3C5A"/>
                </a:solidFill>
                <a:latin typeface="Calibri"/>
                <a:ea typeface="Calibri"/>
                <a:cs typeface="Calibri"/>
                <a:sym typeface="Calibri"/>
              </a:rPr>
              <a:t>How might we help clients troubleshoot challenges or obstacles on their FP journey to support them in continuing or switching methods?</a:t>
            </a:r>
            <a:endParaRPr sz="900" b="0" i="0" u="none" strike="noStrike" cap="none">
              <a:solidFill>
                <a:srgbClr val="003C5A"/>
              </a:solidFill>
              <a:latin typeface="Calibri"/>
              <a:ea typeface="Calibri"/>
              <a:cs typeface="Calibri"/>
              <a:sym typeface="Calibri"/>
            </a:endParaRPr>
          </a:p>
        </p:txBody>
      </p:sp>
      <p:sp>
        <p:nvSpPr>
          <p:cNvPr id="214" name="Google Shape;214;p20"/>
          <p:cNvSpPr/>
          <p:nvPr/>
        </p:nvSpPr>
        <p:spPr>
          <a:xfrm>
            <a:off x="704375" y="6208498"/>
            <a:ext cx="2818200" cy="595500"/>
          </a:xfrm>
          <a:prstGeom prst="roundRect">
            <a:avLst>
              <a:gd name="adj" fmla="val 10635"/>
            </a:avLst>
          </a:prstGeom>
          <a:solidFill>
            <a:srgbClr val="00A7E1">
              <a:alpha val="20000"/>
            </a:srgbClr>
          </a:solidFill>
          <a:ln>
            <a:noFill/>
          </a:ln>
        </p:spPr>
        <p:txBody>
          <a:bodyPr spcFirstLastPara="1" wrap="square" lIns="91425" tIns="91425" rIns="91425" bIns="91425" anchor="ctr" anchorCtr="0">
            <a:noAutofit/>
          </a:bodyPr>
          <a:lstStyle/>
          <a:p>
            <a:pPr marL="0" marR="35868" lvl="0" indent="0" algn="l" rtl="0">
              <a:lnSpc>
                <a:spcPct val="100000"/>
              </a:lnSpc>
              <a:spcBef>
                <a:spcPts val="0"/>
              </a:spcBef>
              <a:spcAft>
                <a:spcPts val="0"/>
              </a:spcAft>
              <a:buClr>
                <a:srgbClr val="000000"/>
              </a:buClr>
              <a:buSzPts val="1100"/>
              <a:buFont typeface="Arial"/>
              <a:buNone/>
            </a:pPr>
            <a:r>
              <a:rPr lang="en" sz="900" b="0" i="0" u="none" strike="noStrike" cap="none">
                <a:solidFill>
                  <a:srgbClr val="003C5A"/>
                </a:solidFill>
                <a:latin typeface="Calibri"/>
                <a:ea typeface="Calibri"/>
                <a:cs typeface="Calibri"/>
                <a:sym typeface="Calibri"/>
              </a:rPr>
              <a:t>How might we build peer support networks if and when current and past users encounter FP challenges or obstacles? </a:t>
            </a:r>
            <a:endParaRPr sz="900" b="0" i="0" u="none" strike="noStrike" cap="none">
              <a:solidFill>
                <a:srgbClr val="003C5A"/>
              </a:solidFill>
              <a:latin typeface="Calibri"/>
              <a:ea typeface="Calibri"/>
              <a:cs typeface="Calibri"/>
              <a:sym typeface="Calibri"/>
            </a:endParaRPr>
          </a:p>
        </p:txBody>
      </p:sp>
      <p:sp>
        <p:nvSpPr>
          <p:cNvPr id="215" name="Google Shape;215;p20"/>
          <p:cNvSpPr txBox="1"/>
          <p:nvPr/>
        </p:nvSpPr>
        <p:spPr>
          <a:xfrm>
            <a:off x="698750" y="2471990"/>
            <a:ext cx="2139900" cy="213000"/>
          </a:xfrm>
          <a:prstGeom prst="rect">
            <a:avLst/>
          </a:prstGeom>
          <a:noFill/>
          <a:ln>
            <a:noFill/>
          </a:ln>
        </p:spPr>
        <p:txBody>
          <a:bodyPr spcFirstLastPara="1" wrap="square" lIns="0" tIns="12700" rIns="0" bIns="0" anchor="t" anchorCtr="0">
            <a:spAutoFit/>
          </a:bodyPr>
          <a:lstStyle/>
          <a:p>
            <a:pPr marL="0" marR="89753"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ABDF"/>
                </a:solidFill>
                <a:latin typeface="Calibri"/>
                <a:ea typeface="Calibri"/>
                <a:cs typeface="Calibri"/>
                <a:sym typeface="Calibri"/>
              </a:rPr>
              <a:t>Users</a:t>
            </a:r>
            <a:endParaRPr sz="1300" b="1" i="0" u="none" strike="noStrike" cap="none">
              <a:solidFill>
                <a:srgbClr val="00ABDF"/>
              </a:solidFill>
              <a:latin typeface="Calibri"/>
              <a:ea typeface="Calibri"/>
              <a:cs typeface="Calibri"/>
              <a:sym typeface="Calibri"/>
            </a:endParaRPr>
          </a:p>
        </p:txBody>
      </p:sp>
      <p:sp>
        <p:nvSpPr>
          <p:cNvPr id="216" name="Google Shape;216;p20"/>
          <p:cNvSpPr txBox="1"/>
          <p:nvPr/>
        </p:nvSpPr>
        <p:spPr>
          <a:xfrm>
            <a:off x="1068875" y="2765348"/>
            <a:ext cx="1233900" cy="320700"/>
          </a:xfrm>
          <a:prstGeom prst="rect">
            <a:avLst/>
          </a:prstGeom>
          <a:noFill/>
          <a:ln>
            <a:noFill/>
          </a:ln>
        </p:spPr>
        <p:txBody>
          <a:bodyPr spcFirstLastPara="1" wrap="square" lIns="0" tIns="12700" rIns="0" bIns="0" anchor="ctr" anchorCtr="0">
            <a:noAutofit/>
          </a:bodyPr>
          <a:lstStyle/>
          <a:p>
            <a:pPr marL="0" marR="89753"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3C5A"/>
                </a:solidFill>
                <a:latin typeface="Calibri"/>
                <a:ea typeface="Calibri"/>
                <a:cs typeface="Calibri"/>
                <a:sym typeface="Calibri"/>
              </a:rPr>
              <a:t>Discontinuers</a:t>
            </a:r>
            <a:endParaRPr sz="1000" b="0" i="0" u="none" strike="noStrike" cap="none">
              <a:solidFill>
                <a:srgbClr val="003C5A"/>
              </a:solidFill>
              <a:latin typeface="Calibri"/>
              <a:ea typeface="Calibri"/>
              <a:cs typeface="Calibri"/>
              <a:sym typeface="Calibri"/>
            </a:endParaRPr>
          </a:p>
        </p:txBody>
      </p:sp>
      <p:sp>
        <p:nvSpPr>
          <p:cNvPr id="217" name="Google Shape;217;p20"/>
          <p:cNvSpPr txBox="1"/>
          <p:nvPr/>
        </p:nvSpPr>
        <p:spPr>
          <a:xfrm>
            <a:off x="698750" y="3141116"/>
            <a:ext cx="2139900" cy="213000"/>
          </a:xfrm>
          <a:prstGeom prst="rect">
            <a:avLst/>
          </a:prstGeom>
          <a:noFill/>
          <a:ln>
            <a:noFill/>
          </a:ln>
        </p:spPr>
        <p:txBody>
          <a:bodyPr spcFirstLastPara="1" wrap="square" lIns="0" tIns="12700" rIns="0" bIns="0" anchor="t" anchorCtr="0">
            <a:spAutoFit/>
          </a:bodyPr>
          <a:lstStyle/>
          <a:p>
            <a:pPr marL="0" marR="89753"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ABDF"/>
                </a:solidFill>
                <a:latin typeface="Calibri"/>
                <a:ea typeface="Calibri"/>
                <a:cs typeface="Calibri"/>
                <a:sym typeface="Calibri"/>
              </a:rPr>
              <a:t>Direct beneficiaries</a:t>
            </a:r>
            <a:endParaRPr sz="1300" b="1" i="0" u="none" strike="noStrike" cap="none">
              <a:solidFill>
                <a:srgbClr val="00ABDF"/>
              </a:solidFill>
              <a:latin typeface="Calibri"/>
              <a:ea typeface="Calibri"/>
              <a:cs typeface="Calibri"/>
              <a:sym typeface="Calibri"/>
            </a:endParaRPr>
          </a:p>
        </p:txBody>
      </p:sp>
      <p:pic>
        <p:nvPicPr>
          <p:cNvPr id="218" name="Google Shape;218;p20"/>
          <p:cNvPicPr preferRelativeResize="0"/>
          <p:nvPr/>
        </p:nvPicPr>
        <p:blipFill rotWithShape="1">
          <a:blip r:embed="rId4">
            <a:alphaModFix/>
          </a:blip>
          <a:srcRect/>
          <a:stretch/>
        </p:blipFill>
        <p:spPr>
          <a:xfrm>
            <a:off x="3111748" y="3383829"/>
            <a:ext cx="364500" cy="384542"/>
          </a:xfrm>
          <a:prstGeom prst="rect">
            <a:avLst/>
          </a:prstGeom>
          <a:noFill/>
          <a:ln>
            <a:noFill/>
          </a:ln>
        </p:spPr>
      </p:pic>
      <p:pic>
        <p:nvPicPr>
          <p:cNvPr id="219" name="Google Shape;219;p20"/>
          <p:cNvPicPr preferRelativeResize="0"/>
          <p:nvPr/>
        </p:nvPicPr>
        <p:blipFill rotWithShape="1">
          <a:blip r:embed="rId5">
            <a:alphaModFix/>
          </a:blip>
          <a:srcRect/>
          <a:stretch/>
        </p:blipFill>
        <p:spPr>
          <a:xfrm>
            <a:off x="676950" y="2766975"/>
            <a:ext cx="364500" cy="333988"/>
          </a:xfrm>
          <a:prstGeom prst="rect">
            <a:avLst/>
          </a:prstGeom>
          <a:noFill/>
          <a:ln>
            <a:noFill/>
          </a:ln>
        </p:spPr>
      </p:pic>
      <p:pic>
        <p:nvPicPr>
          <p:cNvPr id="220" name="Google Shape;220;p20"/>
          <p:cNvPicPr preferRelativeResize="0"/>
          <p:nvPr/>
        </p:nvPicPr>
        <p:blipFill rotWithShape="1">
          <a:blip r:embed="rId6">
            <a:alphaModFix/>
          </a:blip>
          <a:srcRect/>
          <a:stretch/>
        </p:blipFill>
        <p:spPr>
          <a:xfrm>
            <a:off x="1894358" y="2758757"/>
            <a:ext cx="364500" cy="350431"/>
          </a:xfrm>
          <a:prstGeom prst="rect">
            <a:avLst/>
          </a:prstGeom>
          <a:noFill/>
          <a:ln>
            <a:noFill/>
          </a:ln>
        </p:spPr>
      </p:pic>
      <p:sp>
        <p:nvSpPr>
          <p:cNvPr id="221" name="Google Shape;221;p20"/>
          <p:cNvSpPr txBox="1"/>
          <p:nvPr/>
        </p:nvSpPr>
        <p:spPr>
          <a:xfrm>
            <a:off x="2303025" y="2765350"/>
            <a:ext cx="792900" cy="320700"/>
          </a:xfrm>
          <a:prstGeom prst="rect">
            <a:avLst/>
          </a:prstGeom>
          <a:noFill/>
          <a:ln>
            <a:noFill/>
          </a:ln>
        </p:spPr>
        <p:txBody>
          <a:bodyPr spcFirstLastPara="1" wrap="square" lIns="0" tIns="12700" rIns="0" bIns="0" anchor="ctr" anchorCtr="0">
            <a:noAutofit/>
          </a:bodyPr>
          <a:lstStyle/>
          <a:p>
            <a:pPr marL="0" marR="89753"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3C5A"/>
                </a:solidFill>
                <a:latin typeface="Calibri"/>
                <a:ea typeface="Calibri"/>
                <a:cs typeface="Calibri"/>
                <a:sym typeface="Calibri"/>
              </a:rPr>
              <a:t>Current users</a:t>
            </a:r>
            <a:endParaRPr sz="1000" b="0" i="0" u="none" strike="noStrike" cap="none">
              <a:solidFill>
                <a:srgbClr val="003C5A"/>
              </a:solidFill>
              <a:latin typeface="Calibri"/>
              <a:ea typeface="Calibri"/>
              <a:cs typeface="Calibri"/>
              <a:sym typeface="Calibri"/>
            </a:endParaRPr>
          </a:p>
        </p:txBody>
      </p:sp>
      <p:sp>
        <p:nvSpPr>
          <p:cNvPr id="222" name="Google Shape;222;p20"/>
          <p:cNvSpPr txBox="1"/>
          <p:nvPr/>
        </p:nvSpPr>
        <p:spPr>
          <a:xfrm>
            <a:off x="704375" y="3849016"/>
            <a:ext cx="239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ABDF"/>
                </a:solidFill>
                <a:latin typeface="Calibri"/>
                <a:ea typeface="Calibri"/>
                <a:cs typeface="Calibri"/>
                <a:sym typeface="Calibri"/>
              </a:rPr>
              <a:t>“How might we?”</a:t>
            </a:r>
            <a:endParaRPr sz="900" b="0" i="0" u="none" strike="noStrike" cap="none">
              <a:solidFill>
                <a:srgbClr val="434343"/>
              </a:solidFill>
              <a:latin typeface="Calibri"/>
              <a:ea typeface="Calibri"/>
              <a:cs typeface="Calibri"/>
              <a:sym typeface="Calibri"/>
            </a:endParaRPr>
          </a:p>
        </p:txBody>
      </p:sp>
      <p:cxnSp>
        <p:nvCxnSpPr>
          <p:cNvPr id="223" name="Google Shape;223;p20"/>
          <p:cNvCxnSpPr/>
          <p:nvPr/>
        </p:nvCxnSpPr>
        <p:spPr>
          <a:xfrm>
            <a:off x="698575" y="3895175"/>
            <a:ext cx="3595800" cy="0"/>
          </a:xfrm>
          <a:prstGeom prst="straightConnector1">
            <a:avLst/>
          </a:prstGeom>
          <a:noFill/>
          <a:ln w="19050" cap="flat" cmpd="sng">
            <a:solidFill>
              <a:srgbClr val="00ABDF"/>
            </a:solidFill>
            <a:prstDash val="dot"/>
            <a:round/>
            <a:headEnd type="none" w="sm" len="sm"/>
            <a:tailEnd type="none" w="sm" len="sm"/>
          </a:ln>
        </p:spPr>
      </p:cxnSp>
      <p:pic>
        <p:nvPicPr>
          <p:cNvPr id="224" name="Google Shape;224;p20"/>
          <p:cNvPicPr preferRelativeResize="0"/>
          <p:nvPr/>
        </p:nvPicPr>
        <p:blipFill rotWithShape="1">
          <a:blip r:embed="rId7">
            <a:alphaModFix/>
          </a:blip>
          <a:srcRect l="3570" t="3221" r="2442" b="6516"/>
          <a:stretch/>
        </p:blipFill>
        <p:spPr>
          <a:xfrm>
            <a:off x="3804525" y="4049451"/>
            <a:ext cx="1366375" cy="1722339"/>
          </a:xfrm>
          <a:prstGeom prst="rect">
            <a:avLst/>
          </a:prstGeom>
          <a:noFill/>
          <a:ln>
            <a:noFill/>
          </a:ln>
          <a:effectLst>
            <a:outerShdw blurRad="57150" dist="19050" dir="2820000" algn="bl" rotWithShape="0">
              <a:srgbClr val="000000">
                <a:alpha val="49803"/>
              </a:srgbClr>
            </a:outerShdw>
          </a:effectLst>
        </p:spPr>
      </p:pic>
      <p:sp>
        <p:nvSpPr>
          <p:cNvPr id="225" name="Google Shape;225;p20"/>
          <p:cNvSpPr txBox="1"/>
          <p:nvPr/>
        </p:nvSpPr>
        <p:spPr>
          <a:xfrm>
            <a:off x="1082613" y="3415761"/>
            <a:ext cx="1233900" cy="320700"/>
          </a:xfrm>
          <a:prstGeom prst="rect">
            <a:avLst/>
          </a:prstGeom>
          <a:noFill/>
          <a:ln>
            <a:noFill/>
          </a:ln>
        </p:spPr>
        <p:txBody>
          <a:bodyPr spcFirstLastPara="1" wrap="square" lIns="0" tIns="12700" rIns="0" bIns="0" anchor="ctr" anchorCtr="0">
            <a:noAutofit/>
          </a:bodyPr>
          <a:lstStyle/>
          <a:p>
            <a:pPr marL="0" marR="89753"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3C5A"/>
                </a:solidFill>
                <a:latin typeface="Calibri"/>
                <a:ea typeface="Calibri"/>
                <a:cs typeface="Calibri"/>
                <a:sym typeface="Calibri"/>
              </a:rPr>
              <a:t>Discontinuers</a:t>
            </a:r>
            <a:endParaRPr sz="1000" b="0" i="0" u="none" strike="noStrike" cap="none">
              <a:solidFill>
                <a:srgbClr val="003C5A"/>
              </a:solidFill>
              <a:latin typeface="Calibri"/>
              <a:ea typeface="Calibri"/>
              <a:cs typeface="Calibri"/>
              <a:sym typeface="Calibri"/>
            </a:endParaRPr>
          </a:p>
        </p:txBody>
      </p:sp>
      <p:pic>
        <p:nvPicPr>
          <p:cNvPr id="226" name="Google Shape;226;p20"/>
          <p:cNvPicPr preferRelativeResize="0"/>
          <p:nvPr/>
        </p:nvPicPr>
        <p:blipFill rotWithShape="1">
          <a:blip r:embed="rId5">
            <a:alphaModFix/>
          </a:blip>
          <a:srcRect/>
          <a:stretch/>
        </p:blipFill>
        <p:spPr>
          <a:xfrm>
            <a:off x="676950" y="3417388"/>
            <a:ext cx="364500" cy="333988"/>
          </a:xfrm>
          <a:prstGeom prst="rect">
            <a:avLst/>
          </a:prstGeom>
          <a:noFill/>
          <a:ln>
            <a:noFill/>
          </a:ln>
        </p:spPr>
      </p:pic>
      <p:pic>
        <p:nvPicPr>
          <p:cNvPr id="227" name="Google Shape;227;p20"/>
          <p:cNvPicPr preferRelativeResize="0"/>
          <p:nvPr/>
        </p:nvPicPr>
        <p:blipFill rotWithShape="1">
          <a:blip r:embed="rId6">
            <a:alphaModFix/>
          </a:blip>
          <a:srcRect/>
          <a:stretch/>
        </p:blipFill>
        <p:spPr>
          <a:xfrm>
            <a:off x="1894358" y="3409169"/>
            <a:ext cx="364500" cy="350431"/>
          </a:xfrm>
          <a:prstGeom prst="rect">
            <a:avLst/>
          </a:prstGeom>
          <a:noFill/>
          <a:ln>
            <a:noFill/>
          </a:ln>
        </p:spPr>
      </p:pic>
      <p:sp>
        <p:nvSpPr>
          <p:cNvPr id="228" name="Google Shape;228;p20"/>
          <p:cNvSpPr txBox="1"/>
          <p:nvPr/>
        </p:nvSpPr>
        <p:spPr>
          <a:xfrm>
            <a:off x="2316763" y="3415763"/>
            <a:ext cx="792900" cy="320700"/>
          </a:xfrm>
          <a:prstGeom prst="rect">
            <a:avLst/>
          </a:prstGeom>
          <a:noFill/>
          <a:ln>
            <a:noFill/>
          </a:ln>
        </p:spPr>
        <p:txBody>
          <a:bodyPr spcFirstLastPara="1" wrap="square" lIns="0" tIns="12700" rIns="0" bIns="0" anchor="ctr" anchorCtr="0">
            <a:noAutofit/>
          </a:bodyPr>
          <a:lstStyle/>
          <a:p>
            <a:pPr marL="0" marR="89753"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3C5A"/>
                </a:solidFill>
                <a:latin typeface="Calibri"/>
                <a:ea typeface="Calibri"/>
                <a:cs typeface="Calibri"/>
                <a:sym typeface="Calibri"/>
              </a:rPr>
              <a:t>Current users</a:t>
            </a:r>
            <a:endParaRPr sz="1000" b="0" i="0" u="none" strike="noStrike" cap="none">
              <a:solidFill>
                <a:srgbClr val="003C5A"/>
              </a:solidFill>
              <a:latin typeface="Calibri"/>
              <a:ea typeface="Calibri"/>
              <a:cs typeface="Calibri"/>
              <a:sym typeface="Calibri"/>
            </a:endParaRPr>
          </a:p>
        </p:txBody>
      </p:sp>
      <p:sp>
        <p:nvSpPr>
          <p:cNvPr id="229" name="Google Shape;229;p20"/>
          <p:cNvSpPr txBox="1"/>
          <p:nvPr/>
        </p:nvSpPr>
        <p:spPr>
          <a:xfrm>
            <a:off x="3536100" y="3420200"/>
            <a:ext cx="936900" cy="166712"/>
          </a:xfrm>
          <a:prstGeom prst="rect">
            <a:avLst/>
          </a:prstGeom>
          <a:noFill/>
          <a:ln>
            <a:noFill/>
          </a:ln>
        </p:spPr>
        <p:txBody>
          <a:bodyPr spcFirstLastPara="1" wrap="square" lIns="0" tIns="12700" rIns="0" bIns="0" anchor="t" anchorCtr="0">
            <a:spAutoFit/>
          </a:bodyPr>
          <a:lstStyle/>
          <a:p>
            <a:pPr marL="0" marR="89753"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3C5A"/>
                </a:solidFill>
                <a:latin typeface="Calibri"/>
                <a:ea typeface="Calibri"/>
                <a:cs typeface="Calibri"/>
                <a:sym typeface="Calibri"/>
              </a:rPr>
              <a:t>FP HCPs</a:t>
            </a:r>
            <a:endParaRPr sz="1000" b="0" i="0" u="none" strike="noStrike" cap="none">
              <a:solidFill>
                <a:srgbClr val="003C5A"/>
              </a:solidFill>
              <a:latin typeface="Calibri"/>
              <a:ea typeface="Calibri"/>
              <a:cs typeface="Calibri"/>
              <a:sym typeface="Calibri"/>
            </a:endParaRPr>
          </a:p>
        </p:txBody>
      </p:sp>
      <p:graphicFrame>
        <p:nvGraphicFramePr>
          <p:cNvPr id="230" name="Google Shape;230;p20"/>
          <p:cNvGraphicFramePr/>
          <p:nvPr/>
        </p:nvGraphicFramePr>
        <p:xfrm>
          <a:off x="5454428" y="3849030"/>
          <a:ext cx="3000000" cy="3000000"/>
        </p:xfrm>
        <a:graphic>
          <a:graphicData uri="http://schemas.openxmlformats.org/drawingml/2006/table">
            <a:tbl>
              <a:tblPr>
                <a:noFill/>
                <a:tableStyleId>{59A56BDF-3F4F-4AD1-9707-8C879CD39B8B}</a:tableStyleId>
              </a:tblPr>
              <a:tblGrid>
                <a:gridCol w="1128500">
                  <a:extLst>
                    <a:ext uri="{9D8B030D-6E8A-4147-A177-3AD203B41FA5}">
                      <a16:colId xmlns:a16="http://schemas.microsoft.com/office/drawing/2014/main" val="20000"/>
                    </a:ext>
                  </a:extLst>
                </a:gridCol>
                <a:gridCol w="3557925">
                  <a:extLst>
                    <a:ext uri="{9D8B030D-6E8A-4147-A177-3AD203B41FA5}">
                      <a16:colId xmlns:a16="http://schemas.microsoft.com/office/drawing/2014/main" val="20001"/>
                    </a:ext>
                  </a:extLst>
                </a:gridCol>
              </a:tblGrid>
              <a:tr h="2954975">
                <a:tc>
                  <a:txBody>
                    <a:bodyPr/>
                    <a:lstStyle/>
                    <a:p>
                      <a:pPr marL="342900" marR="89753" lvl="0" indent="0" algn="l" rtl="0">
                        <a:lnSpc>
                          <a:spcPct val="100000"/>
                        </a:lnSpc>
                        <a:spcBef>
                          <a:spcPts val="0"/>
                        </a:spcBef>
                        <a:spcAft>
                          <a:spcPts val="0"/>
                        </a:spcAft>
                        <a:buClr>
                          <a:srgbClr val="000000"/>
                        </a:buClr>
                        <a:buSzPts val="1100"/>
                        <a:buFont typeface="Arial"/>
                        <a:buNone/>
                      </a:pPr>
                      <a:r>
                        <a:rPr lang="en" sz="1300" b="1" u="none" strike="noStrike" cap="none">
                          <a:solidFill>
                            <a:srgbClr val="00ABDF"/>
                          </a:solidFill>
                        </a:rPr>
                        <a:t>Potential barriers</a:t>
                      </a:r>
                      <a:endParaRPr sz="1300" u="none" strike="noStrike" cap="none">
                        <a:solidFill>
                          <a:srgbClr val="00ABDF"/>
                        </a:solidFill>
                      </a:endParaRPr>
                    </a:p>
                    <a:p>
                      <a:pPr marL="457200" marR="89753" lvl="0" indent="0" algn="l" rtl="0">
                        <a:lnSpc>
                          <a:spcPct val="100000"/>
                        </a:lnSpc>
                        <a:spcBef>
                          <a:spcPts val="0"/>
                        </a:spcBef>
                        <a:spcAft>
                          <a:spcPts val="0"/>
                        </a:spcAft>
                        <a:buClr>
                          <a:srgbClr val="000000"/>
                        </a:buClr>
                        <a:buSzPts val="1100"/>
                        <a:buFont typeface="Arial"/>
                        <a:buNone/>
                      </a:pPr>
                      <a:endParaRPr sz="900" u="none" strike="noStrike" cap="none">
                        <a:solidFill>
                          <a:srgbClr val="434343"/>
                        </a:solidFill>
                      </a:endParaRPr>
                    </a:p>
                    <a:p>
                      <a:pPr marL="2286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HCP may not have knowledge of FP topics.</a:t>
                      </a:r>
                      <a:endParaRPr sz="900" u="none" strike="noStrike" cap="none">
                        <a:solidFill>
                          <a:srgbClr val="434343"/>
                        </a:solidFill>
                      </a:endParaRPr>
                    </a:p>
                    <a:p>
                      <a:pPr marL="228600" marR="14737"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Only women who already go to the health care center will benefit.</a:t>
                      </a:r>
                      <a:endParaRPr sz="900" u="none" strike="noStrike" cap="none">
                        <a:solidFill>
                          <a:srgbClr val="434343"/>
                        </a:solidFill>
                      </a:endParaRPr>
                    </a:p>
                    <a:p>
                      <a:pPr marL="2286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Answers are not immediate.</a:t>
                      </a:r>
                      <a:endParaRPr sz="1300" b="1" u="none" strike="noStrike" cap="none">
                        <a:solidFill>
                          <a:srgbClr val="003C5A"/>
                        </a:solidFill>
                      </a:endParaRPr>
                    </a:p>
                  </a:txBody>
                  <a:tcPr marL="0" marR="0" marT="6350" marB="0">
                    <a:lnL w="9525" cap="flat" cmpd="sng">
                      <a:solidFill>
                        <a:srgbClr val="00ABDF">
                          <a:alpha val="0"/>
                        </a:srgbClr>
                      </a:solidFill>
                      <a:prstDash val="solid"/>
                      <a:round/>
                      <a:headEnd type="none" w="sm" len="sm"/>
                      <a:tailEnd type="none" w="sm" len="sm"/>
                    </a:lnL>
                    <a:lnR w="19050" cap="flat" cmpd="sng">
                      <a:solidFill>
                        <a:srgbClr val="00ABDF"/>
                      </a:solidFill>
                      <a:prstDash val="dot"/>
                      <a:round/>
                      <a:headEnd type="none" w="sm" len="sm"/>
                      <a:tailEnd type="none" w="sm" len="sm"/>
                    </a:lnR>
                    <a:lnT w="19050" cap="flat" cmpd="sng">
                      <a:solidFill>
                        <a:srgbClr val="00ABDF">
                          <a:alpha val="0"/>
                        </a:srgbClr>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0" algn="l" rtl="0">
                        <a:lnSpc>
                          <a:spcPct val="100000"/>
                        </a:lnSpc>
                        <a:spcBef>
                          <a:spcPts val="0"/>
                        </a:spcBef>
                        <a:spcAft>
                          <a:spcPts val="0"/>
                        </a:spcAft>
                        <a:buClr>
                          <a:srgbClr val="000000"/>
                        </a:buClr>
                        <a:buSzPts val="1300"/>
                        <a:buFont typeface="Arial"/>
                        <a:buNone/>
                      </a:pPr>
                      <a:r>
                        <a:rPr lang="en" sz="1300" b="1" u="none" strike="noStrike" cap="none">
                          <a:solidFill>
                            <a:srgbClr val="00ABDF"/>
                          </a:solidFill>
                        </a:rPr>
                        <a:t>  Questions and considerations before testing</a:t>
                      </a:r>
                      <a:endParaRPr sz="1300" u="none" strike="noStrike" cap="none">
                        <a:solidFill>
                          <a:srgbClr val="00ABDF"/>
                        </a:solidFill>
                      </a:endParaRPr>
                    </a:p>
                    <a:p>
                      <a:pPr marL="171450" marR="89753" lvl="0" indent="0" algn="l" rtl="0">
                        <a:lnSpc>
                          <a:spcPct val="100000"/>
                        </a:lnSpc>
                        <a:spcBef>
                          <a:spcPts val="0"/>
                        </a:spcBef>
                        <a:spcAft>
                          <a:spcPts val="0"/>
                        </a:spcAft>
                        <a:buClr>
                          <a:srgbClr val="000000"/>
                        </a:buClr>
                        <a:buSzPts val="900"/>
                        <a:buFont typeface="Arial"/>
                        <a:buNone/>
                      </a:pPr>
                      <a:br>
                        <a:rPr lang="en" sz="900" b="1">
                          <a:solidFill>
                            <a:srgbClr val="00ABDF"/>
                          </a:solidFill>
                        </a:rPr>
                      </a:br>
                      <a:br>
                        <a:rPr lang="en" sz="900" b="1" u="none" strike="noStrike" cap="none">
                          <a:solidFill>
                            <a:srgbClr val="00ABDF"/>
                          </a:solidFill>
                        </a:rPr>
                      </a:br>
                      <a:r>
                        <a:rPr lang="en" sz="900" b="1" u="none" strike="noStrike" cap="none">
                          <a:solidFill>
                            <a:srgbClr val="00ABDF"/>
                          </a:solidFill>
                        </a:rPr>
                        <a:t>Find answers: </a:t>
                      </a:r>
                      <a:endParaRPr sz="900" u="none" strike="noStrike" cap="none">
                        <a:solidFill>
                          <a:srgbClr val="434343"/>
                        </a:solidFill>
                      </a:endParaRPr>
                    </a:p>
                    <a:p>
                      <a:pPr marL="457200" marR="89753" lvl="0" indent="-2857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Where is the safest place for the Q&amp;A box (e.g., inside or outside the healthcare cent</a:t>
                      </a:r>
                      <a:r>
                        <a:rPr lang="en" sz="900">
                          <a:solidFill>
                            <a:srgbClr val="434343"/>
                          </a:solidFill>
                        </a:rPr>
                        <a:t>er</a:t>
                      </a:r>
                      <a:r>
                        <a:rPr lang="en" sz="900" u="none" strike="noStrike" cap="none">
                          <a:solidFill>
                            <a:srgbClr val="434343"/>
                          </a:solidFill>
                        </a:rPr>
                        <a:t>) to protect users’ anonymity?</a:t>
                      </a:r>
                      <a:endParaRPr/>
                    </a:p>
                    <a:p>
                      <a:pPr marL="457200" marR="89753" lvl="0" indent="-2857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Would a digital version of this prototype work in your context?</a:t>
                      </a:r>
                      <a:endParaRPr/>
                    </a:p>
                    <a:p>
                      <a:pPr marL="457200" marR="89753" lvl="0" indent="-2857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When will the HCP gather and answer the submitted questions?</a:t>
                      </a:r>
                      <a:endParaRPr/>
                    </a:p>
                    <a:p>
                      <a:pPr marL="457200" marR="89753" lvl="0" indent="-2857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Would a readily available FAQ sheet or Q&amp;A cards be useful for HCPs to use to save time?</a:t>
                      </a:r>
                      <a:endParaRPr/>
                    </a:p>
                    <a:p>
                      <a:pPr marL="457200" marR="89753" lvl="0" indent="-2857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Can additional Q&amp;A boxes be placed in </a:t>
                      </a:r>
                      <a:r>
                        <a:rPr lang="en" sz="900">
                          <a:solidFill>
                            <a:srgbClr val="434343"/>
                          </a:solidFill>
                        </a:rPr>
                        <a:t>high-</a:t>
                      </a:r>
                      <a:r>
                        <a:rPr lang="en" sz="900" u="none" strike="noStrike" cap="none">
                          <a:solidFill>
                            <a:srgbClr val="434343"/>
                          </a:solidFill>
                        </a:rPr>
                        <a:t>traffic areas in the community? Where would these areas be?</a:t>
                      </a:r>
                      <a:endParaRPr/>
                    </a:p>
                    <a:p>
                      <a:pPr marL="457200" marR="89753" lvl="0" indent="-2857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Where can HCPs go for answers to questions they may not be familiar with?</a:t>
                      </a:r>
                      <a:br>
                        <a:rPr lang="en" sz="900" u="none" strike="noStrike" cap="none">
                          <a:solidFill>
                            <a:srgbClr val="434343"/>
                          </a:solidFill>
                        </a:rPr>
                      </a:br>
                      <a:endParaRPr sz="900" u="none" strike="noStrike" cap="none">
                        <a:solidFill>
                          <a:srgbClr val="434343"/>
                        </a:solidFill>
                      </a:endParaRPr>
                    </a:p>
                    <a:p>
                      <a:pPr marL="171450" marR="89753" lvl="0" indent="0" algn="l" rtl="0">
                        <a:lnSpc>
                          <a:spcPct val="100000"/>
                        </a:lnSpc>
                        <a:spcBef>
                          <a:spcPts val="0"/>
                        </a:spcBef>
                        <a:spcAft>
                          <a:spcPts val="0"/>
                        </a:spcAft>
                        <a:buClr>
                          <a:srgbClr val="000000"/>
                        </a:buClr>
                        <a:buSzPts val="900"/>
                        <a:buFont typeface="Arial"/>
                        <a:buNone/>
                      </a:pPr>
                      <a:r>
                        <a:rPr lang="en" sz="900" b="1" u="none" strike="noStrike" cap="none">
                          <a:solidFill>
                            <a:srgbClr val="00ABDF"/>
                          </a:solidFill>
                        </a:rPr>
                        <a:t>Tips &amp; tricks: </a:t>
                      </a:r>
                      <a:endParaRPr sz="900" b="1" u="none" strike="noStrike" cap="none">
                        <a:solidFill>
                          <a:srgbClr val="00ABDF"/>
                        </a:solidFill>
                      </a:endParaRPr>
                    </a:p>
                    <a:p>
                      <a:pPr marL="457200" marR="89753" lvl="0" indent="-2857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For less literate members of the community, gather questions and answers for verbal sharing.</a:t>
                      </a:r>
                      <a:endParaRPr sz="900" u="none" strike="noStrike" cap="none">
                        <a:solidFill>
                          <a:srgbClr val="434343"/>
                        </a:solidFill>
                      </a:endParaRPr>
                    </a:p>
                  </a:txBody>
                  <a:tcPr marL="0" marR="0" marT="6350" marB="0">
                    <a:lnL w="19050" cap="flat" cmpd="sng">
                      <a:solidFill>
                        <a:srgbClr val="00ABDF"/>
                      </a:solidFill>
                      <a:prstDash val="dot"/>
                      <a:round/>
                      <a:headEnd type="none" w="sm" len="sm"/>
                      <a:tailEnd type="none" w="sm" len="sm"/>
                    </a:lnL>
                    <a:lnR w="9525" cap="flat" cmpd="sng">
                      <a:solidFill>
                        <a:srgbClr val="00ABDF">
                          <a:alpha val="0"/>
                        </a:srgbClr>
                      </a:solidFill>
                      <a:prstDash val="solid"/>
                      <a:round/>
                      <a:headEnd type="none" w="sm" len="sm"/>
                      <a:tailEnd type="none" w="sm" len="sm"/>
                    </a:lnR>
                    <a:lnT w="19050" cap="flat" cmpd="sng">
                      <a:solidFill>
                        <a:srgbClr val="00ABDF">
                          <a:alpha val="0"/>
                        </a:srgbClr>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31" name="Google Shape;231;p20"/>
          <p:cNvGraphicFramePr/>
          <p:nvPr/>
        </p:nvGraphicFramePr>
        <p:xfrm>
          <a:off x="5454428" y="1488892"/>
          <a:ext cx="3000000" cy="3000000"/>
        </p:xfrm>
        <a:graphic>
          <a:graphicData uri="http://schemas.openxmlformats.org/drawingml/2006/table">
            <a:tbl>
              <a:tblPr>
                <a:noFill/>
                <a:tableStyleId>{59A56BDF-3F4F-4AD1-9707-8C879CD39B8B}</a:tableStyleId>
              </a:tblPr>
              <a:tblGrid>
                <a:gridCol w="3034875">
                  <a:extLst>
                    <a:ext uri="{9D8B030D-6E8A-4147-A177-3AD203B41FA5}">
                      <a16:colId xmlns:a16="http://schemas.microsoft.com/office/drawing/2014/main" val="20000"/>
                    </a:ext>
                  </a:extLst>
                </a:gridCol>
                <a:gridCol w="1651550">
                  <a:extLst>
                    <a:ext uri="{9D8B030D-6E8A-4147-A177-3AD203B41FA5}">
                      <a16:colId xmlns:a16="http://schemas.microsoft.com/office/drawing/2014/main" val="20001"/>
                    </a:ext>
                  </a:extLst>
                </a:gridCol>
              </a:tblGrid>
              <a:tr h="2279475">
                <a:tc>
                  <a:txBody>
                    <a:bodyPr/>
                    <a:lstStyle/>
                    <a:p>
                      <a:pPr marL="20955" marR="89753" lvl="0" indent="0" algn="l" rtl="0">
                        <a:lnSpc>
                          <a:spcPct val="100000"/>
                        </a:lnSpc>
                        <a:spcBef>
                          <a:spcPts val="0"/>
                        </a:spcBef>
                        <a:spcAft>
                          <a:spcPts val="0"/>
                        </a:spcAft>
                        <a:buClr>
                          <a:srgbClr val="000000"/>
                        </a:buClr>
                        <a:buSzPts val="500"/>
                        <a:buFont typeface="Arial"/>
                        <a:buNone/>
                      </a:pPr>
                      <a:endParaRPr sz="500" b="1" u="none" strike="noStrike" cap="none">
                        <a:solidFill>
                          <a:srgbClr val="003C5A"/>
                        </a:solidFill>
                      </a:endParaRPr>
                    </a:p>
                    <a:p>
                      <a:pPr marL="342900" marR="89753" lvl="0" indent="0" algn="l" rtl="0">
                        <a:lnSpc>
                          <a:spcPct val="100000"/>
                        </a:lnSpc>
                        <a:spcBef>
                          <a:spcPts val="0"/>
                        </a:spcBef>
                        <a:spcAft>
                          <a:spcPts val="0"/>
                        </a:spcAft>
                        <a:buClr>
                          <a:srgbClr val="000000"/>
                        </a:buClr>
                        <a:buSzPts val="1300"/>
                        <a:buFont typeface="Arial"/>
                        <a:buNone/>
                      </a:pPr>
                      <a:r>
                        <a:rPr lang="en" sz="1300" b="1" u="none" strike="noStrike" cap="none">
                          <a:solidFill>
                            <a:srgbClr val="00ABDF"/>
                          </a:solidFill>
                        </a:rPr>
                        <a:t>Identified needs</a:t>
                      </a:r>
                      <a:endParaRPr sz="1100" u="none" strike="noStrike" cap="none">
                        <a:solidFill>
                          <a:srgbClr val="00ABDF"/>
                        </a:solidFill>
                      </a:endParaRPr>
                    </a:p>
                    <a:p>
                      <a:pPr marL="457200" marR="89753" lvl="0" indent="0" algn="l" rtl="0">
                        <a:lnSpc>
                          <a:spcPct val="100000"/>
                        </a:lnSpc>
                        <a:spcBef>
                          <a:spcPts val="0"/>
                        </a:spcBef>
                        <a:spcAft>
                          <a:spcPts val="0"/>
                        </a:spcAft>
                        <a:buClr>
                          <a:srgbClr val="000000"/>
                        </a:buClr>
                        <a:buSzPts val="900"/>
                        <a:buFont typeface="Arial"/>
                        <a:buNone/>
                      </a:pPr>
                      <a:endParaRPr sz="900" u="none" strike="noStrike" cap="none">
                        <a:solidFill>
                          <a:srgbClr val="434343"/>
                        </a:solidFill>
                      </a:endParaRPr>
                    </a:p>
                    <a:p>
                      <a:pPr marL="3429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Clients need a way to get credible and accurate information about contraception and other FP matters.</a:t>
                      </a:r>
                      <a:endParaRPr/>
                    </a:p>
                    <a:p>
                      <a:pPr marL="3429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Clients need a way to ask sensitive or intimate questions while </a:t>
                      </a:r>
                      <a:r>
                        <a:rPr lang="en" sz="900">
                          <a:solidFill>
                            <a:srgbClr val="434343"/>
                          </a:solidFill>
                        </a:rPr>
                        <a:t>maintaining their</a:t>
                      </a:r>
                      <a:r>
                        <a:rPr lang="en" sz="900" u="none" strike="noStrike" cap="none">
                          <a:solidFill>
                            <a:srgbClr val="434343"/>
                          </a:solidFill>
                        </a:rPr>
                        <a:t> privacy and protecting their identity.</a:t>
                      </a:r>
                      <a:endParaRPr/>
                    </a:p>
                    <a:p>
                      <a:pPr marL="3429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Clients need a more informal way to learn more about FP and contraception.</a:t>
                      </a:r>
                      <a:endParaRPr/>
                    </a:p>
                    <a:p>
                      <a:pPr marL="34290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HCPs need a way to share their knowledge outside of the consultation context, where clients may feel embarrassed or judged.</a:t>
                      </a:r>
                      <a:endParaRPr sz="900" b="1" u="none" strike="noStrike" cap="none">
                        <a:solidFill>
                          <a:srgbClr val="434343"/>
                        </a:solidFill>
                      </a:endParaRPr>
                    </a:p>
                  </a:txBody>
                  <a:tcPr marL="0" marR="0" marT="6350" marB="0">
                    <a:lnL w="9525" cap="flat" cmpd="sng">
                      <a:solidFill>
                        <a:srgbClr val="00ABDF">
                          <a:alpha val="0"/>
                        </a:srgbClr>
                      </a:solidFill>
                      <a:prstDash val="solid"/>
                      <a:round/>
                      <a:headEnd type="none" w="sm" len="sm"/>
                      <a:tailEnd type="none" w="sm" len="sm"/>
                    </a:lnL>
                    <a:lnR w="19050" cap="flat" cmpd="sng">
                      <a:solidFill>
                        <a:srgbClr val="00ABDF"/>
                      </a:solidFill>
                      <a:prstDash val="dot"/>
                      <a:round/>
                      <a:headEnd type="none" w="sm" len="sm"/>
                      <a:tailEnd type="none" w="sm" len="sm"/>
                    </a:lnR>
                    <a:lnT w="19050" cap="flat" cmpd="sng">
                      <a:solidFill>
                        <a:srgbClr val="00ABDF"/>
                      </a:solidFill>
                      <a:prstDash val="dot"/>
                      <a:round/>
                      <a:headEnd type="none" w="sm" len="sm"/>
                      <a:tailEnd type="none" w="sm" len="sm"/>
                    </a:lnT>
                    <a:lnB w="19050" cap="flat" cmpd="sng">
                      <a:solidFill>
                        <a:srgbClr val="00ABDF"/>
                      </a:solidFill>
                      <a:prstDash val="dot"/>
                      <a:round/>
                      <a:headEnd type="none" w="sm" len="sm"/>
                      <a:tailEnd type="none" w="sm" len="sm"/>
                    </a:lnB>
                  </a:tcPr>
                </a:tc>
                <a:tc>
                  <a:txBody>
                    <a:bodyPr/>
                    <a:lstStyle/>
                    <a:p>
                      <a:pPr marL="457200" marR="89753" lvl="0" indent="0" algn="l" rtl="0">
                        <a:lnSpc>
                          <a:spcPct val="100000"/>
                        </a:lnSpc>
                        <a:spcBef>
                          <a:spcPts val="0"/>
                        </a:spcBef>
                        <a:spcAft>
                          <a:spcPts val="0"/>
                        </a:spcAft>
                        <a:buClr>
                          <a:srgbClr val="000000"/>
                        </a:buClr>
                        <a:buSzPts val="600"/>
                        <a:buFont typeface="Arial"/>
                        <a:buNone/>
                      </a:pPr>
                      <a:endParaRPr sz="600" b="1" u="none" strike="noStrike" cap="none">
                        <a:solidFill>
                          <a:srgbClr val="003C5A"/>
                        </a:solidFill>
                      </a:endParaRPr>
                    </a:p>
                    <a:p>
                      <a:pPr marL="400050" marR="89753" lvl="0" indent="0" algn="l" rtl="0">
                        <a:lnSpc>
                          <a:spcPct val="100000"/>
                        </a:lnSpc>
                        <a:spcBef>
                          <a:spcPts val="0"/>
                        </a:spcBef>
                        <a:spcAft>
                          <a:spcPts val="0"/>
                        </a:spcAft>
                        <a:buClr>
                          <a:srgbClr val="000000"/>
                        </a:buClr>
                        <a:buSzPts val="1300"/>
                        <a:buFont typeface="Arial"/>
                        <a:buNone/>
                      </a:pPr>
                      <a:r>
                        <a:rPr lang="en" sz="1300" b="1" u="none" strike="noStrike" cap="none">
                          <a:solidFill>
                            <a:srgbClr val="00ABDF"/>
                          </a:solidFill>
                        </a:rPr>
                        <a:t>Connected benefits</a:t>
                      </a:r>
                      <a:endParaRPr sz="1300" u="none" strike="noStrike" cap="none">
                        <a:solidFill>
                          <a:srgbClr val="00ABDF"/>
                        </a:solidFill>
                      </a:endParaRPr>
                    </a:p>
                    <a:p>
                      <a:pPr marL="457200" marR="89753" lvl="0" indent="0" algn="l" rtl="0">
                        <a:lnSpc>
                          <a:spcPct val="100000"/>
                        </a:lnSpc>
                        <a:spcBef>
                          <a:spcPts val="0"/>
                        </a:spcBef>
                        <a:spcAft>
                          <a:spcPts val="0"/>
                        </a:spcAft>
                        <a:buClr>
                          <a:srgbClr val="000000"/>
                        </a:buClr>
                        <a:buSzPts val="900"/>
                        <a:buFont typeface="Arial"/>
                        <a:buNone/>
                      </a:pPr>
                      <a:endParaRPr sz="900" u="none" strike="noStrike" cap="none">
                        <a:solidFill>
                          <a:srgbClr val="434343"/>
                        </a:solidFill>
                      </a:endParaRPr>
                    </a:p>
                    <a:p>
                      <a:pPr marL="2857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Encourages sharing about personal issues surrounding contraception</a:t>
                      </a:r>
                      <a:endParaRPr/>
                    </a:p>
                    <a:p>
                      <a:pPr marL="2857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Provides professional advice and support</a:t>
                      </a:r>
                      <a:endParaRPr/>
                    </a:p>
                    <a:p>
                      <a:pPr marL="2857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Promotes sharing of experiences</a:t>
                      </a:r>
                      <a:endParaRPr/>
                    </a:p>
                    <a:p>
                      <a:pPr marL="2857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Fights stigma surrounding FP issues</a:t>
                      </a:r>
                      <a:endParaRPr/>
                    </a:p>
                  </a:txBody>
                  <a:tcPr marL="0" marR="0" marT="6350" marB="0">
                    <a:lnL w="19050" cap="flat" cmpd="sng">
                      <a:solidFill>
                        <a:srgbClr val="00ABDF"/>
                      </a:solidFill>
                      <a:prstDash val="dot"/>
                      <a:round/>
                      <a:headEnd type="none" w="sm" len="sm"/>
                      <a:tailEnd type="none" w="sm" len="sm"/>
                    </a:lnL>
                    <a:lnR w="9525" cap="flat" cmpd="sng">
                      <a:solidFill>
                        <a:srgbClr val="00ABDF">
                          <a:alpha val="0"/>
                        </a:srgbClr>
                      </a:solidFill>
                      <a:prstDash val="solid"/>
                      <a:round/>
                      <a:headEnd type="none" w="sm" len="sm"/>
                      <a:tailEnd type="none" w="sm" len="sm"/>
                    </a:lnR>
                    <a:lnT w="19050" cap="flat" cmpd="sng">
                      <a:solidFill>
                        <a:srgbClr val="00ABDF"/>
                      </a:solidFill>
                      <a:prstDash val="dot"/>
                      <a:round/>
                      <a:headEnd type="none" w="sm" len="sm"/>
                      <a:tailEnd type="none" w="sm" len="sm"/>
                    </a:lnT>
                    <a:lnB w="19050" cap="flat" cmpd="sng">
                      <a:solidFill>
                        <a:srgbClr val="00ABDF"/>
                      </a:solidFill>
                      <a:prstDash val="dot"/>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232" name="Google Shape;232;p20"/>
          <p:cNvPicPr preferRelativeResize="0"/>
          <p:nvPr/>
        </p:nvPicPr>
        <p:blipFill rotWithShape="1">
          <a:blip r:embed="rId8">
            <a:alphaModFix/>
          </a:blip>
          <a:srcRect/>
          <a:stretch/>
        </p:blipFill>
        <p:spPr>
          <a:xfrm>
            <a:off x="5454425" y="1538404"/>
            <a:ext cx="213625" cy="309093"/>
          </a:xfrm>
          <a:prstGeom prst="rect">
            <a:avLst/>
          </a:prstGeom>
          <a:noFill/>
          <a:ln>
            <a:noFill/>
          </a:ln>
        </p:spPr>
      </p:pic>
      <p:grpSp>
        <p:nvGrpSpPr>
          <p:cNvPr id="233" name="Google Shape;233;p20"/>
          <p:cNvGrpSpPr/>
          <p:nvPr/>
        </p:nvGrpSpPr>
        <p:grpSpPr>
          <a:xfrm>
            <a:off x="8540985" y="1585012"/>
            <a:ext cx="307800" cy="307800"/>
            <a:chOff x="926275" y="5824500"/>
            <a:chExt cx="307800" cy="307800"/>
          </a:xfrm>
        </p:grpSpPr>
        <p:sp>
          <p:nvSpPr>
            <p:cNvPr id="234" name="Google Shape;234;p20"/>
            <p:cNvSpPr/>
            <p:nvPr/>
          </p:nvSpPr>
          <p:spPr>
            <a:xfrm>
              <a:off x="926275" y="5824500"/>
              <a:ext cx="307800" cy="307800"/>
            </a:xfrm>
            <a:prstGeom prst="ellipse">
              <a:avLst/>
            </a:prstGeom>
            <a:solidFill>
              <a:srgbClr val="00AB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35" name="Google Shape;235;p20"/>
            <p:cNvPicPr preferRelativeResize="0"/>
            <p:nvPr/>
          </p:nvPicPr>
          <p:blipFill rotWithShape="1">
            <a:blip r:embed="rId9">
              <a:alphaModFix/>
            </a:blip>
            <a:srcRect/>
            <a:stretch/>
          </p:blipFill>
          <p:spPr>
            <a:xfrm>
              <a:off x="973389" y="5868376"/>
              <a:ext cx="213647" cy="220124"/>
            </a:xfrm>
            <a:prstGeom prst="rect">
              <a:avLst/>
            </a:prstGeom>
            <a:noFill/>
            <a:ln>
              <a:noFill/>
            </a:ln>
          </p:spPr>
        </p:pic>
      </p:grpSp>
      <p:grpSp>
        <p:nvGrpSpPr>
          <p:cNvPr id="236" name="Google Shape;236;p20"/>
          <p:cNvGrpSpPr/>
          <p:nvPr/>
        </p:nvGrpSpPr>
        <p:grpSpPr>
          <a:xfrm>
            <a:off x="5407334" y="3895222"/>
            <a:ext cx="307800" cy="307800"/>
            <a:chOff x="886675" y="7433000"/>
            <a:chExt cx="307800" cy="307800"/>
          </a:xfrm>
        </p:grpSpPr>
        <p:sp>
          <p:nvSpPr>
            <p:cNvPr id="237" name="Google Shape;237;p20"/>
            <p:cNvSpPr/>
            <p:nvPr/>
          </p:nvSpPr>
          <p:spPr>
            <a:xfrm>
              <a:off x="886675" y="7433000"/>
              <a:ext cx="307800" cy="307800"/>
            </a:xfrm>
            <a:prstGeom prst="ellipse">
              <a:avLst/>
            </a:prstGeom>
            <a:solidFill>
              <a:srgbClr val="00AB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38" name="Google Shape;238;p20"/>
            <p:cNvPicPr preferRelativeResize="0"/>
            <p:nvPr/>
          </p:nvPicPr>
          <p:blipFill rotWithShape="1">
            <a:blip r:embed="rId10">
              <a:alphaModFix/>
            </a:blip>
            <a:srcRect/>
            <a:stretch/>
          </p:blipFill>
          <p:spPr>
            <a:xfrm>
              <a:off x="933769" y="7480504"/>
              <a:ext cx="213594" cy="212794"/>
            </a:xfrm>
            <a:prstGeom prst="rect">
              <a:avLst/>
            </a:prstGeom>
            <a:noFill/>
            <a:ln>
              <a:noFill/>
            </a:ln>
          </p:spPr>
        </p:pic>
      </p:grpSp>
      <p:pic>
        <p:nvPicPr>
          <p:cNvPr id="239" name="Google Shape;239;p20"/>
          <p:cNvPicPr preferRelativeResize="0"/>
          <p:nvPr/>
        </p:nvPicPr>
        <p:blipFill rotWithShape="1">
          <a:blip r:embed="rId11">
            <a:alphaModFix/>
          </a:blip>
          <a:srcRect/>
          <a:stretch/>
        </p:blipFill>
        <p:spPr>
          <a:xfrm>
            <a:off x="6673879" y="3895214"/>
            <a:ext cx="307799" cy="3078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43"/>
        <p:cNvGrpSpPr/>
        <p:nvPr/>
      </p:nvGrpSpPr>
      <p:grpSpPr>
        <a:xfrm>
          <a:off x="0" y="0"/>
          <a:ext cx="0" cy="0"/>
          <a:chOff x="0" y="0"/>
          <a:chExt cx="0" cy="0"/>
        </a:xfrm>
      </p:grpSpPr>
      <p:sp>
        <p:nvSpPr>
          <p:cNvPr id="244" name="Google Shape;244;p21"/>
          <p:cNvSpPr/>
          <p:nvPr/>
        </p:nvSpPr>
        <p:spPr>
          <a:xfrm>
            <a:off x="1144025" y="861600"/>
            <a:ext cx="3038100" cy="445500"/>
          </a:xfrm>
          <a:prstGeom prst="roundRect">
            <a:avLst>
              <a:gd name="adj" fmla="val 16667"/>
            </a:avLst>
          </a:prstGeom>
          <a:solidFill>
            <a:srgbClr val="3DBEAF"/>
          </a:solidFill>
          <a:ln>
            <a:noFill/>
          </a:ln>
        </p:spPr>
        <p:txBody>
          <a:bodyPr spcFirstLastPara="1" wrap="square" lIns="91425" tIns="91425" rIns="91425" bIns="91425" anchor="ctr" anchorCtr="0">
            <a:noAutofit/>
          </a:bodyPr>
          <a:lstStyle/>
          <a:p>
            <a:pPr marL="285750" marR="0" lvl="0" indent="0" algn="l" rtl="0">
              <a:lnSpc>
                <a:spcPct val="80000"/>
              </a:lnSpc>
              <a:spcBef>
                <a:spcPts val="0"/>
              </a:spcBef>
              <a:spcAft>
                <a:spcPts val="0"/>
              </a:spcAft>
              <a:buClr>
                <a:srgbClr val="000000"/>
              </a:buClr>
              <a:buSzPts val="1500"/>
              <a:buFont typeface="Arial"/>
              <a:buNone/>
            </a:pPr>
            <a:r>
              <a:rPr lang="en" sz="1500" b="1">
                <a:solidFill>
                  <a:srgbClr val="FFFFFF"/>
                </a:solidFill>
                <a:latin typeface="Calibri"/>
                <a:ea typeface="Calibri"/>
                <a:cs typeface="Calibri"/>
                <a:sym typeface="Calibri"/>
              </a:rPr>
              <a:t>Discontinuation community awareness tools</a:t>
            </a:r>
            <a:endParaRPr sz="1500">
              <a:solidFill>
                <a:srgbClr val="000000"/>
              </a:solidFill>
              <a:latin typeface="Calibri"/>
              <a:ea typeface="Calibri"/>
              <a:cs typeface="Calibri"/>
              <a:sym typeface="Calibri"/>
            </a:endParaRPr>
          </a:p>
        </p:txBody>
      </p:sp>
      <p:sp>
        <p:nvSpPr>
          <p:cNvPr id="245" name="Google Shape;245;p21"/>
          <p:cNvSpPr/>
          <p:nvPr/>
        </p:nvSpPr>
        <p:spPr>
          <a:xfrm>
            <a:off x="736800" y="756008"/>
            <a:ext cx="656700" cy="656700"/>
          </a:xfrm>
          <a:prstGeom prst="ellipse">
            <a:avLst/>
          </a:prstGeom>
          <a:solidFill>
            <a:srgbClr val="3DBEAF"/>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3400"/>
              <a:buFont typeface="Arial"/>
              <a:buNone/>
            </a:pPr>
            <a:r>
              <a:rPr lang="en" sz="3400" b="1">
                <a:solidFill>
                  <a:srgbClr val="FFFFFF"/>
                </a:solidFill>
                <a:latin typeface="Calibri"/>
                <a:ea typeface="Calibri"/>
                <a:cs typeface="Calibri"/>
                <a:sym typeface="Calibri"/>
              </a:rPr>
              <a:t>3</a:t>
            </a:r>
            <a:endParaRPr sz="3400" b="1">
              <a:solidFill>
                <a:srgbClr val="FFFFFF"/>
              </a:solidFill>
              <a:latin typeface="Calibri"/>
              <a:ea typeface="Calibri"/>
              <a:cs typeface="Calibri"/>
              <a:sym typeface="Calibri"/>
            </a:endParaRPr>
          </a:p>
        </p:txBody>
      </p:sp>
      <p:sp>
        <p:nvSpPr>
          <p:cNvPr id="246" name="Google Shape;246;p21"/>
          <p:cNvSpPr txBox="1"/>
          <p:nvPr/>
        </p:nvSpPr>
        <p:spPr>
          <a:xfrm>
            <a:off x="731175" y="1488900"/>
            <a:ext cx="3038100" cy="1090042"/>
          </a:xfrm>
          <a:prstGeom prst="rect">
            <a:avLst/>
          </a:prstGeom>
          <a:noFill/>
          <a:ln>
            <a:noFill/>
          </a:ln>
        </p:spPr>
        <p:txBody>
          <a:bodyPr spcFirstLastPara="1" wrap="square" lIns="0" tIns="12700" rIns="0" bIns="0" anchor="t" anchorCtr="0">
            <a:spAutoFit/>
          </a:bodyPr>
          <a:lstStyle/>
          <a:p>
            <a:pPr marL="0" marR="5080" lvl="0" indent="0" algn="l" rtl="0">
              <a:spcBef>
                <a:spcPts val="0"/>
              </a:spcBef>
              <a:spcAft>
                <a:spcPts val="0"/>
              </a:spcAft>
              <a:buClr>
                <a:srgbClr val="000000"/>
              </a:buClr>
              <a:buSzPts val="1000"/>
              <a:buFont typeface="Arial"/>
              <a:buNone/>
            </a:pPr>
            <a:r>
              <a:rPr lang="en" sz="1000" b="1">
                <a:solidFill>
                  <a:srgbClr val="003C5A"/>
                </a:solidFill>
                <a:latin typeface="Calibri"/>
                <a:ea typeface="Calibri"/>
                <a:cs typeface="Calibri"/>
                <a:sym typeface="Calibri"/>
              </a:rPr>
              <a:t>This prototype includes three posters displayed in community spaces, pharmacies, and health facilities to answer questions on side effects and promote community discussions led by local community leaders and HCPs. It also includes a set of flashcards to be used by community leaders and HCPs to facilitate group discussions and address biases.</a:t>
            </a:r>
            <a:endParaRPr sz="1000" b="1">
              <a:solidFill>
                <a:srgbClr val="003C5A"/>
              </a:solidFill>
              <a:latin typeface="Calibri"/>
              <a:ea typeface="Calibri"/>
              <a:cs typeface="Calibri"/>
              <a:sym typeface="Calibri"/>
            </a:endParaRPr>
          </a:p>
        </p:txBody>
      </p:sp>
      <p:sp>
        <p:nvSpPr>
          <p:cNvPr id="247" name="Google Shape;247;p21"/>
          <p:cNvSpPr txBox="1"/>
          <p:nvPr/>
        </p:nvSpPr>
        <p:spPr>
          <a:xfrm>
            <a:off x="731175" y="2548190"/>
            <a:ext cx="2139900" cy="213000"/>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300"/>
              <a:buFont typeface="Arial"/>
              <a:buNone/>
            </a:pPr>
            <a:r>
              <a:rPr lang="en" sz="1300" b="1">
                <a:solidFill>
                  <a:srgbClr val="42BEAF"/>
                </a:solidFill>
                <a:latin typeface="Calibri"/>
                <a:ea typeface="Calibri"/>
                <a:cs typeface="Calibri"/>
                <a:sym typeface="Calibri"/>
              </a:rPr>
              <a:t>Users</a:t>
            </a:r>
            <a:endParaRPr sz="1300" b="1">
              <a:solidFill>
                <a:srgbClr val="42BEAF"/>
              </a:solidFill>
              <a:latin typeface="Calibri"/>
              <a:ea typeface="Calibri"/>
              <a:cs typeface="Calibri"/>
              <a:sym typeface="Calibri"/>
            </a:endParaRPr>
          </a:p>
        </p:txBody>
      </p:sp>
      <p:sp>
        <p:nvSpPr>
          <p:cNvPr id="248" name="Google Shape;248;p21"/>
          <p:cNvSpPr txBox="1"/>
          <p:nvPr/>
        </p:nvSpPr>
        <p:spPr>
          <a:xfrm>
            <a:off x="731175" y="3259153"/>
            <a:ext cx="2139900" cy="213000"/>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300"/>
              <a:buFont typeface="Arial"/>
              <a:buNone/>
            </a:pPr>
            <a:r>
              <a:rPr lang="en" sz="1300" b="1">
                <a:solidFill>
                  <a:srgbClr val="42BEAF"/>
                </a:solidFill>
                <a:latin typeface="Calibri"/>
                <a:ea typeface="Calibri"/>
                <a:cs typeface="Calibri"/>
                <a:sym typeface="Calibri"/>
              </a:rPr>
              <a:t>Direct beneficiaries</a:t>
            </a:r>
            <a:endParaRPr sz="1300" b="1">
              <a:solidFill>
                <a:srgbClr val="42BEAF"/>
              </a:solidFill>
              <a:latin typeface="Calibri"/>
              <a:ea typeface="Calibri"/>
              <a:cs typeface="Calibri"/>
              <a:sym typeface="Calibri"/>
            </a:endParaRPr>
          </a:p>
        </p:txBody>
      </p:sp>
      <p:sp>
        <p:nvSpPr>
          <p:cNvPr id="249" name="Google Shape;249;p21"/>
          <p:cNvSpPr txBox="1"/>
          <p:nvPr/>
        </p:nvSpPr>
        <p:spPr>
          <a:xfrm>
            <a:off x="1101300" y="2854273"/>
            <a:ext cx="1233900" cy="166712"/>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FP HCPs	</a:t>
            </a:r>
            <a:endParaRPr sz="1000">
              <a:solidFill>
                <a:srgbClr val="003C5A"/>
              </a:solidFill>
              <a:latin typeface="Calibri"/>
              <a:ea typeface="Calibri"/>
              <a:cs typeface="Calibri"/>
              <a:sym typeface="Calibri"/>
            </a:endParaRPr>
          </a:p>
        </p:txBody>
      </p:sp>
      <p:pic>
        <p:nvPicPr>
          <p:cNvPr id="250" name="Google Shape;250;p21"/>
          <p:cNvPicPr preferRelativeResize="0"/>
          <p:nvPr/>
        </p:nvPicPr>
        <p:blipFill rotWithShape="1">
          <a:blip r:embed="rId3">
            <a:alphaModFix/>
          </a:blip>
          <a:srcRect/>
          <a:stretch/>
        </p:blipFill>
        <p:spPr>
          <a:xfrm>
            <a:off x="676948" y="2817903"/>
            <a:ext cx="364500" cy="384542"/>
          </a:xfrm>
          <a:prstGeom prst="rect">
            <a:avLst/>
          </a:prstGeom>
          <a:noFill/>
          <a:ln>
            <a:noFill/>
          </a:ln>
        </p:spPr>
      </p:pic>
      <p:grpSp>
        <p:nvGrpSpPr>
          <p:cNvPr id="251" name="Google Shape;251;p21"/>
          <p:cNvGrpSpPr/>
          <p:nvPr/>
        </p:nvGrpSpPr>
        <p:grpSpPr>
          <a:xfrm>
            <a:off x="736788" y="3493275"/>
            <a:ext cx="1241971" cy="335626"/>
            <a:chOff x="925338" y="3275700"/>
            <a:chExt cx="1241971" cy="335626"/>
          </a:xfrm>
        </p:grpSpPr>
        <p:sp>
          <p:nvSpPr>
            <p:cNvPr id="252" name="Google Shape;252;p21"/>
            <p:cNvSpPr txBox="1"/>
            <p:nvPr/>
          </p:nvSpPr>
          <p:spPr>
            <a:xfrm>
              <a:off x="1317274" y="3275700"/>
              <a:ext cx="850035"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Discontinuers</a:t>
              </a:r>
              <a:endParaRPr sz="1000">
                <a:solidFill>
                  <a:srgbClr val="003C5A"/>
                </a:solidFill>
                <a:latin typeface="Calibri"/>
                <a:ea typeface="Calibri"/>
                <a:cs typeface="Calibri"/>
                <a:sym typeface="Calibri"/>
              </a:endParaRPr>
            </a:p>
          </p:txBody>
        </p:sp>
        <p:pic>
          <p:nvPicPr>
            <p:cNvPr id="253" name="Google Shape;253;p21"/>
            <p:cNvPicPr preferRelativeResize="0"/>
            <p:nvPr/>
          </p:nvPicPr>
          <p:blipFill rotWithShape="1">
            <a:blip r:embed="rId4">
              <a:alphaModFix/>
            </a:blip>
            <a:srcRect/>
            <a:stretch/>
          </p:blipFill>
          <p:spPr>
            <a:xfrm>
              <a:off x="925338" y="3277338"/>
              <a:ext cx="364500" cy="333988"/>
            </a:xfrm>
            <a:prstGeom prst="rect">
              <a:avLst/>
            </a:prstGeom>
            <a:noFill/>
            <a:ln>
              <a:noFill/>
            </a:ln>
          </p:spPr>
        </p:pic>
      </p:grpSp>
      <p:grpSp>
        <p:nvGrpSpPr>
          <p:cNvPr id="254" name="Google Shape;254;p21"/>
          <p:cNvGrpSpPr/>
          <p:nvPr/>
        </p:nvGrpSpPr>
        <p:grpSpPr>
          <a:xfrm>
            <a:off x="3297008" y="2834957"/>
            <a:ext cx="891235" cy="350431"/>
            <a:chOff x="2205208" y="3269119"/>
            <a:chExt cx="891235" cy="350431"/>
          </a:xfrm>
        </p:grpSpPr>
        <p:pic>
          <p:nvPicPr>
            <p:cNvPr id="255" name="Google Shape;255;p21"/>
            <p:cNvPicPr preferRelativeResize="0"/>
            <p:nvPr/>
          </p:nvPicPr>
          <p:blipFill rotWithShape="1">
            <a:blip r:embed="rId5">
              <a:alphaModFix/>
            </a:blip>
            <a:srcRect/>
            <a:stretch/>
          </p:blipFill>
          <p:spPr>
            <a:xfrm>
              <a:off x="2205208" y="3269119"/>
              <a:ext cx="364500" cy="350431"/>
            </a:xfrm>
            <a:prstGeom prst="rect">
              <a:avLst/>
            </a:prstGeom>
            <a:noFill/>
            <a:ln>
              <a:noFill/>
            </a:ln>
          </p:spPr>
        </p:pic>
        <p:sp>
          <p:nvSpPr>
            <p:cNvPr id="256" name="Google Shape;256;p21"/>
            <p:cNvSpPr txBox="1"/>
            <p:nvPr/>
          </p:nvSpPr>
          <p:spPr>
            <a:xfrm>
              <a:off x="2599943" y="3275700"/>
              <a:ext cx="4965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Current users</a:t>
              </a:r>
              <a:endParaRPr sz="1000">
                <a:solidFill>
                  <a:srgbClr val="003C5A"/>
                </a:solidFill>
                <a:latin typeface="Calibri"/>
                <a:ea typeface="Calibri"/>
                <a:cs typeface="Calibri"/>
                <a:sym typeface="Calibri"/>
              </a:endParaRPr>
            </a:p>
          </p:txBody>
        </p:sp>
      </p:grpSp>
      <p:sp>
        <p:nvSpPr>
          <p:cNvPr id="257" name="Google Shape;257;p21"/>
          <p:cNvSpPr/>
          <p:nvPr/>
        </p:nvSpPr>
        <p:spPr>
          <a:xfrm>
            <a:off x="757950" y="4384159"/>
            <a:ext cx="2812500" cy="553800"/>
          </a:xfrm>
          <a:prstGeom prst="roundRect">
            <a:avLst>
              <a:gd name="adj" fmla="val 10635"/>
            </a:avLst>
          </a:prstGeom>
          <a:solidFill>
            <a:srgbClr val="40BEAF">
              <a:alpha val="15686"/>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900"/>
              <a:buFont typeface="Arial"/>
              <a:buNone/>
            </a:pPr>
            <a:r>
              <a:rPr lang="en" sz="900">
                <a:solidFill>
                  <a:srgbClr val="003C5A"/>
                </a:solidFill>
                <a:latin typeface="Calibri"/>
                <a:ea typeface="Calibri"/>
                <a:cs typeface="Calibri"/>
                <a:sym typeface="Calibri"/>
              </a:rPr>
              <a:t>How might we encourage openness when sharing about contraception use as a sensitive and personal topic?</a:t>
            </a:r>
            <a:endParaRPr sz="900">
              <a:solidFill>
                <a:srgbClr val="003C5A"/>
              </a:solidFill>
              <a:latin typeface="Calibri"/>
              <a:ea typeface="Calibri"/>
              <a:cs typeface="Calibri"/>
              <a:sym typeface="Calibri"/>
            </a:endParaRPr>
          </a:p>
        </p:txBody>
      </p:sp>
      <p:sp>
        <p:nvSpPr>
          <p:cNvPr id="258" name="Google Shape;258;p21"/>
          <p:cNvSpPr/>
          <p:nvPr/>
        </p:nvSpPr>
        <p:spPr>
          <a:xfrm>
            <a:off x="757950" y="4993523"/>
            <a:ext cx="2812500" cy="553800"/>
          </a:xfrm>
          <a:prstGeom prst="roundRect">
            <a:avLst>
              <a:gd name="adj" fmla="val 10635"/>
            </a:avLst>
          </a:prstGeom>
          <a:solidFill>
            <a:srgbClr val="40BEAF">
              <a:alpha val="15686"/>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900"/>
              <a:buFont typeface="Arial"/>
              <a:buNone/>
            </a:pPr>
            <a:r>
              <a:rPr lang="en" sz="900">
                <a:solidFill>
                  <a:srgbClr val="003C5A"/>
                </a:solidFill>
                <a:latin typeface="Calibri"/>
                <a:ea typeface="Calibri"/>
                <a:cs typeface="Calibri"/>
                <a:sym typeface="Calibri"/>
              </a:rPr>
              <a:t>How might engage existing community groups in conversation about FP and its benefits?</a:t>
            </a:r>
            <a:endParaRPr sz="900">
              <a:solidFill>
                <a:srgbClr val="003C5A"/>
              </a:solidFill>
              <a:latin typeface="Calibri"/>
              <a:ea typeface="Calibri"/>
              <a:cs typeface="Calibri"/>
              <a:sym typeface="Calibri"/>
            </a:endParaRPr>
          </a:p>
        </p:txBody>
      </p:sp>
      <p:sp>
        <p:nvSpPr>
          <p:cNvPr id="259" name="Google Shape;259;p21"/>
          <p:cNvSpPr/>
          <p:nvPr/>
        </p:nvSpPr>
        <p:spPr>
          <a:xfrm>
            <a:off x="757955" y="5602900"/>
            <a:ext cx="2812500" cy="553800"/>
          </a:xfrm>
          <a:prstGeom prst="roundRect">
            <a:avLst>
              <a:gd name="adj" fmla="val 10635"/>
            </a:avLst>
          </a:prstGeom>
          <a:solidFill>
            <a:srgbClr val="40BEAF">
              <a:alpha val="15686"/>
            </a:srgbClr>
          </a:solidFill>
          <a:ln>
            <a:noFill/>
          </a:ln>
        </p:spPr>
        <p:txBody>
          <a:bodyPr spcFirstLastPara="1" wrap="square" lIns="91425" tIns="91425" rIns="91425" bIns="91425" anchor="ctr" anchorCtr="0">
            <a:noAutofit/>
          </a:bodyPr>
          <a:lstStyle/>
          <a:p>
            <a:pPr marL="0" marR="370240" lvl="0" indent="0" algn="l" rtl="0">
              <a:spcBef>
                <a:spcPts val="0"/>
              </a:spcBef>
              <a:spcAft>
                <a:spcPts val="0"/>
              </a:spcAft>
              <a:buClr>
                <a:srgbClr val="000000"/>
              </a:buClr>
              <a:buSzPts val="900"/>
              <a:buFont typeface="Arial"/>
              <a:buNone/>
            </a:pPr>
            <a:r>
              <a:rPr lang="en" sz="900">
                <a:solidFill>
                  <a:srgbClr val="003C5A"/>
                </a:solidFill>
                <a:latin typeface="Calibri"/>
                <a:ea typeface="Calibri"/>
                <a:cs typeface="Calibri"/>
                <a:sym typeface="Calibri"/>
              </a:rPr>
              <a:t>How might we improve HCP outreach methods to increase relevance with clients across different age cohorts?</a:t>
            </a:r>
            <a:endParaRPr sz="900">
              <a:solidFill>
                <a:srgbClr val="003C5A"/>
              </a:solidFill>
              <a:latin typeface="Calibri"/>
              <a:ea typeface="Calibri"/>
              <a:cs typeface="Calibri"/>
              <a:sym typeface="Calibri"/>
            </a:endParaRPr>
          </a:p>
        </p:txBody>
      </p:sp>
      <p:sp>
        <p:nvSpPr>
          <p:cNvPr id="260" name="Google Shape;260;p21"/>
          <p:cNvSpPr/>
          <p:nvPr/>
        </p:nvSpPr>
        <p:spPr>
          <a:xfrm>
            <a:off x="757955" y="6212264"/>
            <a:ext cx="2812500" cy="553800"/>
          </a:xfrm>
          <a:prstGeom prst="roundRect">
            <a:avLst>
              <a:gd name="adj" fmla="val 10635"/>
            </a:avLst>
          </a:prstGeom>
          <a:solidFill>
            <a:srgbClr val="40BEAF">
              <a:alpha val="15686"/>
            </a:srgbClr>
          </a:solidFill>
          <a:ln>
            <a:noFill/>
          </a:ln>
        </p:spPr>
        <p:txBody>
          <a:bodyPr spcFirstLastPara="1" wrap="square" lIns="91425" tIns="91425" rIns="91425" bIns="91425" anchor="ctr" anchorCtr="0">
            <a:noAutofit/>
          </a:bodyPr>
          <a:lstStyle/>
          <a:p>
            <a:pPr marL="0" marR="209453" lvl="0" indent="0" algn="l" rtl="0">
              <a:spcBef>
                <a:spcPts val="0"/>
              </a:spcBef>
              <a:spcAft>
                <a:spcPts val="0"/>
              </a:spcAft>
              <a:buClr>
                <a:srgbClr val="000000"/>
              </a:buClr>
              <a:buSzPts val="900"/>
              <a:buFont typeface="Arial"/>
              <a:buNone/>
            </a:pPr>
            <a:r>
              <a:rPr lang="en" sz="900">
                <a:solidFill>
                  <a:srgbClr val="003C5A"/>
                </a:solidFill>
                <a:latin typeface="Calibri"/>
                <a:ea typeface="Calibri"/>
                <a:cs typeface="Calibri"/>
                <a:sym typeface="Calibri"/>
              </a:rPr>
              <a:t>How might we get key influencers (e.g., husbands, family members, peers) more involved in supporting clients' FP journeys?</a:t>
            </a:r>
            <a:endParaRPr sz="900">
              <a:solidFill>
                <a:srgbClr val="003C5A"/>
              </a:solidFill>
              <a:latin typeface="Calibri"/>
              <a:ea typeface="Calibri"/>
              <a:cs typeface="Calibri"/>
              <a:sym typeface="Calibri"/>
            </a:endParaRPr>
          </a:p>
        </p:txBody>
      </p:sp>
      <p:pic>
        <p:nvPicPr>
          <p:cNvPr id="261" name="Google Shape;261;p21"/>
          <p:cNvPicPr preferRelativeResize="0"/>
          <p:nvPr/>
        </p:nvPicPr>
        <p:blipFill rotWithShape="1">
          <a:blip r:embed="rId6">
            <a:alphaModFix/>
          </a:blip>
          <a:srcRect/>
          <a:stretch/>
        </p:blipFill>
        <p:spPr>
          <a:xfrm>
            <a:off x="2147225" y="2817898"/>
            <a:ext cx="336669" cy="384550"/>
          </a:xfrm>
          <a:prstGeom prst="rect">
            <a:avLst/>
          </a:prstGeom>
          <a:noFill/>
          <a:ln>
            <a:noFill/>
          </a:ln>
        </p:spPr>
      </p:pic>
      <p:sp>
        <p:nvSpPr>
          <p:cNvPr id="262" name="Google Shape;262;p21"/>
          <p:cNvSpPr txBox="1"/>
          <p:nvPr/>
        </p:nvSpPr>
        <p:spPr>
          <a:xfrm>
            <a:off x="2538050" y="2849825"/>
            <a:ext cx="891300" cy="320700"/>
          </a:xfrm>
          <a:prstGeom prst="rect">
            <a:avLst/>
          </a:prstGeom>
          <a:noFill/>
          <a:ln>
            <a:noFill/>
          </a:ln>
        </p:spPr>
        <p:txBody>
          <a:bodyPr spcFirstLastPara="1" wrap="square" lIns="0" tIns="12700" rIns="0" bIns="0" anchor="t" anchorCtr="0">
            <a:sp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Community leaders</a:t>
            </a:r>
            <a:endParaRPr sz="1000">
              <a:solidFill>
                <a:srgbClr val="003C5A"/>
              </a:solidFill>
              <a:latin typeface="Calibri"/>
              <a:ea typeface="Calibri"/>
              <a:cs typeface="Calibri"/>
              <a:sym typeface="Calibri"/>
            </a:endParaRPr>
          </a:p>
        </p:txBody>
      </p:sp>
      <p:grpSp>
        <p:nvGrpSpPr>
          <p:cNvPr id="263" name="Google Shape;263;p21"/>
          <p:cNvGrpSpPr/>
          <p:nvPr/>
        </p:nvGrpSpPr>
        <p:grpSpPr>
          <a:xfrm>
            <a:off x="3222094" y="3475433"/>
            <a:ext cx="1145473" cy="356367"/>
            <a:chOff x="4553644" y="3257858"/>
            <a:chExt cx="1145473" cy="356367"/>
          </a:xfrm>
        </p:grpSpPr>
        <p:pic>
          <p:nvPicPr>
            <p:cNvPr id="264" name="Google Shape;264;p21"/>
            <p:cNvPicPr preferRelativeResize="0"/>
            <p:nvPr/>
          </p:nvPicPr>
          <p:blipFill rotWithShape="1">
            <a:blip r:embed="rId7">
              <a:alphaModFix/>
            </a:blip>
            <a:srcRect/>
            <a:stretch/>
          </p:blipFill>
          <p:spPr>
            <a:xfrm>
              <a:off x="4553644" y="3257858"/>
              <a:ext cx="364500" cy="356367"/>
            </a:xfrm>
            <a:prstGeom prst="rect">
              <a:avLst/>
            </a:prstGeom>
            <a:noFill/>
            <a:ln>
              <a:noFill/>
            </a:ln>
          </p:spPr>
        </p:pic>
        <p:sp>
          <p:nvSpPr>
            <p:cNvPr id="265" name="Google Shape;265;p21"/>
            <p:cNvSpPr txBox="1"/>
            <p:nvPr/>
          </p:nvSpPr>
          <p:spPr>
            <a:xfrm>
              <a:off x="4928375" y="3275688"/>
              <a:ext cx="770742"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Husbands &amp; influencers</a:t>
              </a:r>
              <a:endParaRPr sz="1000">
                <a:solidFill>
                  <a:srgbClr val="003C5A"/>
                </a:solidFill>
                <a:latin typeface="Calibri"/>
                <a:ea typeface="Calibri"/>
                <a:cs typeface="Calibri"/>
                <a:sym typeface="Calibri"/>
              </a:endParaRPr>
            </a:p>
          </p:txBody>
        </p:sp>
      </p:grpSp>
      <p:sp>
        <p:nvSpPr>
          <p:cNvPr id="266" name="Google Shape;266;p21"/>
          <p:cNvSpPr txBox="1"/>
          <p:nvPr/>
        </p:nvSpPr>
        <p:spPr>
          <a:xfrm>
            <a:off x="736800" y="4001425"/>
            <a:ext cx="2589300" cy="40007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r>
              <a:rPr lang="en" sz="1400" b="1">
                <a:solidFill>
                  <a:srgbClr val="42BEAF"/>
                </a:solidFill>
                <a:latin typeface="Calibri"/>
                <a:ea typeface="Calibri"/>
                <a:cs typeface="Calibri"/>
                <a:sym typeface="Calibri"/>
              </a:rPr>
              <a:t>“How might we?”</a:t>
            </a:r>
            <a:endParaRPr sz="900">
              <a:solidFill>
                <a:srgbClr val="434343"/>
              </a:solidFill>
              <a:latin typeface="Calibri"/>
              <a:ea typeface="Calibri"/>
              <a:cs typeface="Calibri"/>
              <a:sym typeface="Calibri"/>
            </a:endParaRPr>
          </a:p>
        </p:txBody>
      </p:sp>
      <p:cxnSp>
        <p:nvCxnSpPr>
          <p:cNvPr id="267" name="Google Shape;267;p21"/>
          <p:cNvCxnSpPr/>
          <p:nvPr/>
        </p:nvCxnSpPr>
        <p:spPr>
          <a:xfrm>
            <a:off x="726275" y="3971275"/>
            <a:ext cx="2864700" cy="0"/>
          </a:xfrm>
          <a:prstGeom prst="straightConnector1">
            <a:avLst/>
          </a:prstGeom>
          <a:noFill/>
          <a:ln w="19050" cap="flat" cmpd="sng">
            <a:solidFill>
              <a:srgbClr val="3DBEAF"/>
            </a:solidFill>
            <a:prstDash val="dot"/>
            <a:round/>
            <a:headEnd type="none" w="sm" len="sm"/>
            <a:tailEnd type="none" w="sm" len="sm"/>
          </a:ln>
        </p:spPr>
      </p:cxnSp>
      <p:pic>
        <p:nvPicPr>
          <p:cNvPr id="268" name="Google Shape;268;p21"/>
          <p:cNvPicPr preferRelativeResize="0"/>
          <p:nvPr/>
        </p:nvPicPr>
        <p:blipFill rotWithShape="1">
          <a:blip r:embed="rId8">
            <a:alphaModFix/>
          </a:blip>
          <a:srcRect/>
          <a:stretch/>
        </p:blipFill>
        <p:spPr>
          <a:xfrm>
            <a:off x="3823788" y="4047475"/>
            <a:ext cx="1466025" cy="2063524"/>
          </a:xfrm>
          <a:prstGeom prst="rect">
            <a:avLst/>
          </a:prstGeom>
          <a:noFill/>
          <a:ln>
            <a:noFill/>
          </a:ln>
          <a:effectLst>
            <a:outerShdw blurRad="57150" dist="19050" dir="2640000" algn="bl" rotWithShape="0">
              <a:srgbClr val="000000">
                <a:alpha val="49019"/>
              </a:srgbClr>
            </a:outerShdw>
          </a:effectLst>
        </p:spPr>
      </p:pic>
      <p:grpSp>
        <p:nvGrpSpPr>
          <p:cNvPr id="269" name="Google Shape;269;p21"/>
          <p:cNvGrpSpPr/>
          <p:nvPr/>
        </p:nvGrpSpPr>
        <p:grpSpPr>
          <a:xfrm>
            <a:off x="1898325" y="3501563"/>
            <a:ext cx="1257574" cy="320712"/>
            <a:chOff x="3285850" y="3283988"/>
            <a:chExt cx="1257574" cy="320712"/>
          </a:xfrm>
        </p:grpSpPr>
        <p:pic>
          <p:nvPicPr>
            <p:cNvPr id="270" name="Google Shape;270;p21"/>
            <p:cNvPicPr preferRelativeResize="0"/>
            <p:nvPr/>
          </p:nvPicPr>
          <p:blipFill rotWithShape="1">
            <a:blip r:embed="rId9">
              <a:alphaModFix/>
            </a:blip>
            <a:srcRect/>
            <a:stretch/>
          </p:blipFill>
          <p:spPr>
            <a:xfrm>
              <a:off x="3285850" y="3283988"/>
              <a:ext cx="348436" cy="320700"/>
            </a:xfrm>
            <a:prstGeom prst="rect">
              <a:avLst/>
            </a:prstGeom>
            <a:noFill/>
            <a:ln>
              <a:noFill/>
            </a:ln>
          </p:spPr>
        </p:pic>
        <p:sp>
          <p:nvSpPr>
            <p:cNvPr id="271" name="Google Shape;271;p21"/>
            <p:cNvSpPr txBox="1"/>
            <p:nvPr/>
          </p:nvSpPr>
          <p:spPr>
            <a:xfrm>
              <a:off x="3659624" y="3284000"/>
              <a:ext cx="883800" cy="320700"/>
            </a:xfrm>
            <a:prstGeom prst="rect">
              <a:avLst/>
            </a:prstGeom>
            <a:noFill/>
            <a:ln>
              <a:noFill/>
            </a:ln>
          </p:spPr>
          <p:txBody>
            <a:bodyPr spcFirstLastPara="1" wrap="square" lIns="0" tIns="12700" rIns="0" bIns="0" anchor="ctr" anchorCtr="0">
              <a:noAutofit/>
            </a:bodyPr>
            <a:lstStyle/>
            <a:p>
              <a:pPr marL="0" marR="89753" lvl="0" indent="0" algn="l"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Women out of HCP network</a:t>
              </a:r>
              <a:endParaRPr sz="1000">
                <a:solidFill>
                  <a:srgbClr val="003C5A"/>
                </a:solidFill>
                <a:latin typeface="Calibri"/>
                <a:ea typeface="Calibri"/>
                <a:cs typeface="Calibri"/>
                <a:sym typeface="Calibri"/>
              </a:endParaRPr>
            </a:p>
          </p:txBody>
        </p:sp>
      </p:grpSp>
      <p:grpSp>
        <p:nvGrpSpPr>
          <p:cNvPr id="272" name="Google Shape;272;p21"/>
          <p:cNvGrpSpPr/>
          <p:nvPr/>
        </p:nvGrpSpPr>
        <p:grpSpPr>
          <a:xfrm rot="674025">
            <a:off x="3893700" y="1632075"/>
            <a:ext cx="1326210" cy="1403961"/>
            <a:chOff x="6596820" y="1646868"/>
            <a:chExt cx="1834957" cy="1942534"/>
          </a:xfrm>
        </p:grpSpPr>
        <p:pic>
          <p:nvPicPr>
            <p:cNvPr id="273" name="Google Shape;273;p21"/>
            <p:cNvPicPr preferRelativeResize="0"/>
            <p:nvPr/>
          </p:nvPicPr>
          <p:blipFill rotWithShape="1">
            <a:blip r:embed="rId10">
              <a:alphaModFix/>
            </a:blip>
            <a:srcRect/>
            <a:stretch/>
          </p:blipFill>
          <p:spPr>
            <a:xfrm>
              <a:off x="6596820" y="1646868"/>
              <a:ext cx="981639" cy="1394717"/>
            </a:xfrm>
            <a:prstGeom prst="rect">
              <a:avLst/>
            </a:prstGeom>
            <a:noFill/>
            <a:ln>
              <a:noFill/>
            </a:ln>
            <a:effectLst>
              <a:outerShdw blurRad="57150" dist="19050" dir="2640000" algn="bl" rotWithShape="0">
                <a:srgbClr val="000000">
                  <a:alpha val="49803"/>
                </a:srgbClr>
              </a:outerShdw>
            </a:effectLst>
          </p:spPr>
        </p:pic>
        <p:pic>
          <p:nvPicPr>
            <p:cNvPr id="274" name="Google Shape;274;p21"/>
            <p:cNvPicPr preferRelativeResize="0"/>
            <p:nvPr/>
          </p:nvPicPr>
          <p:blipFill rotWithShape="1">
            <a:blip r:embed="rId11">
              <a:alphaModFix/>
            </a:blip>
            <a:srcRect/>
            <a:stretch/>
          </p:blipFill>
          <p:spPr>
            <a:xfrm>
              <a:off x="6813489" y="1792809"/>
              <a:ext cx="981639" cy="1394717"/>
            </a:xfrm>
            <a:prstGeom prst="rect">
              <a:avLst/>
            </a:prstGeom>
            <a:noFill/>
            <a:ln>
              <a:noFill/>
            </a:ln>
            <a:effectLst>
              <a:outerShdw blurRad="57150" dist="19050" dir="2640000" algn="bl" rotWithShape="0">
                <a:srgbClr val="000000">
                  <a:alpha val="49803"/>
                </a:srgbClr>
              </a:outerShdw>
            </a:effectLst>
          </p:spPr>
        </p:pic>
        <p:pic>
          <p:nvPicPr>
            <p:cNvPr id="275" name="Google Shape;275;p21"/>
            <p:cNvPicPr preferRelativeResize="0"/>
            <p:nvPr/>
          </p:nvPicPr>
          <p:blipFill rotWithShape="1">
            <a:blip r:embed="rId12">
              <a:alphaModFix/>
            </a:blip>
            <a:srcRect/>
            <a:stretch/>
          </p:blipFill>
          <p:spPr>
            <a:xfrm>
              <a:off x="7027961" y="1921942"/>
              <a:ext cx="981639" cy="1394717"/>
            </a:xfrm>
            <a:prstGeom prst="rect">
              <a:avLst/>
            </a:prstGeom>
            <a:noFill/>
            <a:ln>
              <a:noFill/>
            </a:ln>
            <a:effectLst>
              <a:outerShdw blurRad="57150" dist="19050" dir="2640000" algn="bl" rotWithShape="0">
                <a:srgbClr val="000000">
                  <a:alpha val="49803"/>
                </a:srgbClr>
              </a:outerShdw>
            </a:effectLst>
          </p:spPr>
        </p:pic>
        <p:pic>
          <p:nvPicPr>
            <p:cNvPr id="276" name="Google Shape;276;p21"/>
            <p:cNvPicPr preferRelativeResize="0"/>
            <p:nvPr/>
          </p:nvPicPr>
          <p:blipFill rotWithShape="1">
            <a:blip r:embed="rId13">
              <a:alphaModFix/>
            </a:blip>
            <a:srcRect/>
            <a:stretch/>
          </p:blipFill>
          <p:spPr>
            <a:xfrm>
              <a:off x="7235208" y="2059084"/>
              <a:ext cx="981639" cy="1394717"/>
            </a:xfrm>
            <a:prstGeom prst="rect">
              <a:avLst/>
            </a:prstGeom>
            <a:noFill/>
            <a:ln>
              <a:noFill/>
            </a:ln>
            <a:effectLst>
              <a:outerShdw blurRad="57150" dist="19050" dir="2640000" algn="bl" rotWithShape="0">
                <a:srgbClr val="000000">
                  <a:alpha val="49803"/>
                </a:srgbClr>
              </a:outerShdw>
            </a:effectLst>
          </p:spPr>
        </p:pic>
        <p:pic>
          <p:nvPicPr>
            <p:cNvPr id="277" name="Google Shape;277;p21"/>
            <p:cNvPicPr preferRelativeResize="0"/>
            <p:nvPr/>
          </p:nvPicPr>
          <p:blipFill rotWithShape="1">
            <a:blip r:embed="rId14">
              <a:alphaModFix/>
            </a:blip>
            <a:srcRect/>
            <a:stretch/>
          </p:blipFill>
          <p:spPr>
            <a:xfrm>
              <a:off x="7448501" y="2194684"/>
              <a:ext cx="983276" cy="1394718"/>
            </a:xfrm>
            <a:prstGeom prst="rect">
              <a:avLst/>
            </a:prstGeom>
            <a:noFill/>
            <a:ln>
              <a:noFill/>
            </a:ln>
            <a:effectLst>
              <a:outerShdw blurRad="57150" dist="19050" dir="2640000" algn="bl" rotWithShape="0">
                <a:srgbClr val="000000">
                  <a:alpha val="49803"/>
                </a:srgbClr>
              </a:outerShdw>
            </a:effectLst>
          </p:spPr>
        </p:pic>
      </p:grpSp>
      <p:graphicFrame>
        <p:nvGraphicFramePr>
          <p:cNvPr id="278" name="Google Shape;278;p21"/>
          <p:cNvGraphicFramePr/>
          <p:nvPr/>
        </p:nvGraphicFramePr>
        <p:xfrm>
          <a:off x="5616515" y="3990842"/>
          <a:ext cx="3000000" cy="3000000"/>
        </p:xfrm>
        <a:graphic>
          <a:graphicData uri="http://schemas.openxmlformats.org/drawingml/2006/table">
            <a:tbl>
              <a:tblPr>
                <a:noFill/>
                <a:tableStyleId>{59A56BDF-3F4F-4AD1-9707-8C879CD39B8B}</a:tableStyleId>
              </a:tblPr>
              <a:tblGrid>
                <a:gridCol w="1134025">
                  <a:extLst>
                    <a:ext uri="{9D8B030D-6E8A-4147-A177-3AD203B41FA5}">
                      <a16:colId xmlns:a16="http://schemas.microsoft.com/office/drawing/2014/main" val="20000"/>
                    </a:ext>
                  </a:extLst>
                </a:gridCol>
                <a:gridCol w="3398925">
                  <a:extLst>
                    <a:ext uri="{9D8B030D-6E8A-4147-A177-3AD203B41FA5}">
                      <a16:colId xmlns:a16="http://schemas.microsoft.com/office/drawing/2014/main" val="20001"/>
                    </a:ext>
                  </a:extLst>
                </a:gridCol>
              </a:tblGrid>
              <a:tr h="2813150">
                <a:tc>
                  <a:txBody>
                    <a:bodyPr/>
                    <a:lstStyle/>
                    <a:p>
                      <a:pPr marL="400050" marR="89753" lvl="0" indent="0" algn="l" rtl="0">
                        <a:lnSpc>
                          <a:spcPct val="100000"/>
                        </a:lnSpc>
                        <a:spcBef>
                          <a:spcPts val="0"/>
                        </a:spcBef>
                        <a:spcAft>
                          <a:spcPts val="0"/>
                        </a:spcAft>
                        <a:buClr>
                          <a:srgbClr val="000000"/>
                        </a:buClr>
                        <a:buSzPts val="1100"/>
                        <a:buFont typeface="Arial"/>
                        <a:buNone/>
                      </a:pPr>
                      <a:r>
                        <a:rPr lang="en" sz="1300" b="1" u="none" strike="noStrike" cap="none">
                          <a:solidFill>
                            <a:srgbClr val="42BEAF"/>
                          </a:solidFill>
                        </a:rPr>
                        <a:t>Potential barriers</a:t>
                      </a:r>
                      <a:endParaRPr sz="1300" u="none" strike="noStrike" cap="none">
                        <a:solidFill>
                          <a:srgbClr val="42BEAF"/>
                        </a:solidFill>
                      </a:endParaRPr>
                    </a:p>
                    <a:p>
                      <a:pPr marL="457200" marR="89753" lvl="0" indent="0" algn="l" rtl="0">
                        <a:lnSpc>
                          <a:spcPct val="100000"/>
                        </a:lnSpc>
                        <a:spcBef>
                          <a:spcPts val="0"/>
                        </a:spcBef>
                        <a:spcAft>
                          <a:spcPts val="0"/>
                        </a:spcAft>
                        <a:buClr>
                          <a:srgbClr val="000000"/>
                        </a:buClr>
                        <a:buSzPts val="1100"/>
                        <a:buFont typeface="Arial"/>
                        <a:buNone/>
                      </a:pPr>
                      <a:endParaRPr sz="900" u="none" strike="noStrike" cap="none">
                        <a:solidFill>
                          <a:srgbClr val="434343"/>
                        </a:solidFill>
                      </a:endParaRPr>
                    </a:p>
                    <a:p>
                      <a:pPr marL="171450" marR="89753" lvl="0" indent="-11430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Community influencers need to support diffusion of information to gain users’ trust.</a:t>
                      </a:r>
                      <a:endParaRPr sz="900" u="none" strike="noStrike" cap="none">
                        <a:solidFill>
                          <a:srgbClr val="434343"/>
                        </a:solidFill>
                      </a:endParaRPr>
                    </a:p>
                    <a:p>
                      <a:pPr marL="171450" marR="89753" lvl="0" indent="-11430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Some gaps in information about FP switching and side effects may persist.</a:t>
                      </a:r>
                      <a:endParaRPr sz="900" u="none" strike="noStrike" cap="none">
                        <a:solidFill>
                          <a:srgbClr val="434343"/>
                        </a:solidFill>
                      </a:endParaRPr>
                    </a:p>
                  </a:txBody>
                  <a:tcPr marL="0" marR="0" marT="6350" marB="0">
                    <a:lnL w="19050" cap="flat" cmpd="sng">
                      <a:solidFill>
                        <a:srgbClr val="42BEAF">
                          <a:alpha val="0"/>
                        </a:srgbClr>
                      </a:solidFill>
                      <a:prstDash val="dot"/>
                      <a:round/>
                      <a:headEnd type="none" w="sm" len="sm"/>
                      <a:tailEnd type="none" w="sm" len="sm"/>
                    </a:lnL>
                    <a:lnR w="19050" cap="flat" cmpd="sng">
                      <a:solidFill>
                        <a:srgbClr val="42BEAF"/>
                      </a:solidFill>
                      <a:prstDash val="dot"/>
                      <a:round/>
                      <a:headEnd type="none" w="sm" len="sm"/>
                      <a:tailEnd type="none" w="sm" len="sm"/>
                    </a:lnR>
                    <a:lnT w="19050" cap="flat" cmpd="sng">
                      <a:solidFill>
                        <a:srgbClr val="42BEAF">
                          <a:alpha val="0"/>
                        </a:srgbClr>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400050" marR="0" lvl="0" indent="0" algn="l" rtl="0">
                        <a:lnSpc>
                          <a:spcPct val="100000"/>
                        </a:lnSpc>
                        <a:spcBef>
                          <a:spcPts val="0"/>
                        </a:spcBef>
                        <a:spcAft>
                          <a:spcPts val="0"/>
                        </a:spcAft>
                        <a:buClr>
                          <a:srgbClr val="000000"/>
                        </a:buClr>
                        <a:buSzPts val="1100"/>
                        <a:buFont typeface="Arial"/>
                        <a:buNone/>
                      </a:pPr>
                      <a:r>
                        <a:rPr lang="en" sz="1300" b="1" u="none" strike="noStrike" cap="none">
                          <a:solidFill>
                            <a:srgbClr val="42BEAF"/>
                          </a:solidFill>
                        </a:rPr>
                        <a:t>  Questions and considerations before   </a:t>
                      </a:r>
                      <a:endParaRPr sz="1300" b="1" u="none" strike="noStrike" cap="none">
                        <a:solidFill>
                          <a:srgbClr val="42BEAF"/>
                        </a:solidFill>
                      </a:endParaRPr>
                    </a:p>
                    <a:p>
                      <a:pPr marL="400050" marR="0" lvl="0" indent="0" algn="l" rtl="0">
                        <a:lnSpc>
                          <a:spcPct val="100000"/>
                        </a:lnSpc>
                        <a:spcBef>
                          <a:spcPts val="0"/>
                        </a:spcBef>
                        <a:spcAft>
                          <a:spcPts val="0"/>
                        </a:spcAft>
                        <a:buClr>
                          <a:srgbClr val="000000"/>
                        </a:buClr>
                        <a:buSzPts val="1100"/>
                        <a:buFont typeface="Arial"/>
                        <a:buNone/>
                      </a:pPr>
                      <a:r>
                        <a:rPr lang="en" sz="1300" b="1">
                          <a:solidFill>
                            <a:srgbClr val="42BEAF"/>
                          </a:solidFill>
                        </a:rPr>
                        <a:t>  </a:t>
                      </a:r>
                      <a:r>
                        <a:rPr lang="en" sz="1300" b="1" u="none" strike="noStrike" cap="none">
                          <a:solidFill>
                            <a:srgbClr val="42BEAF"/>
                          </a:solidFill>
                        </a:rPr>
                        <a:t>testing</a:t>
                      </a:r>
                      <a:endParaRPr sz="1300" u="none" strike="noStrike" cap="none">
                        <a:solidFill>
                          <a:srgbClr val="42BEAF"/>
                        </a:solidFill>
                      </a:endParaRPr>
                    </a:p>
                    <a:p>
                      <a:pPr marL="457200" marR="89753" lvl="0" indent="0" algn="l" rtl="0">
                        <a:lnSpc>
                          <a:spcPct val="100000"/>
                        </a:lnSpc>
                        <a:spcBef>
                          <a:spcPts val="0"/>
                        </a:spcBef>
                        <a:spcAft>
                          <a:spcPts val="0"/>
                        </a:spcAft>
                        <a:buClr>
                          <a:srgbClr val="000000"/>
                        </a:buClr>
                        <a:buSzPts val="1100"/>
                        <a:buFont typeface="Arial"/>
                        <a:buNone/>
                      </a:pPr>
                      <a:endParaRPr sz="900" u="none" strike="noStrike" cap="none">
                        <a:solidFill>
                          <a:srgbClr val="434343"/>
                        </a:solidFill>
                      </a:endParaRPr>
                    </a:p>
                    <a:p>
                      <a:pPr marL="285750" marR="89753" lvl="0" indent="-114300" algn="l" rtl="0">
                        <a:lnSpc>
                          <a:spcPct val="100000"/>
                        </a:lnSpc>
                        <a:spcBef>
                          <a:spcPts val="0"/>
                        </a:spcBef>
                        <a:spcAft>
                          <a:spcPts val="0"/>
                        </a:spcAft>
                        <a:buClr>
                          <a:srgbClr val="000000"/>
                        </a:buClr>
                        <a:buSzPts val="900"/>
                        <a:buFont typeface="Arial"/>
                        <a:buNone/>
                      </a:pPr>
                      <a:r>
                        <a:rPr lang="en" sz="900" b="1" u="none" strike="noStrike" cap="none">
                          <a:solidFill>
                            <a:srgbClr val="42BEAF"/>
                          </a:solidFill>
                        </a:rPr>
                        <a:t>Find answers:</a:t>
                      </a:r>
                      <a:endParaRPr sz="900" u="none" strike="noStrike" cap="none">
                        <a:solidFill>
                          <a:srgbClr val="434343"/>
                        </a:solidFill>
                      </a:endParaRPr>
                    </a:p>
                    <a:p>
                      <a:pPr marL="2857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Will HCPs and community leaders continue to hold these debates?</a:t>
                      </a:r>
                      <a:endParaRPr sz="900" u="none" strike="noStrike" cap="none">
                        <a:solidFill>
                          <a:srgbClr val="434343"/>
                        </a:solidFill>
                      </a:endParaRPr>
                    </a:p>
                    <a:p>
                      <a:pPr marL="2857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Could this gathering be integrated into existing meetings, and if yes, how?</a:t>
                      </a:r>
                      <a:br>
                        <a:rPr lang="en" sz="900" u="none" strike="noStrike" cap="none">
                          <a:solidFill>
                            <a:srgbClr val="434343"/>
                          </a:solidFill>
                        </a:rPr>
                      </a:br>
                      <a:endParaRPr sz="500" u="none" strike="noStrike" cap="none">
                        <a:solidFill>
                          <a:srgbClr val="434343"/>
                        </a:solidFill>
                      </a:endParaRPr>
                    </a:p>
                    <a:p>
                      <a:pPr marL="285750" marR="89753" lvl="0" indent="-114300" algn="l" rtl="0">
                        <a:lnSpc>
                          <a:spcPct val="100000"/>
                        </a:lnSpc>
                        <a:spcBef>
                          <a:spcPts val="0"/>
                        </a:spcBef>
                        <a:spcAft>
                          <a:spcPts val="0"/>
                        </a:spcAft>
                        <a:buClr>
                          <a:srgbClr val="000000"/>
                        </a:buClr>
                        <a:buSzPts val="1100"/>
                        <a:buFont typeface="Arial"/>
                        <a:buNone/>
                      </a:pPr>
                      <a:r>
                        <a:rPr lang="en" sz="900" b="1" u="none" strike="noStrike" cap="none">
                          <a:solidFill>
                            <a:srgbClr val="42BEAF"/>
                          </a:solidFill>
                        </a:rPr>
                        <a:t>Tips and tricks:</a:t>
                      </a:r>
                      <a:endParaRPr sz="900" u="none" strike="noStrike" cap="none">
                        <a:solidFill>
                          <a:srgbClr val="434343"/>
                        </a:solidFill>
                      </a:endParaRPr>
                    </a:p>
                    <a:p>
                      <a:pPr marL="285750" marR="8975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In the guidelines, recommend choosing the right person to facilitate the event (e.g., private midwives).</a:t>
                      </a:r>
                      <a:endParaRPr sz="900" u="none" strike="noStrike" cap="none">
                        <a:solidFill>
                          <a:srgbClr val="434343"/>
                        </a:solidFill>
                      </a:endParaRPr>
                    </a:p>
                    <a:p>
                      <a:pPr marL="285750" marR="8975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Test what works best with targeted cohorts and keep them entertained and </a:t>
                      </a:r>
                      <a:r>
                        <a:rPr lang="en" sz="900">
                          <a:solidFill>
                            <a:srgbClr val="434343"/>
                          </a:solidFill>
                        </a:rPr>
                        <a:t>engaged so that they attend</a:t>
                      </a:r>
                      <a:r>
                        <a:rPr lang="en" sz="900" u="none" strike="noStrike" cap="none">
                          <a:solidFill>
                            <a:srgbClr val="434343"/>
                          </a:solidFill>
                        </a:rPr>
                        <a:t> meetings regularly.</a:t>
                      </a:r>
                      <a:endParaRPr sz="900" u="none" strike="noStrike" cap="none">
                        <a:solidFill>
                          <a:srgbClr val="434343"/>
                        </a:solidFill>
                      </a:endParaRPr>
                    </a:p>
                    <a:p>
                      <a:pPr marL="285750" marR="8975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Determine if community leaders want to be associated </a:t>
                      </a:r>
                      <a:r>
                        <a:rPr lang="en" sz="900">
                          <a:solidFill>
                            <a:srgbClr val="434343"/>
                          </a:solidFill>
                        </a:rPr>
                        <a:t>with </a:t>
                      </a:r>
                      <a:r>
                        <a:rPr lang="en" sz="900" u="none" strike="noStrike" cap="none">
                          <a:solidFill>
                            <a:srgbClr val="434343"/>
                          </a:solidFill>
                        </a:rPr>
                        <a:t>this event and with FP in general.</a:t>
                      </a:r>
                      <a:endParaRPr sz="1000" u="none" strike="noStrike" cap="none">
                        <a:solidFill>
                          <a:srgbClr val="003C5A"/>
                        </a:solidFill>
                      </a:endParaRPr>
                    </a:p>
                    <a:p>
                      <a:pPr marL="285750" marR="89753" lvl="0" indent="-171450" algn="l" rtl="0">
                        <a:lnSpc>
                          <a:spcPct val="100000"/>
                        </a:lnSpc>
                        <a:spcBef>
                          <a:spcPts val="0"/>
                        </a:spcBef>
                        <a:spcAft>
                          <a:spcPts val="0"/>
                        </a:spcAft>
                        <a:buClr>
                          <a:srgbClr val="434343"/>
                        </a:buClr>
                        <a:buSzPts val="900"/>
                        <a:buFont typeface="Arial"/>
                        <a:buChar char="●"/>
                      </a:pPr>
                      <a:r>
                        <a:rPr lang="en" sz="900" u="none" strike="noStrike" cap="none">
                          <a:solidFill>
                            <a:srgbClr val="434343"/>
                          </a:solidFill>
                        </a:rPr>
                        <a:t>Determine if the event is suited to everyone and if all cohorts can easily gather and actively participate.</a:t>
                      </a:r>
                      <a:endParaRPr sz="900" b="1" u="none" strike="noStrike" cap="none">
                        <a:solidFill>
                          <a:srgbClr val="434343"/>
                        </a:solidFill>
                      </a:endParaRPr>
                    </a:p>
                  </a:txBody>
                  <a:tcPr marL="0" marR="0" marT="6350" marB="0">
                    <a:lnL w="19050" cap="flat" cmpd="sng">
                      <a:solidFill>
                        <a:srgbClr val="42BEAF"/>
                      </a:solidFill>
                      <a:prstDash val="dot"/>
                      <a:round/>
                      <a:headEnd type="none" w="sm" len="sm"/>
                      <a:tailEnd type="none" w="sm" len="sm"/>
                    </a:lnL>
                    <a:lnR w="19050" cap="flat" cmpd="sng">
                      <a:solidFill>
                        <a:srgbClr val="42BEAF">
                          <a:alpha val="0"/>
                        </a:srgbClr>
                      </a:solidFill>
                      <a:prstDash val="dot"/>
                      <a:round/>
                      <a:headEnd type="none" w="sm" len="sm"/>
                      <a:tailEnd type="none" w="sm" len="sm"/>
                    </a:lnR>
                    <a:lnT w="19050" cap="flat" cmpd="sng">
                      <a:solidFill>
                        <a:srgbClr val="42BEAF">
                          <a:alpha val="0"/>
                        </a:srgbClr>
                      </a:solidFill>
                      <a:prstDash val="dot"/>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79" name="Google Shape;279;p21"/>
          <p:cNvGraphicFramePr/>
          <p:nvPr/>
        </p:nvGraphicFramePr>
        <p:xfrm>
          <a:off x="5616515" y="1464467"/>
          <a:ext cx="3000000" cy="3000000"/>
        </p:xfrm>
        <a:graphic>
          <a:graphicData uri="http://schemas.openxmlformats.org/drawingml/2006/table">
            <a:tbl>
              <a:tblPr>
                <a:noFill/>
                <a:tableStyleId>{59A56BDF-3F4F-4AD1-9707-8C879CD39B8B}</a:tableStyleId>
              </a:tblPr>
              <a:tblGrid>
                <a:gridCol w="2886525">
                  <a:extLst>
                    <a:ext uri="{9D8B030D-6E8A-4147-A177-3AD203B41FA5}">
                      <a16:colId xmlns:a16="http://schemas.microsoft.com/office/drawing/2014/main" val="20000"/>
                    </a:ext>
                  </a:extLst>
                </a:gridCol>
                <a:gridCol w="1646425">
                  <a:extLst>
                    <a:ext uri="{9D8B030D-6E8A-4147-A177-3AD203B41FA5}">
                      <a16:colId xmlns:a16="http://schemas.microsoft.com/office/drawing/2014/main" val="20001"/>
                    </a:ext>
                  </a:extLst>
                </a:gridCol>
              </a:tblGrid>
              <a:tr h="2367325">
                <a:tc>
                  <a:txBody>
                    <a:bodyPr/>
                    <a:lstStyle/>
                    <a:p>
                      <a:pPr marL="20955" marR="89753" lvl="0" indent="0" algn="l" rtl="0">
                        <a:lnSpc>
                          <a:spcPct val="100000"/>
                        </a:lnSpc>
                        <a:spcBef>
                          <a:spcPts val="0"/>
                        </a:spcBef>
                        <a:spcAft>
                          <a:spcPts val="0"/>
                        </a:spcAft>
                        <a:buClr>
                          <a:srgbClr val="000000"/>
                        </a:buClr>
                        <a:buSzPts val="500"/>
                        <a:buFont typeface="Arial"/>
                        <a:buNone/>
                      </a:pPr>
                      <a:endParaRPr sz="500" b="1" u="none" strike="noStrike" cap="none">
                        <a:solidFill>
                          <a:srgbClr val="003C5A"/>
                        </a:solidFill>
                      </a:endParaRPr>
                    </a:p>
                    <a:p>
                      <a:pPr marL="342900" marR="89753" lvl="0" indent="0" algn="l" rtl="0">
                        <a:lnSpc>
                          <a:spcPct val="100000"/>
                        </a:lnSpc>
                        <a:spcBef>
                          <a:spcPts val="0"/>
                        </a:spcBef>
                        <a:spcAft>
                          <a:spcPts val="0"/>
                        </a:spcAft>
                        <a:buClr>
                          <a:srgbClr val="000000"/>
                        </a:buClr>
                        <a:buSzPts val="1300"/>
                        <a:buFont typeface="Arial"/>
                        <a:buNone/>
                      </a:pPr>
                      <a:r>
                        <a:rPr lang="en" sz="1300" b="1" u="none" strike="noStrike" cap="none">
                          <a:solidFill>
                            <a:srgbClr val="42BEAF"/>
                          </a:solidFill>
                        </a:rPr>
                        <a:t>Identified needs</a:t>
                      </a:r>
                      <a:endParaRPr sz="1100" u="none" strike="noStrike" cap="none">
                        <a:solidFill>
                          <a:srgbClr val="42BEAF"/>
                        </a:solidFill>
                      </a:endParaRPr>
                    </a:p>
                    <a:p>
                      <a:pPr marL="457200" marR="89753" lvl="0" indent="0" algn="l" rtl="0">
                        <a:lnSpc>
                          <a:spcPct val="100000"/>
                        </a:lnSpc>
                        <a:spcBef>
                          <a:spcPts val="0"/>
                        </a:spcBef>
                        <a:spcAft>
                          <a:spcPts val="0"/>
                        </a:spcAft>
                        <a:buClr>
                          <a:srgbClr val="000000"/>
                        </a:buClr>
                        <a:buSzPts val="900"/>
                        <a:buFont typeface="Arial"/>
                        <a:buNone/>
                      </a:pPr>
                      <a:endParaRPr sz="900" u="none" strike="noStrike" cap="none">
                        <a:solidFill>
                          <a:srgbClr val="434343"/>
                        </a:solidFill>
                      </a:endParaRPr>
                    </a:p>
                    <a:p>
                      <a:pPr marL="171450" marR="89753" lvl="0" indent="-171450" algn="l" rtl="0">
                        <a:lnSpc>
                          <a:spcPct val="100000"/>
                        </a:lnSpc>
                        <a:spcBef>
                          <a:spcPts val="0"/>
                        </a:spcBef>
                        <a:spcAft>
                          <a:spcPts val="0"/>
                        </a:spcAft>
                        <a:buClr>
                          <a:srgbClr val="434343"/>
                        </a:buClr>
                        <a:buSzPts val="900"/>
                        <a:buFont typeface="Calibri"/>
                        <a:buChar char="●"/>
                      </a:pPr>
                      <a:r>
                        <a:rPr lang="en" sz="900">
                          <a:solidFill>
                            <a:srgbClr val="434343"/>
                          </a:solidFill>
                        </a:rPr>
                        <a:t>With </a:t>
                      </a:r>
                      <a:r>
                        <a:rPr lang="en" sz="900" u="none" strike="noStrike" cap="none">
                          <a:solidFill>
                            <a:srgbClr val="434343"/>
                          </a:solidFill>
                        </a:rPr>
                        <a:t>support from trusted influencers, diffuse accurate FP information to peers, family members, and past clients to counter biases and hearsay.</a:t>
                      </a:r>
                      <a:endParaRPr sz="900" u="none" strike="noStrike" cap="none">
                        <a:solidFill>
                          <a:srgbClr val="434343"/>
                        </a:solidFill>
                      </a:endParaRPr>
                    </a:p>
                    <a:p>
                      <a:pPr marL="1714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Reach out to all women outside of the HCP's network.</a:t>
                      </a:r>
                      <a:endParaRPr sz="900" u="none" strike="noStrike" cap="none">
                        <a:solidFill>
                          <a:srgbClr val="434343"/>
                        </a:solidFill>
                      </a:endParaRPr>
                    </a:p>
                    <a:p>
                      <a:pPr marL="1714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Raise awareness and break stigmas on the community level.</a:t>
                      </a:r>
                      <a:endParaRPr sz="900" u="none" strike="noStrike" cap="none">
                        <a:solidFill>
                          <a:srgbClr val="434343"/>
                        </a:solidFill>
                      </a:endParaRPr>
                    </a:p>
                    <a:p>
                      <a:pPr marL="1714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Have a trusted person (e.g., community leader) support FP information and its diffusion.</a:t>
                      </a:r>
                      <a:endParaRPr sz="900" u="none" strike="noStrike" cap="none">
                        <a:solidFill>
                          <a:srgbClr val="434343"/>
                        </a:solidFill>
                      </a:endParaRPr>
                    </a:p>
                    <a:p>
                      <a:pPr marL="1714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Share familiar scenarios and experiences to encourage women to reach out to their HCP.</a:t>
                      </a:r>
                      <a:endParaRPr sz="900" u="none" strike="noStrike" cap="none">
                        <a:solidFill>
                          <a:srgbClr val="434343"/>
                        </a:solidFill>
                      </a:endParaRPr>
                    </a:p>
                  </a:txBody>
                  <a:tcPr marL="0" marR="0" marT="6350" marB="0">
                    <a:lnL w="19050" cap="flat" cmpd="sng">
                      <a:solidFill>
                        <a:srgbClr val="42BEAF">
                          <a:alpha val="0"/>
                        </a:srgbClr>
                      </a:solidFill>
                      <a:prstDash val="dot"/>
                      <a:round/>
                      <a:headEnd type="none" w="sm" len="sm"/>
                      <a:tailEnd type="none" w="sm" len="sm"/>
                    </a:lnL>
                    <a:lnR w="19050" cap="flat" cmpd="sng">
                      <a:solidFill>
                        <a:srgbClr val="42BEAF"/>
                      </a:solidFill>
                      <a:prstDash val="dot"/>
                      <a:round/>
                      <a:headEnd type="none" w="sm" len="sm"/>
                      <a:tailEnd type="none" w="sm" len="sm"/>
                    </a:lnR>
                    <a:lnT w="19050" cap="flat" cmpd="sng">
                      <a:solidFill>
                        <a:srgbClr val="42BEAF"/>
                      </a:solidFill>
                      <a:prstDash val="dot"/>
                      <a:round/>
                      <a:headEnd type="none" w="sm" len="sm"/>
                      <a:tailEnd type="none" w="sm" len="sm"/>
                    </a:lnT>
                    <a:lnB w="19050" cap="flat" cmpd="sng">
                      <a:solidFill>
                        <a:srgbClr val="42BEAF"/>
                      </a:solidFill>
                      <a:prstDash val="dot"/>
                      <a:round/>
                      <a:headEnd type="none" w="sm" len="sm"/>
                      <a:tailEnd type="none" w="sm" len="sm"/>
                    </a:lnB>
                  </a:tcPr>
                </a:tc>
                <a:tc>
                  <a:txBody>
                    <a:bodyPr/>
                    <a:lstStyle/>
                    <a:p>
                      <a:pPr marL="0" marR="89753" lvl="0" indent="0" algn="l" rtl="0">
                        <a:lnSpc>
                          <a:spcPct val="100000"/>
                        </a:lnSpc>
                        <a:spcBef>
                          <a:spcPts val="0"/>
                        </a:spcBef>
                        <a:spcAft>
                          <a:spcPts val="0"/>
                        </a:spcAft>
                        <a:buClr>
                          <a:srgbClr val="000000"/>
                        </a:buClr>
                        <a:buSzPts val="600"/>
                        <a:buFont typeface="Arial"/>
                        <a:buNone/>
                      </a:pPr>
                      <a:endParaRPr sz="600" b="1" u="none" strike="noStrike" cap="none">
                        <a:solidFill>
                          <a:srgbClr val="003C5A"/>
                        </a:solidFill>
                      </a:endParaRPr>
                    </a:p>
                    <a:p>
                      <a:pPr marL="400050" marR="89753" lvl="0" indent="0" algn="l" rtl="0">
                        <a:lnSpc>
                          <a:spcPct val="100000"/>
                        </a:lnSpc>
                        <a:spcBef>
                          <a:spcPts val="0"/>
                        </a:spcBef>
                        <a:spcAft>
                          <a:spcPts val="0"/>
                        </a:spcAft>
                        <a:buClr>
                          <a:srgbClr val="000000"/>
                        </a:buClr>
                        <a:buSzPts val="1300"/>
                        <a:buFont typeface="Arial"/>
                        <a:buNone/>
                      </a:pPr>
                      <a:r>
                        <a:rPr lang="en" sz="1300" b="1" u="none" strike="noStrike" cap="none">
                          <a:solidFill>
                            <a:srgbClr val="42BEAF"/>
                          </a:solidFill>
                        </a:rPr>
                        <a:t>Connected benefits</a:t>
                      </a:r>
                      <a:endParaRPr sz="1300" u="none" strike="noStrike" cap="none">
                        <a:solidFill>
                          <a:srgbClr val="42BEAF"/>
                        </a:solidFill>
                      </a:endParaRPr>
                    </a:p>
                    <a:p>
                      <a:pPr marL="457200" marR="89753" lvl="0" indent="0" algn="l" rtl="0">
                        <a:lnSpc>
                          <a:spcPct val="100000"/>
                        </a:lnSpc>
                        <a:spcBef>
                          <a:spcPts val="0"/>
                        </a:spcBef>
                        <a:spcAft>
                          <a:spcPts val="0"/>
                        </a:spcAft>
                        <a:buClr>
                          <a:srgbClr val="000000"/>
                        </a:buClr>
                        <a:buSzPts val="900"/>
                        <a:buFont typeface="Arial"/>
                        <a:buNone/>
                      </a:pPr>
                      <a:endParaRPr sz="900" u="none" strike="noStrike" cap="none">
                        <a:solidFill>
                          <a:srgbClr val="434343"/>
                        </a:solidFill>
                      </a:endParaRPr>
                    </a:p>
                    <a:p>
                      <a:pPr marL="2857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The playful and celebratory aspect of the debate fits usual ways of community outreach and breaks the sensitive aspect of FP topics.</a:t>
                      </a:r>
                      <a:endParaRPr sz="900" u="none" strike="noStrike" cap="none">
                        <a:solidFill>
                          <a:srgbClr val="434343"/>
                        </a:solidFill>
                      </a:endParaRPr>
                    </a:p>
                    <a:p>
                      <a:pPr marL="285750" marR="89753" lvl="0" indent="-171450" algn="l" rtl="0">
                        <a:lnSpc>
                          <a:spcPct val="100000"/>
                        </a:lnSpc>
                        <a:spcBef>
                          <a:spcPts val="0"/>
                        </a:spcBef>
                        <a:spcAft>
                          <a:spcPts val="0"/>
                        </a:spcAft>
                        <a:buClr>
                          <a:srgbClr val="434343"/>
                        </a:buClr>
                        <a:buSzPts val="900"/>
                        <a:buFont typeface="Calibri"/>
                        <a:buChar char="●"/>
                      </a:pPr>
                      <a:r>
                        <a:rPr lang="en" sz="900" u="none" strike="noStrike" cap="none">
                          <a:solidFill>
                            <a:srgbClr val="434343"/>
                          </a:solidFill>
                        </a:rPr>
                        <a:t>Teenagers, young women, and influencers (e.g., husbands, other family members) can attend.</a:t>
                      </a:r>
                      <a:endParaRPr sz="900" b="1" u="none" strike="noStrike" cap="none">
                        <a:solidFill>
                          <a:srgbClr val="434343"/>
                        </a:solidFill>
                      </a:endParaRPr>
                    </a:p>
                  </a:txBody>
                  <a:tcPr marL="0" marR="0" marT="6350" marB="0">
                    <a:lnL w="19050" cap="flat" cmpd="sng">
                      <a:solidFill>
                        <a:srgbClr val="42BEAF"/>
                      </a:solidFill>
                      <a:prstDash val="dot"/>
                      <a:round/>
                      <a:headEnd type="none" w="sm" len="sm"/>
                      <a:tailEnd type="none" w="sm" len="sm"/>
                    </a:lnL>
                    <a:lnR w="19050" cap="flat" cmpd="sng">
                      <a:solidFill>
                        <a:srgbClr val="42BEAF">
                          <a:alpha val="0"/>
                        </a:srgbClr>
                      </a:solidFill>
                      <a:prstDash val="dot"/>
                      <a:round/>
                      <a:headEnd type="none" w="sm" len="sm"/>
                      <a:tailEnd type="none" w="sm" len="sm"/>
                    </a:lnR>
                    <a:lnT w="19050" cap="flat" cmpd="sng">
                      <a:solidFill>
                        <a:srgbClr val="42BEAF"/>
                      </a:solidFill>
                      <a:prstDash val="dot"/>
                      <a:round/>
                      <a:headEnd type="none" w="sm" len="sm"/>
                      <a:tailEnd type="none" w="sm" len="sm"/>
                    </a:lnT>
                    <a:lnB w="19050" cap="flat" cmpd="sng">
                      <a:solidFill>
                        <a:srgbClr val="42BEAF"/>
                      </a:solidFill>
                      <a:prstDash val="dot"/>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280" name="Google Shape;280;p21"/>
          <p:cNvGrpSpPr/>
          <p:nvPr/>
        </p:nvGrpSpPr>
        <p:grpSpPr>
          <a:xfrm>
            <a:off x="8553050" y="1516576"/>
            <a:ext cx="307800" cy="307800"/>
            <a:chOff x="4611775" y="5874376"/>
            <a:chExt cx="307800" cy="307800"/>
          </a:xfrm>
        </p:grpSpPr>
        <p:sp>
          <p:nvSpPr>
            <p:cNvPr id="281" name="Google Shape;281;p21"/>
            <p:cNvSpPr/>
            <p:nvPr/>
          </p:nvSpPr>
          <p:spPr>
            <a:xfrm>
              <a:off x="4611775" y="5874376"/>
              <a:ext cx="307800" cy="307800"/>
            </a:xfrm>
            <a:prstGeom prst="ellipse">
              <a:avLst/>
            </a:prstGeom>
            <a:solidFill>
              <a:srgbClr val="42BEA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pic>
          <p:nvPicPr>
            <p:cNvPr id="282" name="Google Shape;282;p21"/>
            <p:cNvPicPr preferRelativeResize="0"/>
            <p:nvPr/>
          </p:nvPicPr>
          <p:blipFill rotWithShape="1">
            <a:blip r:embed="rId15">
              <a:alphaModFix/>
            </a:blip>
            <a:srcRect/>
            <a:stretch/>
          </p:blipFill>
          <p:spPr>
            <a:xfrm>
              <a:off x="4658851" y="5918252"/>
              <a:ext cx="213647" cy="220124"/>
            </a:xfrm>
            <a:prstGeom prst="rect">
              <a:avLst/>
            </a:prstGeom>
            <a:noFill/>
            <a:ln>
              <a:noFill/>
            </a:ln>
          </p:spPr>
        </p:pic>
      </p:grpSp>
      <p:grpSp>
        <p:nvGrpSpPr>
          <p:cNvPr id="283" name="Google Shape;283;p21"/>
          <p:cNvGrpSpPr/>
          <p:nvPr/>
        </p:nvGrpSpPr>
        <p:grpSpPr>
          <a:xfrm>
            <a:off x="5616513" y="4047476"/>
            <a:ext cx="307800" cy="307800"/>
            <a:chOff x="4611775" y="7540026"/>
            <a:chExt cx="307800" cy="307800"/>
          </a:xfrm>
        </p:grpSpPr>
        <p:sp>
          <p:nvSpPr>
            <p:cNvPr id="284" name="Google Shape;284;p21"/>
            <p:cNvSpPr/>
            <p:nvPr/>
          </p:nvSpPr>
          <p:spPr>
            <a:xfrm>
              <a:off x="4611775" y="7540026"/>
              <a:ext cx="307800" cy="307800"/>
            </a:xfrm>
            <a:prstGeom prst="ellipse">
              <a:avLst/>
            </a:prstGeom>
            <a:solidFill>
              <a:srgbClr val="42BEA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pic>
          <p:nvPicPr>
            <p:cNvPr id="285" name="Google Shape;285;p21"/>
            <p:cNvPicPr preferRelativeResize="0"/>
            <p:nvPr/>
          </p:nvPicPr>
          <p:blipFill rotWithShape="1">
            <a:blip r:embed="rId16">
              <a:alphaModFix/>
            </a:blip>
            <a:srcRect/>
            <a:stretch/>
          </p:blipFill>
          <p:spPr>
            <a:xfrm>
              <a:off x="4658878" y="7587530"/>
              <a:ext cx="213594" cy="212794"/>
            </a:xfrm>
            <a:prstGeom prst="rect">
              <a:avLst/>
            </a:prstGeom>
            <a:noFill/>
            <a:ln>
              <a:noFill/>
            </a:ln>
          </p:spPr>
        </p:pic>
      </p:grpSp>
      <p:pic>
        <p:nvPicPr>
          <p:cNvPr id="286" name="Google Shape;286;p21"/>
          <p:cNvPicPr preferRelativeResize="0"/>
          <p:nvPr/>
        </p:nvPicPr>
        <p:blipFill rotWithShape="1">
          <a:blip r:embed="rId17">
            <a:alphaModFix/>
          </a:blip>
          <a:srcRect/>
          <a:stretch/>
        </p:blipFill>
        <p:spPr>
          <a:xfrm>
            <a:off x="5616525" y="1515940"/>
            <a:ext cx="213625" cy="309093"/>
          </a:xfrm>
          <a:prstGeom prst="rect">
            <a:avLst/>
          </a:prstGeom>
          <a:noFill/>
          <a:ln>
            <a:noFill/>
          </a:ln>
        </p:spPr>
      </p:pic>
      <p:pic>
        <p:nvPicPr>
          <p:cNvPr id="287" name="Google Shape;287;p21"/>
          <p:cNvPicPr preferRelativeResize="0"/>
          <p:nvPr/>
        </p:nvPicPr>
        <p:blipFill rotWithShape="1">
          <a:blip r:embed="rId18">
            <a:alphaModFix/>
          </a:blip>
          <a:srcRect/>
          <a:stretch/>
        </p:blipFill>
        <p:spPr>
          <a:xfrm>
            <a:off x="6892304" y="4047467"/>
            <a:ext cx="307799" cy="30781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6dacaa-8659-40a6-ae4b-db94d906a001" xsi:nil="true"/>
    <lcf76f155ced4ddcb4097134ff3c332f xmlns="b3e394f4-7e1b-40dc-9710-f85171a654f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AF04E58DDB1147BACE8AD971ACB810" ma:contentTypeVersion="17" ma:contentTypeDescription="Create a new document." ma:contentTypeScope="" ma:versionID="11afb08bb001c51844071a9044290155">
  <xsd:schema xmlns:xsd="http://www.w3.org/2001/XMLSchema" xmlns:xs="http://www.w3.org/2001/XMLSchema" xmlns:p="http://schemas.microsoft.com/office/2006/metadata/properties" xmlns:ns2="b3e394f4-7e1b-40dc-9710-f85171a654f0" xmlns:ns3="9c6dacaa-8659-40a6-ae4b-db94d906a001" targetNamespace="http://schemas.microsoft.com/office/2006/metadata/properties" ma:root="true" ma:fieldsID="b2c2a2ee07de2eb9997aedb432d1592f" ns2:_="" ns3:_="">
    <xsd:import namespace="b3e394f4-7e1b-40dc-9710-f85171a654f0"/>
    <xsd:import namespace="9c6dacaa-8659-40a6-ae4b-db94d906a0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e394f4-7e1b-40dc-9710-f85171a654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6dacaa-8659-40a6-ae4b-db94d906a0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ee0e095-a9ee-45a3-ad98-fc47b39f0f4e}" ma:internalName="TaxCatchAll" ma:showField="CatchAllData" ma:web="9c6dacaa-8659-40a6-ae4b-db94d906a0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978BC6-3AD8-415D-822B-2F86C30DF9F2}">
  <ds:schemaRefs>
    <ds:schemaRef ds:uri="http://schemas.microsoft.com/office/2006/metadata/properties"/>
    <ds:schemaRef ds:uri="http://schemas.microsoft.com/office/infopath/2007/PartnerControls"/>
    <ds:schemaRef ds:uri="9c6dacaa-8659-40a6-ae4b-db94d906a001"/>
    <ds:schemaRef ds:uri="b3e394f4-7e1b-40dc-9710-f85171a654f0"/>
  </ds:schemaRefs>
</ds:datastoreItem>
</file>

<file path=customXml/itemProps2.xml><?xml version="1.0" encoding="utf-8"?>
<ds:datastoreItem xmlns:ds="http://schemas.openxmlformats.org/officeDocument/2006/customXml" ds:itemID="{E0FBD8B4-22FF-434A-BCA6-A3E64F005B9E}">
  <ds:schemaRefs>
    <ds:schemaRef ds:uri="http://schemas.microsoft.com/sharepoint/v3/contenttype/forms"/>
  </ds:schemaRefs>
</ds:datastoreItem>
</file>

<file path=customXml/itemProps3.xml><?xml version="1.0" encoding="utf-8"?>
<ds:datastoreItem xmlns:ds="http://schemas.openxmlformats.org/officeDocument/2006/customXml" ds:itemID="{C63B16DB-7683-485F-A820-D6D896EC86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e394f4-7e1b-40dc-9710-f85171a654f0"/>
    <ds:schemaRef ds:uri="9c6dacaa-8659-40a6-ae4b-db94d906a0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4029</Words>
  <Application>Microsoft Macintosh PowerPoint</Application>
  <PresentationFormat>Custom</PresentationFormat>
  <Paragraphs>411</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Human-Centered Design Capacity Strengthening Two-Day Workshop - Day Two</dc:title>
  <dc:subject/>
  <dc:creator>Breakthrough ACTION</dc:creator>
  <cp:keywords/>
  <dc:description/>
  <cp:lastModifiedBy>Marcela Aguilar</cp:lastModifiedBy>
  <cp:revision>1</cp:revision>
  <dcterms:modified xsi:type="dcterms:W3CDTF">2023-08-01T22:54:32Z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0x0101003CAF04E58DDB1147BACE8AD971ACB810</vt:lpwstr>
  </property>
</Properties>
</file>