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Lst>
  <p:sldSz cx="12192000" cy="6858000"/>
  <p:notesSz cx="6858000" cy="9144000"/>
  <p:embeddedFontLst>
    <p:embeddedFont>
      <p:font typeface="Avenir" panose="02000503020000020003" pitchFamily="2" charset="0"/>
      <p:regular r:id="rId101"/>
      <p:italic r:id="rId102"/>
    </p:embeddedFont>
    <p:embeddedFont>
      <p:font typeface="Calibri" panose="020F0502020204030204" pitchFamily="34" charset="0"/>
      <p:regular r:id="rId103"/>
      <p:bold r:id="rId104"/>
      <p:italic r:id="rId105"/>
      <p:boldItalic r:id="rId106"/>
    </p:embeddedFont>
    <p:embeddedFont>
      <p:font typeface="Comfortaa" pitchFamily="2" charset="0"/>
      <p:regular r:id=""/>
      <p:bold r:id=""/>
    </p:embeddedFont>
    <p:embeddedFont>
      <p:font typeface="Comfortaa Regular" pitchFamily="2" charset="0"/>
      <p:regular r:id=""/>
      <p:bold r:id=""/>
    </p:embeddedFont>
    <p:embeddedFont>
      <p:font typeface="Montserrat" pitchFamily="2" charset="77"/>
      <p:regular r:id="rId107"/>
      <p:bold r:id="rId108"/>
      <p:italic r:id="rId109"/>
      <p:boldItalic r:id="rId110"/>
    </p:embeddedFont>
    <p:embeddedFont>
      <p:font typeface="Montserrat Medium" panose="020F0502020204030204" pitchFamily="34" charset="0"/>
      <p:regular r:id="rId111"/>
      <p:bold r:id=""/>
      <p:italic r:id="rId112"/>
      <p:boldItalic r:id=""/>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3" roundtripDataSignature="AMtx7mhUJktc52xik6MfmwB4XSRhVKuzw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DF68F27-0465-428A-BC5C-0CA13A4313EA}">
  <a:tblStyle styleId="{EDF68F27-0465-428A-BC5C-0CA13A4313E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62E070B-021E-41B2-B654-C3F7026BE7C2}"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3"/>
    <p:restoredTop sz="86788"/>
  </p:normalViewPr>
  <p:slideViewPr>
    <p:cSldViewPr snapToGrid="0" showGuides="1">
      <p:cViewPr>
        <p:scale>
          <a:sx n="100" d="100"/>
          <a:sy n="100" d="100"/>
        </p:scale>
        <p:origin x="2728"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12.fntdata"/><Relationship Id="rId16" Type="http://schemas.openxmlformats.org/officeDocument/2006/relationships/slide" Target="slides/slide15.xml"/><Relationship Id="rId107" Type="http://schemas.openxmlformats.org/officeDocument/2006/relationships/font" Target="fonts/font7.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2.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customschemas.google.com/relationships/presentationmetadata" Target="metadata"/><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3.fntdata"/><Relationship Id="rId108" Type="http://schemas.openxmlformats.org/officeDocument/2006/relationships/font" Target="fonts/font8.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9.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font" Target="fonts/font4.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10.fntdata"/><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11.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solidFill>
                  <a:srgbClr val="454545"/>
                </a:solidFill>
                <a:latin typeface="Avenir"/>
                <a:ea typeface="Avenir"/>
                <a:cs typeface="Avenir"/>
                <a:sym typeface="Avenir"/>
              </a:rPr>
              <a:t>Instructions:</a:t>
            </a:r>
            <a:endParaRPr/>
          </a:p>
          <a:p>
            <a:pPr marL="0" lvl="0" indent="0" algn="l" rtl="0">
              <a:spcBef>
                <a:spcPts val="0"/>
              </a:spcBef>
              <a:spcAft>
                <a:spcPts val="0"/>
              </a:spcAft>
              <a:buNone/>
            </a:pPr>
            <a:endParaRPr sz="1200">
              <a:solidFill>
                <a:srgbClr val="454545"/>
              </a:solidFill>
              <a:latin typeface="Avenir"/>
              <a:ea typeface="Avenir"/>
              <a:cs typeface="Avenir"/>
              <a:sym typeface="Avenir"/>
            </a:endParaRPr>
          </a:p>
          <a:p>
            <a:pPr marL="228600" lvl="0" indent="-228600" algn="l" rtl="0">
              <a:spcBef>
                <a:spcPts val="0"/>
              </a:spcBef>
              <a:spcAft>
                <a:spcPts val="0"/>
              </a:spcAft>
              <a:buClr>
                <a:srgbClr val="454545"/>
              </a:buClr>
              <a:buSzPts val="1200"/>
              <a:buFont typeface="Avenir"/>
              <a:buAutoNum type="arabicPeriod"/>
            </a:pPr>
            <a:r>
              <a:rPr lang="en-US" sz="1200">
                <a:solidFill>
                  <a:srgbClr val="454545"/>
                </a:solidFill>
                <a:latin typeface="Avenir"/>
                <a:ea typeface="Avenir"/>
                <a:cs typeface="Avenir"/>
                <a:sym typeface="Avenir"/>
              </a:rPr>
              <a:t>In this activity participants will work in groups (one or more, depending on the size of your team) to begin the process of organizing information from the formative research in formats that will help the team make programmatic decisions. In this activity the team will fill in the Norm-Behavior Mapping Table. See directly below for a filled-in example, and Annex 1 for the blank template.</a:t>
            </a:r>
            <a:endParaRPr/>
          </a:p>
          <a:p>
            <a:pPr marL="228600" lvl="0" indent="-152400" algn="l" rtl="0">
              <a:spcBef>
                <a:spcPts val="0"/>
              </a:spcBef>
              <a:spcAft>
                <a:spcPts val="0"/>
              </a:spcAft>
              <a:buClr>
                <a:schemeClr val="dk1"/>
              </a:buClr>
              <a:buSzPts val="1200"/>
              <a:buFont typeface="Calibri"/>
              <a:buNone/>
            </a:pPr>
            <a:endParaRPr sz="1200">
              <a:solidFill>
                <a:srgbClr val="454545"/>
              </a:solidFill>
              <a:latin typeface="Avenir"/>
              <a:ea typeface="Avenir"/>
              <a:cs typeface="Avenir"/>
              <a:sym typeface="Avenir"/>
            </a:endParaRPr>
          </a:p>
          <a:p>
            <a:pPr marL="228600" lvl="0" indent="-228600" algn="l" rtl="0">
              <a:spcBef>
                <a:spcPts val="0"/>
              </a:spcBef>
              <a:spcAft>
                <a:spcPts val="0"/>
              </a:spcAft>
              <a:buClr>
                <a:srgbClr val="454545"/>
              </a:buClr>
              <a:buSzPts val="1200"/>
              <a:buFont typeface="Avenir"/>
              <a:buAutoNum type="arabicPeriod"/>
            </a:pPr>
            <a:r>
              <a:rPr lang="en-US" sz="1200">
                <a:solidFill>
                  <a:srgbClr val="454545"/>
                </a:solidFill>
                <a:latin typeface="Avenir"/>
                <a:ea typeface="Avenir"/>
                <a:cs typeface="Avenir"/>
                <a:sym typeface="Avenir"/>
              </a:rPr>
              <a:t>Provide each group (one or more) with a blank Norm-Behavior Mapping Table. In the first column, list out all of the norms identified in the SNET or formative research that may affect the target behaviors addressed by your program. These may be norms directly influencing the program’s behaviors of interest or broader norms that the team would like to consider in the program. We recommend listing all relevant norms in this list. Be careful to not include individual-level attitudes - only social-level norms - in this list. For more guidance on the difference between attitudes and norms, see the Social Norms Atlas in the Useful Resources section of this tool.</a:t>
            </a:r>
            <a:endParaRPr/>
          </a:p>
          <a:p>
            <a:pPr marL="228600" lvl="0" indent="-152400" algn="l" rtl="0">
              <a:spcBef>
                <a:spcPts val="0"/>
              </a:spcBef>
              <a:spcAft>
                <a:spcPts val="0"/>
              </a:spcAft>
              <a:buClr>
                <a:schemeClr val="dk1"/>
              </a:buClr>
              <a:buSzPts val="1200"/>
              <a:buFont typeface="Calibri"/>
              <a:buNone/>
            </a:pPr>
            <a:endParaRPr sz="1200">
              <a:solidFill>
                <a:srgbClr val="454545"/>
              </a:solidFill>
              <a:latin typeface="Avenir"/>
              <a:ea typeface="Avenir"/>
              <a:cs typeface="Avenir"/>
              <a:sym typeface="Avenir"/>
            </a:endParaRPr>
          </a:p>
          <a:p>
            <a:pPr marL="228600" lvl="0" indent="-228600" algn="l" rtl="0">
              <a:spcBef>
                <a:spcPts val="0"/>
              </a:spcBef>
              <a:spcAft>
                <a:spcPts val="0"/>
              </a:spcAft>
              <a:buClr>
                <a:srgbClr val="454545"/>
              </a:buClr>
              <a:buSzPts val="1200"/>
              <a:buFont typeface="Avenir"/>
              <a:buAutoNum type="arabicPeriod"/>
            </a:pPr>
            <a:r>
              <a:rPr lang="en-US" sz="1200">
                <a:solidFill>
                  <a:srgbClr val="454545"/>
                </a:solidFill>
                <a:latin typeface="Avenir"/>
                <a:ea typeface="Avenir"/>
                <a:cs typeface="Avenir"/>
                <a:sym typeface="Avenir"/>
              </a:rPr>
              <a:t>In the first row, list out each of the behaviors of interest (or “target behaviors”) in the program.</a:t>
            </a:r>
            <a:endParaRPr/>
          </a:p>
          <a:p>
            <a:pPr marL="228600" lvl="0" indent="-152400" algn="l" rtl="0">
              <a:spcBef>
                <a:spcPts val="0"/>
              </a:spcBef>
              <a:spcAft>
                <a:spcPts val="0"/>
              </a:spcAft>
              <a:buClr>
                <a:schemeClr val="dk1"/>
              </a:buClr>
              <a:buSzPts val="1200"/>
              <a:buFont typeface="Calibri"/>
              <a:buNone/>
            </a:pPr>
            <a:endParaRPr sz="1200">
              <a:solidFill>
                <a:srgbClr val="454545"/>
              </a:solidFill>
              <a:latin typeface="Avenir"/>
              <a:ea typeface="Avenir"/>
              <a:cs typeface="Avenir"/>
              <a:sym typeface="Avenir"/>
            </a:endParaRPr>
          </a:p>
          <a:p>
            <a:pPr marL="228600" lvl="0" indent="-228600" algn="l" rtl="0">
              <a:spcBef>
                <a:spcPts val="0"/>
              </a:spcBef>
              <a:spcAft>
                <a:spcPts val="0"/>
              </a:spcAft>
              <a:buClr>
                <a:srgbClr val="454545"/>
              </a:buClr>
              <a:buSzPts val="1200"/>
              <a:buFont typeface="Avenir"/>
              <a:buAutoNum type="arabicPeriod"/>
            </a:pPr>
            <a:r>
              <a:rPr lang="en-US" sz="1200">
                <a:solidFill>
                  <a:srgbClr val="454545"/>
                </a:solidFill>
                <a:latin typeface="Avenir"/>
                <a:ea typeface="Avenir"/>
                <a:cs typeface="Avenir"/>
                <a:sym typeface="Avenir"/>
              </a:rPr>
              <a:t>Determine the relationship between a norm and each target behavior by discussing how shifting the norm would contribute to achieving change in the target behavior. The idea here is to tease out the relative importance of each norm to the target behavior as a way to begin to prioritize which norms to address programmatically.</a:t>
            </a:r>
            <a:endParaRPr/>
          </a:p>
          <a:p>
            <a:pPr marL="228600" lvl="0" indent="-152400" algn="l" rtl="0">
              <a:spcBef>
                <a:spcPts val="0"/>
              </a:spcBef>
              <a:spcAft>
                <a:spcPts val="0"/>
              </a:spcAft>
              <a:buClr>
                <a:schemeClr val="dk1"/>
              </a:buClr>
              <a:buSzPts val="1200"/>
              <a:buFont typeface="Calibri"/>
              <a:buNone/>
            </a:pPr>
            <a:endParaRPr sz="1200" b="0">
              <a:solidFill>
                <a:srgbClr val="454545"/>
              </a:solidFill>
              <a:latin typeface="Avenir"/>
              <a:ea typeface="Avenir"/>
              <a:cs typeface="Avenir"/>
              <a:sym typeface="Avenir"/>
            </a:endParaRPr>
          </a:p>
          <a:p>
            <a:pPr marL="228600" lvl="0" indent="-228600" algn="l" rtl="0">
              <a:spcBef>
                <a:spcPts val="0"/>
              </a:spcBef>
              <a:spcAft>
                <a:spcPts val="0"/>
              </a:spcAft>
              <a:buClr>
                <a:srgbClr val="454545"/>
              </a:buClr>
              <a:buSzPts val="1200"/>
              <a:buFont typeface="Avenir"/>
              <a:buAutoNum type="arabicPeriod"/>
            </a:pPr>
            <a:r>
              <a:rPr lang="en-US" sz="1200" b="0">
                <a:solidFill>
                  <a:srgbClr val="454545"/>
                </a:solidFill>
                <a:latin typeface="Avenir"/>
                <a:ea typeface="Avenir"/>
                <a:cs typeface="Avenir"/>
                <a:sym typeface="Avenir"/>
              </a:rPr>
              <a:t>Then, for each norm, record its relationship to each behavior of interest. If shifting a norm would necessarily change the behavior write “direct effect” in the cell. If shifting a norm would change some other factor or determinant that would in turn change the behavior, write “indirect effect.” If shifting the norm would do little to change the behavior either directly or indirectly, write “minimal effect.” There will be times when the team will disagree and debate about these determinations. The purpose of this exercise is not to be perfect, but to understand the likelihood that addressing a norm will have impact on the target behavior so that the program can prioritize which norms to use for program purposes.</a:t>
            </a:r>
            <a:endParaRPr/>
          </a:p>
          <a:p>
            <a:pPr marL="0" lvl="0" indent="0" algn="l" rtl="0">
              <a:spcBef>
                <a:spcPts val="0"/>
              </a:spcBef>
              <a:spcAft>
                <a:spcPts val="0"/>
              </a:spcAft>
              <a:buNone/>
            </a:pPr>
            <a:endParaRPr/>
          </a:p>
        </p:txBody>
      </p:sp>
      <p:sp>
        <p:nvSpPr>
          <p:cNvPr id="256" name="Google Shape;25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454545"/>
                </a:solidFill>
                <a:latin typeface="Avenir"/>
                <a:ea typeface="Avenir"/>
                <a:cs typeface="Avenir"/>
                <a:sym typeface="Avenir"/>
              </a:rPr>
              <a:t>Instructions: </a:t>
            </a:r>
            <a:endParaRPr/>
          </a:p>
          <a:p>
            <a:pPr marL="0" lvl="0" indent="0" algn="l" rtl="0">
              <a:spcBef>
                <a:spcPts val="0"/>
              </a:spcBef>
              <a:spcAft>
                <a:spcPts val="0"/>
              </a:spcAft>
              <a:buNone/>
            </a:pPr>
            <a:endParaRPr sz="1200">
              <a:solidFill>
                <a:srgbClr val="454545"/>
              </a:solidFill>
              <a:latin typeface="Avenir"/>
              <a:ea typeface="Avenir"/>
              <a:cs typeface="Avenir"/>
              <a:sym typeface="Avenir"/>
            </a:endParaRPr>
          </a:p>
          <a:p>
            <a:pPr marL="228600" lvl="0" indent="-228600" algn="l" rtl="0">
              <a:spcBef>
                <a:spcPts val="0"/>
              </a:spcBef>
              <a:spcAft>
                <a:spcPts val="0"/>
              </a:spcAft>
              <a:buClr>
                <a:srgbClr val="454545"/>
              </a:buClr>
              <a:buSzPts val="1200"/>
              <a:buFont typeface="Avenir"/>
              <a:buAutoNum type="arabicPeriod"/>
            </a:pPr>
            <a:r>
              <a:rPr lang="en-US" sz="1200" b="0">
                <a:solidFill>
                  <a:srgbClr val="454545"/>
                </a:solidFill>
                <a:latin typeface="Avenir"/>
                <a:ea typeface="Avenir"/>
                <a:cs typeface="Avenir"/>
                <a:sym typeface="Avenir"/>
              </a:rPr>
              <a:t>In this activity the team will fill in a Norms, Priority Groups, and Reference Groups Table for each norm listed in the Norm-Behavior Mapping Table completed in Activity 1. You will need to create a separate table for each norm. See a completed example below, and see Annex 2 for a blank template. </a:t>
            </a:r>
            <a:endParaRPr/>
          </a:p>
          <a:p>
            <a:pPr marL="228600" lvl="0" indent="-152400" algn="l" rtl="0">
              <a:spcBef>
                <a:spcPts val="0"/>
              </a:spcBef>
              <a:spcAft>
                <a:spcPts val="0"/>
              </a:spcAft>
              <a:buClr>
                <a:schemeClr val="dk1"/>
              </a:buClr>
              <a:buSzPts val="1200"/>
              <a:buFont typeface="Calibri"/>
              <a:buNone/>
            </a:pPr>
            <a:endParaRPr sz="1200" b="0">
              <a:solidFill>
                <a:srgbClr val="454545"/>
              </a:solidFill>
              <a:latin typeface="Avenir"/>
              <a:ea typeface="Avenir"/>
              <a:cs typeface="Avenir"/>
              <a:sym typeface="Avenir"/>
            </a:endParaRPr>
          </a:p>
          <a:p>
            <a:pPr marL="228600" lvl="0" indent="-228600" algn="l" rtl="0">
              <a:spcBef>
                <a:spcPts val="0"/>
              </a:spcBef>
              <a:spcAft>
                <a:spcPts val="0"/>
              </a:spcAft>
              <a:buClr>
                <a:srgbClr val="454545"/>
              </a:buClr>
              <a:buSzPts val="1200"/>
              <a:buFont typeface="Avenir"/>
              <a:buAutoNum type="arabicPeriod"/>
            </a:pPr>
            <a:r>
              <a:rPr lang="en-US" sz="1200" b="0">
                <a:solidFill>
                  <a:srgbClr val="454545"/>
                </a:solidFill>
                <a:latin typeface="Avenir"/>
                <a:ea typeface="Avenir"/>
                <a:cs typeface="Avenir"/>
                <a:sym typeface="Avenir"/>
              </a:rPr>
              <a:t>For each norm listed in the team’s completed Norm-Behavior Mapping table in Activity 1, complete a Norms, Priority Groups, and Reference Groups table. You will need to create a separate table for each norm. </a:t>
            </a:r>
            <a:endParaRPr/>
          </a:p>
          <a:p>
            <a:pPr marL="228600" lvl="0" indent="-152400" algn="l" rtl="0">
              <a:spcBef>
                <a:spcPts val="0"/>
              </a:spcBef>
              <a:spcAft>
                <a:spcPts val="0"/>
              </a:spcAft>
              <a:buClr>
                <a:schemeClr val="dk1"/>
              </a:buClr>
              <a:buSzPts val="1200"/>
              <a:buFont typeface="Calibri"/>
              <a:buNone/>
            </a:pPr>
            <a:endParaRPr sz="1200" b="0">
              <a:solidFill>
                <a:srgbClr val="454545"/>
              </a:solidFill>
              <a:latin typeface="Avenir"/>
              <a:ea typeface="Avenir"/>
              <a:cs typeface="Avenir"/>
              <a:sym typeface="Avenir"/>
            </a:endParaRPr>
          </a:p>
          <a:p>
            <a:pPr marL="228600" lvl="0" indent="-228600" algn="l" rtl="0">
              <a:spcBef>
                <a:spcPts val="0"/>
              </a:spcBef>
              <a:spcAft>
                <a:spcPts val="0"/>
              </a:spcAft>
              <a:buClr>
                <a:srgbClr val="454545"/>
              </a:buClr>
              <a:buSzPts val="1200"/>
              <a:buFont typeface="Avenir"/>
              <a:buAutoNum type="arabicPeriod"/>
            </a:pPr>
            <a:r>
              <a:rPr lang="en-US" sz="1200" b="0">
                <a:solidFill>
                  <a:srgbClr val="454545"/>
                </a:solidFill>
                <a:latin typeface="Avenir"/>
                <a:ea typeface="Avenir"/>
                <a:cs typeface="Avenir"/>
                <a:sym typeface="Avenir"/>
              </a:rPr>
              <a:t>For each norm, record all the priority groups or reference groups related to the norm in the columns. The number of priority groups and reference groups in the table will change depending on the norm being addressed. You may need to add more columns if there are more than three priority and reference groups for each norm. Note: The priority groups and reference groups should arise from formative research; if the team does not have this information to hand, take the time to examine the research to understand the relationships between the social norms the team has identified, groups that perform the behaviors you are trying to change (i.e. priority groups), and reference groups.</a:t>
            </a:r>
            <a:endParaRPr/>
          </a:p>
          <a:p>
            <a:pPr marL="228600" lvl="0" indent="-152400" algn="l" rtl="0">
              <a:spcBef>
                <a:spcPts val="0"/>
              </a:spcBef>
              <a:spcAft>
                <a:spcPts val="0"/>
              </a:spcAft>
              <a:buClr>
                <a:schemeClr val="dk1"/>
              </a:buClr>
              <a:buSzPts val="1200"/>
              <a:buFont typeface="Calibri"/>
              <a:buNone/>
            </a:pPr>
            <a:endParaRPr sz="1200" b="0">
              <a:solidFill>
                <a:srgbClr val="454545"/>
              </a:solidFill>
              <a:latin typeface="Avenir"/>
              <a:ea typeface="Avenir"/>
              <a:cs typeface="Avenir"/>
              <a:sym typeface="Avenir"/>
            </a:endParaRPr>
          </a:p>
          <a:p>
            <a:pPr marL="228600" lvl="0" indent="-228600" algn="l" rtl="0">
              <a:spcBef>
                <a:spcPts val="0"/>
              </a:spcBef>
              <a:spcAft>
                <a:spcPts val="0"/>
              </a:spcAft>
              <a:buClr>
                <a:srgbClr val="454545"/>
              </a:buClr>
              <a:buSzPts val="1200"/>
              <a:buFont typeface="Avenir"/>
              <a:buAutoNum type="arabicPeriod"/>
            </a:pPr>
            <a:r>
              <a:rPr lang="en-US" sz="1200" b="0">
                <a:solidFill>
                  <a:srgbClr val="454545"/>
                </a:solidFill>
                <a:latin typeface="Avenir"/>
                <a:ea typeface="Avenir"/>
                <a:cs typeface="Avenir"/>
                <a:sym typeface="Avenir"/>
              </a:rPr>
              <a:t>Consider the questions in the template for each priority group and reference group, and record your response in the appropriate column for either priority group or reference group. These questions help to provide a deeper understanding of how each reference group reacts to the norm, which will be important for programmatic decision-making later in this process.</a:t>
            </a:r>
            <a:endParaRPr/>
          </a:p>
          <a:p>
            <a:pPr marL="0" lvl="0" indent="0" algn="l" rtl="0">
              <a:spcBef>
                <a:spcPts val="0"/>
              </a:spcBef>
              <a:spcAft>
                <a:spcPts val="0"/>
              </a:spcAft>
              <a:buNone/>
            </a:pPr>
            <a:endParaRPr/>
          </a:p>
        </p:txBody>
      </p:sp>
      <p:sp>
        <p:nvSpPr>
          <p:cNvPr id="370" name="Google Shape;37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4" name="Google Shape;44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solidFill>
                  <a:srgbClr val="454545"/>
                </a:solidFill>
                <a:latin typeface="Avenir"/>
                <a:ea typeface="Avenir"/>
                <a:cs typeface="Avenir"/>
                <a:sym typeface="Avenir"/>
              </a:rPr>
              <a:t>Instructions: </a:t>
            </a:r>
            <a:endParaRPr/>
          </a:p>
          <a:p>
            <a:pPr marL="0" lvl="0" indent="0" algn="l" rtl="0">
              <a:spcBef>
                <a:spcPts val="0"/>
              </a:spcBef>
              <a:spcAft>
                <a:spcPts val="0"/>
              </a:spcAft>
              <a:buNone/>
            </a:pPr>
            <a:endParaRPr sz="1100">
              <a:solidFill>
                <a:srgbClr val="454545"/>
              </a:solidFill>
              <a:latin typeface="Avenir"/>
              <a:ea typeface="Avenir"/>
              <a:cs typeface="Avenir"/>
              <a:sym typeface="Avenir"/>
            </a:endParaRPr>
          </a:p>
          <a:p>
            <a:pPr marL="228600" lvl="0" indent="-228600" algn="l" rtl="0">
              <a:spcBef>
                <a:spcPts val="0"/>
              </a:spcBef>
              <a:spcAft>
                <a:spcPts val="0"/>
              </a:spcAft>
              <a:buClr>
                <a:srgbClr val="454545"/>
              </a:buClr>
              <a:buSzPts val="1100"/>
              <a:buFont typeface="Avenir"/>
              <a:buAutoNum type="arabicPeriod"/>
            </a:pPr>
            <a:r>
              <a:rPr lang="en-US" sz="1100" b="0">
                <a:solidFill>
                  <a:srgbClr val="454545"/>
                </a:solidFill>
                <a:latin typeface="Avenir"/>
                <a:ea typeface="Avenir"/>
                <a:cs typeface="Avenir"/>
                <a:sym typeface="Avenir"/>
              </a:rPr>
              <a:t>Gather the outputs from Activity 1 and Activity 2. The team will use them to construct the Norm Profiles.</a:t>
            </a:r>
            <a:endParaRPr/>
          </a:p>
          <a:p>
            <a:pPr marL="228600" lvl="0" indent="-158750" algn="l" rtl="0">
              <a:spcBef>
                <a:spcPts val="0"/>
              </a:spcBef>
              <a:spcAft>
                <a:spcPts val="0"/>
              </a:spcAft>
              <a:buClr>
                <a:schemeClr val="dk1"/>
              </a:buClr>
              <a:buSzPts val="1100"/>
              <a:buFont typeface="Calibri"/>
              <a:buNone/>
            </a:pPr>
            <a:endParaRPr sz="1100" b="0">
              <a:solidFill>
                <a:srgbClr val="454545"/>
              </a:solidFill>
              <a:latin typeface="Avenir"/>
              <a:ea typeface="Avenir"/>
              <a:cs typeface="Avenir"/>
              <a:sym typeface="Avenir"/>
            </a:endParaRPr>
          </a:p>
          <a:p>
            <a:pPr marL="228600" lvl="0" indent="-228600" algn="l" rtl="0">
              <a:spcBef>
                <a:spcPts val="0"/>
              </a:spcBef>
              <a:spcAft>
                <a:spcPts val="0"/>
              </a:spcAft>
              <a:buClr>
                <a:srgbClr val="454545"/>
              </a:buClr>
              <a:buSzPts val="1100"/>
              <a:buFont typeface="Avenir"/>
              <a:buAutoNum type="arabicPeriod"/>
            </a:pPr>
            <a:r>
              <a:rPr lang="en-US" sz="1100" b="0">
                <a:solidFill>
                  <a:srgbClr val="454545"/>
                </a:solidFill>
                <a:latin typeface="Avenir"/>
                <a:ea typeface="Avenir"/>
                <a:cs typeface="Avenir"/>
                <a:sym typeface="Avenir"/>
              </a:rPr>
              <a:t>Complete the Norm Profiles by doing the following:</a:t>
            </a:r>
            <a:endParaRPr/>
          </a:p>
          <a:p>
            <a:pPr marL="749484" lvl="1" indent="-228600" algn="l" rtl="0">
              <a:lnSpc>
                <a:spcPct val="150000"/>
              </a:lnSpc>
              <a:spcBef>
                <a:spcPts val="0"/>
              </a:spcBef>
              <a:spcAft>
                <a:spcPts val="0"/>
              </a:spcAft>
              <a:buClr>
                <a:srgbClr val="454545"/>
              </a:buClr>
              <a:buSzPts val="1100"/>
              <a:buFont typeface="Avenir"/>
              <a:buAutoNum type="arabicPeriod"/>
            </a:pPr>
            <a:r>
              <a:rPr lang="en-US" sz="1100">
                <a:solidFill>
                  <a:srgbClr val="454545"/>
                </a:solidFill>
                <a:latin typeface="Avenir"/>
                <a:ea typeface="Avenir"/>
                <a:cs typeface="Avenir"/>
                <a:sym typeface="Avenir"/>
              </a:rPr>
              <a:t>Fill in the current norm.</a:t>
            </a:r>
            <a:endParaRPr/>
          </a:p>
          <a:p>
            <a:pPr marL="749484" lvl="1" indent="-228600" algn="l" rtl="0">
              <a:lnSpc>
                <a:spcPct val="150000"/>
              </a:lnSpc>
              <a:spcBef>
                <a:spcPts val="0"/>
              </a:spcBef>
              <a:spcAft>
                <a:spcPts val="0"/>
              </a:spcAft>
              <a:buClr>
                <a:srgbClr val="454545"/>
              </a:buClr>
              <a:buSzPts val="1100"/>
              <a:buFont typeface="Avenir"/>
              <a:buAutoNum type="arabicPeriod"/>
            </a:pPr>
            <a:r>
              <a:rPr lang="en-US" sz="1100">
                <a:solidFill>
                  <a:srgbClr val="454545"/>
                </a:solidFill>
                <a:latin typeface="Avenir"/>
                <a:ea typeface="Avenir"/>
                <a:cs typeface="Avenir"/>
                <a:sym typeface="Avenir"/>
              </a:rPr>
              <a:t>Fill in the target behaviors related to this norm (the same target behaviors you have been using thus far in previous activities).</a:t>
            </a:r>
            <a:endParaRPr/>
          </a:p>
          <a:p>
            <a:pPr marL="749484" lvl="1" indent="-228600" algn="l" rtl="0">
              <a:lnSpc>
                <a:spcPct val="150000"/>
              </a:lnSpc>
              <a:spcBef>
                <a:spcPts val="0"/>
              </a:spcBef>
              <a:spcAft>
                <a:spcPts val="0"/>
              </a:spcAft>
              <a:buClr>
                <a:srgbClr val="454545"/>
              </a:buClr>
              <a:buSzPts val="1100"/>
              <a:buFont typeface="Avenir"/>
              <a:buAutoNum type="arabicPeriod"/>
            </a:pPr>
            <a:r>
              <a:rPr lang="en-US" sz="1100">
                <a:solidFill>
                  <a:srgbClr val="454545"/>
                </a:solidFill>
                <a:latin typeface="Avenir"/>
                <a:ea typeface="Avenir"/>
                <a:cs typeface="Avenir"/>
                <a:sym typeface="Avenir"/>
              </a:rPr>
              <a:t>Fill in the priority groups whose behavior the program aims to change in order to see health outcomes.</a:t>
            </a:r>
            <a:endParaRPr/>
          </a:p>
          <a:p>
            <a:pPr marL="749484" lvl="1" indent="-228600" algn="l" rtl="0">
              <a:lnSpc>
                <a:spcPct val="150000"/>
              </a:lnSpc>
              <a:spcBef>
                <a:spcPts val="0"/>
              </a:spcBef>
              <a:spcAft>
                <a:spcPts val="0"/>
              </a:spcAft>
              <a:buClr>
                <a:srgbClr val="454545"/>
              </a:buClr>
              <a:buSzPts val="1100"/>
              <a:buFont typeface="Avenir"/>
              <a:buAutoNum type="arabicPeriod"/>
            </a:pPr>
            <a:r>
              <a:rPr lang="en-US" sz="1100">
                <a:solidFill>
                  <a:srgbClr val="454545"/>
                </a:solidFill>
                <a:latin typeface="Avenir"/>
                <a:ea typeface="Avenir"/>
                <a:cs typeface="Avenir"/>
                <a:sym typeface="Avenir"/>
              </a:rPr>
              <a:t>Fill in reference groups that support/enforce the norm.</a:t>
            </a:r>
            <a:endParaRPr/>
          </a:p>
          <a:p>
            <a:pPr marL="749484" lvl="1" indent="-228600" algn="l" rtl="0">
              <a:lnSpc>
                <a:spcPct val="150000"/>
              </a:lnSpc>
              <a:spcBef>
                <a:spcPts val="0"/>
              </a:spcBef>
              <a:spcAft>
                <a:spcPts val="0"/>
              </a:spcAft>
              <a:buClr>
                <a:srgbClr val="454545"/>
              </a:buClr>
              <a:buSzPts val="1100"/>
              <a:buFont typeface="Avenir"/>
              <a:buAutoNum type="arabicPeriod"/>
            </a:pPr>
            <a:r>
              <a:rPr lang="en-US" sz="1100">
                <a:solidFill>
                  <a:srgbClr val="454545"/>
                </a:solidFill>
                <a:latin typeface="Avenir"/>
                <a:ea typeface="Avenir"/>
                <a:cs typeface="Avenir"/>
                <a:sym typeface="Avenir"/>
              </a:rPr>
              <a:t>Fill in reference groups that oppose/resist the norm.</a:t>
            </a:r>
            <a:endParaRPr/>
          </a:p>
          <a:p>
            <a:pPr marL="749484" lvl="1" indent="-228600" algn="l" rtl="0">
              <a:lnSpc>
                <a:spcPct val="150000"/>
              </a:lnSpc>
              <a:spcBef>
                <a:spcPts val="0"/>
              </a:spcBef>
              <a:spcAft>
                <a:spcPts val="0"/>
              </a:spcAft>
              <a:buClr>
                <a:srgbClr val="454545"/>
              </a:buClr>
              <a:buSzPts val="1100"/>
              <a:buFont typeface="Avenir"/>
              <a:buAutoNum type="arabicPeriod"/>
            </a:pPr>
            <a:r>
              <a:rPr lang="en-US" sz="1100">
                <a:solidFill>
                  <a:srgbClr val="454545"/>
                </a:solidFill>
                <a:latin typeface="Avenir"/>
                <a:ea typeface="Avenir"/>
                <a:cs typeface="Avenir"/>
                <a:sym typeface="Avenir"/>
              </a:rPr>
              <a:t>Fill in punishments (negative sanctions) imposed for violating the norm.</a:t>
            </a:r>
            <a:endParaRPr/>
          </a:p>
          <a:p>
            <a:pPr marL="749484" lvl="1" indent="-228600" algn="l" rtl="0">
              <a:lnSpc>
                <a:spcPct val="150000"/>
              </a:lnSpc>
              <a:spcBef>
                <a:spcPts val="0"/>
              </a:spcBef>
              <a:spcAft>
                <a:spcPts val="0"/>
              </a:spcAft>
              <a:buClr>
                <a:srgbClr val="454545"/>
              </a:buClr>
              <a:buSzPts val="1100"/>
              <a:buFont typeface="Avenir"/>
              <a:buAutoNum type="arabicPeriod"/>
            </a:pPr>
            <a:r>
              <a:rPr lang="en-US" sz="1100">
                <a:solidFill>
                  <a:srgbClr val="454545"/>
                </a:solidFill>
                <a:latin typeface="Avenir"/>
                <a:ea typeface="Avenir"/>
                <a:cs typeface="Avenir"/>
                <a:sym typeface="Avenir"/>
              </a:rPr>
              <a:t>Fill in rewards for conforming to the norm.</a:t>
            </a:r>
            <a:endParaRPr/>
          </a:p>
          <a:p>
            <a:pPr marL="749484" lvl="1" indent="-228600" algn="l" rtl="0">
              <a:lnSpc>
                <a:spcPct val="150000"/>
              </a:lnSpc>
              <a:spcBef>
                <a:spcPts val="0"/>
              </a:spcBef>
              <a:spcAft>
                <a:spcPts val="0"/>
              </a:spcAft>
              <a:buClr>
                <a:srgbClr val="454545"/>
              </a:buClr>
              <a:buSzPts val="1100"/>
              <a:buFont typeface="Avenir"/>
              <a:buAutoNum type="arabicPeriod"/>
            </a:pPr>
            <a:r>
              <a:rPr lang="en-US" sz="1100">
                <a:solidFill>
                  <a:srgbClr val="454545"/>
                </a:solidFill>
                <a:latin typeface="Avenir"/>
                <a:ea typeface="Avenir"/>
                <a:cs typeface="Avenir"/>
                <a:sym typeface="Avenir"/>
              </a:rPr>
              <a:t>LEAVE BLANK proposed action (this will be determined in Module 2, Activity 5).</a:t>
            </a:r>
            <a:endParaRPr/>
          </a:p>
          <a:p>
            <a:pPr marL="749484" lvl="1" indent="-228600" algn="l" rtl="0">
              <a:lnSpc>
                <a:spcPct val="150000"/>
              </a:lnSpc>
              <a:spcBef>
                <a:spcPts val="0"/>
              </a:spcBef>
              <a:spcAft>
                <a:spcPts val="0"/>
              </a:spcAft>
              <a:buClr>
                <a:srgbClr val="454545"/>
              </a:buClr>
              <a:buSzPts val="1100"/>
              <a:buFont typeface="Avenir"/>
              <a:buAutoNum type="arabicPeriod"/>
            </a:pPr>
            <a:r>
              <a:rPr lang="en-US" sz="1100">
                <a:solidFill>
                  <a:srgbClr val="454545"/>
                </a:solidFill>
                <a:latin typeface="Avenir"/>
                <a:ea typeface="Avenir"/>
                <a:cs typeface="Avenir"/>
                <a:sym typeface="Avenir"/>
              </a:rPr>
              <a:t>LEAVE BLANK the strength of the norm (this will be assessed in Module 2, Activity 5).</a:t>
            </a:r>
            <a:endParaRPr/>
          </a:p>
          <a:p>
            <a:pPr marL="749484" lvl="1" indent="-228600" algn="l" rtl="0">
              <a:lnSpc>
                <a:spcPct val="150000"/>
              </a:lnSpc>
              <a:spcBef>
                <a:spcPts val="0"/>
              </a:spcBef>
              <a:spcAft>
                <a:spcPts val="0"/>
              </a:spcAft>
              <a:buClr>
                <a:srgbClr val="454545"/>
              </a:buClr>
              <a:buSzPts val="1100"/>
              <a:buFont typeface="Avenir"/>
              <a:buAutoNum type="arabicPeriod"/>
            </a:pPr>
            <a:r>
              <a:rPr lang="en-US" sz="1100">
                <a:solidFill>
                  <a:srgbClr val="454545"/>
                </a:solidFill>
                <a:latin typeface="Avenir"/>
                <a:ea typeface="Avenir"/>
                <a:cs typeface="Avenir"/>
                <a:sym typeface="Avenir"/>
              </a:rPr>
              <a:t>Fill in whether this norm is public (is it “visible” to reference groups?) or is private.</a:t>
            </a:r>
            <a:endParaRPr/>
          </a:p>
          <a:p>
            <a:pPr marL="749484" lvl="1" indent="-228600" algn="l" rtl="0">
              <a:lnSpc>
                <a:spcPct val="150000"/>
              </a:lnSpc>
              <a:spcBef>
                <a:spcPts val="0"/>
              </a:spcBef>
              <a:spcAft>
                <a:spcPts val="0"/>
              </a:spcAft>
              <a:buClr>
                <a:srgbClr val="454545"/>
              </a:buClr>
              <a:buSzPts val="1100"/>
              <a:buFont typeface="Avenir"/>
              <a:buAutoNum type="arabicPeriod"/>
            </a:pPr>
            <a:r>
              <a:rPr lang="en-US" sz="1100">
                <a:solidFill>
                  <a:srgbClr val="454545"/>
                </a:solidFill>
                <a:latin typeface="Avenir"/>
                <a:ea typeface="Avenir"/>
                <a:cs typeface="Avenir"/>
                <a:sym typeface="Avenir"/>
              </a:rPr>
              <a:t>Fill in any other considerations from all of the work and discussion the team has undertaken that should be considered as the team makes decisions about programming in the next module. You can add more to this section during Module 2.</a:t>
            </a:r>
            <a:endParaRPr/>
          </a:p>
          <a:p>
            <a:pPr marL="0" lvl="0" indent="0" algn="l" rtl="0">
              <a:spcBef>
                <a:spcPts val="0"/>
              </a:spcBef>
              <a:spcAft>
                <a:spcPts val="0"/>
              </a:spcAft>
              <a:buNone/>
            </a:pPr>
            <a:endParaRPr/>
          </a:p>
        </p:txBody>
      </p:sp>
      <p:sp>
        <p:nvSpPr>
          <p:cNvPr id="463" name="Google Shape;46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3" name="Google Shape;48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6" name="Google Shape;506;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4" name="Google Shape;52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3" name="Google Shape;53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3" name="Google Shape;55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1" name="Google Shape;57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9" name="Google Shape;58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7" name="Google Shape;607;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454545"/>
                </a:solidFill>
                <a:latin typeface="Avenir"/>
                <a:ea typeface="Avenir"/>
                <a:cs typeface="Avenir"/>
                <a:sym typeface="Avenir"/>
              </a:rPr>
              <a:t>Instructions: </a:t>
            </a:r>
            <a:endParaRPr/>
          </a:p>
          <a:p>
            <a:pPr marL="0" lvl="0" indent="0" algn="l" rtl="0">
              <a:spcBef>
                <a:spcPts val="0"/>
              </a:spcBef>
              <a:spcAft>
                <a:spcPts val="0"/>
              </a:spcAft>
              <a:buNone/>
            </a:pPr>
            <a:endParaRPr sz="1200">
              <a:solidFill>
                <a:srgbClr val="454545"/>
              </a:solidFill>
              <a:latin typeface="Avenir"/>
              <a:ea typeface="Avenir"/>
              <a:cs typeface="Avenir"/>
              <a:sym typeface="Avenir"/>
            </a:endParaRPr>
          </a:p>
          <a:p>
            <a:pPr marL="228600" lvl="0" indent="-228600" algn="l" rtl="0">
              <a:spcBef>
                <a:spcPts val="0"/>
              </a:spcBef>
              <a:spcAft>
                <a:spcPts val="0"/>
              </a:spcAft>
              <a:buClr>
                <a:srgbClr val="454545"/>
              </a:buClr>
              <a:buSzPts val="1200"/>
              <a:buFont typeface="Calibri"/>
              <a:buAutoNum type="arabicPeriod"/>
            </a:pPr>
            <a:r>
              <a:rPr lang="en-US" sz="1200" b="0">
                <a:solidFill>
                  <a:srgbClr val="454545"/>
                </a:solidFill>
                <a:latin typeface="Avenir"/>
                <a:ea typeface="Avenir"/>
                <a:cs typeface="Avenir"/>
                <a:sym typeface="Avenir"/>
              </a:rPr>
              <a:t>Introduce team members, facilitators, and the program. Explain what the program aims to do in the community (e.g., reduce maternal mortality) and how it will do that.</a:t>
            </a:r>
            <a:endParaRPr/>
          </a:p>
          <a:p>
            <a:pPr marL="228600" lvl="0" indent="-152400" algn="l" rtl="0">
              <a:spcBef>
                <a:spcPts val="0"/>
              </a:spcBef>
              <a:spcAft>
                <a:spcPts val="0"/>
              </a:spcAft>
              <a:buClr>
                <a:schemeClr val="dk1"/>
              </a:buClr>
              <a:buSzPts val="1200"/>
              <a:buFont typeface="Calibri"/>
              <a:buNone/>
            </a:pPr>
            <a:endParaRPr sz="1200" b="0">
              <a:solidFill>
                <a:srgbClr val="454545"/>
              </a:solidFill>
              <a:latin typeface="Avenir"/>
              <a:ea typeface="Avenir"/>
              <a:cs typeface="Avenir"/>
              <a:sym typeface="Avenir"/>
            </a:endParaRPr>
          </a:p>
          <a:p>
            <a:pPr marL="228600" lvl="0" indent="-228600" algn="l" rtl="0">
              <a:spcBef>
                <a:spcPts val="0"/>
              </a:spcBef>
              <a:spcAft>
                <a:spcPts val="0"/>
              </a:spcAft>
              <a:buClr>
                <a:srgbClr val="454545"/>
              </a:buClr>
              <a:buSzPts val="1200"/>
              <a:buFont typeface="Calibri"/>
              <a:buAutoNum type="arabicPeriod"/>
            </a:pPr>
            <a:r>
              <a:rPr lang="en-US" sz="1200" b="0">
                <a:solidFill>
                  <a:srgbClr val="454545"/>
                </a:solidFill>
                <a:latin typeface="Avenir"/>
                <a:ea typeface="Avenir"/>
                <a:cs typeface="Avenir"/>
                <a:sym typeface="Avenir"/>
              </a:rPr>
              <a:t>Introduce the main changes the program aims to make (these are the “behaviors of interest”) and relate them to the program aims (e.g., how using family planning results in decreases in maternal mortality). Ask the group for some ideas as to why people do or don’t currently engage in the behavior of interest. Some of the issues people raise will be social norms the team has identified already. If those are not raised, you can ask the group if they think they are related (but don’t define them as norms yet).</a:t>
            </a:r>
            <a:endParaRPr/>
          </a:p>
          <a:p>
            <a:pPr marL="228600" lvl="0" indent="-228600" algn="l" rtl="0">
              <a:spcBef>
                <a:spcPts val="0"/>
              </a:spcBef>
              <a:spcAft>
                <a:spcPts val="0"/>
              </a:spcAft>
              <a:buClr>
                <a:srgbClr val="454545"/>
              </a:buClr>
              <a:buSzPts val="1200"/>
              <a:buFont typeface="Calibri"/>
              <a:buAutoNum type="arabicPeriod"/>
            </a:pPr>
            <a:r>
              <a:rPr lang="en-US" sz="1200" b="0">
                <a:solidFill>
                  <a:srgbClr val="454545"/>
                </a:solidFill>
                <a:latin typeface="Avenir"/>
                <a:ea typeface="Avenir"/>
                <a:cs typeface="Avenir"/>
                <a:sym typeface="Avenir"/>
              </a:rPr>
              <a:t>Explain that the team is interested in learning about some of the ideas the group raised and how they can be helpful in achieving the community’s goals. In particular, the team is interested in exploring the unwritten rules about how people behave in the community, and whether the community believes those rules should stay the same or change. Tell the group these unwritten rules of behavior are called “social norms.” Offer further definition and discussion as appropriate.</a:t>
            </a:r>
            <a:endParaRPr/>
          </a:p>
          <a:p>
            <a:pPr marL="228600" lvl="0" indent="-152400" algn="l" rtl="0">
              <a:spcBef>
                <a:spcPts val="0"/>
              </a:spcBef>
              <a:spcAft>
                <a:spcPts val="0"/>
              </a:spcAft>
              <a:buClr>
                <a:schemeClr val="dk1"/>
              </a:buClr>
              <a:buSzPts val="1200"/>
              <a:buFont typeface="Calibri"/>
              <a:buNone/>
            </a:pPr>
            <a:endParaRPr sz="1200" b="0">
              <a:solidFill>
                <a:srgbClr val="454545"/>
              </a:solidFill>
              <a:latin typeface="Avenir"/>
              <a:ea typeface="Avenir"/>
              <a:cs typeface="Avenir"/>
              <a:sym typeface="Avenir"/>
            </a:endParaRPr>
          </a:p>
          <a:p>
            <a:pPr marL="228600" lvl="0" indent="-228600" algn="l" rtl="0">
              <a:spcBef>
                <a:spcPts val="0"/>
              </a:spcBef>
              <a:spcAft>
                <a:spcPts val="0"/>
              </a:spcAft>
              <a:buClr>
                <a:srgbClr val="454545"/>
              </a:buClr>
              <a:buSzPts val="1200"/>
              <a:buFont typeface="Calibri"/>
              <a:buAutoNum type="arabicPeriod"/>
            </a:pPr>
            <a:r>
              <a:rPr lang="en-US" sz="1200" b="0">
                <a:solidFill>
                  <a:srgbClr val="454545"/>
                </a:solidFill>
                <a:latin typeface="Avenir"/>
                <a:ea typeface="Avenir"/>
                <a:cs typeface="Avenir"/>
                <a:sym typeface="Avenir"/>
              </a:rPr>
              <a:t>Briefly describe the research the team has relied on to develop a list of social norms that influence the behaviors of interest of the program. Then share with the group a manageable list of social norms the team believes are related. In the group, discuss how those compare to the ideas the group had in Step 2. Now that the group understands the definition of a social norm, does this list seem correct to the group? Is anything wrong or missing? Agree on a short list (no more than 4) of norms the group will work with for the remainder of the meeting. During this module the short list of norms will just be called “the norms.”</a:t>
            </a:r>
            <a:endParaRPr/>
          </a:p>
          <a:p>
            <a:pPr marL="228600" lvl="0" indent="-228600" algn="l" rtl="0">
              <a:spcBef>
                <a:spcPts val="0"/>
              </a:spcBef>
              <a:spcAft>
                <a:spcPts val="0"/>
              </a:spcAft>
              <a:buClr>
                <a:srgbClr val="454545"/>
              </a:buClr>
              <a:buSzPts val="1200"/>
              <a:buFont typeface="Calibri"/>
              <a:buAutoNum type="arabicPeriod"/>
            </a:pPr>
            <a:r>
              <a:rPr lang="en-US" sz="1200" b="0">
                <a:solidFill>
                  <a:srgbClr val="454545"/>
                </a:solidFill>
                <a:latin typeface="Avenir"/>
                <a:ea typeface="Avenir"/>
                <a:cs typeface="Avenir"/>
                <a:sym typeface="Avenir"/>
              </a:rPr>
              <a:t>Throughout this introductory activity, the team should be clear and transparent on the purpose of this community consultation meeting. Before the community consultation activity, the team should develop a standard introduction about the aim of the program and the program's role as facilitator of change. This might be something like: “We will be discussing topics that we as a community believe are normal and acceptable, but we may also identify how these same norms get in the way of behaviors and goals that are important to our community's health and development. We will need to consider which norms you feel should change in the future, and how you would want them to change. As a program we'll likely need to select a subset of issues on which to focus program efforts.”</a:t>
            </a:r>
            <a:endParaRPr/>
          </a:p>
          <a:p>
            <a:pPr marL="0" lvl="0" indent="0" algn="l" rtl="0">
              <a:spcBef>
                <a:spcPts val="0"/>
              </a:spcBef>
              <a:spcAft>
                <a:spcPts val="0"/>
              </a:spcAft>
              <a:buNone/>
            </a:pPr>
            <a:endParaRPr/>
          </a:p>
        </p:txBody>
      </p:sp>
      <p:sp>
        <p:nvSpPr>
          <p:cNvPr id="608" name="Google Shape;608;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8" name="Google Shape;62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6" name="Google Shape;646;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7" name="Google Shape;647;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5" name="Google Shape;66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0" name="Google Shape;690;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454545"/>
                </a:solidFill>
                <a:latin typeface="Avenir"/>
                <a:ea typeface="Avenir"/>
                <a:cs typeface="Avenir"/>
                <a:sym typeface="Avenir"/>
              </a:rPr>
              <a:t>Instructions</a:t>
            </a:r>
            <a:endParaRPr/>
          </a:p>
          <a:p>
            <a:pPr marL="0" lvl="0" indent="0" algn="l" rtl="0">
              <a:spcBef>
                <a:spcPts val="0"/>
              </a:spcBef>
              <a:spcAft>
                <a:spcPts val="0"/>
              </a:spcAft>
              <a:buNone/>
            </a:pPr>
            <a:endParaRPr sz="1200">
              <a:solidFill>
                <a:srgbClr val="454545"/>
              </a:solidFill>
              <a:latin typeface="Avenir"/>
              <a:ea typeface="Avenir"/>
              <a:cs typeface="Avenir"/>
              <a:sym typeface="Avenir"/>
            </a:endParaRPr>
          </a:p>
          <a:p>
            <a:pPr marL="228600" lvl="0" indent="-228600" algn="l" rtl="0">
              <a:spcBef>
                <a:spcPts val="0"/>
              </a:spcBef>
              <a:spcAft>
                <a:spcPts val="0"/>
              </a:spcAft>
              <a:buClr>
                <a:srgbClr val="454545"/>
              </a:buClr>
              <a:buSzPts val="1200"/>
              <a:buFont typeface="Calibri"/>
              <a:buAutoNum type="arabicPeriod"/>
            </a:pPr>
            <a:r>
              <a:rPr lang="en-US" sz="1200" b="0">
                <a:solidFill>
                  <a:srgbClr val="454545"/>
                </a:solidFill>
                <a:latin typeface="Avenir"/>
                <a:ea typeface="Avenir"/>
                <a:cs typeface="Avenir"/>
                <a:sym typeface="Avenir"/>
              </a:rPr>
              <a:t>Explain that the team would like the group’s help in understanding what they would like to change and what should stay the same in order to reach the community’s goals. Explain that the decisions the community group makes will be used by the program to shape program activities. They will have the opportunity at the end of the session to clarify and reaffirm their recommendations to the program.</a:t>
            </a:r>
            <a:endParaRPr/>
          </a:p>
          <a:p>
            <a:pPr marL="228600" lvl="0" indent="-152400" algn="l" rtl="0">
              <a:spcBef>
                <a:spcPts val="0"/>
              </a:spcBef>
              <a:spcAft>
                <a:spcPts val="0"/>
              </a:spcAft>
              <a:buClr>
                <a:schemeClr val="dk1"/>
              </a:buClr>
              <a:buSzPts val="1200"/>
              <a:buFont typeface="Calibri"/>
              <a:buNone/>
            </a:pPr>
            <a:endParaRPr sz="1200" b="0">
              <a:solidFill>
                <a:srgbClr val="454545"/>
              </a:solidFill>
              <a:latin typeface="Avenir"/>
              <a:ea typeface="Avenir"/>
              <a:cs typeface="Avenir"/>
              <a:sym typeface="Avenir"/>
            </a:endParaRPr>
          </a:p>
          <a:p>
            <a:pPr marL="228600" lvl="0" indent="-228600" algn="l" rtl="0">
              <a:spcBef>
                <a:spcPts val="0"/>
              </a:spcBef>
              <a:spcAft>
                <a:spcPts val="0"/>
              </a:spcAft>
              <a:buClr>
                <a:srgbClr val="454545"/>
              </a:buClr>
              <a:buSzPts val="1200"/>
              <a:buFont typeface="Calibri"/>
              <a:buAutoNum type="arabicPeriod"/>
            </a:pPr>
            <a:r>
              <a:rPr lang="en-US" sz="1200" b="0">
                <a:solidFill>
                  <a:srgbClr val="454545"/>
                </a:solidFill>
                <a:latin typeface="Avenir"/>
                <a:ea typeface="Avenir"/>
                <a:cs typeface="Avenir"/>
                <a:sym typeface="Avenir"/>
              </a:rPr>
              <a:t>Show the group the decision tree and explain that each group will ask themselves a set of questions, which will lead to other questions. This kind of tool is called a decision tree. The group can debate different answers and see how that changes the outcomes.</a:t>
            </a:r>
            <a:endParaRPr/>
          </a:p>
          <a:p>
            <a:pPr marL="228600" lvl="0" indent="-152400" algn="l" rtl="0">
              <a:spcBef>
                <a:spcPts val="0"/>
              </a:spcBef>
              <a:spcAft>
                <a:spcPts val="0"/>
              </a:spcAft>
              <a:buClr>
                <a:schemeClr val="dk1"/>
              </a:buClr>
              <a:buSzPts val="1200"/>
              <a:buFont typeface="Calibri"/>
              <a:buNone/>
            </a:pPr>
            <a:endParaRPr sz="1200" b="0">
              <a:solidFill>
                <a:srgbClr val="454545"/>
              </a:solidFill>
              <a:latin typeface="Avenir"/>
              <a:ea typeface="Avenir"/>
              <a:cs typeface="Avenir"/>
              <a:sym typeface="Avenir"/>
            </a:endParaRPr>
          </a:p>
          <a:p>
            <a:pPr marL="228600" lvl="0" indent="-228600" algn="l" rtl="0">
              <a:spcBef>
                <a:spcPts val="0"/>
              </a:spcBef>
              <a:spcAft>
                <a:spcPts val="0"/>
              </a:spcAft>
              <a:buClr>
                <a:srgbClr val="454545"/>
              </a:buClr>
              <a:buSzPts val="1200"/>
              <a:buFont typeface="Calibri"/>
              <a:buAutoNum type="arabicPeriod"/>
            </a:pPr>
            <a:r>
              <a:rPr lang="en-US" sz="1200" b="0">
                <a:solidFill>
                  <a:srgbClr val="454545"/>
                </a:solidFill>
                <a:latin typeface="Avenir"/>
                <a:ea typeface="Avenir"/>
                <a:cs typeface="Avenir"/>
                <a:sym typeface="Avenir"/>
              </a:rPr>
              <a:t>Define the terms used in the decision tree tool and make sure everyone is clear.</a:t>
            </a:r>
            <a:endParaRPr/>
          </a:p>
          <a:p>
            <a:pPr marL="228600" lvl="0" indent="-152400" algn="l" rtl="0">
              <a:spcBef>
                <a:spcPts val="0"/>
              </a:spcBef>
              <a:spcAft>
                <a:spcPts val="0"/>
              </a:spcAft>
              <a:buClr>
                <a:schemeClr val="dk1"/>
              </a:buClr>
              <a:buSzPts val="1200"/>
              <a:buFont typeface="Calibri"/>
              <a:buNone/>
            </a:pPr>
            <a:endParaRPr sz="1200" b="0">
              <a:solidFill>
                <a:srgbClr val="454545"/>
              </a:solidFill>
              <a:latin typeface="Avenir"/>
              <a:ea typeface="Avenir"/>
              <a:cs typeface="Avenir"/>
              <a:sym typeface="Avenir"/>
            </a:endParaRPr>
          </a:p>
          <a:p>
            <a:pPr marL="228600" lvl="0" indent="-228600" algn="l" rtl="0">
              <a:spcBef>
                <a:spcPts val="0"/>
              </a:spcBef>
              <a:spcAft>
                <a:spcPts val="0"/>
              </a:spcAft>
              <a:buClr>
                <a:srgbClr val="454545"/>
              </a:buClr>
              <a:buSzPts val="1200"/>
              <a:buFont typeface="Calibri"/>
              <a:buAutoNum type="arabicPeriod"/>
            </a:pPr>
            <a:r>
              <a:rPr lang="en-US" sz="1200" b="0">
                <a:solidFill>
                  <a:srgbClr val="454545"/>
                </a:solidFill>
                <a:latin typeface="Avenir"/>
                <a:ea typeface="Avenir"/>
                <a:cs typeface="Avenir"/>
                <a:sym typeface="Avenir"/>
              </a:rPr>
              <a:t>Depending on how many norms the group has decided to work with and how big the group is, divide into small groups and assign each group one or more norms to work on using the decision tree. If you have three groups and three norms, each group can work on one norm. If you have decided on only one or two norms but have multiple groups, different groups can work on the same norm.</a:t>
            </a:r>
            <a:endParaRPr/>
          </a:p>
          <a:p>
            <a:pPr marL="228600" lvl="0" indent="-152400" algn="l" rtl="0">
              <a:spcBef>
                <a:spcPts val="0"/>
              </a:spcBef>
              <a:spcAft>
                <a:spcPts val="0"/>
              </a:spcAft>
              <a:buClr>
                <a:schemeClr val="dk1"/>
              </a:buClr>
              <a:buSzPts val="1200"/>
              <a:buFont typeface="Calibri"/>
              <a:buNone/>
            </a:pPr>
            <a:endParaRPr sz="1200" b="0">
              <a:solidFill>
                <a:srgbClr val="454545"/>
              </a:solidFill>
              <a:latin typeface="Avenir"/>
              <a:ea typeface="Avenir"/>
              <a:cs typeface="Avenir"/>
              <a:sym typeface="Avenir"/>
            </a:endParaRPr>
          </a:p>
          <a:p>
            <a:pPr marL="228600" lvl="0" indent="-228600" algn="l" rtl="0">
              <a:spcBef>
                <a:spcPts val="0"/>
              </a:spcBef>
              <a:spcAft>
                <a:spcPts val="0"/>
              </a:spcAft>
              <a:buClr>
                <a:srgbClr val="454545"/>
              </a:buClr>
              <a:buSzPts val="1200"/>
              <a:buFont typeface="Calibri"/>
              <a:buAutoNum type="arabicPeriod"/>
            </a:pPr>
            <a:r>
              <a:rPr lang="en-US" sz="1200" b="0">
                <a:solidFill>
                  <a:srgbClr val="454545"/>
                </a:solidFill>
                <a:latin typeface="Avenir"/>
                <a:ea typeface="Avenir"/>
                <a:cs typeface="Avenir"/>
                <a:sym typeface="Avenir"/>
              </a:rPr>
              <a:t>Each group will require a facilitator or note taker with literacy skills to read the materials and take notes. If these skills are not present in the community groups, the team should arrange for note takers to participate, or adapt this module to implement it in plenary rather than small groups.</a:t>
            </a:r>
            <a:endParaRPr/>
          </a:p>
          <a:p>
            <a:pPr marL="228600" lvl="0" indent="-152400" algn="l" rtl="0">
              <a:spcBef>
                <a:spcPts val="0"/>
              </a:spcBef>
              <a:spcAft>
                <a:spcPts val="0"/>
              </a:spcAft>
              <a:buClr>
                <a:schemeClr val="dk1"/>
              </a:buClr>
              <a:buSzPts val="1200"/>
              <a:buFont typeface="Calibri"/>
              <a:buNone/>
            </a:pPr>
            <a:endParaRPr sz="1200" b="0">
              <a:solidFill>
                <a:srgbClr val="454545"/>
              </a:solidFill>
              <a:latin typeface="Avenir"/>
              <a:ea typeface="Avenir"/>
              <a:cs typeface="Avenir"/>
              <a:sym typeface="Avenir"/>
            </a:endParaRPr>
          </a:p>
          <a:p>
            <a:pPr marL="228600" lvl="0" indent="-228600" algn="l" rtl="0">
              <a:spcBef>
                <a:spcPts val="0"/>
              </a:spcBef>
              <a:spcAft>
                <a:spcPts val="0"/>
              </a:spcAft>
              <a:buClr>
                <a:srgbClr val="454545"/>
              </a:buClr>
              <a:buSzPts val="1200"/>
              <a:buFont typeface="Calibri"/>
              <a:buAutoNum type="arabicPeriod"/>
            </a:pPr>
            <a:r>
              <a:rPr lang="en-US" sz="1200" b="0">
                <a:solidFill>
                  <a:srgbClr val="454545"/>
                </a:solidFill>
                <a:latin typeface="Avenir"/>
                <a:ea typeface="Avenir"/>
                <a:cs typeface="Avenir"/>
                <a:sym typeface="Avenir"/>
              </a:rPr>
              <a:t>Have each small group work through their decision trees. After they have finished, asked each group to present their trees and the agreed upon outcome to the larger group and discuss in plenary. If different groups discussed the same norm and came up with different outcomes, discuss why. If the groups do not have consensus on what should be done, note that clearly.</a:t>
            </a:r>
            <a:endParaRPr/>
          </a:p>
          <a:p>
            <a:pPr marL="228600" lvl="0" indent="-152400" algn="l" rtl="0">
              <a:spcBef>
                <a:spcPts val="0"/>
              </a:spcBef>
              <a:spcAft>
                <a:spcPts val="0"/>
              </a:spcAft>
              <a:buClr>
                <a:schemeClr val="dk1"/>
              </a:buClr>
              <a:buSzPts val="1200"/>
              <a:buFont typeface="Calibri"/>
              <a:buNone/>
            </a:pPr>
            <a:endParaRPr sz="1200" b="0">
              <a:solidFill>
                <a:srgbClr val="454545"/>
              </a:solidFill>
              <a:latin typeface="Avenir"/>
              <a:ea typeface="Avenir"/>
              <a:cs typeface="Avenir"/>
              <a:sym typeface="Avenir"/>
            </a:endParaRPr>
          </a:p>
          <a:p>
            <a:pPr marL="228600" lvl="0" indent="-228600" algn="l" rtl="0">
              <a:spcBef>
                <a:spcPts val="0"/>
              </a:spcBef>
              <a:spcAft>
                <a:spcPts val="0"/>
              </a:spcAft>
              <a:buClr>
                <a:srgbClr val="454545"/>
              </a:buClr>
              <a:buSzPts val="1200"/>
              <a:buFont typeface="Calibri"/>
              <a:buAutoNum type="arabicPeriod"/>
            </a:pPr>
            <a:r>
              <a:rPr lang="en-US" sz="1200" b="0">
                <a:solidFill>
                  <a:srgbClr val="454545"/>
                </a:solidFill>
                <a:latin typeface="Avenir"/>
                <a:ea typeface="Avenir"/>
                <a:cs typeface="Avenir"/>
                <a:sym typeface="Avenir"/>
              </a:rPr>
              <a:t>As the groups present, have a facilitator fill in the “Fortify, Reframe, Shift, Aware” table and, when complete, share it with the full group.</a:t>
            </a:r>
            <a:endParaRPr/>
          </a:p>
          <a:p>
            <a:pPr marL="0" lvl="0" indent="0" algn="l" rtl="0">
              <a:spcBef>
                <a:spcPts val="0"/>
              </a:spcBef>
              <a:spcAft>
                <a:spcPts val="0"/>
              </a:spcAft>
              <a:buNone/>
            </a:pPr>
            <a:endParaRPr/>
          </a:p>
        </p:txBody>
      </p:sp>
      <p:sp>
        <p:nvSpPr>
          <p:cNvPr id="691" name="Google Shape;691;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9" name="Google Shape;70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8" name="Google Shape;728;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9" name="Google Shape;729;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0" name="Google Shape;75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8" name="Google Shape;76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6" name="Google Shape;78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454545"/>
                </a:solidFill>
                <a:latin typeface="Avenir"/>
                <a:ea typeface="Avenir"/>
                <a:cs typeface="Avenir"/>
                <a:sym typeface="Avenir"/>
              </a:rPr>
              <a:t>Instructions: </a:t>
            </a:r>
            <a:endParaRPr/>
          </a:p>
          <a:p>
            <a:pPr marL="0" lvl="0" indent="0" algn="l" rtl="0">
              <a:spcBef>
                <a:spcPts val="0"/>
              </a:spcBef>
              <a:spcAft>
                <a:spcPts val="0"/>
              </a:spcAft>
              <a:buNone/>
            </a:pPr>
            <a:endParaRPr sz="1200">
              <a:solidFill>
                <a:srgbClr val="454545"/>
              </a:solidFill>
              <a:latin typeface="Avenir"/>
              <a:ea typeface="Avenir"/>
              <a:cs typeface="Avenir"/>
              <a:sym typeface="Avenir"/>
            </a:endParaRPr>
          </a:p>
          <a:p>
            <a:pPr marL="228600" lvl="0" indent="-228600" algn="l" rtl="0">
              <a:spcBef>
                <a:spcPts val="0"/>
              </a:spcBef>
              <a:spcAft>
                <a:spcPts val="0"/>
              </a:spcAft>
              <a:buClr>
                <a:srgbClr val="454545"/>
              </a:buClr>
              <a:buSzPts val="1200"/>
              <a:buFont typeface="Calibri"/>
              <a:buAutoNum type="arabicPeriod"/>
            </a:pPr>
            <a:r>
              <a:rPr lang="en-US" sz="1200" b="0">
                <a:solidFill>
                  <a:srgbClr val="454545"/>
                </a:solidFill>
                <a:latin typeface="Avenir"/>
                <a:ea typeface="Avenir"/>
                <a:cs typeface="Avenir"/>
                <a:sym typeface="Avenir"/>
              </a:rPr>
              <a:t>Tell the group that the team would like to understand how they would like the “unwritten rules” to change or stay the same in the future. They will get into small groups and create a vision of what they should be.</a:t>
            </a:r>
            <a:endParaRPr/>
          </a:p>
          <a:p>
            <a:pPr marL="228600" lvl="0" indent="-152400" algn="l" rtl="0">
              <a:spcBef>
                <a:spcPts val="0"/>
              </a:spcBef>
              <a:spcAft>
                <a:spcPts val="0"/>
              </a:spcAft>
              <a:buClr>
                <a:schemeClr val="dk1"/>
              </a:buClr>
              <a:buSzPts val="1200"/>
              <a:buFont typeface="Calibri"/>
              <a:buNone/>
            </a:pPr>
            <a:endParaRPr sz="1200" b="0">
              <a:solidFill>
                <a:srgbClr val="454545"/>
              </a:solidFill>
              <a:latin typeface="Avenir"/>
              <a:ea typeface="Avenir"/>
              <a:cs typeface="Avenir"/>
              <a:sym typeface="Avenir"/>
            </a:endParaRPr>
          </a:p>
          <a:p>
            <a:pPr marL="228600" lvl="0" indent="-228600" algn="l" rtl="0">
              <a:spcBef>
                <a:spcPts val="0"/>
              </a:spcBef>
              <a:spcAft>
                <a:spcPts val="0"/>
              </a:spcAft>
              <a:buClr>
                <a:srgbClr val="454545"/>
              </a:buClr>
              <a:buSzPts val="1200"/>
              <a:buFont typeface="Calibri"/>
              <a:buAutoNum type="arabicPeriod"/>
            </a:pPr>
            <a:r>
              <a:rPr lang="en-US" sz="1200" b="0">
                <a:solidFill>
                  <a:srgbClr val="454545"/>
                </a:solidFill>
                <a:latin typeface="Avenir"/>
                <a:ea typeface="Avenir"/>
                <a:cs typeface="Avenir"/>
                <a:sym typeface="Avenir"/>
              </a:rPr>
              <a:t>Have the group break into as many small groups of 3-5 people as you have norms, if that is feasible. Depending on the number of people in the group, the same norm may need to be assigned to multiple groups. If there are not enough groups to each cover one norm, assign one group two norms, and conduct the activity in rounds.</a:t>
            </a:r>
            <a:endParaRPr/>
          </a:p>
          <a:p>
            <a:pPr marL="228600" lvl="0" indent="-152400" algn="l" rtl="0">
              <a:spcBef>
                <a:spcPts val="0"/>
              </a:spcBef>
              <a:spcAft>
                <a:spcPts val="0"/>
              </a:spcAft>
              <a:buClr>
                <a:schemeClr val="dk1"/>
              </a:buClr>
              <a:buSzPts val="1200"/>
              <a:buFont typeface="Calibri"/>
              <a:buNone/>
            </a:pPr>
            <a:endParaRPr sz="1200" b="0">
              <a:solidFill>
                <a:srgbClr val="454545"/>
              </a:solidFill>
              <a:latin typeface="Avenir"/>
              <a:ea typeface="Avenir"/>
              <a:cs typeface="Avenir"/>
              <a:sym typeface="Avenir"/>
            </a:endParaRPr>
          </a:p>
          <a:p>
            <a:pPr marL="228600" lvl="0" indent="-228600" algn="l" rtl="0">
              <a:spcBef>
                <a:spcPts val="0"/>
              </a:spcBef>
              <a:spcAft>
                <a:spcPts val="0"/>
              </a:spcAft>
              <a:buClr>
                <a:srgbClr val="454545"/>
              </a:buClr>
              <a:buSzPts val="1200"/>
              <a:buFont typeface="Calibri"/>
              <a:buAutoNum type="arabicPeriod"/>
            </a:pPr>
            <a:r>
              <a:rPr lang="en-US" sz="1200" b="0">
                <a:solidFill>
                  <a:srgbClr val="454545"/>
                </a:solidFill>
                <a:latin typeface="Avenir"/>
                <a:ea typeface="Avenir"/>
                <a:cs typeface="Avenir"/>
                <a:sym typeface="Avenir"/>
              </a:rPr>
              <a:t>Ask each group to document how the norm is now, and how they want it to be later. As a group they can decide on a method to show “now” and “later”—they could do a now/later drawing; perform a now/later skit; or write a now/later vignette. Make sure the program provides supplies such as paper and markers. </a:t>
            </a:r>
            <a:endParaRPr/>
          </a:p>
          <a:p>
            <a:pPr marL="228600" lvl="0" indent="-152400" algn="l" rtl="0">
              <a:spcBef>
                <a:spcPts val="0"/>
              </a:spcBef>
              <a:spcAft>
                <a:spcPts val="0"/>
              </a:spcAft>
              <a:buClr>
                <a:schemeClr val="dk1"/>
              </a:buClr>
              <a:buSzPts val="1200"/>
              <a:buFont typeface="Calibri"/>
              <a:buNone/>
            </a:pPr>
            <a:endParaRPr sz="1200" b="0">
              <a:solidFill>
                <a:srgbClr val="454545"/>
              </a:solidFill>
              <a:latin typeface="Avenir"/>
              <a:ea typeface="Avenir"/>
              <a:cs typeface="Avenir"/>
              <a:sym typeface="Avenir"/>
            </a:endParaRPr>
          </a:p>
          <a:p>
            <a:pPr marL="228600" lvl="0" indent="-228600" algn="l" rtl="0">
              <a:spcBef>
                <a:spcPts val="0"/>
              </a:spcBef>
              <a:spcAft>
                <a:spcPts val="0"/>
              </a:spcAft>
              <a:buClr>
                <a:srgbClr val="454545"/>
              </a:buClr>
              <a:buSzPts val="1200"/>
              <a:buFont typeface="Calibri"/>
              <a:buAutoNum type="arabicPeriod"/>
            </a:pPr>
            <a:r>
              <a:rPr lang="en-US" sz="1200" b="0">
                <a:solidFill>
                  <a:srgbClr val="454545"/>
                </a:solidFill>
                <a:latin typeface="Avenir"/>
                <a:ea typeface="Avenir"/>
                <a:cs typeface="Avenir"/>
                <a:sym typeface="Avenir"/>
              </a:rPr>
              <a:t>Have each group discuss what their vision is for the future of their norm. Then have each group present their now/later drawing/skit/vignette to the large group. Let the full group discuss and validate the future vision. Restate it until the group is satisfied that their ideal future state of the norm has been captured. Document the desired future state for each norm, either by taking a photo of the drawing, collecting the skit notes, or transcribing the description of the desired future state.</a:t>
            </a:r>
            <a:endParaRPr/>
          </a:p>
          <a:p>
            <a:pPr marL="228600" lvl="0" indent="-152400" algn="l" rtl="0">
              <a:spcBef>
                <a:spcPts val="0"/>
              </a:spcBef>
              <a:spcAft>
                <a:spcPts val="0"/>
              </a:spcAft>
              <a:buClr>
                <a:schemeClr val="dk1"/>
              </a:buClr>
              <a:buSzPts val="1200"/>
              <a:buFont typeface="Calibri"/>
              <a:buNone/>
            </a:pPr>
            <a:endParaRPr sz="1200" b="0">
              <a:solidFill>
                <a:srgbClr val="454545"/>
              </a:solidFill>
              <a:latin typeface="Avenir"/>
              <a:ea typeface="Avenir"/>
              <a:cs typeface="Avenir"/>
              <a:sym typeface="Avenir"/>
            </a:endParaRPr>
          </a:p>
          <a:p>
            <a:pPr marL="228600" lvl="0" indent="-228600" algn="l" rtl="0">
              <a:spcBef>
                <a:spcPts val="0"/>
              </a:spcBef>
              <a:spcAft>
                <a:spcPts val="0"/>
              </a:spcAft>
              <a:buClr>
                <a:srgbClr val="454545"/>
              </a:buClr>
              <a:buSzPts val="1200"/>
              <a:buFont typeface="Calibri"/>
              <a:buAutoNum type="arabicPeriod"/>
            </a:pPr>
            <a:r>
              <a:rPr lang="en-US" sz="1200" b="0">
                <a:solidFill>
                  <a:srgbClr val="454545"/>
                </a:solidFill>
                <a:latin typeface="Avenir"/>
                <a:ea typeface="Avenir"/>
                <a:cs typeface="Avenir"/>
                <a:sym typeface="Avenir"/>
              </a:rPr>
              <a:t>If a group is unable to agree on a future vision the facilitator can suggest options to the group such as writing down multiple possible future visions of the norm. There may well be disagreement on the desired future state of the norm when groups present their visions to the full group. The simple fact of this conflict is information for the team as it works to include social norms in the program. The conflict does not mean the team should not aim to impact norms with the program, but that it should do so very carefully, and with further consultation. Conflict means “pay attention!”</a:t>
            </a:r>
            <a:endParaRPr/>
          </a:p>
          <a:p>
            <a:pPr marL="0" lvl="0" indent="0" algn="l" rtl="0">
              <a:spcBef>
                <a:spcPts val="0"/>
              </a:spcBef>
              <a:spcAft>
                <a:spcPts val="0"/>
              </a:spcAft>
              <a:buNone/>
            </a:pPr>
            <a:endParaRPr/>
          </a:p>
        </p:txBody>
      </p:sp>
      <p:sp>
        <p:nvSpPr>
          <p:cNvPr id="787" name="Google Shape;787;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5" name="Google Shape;805;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3" name="Google Shape;823;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1" name="Google Shape;841;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454545"/>
                </a:solidFill>
                <a:latin typeface="Avenir"/>
                <a:ea typeface="Avenir"/>
                <a:cs typeface="Avenir"/>
                <a:sym typeface="Avenir"/>
              </a:rPr>
              <a:t>Instructions: </a:t>
            </a:r>
            <a:endParaRPr/>
          </a:p>
          <a:p>
            <a:pPr marL="228600" lvl="0" indent="-152400" algn="l" rtl="0">
              <a:spcBef>
                <a:spcPts val="0"/>
              </a:spcBef>
              <a:spcAft>
                <a:spcPts val="0"/>
              </a:spcAft>
              <a:buClr>
                <a:schemeClr val="dk1"/>
              </a:buClr>
              <a:buSzPts val="1200"/>
              <a:buFont typeface="Calibri"/>
              <a:buNone/>
            </a:pPr>
            <a:endParaRPr sz="1200" b="0">
              <a:solidFill>
                <a:srgbClr val="454545"/>
              </a:solidFill>
              <a:latin typeface="Avenir"/>
              <a:ea typeface="Avenir"/>
              <a:cs typeface="Avenir"/>
              <a:sym typeface="Avenir"/>
            </a:endParaRPr>
          </a:p>
          <a:p>
            <a:pPr marL="228600" lvl="0" indent="-228600" algn="l" rtl="0">
              <a:spcBef>
                <a:spcPts val="0"/>
              </a:spcBef>
              <a:spcAft>
                <a:spcPts val="0"/>
              </a:spcAft>
              <a:buClr>
                <a:srgbClr val="454545"/>
              </a:buClr>
              <a:buSzPts val="1200"/>
              <a:buFont typeface="Calibri"/>
              <a:buAutoNum type="arabicPeriod"/>
            </a:pPr>
            <a:r>
              <a:rPr lang="en-US" sz="1200" b="0">
                <a:solidFill>
                  <a:srgbClr val="454545"/>
                </a:solidFill>
                <a:latin typeface="Avenir"/>
                <a:ea typeface="Avenir"/>
                <a:cs typeface="Avenir"/>
                <a:sym typeface="Avenir"/>
              </a:rPr>
              <a:t>Explain that the program would like the community’s help in understanding whether achieving the “later” vision of each norm will be easy or difficult. Just because achieving that future may be challenging doesn’t mean they shouldn’t attempt it! The team just needs to understand the difficulties involved.</a:t>
            </a:r>
            <a:endParaRPr/>
          </a:p>
          <a:p>
            <a:pPr marL="228600" lvl="0" indent="-152400" algn="l" rtl="0">
              <a:spcBef>
                <a:spcPts val="0"/>
              </a:spcBef>
              <a:spcAft>
                <a:spcPts val="0"/>
              </a:spcAft>
              <a:buClr>
                <a:schemeClr val="dk1"/>
              </a:buClr>
              <a:buSzPts val="1200"/>
              <a:buFont typeface="Calibri"/>
              <a:buNone/>
            </a:pPr>
            <a:endParaRPr sz="1200" b="0">
              <a:solidFill>
                <a:srgbClr val="454545"/>
              </a:solidFill>
              <a:latin typeface="Avenir"/>
              <a:ea typeface="Avenir"/>
              <a:cs typeface="Avenir"/>
              <a:sym typeface="Avenir"/>
            </a:endParaRPr>
          </a:p>
          <a:p>
            <a:pPr marL="228600" lvl="0" indent="-228600" algn="l" rtl="0">
              <a:spcBef>
                <a:spcPts val="0"/>
              </a:spcBef>
              <a:spcAft>
                <a:spcPts val="0"/>
              </a:spcAft>
              <a:buClr>
                <a:srgbClr val="454545"/>
              </a:buClr>
              <a:buSzPts val="1200"/>
              <a:buFont typeface="Calibri"/>
              <a:buAutoNum type="arabicPeriod"/>
            </a:pPr>
            <a:r>
              <a:rPr lang="en-US" sz="1200" b="0">
                <a:solidFill>
                  <a:srgbClr val="454545"/>
                </a:solidFill>
                <a:latin typeface="Avenir"/>
                <a:ea typeface="Avenir"/>
                <a:cs typeface="Avenir"/>
                <a:sym typeface="Avenir"/>
              </a:rPr>
              <a:t>Show the group the How Difficult to Achieve Future Norm? template that will be used for this activity. If you have a large group, you can break participants up into small groups to assess individual norms. If the group is small, and you have enough time to cover each norm, you can complete this exercise in plenary.</a:t>
            </a:r>
            <a:endParaRPr/>
          </a:p>
          <a:p>
            <a:pPr marL="228600" lvl="0" indent="-152400" algn="l" rtl="0">
              <a:spcBef>
                <a:spcPts val="0"/>
              </a:spcBef>
              <a:spcAft>
                <a:spcPts val="0"/>
              </a:spcAft>
              <a:buClr>
                <a:schemeClr val="dk1"/>
              </a:buClr>
              <a:buSzPts val="1200"/>
              <a:buFont typeface="Calibri"/>
              <a:buNone/>
            </a:pPr>
            <a:endParaRPr sz="1200" b="0">
              <a:solidFill>
                <a:srgbClr val="454545"/>
              </a:solidFill>
              <a:latin typeface="Avenir"/>
              <a:ea typeface="Avenir"/>
              <a:cs typeface="Avenir"/>
              <a:sym typeface="Avenir"/>
            </a:endParaRPr>
          </a:p>
          <a:p>
            <a:pPr marL="228600" lvl="0" indent="-228600" algn="l" rtl="0">
              <a:spcBef>
                <a:spcPts val="0"/>
              </a:spcBef>
              <a:spcAft>
                <a:spcPts val="0"/>
              </a:spcAft>
              <a:buClr>
                <a:srgbClr val="454545"/>
              </a:buClr>
              <a:buSzPts val="1200"/>
              <a:buFont typeface="Calibri"/>
              <a:buAutoNum type="arabicPeriod"/>
            </a:pPr>
            <a:r>
              <a:rPr lang="en-US" sz="1200" b="0">
                <a:solidFill>
                  <a:srgbClr val="454545"/>
                </a:solidFill>
                <a:latin typeface="Avenir"/>
                <a:ea typeface="Avenir"/>
                <a:cs typeface="Avenir"/>
                <a:sym typeface="Avenir"/>
              </a:rPr>
              <a:t>Explain that groups will use a checklist to assess how easy or difficult it will be to achieve the “later” norm. Have a facilitator read the “now” and “later” version of the norm the group created in the previous activity. Then ask each question in the checklist one by one, discussing the answers. The group’s facilitator then scores the difficulty of shifting the norm. If the norm will be difficult to change, ask the group if the difficulty changes their mind about the importance of trying to shift it. Does the group have any ideas on how to make shifting the norm easier? Make sure to note down those ideas in the table below.</a:t>
            </a:r>
            <a:endParaRPr/>
          </a:p>
          <a:p>
            <a:pPr marL="0" lvl="0" indent="0" algn="l" rtl="0">
              <a:spcBef>
                <a:spcPts val="0"/>
              </a:spcBef>
              <a:spcAft>
                <a:spcPts val="0"/>
              </a:spcAft>
              <a:buNone/>
            </a:pPr>
            <a:endParaRPr/>
          </a:p>
        </p:txBody>
      </p:sp>
      <p:sp>
        <p:nvSpPr>
          <p:cNvPr id="860" name="Google Shape;860;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4" name="Google Shape;884;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2" name="Google Shape;902;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0" name="Google Shape;920;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454545"/>
                </a:solidFill>
                <a:latin typeface="Avenir"/>
                <a:ea typeface="Avenir"/>
                <a:cs typeface="Avenir"/>
                <a:sym typeface="Avenir"/>
              </a:rPr>
              <a:t>Instructions: </a:t>
            </a:r>
            <a:endParaRPr/>
          </a:p>
          <a:p>
            <a:pPr marL="0" lvl="0" indent="0" algn="l" rtl="0">
              <a:spcBef>
                <a:spcPts val="0"/>
              </a:spcBef>
              <a:spcAft>
                <a:spcPts val="0"/>
              </a:spcAft>
              <a:buNone/>
            </a:pPr>
            <a:endParaRPr sz="1200" b="0">
              <a:solidFill>
                <a:srgbClr val="454545"/>
              </a:solidFill>
              <a:latin typeface="Avenir"/>
              <a:ea typeface="Avenir"/>
              <a:cs typeface="Avenir"/>
              <a:sym typeface="Avenir"/>
            </a:endParaRPr>
          </a:p>
          <a:p>
            <a:pPr marL="0" lvl="0" indent="0" algn="l" rtl="0">
              <a:spcBef>
                <a:spcPts val="0"/>
              </a:spcBef>
              <a:spcAft>
                <a:spcPts val="0"/>
              </a:spcAft>
              <a:buNone/>
            </a:pPr>
            <a:r>
              <a:rPr lang="en-US" sz="1200" b="0">
                <a:solidFill>
                  <a:srgbClr val="454545"/>
                </a:solidFill>
                <a:latin typeface="Avenir"/>
                <a:ea typeface="Avenir"/>
                <a:cs typeface="Avenir"/>
                <a:sym typeface="Avenir"/>
              </a:rPr>
              <a:t>After the community consultation is complete, fill in the cells of the Norm Profile (annex 3) that were left blank in the previous activity (cells for Proposed Action and Norm Strength). </a:t>
            </a:r>
            <a:r>
              <a:rPr lang="en-US" sz="1200" b="0">
                <a:solidFill>
                  <a:srgbClr val="0193C0"/>
                </a:solidFill>
                <a:latin typeface="Avenir"/>
                <a:ea typeface="Avenir"/>
                <a:cs typeface="Avenir"/>
                <a:sym typeface="Avenir"/>
              </a:rPr>
              <a:t>The “proposed action” is the action proposed by the community members during the Community Consultation module.</a:t>
            </a:r>
            <a:r>
              <a:rPr lang="en-US" sz="1200" b="0">
                <a:solidFill>
                  <a:srgbClr val="454545"/>
                </a:solidFill>
                <a:latin typeface="Avenir"/>
                <a:ea typeface="Avenir"/>
                <a:cs typeface="Avenir"/>
                <a:sym typeface="Avenir"/>
              </a:rPr>
              <a:t> If the program team assumed the program would shift a norm, but the community decided the norm should be fortified, for example, the program should not go ahead with plans to shift the norm. If the Community Consultation resulted in community guidance that does not align with program goals or activities, the program team will need to pause. Options at this point would include re-assessing program goals or activities to ensure they align with community desires, or doing further community consultation to ensure the program has heard from and understood the broad array of community opinions, needs, and desires. Disregarding community guidance if it does not align with program plans is not ethical.</a:t>
            </a:r>
            <a:endParaRPr/>
          </a:p>
          <a:p>
            <a:pPr marL="0" lvl="0" indent="0" algn="l" rtl="0">
              <a:spcBef>
                <a:spcPts val="0"/>
              </a:spcBef>
              <a:spcAft>
                <a:spcPts val="0"/>
              </a:spcAft>
              <a:buNone/>
            </a:pPr>
            <a:endParaRPr sz="1200" b="0">
              <a:solidFill>
                <a:srgbClr val="454545"/>
              </a:solidFill>
              <a:latin typeface="Avenir"/>
              <a:ea typeface="Avenir"/>
              <a:cs typeface="Avenir"/>
              <a:sym typeface="Avenir"/>
            </a:endParaRPr>
          </a:p>
          <a:p>
            <a:pPr marL="0" lvl="0" indent="0" algn="l" rtl="0">
              <a:spcBef>
                <a:spcPts val="0"/>
              </a:spcBef>
              <a:spcAft>
                <a:spcPts val="0"/>
              </a:spcAft>
              <a:buNone/>
            </a:pPr>
            <a:r>
              <a:rPr lang="en-US" sz="1200" b="0">
                <a:solidFill>
                  <a:srgbClr val="454545"/>
                </a:solidFill>
                <a:latin typeface="Avenir"/>
                <a:ea typeface="Avenir"/>
                <a:cs typeface="Avenir"/>
                <a:sym typeface="Avenir"/>
              </a:rPr>
              <a:t>For each norm that will be shifted or reframed, also add a “Desired Future Norm” heading under the “Current Norm” at the top of the Norm Profile (annex 3); then add in the “Desired Future Norm,” as defined by the community consultation.</a:t>
            </a:r>
            <a:endParaRPr/>
          </a:p>
          <a:p>
            <a:pPr marL="0" lvl="0" indent="0" algn="l" rtl="0">
              <a:spcBef>
                <a:spcPts val="0"/>
              </a:spcBef>
              <a:spcAft>
                <a:spcPts val="0"/>
              </a:spcAft>
              <a:buNone/>
            </a:pPr>
            <a:endParaRPr/>
          </a:p>
        </p:txBody>
      </p:sp>
      <p:sp>
        <p:nvSpPr>
          <p:cNvPr id="921" name="Google Shape;921;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9" name="Google Shape;939;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7" name="Google Shape;957;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6" name="Google Shape;966;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4" name="Google Shape;984;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2" name="Google Shape;1002;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0" name="Google Shape;1020;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8" name="Google Shape;1038;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454545"/>
                </a:solidFill>
                <a:latin typeface="Avenir"/>
                <a:ea typeface="Avenir"/>
                <a:cs typeface="Avenir"/>
                <a:sym typeface="Avenir"/>
              </a:rPr>
              <a:t>Instructions: </a:t>
            </a:r>
            <a:endParaRPr/>
          </a:p>
          <a:p>
            <a:pPr marL="0" lvl="0" indent="0" algn="l" rtl="0">
              <a:spcBef>
                <a:spcPts val="0"/>
              </a:spcBef>
              <a:spcAft>
                <a:spcPts val="0"/>
              </a:spcAft>
              <a:buNone/>
            </a:pPr>
            <a:endParaRPr sz="1200">
              <a:solidFill>
                <a:srgbClr val="454545"/>
              </a:solidFill>
              <a:latin typeface="Avenir"/>
              <a:ea typeface="Avenir"/>
              <a:cs typeface="Avenir"/>
              <a:sym typeface="Avenir"/>
            </a:endParaRPr>
          </a:p>
          <a:p>
            <a:pPr marL="228600" lvl="0" indent="-228600" algn="l" rtl="0">
              <a:spcBef>
                <a:spcPts val="0"/>
              </a:spcBef>
              <a:spcAft>
                <a:spcPts val="0"/>
              </a:spcAft>
              <a:buClr>
                <a:srgbClr val="454545"/>
              </a:buClr>
              <a:buSzPts val="1200"/>
              <a:buFont typeface="Calibri"/>
              <a:buAutoNum type="arabicPeriod"/>
            </a:pPr>
            <a:r>
              <a:rPr lang="en-US" sz="1200" b="0">
                <a:solidFill>
                  <a:srgbClr val="454545"/>
                </a:solidFill>
                <a:latin typeface="Avenir"/>
                <a:ea typeface="Avenir"/>
                <a:cs typeface="Avenir"/>
                <a:sym typeface="Avenir"/>
              </a:rPr>
              <a:t>Review the program’s existing logic model, then answer the questions in the table below.</a:t>
            </a:r>
            <a:endParaRPr/>
          </a:p>
          <a:p>
            <a:pPr marL="228600" lvl="0" indent="-152400" algn="l" rtl="0">
              <a:spcBef>
                <a:spcPts val="0"/>
              </a:spcBef>
              <a:spcAft>
                <a:spcPts val="0"/>
              </a:spcAft>
              <a:buClr>
                <a:schemeClr val="dk1"/>
              </a:buClr>
              <a:buSzPts val="1200"/>
              <a:buFont typeface="Calibri"/>
              <a:buNone/>
            </a:pPr>
            <a:endParaRPr sz="1200" b="0">
              <a:solidFill>
                <a:srgbClr val="454545"/>
              </a:solidFill>
              <a:latin typeface="Avenir"/>
              <a:ea typeface="Avenir"/>
              <a:cs typeface="Avenir"/>
              <a:sym typeface="Avenir"/>
            </a:endParaRPr>
          </a:p>
          <a:p>
            <a:pPr marL="228600" lvl="0" indent="-228600" algn="l" rtl="0">
              <a:spcBef>
                <a:spcPts val="0"/>
              </a:spcBef>
              <a:spcAft>
                <a:spcPts val="0"/>
              </a:spcAft>
              <a:buClr>
                <a:srgbClr val="454545"/>
              </a:buClr>
              <a:buSzPts val="1200"/>
              <a:buFont typeface="Calibri"/>
              <a:buAutoNum type="arabicPeriod"/>
            </a:pPr>
            <a:r>
              <a:rPr lang="en-US" sz="1200" b="0">
                <a:solidFill>
                  <a:srgbClr val="454545"/>
                </a:solidFill>
                <a:latin typeface="Avenir"/>
                <a:ea typeface="Avenir"/>
                <a:cs typeface="Avenir"/>
                <a:sym typeface="Avenir"/>
              </a:rPr>
              <a:t>If you answer “no” to any question, review the considerations to identify possible areas of change. You will come back to your logic model at the end of this module to make changes.</a:t>
            </a:r>
            <a:endParaRPr/>
          </a:p>
          <a:p>
            <a:pPr marL="0" lvl="0" indent="0" algn="l" rtl="0">
              <a:spcBef>
                <a:spcPts val="0"/>
              </a:spcBef>
              <a:spcAft>
                <a:spcPts val="0"/>
              </a:spcAft>
              <a:buNone/>
            </a:pPr>
            <a:endParaRPr/>
          </a:p>
        </p:txBody>
      </p:sp>
      <p:sp>
        <p:nvSpPr>
          <p:cNvPr id="1039" name="Google Shape;1039;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8" name="Google Shape;1058;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Google Shape;1075;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6" name="Google Shape;1076;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4" name="Google Shape;1094;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5" name="Google Shape;1095;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7" name="Google Shape;1117;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Google Shape;1134;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5" name="Google Shape;1135;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454545"/>
                </a:solidFill>
                <a:latin typeface="Avenir"/>
                <a:ea typeface="Avenir"/>
                <a:cs typeface="Avenir"/>
                <a:sym typeface="Avenir"/>
              </a:rPr>
              <a:t>Instructions: </a:t>
            </a:r>
            <a:r>
              <a:rPr lang="en-US" sz="1200" b="0" i="1">
                <a:solidFill>
                  <a:srgbClr val="454545"/>
                </a:solidFill>
                <a:latin typeface="Avenir"/>
                <a:ea typeface="Avenir"/>
                <a:cs typeface="Avenir"/>
                <a:sym typeface="Avenir"/>
              </a:rPr>
              <a:t>Fill out the table following using the following steps.</a:t>
            </a:r>
            <a:endParaRPr/>
          </a:p>
          <a:p>
            <a:pPr marL="0" lvl="0" indent="0" algn="l" rtl="0">
              <a:spcBef>
                <a:spcPts val="0"/>
              </a:spcBef>
              <a:spcAft>
                <a:spcPts val="0"/>
              </a:spcAft>
              <a:buNone/>
            </a:pPr>
            <a:endParaRPr sz="1200">
              <a:solidFill>
                <a:srgbClr val="454545"/>
              </a:solidFill>
              <a:latin typeface="Avenir"/>
              <a:ea typeface="Avenir"/>
              <a:cs typeface="Avenir"/>
              <a:sym typeface="Avenir"/>
            </a:endParaRPr>
          </a:p>
          <a:p>
            <a:pPr marL="228600" lvl="0" indent="-228600" algn="l" rtl="0">
              <a:spcBef>
                <a:spcPts val="0"/>
              </a:spcBef>
              <a:spcAft>
                <a:spcPts val="0"/>
              </a:spcAft>
              <a:buClr>
                <a:srgbClr val="454545"/>
              </a:buClr>
              <a:buSzPts val="1200"/>
              <a:buFont typeface="Calibri"/>
              <a:buAutoNum type="arabicPeriod"/>
            </a:pPr>
            <a:r>
              <a:rPr lang="en-US" sz="1200" b="0">
                <a:solidFill>
                  <a:srgbClr val="454545"/>
                </a:solidFill>
                <a:latin typeface="Avenir"/>
                <a:ea typeface="Avenir"/>
                <a:cs typeface="Avenir"/>
                <a:sym typeface="Avenir"/>
              </a:rPr>
              <a:t>In the activity column, write the title or brief description of all existing or planned activities in your program. </a:t>
            </a:r>
            <a:endParaRPr/>
          </a:p>
          <a:p>
            <a:pPr marL="228600" lvl="0" indent="-152400" algn="l" rtl="0">
              <a:spcBef>
                <a:spcPts val="0"/>
              </a:spcBef>
              <a:spcAft>
                <a:spcPts val="0"/>
              </a:spcAft>
              <a:buClr>
                <a:schemeClr val="dk1"/>
              </a:buClr>
              <a:buSzPts val="1200"/>
              <a:buFont typeface="Calibri"/>
              <a:buNone/>
            </a:pPr>
            <a:endParaRPr sz="1200" b="0">
              <a:solidFill>
                <a:srgbClr val="454545"/>
              </a:solidFill>
              <a:latin typeface="Avenir"/>
              <a:ea typeface="Avenir"/>
              <a:cs typeface="Avenir"/>
              <a:sym typeface="Avenir"/>
            </a:endParaRPr>
          </a:p>
          <a:p>
            <a:pPr marL="228600" lvl="0" indent="-228600" algn="l" rtl="0">
              <a:spcBef>
                <a:spcPts val="0"/>
              </a:spcBef>
              <a:spcAft>
                <a:spcPts val="0"/>
              </a:spcAft>
              <a:buClr>
                <a:srgbClr val="454545"/>
              </a:buClr>
              <a:buSzPts val="1200"/>
              <a:buFont typeface="Calibri"/>
              <a:buAutoNum type="arabicPeriod"/>
            </a:pPr>
            <a:r>
              <a:rPr lang="en-US" sz="1200" b="0">
                <a:solidFill>
                  <a:srgbClr val="454545"/>
                </a:solidFill>
                <a:latin typeface="Avenir"/>
                <a:ea typeface="Avenir"/>
                <a:cs typeface="Avenir"/>
                <a:sym typeface="Avenir"/>
              </a:rPr>
              <a:t>For each activity, record the priority groups and/or reference groups that the activity is intended to reach.</a:t>
            </a:r>
            <a:endParaRPr/>
          </a:p>
          <a:p>
            <a:pPr marL="228600" lvl="0" indent="-152400" algn="l" rtl="0">
              <a:spcBef>
                <a:spcPts val="0"/>
              </a:spcBef>
              <a:spcAft>
                <a:spcPts val="0"/>
              </a:spcAft>
              <a:buClr>
                <a:schemeClr val="dk1"/>
              </a:buClr>
              <a:buSzPts val="1200"/>
              <a:buFont typeface="Calibri"/>
              <a:buNone/>
            </a:pPr>
            <a:endParaRPr sz="1200" b="0">
              <a:solidFill>
                <a:srgbClr val="454545"/>
              </a:solidFill>
              <a:latin typeface="Avenir"/>
              <a:ea typeface="Avenir"/>
              <a:cs typeface="Avenir"/>
              <a:sym typeface="Avenir"/>
            </a:endParaRPr>
          </a:p>
          <a:p>
            <a:pPr marL="228600" lvl="0" indent="-228600" algn="l" rtl="0">
              <a:spcBef>
                <a:spcPts val="0"/>
              </a:spcBef>
              <a:spcAft>
                <a:spcPts val="0"/>
              </a:spcAft>
              <a:buClr>
                <a:srgbClr val="454545"/>
              </a:buClr>
              <a:buSzPts val="1200"/>
              <a:buFont typeface="Calibri"/>
              <a:buAutoNum type="arabicPeriod"/>
            </a:pPr>
            <a:r>
              <a:rPr lang="en-US" sz="1200" b="0">
                <a:solidFill>
                  <a:srgbClr val="454545"/>
                </a:solidFill>
                <a:latin typeface="Avenir"/>
                <a:ea typeface="Avenir"/>
                <a:cs typeface="Avenir"/>
                <a:sym typeface="Avenir"/>
              </a:rPr>
              <a:t>For each activity, record the existing norm(s) it can address (from your norm profiles)</a:t>
            </a:r>
            <a:endParaRPr/>
          </a:p>
          <a:p>
            <a:pPr marL="228600" lvl="0" indent="-152400" algn="l" rtl="0">
              <a:spcBef>
                <a:spcPts val="0"/>
              </a:spcBef>
              <a:spcAft>
                <a:spcPts val="0"/>
              </a:spcAft>
              <a:buClr>
                <a:schemeClr val="dk1"/>
              </a:buClr>
              <a:buSzPts val="1200"/>
              <a:buFont typeface="Calibri"/>
              <a:buNone/>
            </a:pPr>
            <a:endParaRPr sz="1200" b="0">
              <a:solidFill>
                <a:srgbClr val="454545"/>
              </a:solidFill>
              <a:latin typeface="Avenir"/>
              <a:ea typeface="Avenir"/>
              <a:cs typeface="Avenir"/>
              <a:sym typeface="Avenir"/>
            </a:endParaRPr>
          </a:p>
          <a:p>
            <a:pPr marL="228600" lvl="0" indent="-228600" algn="l" rtl="0">
              <a:spcBef>
                <a:spcPts val="0"/>
              </a:spcBef>
              <a:spcAft>
                <a:spcPts val="0"/>
              </a:spcAft>
              <a:buClr>
                <a:srgbClr val="454545"/>
              </a:buClr>
              <a:buSzPts val="1200"/>
              <a:buFont typeface="Calibri"/>
              <a:buAutoNum type="arabicPeriod"/>
            </a:pPr>
            <a:r>
              <a:rPr lang="en-US" sz="1200" b="0">
                <a:solidFill>
                  <a:srgbClr val="454545"/>
                </a:solidFill>
                <a:latin typeface="Avenir"/>
                <a:ea typeface="Avenir"/>
                <a:cs typeface="Avenir"/>
                <a:sym typeface="Avenir"/>
              </a:rPr>
              <a:t>For each activity, assess how it meets each of the common attributes of norm shifting programs and insert a “X” for each criterion it meets.</a:t>
            </a:r>
            <a:endParaRPr/>
          </a:p>
          <a:p>
            <a:pPr marL="0" lvl="0" indent="0" algn="l" rtl="0">
              <a:spcBef>
                <a:spcPts val="0"/>
              </a:spcBef>
              <a:spcAft>
                <a:spcPts val="0"/>
              </a:spcAft>
              <a:buNone/>
            </a:pPr>
            <a:endParaRPr/>
          </a:p>
        </p:txBody>
      </p:sp>
      <p:sp>
        <p:nvSpPr>
          <p:cNvPr id="1136" name="Google Shape;1136;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p:cNvGrpSpPr/>
        <p:nvPr/>
      </p:nvGrpSpPr>
      <p:grpSpPr>
        <a:xfrm>
          <a:off x="0" y="0"/>
          <a:ext cx="0" cy="0"/>
          <a:chOff x="0" y="0"/>
          <a:chExt cx="0" cy="0"/>
        </a:xfrm>
      </p:grpSpPr>
      <p:sp>
        <p:nvSpPr>
          <p:cNvPr id="1154" name="Google Shape;1154;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5" name="Google Shape;1155;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6" name="Google Shape;1156;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7" name="Google Shape;1177;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54545"/>
              </a:buClr>
              <a:buSzPts val="1200"/>
              <a:buFont typeface="Avenir"/>
              <a:buNone/>
            </a:pPr>
            <a:r>
              <a:rPr lang="en-US" sz="1200" b="0">
                <a:solidFill>
                  <a:srgbClr val="454545"/>
                </a:solidFill>
                <a:latin typeface="Avenir"/>
                <a:ea typeface="Avenir"/>
                <a:cs typeface="Avenir"/>
                <a:sym typeface="Avenir"/>
              </a:rPr>
              <a:t>Complete the gap analysis to identify areas that need further attention. You will have a chance to incorporate these gaps into your activity descriptions in the next activity.</a:t>
            </a:r>
            <a:endParaRPr/>
          </a:p>
          <a:p>
            <a:pPr marL="0" lvl="0" indent="0" algn="l" rtl="0">
              <a:spcBef>
                <a:spcPts val="0"/>
              </a:spcBef>
              <a:spcAft>
                <a:spcPts val="0"/>
              </a:spcAft>
              <a:buNone/>
            </a:pPr>
            <a:endParaRPr/>
          </a:p>
        </p:txBody>
      </p:sp>
      <p:sp>
        <p:nvSpPr>
          <p:cNvPr id="1178" name="Google Shape;1178;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8" name="Google Shape;1198;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4"/>
        <p:cNvGrpSpPr/>
        <p:nvPr/>
      </p:nvGrpSpPr>
      <p:grpSpPr>
        <a:xfrm>
          <a:off x="0" y="0"/>
          <a:ext cx="0" cy="0"/>
          <a:chOff x="0" y="0"/>
          <a:chExt cx="0" cy="0"/>
        </a:xfrm>
      </p:grpSpPr>
      <p:sp>
        <p:nvSpPr>
          <p:cNvPr id="1215" name="Google Shape;1215;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6" name="Google Shape;1216;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p6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4" name="Google Shape;1234;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2" name="Google Shape;1252;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454545"/>
                </a:solidFill>
                <a:latin typeface="Avenir"/>
                <a:ea typeface="Avenir"/>
                <a:cs typeface="Avenir"/>
                <a:sym typeface="Avenir"/>
              </a:rPr>
              <a:t>Instructions:</a:t>
            </a:r>
            <a:endParaRPr/>
          </a:p>
          <a:p>
            <a:pPr marL="0" lvl="0" indent="0" algn="l" rtl="0">
              <a:spcBef>
                <a:spcPts val="0"/>
              </a:spcBef>
              <a:spcAft>
                <a:spcPts val="0"/>
              </a:spcAft>
              <a:buNone/>
            </a:pPr>
            <a:endParaRPr sz="1200">
              <a:solidFill>
                <a:srgbClr val="454545"/>
              </a:solidFill>
              <a:latin typeface="Avenir"/>
              <a:ea typeface="Avenir"/>
              <a:cs typeface="Avenir"/>
              <a:sym typeface="Avenir"/>
            </a:endParaRPr>
          </a:p>
          <a:p>
            <a:pPr marL="228600" lvl="0" indent="-228600" algn="l" rtl="0">
              <a:spcBef>
                <a:spcPts val="0"/>
              </a:spcBef>
              <a:spcAft>
                <a:spcPts val="0"/>
              </a:spcAft>
              <a:buClr>
                <a:srgbClr val="454545"/>
              </a:buClr>
              <a:buSzPts val="1200"/>
              <a:buFont typeface="Calibri"/>
              <a:buAutoNum type="arabicPeriod"/>
            </a:pPr>
            <a:r>
              <a:rPr lang="en-US" sz="1200" b="0">
                <a:solidFill>
                  <a:srgbClr val="454545"/>
                </a:solidFill>
                <a:latin typeface="Avenir"/>
                <a:ea typeface="Avenir"/>
                <a:cs typeface="Avenir"/>
                <a:sym typeface="Avenir"/>
              </a:rPr>
              <a:t>Review the example logic-chain sentence below to familiarize yourself with the different components of the causal pathway: the activity, how the norms are included, how the norm will be addressed, the reference groups, and what will change as a result.</a:t>
            </a:r>
            <a:endParaRPr/>
          </a:p>
          <a:p>
            <a:pPr marL="228600" lvl="0" indent="-152400" algn="l" rtl="0">
              <a:spcBef>
                <a:spcPts val="0"/>
              </a:spcBef>
              <a:spcAft>
                <a:spcPts val="0"/>
              </a:spcAft>
              <a:buClr>
                <a:schemeClr val="dk1"/>
              </a:buClr>
              <a:buSzPts val="1200"/>
              <a:buFont typeface="Calibri"/>
              <a:buNone/>
            </a:pPr>
            <a:endParaRPr sz="1200" b="0">
              <a:solidFill>
                <a:srgbClr val="454545"/>
              </a:solidFill>
              <a:latin typeface="Avenir"/>
              <a:ea typeface="Avenir"/>
              <a:cs typeface="Avenir"/>
              <a:sym typeface="Avenir"/>
            </a:endParaRPr>
          </a:p>
          <a:p>
            <a:pPr marL="228600" lvl="0" indent="-228600" algn="l" rtl="0">
              <a:spcBef>
                <a:spcPts val="0"/>
              </a:spcBef>
              <a:spcAft>
                <a:spcPts val="0"/>
              </a:spcAft>
              <a:buClr>
                <a:srgbClr val="454545"/>
              </a:buClr>
              <a:buSzPts val="1200"/>
              <a:buFont typeface="Calibri"/>
              <a:buAutoNum type="arabicPeriod"/>
            </a:pPr>
            <a:r>
              <a:rPr lang="en-US" sz="1200" b="0">
                <a:solidFill>
                  <a:srgbClr val="454545"/>
                </a:solidFill>
                <a:latin typeface="Avenir"/>
                <a:ea typeface="Avenir"/>
                <a:cs typeface="Avenir"/>
                <a:sym typeface="Avenir"/>
              </a:rPr>
              <a:t>Practice identifying the different components for the additional examples provided below by highlighting each component with a marker or pen.</a:t>
            </a:r>
            <a:endParaRPr/>
          </a:p>
          <a:p>
            <a:pPr marL="228600" lvl="0" indent="-152400" algn="l" rtl="0">
              <a:spcBef>
                <a:spcPts val="0"/>
              </a:spcBef>
              <a:spcAft>
                <a:spcPts val="0"/>
              </a:spcAft>
              <a:buClr>
                <a:schemeClr val="dk1"/>
              </a:buClr>
              <a:buSzPts val="1200"/>
              <a:buFont typeface="Calibri"/>
              <a:buNone/>
            </a:pPr>
            <a:endParaRPr sz="1200" b="0">
              <a:solidFill>
                <a:srgbClr val="454545"/>
              </a:solidFill>
              <a:latin typeface="Avenir"/>
              <a:ea typeface="Avenir"/>
              <a:cs typeface="Avenir"/>
              <a:sym typeface="Avenir"/>
            </a:endParaRPr>
          </a:p>
          <a:p>
            <a:pPr marL="228600" lvl="0" indent="-228600" algn="l" rtl="0">
              <a:spcBef>
                <a:spcPts val="0"/>
              </a:spcBef>
              <a:spcAft>
                <a:spcPts val="0"/>
              </a:spcAft>
              <a:buClr>
                <a:srgbClr val="454545"/>
              </a:buClr>
              <a:buSzPts val="1200"/>
              <a:buFont typeface="Calibri"/>
              <a:buAutoNum type="arabicPeriod"/>
            </a:pPr>
            <a:r>
              <a:rPr lang="en-US" sz="1200" b="0">
                <a:solidFill>
                  <a:srgbClr val="454545"/>
                </a:solidFill>
                <a:latin typeface="Avenir"/>
                <a:ea typeface="Avenir"/>
                <a:cs typeface="Avenir"/>
                <a:sym typeface="Avenir"/>
              </a:rPr>
              <a:t>Now, for each existing or new activity in your program, write at least one logic-chain sentence (or paragraph) that </a:t>
            </a:r>
            <a:br>
              <a:rPr lang="en-US" sz="1200" b="0">
                <a:solidFill>
                  <a:srgbClr val="454545"/>
                </a:solidFill>
                <a:latin typeface="Avenir"/>
                <a:ea typeface="Avenir"/>
                <a:cs typeface="Avenir"/>
                <a:sym typeface="Avenir"/>
              </a:rPr>
            </a:br>
            <a:r>
              <a:rPr lang="en-US" sz="1200" b="0">
                <a:solidFill>
                  <a:srgbClr val="454545"/>
                </a:solidFill>
                <a:latin typeface="Avenir"/>
                <a:ea typeface="Avenir"/>
                <a:cs typeface="Avenir"/>
                <a:sym typeface="Avenir"/>
              </a:rPr>
              <a:t>a) Describes the activity</a:t>
            </a:r>
            <a:br>
              <a:rPr lang="en-US" sz="1200" b="0">
                <a:solidFill>
                  <a:srgbClr val="454545"/>
                </a:solidFill>
                <a:latin typeface="Avenir"/>
                <a:ea typeface="Avenir"/>
                <a:cs typeface="Avenir"/>
                <a:sym typeface="Avenir"/>
              </a:rPr>
            </a:br>
            <a:r>
              <a:rPr lang="en-US" sz="1200" b="0">
                <a:solidFill>
                  <a:srgbClr val="454545"/>
                </a:solidFill>
                <a:latin typeface="Avenir"/>
                <a:ea typeface="Avenir"/>
                <a:cs typeface="Avenir"/>
                <a:sym typeface="Avenir"/>
              </a:rPr>
              <a:t>b) How the norm will be used</a:t>
            </a:r>
            <a:br>
              <a:rPr lang="en-US" sz="1200" b="0">
                <a:solidFill>
                  <a:srgbClr val="454545"/>
                </a:solidFill>
                <a:latin typeface="Avenir"/>
                <a:ea typeface="Avenir"/>
                <a:cs typeface="Avenir"/>
                <a:sym typeface="Avenir"/>
              </a:rPr>
            </a:br>
            <a:r>
              <a:rPr lang="en-US" sz="1200" b="0">
                <a:solidFill>
                  <a:srgbClr val="454545"/>
                </a:solidFill>
                <a:latin typeface="Avenir"/>
                <a:ea typeface="Avenir"/>
                <a:cs typeface="Avenir"/>
                <a:sym typeface="Avenir"/>
              </a:rPr>
              <a:t>c) How reference groups will be reached</a:t>
            </a:r>
            <a:br>
              <a:rPr lang="en-US" sz="1200" b="0">
                <a:solidFill>
                  <a:srgbClr val="454545"/>
                </a:solidFill>
                <a:latin typeface="Avenir"/>
                <a:ea typeface="Avenir"/>
                <a:cs typeface="Avenir"/>
                <a:sym typeface="Avenir"/>
              </a:rPr>
            </a:br>
            <a:r>
              <a:rPr lang="en-US" sz="1200" b="0">
                <a:solidFill>
                  <a:srgbClr val="454545"/>
                </a:solidFill>
                <a:latin typeface="Avenir"/>
                <a:ea typeface="Avenir"/>
                <a:cs typeface="Avenir"/>
                <a:sym typeface="Avenir"/>
              </a:rPr>
              <a:t>d) What will change as a result</a:t>
            </a:r>
            <a:endParaRPr/>
          </a:p>
          <a:p>
            <a:pPr marL="228600" lvl="0" indent="-152400" algn="l" rtl="0">
              <a:spcBef>
                <a:spcPts val="0"/>
              </a:spcBef>
              <a:spcAft>
                <a:spcPts val="0"/>
              </a:spcAft>
              <a:buClr>
                <a:schemeClr val="dk1"/>
              </a:buClr>
              <a:buSzPts val="1200"/>
              <a:buFont typeface="Calibri"/>
              <a:buNone/>
            </a:pPr>
            <a:endParaRPr sz="1200" b="0">
              <a:solidFill>
                <a:srgbClr val="454545"/>
              </a:solidFill>
              <a:latin typeface="Avenir"/>
              <a:ea typeface="Avenir"/>
              <a:cs typeface="Avenir"/>
              <a:sym typeface="Avenir"/>
            </a:endParaRPr>
          </a:p>
          <a:p>
            <a:pPr marL="228600" lvl="0" indent="-228600" algn="l" rtl="0">
              <a:spcBef>
                <a:spcPts val="0"/>
              </a:spcBef>
              <a:spcAft>
                <a:spcPts val="0"/>
              </a:spcAft>
              <a:buClr>
                <a:srgbClr val="454545"/>
              </a:buClr>
              <a:buSzPts val="1200"/>
              <a:buFont typeface="Calibri"/>
              <a:buAutoNum type="arabicPeriod"/>
            </a:pPr>
            <a:r>
              <a:rPr lang="en-US" sz="1200" b="0">
                <a:solidFill>
                  <a:srgbClr val="454545"/>
                </a:solidFill>
                <a:latin typeface="Avenir"/>
                <a:ea typeface="Avenir"/>
                <a:cs typeface="Avenir"/>
                <a:sym typeface="Avenir"/>
              </a:rPr>
              <a:t>Once you have finalized one logic-chain for each activity, collect them in one document. At the end of Module 2 you will put it together with other documents to form a record of your work. </a:t>
            </a:r>
            <a:endParaRPr/>
          </a:p>
          <a:p>
            <a:pPr marL="0" lvl="0" indent="0" algn="l" rtl="0">
              <a:spcBef>
                <a:spcPts val="0"/>
              </a:spcBef>
              <a:spcAft>
                <a:spcPts val="0"/>
              </a:spcAft>
              <a:buNone/>
            </a:pPr>
            <a:endParaRPr/>
          </a:p>
        </p:txBody>
      </p:sp>
      <p:sp>
        <p:nvSpPr>
          <p:cNvPr id="1253" name="Google Shape;1253;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0"/>
        <p:cNvGrpSpPr/>
        <p:nvPr/>
      </p:nvGrpSpPr>
      <p:grpSpPr>
        <a:xfrm>
          <a:off x="0" y="0"/>
          <a:ext cx="0" cy="0"/>
          <a:chOff x="0" y="0"/>
          <a:chExt cx="0" cy="0"/>
        </a:xfrm>
      </p:grpSpPr>
      <p:sp>
        <p:nvSpPr>
          <p:cNvPr id="1271" name="Google Shape;1271;p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2" name="Google Shape;1272;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9"/>
        <p:cNvGrpSpPr/>
        <p:nvPr/>
      </p:nvGrpSpPr>
      <p:grpSpPr>
        <a:xfrm>
          <a:off x="0" y="0"/>
          <a:ext cx="0" cy="0"/>
          <a:chOff x="0" y="0"/>
          <a:chExt cx="0" cy="0"/>
        </a:xfrm>
      </p:grpSpPr>
      <p:sp>
        <p:nvSpPr>
          <p:cNvPr id="1290" name="Google Shape;1290;p6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1" name="Google Shape;1291;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7"/>
        <p:cNvGrpSpPr/>
        <p:nvPr/>
      </p:nvGrpSpPr>
      <p:grpSpPr>
        <a:xfrm>
          <a:off x="0" y="0"/>
          <a:ext cx="0" cy="0"/>
          <a:chOff x="0" y="0"/>
          <a:chExt cx="0" cy="0"/>
        </a:xfrm>
      </p:grpSpPr>
      <p:sp>
        <p:nvSpPr>
          <p:cNvPr id="1308" name="Google Shape;1308;p6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9" name="Google Shape;1309;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5"/>
        <p:cNvGrpSpPr/>
        <p:nvPr/>
      </p:nvGrpSpPr>
      <p:grpSpPr>
        <a:xfrm>
          <a:off x="0" y="0"/>
          <a:ext cx="0" cy="0"/>
          <a:chOff x="0" y="0"/>
          <a:chExt cx="0" cy="0"/>
        </a:xfrm>
      </p:grpSpPr>
      <p:sp>
        <p:nvSpPr>
          <p:cNvPr id="1326" name="Google Shape;1326;p6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7" name="Google Shape;1327;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6"/>
        <p:cNvGrpSpPr/>
        <p:nvPr/>
      </p:nvGrpSpPr>
      <p:grpSpPr>
        <a:xfrm>
          <a:off x="0" y="0"/>
          <a:ext cx="0" cy="0"/>
          <a:chOff x="0" y="0"/>
          <a:chExt cx="0" cy="0"/>
        </a:xfrm>
      </p:grpSpPr>
      <p:sp>
        <p:nvSpPr>
          <p:cNvPr id="1347" name="Google Shape;1347;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8" name="Google Shape;1348;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454545"/>
                </a:solidFill>
                <a:latin typeface="Avenir"/>
                <a:ea typeface="Avenir"/>
                <a:cs typeface="Avenir"/>
                <a:sym typeface="Avenir"/>
              </a:rPr>
              <a:t>Instructions:</a:t>
            </a:r>
            <a:endParaRPr/>
          </a:p>
          <a:p>
            <a:pPr marL="0" lvl="0" indent="0" algn="l" rtl="0">
              <a:spcBef>
                <a:spcPts val="0"/>
              </a:spcBef>
              <a:spcAft>
                <a:spcPts val="0"/>
              </a:spcAft>
              <a:buNone/>
            </a:pPr>
            <a:endParaRPr sz="1200">
              <a:solidFill>
                <a:srgbClr val="454545"/>
              </a:solidFill>
              <a:latin typeface="Avenir"/>
              <a:ea typeface="Avenir"/>
              <a:cs typeface="Avenir"/>
              <a:sym typeface="Avenir"/>
            </a:endParaRPr>
          </a:p>
          <a:p>
            <a:pPr marL="0" lvl="0" indent="0" algn="l" rtl="0">
              <a:spcBef>
                <a:spcPts val="0"/>
              </a:spcBef>
              <a:spcAft>
                <a:spcPts val="0"/>
              </a:spcAft>
              <a:buNone/>
            </a:pPr>
            <a:r>
              <a:rPr lang="en-US" sz="1200" b="0">
                <a:solidFill>
                  <a:srgbClr val="454545"/>
                </a:solidFill>
                <a:latin typeface="Avenir"/>
                <a:ea typeface="Avenir"/>
                <a:cs typeface="Avenir"/>
                <a:sym typeface="Avenir"/>
              </a:rPr>
              <a:t>Consider the following questions and make notes on how these considerations could be incorporated into your activities. The purpose of the Consider Risks table is to help the team double check that they have engaged in a robust process to highlight and mitigate risk.</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rgbClr val="07C1E8"/>
              </a:buClr>
              <a:buSzPts val="1200"/>
              <a:buFont typeface="Avenir"/>
              <a:buNone/>
            </a:pPr>
            <a:r>
              <a:rPr lang="en-US" sz="1200" b="0">
                <a:solidFill>
                  <a:srgbClr val="07C1E8"/>
                </a:solidFill>
                <a:latin typeface="Avenir"/>
                <a:ea typeface="Avenir"/>
                <a:cs typeface="Avenir"/>
                <a:sym typeface="Avenir"/>
              </a:rPr>
              <a:t>The team won’t be able to predict and avoid all negative implications, so include attention to these in your monitoring plan (see Module 4). Programs should put in place monitoring systems that allow them to learn about resistance or backlash early in implementation, allowing the team to consider how and whether they respond or support people, including their staff.</a:t>
            </a:r>
            <a:endParaRPr/>
          </a:p>
          <a:p>
            <a:pPr marL="0" lvl="0" indent="0" algn="l" rtl="0">
              <a:spcBef>
                <a:spcPts val="0"/>
              </a:spcBef>
              <a:spcAft>
                <a:spcPts val="0"/>
              </a:spcAft>
              <a:buNone/>
            </a:pPr>
            <a:endParaRPr/>
          </a:p>
        </p:txBody>
      </p:sp>
      <p:sp>
        <p:nvSpPr>
          <p:cNvPr id="1349" name="Google Shape;1349;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6"/>
        <p:cNvGrpSpPr/>
        <p:nvPr/>
      </p:nvGrpSpPr>
      <p:grpSpPr>
        <a:xfrm>
          <a:off x="0" y="0"/>
          <a:ext cx="0" cy="0"/>
          <a:chOff x="0" y="0"/>
          <a:chExt cx="0" cy="0"/>
        </a:xfrm>
      </p:grpSpPr>
      <p:sp>
        <p:nvSpPr>
          <p:cNvPr id="1367" name="Google Shape;1367;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8" name="Google Shape;1368;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9" name="Google Shape;1369;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p7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1" name="Google Shape;1391;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7"/>
        <p:cNvGrpSpPr/>
        <p:nvPr/>
      </p:nvGrpSpPr>
      <p:grpSpPr>
        <a:xfrm>
          <a:off x="0" y="0"/>
          <a:ext cx="0" cy="0"/>
          <a:chOff x="0" y="0"/>
          <a:chExt cx="0" cy="0"/>
        </a:xfrm>
      </p:grpSpPr>
      <p:sp>
        <p:nvSpPr>
          <p:cNvPr id="1408" name="Google Shape;1408;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9" name="Google Shape;1409;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5"/>
        <p:cNvGrpSpPr/>
        <p:nvPr/>
      </p:nvGrpSpPr>
      <p:grpSpPr>
        <a:xfrm>
          <a:off x="0" y="0"/>
          <a:ext cx="0" cy="0"/>
          <a:chOff x="0" y="0"/>
          <a:chExt cx="0" cy="0"/>
        </a:xfrm>
      </p:grpSpPr>
      <p:sp>
        <p:nvSpPr>
          <p:cNvPr id="1426" name="Google Shape;1426;p7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7" name="Google Shape;1427;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3"/>
        <p:cNvGrpSpPr/>
        <p:nvPr/>
      </p:nvGrpSpPr>
      <p:grpSpPr>
        <a:xfrm>
          <a:off x="0" y="0"/>
          <a:ext cx="0" cy="0"/>
          <a:chOff x="0" y="0"/>
          <a:chExt cx="0" cy="0"/>
        </a:xfrm>
      </p:grpSpPr>
      <p:sp>
        <p:nvSpPr>
          <p:cNvPr id="1444" name="Google Shape;1444;p7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5" name="Google Shape;1445;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1"/>
        <p:cNvGrpSpPr/>
        <p:nvPr/>
      </p:nvGrpSpPr>
      <p:grpSpPr>
        <a:xfrm>
          <a:off x="0" y="0"/>
          <a:ext cx="0" cy="0"/>
          <a:chOff x="0" y="0"/>
          <a:chExt cx="0" cy="0"/>
        </a:xfrm>
      </p:grpSpPr>
      <p:sp>
        <p:nvSpPr>
          <p:cNvPr id="1462" name="Google Shape;1462;p7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3" name="Google Shape;1463;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0"/>
        <p:cNvGrpSpPr/>
        <p:nvPr/>
      </p:nvGrpSpPr>
      <p:grpSpPr>
        <a:xfrm>
          <a:off x="0" y="0"/>
          <a:ext cx="0" cy="0"/>
          <a:chOff x="0" y="0"/>
          <a:chExt cx="0" cy="0"/>
        </a:xfrm>
      </p:grpSpPr>
      <p:sp>
        <p:nvSpPr>
          <p:cNvPr id="1471" name="Google Shape;1471;p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2" name="Google Shape;1472;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8"/>
        <p:cNvGrpSpPr/>
        <p:nvPr/>
      </p:nvGrpSpPr>
      <p:grpSpPr>
        <a:xfrm>
          <a:off x="0" y="0"/>
          <a:ext cx="0" cy="0"/>
          <a:chOff x="0" y="0"/>
          <a:chExt cx="0" cy="0"/>
        </a:xfrm>
      </p:grpSpPr>
      <p:sp>
        <p:nvSpPr>
          <p:cNvPr id="1489" name="Google Shape;1489;p7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0" name="Google Shape;1490;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6"/>
        <p:cNvGrpSpPr/>
        <p:nvPr/>
      </p:nvGrpSpPr>
      <p:grpSpPr>
        <a:xfrm>
          <a:off x="0" y="0"/>
          <a:ext cx="0" cy="0"/>
          <a:chOff x="0" y="0"/>
          <a:chExt cx="0" cy="0"/>
        </a:xfrm>
      </p:grpSpPr>
      <p:sp>
        <p:nvSpPr>
          <p:cNvPr id="1507" name="Google Shape;1507;p7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8" name="Google Shape;1508;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4"/>
        <p:cNvGrpSpPr/>
        <p:nvPr/>
      </p:nvGrpSpPr>
      <p:grpSpPr>
        <a:xfrm>
          <a:off x="0" y="0"/>
          <a:ext cx="0" cy="0"/>
          <a:chOff x="0" y="0"/>
          <a:chExt cx="0" cy="0"/>
        </a:xfrm>
      </p:grpSpPr>
      <p:sp>
        <p:nvSpPr>
          <p:cNvPr id="1525" name="Google Shape;1525;p7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6" name="Google Shape;1526;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2"/>
        <p:cNvGrpSpPr/>
        <p:nvPr/>
      </p:nvGrpSpPr>
      <p:grpSpPr>
        <a:xfrm>
          <a:off x="0" y="0"/>
          <a:ext cx="0" cy="0"/>
          <a:chOff x="0" y="0"/>
          <a:chExt cx="0" cy="0"/>
        </a:xfrm>
      </p:grpSpPr>
      <p:sp>
        <p:nvSpPr>
          <p:cNvPr id="1543" name="Google Shape;1543;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4" name="Google Shape;1544;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454545"/>
                </a:solidFill>
                <a:latin typeface="Avenir"/>
                <a:ea typeface="Avenir"/>
                <a:cs typeface="Avenir"/>
                <a:sym typeface="Avenir"/>
              </a:rPr>
              <a:t>Instructions:</a:t>
            </a:r>
            <a:endParaRPr/>
          </a:p>
          <a:p>
            <a:pPr marL="0" lvl="0" indent="0" algn="l" rtl="0">
              <a:spcBef>
                <a:spcPts val="0"/>
              </a:spcBef>
              <a:spcAft>
                <a:spcPts val="0"/>
              </a:spcAft>
              <a:buNone/>
            </a:pPr>
            <a:endParaRPr sz="1200" b="0">
              <a:solidFill>
                <a:srgbClr val="454545"/>
              </a:solidFill>
              <a:latin typeface="Avenir"/>
              <a:ea typeface="Avenir"/>
              <a:cs typeface="Avenir"/>
              <a:sym typeface="Avenir"/>
            </a:endParaRPr>
          </a:p>
          <a:p>
            <a:pPr marL="228600" lvl="0" indent="-228600" algn="l" rtl="0">
              <a:spcBef>
                <a:spcPts val="0"/>
              </a:spcBef>
              <a:spcAft>
                <a:spcPts val="0"/>
              </a:spcAft>
              <a:buClr>
                <a:srgbClr val="454545"/>
              </a:buClr>
              <a:buSzPts val="1200"/>
              <a:buFont typeface="Calibri"/>
              <a:buAutoNum type="arabicPeriod"/>
            </a:pPr>
            <a:r>
              <a:rPr lang="en-US" sz="1200" b="0">
                <a:solidFill>
                  <a:srgbClr val="454545"/>
                </a:solidFill>
                <a:latin typeface="Avenir"/>
                <a:ea typeface="Avenir"/>
                <a:cs typeface="Avenir"/>
                <a:sym typeface="Avenir"/>
              </a:rPr>
              <a:t>Copy each of the future norms together with the revised/new objective you determined during Module 2 that you plan to reframe or shift into the table below. </a:t>
            </a:r>
            <a:endParaRPr/>
          </a:p>
          <a:p>
            <a:pPr marL="228600" lvl="0" indent="-152400" algn="l" rtl="0">
              <a:spcBef>
                <a:spcPts val="0"/>
              </a:spcBef>
              <a:spcAft>
                <a:spcPts val="0"/>
              </a:spcAft>
              <a:buClr>
                <a:schemeClr val="dk1"/>
              </a:buClr>
              <a:buSzPts val="1200"/>
              <a:buFont typeface="Calibri"/>
              <a:buNone/>
            </a:pPr>
            <a:endParaRPr sz="1200" b="0">
              <a:solidFill>
                <a:srgbClr val="454545"/>
              </a:solidFill>
              <a:latin typeface="Avenir"/>
              <a:ea typeface="Avenir"/>
              <a:cs typeface="Avenir"/>
              <a:sym typeface="Avenir"/>
            </a:endParaRPr>
          </a:p>
          <a:p>
            <a:pPr marL="228600" lvl="0" indent="-228600" algn="l" rtl="0">
              <a:spcBef>
                <a:spcPts val="0"/>
              </a:spcBef>
              <a:spcAft>
                <a:spcPts val="0"/>
              </a:spcAft>
              <a:buClr>
                <a:srgbClr val="454545"/>
              </a:buClr>
              <a:buSzPts val="1200"/>
              <a:buFont typeface="Calibri"/>
              <a:buAutoNum type="arabicPeriod"/>
            </a:pPr>
            <a:r>
              <a:rPr lang="en-US" sz="1200" b="0">
                <a:solidFill>
                  <a:srgbClr val="454545"/>
                </a:solidFill>
                <a:latin typeface="Avenir"/>
                <a:ea typeface="Avenir"/>
                <a:cs typeface="Avenir"/>
                <a:sym typeface="Avenir"/>
              </a:rPr>
              <a:t>For each norm, as appropriate/relevant, develop indicators for both descriptive and injunctive norms unless it is clear that only one is needed for your particular aim.</a:t>
            </a:r>
            <a:br>
              <a:rPr lang="en-US" sz="1200" b="0">
                <a:solidFill>
                  <a:srgbClr val="454545"/>
                </a:solidFill>
                <a:latin typeface="Avenir"/>
                <a:ea typeface="Avenir"/>
                <a:cs typeface="Avenir"/>
                <a:sym typeface="Avenir"/>
              </a:rPr>
            </a:br>
            <a:br>
              <a:rPr lang="en-US" sz="1200" b="0">
                <a:solidFill>
                  <a:srgbClr val="454545"/>
                </a:solidFill>
                <a:latin typeface="Avenir"/>
                <a:ea typeface="Avenir"/>
                <a:cs typeface="Avenir"/>
                <a:sym typeface="Avenir"/>
              </a:rPr>
            </a:br>
            <a:endParaRPr/>
          </a:p>
        </p:txBody>
      </p:sp>
      <p:sp>
        <p:nvSpPr>
          <p:cNvPr id="1545" name="Google Shape;1545;p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2"/>
        <p:cNvGrpSpPr/>
        <p:nvPr/>
      </p:nvGrpSpPr>
      <p:grpSpPr>
        <a:xfrm>
          <a:off x="0" y="0"/>
          <a:ext cx="0" cy="0"/>
          <a:chOff x="0" y="0"/>
          <a:chExt cx="0" cy="0"/>
        </a:xfrm>
      </p:grpSpPr>
      <p:sp>
        <p:nvSpPr>
          <p:cNvPr id="1563" name="Google Shape;1563;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4" name="Google Shape;1564;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5" name="Google Shape;1565;p8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80</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4"/>
        <p:cNvGrpSpPr/>
        <p:nvPr/>
      </p:nvGrpSpPr>
      <p:grpSpPr>
        <a:xfrm>
          <a:off x="0" y="0"/>
          <a:ext cx="0" cy="0"/>
          <a:chOff x="0" y="0"/>
          <a:chExt cx="0" cy="0"/>
        </a:xfrm>
      </p:grpSpPr>
      <p:sp>
        <p:nvSpPr>
          <p:cNvPr id="1585" name="Google Shape;1585;p8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6" name="Google Shape;1586;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2"/>
        <p:cNvGrpSpPr/>
        <p:nvPr/>
      </p:nvGrpSpPr>
      <p:grpSpPr>
        <a:xfrm>
          <a:off x="0" y="0"/>
          <a:ext cx="0" cy="0"/>
          <a:chOff x="0" y="0"/>
          <a:chExt cx="0" cy="0"/>
        </a:xfrm>
      </p:grpSpPr>
      <p:sp>
        <p:nvSpPr>
          <p:cNvPr id="1603" name="Google Shape;1603;p8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4" name="Google Shape;1604;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0"/>
        <p:cNvGrpSpPr/>
        <p:nvPr/>
      </p:nvGrpSpPr>
      <p:grpSpPr>
        <a:xfrm>
          <a:off x="0" y="0"/>
          <a:ext cx="0" cy="0"/>
          <a:chOff x="0" y="0"/>
          <a:chExt cx="0" cy="0"/>
        </a:xfrm>
      </p:grpSpPr>
      <p:sp>
        <p:nvSpPr>
          <p:cNvPr id="1621" name="Google Shape;1621;p8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2" name="Google Shape;1622;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8"/>
        <p:cNvGrpSpPr/>
        <p:nvPr/>
      </p:nvGrpSpPr>
      <p:grpSpPr>
        <a:xfrm>
          <a:off x="0" y="0"/>
          <a:ext cx="0" cy="0"/>
          <a:chOff x="0" y="0"/>
          <a:chExt cx="0" cy="0"/>
        </a:xfrm>
      </p:grpSpPr>
      <p:sp>
        <p:nvSpPr>
          <p:cNvPr id="1639" name="Google Shape;1639;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0" name="Google Shape;1640;p8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454545"/>
                </a:solidFill>
                <a:latin typeface="Avenir"/>
                <a:ea typeface="Avenir"/>
                <a:cs typeface="Avenir"/>
                <a:sym typeface="Avenir"/>
              </a:rPr>
              <a:t>Instructions:</a:t>
            </a:r>
            <a:endParaRPr/>
          </a:p>
          <a:p>
            <a:pPr marL="0" lvl="0" indent="0" algn="l" rtl="0">
              <a:spcBef>
                <a:spcPts val="0"/>
              </a:spcBef>
              <a:spcAft>
                <a:spcPts val="0"/>
              </a:spcAft>
              <a:buNone/>
            </a:pPr>
            <a:endParaRPr sz="1200">
              <a:solidFill>
                <a:srgbClr val="454545"/>
              </a:solidFill>
              <a:latin typeface="Avenir"/>
              <a:ea typeface="Avenir"/>
              <a:cs typeface="Avenir"/>
              <a:sym typeface="Avenir"/>
            </a:endParaRPr>
          </a:p>
          <a:p>
            <a:pPr marL="228600" lvl="0" indent="-228600" algn="l" rtl="0">
              <a:spcBef>
                <a:spcPts val="0"/>
              </a:spcBef>
              <a:spcAft>
                <a:spcPts val="0"/>
              </a:spcAft>
              <a:buClr>
                <a:srgbClr val="454545"/>
              </a:buClr>
              <a:buSzPts val="1200"/>
              <a:buFont typeface="Calibri"/>
              <a:buAutoNum type="arabicPeriod"/>
            </a:pPr>
            <a:r>
              <a:rPr lang="en-US" sz="1200" b="0">
                <a:solidFill>
                  <a:srgbClr val="454545"/>
                </a:solidFill>
                <a:latin typeface="Avenir"/>
                <a:ea typeface="Avenir"/>
                <a:cs typeface="Avenir"/>
                <a:sym typeface="Avenir"/>
              </a:rPr>
              <a:t>Complete the Monitoring Plan Table with output indicators, coverage/reach, intermediate outcome, and behavioral outcome indicators. Leave the other cells of the table blank for now.</a:t>
            </a:r>
            <a:endParaRPr/>
          </a:p>
          <a:p>
            <a:pPr marL="228600" lvl="0" indent="-152400" algn="l" rtl="0">
              <a:spcBef>
                <a:spcPts val="0"/>
              </a:spcBef>
              <a:spcAft>
                <a:spcPts val="0"/>
              </a:spcAft>
              <a:buClr>
                <a:schemeClr val="dk1"/>
              </a:buClr>
              <a:buSzPts val="1200"/>
              <a:buFont typeface="Calibri"/>
              <a:buNone/>
            </a:pPr>
            <a:endParaRPr sz="1200" b="0">
              <a:solidFill>
                <a:srgbClr val="454545"/>
              </a:solidFill>
              <a:latin typeface="Avenir"/>
              <a:ea typeface="Avenir"/>
              <a:cs typeface="Avenir"/>
              <a:sym typeface="Avenir"/>
            </a:endParaRPr>
          </a:p>
          <a:p>
            <a:pPr marL="171450" lvl="0" indent="-171450" algn="l" rtl="0">
              <a:spcBef>
                <a:spcPts val="0"/>
              </a:spcBef>
              <a:spcAft>
                <a:spcPts val="0"/>
              </a:spcAft>
              <a:buClr>
                <a:srgbClr val="0193C0"/>
              </a:buClr>
              <a:buSzPts val="1440"/>
              <a:buFont typeface="Courier New"/>
              <a:buChar char="o"/>
            </a:pPr>
            <a:r>
              <a:rPr lang="en-US" sz="1200" b="0">
                <a:solidFill>
                  <a:srgbClr val="454545"/>
                </a:solidFill>
                <a:latin typeface="Avenir"/>
                <a:ea typeface="Avenir"/>
                <a:cs typeface="Avenir"/>
                <a:sym typeface="Avenir"/>
              </a:rPr>
              <a:t>Output indicators (the number of products, activities, or deliverables produced by the program): For each activity, include at least one output indicator. </a:t>
            </a:r>
            <a:endParaRPr/>
          </a:p>
          <a:p>
            <a:pPr marL="228600" lvl="0" indent="-137160" algn="l" rtl="0">
              <a:spcBef>
                <a:spcPts val="0"/>
              </a:spcBef>
              <a:spcAft>
                <a:spcPts val="0"/>
              </a:spcAft>
              <a:buClr>
                <a:srgbClr val="0193C0"/>
              </a:buClr>
              <a:buSzPts val="1440"/>
              <a:buFont typeface="Courier New"/>
              <a:buNone/>
            </a:pPr>
            <a:endParaRPr sz="1200" b="0">
              <a:solidFill>
                <a:srgbClr val="454545"/>
              </a:solidFill>
              <a:latin typeface="Avenir"/>
              <a:ea typeface="Avenir"/>
              <a:cs typeface="Avenir"/>
              <a:sym typeface="Avenir"/>
            </a:endParaRPr>
          </a:p>
          <a:p>
            <a:pPr marL="171450" lvl="0" indent="-171450" algn="l" rtl="0">
              <a:spcBef>
                <a:spcPts val="0"/>
              </a:spcBef>
              <a:spcAft>
                <a:spcPts val="0"/>
              </a:spcAft>
              <a:buClr>
                <a:srgbClr val="0193C0"/>
              </a:buClr>
              <a:buSzPts val="1440"/>
              <a:buFont typeface="Courier New"/>
              <a:buChar char="o"/>
            </a:pPr>
            <a:r>
              <a:rPr lang="en-US" sz="1200" b="0">
                <a:solidFill>
                  <a:srgbClr val="454545"/>
                </a:solidFill>
                <a:latin typeface="Avenir"/>
                <a:ea typeface="Avenir"/>
                <a:cs typeface="Avenir"/>
                <a:sym typeface="Avenir"/>
              </a:rPr>
              <a:t>Coverage/reach indicators (the number of people who participated or were reached by an activity/the percent of the intended audience that recalls or participated in program activities): To assess program effects, it is essential to measure program exposure. Data have demonstrated that exposure often has a “dose effect” in that program effects increase with the number/types of program exposure/participation reported by respondents.</a:t>
            </a:r>
            <a:endParaRPr/>
          </a:p>
          <a:p>
            <a:pPr marL="171450" lvl="0" indent="-80010" algn="l" rtl="0">
              <a:spcBef>
                <a:spcPts val="0"/>
              </a:spcBef>
              <a:spcAft>
                <a:spcPts val="0"/>
              </a:spcAft>
              <a:buClr>
                <a:srgbClr val="0193C0"/>
              </a:buClr>
              <a:buSzPts val="1440"/>
              <a:buFont typeface="Courier New"/>
              <a:buNone/>
            </a:pPr>
            <a:endParaRPr sz="1200" b="0">
              <a:solidFill>
                <a:srgbClr val="454545"/>
              </a:solidFill>
              <a:latin typeface="Avenir"/>
              <a:ea typeface="Avenir"/>
              <a:cs typeface="Avenir"/>
              <a:sym typeface="Avenir"/>
            </a:endParaRPr>
          </a:p>
          <a:p>
            <a:pPr marL="171450" lvl="0" indent="-171450" algn="l" rtl="0">
              <a:spcBef>
                <a:spcPts val="0"/>
              </a:spcBef>
              <a:spcAft>
                <a:spcPts val="0"/>
              </a:spcAft>
              <a:buClr>
                <a:srgbClr val="0193C0"/>
              </a:buClr>
              <a:buSzPts val="1440"/>
              <a:buFont typeface="Courier New"/>
              <a:buChar char="o"/>
            </a:pPr>
            <a:r>
              <a:rPr lang="en-US" sz="1200" b="0">
                <a:solidFill>
                  <a:srgbClr val="454545"/>
                </a:solidFill>
                <a:latin typeface="Avenir"/>
                <a:ea typeface="Avenir"/>
                <a:cs typeface="Avenir"/>
                <a:sym typeface="Avenir"/>
              </a:rPr>
              <a:t>Intermediate outcome indicators (percent of intended audience who report community support for the social norms promoted by your program): Copy each of the descriptive and injunctive social norms indicators you identified in the previous activity (Annex 8) into the table below. </a:t>
            </a:r>
            <a:endParaRPr/>
          </a:p>
          <a:p>
            <a:pPr marL="171450" lvl="0" indent="-80010" algn="l" rtl="0">
              <a:spcBef>
                <a:spcPts val="0"/>
              </a:spcBef>
              <a:spcAft>
                <a:spcPts val="0"/>
              </a:spcAft>
              <a:buClr>
                <a:srgbClr val="0193C0"/>
              </a:buClr>
              <a:buSzPts val="1440"/>
              <a:buFont typeface="Courier New"/>
              <a:buNone/>
            </a:pPr>
            <a:endParaRPr sz="1200" b="0">
              <a:solidFill>
                <a:srgbClr val="454545"/>
              </a:solidFill>
              <a:latin typeface="Avenir"/>
              <a:ea typeface="Avenir"/>
              <a:cs typeface="Avenir"/>
              <a:sym typeface="Avenir"/>
            </a:endParaRPr>
          </a:p>
          <a:p>
            <a:pPr marL="171450" lvl="0" indent="-171450" algn="l" rtl="0">
              <a:spcBef>
                <a:spcPts val="0"/>
              </a:spcBef>
              <a:spcAft>
                <a:spcPts val="0"/>
              </a:spcAft>
              <a:buClr>
                <a:srgbClr val="0193C0"/>
              </a:buClr>
              <a:buSzPts val="1440"/>
              <a:buFont typeface="Courier New"/>
              <a:buChar char="o"/>
            </a:pPr>
            <a:r>
              <a:rPr lang="en-US" sz="1200" b="0">
                <a:solidFill>
                  <a:srgbClr val="454545"/>
                </a:solidFill>
                <a:latin typeface="Avenir"/>
                <a:ea typeface="Avenir"/>
                <a:cs typeface="Avenir"/>
                <a:sym typeface="Avenir"/>
              </a:rPr>
              <a:t>Behavioral outcome indicators (percent of intended audience who report engaging in the behaviors promoted by your program): List the key behavioral outcomes included in your logic model. </a:t>
            </a:r>
            <a:endParaRPr/>
          </a:p>
          <a:p>
            <a:pPr marL="0" lvl="0" indent="0" algn="l" rtl="0">
              <a:spcBef>
                <a:spcPts val="0"/>
              </a:spcBef>
              <a:spcAft>
                <a:spcPts val="0"/>
              </a:spcAft>
              <a:buNone/>
            </a:pPr>
            <a:endParaRPr sz="1200" b="0">
              <a:solidFill>
                <a:srgbClr val="454545"/>
              </a:solidFill>
              <a:latin typeface="Avenir"/>
              <a:ea typeface="Avenir"/>
              <a:cs typeface="Avenir"/>
              <a:sym typeface="Avenir"/>
            </a:endParaRPr>
          </a:p>
          <a:p>
            <a:pPr marL="228600" lvl="0" indent="-228600" algn="l" rtl="0">
              <a:spcBef>
                <a:spcPts val="0"/>
              </a:spcBef>
              <a:spcAft>
                <a:spcPts val="0"/>
              </a:spcAft>
              <a:buClr>
                <a:srgbClr val="454545"/>
              </a:buClr>
              <a:buSzPts val="1200"/>
              <a:buFont typeface="Calibri"/>
              <a:buAutoNum type="arabicPeriod" startAt="2"/>
            </a:pPr>
            <a:r>
              <a:rPr lang="en-US" sz="1200" b="0">
                <a:solidFill>
                  <a:srgbClr val="454545"/>
                </a:solidFill>
                <a:latin typeface="Avenir"/>
                <a:ea typeface="Avenir"/>
                <a:cs typeface="Avenir"/>
                <a:sym typeface="Avenir"/>
              </a:rPr>
              <a:t>For each indicator, specify (1) the type of indicator, i.e., output, reach, coverage, intermediate outcome, and behavioral outcome; and (2) whether it is a descriptive or injunctive norm (for social norms indicators only). See the Useful Resources section for a resource with examples.</a:t>
            </a:r>
            <a:endParaRPr/>
          </a:p>
          <a:p>
            <a:pPr marL="0" lvl="0" indent="0" algn="l" rtl="0">
              <a:spcBef>
                <a:spcPts val="0"/>
              </a:spcBef>
              <a:spcAft>
                <a:spcPts val="0"/>
              </a:spcAft>
              <a:buNone/>
            </a:pPr>
            <a:endParaRPr/>
          </a:p>
        </p:txBody>
      </p:sp>
      <p:sp>
        <p:nvSpPr>
          <p:cNvPr id="1641" name="Google Shape;1641;p8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84</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0"/>
        <p:cNvGrpSpPr/>
        <p:nvPr/>
      </p:nvGrpSpPr>
      <p:grpSpPr>
        <a:xfrm>
          <a:off x="0" y="0"/>
          <a:ext cx="0" cy="0"/>
          <a:chOff x="0" y="0"/>
          <a:chExt cx="0" cy="0"/>
        </a:xfrm>
      </p:grpSpPr>
      <p:sp>
        <p:nvSpPr>
          <p:cNvPr id="1661" name="Google Shape;1661;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2" name="Google Shape;1662;p8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3" name="Google Shape;1663;p8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85</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2"/>
        <p:cNvGrpSpPr/>
        <p:nvPr/>
      </p:nvGrpSpPr>
      <p:grpSpPr>
        <a:xfrm>
          <a:off x="0" y="0"/>
          <a:ext cx="0" cy="0"/>
          <a:chOff x="0" y="0"/>
          <a:chExt cx="0" cy="0"/>
        </a:xfrm>
      </p:grpSpPr>
      <p:sp>
        <p:nvSpPr>
          <p:cNvPr id="1683" name="Google Shape;1683;p8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4" name="Google Shape;1684;p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0"/>
        <p:cNvGrpSpPr/>
        <p:nvPr/>
      </p:nvGrpSpPr>
      <p:grpSpPr>
        <a:xfrm>
          <a:off x="0" y="0"/>
          <a:ext cx="0" cy="0"/>
          <a:chOff x="0" y="0"/>
          <a:chExt cx="0" cy="0"/>
        </a:xfrm>
      </p:grpSpPr>
      <p:sp>
        <p:nvSpPr>
          <p:cNvPr id="1701" name="Google Shape;1701;p8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2" name="Google Shape;1702;p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8"/>
        <p:cNvGrpSpPr/>
        <p:nvPr/>
      </p:nvGrpSpPr>
      <p:grpSpPr>
        <a:xfrm>
          <a:off x="0" y="0"/>
          <a:ext cx="0" cy="0"/>
          <a:chOff x="0" y="0"/>
          <a:chExt cx="0" cy="0"/>
        </a:xfrm>
      </p:grpSpPr>
      <p:sp>
        <p:nvSpPr>
          <p:cNvPr id="1719" name="Google Shape;1719;p8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0" name="Google Shape;1720;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6"/>
        <p:cNvGrpSpPr/>
        <p:nvPr/>
      </p:nvGrpSpPr>
      <p:grpSpPr>
        <a:xfrm>
          <a:off x="0" y="0"/>
          <a:ext cx="0" cy="0"/>
          <a:chOff x="0" y="0"/>
          <a:chExt cx="0" cy="0"/>
        </a:xfrm>
      </p:grpSpPr>
      <p:sp>
        <p:nvSpPr>
          <p:cNvPr id="1737" name="Google Shape;1737;p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8" name="Google Shape;1738;p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454545"/>
                </a:solidFill>
                <a:latin typeface="Avenir"/>
                <a:ea typeface="Avenir"/>
                <a:cs typeface="Avenir"/>
                <a:sym typeface="Avenir"/>
              </a:rPr>
              <a:t>Instructions:</a:t>
            </a:r>
            <a:endParaRPr/>
          </a:p>
          <a:p>
            <a:pPr marL="0" lvl="0" indent="0" algn="l" rtl="0">
              <a:spcBef>
                <a:spcPts val="0"/>
              </a:spcBef>
              <a:spcAft>
                <a:spcPts val="0"/>
              </a:spcAft>
              <a:buNone/>
            </a:pPr>
            <a:endParaRPr sz="1200">
              <a:solidFill>
                <a:srgbClr val="454545"/>
              </a:solidFill>
              <a:latin typeface="Avenir"/>
              <a:ea typeface="Avenir"/>
              <a:cs typeface="Avenir"/>
              <a:sym typeface="Avenir"/>
            </a:endParaRPr>
          </a:p>
          <a:p>
            <a:pPr marL="228600" lvl="0" indent="-228600" algn="l" rtl="0">
              <a:spcBef>
                <a:spcPts val="0"/>
              </a:spcBef>
              <a:spcAft>
                <a:spcPts val="0"/>
              </a:spcAft>
              <a:buClr>
                <a:srgbClr val="454545"/>
              </a:buClr>
              <a:buSzPts val="1200"/>
              <a:buFont typeface="Calibri"/>
              <a:buAutoNum type="arabicPeriod"/>
            </a:pPr>
            <a:r>
              <a:rPr lang="en-US" sz="1200" b="0">
                <a:solidFill>
                  <a:srgbClr val="454545"/>
                </a:solidFill>
                <a:latin typeface="Avenir"/>
                <a:ea typeface="Avenir"/>
                <a:cs typeface="Avenir"/>
                <a:sym typeface="Avenir"/>
              </a:rPr>
              <a:t>Review the Indicators from the previous activity Monitoring Plan Table (Annex 10) in light of your logic model. Are there aspects of the program related to the implementation process that need to be measured but cannot be with the current list of indicators? Or is a deeper understanding of how the program has been received by the intended audience or reference groups needed?</a:t>
            </a:r>
            <a:endParaRPr/>
          </a:p>
          <a:p>
            <a:pPr marL="228600" lvl="0" indent="-152400" algn="l" rtl="0">
              <a:spcBef>
                <a:spcPts val="0"/>
              </a:spcBef>
              <a:spcAft>
                <a:spcPts val="0"/>
              </a:spcAft>
              <a:buClr>
                <a:schemeClr val="dk1"/>
              </a:buClr>
              <a:buSzPts val="1200"/>
              <a:buFont typeface="Calibri"/>
              <a:buNone/>
            </a:pPr>
            <a:endParaRPr sz="1200" b="0">
              <a:solidFill>
                <a:srgbClr val="454545"/>
              </a:solidFill>
              <a:latin typeface="Avenir"/>
              <a:ea typeface="Avenir"/>
              <a:cs typeface="Avenir"/>
              <a:sym typeface="Avenir"/>
            </a:endParaRPr>
          </a:p>
          <a:p>
            <a:pPr marL="228600" lvl="0" indent="-228600" algn="l" rtl="0">
              <a:spcBef>
                <a:spcPts val="0"/>
              </a:spcBef>
              <a:spcAft>
                <a:spcPts val="0"/>
              </a:spcAft>
              <a:buClr>
                <a:srgbClr val="454545"/>
              </a:buClr>
              <a:buSzPts val="1200"/>
              <a:buFont typeface="Calibri"/>
              <a:buAutoNum type="arabicPeriod"/>
            </a:pPr>
            <a:r>
              <a:rPr lang="en-US" sz="1200" b="0">
                <a:solidFill>
                  <a:srgbClr val="454545"/>
                </a:solidFill>
                <a:latin typeface="Avenir"/>
                <a:ea typeface="Avenir"/>
                <a:cs typeface="Avenir"/>
                <a:sym typeface="Avenir"/>
              </a:rPr>
              <a:t>If yes, identify questions that should be asked about the implementation process that require a qualitative approach.</a:t>
            </a:r>
            <a:endParaRPr/>
          </a:p>
          <a:p>
            <a:pPr marL="228600" lvl="0" indent="-152400" algn="l" rtl="0">
              <a:spcBef>
                <a:spcPts val="0"/>
              </a:spcBef>
              <a:spcAft>
                <a:spcPts val="0"/>
              </a:spcAft>
              <a:buClr>
                <a:schemeClr val="dk1"/>
              </a:buClr>
              <a:buSzPts val="1200"/>
              <a:buFont typeface="Calibri"/>
              <a:buNone/>
            </a:pPr>
            <a:endParaRPr sz="1200" b="0">
              <a:solidFill>
                <a:srgbClr val="454545"/>
              </a:solidFill>
              <a:latin typeface="Avenir"/>
              <a:ea typeface="Avenir"/>
              <a:cs typeface="Avenir"/>
              <a:sym typeface="Avenir"/>
            </a:endParaRPr>
          </a:p>
          <a:p>
            <a:pPr marL="228600" lvl="0" indent="-228600" algn="l" rtl="0">
              <a:spcBef>
                <a:spcPts val="0"/>
              </a:spcBef>
              <a:spcAft>
                <a:spcPts val="0"/>
              </a:spcAft>
              <a:buClr>
                <a:srgbClr val="454545"/>
              </a:buClr>
              <a:buSzPts val="1200"/>
              <a:buFont typeface="Calibri"/>
              <a:buAutoNum type="arabicPeriod"/>
            </a:pPr>
            <a:r>
              <a:rPr lang="en-US" sz="1200" b="0">
                <a:solidFill>
                  <a:srgbClr val="454545"/>
                </a:solidFill>
                <a:latin typeface="Avenir"/>
                <a:ea typeface="Avenir"/>
                <a:cs typeface="Avenir"/>
                <a:sym typeface="Avenir"/>
              </a:rPr>
              <a:t>Add the qualitative indicators to the Monitoring Plan Table (Annex 10)</a:t>
            </a:r>
            <a:endParaRPr/>
          </a:p>
          <a:p>
            <a:pPr marL="0" lvl="0" indent="0" algn="l" rtl="0">
              <a:spcBef>
                <a:spcPts val="0"/>
              </a:spcBef>
              <a:spcAft>
                <a:spcPts val="0"/>
              </a:spcAft>
              <a:buNone/>
            </a:pPr>
            <a:endParaRPr/>
          </a:p>
        </p:txBody>
      </p:sp>
      <p:sp>
        <p:nvSpPr>
          <p:cNvPr id="1739" name="Google Shape;1739;p8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p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0" name="Google Shape;1760;p9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1" name="Google Shape;1761;p9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90</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0"/>
        <p:cNvGrpSpPr/>
        <p:nvPr/>
      </p:nvGrpSpPr>
      <p:grpSpPr>
        <a:xfrm>
          <a:off x="0" y="0"/>
          <a:ext cx="0" cy="0"/>
          <a:chOff x="0" y="0"/>
          <a:chExt cx="0" cy="0"/>
        </a:xfrm>
      </p:grpSpPr>
      <p:sp>
        <p:nvSpPr>
          <p:cNvPr id="1781" name="Google Shape;1781;p9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2" name="Google Shape;1782;p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8"/>
        <p:cNvGrpSpPr/>
        <p:nvPr/>
      </p:nvGrpSpPr>
      <p:grpSpPr>
        <a:xfrm>
          <a:off x="0" y="0"/>
          <a:ext cx="0" cy="0"/>
          <a:chOff x="0" y="0"/>
          <a:chExt cx="0" cy="0"/>
        </a:xfrm>
      </p:grpSpPr>
      <p:sp>
        <p:nvSpPr>
          <p:cNvPr id="1799" name="Google Shape;1799;p9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0" name="Google Shape;1800;p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6"/>
        <p:cNvGrpSpPr/>
        <p:nvPr/>
      </p:nvGrpSpPr>
      <p:grpSpPr>
        <a:xfrm>
          <a:off x="0" y="0"/>
          <a:ext cx="0" cy="0"/>
          <a:chOff x="0" y="0"/>
          <a:chExt cx="0" cy="0"/>
        </a:xfrm>
      </p:grpSpPr>
      <p:sp>
        <p:nvSpPr>
          <p:cNvPr id="1817" name="Google Shape;1817;p9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8" name="Google Shape;1818;p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4"/>
        <p:cNvGrpSpPr/>
        <p:nvPr/>
      </p:nvGrpSpPr>
      <p:grpSpPr>
        <a:xfrm>
          <a:off x="0" y="0"/>
          <a:ext cx="0" cy="0"/>
          <a:chOff x="0" y="0"/>
          <a:chExt cx="0" cy="0"/>
        </a:xfrm>
      </p:grpSpPr>
      <p:sp>
        <p:nvSpPr>
          <p:cNvPr id="1835" name="Google Shape;1835;p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6" name="Google Shape;1836;p9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a:solidFill>
                  <a:srgbClr val="454545"/>
                </a:solidFill>
                <a:latin typeface="Avenir"/>
                <a:ea typeface="Avenir"/>
                <a:cs typeface="Avenir"/>
                <a:sym typeface="Avenir"/>
              </a:rPr>
              <a:t>For each indicator:</a:t>
            </a:r>
            <a:endParaRPr/>
          </a:p>
          <a:p>
            <a:pPr marL="0" lvl="0" indent="0" algn="l" rtl="0">
              <a:spcBef>
                <a:spcPts val="0"/>
              </a:spcBef>
              <a:spcAft>
                <a:spcPts val="0"/>
              </a:spcAft>
              <a:buNone/>
            </a:pPr>
            <a:endParaRPr sz="1200" b="0">
              <a:solidFill>
                <a:srgbClr val="454545"/>
              </a:solidFill>
              <a:latin typeface="Avenir"/>
              <a:ea typeface="Avenir"/>
              <a:cs typeface="Avenir"/>
              <a:sym typeface="Avenir"/>
            </a:endParaRPr>
          </a:p>
          <a:p>
            <a:pPr marL="171450" lvl="0" indent="-171450" algn="l" rtl="0">
              <a:spcBef>
                <a:spcPts val="0"/>
              </a:spcBef>
              <a:spcAft>
                <a:spcPts val="0"/>
              </a:spcAft>
              <a:buClr>
                <a:srgbClr val="07C1E8"/>
              </a:buClr>
              <a:buSzPts val="1440"/>
              <a:buFont typeface="Courier New"/>
              <a:buChar char="o"/>
            </a:pPr>
            <a:r>
              <a:rPr lang="en-US" sz="1200" b="0">
                <a:solidFill>
                  <a:srgbClr val="454545"/>
                </a:solidFill>
                <a:latin typeface="Avenir"/>
                <a:ea typeface="Avenir"/>
                <a:cs typeface="Avenir"/>
                <a:sym typeface="Avenir"/>
              </a:rPr>
              <a:t>Think about the different data sources the program can employ and include only those that the program will realistically be able to use. If there are not enough resources to collect the data needed for a given indicator the team can decide to either (1) eliminate the indicator or (2) revise the indicator so that it can be answered using available data sources. You may also consider qualitative indicators (see Activity 3 above).</a:t>
            </a:r>
            <a:endParaRPr/>
          </a:p>
          <a:p>
            <a:pPr marL="171450" lvl="0" indent="-80010" algn="l" rtl="0">
              <a:spcBef>
                <a:spcPts val="0"/>
              </a:spcBef>
              <a:spcAft>
                <a:spcPts val="0"/>
              </a:spcAft>
              <a:buClr>
                <a:srgbClr val="07C1E8"/>
              </a:buClr>
              <a:buSzPts val="1440"/>
              <a:buFont typeface="Courier New"/>
              <a:buNone/>
            </a:pPr>
            <a:endParaRPr sz="1200" b="0">
              <a:solidFill>
                <a:srgbClr val="454545"/>
              </a:solidFill>
              <a:latin typeface="Avenir"/>
              <a:ea typeface="Avenir"/>
              <a:cs typeface="Avenir"/>
              <a:sym typeface="Avenir"/>
            </a:endParaRPr>
          </a:p>
          <a:p>
            <a:pPr marL="171450" lvl="0" indent="-171450" algn="l" rtl="0">
              <a:spcBef>
                <a:spcPts val="0"/>
              </a:spcBef>
              <a:spcAft>
                <a:spcPts val="0"/>
              </a:spcAft>
              <a:buClr>
                <a:srgbClr val="07C1E8"/>
              </a:buClr>
              <a:buSzPts val="1440"/>
              <a:buFont typeface="Courier New"/>
              <a:buChar char="o"/>
            </a:pPr>
            <a:r>
              <a:rPr lang="en-US" sz="1200" b="0">
                <a:solidFill>
                  <a:srgbClr val="454545"/>
                </a:solidFill>
                <a:latin typeface="Avenir"/>
                <a:ea typeface="Avenir"/>
                <a:cs typeface="Avenir"/>
                <a:sym typeface="Avenir"/>
              </a:rPr>
              <a:t>Carefully consider how to disaggregate the data. This will be based on programmatic and reporting needs.</a:t>
            </a:r>
            <a:endParaRPr/>
          </a:p>
          <a:p>
            <a:pPr marL="171450" lvl="0" indent="-80010" algn="l" rtl="0">
              <a:spcBef>
                <a:spcPts val="0"/>
              </a:spcBef>
              <a:spcAft>
                <a:spcPts val="0"/>
              </a:spcAft>
              <a:buClr>
                <a:srgbClr val="07C1E8"/>
              </a:buClr>
              <a:buSzPts val="1440"/>
              <a:buFont typeface="Courier New"/>
              <a:buNone/>
            </a:pPr>
            <a:endParaRPr sz="1200" b="0">
              <a:solidFill>
                <a:srgbClr val="454545"/>
              </a:solidFill>
              <a:latin typeface="Avenir"/>
              <a:ea typeface="Avenir"/>
              <a:cs typeface="Avenir"/>
              <a:sym typeface="Avenir"/>
            </a:endParaRPr>
          </a:p>
          <a:p>
            <a:pPr marL="171450" lvl="0" indent="-171450" algn="l" rtl="0">
              <a:spcBef>
                <a:spcPts val="0"/>
              </a:spcBef>
              <a:spcAft>
                <a:spcPts val="0"/>
              </a:spcAft>
              <a:buClr>
                <a:srgbClr val="07C1E8"/>
              </a:buClr>
              <a:buSzPts val="1440"/>
              <a:buFont typeface="Courier New"/>
              <a:buChar char="o"/>
            </a:pPr>
            <a:r>
              <a:rPr lang="en-US" sz="1200" b="0">
                <a:solidFill>
                  <a:srgbClr val="454545"/>
                </a:solidFill>
                <a:latin typeface="Avenir"/>
                <a:ea typeface="Avenir"/>
                <a:cs typeface="Avenir"/>
                <a:sym typeface="Avenir"/>
              </a:rPr>
              <a:t>Decide how frequently the data should be collected,  who will manage data collection for that indicator, and who will analyze the data and apply findings to program activities.</a:t>
            </a:r>
            <a:endParaRPr/>
          </a:p>
          <a:p>
            <a:pPr marL="0" lvl="0" indent="0" algn="l" rtl="0">
              <a:spcBef>
                <a:spcPts val="0"/>
              </a:spcBef>
              <a:spcAft>
                <a:spcPts val="0"/>
              </a:spcAft>
              <a:buNone/>
            </a:pPr>
            <a:endParaRPr sz="1200" b="0">
              <a:solidFill>
                <a:srgbClr val="454545"/>
              </a:solidFill>
              <a:latin typeface="Avenir"/>
              <a:ea typeface="Avenir"/>
              <a:cs typeface="Avenir"/>
              <a:sym typeface="Avenir"/>
            </a:endParaRPr>
          </a:p>
          <a:p>
            <a:pPr marL="0" lvl="0" indent="0" algn="l" rtl="0">
              <a:spcBef>
                <a:spcPts val="0"/>
              </a:spcBef>
              <a:spcAft>
                <a:spcPts val="0"/>
              </a:spcAft>
              <a:buNone/>
            </a:pPr>
            <a:r>
              <a:rPr lang="en-US" sz="1200" b="0">
                <a:solidFill>
                  <a:srgbClr val="454545"/>
                </a:solidFill>
                <a:latin typeface="Avenir"/>
                <a:ea typeface="Avenir"/>
                <a:cs typeface="Avenir"/>
                <a:sym typeface="Avenir"/>
              </a:rPr>
              <a:t>Please keep in mind the following:</a:t>
            </a:r>
            <a:endParaRPr/>
          </a:p>
          <a:p>
            <a:pPr marL="0" lvl="0" indent="0" algn="l" rtl="0">
              <a:spcBef>
                <a:spcPts val="0"/>
              </a:spcBef>
              <a:spcAft>
                <a:spcPts val="0"/>
              </a:spcAft>
              <a:buNone/>
            </a:pPr>
            <a:endParaRPr sz="1200" b="0">
              <a:solidFill>
                <a:srgbClr val="454545"/>
              </a:solidFill>
              <a:latin typeface="Avenir"/>
              <a:ea typeface="Avenir"/>
              <a:cs typeface="Avenir"/>
              <a:sym typeface="Avenir"/>
            </a:endParaRPr>
          </a:p>
          <a:p>
            <a:pPr marL="228600" lvl="0" indent="-228600" algn="l" rtl="0">
              <a:spcBef>
                <a:spcPts val="0"/>
              </a:spcBef>
              <a:spcAft>
                <a:spcPts val="0"/>
              </a:spcAft>
              <a:buClr>
                <a:srgbClr val="454545"/>
              </a:buClr>
              <a:buSzPts val="1200"/>
              <a:buFont typeface="Calibri"/>
              <a:buAutoNum type="arabicPeriod"/>
            </a:pPr>
            <a:r>
              <a:rPr lang="en-US" sz="1200" b="0">
                <a:solidFill>
                  <a:srgbClr val="454545"/>
                </a:solidFill>
                <a:latin typeface="Avenir"/>
                <a:ea typeface="Avenir"/>
                <a:cs typeface="Avenir"/>
                <a:sym typeface="Avenir"/>
              </a:rPr>
              <a:t>Be sure to work with M&amp;E staff to complete this activity and include M&amp;E staff throughout the entire tool process.</a:t>
            </a:r>
            <a:endParaRPr/>
          </a:p>
          <a:p>
            <a:pPr marL="228600" lvl="0" indent="-152400" algn="l" rtl="0">
              <a:spcBef>
                <a:spcPts val="0"/>
              </a:spcBef>
              <a:spcAft>
                <a:spcPts val="0"/>
              </a:spcAft>
              <a:buClr>
                <a:schemeClr val="dk1"/>
              </a:buClr>
              <a:buSzPts val="1200"/>
              <a:buFont typeface="Calibri"/>
              <a:buNone/>
            </a:pPr>
            <a:endParaRPr sz="1200" b="0">
              <a:solidFill>
                <a:srgbClr val="454545"/>
              </a:solidFill>
              <a:latin typeface="Avenir"/>
              <a:ea typeface="Avenir"/>
              <a:cs typeface="Avenir"/>
              <a:sym typeface="Avenir"/>
            </a:endParaRPr>
          </a:p>
          <a:p>
            <a:pPr marL="228600" lvl="0" indent="-228600" algn="l" rtl="0">
              <a:spcBef>
                <a:spcPts val="0"/>
              </a:spcBef>
              <a:spcAft>
                <a:spcPts val="0"/>
              </a:spcAft>
              <a:buClr>
                <a:srgbClr val="454545"/>
              </a:buClr>
              <a:buSzPts val="1200"/>
              <a:buFont typeface="Calibri"/>
              <a:buAutoNum type="arabicPeriod"/>
            </a:pPr>
            <a:r>
              <a:rPr lang="en-US" sz="1200" b="0">
                <a:solidFill>
                  <a:srgbClr val="454545"/>
                </a:solidFill>
                <a:latin typeface="Avenir"/>
                <a:ea typeface="Avenir"/>
                <a:cs typeface="Avenir"/>
                <a:sym typeface="Avenir"/>
              </a:rPr>
              <a:t>Once this activity is complete, the M&amp;E team will need to develop the data collection forms. </a:t>
            </a:r>
            <a:endParaRPr/>
          </a:p>
          <a:p>
            <a:pPr marL="0" lvl="0" indent="0" algn="l" rtl="0">
              <a:spcBef>
                <a:spcPts val="0"/>
              </a:spcBef>
              <a:spcAft>
                <a:spcPts val="0"/>
              </a:spcAft>
              <a:buNone/>
            </a:pPr>
            <a:endParaRPr/>
          </a:p>
        </p:txBody>
      </p:sp>
      <p:sp>
        <p:nvSpPr>
          <p:cNvPr id="1837" name="Google Shape;1837;p9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94</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6"/>
        <p:cNvGrpSpPr/>
        <p:nvPr/>
      </p:nvGrpSpPr>
      <p:grpSpPr>
        <a:xfrm>
          <a:off x="0" y="0"/>
          <a:ext cx="0" cy="0"/>
          <a:chOff x="0" y="0"/>
          <a:chExt cx="0" cy="0"/>
        </a:xfrm>
      </p:grpSpPr>
      <p:sp>
        <p:nvSpPr>
          <p:cNvPr id="1857" name="Google Shape;1857;p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8" name="Google Shape;1858;p9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9" name="Google Shape;1859;p9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95</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8"/>
        <p:cNvGrpSpPr/>
        <p:nvPr/>
      </p:nvGrpSpPr>
      <p:grpSpPr>
        <a:xfrm>
          <a:off x="0" y="0"/>
          <a:ext cx="0" cy="0"/>
          <a:chOff x="0" y="0"/>
          <a:chExt cx="0" cy="0"/>
        </a:xfrm>
      </p:grpSpPr>
      <p:sp>
        <p:nvSpPr>
          <p:cNvPr id="1879" name="Google Shape;1879;p9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0" name="Google Shape;1880;p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6"/>
        <p:cNvGrpSpPr/>
        <p:nvPr/>
      </p:nvGrpSpPr>
      <p:grpSpPr>
        <a:xfrm>
          <a:off x="0" y="0"/>
          <a:ext cx="0" cy="0"/>
          <a:chOff x="0" y="0"/>
          <a:chExt cx="0" cy="0"/>
        </a:xfrm>
      </p:grpSpPr>
      <p:sp>
        <p:nvSpPr>
          <p:cNvPr id="1897" name="Google Shape;1897;p9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8" name="Google Shape;1898;p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98</a:t>
            </a:fld>
            <a:endParaRPr/>
          </a:p>
        </p:txBody>
      </p:sp>
    </p:spTree>
    <p:extLst>
      <p:ext uri="{BB962C8B-B14F-4D97-AF65-F5344CB8AC3E}">
        <p14:creationId xmlns:p14="http://schemas.microsoft.com/office/powerpoint/2010/main" val="1568687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9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9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9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10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08"/>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3" name="Google Shape;73;p10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10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0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0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10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0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0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0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0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11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1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1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10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0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0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0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0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ox 1, two-column">
  <p:cSld name="Box 1, two-column">
    <p:spTree>
      <p:nvGrpSpPr>
        <p:cNvPr id="1" name="Shape 25"/>
        <p:cNvGrpSpPr/>
        <p:nvPr/>
      </p:nvGrpSpPr>
      <p:grpSpPr>
        <a:xfrm>
          <a:off x="0" y="0"/>
          <a:ext cx="0" cy="0"/>
          <a:chOff x="0" y="0"/>
          <a:chExt cx="0" cy="0"/>
        </a:xfrm>
      </p:grpSpPr>
      <p:sp>
        <p:nvSpPr>
          <p:cNvPr id="26" name="Google Shape;26;p101"/>
          <p:cNvSpPr txBox="1">
            <a:spLocks noGrp="1"/>
          </p:cNvSpPr>
          <p:nvPr>
            <p:ph type="title"/>
          </p:nvPr>
        </p:nvSpPr>
        <p:spPr>
          <a:xfrm>
            <a:off x="1024446" y="814889"/>
            <a:ext cx="10143108" cy="34146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2"/>
              </a:buClr>
              <a:buSzPts val="1662"/>
              <a:buFont typeface="Montserrat"/>
              <a:buNone/>
              <a:defRPr sz="1662" b="1" i="0">
                <a:solidFill>
                  <a:schemeClr val="accent2"/>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0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b="0" i="0">
                <a:solidFill>
                  <a:schemeClr val="dk1"/>
                </a:solidFill>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b="0" i="0">
                <a:solidFill>
                  <a:schemeClr val="dk1"/>
                </a:solidFill>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b="0" i="0">
                <a:solidFill>
                  <a:schemeClr val="dk1"/>
                </a:solidFill>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b="0" i="0">
                <a:solidFill>
                  <a:schemeClr val="dk1"/>
                </a:solidFill>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b="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01"/>
          <p:cNvSpPr txBox="1">
            <a:spLocks noGrp="1"/>
          </p:cNvSpPr>
          <p:nvPr>
            <p:ph type="sldNum" idx="12"/>
          </p:nvPr>
        </p:nvSpPr>
        <p:spPr>
          <a:xfrm>
            <a:off x="10688515" y="6367079"/>
            <a:ext cx="471365" cy="326517"/>
          </a:xfrm>
          <a:prstGeom prst="rect">
            <a:avLst/>
          </a:prstGeom>
          <a:noFill/>
          <a:ln>
            <a:noFill/>
          </a:ln>
        </p:spPr>
        <p:txBody>
          <a:bodyPr spcFirstLastPara="1" wrap="square" lIns="0" tIns="0" rIns="0" bIns="0" anchor="ctr" anchorCtr="0">
            <a:noAutofit/>
          </a:bodyPr>
          <a:lstStyle>
            <a:lvl1pPr marL="0" lvl="0" indent="0" algn="r">
              <a:spcBef>
                <a:spcPts val="0"/>
              </a:spcBef>
              <a:buNone/>
              <a:defRPr sz="623" b="0" i="0" u="none" strike="noStrike" cap="none">
                <a:solidFill>
                  <a:schemeClr val="dk1"/>
                </a:solidFill>
                <a:latin typeface="Calibri"/>
                <a:ea typeface="Calibri"/>
                <a:cs typeface="Calibri"/>
                <a:sym typeface="Calibri"/>
              </a:defRPr>
            </a:lvl1pPr>
            <a:lvl2pPr marL="0" lvl="1" indent="0" algn="r">
              <a:spcBef>
                <a:spcPts val="0"/>
              </a:spcBef>
              <a:buNone/>
              <a:defRPr sz="623" b="0" i="0" u="none" strike="noStrike" cap="none">
                <a:solidFill>
                  <a:schemeClr val="dk1"/>
                </a:solidFill>
                <a:latin typeface="Calibri"/>
                <a:ea typeface="Calibri"/>
                <a:cs typeface="Calibri"/>
                <a:sym typeface="Calibri"/>
              </a:defRPr>
            </a:lvl2pPr>
            <a:lvl3pPr marL="0" lvl="2" indent="0" algn="r">
              <a:spcBef>
                <a:spcPts val="0"/>
              </a:spcBef>
              <a:buNone/>
              <a:defRPr sz="623" b="0" i="0" u="none" strike="noStrike" cap="none">
                <a:solidFill>
                  <a:schemeClr val="dk1"/>
                </a:solidFill>
                <a:latin typeface="Calibri"/>
                <a:ea typeface="Calibri"/>
                <a:cs typeface="Calibri"/>
                <a:sym typeface="Calibri"/>
              </a:defRPr>
            </a:lvl3pPr>
            <a:lvl4pPr marL="0" lvl="3" indent="0" algn="r">
              <a:spcBef>
                <a:spcPts val="0"/>
              </a:spcBef>
              <a:buNone/>
              <a:defRPr sz="623" b="0" i="0" u="none" strike="noStrike" cap="none">
                <a:solidFill>
                  <a:schemeClr val="dk1"/>
                </a:solidFill>
                <a:latin typeface="Calibri"/>
                <a:ea typeface="Calibri"/>
                <a:cs typeface="Calibri"/>
                <a:sym typeface="Calibri"/>
              </a:defRPr>
            </a:lvl4pPr>
            <a:lvl5pPr marL="0" lvl="4" indent="0" algn="r">
              <a:spcBef>
                <a:spcPts val="0"/>
              </a:spcBef>
              <a:buNone/>
              <a:defRPr sz="623" b="0" i="0" u="none" strike="noStrike" cap="none">
                <a:solidFill>
                  <a:schemeClr val="dk1"/>
                </a:solidFill>
                <a:latin typeface="Calibri"/>
                <a:ea typeface="Calibri"/>
                <a:cs typeface="Calibri"/>
                <a:sym typeface="Calibri"/>
              </a:defRPr>
            </a:lvl5pPr>
            <a:lvl6pPr marL="0" lvl="5" indent="0" algn="r">
              <a:spcBef>
                <a:spcPts val="0"/>
              </a:spcBef>
              <a:buNone/>
              <a:defRPr sz="623" b="0" i="0" u="none" strike="noStrike" cap="none">
                <a:solidFill>
                  <a:schemeClr val="dk1"/>
                </a:solidFill>
                <a:latin typeface="Calibri"/>
                <a:ea typeface="Calibri"/>
                <a:cs typeface="Calibri"/>
                <a:sym typeface="Calibri"/>
              </a:defRPr>
            </a:lvl6pPr>
            <a:lvl7pPr marL="0" lvl="6" indent="0" algn="r">
              <a:spcBef>
                <a:spcPts val="0"/>
              </a:spcBef>
              <a:buNone/>
              <a:defRPr sz="623" b="0" i="0" u="none" strike="noStrike" cap="none">
                <a:solidFill>
                  <a:schemeClr val="dk1"/>
                </a:solidFill>
                <a:latin typeface="Calibri"/>
                <a:ea typeface="Calibri"/>
                <a:cs typeface="Calibri"/>
                <a:sym typeface="Calibri"/>
              </a:defRPr>
            </a:lvl7pPr>
            <a:lvl8pPr marL="0" lvl="7" indent="0" algn="r">
              <a:spcBef>
                <a:spcPts val="0"/>
              </a:spcBef>
              <a:buNone/>
              <a:defRPr sz="623" b="0" i="0" u="none" strike="noStrike" cap="none">
                <a:solidFill>
                  <a:schemeClr val="dk1"/>
                </a:solidFill>
                <a:latin typeface="Calibri"/>
                <a:ea typeface="Calibri"/>
                <a:cs typeface="Calibri"/>
                <a:sym typeface="Calibri"/>
              </a:defRPr>
            </a:lvl8pPr>
            <a:lvl9pPr marL="0" lvl="8" indent="0" algn="r">
              <a:spcBef>
                <a:spcPts val="0"/>
              </a:spcBef>
              <a:buNone/>
              <a:defRPr sz="623"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9" name="Google Shape;29;p101"/>
          <p:cNvSpPr txBox="1">
            <a:spLocks noGrp="1"/>
          </p:cNvSpPr>
          <p:nvPr>
            <p:ph type="dt" idx="10"/>
          </p:nvPr>
        </p:nvSpPr>
        <p:spPr>
          <a:xfrm>
            <a:off x="8339404" y="6366817"/>
            <a:ext cx="2281536" cy="326779"/>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sz="399">
                <a:solidFill>
                  <a:srgbClr val="66666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0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0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3" name="Google Shape;33;p10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0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0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0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0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10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0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0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0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0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0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0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0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0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10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0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10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0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10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0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0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0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10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0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0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0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10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0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10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0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0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9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breakthroughactionandresearch.org/wp-content/uploads/2023/08/Social-Norms-Annex-1-Norm-Behavior-Mapping-Table.docx"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breakthroughactionandresearch.org/wp-content/uploads/2023/08/Social-Norms-Annex-2-Norms-Priority-Groups-and-Reference-Groups-Table.docx"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breakthroughactionandresearch.org/wp-content/uploads/2023/08/Social-Norms-Annex-3-Norm-Profile-Table.docx"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breakthroughactionandresearch.org/wp-content/uploads/2023/08/Social-Norms-Annex-4-Fortify-Reframe-Shift-Aware-Table.docx"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surveymonkey.com/r/getting-practical-feedback-for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breakthroughactionandresearch.org/wp-content/uploads/2023/08/Social-Norms-Annex-5-How-Difficult-to-Achieve-Norm.docx"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s://breakthroughactionandresearch.org/wp-content/uploads/2023/08/Social-Norms-Annex-6-Review-Your-Logic-Model-Table.docx"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https://breakthroughactionandresearch.org/wp-content/uploads/2023/08/Social-Norms-Annex-7-Review-Your-Activities-Table.docx" TargetMode="External"/><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hyperlink" Target="https://breakthroughactionandresearch.org/wp-content/uploads/2023/08/Social-Norms-Annex-8-Consider-Risks-Table.docx" TargetMode="External"/><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hyperlink" Target="https://breakthroughactionandresearch.org/wp-content/uploads/2023/08/Social-Norms-Annex-9-Review-the-Key-Indicators-in-Your-Revised-Logic-Model-Table.docx" TargetMode="External"/><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hyperlink" Target="https://breakthroughactionandresearch.org/wp-content/uploads/2023/08/Social-Norms-Annex-10-Monitoring-Plan-Table.docx" TargetMode="External"/><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hyperlink" Target="https://www.measureevaluation.org/resources/publications/fs-17-217" TargetMode="External"/><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9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
          <p:cNvPicPr preferRelativeResize="0"/>
          <p:nvPr/>
        </p:nvPicPr>
        <p:blipFill rotWithShape="1">
          <a:blip r:embed="rId3">
            <a:alphaModFix/>
          </a:blip>
          <a:srcRect l="8548" t="4802" r="10653"/>
          <a:stretch/>
        </p:blipFill>
        <p:spPr>
          <a:xfrm>
            <a:off x="0" y="1"/>
            <a:ext cx="12192000" cy="6057900"/>
          </a:xfrm>
          <a:prstGeom prst="rect">
            <a:avLst/>
          </a:prstGeom>
          <a:noFill/>
          <a:ln>
            <a:noFill/>
          </a:ln>
        </p:spPr>
      </p:pic>
      <p:sp>
        <p:nvSpPr>
          <p:cNvPr id="95" name="Google Shape;95;p1"/>
          <p:cNvSpPr txBox="1"/>
          <p:nvPr/>
        </p:nvSpPr>
        <p:spPr>
          <a:xfrm>
            <a:off x="2152650" y="2717086"/>
            <a:ext cx="6400800" cy="168777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3200" b="0" i="0" u="none" strike="noStrike" cap="none" dirty="0">
                <a:solidFill>
                  <a:schemeClr val="lt1"/>
                </a:solidFill>
                <a:latin typeface="Montserrat Medium"/>
                <a:ea typeface="Montserrat Medium"/>
                <a:cs typeface="Montserrat Medium"/>
                <a:sym typeface="Montserrat Medium"/>
              </a:rPr>
              <a:t>Getting Practical</a:t>
            </a:r>
            <a:endParaRPr dirty="0"/>
          </a:p>
          <a:p>
            <a:pPr marL="0" marR="0" lvl="0" indent="0" algn="l" rtl="0">
              <a:lnSpc>
                <a:spcPct val="110000"/>
              </a:lnSpc>
              <a:spcBef>
                <a:spcPts val="692"/>
              </a:spcBef>
              <a:spcAft>
                <a:spcPts val="0"/>
              </a:spcAft>
              <a:buNone/>
            </a:pPr>
            <a:r>
              <a:rPr lang="en-US" sz="3200" b="0" i="0" u="none" strike="noStrike" cap="none" dirty="0">
                <a:solidFill>
                  <a:srgbClr val="DEFBFF"/>
                </a:solidFill>
                <a:latin typeface="Montserrat Medium"/>
                <a:ea typeface="Montserrat Medium"/>
                <a:cs typeface="Montserrat Medium"/>
                <a:sym typeface="Montserrat Medium"/>
              </a:rPr>
              <a:t>Integrating Social Norms into Social and Behavior Change Programs</a:t>
            </a:r>
            <a:endParaRPr dirty="0"/>
          </a:p>
        </p:txBody>
      </p:sp>
      <p:pic>
        <p:nvPicPr>
          <p:cNvPr id="96" name="Google Shape;96;p1"/>
          <p:cNvPicPr preferRelativeResize="0"/>
          <p:nvPr/>
        </p:nvPicPr>
        <p:blipFill rotWithShape="1">
          <a:blip r:embed="rId4">
            <a:alphaModFix/>
          </a:blip>
          <a:srcRect/>
          <a:stretch/>
        </p:blipFill>
        <p:spPr>
          <a:xfrm>
            <a:off x="53932" y="2717086"/>
            <a:ext cx="2098718" cy="2098718"/>
          </a:xfrm>
          <a:prstGeom prst="rect">
            <a:avLst/>
          </a:prstGeom>
          <a:noFill/>
          <a:ln>
            <a:noFill/>
          </a:ln>
        </p:spPr>
      </p:pic>
      <p:grpSp>
        <p:nvGrpSpPr>
          <p:cNvPr id="97" name="Google Shape;97;p1"/>
          <p:cNvGrpSpPr/>
          <p:nvPr/>
        </p:nvGrpSpPr>
        <p:grpSpPr>
          <a:xfrm>
            <a:off x="3090233" y="6126956"/>
            <a:ext cx="6011534" cy="731043"/>
            <a:chOff x="3368933" y="6057901"/>
            <a:chExt cx="6011534" cy="731043"/>
          </a:xfrm>
        </p:grpSpPr>
        <p:pic>
          <p:nvPicPr>
            <p:cNvPr id="98" name="Google Shape;98;p1" descr="Breakthrough ACTION Ghana - Home | Facebook"/>
            <p:cNvPicPr preferRelativeResize="0"/>
            <p:nvPr/>
          </p:nvPicPr>
          <p:blipFill rotWithShape="1">
            <a:blip r:embed="rId5">
              <a:alphaModFix/>
            </a:blip>
            <a:srcRect/>
            <a:stretch/>
          </p:blipFill>
          <p:spPr>
            <a:xfrm>
              <a:off x="7883576" y="6118597"/>
              <a:ext cx="1496891" cy="543227"/>
            </a:xfrm>
            <a:prstGeom prst="rect">
              <a:avLst/>
            </a:prstGeom>
            <a:noFill/>
            <a:ln>
              <a:noFill/>
            </a:ln>
          </p:spPr>
        </p:pic>
        <p:pic>
          <p:nvPicPr>
            <p:cNvPr id="99" name="Google Shape;99;p1" descr="A picture containing graphical user interface&#10;&#10;Description automatically generated"/>
            <p:cNvPicPr preferRelativeResize="0"/>
            <p:nvPr/>
          </p:nvPicPr>
          <p:blipFill rotWithShape="1">
            <a:blip r:embed="rId6">
              <a:alphaModFix/>
            </a:blip>
            <a:srcRect/>
            <a:stretch/>
          </p:blipFill>
          <p:spPr>
            <a:xfrm>
              <a:off x="5658783" y="6249241"/>
              <a:ext cx="1553775" cy="349203"/>
            </a:xfrm>
            <a:prstGeom prst="rect">
              <a:avLst/>
            </a:prstGeom>
            <a:noFill/>
            <a:ln>
              <a:noFill/>
            </a:ln>
          </p:spPr>
        </p:pic>
        <p:pic>
          <p:nvPicPr>
            <p:cNvPr id="100" name="Google Shape;100;p1"/>
            <p:cNvPicPr preferRelativeResize="0"/>
            <p:nvPr/>
          </p:nvPicPr>
          <p:blipFill rotWithShape="1">
            <a:blip r:embed="rId7">
              <a:alphaModFix/>
            </a:blip>
            <a:srcRect/>
            <a:stretch/>
          </p:blipFill>
          <p:spPr>
            <a:xfrm>
              <a:off x="3368933" y="6057901"/>
              <a:ext cx="1879288" cy="731043"/>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0"/>
          <p:cNvSpPr txBox="1">
            <a:spLocks noGrp="1"/>
          </p:cNvSpPr>
          <p:nvPr>
            <p:ph type="body" idx="1"/>
          </p:nvPr>
        </p:nvSpPr>
        <p:spPr>
          <a:xfrm>
            <a:off x="561976" y="1825625"/>
            <a:ext cx="1919967" cy="2658275"/>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10000"/>
              </a:lnSpc>
              <a:spcBef>
                <a:spcPts val="0"/>
              </a:spcBef>
              <a:spcAft>
                <a:spcPts val="0"/>
              </a:spcAft>
              <a:buClr>
                <a:srgbClr val="0193C0"/>
              </a:buClr>
              <a:buSzPts val="2600"/>
              <a:buNone/>
            </a:pPr>
            <a:r>
              <a:rPr lang="en-US" sz="2600" dirty="0">
                <a:solidFill>
                  <a:srgbClr val="0193C0"/>
                </a:solidFill>
                <a:latin typeface="Comfortaa"/>
                <a:ea typeface="Comfortaa"/>
                <a:cs typeface="Comfortaa"/>
                <a:sym typeface="Comfortaa"/>
              </a:rPr>
              <a:t>TEMPLATE</a:t>
            </a:r>
            <a:endParaRPr sz="2600" dirty="0"/>
          </a:p>
          <a:p>
            <a:pPr marL="0" lvl="0" indent="0" algn="l" rtl="0">
              <a:lnSpc>
                <a:spcPct val="110000"/>
              </a:lnSpc>
              <a:spcBef>
                <a:spcPts val="1000"/>
              </a:spcBef>
              <a:spcAft>
                <a:spcPts val="0"/>
              </a:spcAft>
              <a:buClr>
                <a:srgbClr val="3F3F3F"/>
              </a:buClr>
              <a:buSzPts val="2200"/>
              <a:buNone/>
            </a:pPr>
            <a:r>
              <a:rPr lang="en-US" sz="2200" dirty="0">
                <a:solidFill>
                  <a:srgbClr val="3F3F3F"/>
                </a:solidFill>
                <a:latin typeface="Avenir"/>
                <a:ea typeface="Avenir"/>
                <a:cs typeface="Avenir"/>
                <a:sym typeface="Avenir"/>
              </a:rPr>
              <a:t>Norm Behavior Mapping Table </a:t>
            </a:r>
            <a:endParaRPr dirty="0"/>
          </a:p>
          <a:p>
            <a:pPr marL="0" lvl="0" indent="0" algn="l" rtl="0">
              <a:lnSpc>
                <a:spcPct val="110000"/>
              </a:lnSpc>
              <a:spcBef>
                <a:spcPts val="1000"/>
              </a:spcBef>
              <a:spcAft>
                <a:spcPts val="0"/>
              </a:spcAft>
              <a:buClr>
                <a:srgbClr val="0193C0"/>
              </a:buClr>
              <a:buSzPts val="2200"/>
              <a:buNone/>
            </a:pPr>
            <a:r>
              <a:rPr lang="en-US" sz="2200" u="sng" dirty="0">
                <a:solidFill>
                  <a:srgbClr val="0193C0"/>
                </a:solidFill>
                <a:latin typeface="Avenir"/>
                <a:ea typeface="Avenir"/>
                <a:cs typeface="Avenir"/>
                <a:sym typeface="Avenir"/>
                <a:hlinkClick r:id="rId3"/>
              </a:rPr>
              <a:t>Annex 1</a:t>
            </a:r>
            <a:endParaRPr sz="2200" dirty="0">
              <a:solidFill>
                <a:srgbClr val="0193C0"/>
              </a:solidFill>
              <a:latin typeface="Avenir"/>
              <a:ea typeface="Avenir"/>
              <a:cs typeface="Avenir"/>
              <a:sym typeface="Avenir"/>
            </a:endParaRPr>
          </a:p>
        </p:txBody>
      </p:sp>
      <p:graphicFrame>
        <p:nvGraphicFramePr>
          <p:cNvPr id="259" name="Google Shape;259;p10"/>
          <p:cNvGraphicFramePr/>
          <p:nvPr/>
        </p:nvGraphicFramePr>
        <p:xfrm>
          <a:off x="2834196" y="1825625"/>
          <a:ext cx="8795800" cy="4048800"/>
        </p:xfrm>
        <a:graphic>
          <a:graphicData uri="http://schemas.openxmlformats.org/drawingml/2006/table">
            <a:tbl>
              <a:tblPr>
                <a:noFill/>
                <a:tableStyleId>{EDF68F27-0465-428A-BC5C-0CA13A4313EA}</a:tableStyleId>
              </a:tblPr>
              <a:tblGrid>
                <a:gridCol w="2357275">
                  <a:extLst>
                    <a:ext uri="{9D8B030D-6E8A-4147-A177-3AD203B41FA5}">
                      <a16:colId xmlns:a16="http://schemas.microsoft.com/office/drawing/2014/main" val="20000"/>
                    </a:ext>
                  </a:extLst>
                </a:gridCol>
                <a:gridCol w="1578325">
                  <a:extLst>
                    <a:ext uri="{9D8B030D-6E8A-4147-A177-3AD203B41FA5}">
                      <a16:colId xmlns:a16="http://schemas.microsoft.com/office/drawing/2014/main" val="20001"/>
                    </a:ext>
                  </a:extLst>
                </a:gridCol>
                <a:gridCol w="1599375">
                  <a:extLst>
                    <a:ext uri="{9D8B030D-6E8A-4147-A177-3AD203B41FA5}">
                      <a16:colId xmlns:a16="http://schemas.microsoft.com/office/drawing/2014/main" val="20002"/>
                    </a:ext>
                  </a:extLst>
                </a:gridCol>
                <a:gridCol w="1650475">
                  <a:extLst>
                    <a:ext uri="{9D8B030D-6E8A-4147-A177-3AD203B41FA5}">
                      <a16:colId xmlns:a16="http://schemas.microsoft.com/office/drawing/2014/main" val="20003"/>
                    </a:ext>
                  </a:extLst>
                </a:gridCol>
                <a:gridCol w="1610350">
                  <a:extLst>
                    <a:ext uri="{9D8B030D-6E8A-4147-A177-3AD203B41FA5}">
                      <a16:colId xmlns:a16="http://schemas.microsoft.com/office/drawing/2014/main" val="20004"/>
                    </a:ext>
                  </a:extLst>
                </a:gridCol>
              </a:tblGrid>
              <a:tr h="749550">
                <a:tc>
                  <a:txBody>
                    <a:bodyPr/>
                    <a:lstStyle/>
                    <a:p>
                      <a:pPr marL="0" marR="0" lvl="0" indent="0" algn="l" rtl="0">
                        <a:lnSpc>
                          <a:spcPct val="120000"/>
                        </a:lnSpc>
                        <a:spcBef>
                          <a:spcPts val="0"/>
                        </a:spcBef>
                        <a:spcAft>
                          <a:spcPts val="0"/>
                        </a:spcAft>
                        <a:buNone/>
                      </a:pPr>
                      <a:r>
                        <a:rPr lang="en-US" sz="1400" b="1" i="0" u="none" strike="noStrike" cap="none">
                          <a:solidFill>
                            <a:srgbClr val="0193C0"/>
                          </a:solidFill>
                          <a:latin typeface="Avenir"/>
                          <a:ea typeface="Avenir"/>
                          <a:cs typeface="Avenir"/>
                          <a:sym typeface="Avenir"/>
                        </a:rPr>
                        <a:t>Current Norm</a:t>
                      </a:r>
                      <a:endParaRPr/>
                    </a:p>
                  </a:txBody>
                  <a:tcPr marL="62975" marR="629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33333"/>
                      </a:solidFill>
                      <a:prstDash val="solid"/>
                      <a:round/>
                      <a:headEnd type="none" w="sm" len="sm"/>
                      <a:tailEnd type="none" w="sm" len="sm"/>
                    </a:lnB>
                  </a:tcPr>
                </a:tc>
                <a:tc>
                  <a:txBody>
                    <a:bodyPr/>
                    <a:lstStyle/>
                    <a:p>
                      <a:pPr marL="0" marR="0" lvl="0" indent="0" algn="l" rtl="0">
                        <a:lnSpc>
                          <a:spcPct val="120000"/>
                        </a:lnSpc>
                        <a:spcBef>
                          <a:spcPts val="0"/>
                        </a:spcBef>
                        <a:spcAft>
                          <a:spcPts val="0"/>
                        </a:spcAft>
                        <a:buNone/>
                      </a:pPr>
                      <a:r>
                        <a:rPr lang="en-US" sz="1400" b="1" i="0" u="none" strike="noStrike" cap="none">
                          <a:solidFill>
                            <a:srgbClr val="0193C0"/>
                          </a:solidFill>
                          <a:latin typeface="Avenir"/>
                          <a:ea typeface="Avenir"/>
                          <a:cs typeface="Avenir"/>
                          <a:sym typeface="Avenir"/>
                        </a:rPr>
                        <a:t>Behavior 1</a:t>
                      </a:r>
                      <a:endParaRPr/>
                    </a:p>
                  </a:txBody>
                  <a:tcPr marL="62975" marR="629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33333"/>
                      </a:solidFill>
                      <a:prstDash val="solid"/>
                      <a:round/>
                      <a:headEnd type="none" w="sm" len="sm"/>
                      <a:tailEnd type="none" w="sm" len="sm"/>
                    </a:lnB>
                  </a:tcPr>
                </a:tc>
                <a:tc>
                  <a:txBody>
                    <a:bodyPr/>
                    <a:lstStyle/>
                    <a:p>
                      <a:pPr marL="0" marR="0" lvl="0" indent="0" algn="l" rtl="0">
                        <a:lnSpc>
                          <a:spcPct val="120000"/>
                        </a:lnSpc>
                        <a:spcBef>
                          <a:spcPts val="0"/>
                        </a:spcBef>
                        <a:spcAft>
                          <a:spcPts val="0"/>
                        </a:spcAft>
                        <a:buNone/>
                      </a:pPr>
                      <a:r>
                        <a:rPr lang="en-US" sz="1400" b="1" i="0" u="none" strike="noStrike" cap="none">
                          <a:solidFill>
                            <a:srgbClr val="0193C0"/>
                          </a:solidFill>
                          <a:latin typeface="Avenir"/>
                          <a:ea typeface="Avenir"/>
                          <a:cs typeface="Avenir"/>
                          <a:sym typeface="Avenir"/>
                        </a:rPr>
                        <a:t>Behavior 2</a:t>
                      </a:r>
                      <a:endParaRPr/>
                    </a:p>
                  </a:txBody>
                  <a:tcPr marL="62975" marR="629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33333"/>
                      </a:solidFill>
                      <a:prstDash val="solid"/>
                      <a:round/>
                      <a:headEnd type="none" w="sm" len="sm"/>
                      <a:tailEnd type="none" w="sm" len="sm"/>
                    </a:lnB>
                  </a:tcPr>
                </a:tc>
                <a:tc>
                  <a:txBody>
                    <a:bodyPr/>
                    <a:lstStyle/>
                    <a:p>
                      <a:pPr marL="0" marR="0" lvl="0" indent="0" algn="l" rtl="0">
                        <a:lnSpc>
                          <a:spcPct val="120000"/>
                        </a:lnSpc>
                        <a:spcBef>
                          <a:spcPts val="0"/>
                        </a:spcBef>
                        <a:spcAft>
                          <a:spcPts val="0"/>
                        </a:spcAft>
                        <a:buNone/>
                      </a:pPr>
                      <a:r>
                        <a:rPr lang="en-US" sz="1400" b="1" i="0" u="none" strike="noStrike" cap="none">
                          <a:solidFill>
                            <a:srgbClr val="0193C0"/>
                          </a:solidFill>
                          <a:latin typeface="Avenir"/>
                          <a:ea typeface="Avenir"/>
                          <a:cs typeface="Avenir"/>
                          <a:sym typeface="Avenir"/>
                        </a:rPr>
                        <a:t>Behavior 3</a:t>
                      </a:r>
                      <a:endParaRPr/>
                    </a:p>
                  </a:txBody>
                  <a:tcPr marL="62975" marR="629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33333"/>
                      </a:solidFill>
                      <a:prstDash val="solid"/>
                      <a:round/>
                      <a:headEnd type="none" w="sm" len="sm"/>
                      <a:tailEnd type="none" w="sm" len="sm"/>
                    </a:lnB>
                  </a:tcPr>
                </a:tc>
                <a:tc>
                  <a:txBody>
                    <a:bodyPr/>
                    <a:lstStyle/>
                    <a:p>
                      <a:pPr marL="0" marR="0" lvl="0" indent="0" algn="l" rtl="0">
                        <a:lnSpc>
                          <a:spcPct val="120000"/>
                        </a:lnSpc>
                        <a:spcBef>
                          <a:spcPts val="0"/>
                        </a:spcBef>
                        <a:spcAft>
                          <a:spcPts val="0"/>
                        </a:spcAft>
                        <a:buNone/>
                      </a:pPr>
                      <a:r>
                        <a:rPr lang="en-US" sz="1400" b="1" i="0" u="none" strike="noStrike" cap="none">
                          <a:solidFill>
                            <a:srgbClr val="0193C0"/>
                          </a:solidFill>
                          <a:latin typeface="Avenir"/>
                          <a:ea typeface="Avenir"/>
                          <a:cs typeface="Avenir"/>
                          <a:sym typeface="Avenir"/>
                        </a:rPr>
                        <a:t>Behavior 4</a:t>
                      </a:r>
                      <a:endParaRPr/>
                    </a:p>
                  </a:txBody>
                  <a:tcPr marL="62975" marR="629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33333"/>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120000"/>
                        </a:lnSpc>
                        <a:spcBef>
                          <a:spcPts val="0"/>
                        </a:spcBef>
                        <a:spcAft>
                          <a:spcPts val="0"/>
                        </a:spcAft>
                        <a:buNone/>
                      </a:pPr>
                      <a:endParaRPr sz="800" b="1" i="0" u="none" strike="noStrike" cap="none">
                        <a:solidFill>
                          <a:srgbClr val="454545"/>
                        </a:solidFill>
                        <a:latin typeface="Avenir"/>
                        <a:ea typeface="Avenir"/>
                        <a:cs typeface="Avenir"/>
                        <a:sym typeface="Avenir"/>
                      </a:endParaRPr>
                    </a:p>
                  </a:txBody>
                  <a:tcPr marL="62975" marR="629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333333"/>
                      </a:solidFill>
                      <a:prstDash val="solid"/>
                      <a:round/>
                      <a:headEnd type="none" w="sm" len="sm"/>
                      <a:tailEnd type="none" w="sm" len="sm"/>
                    </a:lnT>
                    <a:lnB w="12700" cap="flat" cmpd="sng">
                      <a:solidFill>
                        <a:srgbClr val="333333"/>
                      </a:solidFill>
                      <a:prstDash val="solid"/>
                      <a:round/>
                      <a:headEnd type="none" w="sm" len="sm"/>
                      <a:tailEnd type="none" w="sm" len="sm"/>
                    </a:lnB>
                    <a:solidFill>
                      <a:srgbClr val="DEFBFF"/>
                    </a:solidFill>
                  </a:tcPr>
                </a:tc>
                <a:tc>
                  <a:txBody>
                    <a:bodyPr/>
                    <a:lstStyle/>
                    <a:p>
                      <a:pPr marL="0" marR="0" lvl="0" indent="0" algn="l" rtl="0">
                        <a:lnSpc>
                          <a:spcPct val="120000"/>
                        </a:lnSpc>
                        <a:spcBef>
                          <a:spcPts val="0"/>
                        </a:spcBef>
                        <a:spcAft>
                          <a:spcPts val="0"/>
                        </a:spcAft>
                        <a:buNone/>
                      </a:pPr>
                      <a:endParaRPr sz="800" b="0" i="0" u="none" strike="noStrike" cap="none">
                        <a:solidFill>
                          <a:srgbClr val="454545"/>
                        </a:solidFill>
                        <a:latin typeface="Avenir"/>
                        <a:ea typeface="Avenir"/>
                        <a:cs typeface="Avenir"/>
                        <a:sym typeface="Avenir"/>
                      </a:endParaRPr>
                    </a:p>
                  </a:txBody>
                  <a:tcPr marL="62975" marR="629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333333"/>
                      </a:solidFill>
                      <a:prstDash val="solid"/>
                      <a:round/>
                      <a:headEnd type="none" w="sm" len="sm"/>
                      <a:tailEnd type="none" w="sm" len="sm"/>
                    </a:lnT>
                    <a:lnB w="12700" cap="flat" cmpd="sng">
                      <a:solidFill>
                        <a:srgbClr val="333333"/>
                      </a:solidFill>
                      <a:prstDash val="solid"/>
                      <a:round/>
                      <a:headEnd type="none" w="sm" len="sm"/>
                      <a:tailEnd type="none" w="sm" len="sm"/>
                    </a:lnB>
                    <a:solidFill>
                      <a:srgbClr val="FFFFFF"/>
                    </a:solidFill>
                  </a:tcPr>
                </a:tc>
                <a:tc>
                  <a:txBody>
                    <a:bodyPr/>
                    <a:lstStyle/>
                    <a:p>
                      <a:pPr marL="0" marR="0" lvl="0" indent="0" algn="l" rtl="0">
                        <a:lnSpc>
                          <a:spcPct val="120000"/>
                        </a:lnSpc>
                        <a:spcBef>
                          <a:spcPts val="0"/>
                        </a:spcBef>
                        <a:spcAft>
                          <a:spcPts val="0"/>
                        </a:spcAft>
                        <a:buNone/>
                      </a:pPr>
                      <a:endParaRPr sz="800" b="0" i="0" u="none" strike="noStrike" cap="none">
                        <a:solidFill>
                          <a:srgbClr val="454545"/>
                        </a:solidFill>
                        <a:latin typeface="Avenir"/>
                        <a:ea typeface="Avenir"/>
                        <a:cs typeface="Avenir"/>
                        <a:sym typeface="Avenir"/>
                      </a:endParaRPr>
                    </a:p>
                  </a:txBody>
                  <a:tcPr marL="62975" marR="629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333333"/>
                      </a:solidFill>
                      <a:prstDash val="solid"/>
                      <a:round/>
                      <a:headEnd type="none" w="sm" len="sm"/>
                      <a:tailEnd type="none" w="sm" len="sm"/>
                    </a:lnT>
                    <a:lnB w="12700" cap="flat" cmpd="sng">
                      <a:solidFill>
                        <a:srgbClr val="333333"/>
                      </a:solidFill>
                      <a:prstDash val="solid"/>
                      <a:round/>
                      <a:headEnd type="none" w="sm" len="sm"/>
                      <a:tailEnd type="none" w="sm" len="sm"/>
                    </a:lnB>
                    <a:solidFill>
                      <a:srgbClr val="FFFFFF"/>
                    </a:solidFill>
                  </a:tcPr>
                </a:tc>
                <a:tc>
                  <a:txBody>
                    <a:bodyPr/>
                    <a:lstStyle/>
                    <a:p>
                      <a:pPr marL="0" marR="0" lvl="0" indent="0" algn="l" rtl="0">
                        <a:lnSpc>
                          <a:spcPct val="120000"/>
                        </a:lnSpc>
                        <a:spcBef>
                          <a:spcPts val="0"/>
                        </a:spcBef>
                        <a:spcAft>
                          <a:spcPts val="0"/>
                        </a:spcAft>
                        <a:buClr>
                          <a:schemeClr val="dk1"/>
                        </a:buClr>
                        <a:buSzPts val="800"/>
                        <a:buFont typeface="Calibri"/>
                        <a:buNone/>
                      </a:pPr>
                      <a:endParaRPr sz="800" b="0" i="0" u="none" strike="noStrike" cap="none">
                        <a:solidFill>
                          <a:srgbClr val="454545"/>
                        </a:solidFill>
                        <a:latin typeface="Avenir"/>
                        <a:ea typeface="Avenir"/>
                        <a:cs typeface="Avenir"/>
                        <a:sym typeface="Avenir"/>
                      </a:endParaRPr>
                    </a:p>
                  </a:txBody>
                  <a:tcPr marL="62975" marR="629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333333"/>
                      </a:solidFill>
                      <a:prstDash val="solid"/>
                      <a:round/>
                      <a:headEnd type="none" w="sm" len="sm"/>
                      <a:tailEnd type="none" w="sm" len="sm"/>
                    </a:lnT>
                    <a:lnB w="12700" cap="flat" cmpd="sng">
                      <a:solidFill>
                        <a:srgbClr val="333333"/>
                      </a:solidFill>
                      <a:prstDash val="solid"/>
                      <a:round/>
                      <a:headEnd type="none" w="sm" len="sm"/>
                      <a:tailEnd type="none" w="sm" len="sm"/>
                    </a:lnB>
                    <a:solidFill>
                      <a:srgbClr val="FFFFFF"/>
                    </a:solidFill>
                  </a:tcPr>
                </a:tc>
                <a:tc>
                  <a:txBody>
                    <a:bodyPr/>
                    <a:lstStyle/>
                    <a:p>
                      <a:pPr marL="0" marR="0" lvl="0" indent="0" algn="l" rtl="0">
                        <a:lnSpc>
                          <a:spcPct val="120000"/>
                        </a:lnSpc>
                        <a:spcBef>
                          <a:spcPts val="0"/>
                        </a:spcBef>
                        <a:spcAft>
                          <a:spcPts val="0"/>
                        </a:spcAft>
                        <a:buClr>
                          <a:schemeClr val="dk1"/>
                        </a:buClr>
                        <a:buSzPts val="800"/>
                        <a:buFont typeface="Calibri"/>
                        <a:buNone/>
                      </a:pPr>
                      <a:endParaRPr sz="800" b="0" i="0" u="none" strike="noStrike" cap="none">
                        <a:solidFill>
                          <a:srgbClr val="454545"/>
                        </a:solidFill>
                        <a:latin typeface="Avenir"/>
                        <a:ea typeface="Avenir"/>
                        <a:cs typeface="Avenir"/>
                        <a:sym typeface="Avenir"/>
                      </a:endParaRPr>
                    </a:p>
                  </a:txBody>
                  <a:tcPr marL="62975" marR="629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333333"/>
                      </a:solidFill>
                      <a:prstDash val="solid"/>
                      <a:round/>
                      <a:headEnd type="none" w="sm" len="sm"/>
                      <a:tailEnd type="none" w="sm" len="sm"/>
                    </a:lnT>
                    <a:lnB w="12700" cap="flat" cmpd="sng">
                      <a:solidFill>
                        <a:srgbClr val="333333"/>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778475">
                <a:tc>
                  <a:txBody>
                    <a:bodyPr/>
                    <a:lstStyle/>
                    <a:p>
                      <a:pPr marL="0" marR="0" lvl="0" indent="0" algn="l" rtl="0">
                        <a:lnSpc>
                          <a:spcPct val="120000"/>
                        </a:lnSpc>
                        <a:spcBef>
                          <a:spcPts val="0"/>
                        </a:spcBef>
                        <a:spcAft>
                          <a:spcPts val="0"/>
                        </a:spcAft>
                        <a:buNone/>
                      </a:pPr>
                      <a:endParaRPr sz="800" b="1" i="0" u="none" strike="noStrike" cap="none">
                        <a:solidFill>
                          <a:srgbClr val="454545"/>
                        </a:solidFill>
                        <a:latin typeface="Avenir"/>
                        <a:ea typeface="Avenir"/>
                        <a:cs typeface="Avenir"/>
                        <a:sym typeface="Avenir"/>
                      </a:endParaRPr>
                    </a:p>
                  </a:txBody>
                  <a:tcPr marL="62975" marR="629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333333"/>
                      </a:solidFill>
                      <a:prstDash val="solid"/>
                      <a:round/>
                      <a:headEnd type="none" w="sm" len="sm"/>
                      <a:tailEnd type="none" w="sm" len="sm"/>
                    </a:lnT>
                    <a:lnB w="12700" cap="flat" cmpd="sng">
                      <a:solidFill>
                        <a:srgbClr val="333333"/>
                      </a:solidFill>
                      <a:prstDash val="solid"/>
                      <a:round/>
                      <a:headEnd type="none" w="sm" len="sm"/>
                      <a:tailEnd type="none" w="sm" len="sm"/>
                    </a:lnB>
                    <a:solidFill>
                      <a:srgbClr val="DEFBFF"/>
                    </a:solidFill>
                  </a:tcPr>
                </a:tc>
                <a:tc>
                  <a:txBody>
                    <a:bodyPr/>
                    <a:lstStyle/>
                    <a:p>
                      <a:pPr marL="0" marR="0" lvl="0" indent="0" algn="l" rtl="0">
                        <a:lnSpc>
                          <a:spcPct val="120000"/>
                        </a:lnSpc>
                        <a:spcBef>
                          <a:spcPts val="0"/>
                        </a:spcBef>
                        <a:spcAft>
                          <a:spcPts val="0"/>
                        </a:spcAft>
                        <a:buClr>
                          <a:schemeClr val="dk1"/>
                        </a:buClr>
                        <a:buSzPts val="800"/>
                        <a:buFont typeface="Calibri"/>
                        <a:buNone/>
                      </a:pPr>
                      <a:endParaRPr sz="800" b="0" i="0" u="none" strike="noStrike" cap="none">
                        <a:solidFill>
                          <a:srgbClr val="454545"/>
                        </a:solidFill>
                        <a:latin typeface="Avenir"/>
                        <a:ea typeface="Avenir"/>
                        <a:cs typeface="Avenir"/>
                        <a:sym typeface="Avenir"/>
                      </a:endParaRPr>
                    </a:p>
                  </a:txBody>
                  <a:tcPr marL="62975" marR="629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333333"/>
                      </a:solidFill>
                      <a:prstDash val="solid"/>
                      <a:round/>
                      <a:headEnd type="none" w="sm" len="sm"/>
                      <a:tailEnd type="none" w="sm" len="sm"/>
                    </a:lnT>
                    <a:lnB w="12700" cap="flat" cmpd="sng">
                      <a:solidFill>
                        <a:srgbClr val="333333"/>
                      </a:solidFill>
                      <a:prstDash val="solid"/>
                      <a:round/>
                      <a:headEnd type="none" w="sm" len="sm"/>
                      <a:tailEnd type="none" w="sm" len="sm"/>
                    </a:lnB>
                    <a:solidFill>
                      <a:srgbClr val="FFFFFF"/>
                    </a:solidFill>
                  </a:tcPr>
                </a:tc>
                <a:tc>
                  <a:txBody>
                    <a:bodyPr/>
                    <a:lstStyle/>
                    <a:p>
                      <a:pPr marL="0" marR="0" lvl="0" indent="0" algn="l" rtl="0">
                        <a:lnSpc>
                          <a:spcPct val="120000"/>
                        </a:lnSpc>
                        <a:spcBef>
                          <a:spcPts val="0"/>
                        </a:spcBef>
                        <a:spcAft>
                          <a:spcPts val="0"/>
                        </a:spcAft>
                        <a:buClr>
                          <a:schemeClr val="dk1"/>
                        </a:buClr>
                        <a:buSzPts val="800"/>
                        <a:buFont typeface="Calibri"/>
                        <a:buNone/>
                      </a:pPr>
                      <a:endParaRPr sz="800" b="0" i="0" u="none" strike="noStrike" cap="none">
                        <a:solidFill>
                          <a:srgbClr val="454545"/>
                        </a:solidFill>
                        <a:latin typeface="Avenir"/>
                        <a:ea typeface="Avenir"/>
                        <a:cs typeface="Avenir"/>
                        <a:sym typeface="Avenir"/>
                      </a:endParaRPr>
                    </a:p>
                  </a:txBody>
                  <a:tcPr marL="62975" marR="629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333333"/>
                      </a:solidFill>
                      <a:prstDash val="solid"/>
                      <a:round/>
                      <a:headEnd type="none" w="sm" len="sm"/>
                      <a:tailEnd type="none" w="sm" len="sm"/>
                    </a:lnT>
                    <a:lnB w="12700" cap="flat" cmpd="sng">
                      <a:solidFill>
                        <a:srgbClr val="333333"/>
                      </a:solidFill>
                      <a:prstDash val="solid"/>
                      <a:round/>
                      <a:headEnd type="none" w="sm" len="sm"/>
                      <a:tailEnd type="none" w="sm" len="sm"/>
                    </a:lnB>
                    <a:solidFill>
                      <a:srgbClr val="FFFFFF"/>
                    </a:solidFill>
                  </a:tcPr>
                </a:tc>
                <a:tc>
                  <a:txBody>
                    <a:bodyPr/>
                    <a:lstStyle/>
                    <a:p>
                      <a:pPr marL="0" marR="0" lvl="0" indent="0" algn="l" rtl="0">
                        <a:lnSpc>
                          <a:spcPct val="120000"/>
                        </a:lnSpc>
                        <a:spcBef>
                          <a:spcPts val="0"/>
                        </a:spcBef>
                        <a:spcAft>
                          <a:spcPts val="0"/>
                        </a:spcAft>
                        <a:buClr>
                          <a:schemeClr val="dk1"/>
                        </a:buClr>
                        <a:buSzPts val="800"/>
                        <a:buFont typeface="Calibri"/>
                        <a:buNone/>
                      </a:pPr>
                      <a:endParaRPr sz="800" b="0" i="0" u="none" strike="noStrike" cap="none">
                        <a:solidFill>
                          <a:srgbClr val="454545"/>
                        </a:solidFill>
                        <a:latin typeface="Avenir"/>
                        <a:ea typeface="Avenir"/>
                        <a:cs typeface="Avenir"/>
                        <a:sym typeface="Avenir"/>
                      </a:endParaRPr>
                    </a:p>
                  </a:txBody>
                  <a:tcPr marL="62975" marR="629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333333"/>
                      </a:solidFill>
                      <a:prstDash val="solid"/>
                      <a:round/>
                      <a:headEnd type="none" w="sm" len="sm"/>
                      <a:tailEnd type="none" w="sm" len="sm"/>
                    </a:lnT>
                    <a:lnB w="12700" cap="flat" cmpd="sng">
                      <a:solidFill>
                        <a:srgbClr val="333333"/>
                      </a:solidFill>
                      <a:prstDash val="solid"/>
                      <a:round/>
                      <a:headEnd type="none" w="sm" len="sm"/>
                      <a:tailEnd type="none" w="sm" len="sm"/>
                    </a:lnB>
                    <a:solidFill>
                      <a:srgbClr val="FFFFFF"/>
                    </a:solidFill>
                  </a:tcPr>
                </a:tc>
                <a:tc>
                  <a:txBody>
                    <a:bodyPr/>
                    <a:lstStyle/>
                    <a:p>
                      <a:pPr marL="0" marR="0" lvl="0" indent="0" algn="l" rtl="0">
                        <a:lnSpc>
                          <a:spcPct val="120000"/>
                        </a:lnSpc>
                        <a:spcBef>
                          <a:spcPts val="0"/>
                        </a:spcBef>
                        <a:spcAft>
                          <a:spcPts val="0"/>
                        </a:spcAft>
                        <a:buClr>
                          <a:schemeClr val="dk1"/>
                        </a:buClr>
                        <a:buSzPts val="800"/>
                        <a:buFont typeface="Calibri"/>
                        <a:buNone/>
                      </a:pPr>
                      <a:endParaRPr sz="800" b="0" i="0" u="none" strike="noStrike" cap="none">
                        <a:solidFill>
                          <a:srgbClr val="454545"/>
                        </a:solidFill>
                        <a:latin typeface="Avenir"/>
                        <a:ea typeface="Avenir"/>
                        <a:cs typeface="Avenir"/>
                        <a:sym typeface="Avenir"/>
                      </a:endParaRPr>
                    </a:p>
                  </a:txBody>
                  <a:tcPr marL="62975" marR="629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333333"/>
                      </a:solidFill>
                      <a:prstDash val="solid"/>
                      <a:round/>
                      <a:headEnd type="none" w="sm" len="sm"/>
                      <a:tailEnd type="none" w="sm" len="sm"/>
                    </a:lnT>
                    <a:lnB w="12700" cap="flat" cmpd="sng">
                      <a:solidFill>
                        <a:srgbClr val="333333"/>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766125">
                <a:tc>
                  <a:txBody>
                    <a:bodyPr/>
                    <a:lstStyle/>
                    <a:p>
                      <a:pPr marL="0" marR="0" lvl="0" indent="0" algn="l" rtl="0">
                        <a:lnSpc>
                          <a:spcPct val="120000"/>
                        </a:lnSpc>
                        <a:spcBef>
                          <a:spcPts val="0"/>
                        </a:spcBef>
                        <a:spcAft>
                          <a:spcPts val="0"/>
                        </a:spcAft>
                        <a:buNone/>
                      </a:pPr>
                      <a:endParaRPr sz="800" b="1" i="0" u="none" strike="noStrike" cap="none">
                        <a:solidFill>
                          <a:srgbClr val="454545"/>
                        </a:solidFill>
                        <a:latin typeface="Avenir"/>
                        <a:ea typeface="Avenir"/>
                        <a:cs typeface="Avenir"/>
                        <a:sym typeface="Avenir"/>
                      </a:endParaRPr>
                    </a:p>
                  </a:txBody>
                  <a:tcPr marL="62975" marR="629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333333"/>
                      </a:solidFill>
                      <a:prstDash val="solid"/>
                      <a:round/>
                      <a:headEnd type="none" w="sm" len="sm"/>
                      <a:tailEnd type="none" w="sm" len="sm"/>
                    </a:lnT>
                    <a:lnB w="12700" cap="flat" cmpd="sng">
                      <a:solidFill>
                        <a:srgbClr val="333333"/>
                      </a:solidFill>
                      <a:prstDash val="solid"/>
                      <a:round/>
                      <a:headEnd type="none" w="sm" len="sm"/>
                      <a:tailEnd type="none" w="sm" len="sm"/>
                    </a:lnB>
                    <a:solidFill>
                      <a:srgbClr val="DEFBFF"/>
                    </a:solidFill>
                  </a:tcPr>
                </a:tc>
                <a:tc>
                  <a:txBody>
                    <a:bodyPr/>
                    <a:lstStyle/>
                    <a:p>
                      <a:pPr marL="0" marR="0" lvl="0" indent="0" algn="l" rtl="0">
                        <a:lnSpc>
                          <a:spcPct val="120000"/>
                        </a:lnSpc>
                        <a:spcBef>
                          <a:spcPts val="0"/>
                        </a:spcBef>
                        <a:spcAft>
                          <a:spcPts val="0"/>
                        </a:spcAft>
                        <a:buClr>
                          <a:schemeClr val="dk1"/>
                        </a:buClr>
                        <a:buSzPts val="800"/>
                        <a:buFont typeface="Calibri"/>
                        <a:buNone/>
                      </a:pPr>
                      <a:endParaRPr sz="800" b="0" i="0" u="none" strike="noStrike" cap="none">
                        <a:solidFill>
                          <a:srgbClr val="454545"/>
                        </a:solidFill>
                        <a:latin typeface="Avenir"/>
                        <a:ea typeface="Avenir"/>
                        <a:cs typeface="Avenir"/>
                        <a:sym typeface="Avenir"/>
                      </a:endParaRPr>
                    </a:p>
                  </a:txBody>
                  <a:tcPr marL="62975" marR="629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333333"/>
                      </a:solidFill>
                      <a:prstDash val="solid"/>
                      <a:round/>
                      <a:headEnd type="none" w="sm" len="sm"/>
                      <a:tailEnd type="none" w="sm" len="sm"/>
                    </a:lnT>
                    <a:lnB w="12700" cap="flat" cmpd="sng">
                      <a:solidFill>
                        <a:srgbClr val="333333"/>
                      </a:solidFill>
                      <a:prstDash val="solid"/>
                      <a:round/>
                      <a:headEnd type="none" w="sm" len="sm"/>
                      <a:tailEnd type="none" w="sm" len="sm"/>
                    </a:lnB>
                    <a:solidFill>
                      <a:srgbClr val="FFFFFF"/>
                    </a:solidFill>
                  </a:tcPr>
                </a:tc>
                <a:tc>
                  <a:txBody>
                    <a:bodyPr/>
                    <a:lstStyle/>
                    <a:p>
                      <a:pPr marL="0" marR="0" lvl="0" indent="0" algn="l" rtl="0">
                        <a:lnSpc>
                          <a:spcPct val="120000"/>
                        </a:lnSpc>
                        <a:spcBef>
                          <a:spcPts val="0"/>
                        </a:spcBef>
                        <a:spcAft>
                          <a:spcPts val="0"/>
                        </a:spcAft>
                        <a:buClr>
                          <a:schemeClr val="dk1"/>
                        </a:buClr>
                        <a:buSzPts val="800"/>
                        <a:buFont typeface="Calibri"/>
                        <a:buNone/>
                      </a:pPr>
                      <a:endParaRPr sz="800" b="0" i="0" u="none" strike="noStrike" cap="none">
                        <a:solidFill>
                          <a:srgbClr val="454545"/>
                        </a:solidFill>
                        <a:latin typeface="Avenir"/>
                        <a:ea typeface="Avenir"/>
                        <a:cs typeface="Avenir"/>
                        <a:sym typeface="Avenir"/>
                      </a:endParaRPr>
                    </a:p>
                  </a:txBody>
                  <a:tcPr marL="62975" marR="629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333333"/>
                      </a:solidFill>
                      <a:prstDash val="solid"/>
                      <a:round/>
                      <a:headEnd type="none" w="sm" len="sm"/>
                      <a:tailEnd type="none" w="sm" len="sm"/>
                    </a:lnT>
                    <a:lnB w="12700" cap="flat" cmpd="sng">
                      <a:solidFill>
                        <a:srgbClr val="333333"/>
                      </a:solidFill>
                      <a:prstDash val="solid"/>
                      <a:round/>
                      <a:headEnd type="none" w="sm" len="sm"/>
                      <a:tailEnd type="none" w="sm" len="sm"/>
                    </a:lnB>
                    <a:solidFill>
                      <a:srgbClr val="FFFFFF"/>
                    </a:solidFill>
                  </a:tcPr>
                </a:tc>
                <a:tc>
                  <a:txBody>
                    <a:bodyPr/>
                    <a:lstStyle/>
                    <a:p>
                      <a:pPr marL="0" marR="0" lvl="0" indent="0" algn="l" rtl="0">
                        <a:lnSpc>
                          <a:spcPct val="120000"/>
                        </a:lnSpc>
                        <a:spcBef>
                          <a:spcPts val="0"/>
                        </a:spcBef>
                        <a:spcAft>
                          <a:spcPts val="0"/>
                        </a:spcAft>
                        <a:buClr>
                          <a:schemeClr val="dk1"/>
                        </a:buClr>
                        <a:buSzPts val="800"/>
                        <a:buFont typeface="Calibri"/>
                        <a:buNone/>
                      </a:pPr>
                      <a:endParaRPr sz="800" b="0" i="0" u="none" strike="noStrike" cap="none">
                        <a:solidFill>
                          <a:srgbClr val="454545"/>
                        </a:solidFill>
                        <a:latin typeface="Avenir"/>
                        <a:ea typeface="Avenir"/>
                        <a:cs typeface="Avenir"/>
                        <a:sym typeface="Avenir"/>
                      </a:endParaRPr>
                    </a:p>
                  </a:txBody>
                  <a:tcPr marL="62975" marR="629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333333"/>
                      </a:solidFill>
                      <a:prstDash val="solid"/>
                      <a:round/>
                      <a:headEnd type="none" w="sm" len="sm"/>
                      <a:tailEnd type="none" w="sm" len="sm"/>
                    </a:lnT>
                    <a:lnB w="12700" cap="flat" cmpd="sng">
                      <a:solidFill>
                        <a:srgbClr val="333333"/>
                      </a:solidFill>
                      <a:prstDash val="solid"/>
                      <a:round/>
                      <a:headEnd type="none" w="sm" len="sm"/>
                      <a:tailEnd type="none" w="sm" len="sm"/>
                    </a:lnB>
                    <a:solidFill>
                      <a:srgbClr val="FFFFFF"/>
                    </a:solidFill>
                  </a:tcPr>
                </a:tc>
                <a:tc>
                  <a:txBody>
                    <a:bodyPr/>
                    <a:lstStyle/>
                    <a:p>
                      <a:pPr marL="0" marR="0" lvl="0" indent="0" algn="l" rtl="0">
                        <a:lnSpc>
                          <a:spcPct val="120000"/>
                        </a:lnSpc>
                        <a:spcBef>
                          <a:spcPts val="0"/>
                        </a:spcBef>
                        <a:spcAft>
                          <a:spcPts val="0"/>
                        </a:spcAft>
                        <a:buClr>
                          <a:schemeClr val="dk1"/>
                        </a:buClr>
                        <a:buSzPts val="800"/>
                        <a:buFont typeface="Calibri"/>
                        <a:buNone/>
                      </a:pPr>
                      <a:endParaRPr sz="800" b="0" i="0" u="none" strike="noStrike" cap="none">
                        <a:solidFill>
                          <a:srgbClr val="454545"/>
                        </a:solidFill>
                        <a:latin typeface="Avenir"/>
                        <a:ea typeface="Avenir"/>
                        <a:cs typeface="Avenir"/>
                        <a:sym typeface="Avenir"/>
                      </a:endParaRPr>
                    </a:p>
                  </a:txBody>
                  <a:tcPr marL="62975" marR="629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333333"/>
                      </a:solidFill>
                      <a:prstDash val="solid"/>
                      <a:round/>
                      <a:headEnd type="none" w="sm" len="sm"/>
                      <a:tailEnd type="none" w="sm" len="sm"/>
                    </a:lnT>
                    <a:lnB w="12700" cap="flat" cmpd="sng">
                      <a:solidFill>
                        <a:srgbClr val="333333"/>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840250">
                <a:tc>
                  <a:txBody>
                    <a:bodyPr/>
                    <a:lstStyle/>
                    <a:p>
                      <a:pPr marL="0" marR="0" lvl="0" indent="0" algn="l" rtl="0">
                        <a:lnSpc>
                          <a:spcPct val="120000"/>
                        </a:lnSpc>
                        <a:spcBef>
                          <a:spcPts val="0"/>
                        </a:spcBef>
                        <a:spcAft>
                          <a:spcPts val="0"/>
                        </a:spcAft>
                        <a:buNone/>
                      </a:pPr>
                      <a:endParaRPr sz="800" b="1" i="0" u="none" strike="noStrike" cap="none">
                        <a:solidFill>
                          <a:srgbClr val="454545"/>
                        </a:solidFill>
                        <a:latin typeface="Avenir"/>
                        <a:ea typeface="Avenir"/>
                        <a:cs typeface="Avenir"/>
                        <a:sym typeface="Avenir"/>
                      </a:endParaRPr>
                    </a:p>
                  </a:txBody>
                  <a:tcPr marL="62975" marR="629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333333"/>
                      </a:solidFill>
                      <a:prstDash val="solid"/>
                      <a:round/>
                      <a:headEnd type="none" w="sm" len="sm"/>
                      <a:tailEnd type="none" w="sm" len="sm"/>
                    </a:lnT>
                    <a:lnB w="12700" cap="flat" cmpd="sng">
                      <a:solidFill>
                        <a:srgbClr val="333333"/>
                      </a:solidFill>
                      <a:prstDash val="solid"/>
                      <a:round/>
                      <a:headEnd type="none" w="sm" len="sm"/>
                      <a:tailEnd type="none" w="sm" len="sm"/>
                    </a:lnB>
                    <a:solidFill>
                      <a:srgbClr val="DEFBFF"/>
                    </a:solidFill>
                  </a:tcPr>
                </a:tc>
                <a:tc>
                  <a:txBody>
                    <a:bodyPr/>
                    <a:lstStyle/>
                    <a:p>
                      <a:pPr marL="0" marR="0" lvl="0" indent="0" algn="l" rtl="0">
                        <a:lnSpc>
                          <a:spcPct val="120000"/>
                        </a:lnSpc>
                        <a:spcBef>
                          <a:spcPts val="0"/>
                        </a:spcBef>
                        <a:spcAft>
                          <a:spcPts val="0"/>
                        </a:spcAft>
                        <a:buClr>
                          <a:schemeClr val="dk1"/>
                        </a:buClr>
                        <a:buSzPts val="800"/>
                        <a:buFont typeface="Calibri"/>
                        <a:buNone/>
                      </a:pPr>
                      <a:endParaRPr sz="800" b="0" i="0" u="none" strike="noStrike" cap="none">
                        <a:solidFill>
                          <a:srgbClr val="454545"/>
                        </a:solidFill>
                        <a:latin typeface="Avenir"/>
                        <a:ea typeface="Avenir"/>
                        <a:cs typeface="Avenir"/>
                        <a:sym typeface="Avenir"/>
                      </a:endParaRPr>
                    </a:p>
                  </a:txBody>
                  <a:tcPr marL="62975" marR="629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333333"/>
                      </a:solidFill>
                      <a:prstDash val="solid"/>
                      <a:round/>
                      <a:headEnd type="none" w="sm" len="sm"/>
                      <a:tailEnd type="none" w="sm" len="sm"/>
                    </a:lnT>
                    <a:lnB w="12700" cap="flat" cmpd="sng">
                      <a:solidFill>
                        <a:srgbClr val="333333"/>
                      </a:solidFill>
                      <a:prstDash val="solid"/>
                      <a:round/>
                      <a:headEnd type="none" w="sm" len="sm"/>
                      <a:tailEnd type="none" w="sm" len="sm"/>
                    </a:lnB>
                    <a:solidFill>
                      <a:srgbClr val="FFFFFF"/>
                    </a:solidFill>
                  </a:tcPr>
                </a:tc>
                <a:tc>
                  <a:txBody>
                    <a:bodyPr/>
                    <a:lstStyle/>
                    <a:p>
                      <a:pPr marL="0" marR="0" lvl="0" indent="0" algn="l" rtl="0">
                        <a:lnSpc>
                          <a:spcPct val="120000"/>
                        </a:lnSpc>
                        <a:spcBef>
                          <a:spcPts val="0"/>
                        </a:spcBef>
                        <a:spcAft>
                          <a:spcPts val="0"/>
                        </a:spcAft>
                        <a:buClr>
                          <a:schemeClr val="dk1"/>
                        </a:buClr>
                        <a:buSzPts val="800"/>
                        <a:buFont typeface="Calibri"/>
                        <a:buNone/>
                      </a:pPr>
                      <a:endParaRPr sz="800" b="0" i="0" u="none" strike="noStrike" cap="none">
                        <a:solidFill>
                          <a:srgbClr val="454545"/>
                        </a:solidFill>
                        <a:latin typeface="Avenir"/>
                        <a:ea typeface="Avenir"/>
                        <a:cs typeface="Avenir"/>
                        <a:sym typeface="Avenir"/>
                      </a:endParaRPr>
                    </a:p>
                  </a:txBody>
                  <a:tcPr marL="62975" marR="629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333333"/>
                      </a:solidFill>
                      <a:prstDash val="solid"/>
                      <a:round/>
                      <a:headEnd type="none" w="sm" len="sm"/>
                      <a:tailEnd type="none" w="sm" len="sm"/>
                    </a:lnT>
                    <a:lnB w="12700" cap="flat" cmpd="sng">
                      <a:solidFill>
                        <a:srgbClr val="333333"/>
                      </a:solidFill>
                      <a:prstDash val="solid"/>
                      <a:round/>
                      <a:headEnd type="none" w="sm" len="sm"/>
                      <a:tailEnd type="none" w="sm" len="sm"/>
                    </a:lnB>
                    <a:solidFill>
                      <a:srgbClr val="FFFFFF"/>
                    </a:solidFill>
                  </a:tcPr>
                </a:tc>
                <a:tc>
                  <a:txBody>
                    <a:bodyPr/>
                    <a:lstStyle/>
                    <a:p>
                      <a:pPr marL="0" marR="0" lvl="0" indent="0" algn="l" rtl="0">
                        <a:lnSpc>
                          <a:spcPct val="120000"/>
                        </a:lnSpc>
                        <a:spcBef>
                          <a:spcPts val="0"/>
                        </a:spcBef>
                        <a:spcAft>
                          <a:spcPts val="0"/>
                        </a:spcAft>
                        <a:buClr>
                          <a:schemeClr val="dk1"/>
                        </a:buClr>
                        <a:buSzPts val="800"/>
                        <a:buFont typeface="Calibri"/>
                        <a:buNone/>
                      </a:pPr>
                      <a:endParaRPr sz="800" b="0" i="0" u="none" strike="noStrike" cap="none">
                        <a:solidFill>
                          <a:srgbClr val="454545"/>
                        </a:solidFill>
                        <a:latin typeface="Avenir"/>
                        <a:ea typeface="Avenir"/>
                        <a:cs typeface="Avenir"/>
                        <a:sym typeface="Avenir"/>
                      </a:endParaRPr>
                    </a:p>
                  </a:txBody>
                  <a:tcPr marL="62975" marR="629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333333"/>
                      </a:solidFill>
                      <a:prstDash val="solid"/>
                      <a:round/>
                      <a:headEnd type="none" w="sm" len="sm"/>
                      <a:tailEnd type="none" w="sm" len="sm"/>
                    </a:lnT>
                    <a:lnB w="12700" cap="flat" cmpd="sng">
                      <a:solidFill>
                        <a:srgbClr val="333333"/>
                      </a:solidFill>
                      <a:prstDash val="solid"/>
                      <a:round/>
                      <a:headEnd type="none" w="sm" len="sm"/>
                      <a:tailEnd type="none" w="sm" len="sm"/>
                    </a:lnB>
                    <a:solidFill>
                      <a:srgbClr val="FFFFFF"/>
                    </a:solidFill>
                  </a:tcPr>
                </a:tc>
                <a:tc>
                  <a:txBody>
                    <a:bodyPr/>
                    <a:lstStyle/>
                    <a:p>
                      <a:pPr marL="0" marR="0" lvl="0" indent="0" algn="l" rtl="0">
                        <a:lnSpc>
                          <a:spcPct val="120000"/>
                        </a:lnSpc>
                        <a:spcBef>
                          <a:spcPts val="0"/>
                        </a:spcBef>
                        <a:spcAft>
                          <a:spcPts val="0"/>
                        </a:spcAft>
                        <a:buClr>
                          <a:schemeClr val="dk1"/>
                        </a:buClr>
                        <a:buSzPts val="800"/>
                        <a:buFont typeface="Calibri"/>
                        <a:buNone/>
                      </a:pPr>
                      <a:endParaRPr sz="800" b="0" i="0" u="none" strike="noStrike" cap="none">
                        <a:solidFill>
                          <a:srgbClr val="454545"/>
                        </a:solidFill>
                        <a:latin typeface="Avenir"/>
                        <a:ea typeface="Avenir"/>
                        <a:cs typeface="Avenir"/>
                        <a:sym typeface="Avenir"/>
                      </a:endParaRPr>
                    </a:p>
                  </a:txBody>
                  <a:tcPr marL="62975" marR="629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333333"/>
                      </a:solidFill>
                      <a:prstDash val="solid"/>
                      <a:round/>
                      <a:headEnd type="none" w="sm" len="sm"/>
                      <a:tailEnd type="none" w="sm" len="sm"/>
                    </a:lnT>
                    <a:lnB w="12700" cap="flat" cmpd="sng">
                      <a:solidFill>
                        <a:srgbClr val="333333"/>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grpSp>
        <p:nvGrpSpPr>
          <p:cNvPr id="260" name="Google Shape;260;p10"/>
          <p:cNvGrpSpPr/>
          <p:nvPr/>
        </p:nvGrpSpPr>
        <p:grpSpPr>
          <a:xfrm>
            <a:off x="9602476" y="327846"/>
            <a:ext cx="2832498" cy="494202"/>
            <a:chOff x="4116076" y="413123"/>
            <a:chExt cx="2832498" cy="494202"/>
          </a:xfrm>
        </p:grpSpPr>
        <p:cxnSp>
          <p:nvCxnSpPr>
            <p:cNvPr id="261" name="Google Shape;261;p10"/>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262" name="Google Shape;262;p10"/>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263" name="Google Shape;263;p10"/>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INTRO</a:t>
              </a:r>
              <a:endParaRPr sz="500" b="1" i="0" u="none" strike="noStrike" cap="none">
                <a:solidFill>
                  <a:srgbClr val="BFBFBF"/>
                </a:solidFill>
                <a:latin typeface="Avenir"/>
                <a:ea typeface="Avenir"/>
                <a:cs typeface="Avenir"/>
                <a:sym typeface="Avenir"/>
              </a:endParaRPr>
            </a:p>
          </p:txBody>
        </p:sp>
        <p:sp>
          <p:nvSpPr>
            <p:cNvPr id="264" name="Google Shape;264;p10"/>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07C1E8"/>
                  </a:solidFill>
                  <a:latin typeface="Avenir"/>
                  <a:ea typeface="Avenir"/>
                  <a:cs typeface="Avenir"/>
                  <a:sym typeface="Avenir"/>
                </a:rPr>
                <a:t>MODULE 1</a:t>
              </a:r>
              <a:endParaRPr sz="500" b="1" i="0" u="none" strike="noStrike" cap="none">
                <a:solidFill>
                  <a:srgbClr val="07C1E8"/>
                </a:solidFill>
                <a:latin typeface="Avenir"/>
                <a:ea typeface="Avenir"/>
                <a:cs typeface="Avenir"/>
                <a:sym typeface="Avenir"/>
              </a:endParaRPr>
            </a:p>
          </p:txBody>
        </p:sp>
        <p:sp>
          <p:nvSpPr>
            <p:cNvPr id="265" name="Google Shape;265;p10"/>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2</a:t>
              </a:r>
              <a:endParaRPr sz="500" b="1" i="0" u="none" strike="noStrike" cap="none">
                <a:solidFill>
                  <a:srgbClr val="BFBFBF"/>
                </a:solidFill>
                <a:latin typeface="Avenir"/>
                <a:ea typeface="Avenir"/>
                <a:cs typeface="Avenir"/>
                <a:sym typeface="Avenir"/>
              </a:endParaRPr>
            </a:p>
          </p:txBody>
        </p:sp>
        <p:sp>
          <p:nvSpPr>
            <p:cNvPr id="266" name="Google Shape;266;p10"/>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3</a:t>
              </a:r>
              <a:endParaRPr sz="500" b="1" i="0" u="none" strike="noStrike" cap="none">
                <a:solidFill>
                  <a:srgbClr val="BFBFBF"/>
                </a:solidFill>
                <a:latin typeface="Avenir"/>
                <a:ea typeface="Avenir"/>
                <a:cs typeface="Avenir"/>
                <a:sym typeface="Avenir"/>
              </a:endParaRPr>
            </a:p>
          </p:txBody>
        </p:sp>
        <p:sp>
          <p:nvSpPr>
            <p:cNvPr id="267" name="Google Shape;267;p10"/>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4</a:t>
              </a:r>
              <a:endParaRPr sz="500" b="1" i="0" u="none" strike="noStrike" cap="none">
                <a:solidFill>
                  <a:srgbClr val="BFBFBF"/>
                </a:solidFill>
                <a:latin typeface="Avenir"/>
                <a:ea typeface="Avenir"/>
                <a:cs typeface="Avenir"/>
                <a:sym typeface="Avenir"/>
              </a:endParaRPr>
            </a:p>
          </p:txBody>
        </p:sp>
        <p:sp>
          <p:nvSpPr>
            <p:cNvPr id="268" name="Google Shape;268;p10"/>
            <p:cNvSpPr/>
            <p:nvPr/>
          </p:nvSpPr>
          <p:spPr>
            <a:xfrm rot="8100000">
              <a:off x="4726350"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269" name="Google Shape;269;p10"/>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270" name="Google Shape;270;p10"/>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271" name="Google Shape;271;p10"/>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grpSp>
      <p:sp>
        <p:nvSpPr>
          <p:cNvPr id="272" name="Google Shape;272;p10"/>
          <p:cNvSpPr txBox="1">
            <a:spLocks noGrp="1"/>
          </p:cNvSpPr>
          <p:nvPr>
            <p:ph type="title"/>
          </p:nvPr>
        </p:nvSpPr>
        <p:spPr>
          <a:xfrm>
            <a:off x="1024446" y="814889"/>
            <a:ext cx="10143108" cy="34146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7C1E8"/>
              </a:buClr>
              <a:buSzPts val="3200"/>
              <a:buFont typeface="Arial"/>
              <a:buNone/>
            </a:pPr>
            <a:r>
              <a:rPr lang="en-US" sz="3200" dirty="0">
                <a:solidFill>
                  <a:srgbClr val="07C1E8"/>
                </a:solidFill>
                <a:latin typeface="Arial"/>
                <a:ea typeface="Arial"/>
                <a:cs typeface="Arial"/>
                <a:sym typeface="Arial"/>
              </a:rPr>
              <a:t>Activity 1: Norm Behavior Mapping</a:t>
            </a:r>
            <a:endParaRPr sz="3200" dirty="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graphicFrame>
        <p:nvGraphicFramePr>
          <p:cNvPr id="277" name="Google Shape;277;p11"/>
          <p:cNvGraphicFramePr/>
          <p:nvPr>
            <p:extLst>
              <p:ext uri="{D42A27DB-BD31-4B8C-83A1-F6EECF244321}">
                <p14:modId xmlns:p14="http://schemas.microsoft.com/office/powerpoint/2010/main" val="2255738435"/>
              </p:ext>
            </p:extLst>
          </p:nvPr>
        </p:nvGraphicFramePr>
        <p:xfrm>
          <a:off x="2455445" y="1725774"/>
          <a:ext cx="9267825" cy="4802349"/>
        </p:xfrm>
        <a:graphic>
          <a:graphicData uri="http://schemas.openxmlformats.org/drawingml/2006/table">
            <a:tbl>
              <a:tblPr firstRow="1" firstCol="1" bandRow="1">
                <a:noFill/>
                <a:tableStyleId>{162E070B-021E-41B2-B654-C3F7026BE7C2}</a:tableStyleId>
              </a:tblPr>
              <a:tblGrid>
                <a:gridCol w="3767750">
                  <a:extLst>
                    <a:ext uri="{9D8B030D-6E8A-4147-A177-3AD203B41FA5}">
                      <a16:colId xmlns:a16="http://schemas.microsoft.com/office/drawing/2014/main" val="20000"/>
                    </a:ext>
                  </a:extLst>
                </a:gridCol>
                <a:gridCol w="1228725">
                  <a:extLst>
                    <a:ext uri="{9D8B030D-6E8A-4147-A177-3AD203B41FA5}">
                      <a16:colId xmlns:a16="http://schemas.microsoft.com/office/drawing/2014/main" val="20001"/>
                    </a:ext>
                  </a:extLst>
                </a:gridCol>
                <a:gridCol w="1257300">
                  <a:extLst>
                    <a:ext uri="{9D8B030D-6E8A-4147-A177-3AD203B41FA5}">
                      <a16:colId xmlns:a16="http://schemas.microsoft.com/office/drawing/2014/main" val="20002"/>
                    </a:ext>
                  </a:extLst>
                </a:gridCol>
                <a:gridCol w="1581150">
                  <a:extLst>
                    <a:ext uri="{9D8B030D-6E8A-4147-A177-3AD203B41FA5}">
                      <a16:colId xmlns:a16="http://schemas.microsoft.com/office/drawing/2014/main" val="20003"/>
                    </a:ext>
                  </a:extLst>
                </a:gridCol>
                <a:gridCol w="1432900">
                  <a:extLst>
                    <a:ext uri="{9D8B030D-6E8A-4147-A177-3AD203B41FA5}">
                      <a16:colId xmlns:a16="http://schemas.microsoft.com/office/drawing/2014/main" val="20004"/>
                    </a:ext>
                  </a:extLst>
                </a:gridCol>
              </a:tblGrid>
              <a:tr h="795350">
                <a:tc>
                  <a:txBody>
                    <a:bodyPr/>
                    <a:lstStyle/>
                    <a:p>
                      <a:pPr marL="0" marR="0" lvl="0" indent="0" algn="l" rtl="0">
                        <a:lnSpc>
                          <a:spcPct val="120000"/>
                        </a:lnSpc>
                        <a:spcBef>
                          <a:spcPts val="0"/>
                        </a:spcBef>
                        <a:spcAft>
                          <a:spcPts val="0"/>
                        </a:spcAft>
                        <a:buNone/>
                      </a:pPr>
                      <a:r>
                        <a:rPr lang="en-US" sz="1100" b="1" i="0" u="none" strike="noStrike" cap="none" dirty="0">
                          <a:solidFill>
                            <a:schemeClr val="bg1"/>
                          </a:solidFill>
                          <a:latin typeface="Avenir"/>
                          <a:ea typeface="Avenir"/>
                          <a:cs typeface="Avenir"/>
                          <a:sym typeface="Avenir"/>
                        </a:rPr>
                        <a:t>Current Norm</a:t>
                      </a:r>
                      <a:endParaRPr sz="1100" b="1" i="0" u="none" strike="noStrike" cap="none" dirty="0">
                        <a:solidFill>
                          <a:schemeClr val="bg1"/>
                        </a:solidFill>
                        <a:latin typeface="Avenir"/>
                        <a:ea typeface="Avenir"/>
                        <a:cs typeface="Avenir"/>
                        <a:sym typeface="Avenir"/>
                      </a:endParaRPr>
                    </a:p>
                  </a:txBody>
                  <a:tcPr marL="62975" marR="629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20000"/>
                        </a:lnSpc>
                        <a:spcBef>
                          <a:spcPts val="0"/>
                        </a:spcBef>
                        <a:spcAft>
                          <a:spcPts val="0"/>
                        </a:spcAft>
                        <a:buNone/>
                      </a:pPr>
                      <a:r>
                        <a:rPr lang="en-US" sz="1100" b="1" i="0" u="none" strike="noStrike" cap="none" dirty="0">
                          <a:solidFill>
                            <a:schemeClr val="bg1"/>
                          </a:solidFill>
                          <a:latin typeface="Avenir"/>
                          <a:ea typeface="Avenir"/>
                          <a:cs typeface="Avenir"/>
                          <a:sym typeface="Avenir"/>
                        </a:rPr>
                        <a:t>Behavior 1</a:t>
                      </a:r>
                      <a:endParaRPr dirty="0">
                        <a:solidFill>
                          <a:schemeClr val="bg1"/>
                        </a:solidFill>
                      </a:endParaRPr>
                    </a:p>
                    <a:p>
                      <a:pPr marL="0" marR="0" lvl="0" indent="0" algn="l" rtl="0">
                        <a:lnSpc>
                          <a:spcPct val="120000"/>
                        </a:lnSpc>
                        <a:spcBef>
                          <a:spcPts val="0"/>
                        </a:spcBef>
                        <a:spcAft>
                          <a:spcPts val="0"/>
                        </a:spcAft>
                        <a:buNone/>
                      </a:pPr>
                      <a:r>
                        <a:rPr lang="en-US" sz="1100" b="0" i="0" u="none" strike="noStrike" cap="none" dirty="0">
                          <a:solidFill>
                            <a:schemeClr val="bg1"/>
                          </a:solidFill>
                          <a:latin typeface="Avenir"/>
                          <a:ea typeface="Avenir"/>
                          <a:cs typeface="Avenir"/>
                          <a:sym typeface="Avenir"/>
                        </a:rPr>
                        <a:t>Young women use contraception</a:t>
                      </a:r>
                      <a:endParaRPr dirty="0">
                        <a:solidFill>
                          <a:schemeClr val="bg1"/>
                        </a:solidFill>
                      </a:endParaRPr>
                    </a:p>
                  </a:txBody>
                  <a:tcPr marL="62975" marR="629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20000"/>
                        </a:lnSpc>
                        <a:spcBef>
                          <a:spcPts val="0"/>
                        </a:spcBef>
                        <a:spcAft>
                          <a:spcPts val="0"/>
                        </a:spcAft>
                        <a:buNone/>
                      </a:pPr>
                      <a:r>
                        <a:rPr lang="en-US" sz="1100" b="1" i="0" u="none" strike="noStrike" cap="none" dirty="0">
                          <a:solidFill>
                            <a:schemeClr val="bg1"/>
                          </a:solidFill>
                          <a:latin typeface="Avenir"/>
                          <a:ea typeface="Avenir"/>
                          <a:cs typeface="Avenir"/>
                          <a:sym typeface="Avenir"/>
                        </a:rPr>
                        <a:t>Behavior 2</a:t>
                      </a:r>
                      <a:endParaRPr dirty="0">
                        <a:solidFill>
                          <a:schemeClr val="bg1"/>
                        </a:solidFill>
                      </a:endParaRPr>
                    </a:p>
                    <a:p>
                      <a:pPr marL="0" marR="0" lvl="0" indent="0" algn="l" rtl="0">
                        <a:lnSpc>
                          <a:spcPct val="120000"/>
                        </a:lnSpc>
                        <a:spcBef>
                          <a:spcPts val="0"/>
                        </a:spcBef>
                        <a:spcAft>
                          <a:spcPts val="0"/>
                        </a:spcAft>
                        <a:buClr>
                          <a:srgbClr val="454545"/>
                        </a:buClr>
                        <a:buSzPts val="1100"/>
                        <a:buFont typeface="Avenir"/>
                        <a:buNone/>
                      </a:pPr>
                      <a:r>
                        <a:rPr lang="en-US" sz="1100" b="0" i="0" u="none" strike="noStrike" cap="none" dirty="0">
                          <a:solidFill>
                            <a:schemeClr val="bg1"/>
                          </a:solidFill>
                          <a:latin typeface="Avenir"/>
                          <a:ea typeface="Avenir"/>
                          <a:cs typeface="Avenir"/>
                          <a:sym typeface="Avenir"/>
                        </a:rPr>
                        <a:t>Young couples discuss using contraception</a:t>
                      </a:r>
                      <a:endParaRPr dirty="0">
                        <a:solidFill>
                          <a:schemeClr val="bg1"/>
                        </a:solidFill>
                      </a:endParaRPr>
                    </a:p>
                  </a:txBody>
                  <a:tcPr marL="62975" marR="629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20000"/>
                        </a:lnSpc>
                        <a:spcBef>
                          <a:spcPts val="0"/>
                        </a:spcBef>
                        <a:spcAft>
                          <a:spcPts val="0"/>
                        </a:spcAft>
                        <a:buNone/>
                      </a:pPr>
                      <a:r>
                        <a:rPr lang="en-US" sz="1100" b="1" i="0" u="none" strike="noStrike" cap="none" dirty="0">
                          <a:solidFill>
                            <a:schemeClr val="bg1"/>
                          </a:solidFill>
                          <a:latin typeface="Avenir"/>
                          <a:ea typeface="Avenir"/>
                          <a:cs typeface="Avenir"/>
                          <a:sym typeface="Avenir"/>
                        </a:rPr>
                        <a:t>Behavior 3</a:t>
                      </a:r>
                      <a:endParaRPr dirty="0">
                        <a:solidFill>
                          <a:schemeClr val="bg1"/>
                        </a:solidFill>
                      </a:endParaRPr>
                    </a:p>
                    <a:p>
                      <a:pPr marL="0" marR="0" lvl="0" indent="0" algn="l" rtl="0">
                        <a:lnSpc>
                          <a:spcPct val="120000"/>
                        </a:lnSpc>
                        <a:spcBef>
                          <a:spcPts val="0"/>
                        </a:spcBef>
                        <a:spcAft>
                          <a:spcPts val="0"/>
                        </a:spcAft>
                        <a:buClr>
                          <a:srgbClr val="454545"/>
                        </a:buClr>
                        <a:buSzPts val="1100"/>
                        <a:buFont typeface="Avenir"/>
                        <a:buNone/>
                      </a:pPr>
                      <a:r>
                        <a:rPr lang="en-US" sz="1100" b="0" i="0" u="none" strike="noStrike" cap="none" dirty="0">
                          <a:solidFill>
                            <a:schemeClr val="bg1"/>
                          </a:solidFill>
                          <a:latin typeface="Avenir"/>
                          <a:ea typeface="Avenir"/>
                          <a:cs typeface="Avenir"/>
                          <a:sym typeface="Avenir"/>
                        </a:rPr>
                        <a:t>Health providers discuss family planning with young men and women</a:t>
                      </a:r>
                      <a:endParaRPr dirty="0">
                        <a:solidFill>
                          <a:schemeClr val="bg1"/>
                        </a:solidFill>
                      </a:endParaRPr>
                    </a:p>
                  </a:txBody>
                  <a:tcPr marL="62975" marR="629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20000"/>
                        </a:lnSpc>
                        <a:spcBef>
                          <a:spcPts val="0"/>
                        </a:spcBef>
                        <a:spcAft>
                          <a:spcPts val="0"/>
                        </a:spcAft>
                        <a:buNone/>
                      </a:pPr>
                      <a:r>
                        <a:rPr lang="en-US" sz="1100" b="1" i="0" u="none" strike="noStrike" cap="none" dirty="0">
                          <a:solidFill>
                            <a:schemeClr val="bg1"/>
                          </a:solidFill>
                          <a:latin typeface="Avenir"/>
                          <a:ea typeface="Avenir"/>
                          <a:cs typeface="Avenir"/>
                          <a:sym typeface="Avenir"/>
                        </a:rPr>
                        <a:t>Behavior 4</a:t>
                      </a:r>
                      <a:endParaRPr dirty="0">
                        <a:solidFill>
                          <a:schemeClr val="bg1"/>
                        </a:solidFill>
                      </a:endParaRPr>
                    </a:p>
                    <a:p>
                      <a:pPr marL="0" marR="0" lvl="0" indent="0" algn="l" rtl="0">
                        <a:lnSpc>
                          <a:spcPct val="120000"/>
                        </a:lnSpc>
                        <a:spcBef>
                          <a:spcPts val="0"/>
                        </a:spcBef>
                        <a:spcAft>
                          <a:spcPts val="0"/>
                        </a:spcAft>
                        <a:buClr>
                          <a:srgbClr val="454545"/>
                        </a:buClr>
                        <a:buSzPts val="1100"/>
                        <a:buFont typeface="Avenir"/>
                        <a:buNone/>
                      </a:pPr>
                      <a:r>
                        <a:rPr lang="en-US" sz="1100" b="0" i="0" u="none" strike="noStrike" cap="none" dirty="0">
                          <a:solidFill>
                            <a:schemeClr val="bg1"/>
                          </a:solidFill>
                          <a:latin typeface="Avenir"/>
                          <a:ea typeface="Avenir"/>
                          <a:cs typeface="Avenir"/>
                          <a:sym typeface="Avenir"/>
                        </a:rPr>
                        <a:t>Young men and women used a condom during last sex</a:t>
                      </a:r>
                      <a:endParaRPr dirty="0">
                        <a:solidFill>
                          <a:schemeClr val="bg1"/>
                        </a:solidFill>
                      </a:endParaRPr>
                    </a:p>
                  </a:txBody>
                  <a:tcPr marL="62975" marR="629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84450">
                <a:tc>
                  <a:txBody>
                    <a:bodyPr/>
                    <a:lstStyle/>
                    <a:p>
                      <a:pPr marL="0" marR="0" lvl="0" indent="0" algn="l" rtl="0">
                        <a:lnSpc>
                          <a:spcPct val="120000"/>
                        </a:lnSpc>
                        <a:spcBef>
                          <a:spcPts val="0"/>
                        </a:spcBef>
                        <a:spcAft>
                          <a:spcPts val="0"/>
                        </a:spcAft>
                        <a:buNone/>
                      </a:pPr>
                      <a:r>
                        <a:rPr lang="en-US" sz="1100" b="1" i="0" u="none" strike="noStrike" cap="none" dirty="0">
                          <a:solidFill>
                            <a:srgbClr val="454545"/>
                          </a:solidFill>
                          <a:latin typeface="Avenir"/>
                          <a:ea typeface="Avenir"/>
                          <a:cs typeface="Avenir"/>
                          <a:sym typeface="Avenir"/>
                        </a:rPr>
                        <a:t>A real man in this community is viewed as someone who can manage his home and does not speak with his partner about family planning. </a:t>
                      </a:r>
                      <a:endParaRPr dirty="0"/>
                    </a:p>
                  </a:txBody>
                  <a:tcPr marL="62975" marR="62975"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tc>
                  <a:txBody>
                    <a:bodyPr/>
                    <a:lstStyle/>
                    <a:p>
                      <a:pPr marL="0" marR="0" lvl="0" indent="0" algn="l" rtl="0">
                        <a:lnSpc>
                          <a:spcPct val="120000"/>
                        </a:lnSpc>
                        <a:spcBef>
                          <a:spcPts val="0"/>
                        </a:spcBef>
                        <a:spcAft>
                          <a:spcPts val="0"/>
                        </a:spcAft>
                        <a:buNone/>
                      </a:pPr>
                      <a:r>
                        <a:rPr lang="en-US" sz="1100" b="0" i="0" u="none" strike="noStrike" cap="none" dirty="0">
                          <a:solidFill>
                            <a:srgbClr val="454545"/>
                          </a:solidFill>
                          <a:latin typeface="Avenir"/>
                          <a:ea typeface="Avenir"/>
                          <a:cs typeface="Avenir"/>
                          <a:sym typeface="Avenir"/>
                        </a:rPr>
                        <a:t>Indirect effect</a:t>
                      </a:r>
                      <a:endParaRPr dirty="0"/>
                    </a:p>
                  </a:txBody>
                  <a:tcPr marL="62975" marR="62975"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20000"/>
                        </a:lnSpc>
                        <a:spcBef>
                          <a:spcPts val="0"/>
                        </a:spcBef>
                        <a:spcAft>
                          <a:spcPts val="0"/>
                        </a:spcAft>
                        <a:buNone/>
                      </a:pPr>
                      <a:r>
                        <a:rPr lang="en-US" sz="1100" b="0" i="0" u="none" strike="noStrike" cap="none">
                          <a:solidFill>
                            <a:srgbClr val="454545"/>
                          </a:solidFill>
                          <a:latin typeface="Avenir"/>
                          <a:ea typeface="Avenir"/>
                          <a:cs typeface="Avenir"/>
                          <a:sym typeface="Avenir"/>
                        </a:rPr>
                        <a:t>Direct effect</a:t>
                      </a:r>
                      <a:endParaRPr/>
                    </a:p>
                  </a:txBody>
                  <a:tcPr marL="62975" marR="62975"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20000"/>
                        </a:lnSpc>
                        <a:spcBef>
                          <a:spcPts val="0"/>
                        </a:spcBef>
                        <a:spcAft>
                          <a:spcPts val="0"/>
                        </a:spcAft>
                        <a:buClr>
                          <a:srgbClr val="454545"/>
                        </a:buClr>
                        <a:buSzPts val="1100"/>
                        <a:buFont typeface="Avenir"/>
                        <a:buNone/>
                      </a:pPr>
                      <a:r>
                        <a:rPr lang="en-US" sz="1100" b="0" i="0" u="none" strike="noStrike" cap="none">
                          <a:solidFill>
                            <a:srgbClr val="454545"/>
                          </a:solidFill>
                          <a:latin typeface="Avenir"/>
                          <a:ea typeface="Avenir"/>
                          <a:cs typeface="Avenir"/>
                          <a:sym typeface="Avenir"/>
                        </a:rPr>
                        <a:t>Indirect effect</a:t>
                      </a:r>
                      <a:endParaRPr/>
                    </a:p>
                  </a:txBody>
                  <a:tcPr marL="62975" marR="62975"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20000"/>
                        </a:lnSpc>
                        <a:spcBef>
                          <a:spcPts val="0"/>
                        </a:spcBef>
                        <a:spcAft>
                          <a:spcPts val="0"/>
                        </a:spcAft>
                        <a:buClr>
                          <a:srgbClr val="454545"/>
                        </a:buClr>
                        <a:buSzPts val="1100"/>
                        <a:buFont typeface="Avenir"/>
                        <a:buNone/>
                      </a:pPr>
                      <a:r>
                        <a:rPr lang="en-US" sz="1100" b="0" i="0" u="none" strike="noStrike" cap="none">
                          <a:solidFill>
                            <a:srgbClr val="454545"/>
                          </a:solidFill>
                          <a:latin typeface="Avenir"/>
                          <a:ea typeface="Avenir"/>
                          <a:cs typeface="Avenir"/>
                          <a:sym typeface="Avenir"/>
                        </a:rPr>
                        <a:t>Indirect effect</a:t>
                      </a:r>
                      <a:endParaRPr/>
                    </a:p>
                  </a:txBody>
                  <a:tcPr marL="62975" marR="62975"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28650">
                <a:tc>
                  <a:txBody>
                    <a:bodyPr/>
                    <a:lstStyle/>
                    <a:p>
                      <a:pPr marL="0" marR="0" lvl="0" indent="0" algn="l" rtl="0">
                        <a:lnSpc>
                          <a:spcPct val="120000"/>
                        </a:lnSpc>
                        <a:spcBef>
                          <a:spcPts val="0"/>
                        </a:spcBef>
                        <a:spcAft>
                          <a:spcPts val="0"/>
                        </a:spcAft>
                        <a:buNone/>
                      </a:pPr>
                      <a:r>
                        <a:rPr lang="en-US" sz="1100" b="1" i="0" u="none" strike="noStrike" cap="none">
                          <a:solidFill>
                            <a:srgbClr val="454545"/>
                          </a:solidFill>
                          <a:latin typeface="Avenir"/>
                          <a:ea typeface="Avenir"/>
                          <a:cs typeface="Avenir"/>
                          <a:sym typeface="Avenir"/>
                        </a:rPr>
                        <a:t>If a woman experiences bodily changes due to side effects (such as weight gain or loss) others will notice and criticize her</a:t>
                      </a:r>
                      <a:endParaRPr/>
                    </a:p>
                  </a:txBody>
                  <a:tcPr marL="62975" marR="62975"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tc>
                  <a:txBody>
                    <a:bodyPr/>
                    <a:lstStyle/>
                    <a:p>
                      <a:pPr marL="0" marR="0" lvl="0" indent="0" algn="l" rtl="0">
                        <a:lnSpc>
                          <a:spcPct val="120000"/>
                        </a:lnSpc>
                        <a:spcBef>
                          <a:spcPts val="0"/>
                        </a:spcBef>
                        <a:spcAft>
                          <a:spcPts val="0"/>
                        </a:spcAft>
                        <a:buClr>
                          <a:srgbClr val="454545"/>
                        </a:buClr>
                        <a:buSzPts val="1100"/>
                        <a:buFont typeface="Avenir"/>
                        <a:buNone/>
                      </a:pPr>
                      <a:r>
                        <a:rPr lang="en-US" sz="1100" b="0" i="0" u="none" strike="noStrike" cap="none">
                          <a:solidFill>
                            <a:srgbClr val="454545"/>
                          </a:solidFill>
                          <a:latin typeface="Avenir"/>
                          <a:ea typeface="Avenir"/>
                          <a:cs typeface="Avenir"/>
                          <a:sym typeface="Avenir"/>
                        </a:rPr>
                        <a:t>Direct effect</a:t>
                      </a:r>
                      <a:endParaRPr/>
                    </a:p>
                  </a:txBody>
                  <a:tcPr marL="62975" marR="62975"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20000"/>
                        </a:lnSpc>
                        <a:spcBef>
                          <a:spcPts val="0"/>
                        </a:spcBef>
                        <a:spcAft>
                          <a:spcPts val="0"/>
                        </a:spcAft>
                        <a:buClr>
                          <a:srgbClr val="454545"/>
                        </a:buClr>
                        <a:buSzPts val="1100"/>
                        <a:buFont typeface="Avenir"/>
                        <a:buNone/>
                      </a:pPr>
                      <a:r>
                        <a:rPr lang="en-US" sz="1100" b="0" i="0" u="none" strike="noStrike" cap="none">
                          <a:solidFill>
                            <a:srgbClr val="454545"/>
                          </a:solidFill>
                          <a:latin typeface="Avenir"/>
                          <a:ea typeface="Avenir"/>
                          <a:cs typeface="Avenir"/>
                          <a:sym typeface="Avenir"/>
                        </a:rPr>
                        <a:t>Indirect effect</a:t>
                      </a:r>
                      <a:endParaRPr/>
                    </a:p>
                  </a:txBody>
                  <a:tcPr marL="62975" marR="62975"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20000"/>
                        </a:lnSpc>
                        <a:spcBef>
                          <a:spcPts val="0"/>
                        </a:spcBef>
                        <a:spcAft>
                          <a:spcPts val="0"/>
                        </a:spcAft>
                        <a:buClr>
                          <a:srgbClr val="454545"/>
                        </a:buClr>
                        <a:buSzPts val="1100"/>
                        <a:buFont typeface="Avenir"/>
                        <a:buNone/>
                      </a:pPr>
                      <a:r>
                        <a:rPr lang="en-US" sz="1100" b="0" i="0" u="none" strike="noStrike" cap="none">
                          <a:solidFill>
                            <a:srgbClr val="454545"/>
                          </a:solidFill>
                          <a:latin typeface="Avenir"/>
                          <a:ea typeface="Avenir"/>
                          <a:cs typeface="Avenir"/>
                          <a:sym typeface="Avenir"/>
                        </a:rPr>
                        <a:t>Indirect effect</a:t>
                      </a:r>
                      <a:endParaRPr/>
                    </a:p>
                  </a:txBody>
                  <a:tcPr marL="62975" marR="62975"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20000"/>
                        </a:lnSpc>
                        <a:spcBef>
                          <a:spcPts val="0"/>
                        </a:spcBef>
                        <a:spcAft>
                          <a:spcPts val="0"/>
                        </a:spcAft>
                        <a:buClr>
                          <a:srgbClr val="454545"/>
                        </a:buClr>
                        <a:buSzPts val="1100"/>
                        <a:buFont typeface="Avenir"/>
                        <a:buNone/>
                      </a:pPr>
                      <a:r>
                        <a:rPr lang="en-US" sz="1100" b="0" i="0" u="none" strike="noStrike" cap="none">
                          <a:solidFill>
                            <a:srgbClr val="454545"/>
                          </a:solidFill>
                          <a:latin typeface="Avenir"/>
                          <a:ea typeface="Avenir"/>
                          <a:cs typeface="Avenir"/>
                          <a:sym typeface="Avenir"/>
                        </a:rPr>
                        <a:t>Minimal effect</a:t>
                      </a:r>
                      <a:endParaRPr/>
                    </a:p>
                  </a:txBody>
                  <a:tcPr marL="62975" marR="62975"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66725">
                <a:tc>
                  <a:txBody>
                    <a:bodyPr/>
                    <a:lstStyle/>
                    <a:p>
                      <a:pPr marL="0" marR="0" lvl="0" indent="0" algn="l" rtl="0">
                        <a:lnSpc>
                          <a:spcPct val="120000"/>
                        </a:lnSpc>
                        <a:spcBef>
                          <a:spcPts val="0"/>
                        </a:spcBef>
                        <a:spcAft>
                          <a:spcPts val="0"/>
                        </a:spcAft>
                        <a:buNone/>
                      </a:pPr>
                      <a:r>
                        <a:rPr lang="en-US" sz="1100" b="1" i="0" u="none" strike="noStrike" cap="none">
                          <a:solidFill>
                            <a:srgbClr val="454545"/>
                          </a:solidFill>
                          <a:latin typeface="Avenir"/>
                          <a:ea typeface="Avenir"/>
                          <a:cs typeface="Avenir"/>
                          <a:sym typeface="Avenir"/>
                        </a:rPr>
                        <a:t>Having a large family is important, in part for social recognition and status</a:t>
                      </a:r>
                      <a:endParaRPr/>
                    </a:p>
                  </a:txBody>
                  <a:tcPr marL="62975" marR="62975"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tc>
                  <a:txBody>
                    <a:bodyPr/>
                    <a:lstStyle/>
                    <a:p>
                      <a:pPr marL="0" marR="0" lvl="0" indent="0" algn="l" rtl="0">
                        <a:lnSpc>
                          <a:spcPct val="120000"/>
                        </a:lnSpc>
                        <a:spcBef>
                          <a:spcPts val="0"/>
                        </a:spcBef>
                        <a:spcAft>
                          <a:spcPts val="0"/>
                        </a:spcAft>
                        <a:buClr>
                          <a:srgbClr val="454545"/>
                        </a:buClr>
                        <a:buSzPts val="1100"/>
                        <a:buFont typeface="Avenir"/>
                        <a:buNone/>
                      </a:pPr>
                      <a:r>
                        <a:rPr lang="en-US" sz="1100" b="0" i="0" u="none" strike="noStrike" cap="none">
                          <a:solidFill>
                            <a:srgbClr val="454545"/>
                          </a:solidFill>
                          <a:latin typeface="Avenir"/>
                          <a:ea typeface="Avenir"/>
                          <a:cs typeface="Avenir"/>
                          <a:sym typeface="Avenir"/>
                        </a:rPr>
                        <a:t>Indirect effect</a:t>
                      </a:r>
                      <a:endParaRPr/>
                    </a:p>
                  </a:txBody>
                  <a:tcPr marL="62975" marR="62975"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20000"/>
                        </a:lnSpc>
                        <a:spcBef>
                          <a:spcPts val="0"/>
                        </a:spcBef>
                        <a:spcAft>
                          <a:spcPts val="0"/>
                        </a:spcAft>
                        <a:buClr>
                          <a:srgbClr val="454545"/>
                        </a:buClr>
                        <a:buSzPts val="1100"/>
                        <a:buFont typeface="Avenir"/>
                        <a:buNone/>
                      </a:pPr>
                      <a:r>
                        <a:rPr lang="en-US" sz="1100" b="0" i="0" u="none" strike="noStrike" cap="none">
                          <a:solidFill>
                            <a:srgbClr val="454545"/>
                          </a:solidFill>
                          <a:latin typeface="Avenir"/>
                          <a:ea typeface="Avenir"/>
                          <a:cs typeface="Avenir"/>
                          <a:sym typeface="Avenir"/>
                        </a:rPr>
                        <a:t>Indirect effect</a:t>
                      </a:r>
                      <a:endParaRPr/>
                    </a:p>
                  </a:txBody>
                  <a:tcPr marL="62975" marR="62975"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20000"/>
                        </a:lnSpc>
                        <a:spcBef>
                          <a:spcPts val="0"/>
                        </a:spcBef>
                        <a:spcAft>
                          <a:spcPts val="0"/>
                        </a:spcAft>
                        <a:buClr>
                          <a:srgbClr val="454545"/>
                        </a:buClr>
                        <a:buSzPts val="1100"/>
                        <a:buFont typeface="Avenir"/>
                        <a:buNone/>
                      </a:pPr>
                      <a:r>
                        <a:rPr lang="en-US" sz="1100" b="0" i="0" u="none" strike="noStrike" cap="none">
                          <a:solidFill>
                            <a:srgbClr val="454545"/>
                          </a:solidFill>
                          <a:latin typeface="Avenir"/>
                          <a:ea typeface="Avenir"/>
                          <a:cs typeface="Avenir"/>
                          <a:sym typeface="Avenir"/>
                        </a:rPr>
                        <a:t>Minimal effect</a:t>
                      </a:r>
                      <a:endParaRPr/>
                    </a:p>
                  </a:txBody>
                  <a:tcPr marL="62975" marR="62975"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20000"/>
                        </a:lnSpc>
                        <a:spcBef>
                          <a:spcPts val="0"/>
                        </a:spcBef>
                        <a:spcAft>
                          <a:spcPts val="0"/>
                        </a:spcAft>
                        <a:buClr>
                          <a:srgbClr val="454545"/>
                        </a:buClr>
                        <a:buSzPts val="1100"/>
                        <a:buFont typeface="Avenir"/>
                        <a:buNone/>
                      </a:pPr>
                      <a:r>
                        <a:rPr lang="en-US" sz="1100" b="0" i="0" u="none" strike="noStrike" cap="none">
                          <a:solidFill>
                            <a:srgbClr val="454545"/>
                          </a:solidFill>
                          <a:latin typeface="Avenir"/>
                          <a:ea typeface="Avenir"/>
                          <a:cs typeface="Avenir"/>
                          <a:sym typeface="Avenir"/>
                        </a:rPr>
                        <a:t>Indirect effect</a:t>
                      </a:r>
                      <a:endParaRPr/>
                    </a:p>
                  </a:txBody>
                  <a:tcPr marL="62975" marR="62975"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504825">
                <a:tc>
                  <a:txBody>
                    <a:bodyPr/>
                    <a:lstStyle/>
                    <a:p>
                      <a:pPr marL="0" marR="0" lvl="0" indent="0" algn="l" rtl="0">
                        <a:lnSpc>
                          <a:spcPct val="120000"/>
                        </a:lnSpc>
                        <a:spcBef>
                          <a:spcPts val="0"/>
                        </a:spcBef>
                        <a:spcAft>
                          <a:spcPts val="0"/>
                        </a:spcAft>
                        <a:buNone/>
                      </a:pPr>
                      <a:r>
                        <a:rPr lang="en-US" sz="1100" b="1" i="0" u="none" strike="noStrike" cap="none">
                          <a:solidFill>
                            <a:srgbClr val="454545"/>
                          </a:solidFill>
                          <a:latin typeface="Avenir"/>
                          <a:ea typeface="Avenir"/>
                          <a:cs typeface="Avenir"/>
                          <a:sym typeface="Avenir"/>
                        </a:rPr>
                        <a:t>My peers believe that In a relationship, men should have decision-making power </a:t>
                      </a:r>
                      <a:endParaRPr/>
                    </a:p>
                  </a:txBody>
                  <a:tcPr marL="62975" marR="62975"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tc>
                  <a:txBody>
                    <a:bodyPr/>
                    <a:lstStyle/>
                    <a:p>
                      <a:pPr marL="0" marR="0" lvl="0" indent="0" algn="l" rtl="0">
                        <a:lnSpc>
                          <a:spcPct val="120000"/>
                        </a:lnSpc>
                        <a:spcBef>
                          <a:spcPts val="0"/>
                        </a:spcBef>
                        <a:spcAft>
                          <a:spcPts val="0"/>
                        </a:spcAft>
                        <a:buClr>
                          <a:srgbClr val="454545"/>
                        </a:buClr>
                        <a:buSzPts val="1100"/>
                        <a:buFont typeface="Avenir"/>
                        <a:buNone/>
                      </a:pPr>
                      <a:r>
                        <a:rPr lang="en-US" sz="1100" b="0" i="0" u="none" strike="noStrike" cap="none">
                          <a:solidFill>
                            <a:srgbClr val="454545"/>
                          </a:solidFill>
                          <a:latin typeface="Avenir"/>
                          <a:ea typeface="Avenir"/>
                          <a:cs typeface="Avenir"/>
                          <a:sym typeface="Avenir"/>
                        </a:rPr>
                        <a:t>Indirect effect</a:t>
                      </a:r>
                      <a:endParaRPr/>
                    </a:p>
                  </a:txBody>
                  <a:tcPr marL="62975" marR="62975"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20000"/>
                        </a:lnSpc>
                        <a:spcBef>
                          <a:spcPts val="0"/>
                        </a:spcBef>
                        <a:spcAft>
                          <a:spcPts val="0"/>
                        </a:spcAft>
                        <a:buClr>
                          <a:srgbClr val="454545"/>
                        </a:buClr>
                        <a:buSzPts val="1100"/>
                        <a:buFont typeface="Avenir"/>
                        <a:buNone/>
                      </a:pPr>
                      <a:r>
                        <a:rPr lang="en-US" sz="1100" b="0" i="0" u="none" strike="noStrike" cap="none">
                          <a:solidFill>
                            <a:srgbClr val="454545"/>
                          </a:solidFill>
                          <a:latin typeface="Avenir"/>
                          <a:ea typeface="Avenir"/>
                          <a:cs typeface="Avenir"/>
                          <a:sym typeface="Avenir"/>
                        </a:rPr>
                        <a:t>Direct effect</a:t>
                      </a:r>
                      <a:endParaRPr/>
                    </a:p>
                  </a:txBody>
                  <a:tcPr marL="62975" marR="62975"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20000"/>
                        </a:lnSpc>
                        <a:spcBef>
                          <a:spcPts val="0"/>
                        </a:spcBef>
                        <a:spcAft>
                          <a:spcPts val="0"/>
                        </a:spcAft>
                        <a:buClr>
                          <a:srgbClr val="454545"/>
                        </a:buClr>
                        <a:buSzPts val="1100"/>
                        <a:buFont typeface="Avenir"/>
                        <a:buNone/>
                      </a:pPr>
                      <a:r>
                        <a:rPr lang="en-US" sz="1100" b="0" i="0" u="none" strike="noStrike" cap="none">
                          <a:solidFill>
                            <a:srgbClr val="454545"/>
                          </a:solidFill>
                          <a:latin typeface="Avenir"/>
                          <a:ea typeface="Avenir"/>
                          <a:cs typeface="Avenir"/>
                          <a:sym typeface="Avenir"/>
                        </a:rPr>
                        <a:t>Indirect effect</a:t>
                      </a:r>
                      <a:endParaRPr/>
                    </a:p>
                  </a:txBody>
                  <a:tcPr marL="62975" marR="62975"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20000"/>
                        </a:lnSpc>
                        <a:spcBef>
                          <a:spcPts val="0"/>
                        </a:spcBef>
                        <a:spcAft>
                          <a:spcPts val="0"/>
                        </a:spcAft>
                        <a:buClr>
                          <a:srgbClr val="454545"/>
                        </a:buClr>
                        <a:buSzPts val="1100"/>
                        <a:buFont typeface="Avenir"/>
                        <a:buNone/>
                      </a:pPr>
                      <a:r>
                        <a:rPr lang="en-US" sz="1100" b="0" i="0" u="none" strike="noStrike" cap="none">
                          <a:solidFill>
                            <a:srgbClr val="454545"/>
                          </a:solidFill>
                          <a:latin typeface="Avenir"/>
                          <a:ea typeface="Avenir"/>
                          <a:cs typeface="Avenir"/>
                          <a:sym typeface="Avenir"/>
                        </a:rPr>
                        <a:t>Direct effect</a:t>
                      </a:r>
                      <a:endParaRPr/>
                    </a:p>
                  </a:txBody>
                  <a:tcPr marL="62975" marR="62975"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828675">
                <a:tc>
                  <a:txBody>
                    <a:bodyPr/>
                    <a:lstStyle/>
                    <a:p>
                      <a:pPr marL="0" marR="0" lvl="0" indent="0" algn="l" rtl="0">
                        <a:lnSpc>
                          <a:spcPct val="120000"/>
                        </a:lnSpc>
                        <a:spcBef>
                          <a:spcPts val="0"/>
                        </a:spcBef>
                        <a:spcAft>
                          <a:spcPts val="0"/>
                        </a:spcAft>
                        <a:buNone/>
                      </a:pPr>
                      <a:r>
                        <a:rPr lang="en-US" sz="1100" b="1" i="0" u="none" strike="noStrike" cap="none">
                          <a:solidFill>
                            <a:srgbClr val="454545"/>
                          </a:solidFill>
                          <a:latin typeface="Avenir"/>
                          <a:ea typeface="Avenir"/>
                          <a:cs typeface="Avenir"/>
                          <a:sym typeface="Avenir"/>
                        </a:rPr>
                        <a:t>In this community, people believe that sexuality and family planning are a private matter, not to be discussed outside the household</a:t>
                      </a:r>
                      <a:endParaRPr/>
                    </a:p>
                  </a:txBody>
                  <a:tcPr marL="62975" marR="62975"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tc>
                  <a:txBody>
                    <a:bodyPr/>
                    <a:lstStyle/>
                    <a:p>
                      <a:pPr marL="0" marR="0" lvl="0" indent="0" algn="l" rtl="0">
                        <a:lnSpc>
                          <a:spcPct val="120000"/>
                        </a:lnSpc>
                        <a:spcBef>
                          <a:spcPts val="0"/>
                        </a:spcBef>
                        <a:spcAft>
                          <a:spcPts val="0"/>
                        </a:spcAft>
                        <a:buClr>
                          <a:srgbClr val="454545"/>
                        </a:buClr>
                        <a:buSzPts val="1100"/>
                        <a:buFont typeface="Avenir"/>
                        <a:buNone/>
                      </a:pPr>
                      <a:r>
                        <a:rPr lang="en-US" sz="1100" b="0" i="0" u="none" strike="noStrike" cap="none">
                          <a:solidFill>
                            <a:srgbClr val="454545"/>
                          </a:solidFill>
                          <a:latin typeface="Avenir"/>
                          <a:ea typeface="Avenir"/>
                          <a:cs typeface="Avenir"/>
                          <a:sym typeface="Avenir"/>
                        </a:rPr>
                        <a:t>Indirect effect</a:t>
                      </a:r>
                      <a:endParaRPr/>
                    </a:p>
                  </a:txBody>
                  <a:tcPr marL="62975" marR="62975"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20000"/>
                        </a:lnSpc>
                        <a:spcBef>
                          <a:spcPts val="0"/>
                        </a:spcBef>
                        <a:spcAft>
                          <a:spcPts val="0"/>
                        </a:spcAft>
                        <a:buClr>
                          <a:srgbClr val="454545"/>
                        </a:buClr>
                        <a:buSzPts val="1100"/>
                        <a:buFont typeface="Avenir"/>
                        <a:buNone/>
                      </a:pPr>
                      <a:r>
                        <a:rPr lang="en-US" sz="1100" b="0" i="0" u="none" strike="noStrike" cap="none">
                          <a:solidFill>
                            <a:srgbClr val="454545"/>
                          </a:solidFill>
                          <a:latin typeface="Avenir"/>
                          <a:ea typeface="Avenir"/>
                          <a:cs typeface="Avenir"/>
                          <a:sym typeface="Avenir"/>
                        </a:rPr>
                        <a:t>Minimal effect</a:t>
                      </a:r>
                      <a:endParaRPr/>
                    </a:p>
                  </a:txBody>
                  <a:tcPr marL="62975" marR="62975"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20000"/>
                        </a:lnSpc>
                        <a:spcBef>
                          <a:spcPts val="0"/>
                        </a:spcBef>
                        <a:spcAft>
                          <a:spcPts val="0"/>
                        </a:spcAft>
                        <a:buClr>
                          <a:srgbClr val="454545"/>
                        </a:buClr>
                        <a:buSzPts val="1100"/>
                        <a:buFont typeface="Avenir"/>
                        <a:buNone/>
                      </a:pPr>
                      <a:r>
                        <a:rPr lang="en-US" sz="1100" b="0" i="0" u="none" strike="noStrike" cap="none">
                          <a:solidFill>
                            <a:srgbClr val="454545"/>
                          </a:solidFill>
                          <a:latin typeface="Avenir"/>
                          <a:ea typeface="Avenir"/>
                          <a:cs typeface="Avenir"/>
                          <a:sym typeface="Avenir"/>
                        </a:rPr>
                        <a:t>Indirect effect</a:t>
                      </a:r>
                      <a:endParaRPr/>
                    </a:p>
                  </a:txBody>
                  <a:tcPr marL="62975" marR="62975"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20000"/>
                        </a:lnSpc>
                        <a:spcBef>
                          <a:spcPts val="0"/>
                        </a:spcBef>
                        <a:spcAft>
                          <a:spcPts val="0"/>
                        </a:spcAft>
                        <a:buClr>
                          <a:srgbClr val="454545"/>
                        </a:buClr>
                        <a:buSzPts val="1100"/>
                        <a:buFont typeface="Avenir"/>
                        <a:buNone/>
                      </a:pPr>
                      <a:r>
                        <a:rPr lang="en-US" sz="1100" b="0" i="0" u="none" strike="noStrike" cap="none">
                          <a:solidFill>
                            <a:srgbClr val="454545"/>
                          </a:solidFill>
                          <a:latin typeface="Avenir"/>
                          <a:ea typeface="Avenir"/>
                          <a:cs typeface="Avenir"/>
                          <a:sym typeface="Avenir"/>
                        </a:rPr>
                        <a:t>Minimal effect</a:t>
                      </a:r>
                      <a:endParaRPr/>
                    </a:p>
                  </a:txBody>
                  <a:tcPr marL="62975" marR="62975"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487675">
                <a:tc>
                  <a:txBody>
                    <a:bodyPr/>
                    <a:lstStyle/>
                    <a:p>
                      <a:pPr marL="0" marR="0" lvl="0" indent="0" algn="l" rtl="0">
                        <a:lnSpc>
                          <a:spcPct val="120000"/>
                        </a:lnSpc>
                        <a:spcBef>
                          <a:spcPts val="0"/>
                        </a:spcBef>
                        <a:spcAft>
                          <a:spcPts val="0"/>
                        </a:spcAft>
                        <a:buNone/>
                      </a:pPr>
                      <a:r>
                        <a:rPr lang="en-US" sz="1100" b="1" i="0" u="none" strike="noStrike" cap="none">
                          <a:solidFill>
                            <a:srgbClr val="454545"/>
                          </a:solidFill>
                          <a:latin typeface="Avenir"/>
                          <a:ea typeface="Avenir"/>
                          <a:cs typeface="Avenir"/>
                          <a:sym typeface="Avenir"/>
                        </a:rPr>
                        <a:t>The elder generation expect young people to “prove” fertility early in life, before or immediately after marriage </a:t>
                      </a:r>
                      <a:endParaRPr/>
                    </a:p>
                  </a:txBody>
                  <a:tcPr marL="62975" marR="62975"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tc>
                  <a:txBody>
                    <a:bodyPr/>
                    <a:lstStyle/>
                    <a:p>
                      <a:pPr marL="0" marR="0" lvl="0" indent="0" algn="l" rtl="0">
                        <a:lnSpc>
                          <a:spcPct val="120000"/>
                        </a:lnSpc>
                        <a:spcBef>
                          <a:spcPts val="0"/>
                        </a:spcBef>
                        <a:spcAft>
                          <a:spcPts val="0"/>
                        </a:spcAft>
                        <a:buClr>
                          <a:srgbClr val="454545"/>
                        </a:buClr>
                        <a:buSzPts val="1100"/>
                        <a:buFont typeface="Avenir"/>
                        <a:buNone/>
                      </a:pPr>
                      <a:r>
                        <a:rPr lang="en-US" sz="1100" b="0" i="0" u="none" strike="noStrike" cap="none">
                          <a:solidFill>
                            <a:srgbClr val="454545"/>
                          </a:solidFill>
                          <a:latin typeface="Avenir"/>
                          <a:ea typeface="Avenir"/>
                          <a:cs typeface="Avenir"/>
                          <a:sym typeface="Avenir"/>
                        </a:rPr>
                        <a:t>Direct effect</a:t>
                      </a:r>
                      <a:endParaRPr/>
                    </a:p>
                  </a:txBody>
                  <a:tcPr marL="62975" marR="62975"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20000"/>
                        </a:lnSpc>
                        <a:spcBef>
                          <a:spcPts val="0"/>
                        </a:spcBef>
                        <a:spcAft>
                          <a:spcPts val="0"/>
                        </a:spcAft>
                        <a:buClr>
                          <a:srgbClr val="454545"/>
                        </a:buClr>
                        <a:buSzPts val="1100"/>
                        <a:buFont typeface="Avenir"/>
                        <a:buNone/>
                      </a:pPr>
                      <a:r>
                        <a:rPr lang="en-US" sz="1100" b="0" i="0" u="none" strike="noStrike" cap="none">
                          <a:solidFill>
                            <a:srgbClr val="454545"/>
                          </a:solidFill>
                          <a:latin typeface="Avenir"/>
                          <a:ea typeface="Avenir"/>
                          <a:cs typeface="Avenir"/>
                          <a:sym typeface="Avenir"/>
                        </a:rPr>
                        <a:t>Direct effect</a:t>
                      </a:r>
                      <a:endParaRPr/>
                    </a:p>
                  </a:txBody>
                  <a:tcPr marL="62975" marR="62975"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20000"/>
                        </a:lnSpc>
                        <a:spcBef>
                          <a:spcPts val="0"/>
                        </a:spcBef>
                        <a:spcAft>
                          <a:spcPts val="0"/>
                        </a:spcAft>
                        <a:buClr>
                          <a:srgbClr val="454545"/>
                        </a:buClr>
                        <a:buSzPts val="1100"/>
                        <a:buFont typeface="Avenir"/>
                        <a:buNone/>
                      </a:pPr>
                      <a:r>
                        <a:rPr lang="en-US" sz="1100" b="0" i="0" u="none" strike="noStrike" cap="none">
                          <a:solidFill>
                            <a:srgbClr val="454545"/>
                          </a:solidFill>
                          <a:latin typeface="Avenir"/>
                          <a:ea typeface="Avenir"/>
                          <a:cs typeface="Avenir"/>
                          <a:sym typeface="Avenir"/>
                        </a:rPr>
                        <a:t>Minimal effect</a:t>
                      </a:r>
                      <a:endParaRPr/>
                    </a:p>
                  </a:txBody>
                  <a:tcPr marL="62975" marR="62975"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20000"/>
                        </a:lnSpc>
                        <a:spcBef>
                          <a:spcPts val="0"/>
                        </a:spcBef>
                        <a:spcAft>
                          <a:spcPts val="0"/>
                        </a:spcAft>
                        <a:buClr>
                          <a:srgbClr val="454545"/>
                        </a:buClr>
                        <a:buSzPts val="1100"/>
                        <a:buFont typeface="Avenir"/>
                        <a:buNone/>
                      </a:pPr>
                      <a:r>
                        <a:rPr lang="en-US" sz="1100" b="0" i="0" u="none" strike="noStrike" cap="none" dirty="0">
                          <a:solidFill>
                            <a:srgbClr val="454545"/>
                          </a:solidFill>
                          <a:latin typeface="Avenir"/>
                          <a:ea typeface="Avenir"/>
                          <a:cs typeface="Avenir"/>
                          <a:sym typeface="Avenir"/>
                        </a:rPr>
                        <a:t>Direct effect</a:t>
                      </a:r>
                      <a:endParaRPr dirty="0"/>
                    </a:p>
                  </a:txBody>
                  <a:tcPr marL="62975" marR="62975"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grpSp>
        <p:nvGrpSpPr>
          <p:cNvPr id="278" name="Google Shape;278;p11"/>
          <p:cNvGrpSpPr/>
          <p:nvPr/>
        </p:nvGrpSpPr>
        <p:grpSpPr>
          <a:xfrm>
            <a:off x="9602476" y="327846"/>
            <a:ext cx="2832498" cy="494202"/>
            <a:chOff x="4116076" y="413123"/>
            <a:chExt cx="2832498" cy="494202"/>
          </a:xfrm>
        </p:grpSpPr>
        <p:cxnSp>
          <p:nvCxnSpPr>
            <p:cNvPr id="279" name="Google Shape;279;p11"/>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280" name="Google Shape;280;p11"/>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281" name="Google Shape;281;p11"/>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INTRO</a:t>
              </a:r>
              <a:endParaRPr sz="500" b="1" i="0" u="none" strike="noStrike" cap="none">
                <a:solidFill>
                  <a:srgbClr val="BFBFBF"/>
                </a:solidFill>
                <a:latin typeface="Avenir"/>
                <a:ea typeface="Avenir"/>
                <a:cs typeface="Avenir"/>
                <a:sym typeface="Avenir"/>
              </a:endParaRPr>
            </a:p>
          </p:txBody>
        </p:sp>
        <p:sp>
          <p:nvSpPr>
            <p:cNvPr id="282" name="Google Shape;282;p11"/>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07C1E8"/>
                  </a:solidFill>
                  <a:latin typeface="Avenir"/>
                  <a:ea typeface="Avenir"/>
                  <a:cs typeface="Avenir"/>
                  <a:sym typeface="Avenir"/>
                </a:rPr>
                <a:t>MODULE 1</a:t>
              </a:r>
              <a:endParaRPr sz="500" b="1" i="0" u="none" strike="noStrike" cap="none">
                <a:solidFill>
                  <a:srgbClr val="07C1E8"/>
                </a:solidFill>
                <a:latin typeface="Avenir"/>
                <a:ea typeface="Avenir"/>
                <a:cs typeface="Avenir"/>
                <a:sym typeface="Avenir"/>
              </a:endParaRPr>
            </a:p>
          </p:txBody>
        </p:sp>
        <p:sp>
          <p:nvSpPr>
            <p:cNvPr id="283" name="Google Shape;283;p11"/>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2</a:t>
              </a:r>
              <a:endParaRPr sz="500" b="1" i="0" u="none" strike="noStrike" cap="none">
                <a:solidFill>
                  <a:srgbClr val="BFBFBF"/>
                </a:solidFill>
                <a:latin typeface="Avenir"/>
                <a:ea typeface="Avenir"/>
                <a:cs typeface="Avenir"/>
                <a:sym typeface="Avenir"/>
              </a:endParaRPr>
            </a:p>
          </p:txBody>
        </p:sp>
        <p:sp>
          <p:nvSpPr>
            <p:cNvPr id="284" name="Google Shape;284;p11"/>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3</a:t>
              </a:r>
              <a:endParaRPr sz="500" b="1" i="0" u="none" strike="noStrike" cap="none">
                <a:solidFill>
                  <a:srgbClr val="BFBFBF"/>
                </a:solidFill>
                <a:latin typeface="Avenir"/>
                <a:ea typeface="Avenir"/>
                <a:cs typeface="Avenir"/>
                <a:sym typeface="Avenir"/>
              </a:endParaRPr>
            </a:p>
          </p:txBody>
        </p:sp>
        <p:sp>
          <p:nvSpPr>
            <p:cNvPr id="285" name="Google Shape;285;p11"/>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4</a:t>
              </a:r>
              <a:endParaRPr sz="500" b="1" i="0" u="none" strike="noStrike" cap="none">
                <a:solidFill>
                  <a:srgbClr val="BFBFBF"/>
                </a:solidFill>
                <a:latin typeface="Avenir"/>
                <a:ea typeface="Avenir"/>
                <a:cs typeface="Avenir"/>
                <a:sym typeface="Avenir"/>
              </a:endParaRPr>
            </a:p>
          </p:txBody>
        </p:sp>
        <p:sp>
          <p:nvSpPr>
            <p:cNvPr id="286" name="Google Shape;286;p11"/>
            <p:cNvSpPr/>
            <p:nvPr/>
          </p:nvSpPr>
          <p:spPr>
            <a:xfrm rot="8100000">
              <a:off x="4726350"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287" name="Google Shape;287;p11"/>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288" name="Google Shape;288;p11"/>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289" name="Google Shape;289;p11"/>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grpSp>
      <p:sp>
        <p:nvSpPr>
          <p:cNvPr id="290" name="Google Shape;290;p11"/>
          <p:cNvSpPr txBox="1">
            <a:spLocks noGrp="1"/>
          </p:cNvSpPr>
          <p:nvPr>
            <p:ph type="title"/>
          </p:nvPr>
        </p:nvSpPr>
        <p:spPr>
          <a:xfrm>
            <a:off x="1024446" y="814889"/>
            <a:ext cx="10143108" cy="34146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7C1E8"/>
              </a:buClr>
              <a:buSzPts val="3200"/>
              <a:buFont typeface="Arial"/>
              <a:buNone/>
            </a:pPr>
            <a:r>
              <a:rPr lang="en-US" sz="3200" dirty="0">
                <a:solidFill>
                  <a:srgbClr val="07C1E8"/>
                </a:solidFill>
                <a:latin typeface="Arial"/>
                <a:ea typeface="Arial"/>
                <a:cs typeface="Arial"/>
                <a:sym typeface="Arial"/>
              </a:rPr>
              <a:t>Activity 1: Norm Behavior Mapping</a:t>
            </a:r>
            <a:endParaRPr sz="3200" dirty="0">
              <a:latin typeface="Calibri"/>
              <a:ea typeface="Calibri"/>
              <a:cs typeface="Calibri"/>
              <a:sym typeface="Calibri"/>
            </a:endParaRPr>
          </a:p>
        </p:txBody>
      </p:sp>
      <p:sp>
        <p:nvSpPr>
          <p:cNvPr id="291" name="Google Shape;291;p11"/>
          <p:cNvSpPr txBox="1"/>
          <p:nvPr/>
        </p:nvSpPr>
        <p:spPr>
          <a:xfrm>
            <a:off x="468730" y="1725774"/>
            <a:ext cx="1819275" cy="2658275"/>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rgbClr val="0193C0"/>
              </a:buClr>
              <a:buSzPts val="2400"/>
              <a:buFont typeface="Arial"/>
              <a:buNone/>
            </a:pPr>
            <a:r>
              <a:rPr lang="en-US" sz="2400" b="0" i="0" u="none" strike="noStrike" cap="none" dirty="0">
                <a:solidFill>
                  <a:srgbClr val="0193C0"/>
                </a:solidFill>
                <a:latin typeface="Comfortaa"/>
                <a:ea typeface="Comfortaa"/>
                <a:cs typeface="Comfortaa"/>
                <a:sym typeface="Comfortaa"/>
              </a:rPr>
              <a:t>EXAMPLE</a:t>
            </a:r>
            <a:endParaRPr sz="2400" b="0" i="0" u="none" strike="noStrike" cap="none" dirty="0">
              <a:solidFill>
                <a:schemeClr val="dk1"/>
              </a:solidFill>
              <a:latin typeface="Arial"/>
              <a:ea typeface="Arial"/>
              <a:cs typeface="Arial"/>
              <a:sym typeface="Arial"/>
            </a:endParaRPr>
          </a:p>
          <a:p>
            <a:pPr marL="0" marR="0" lvl="0" indent="0" algn="l" rtl="0">
              <a:lnSpc>
                <a:spcPct val="110000"/>
              </a:lnSpc>
              <a:spcBef>
                <a:spcPts val="1000"/>
              </a:spcBef>
              <a:spcAft>
                <a:spcPts val="0"/>
              </a:spcAft>
              <a:buClr>
                <a:srgbClr val="3F3F3F"/>
              </a:buClr>
              <a:buSzPts val="2000"/>
              <a:buFont typeface="Arial"/>
              <a:buNone/>
            </a:pPr>
            <a:r>
              <a:rPr lang="en-US" sz="2000" b="0" i="0" u="none" strike="noStrike" cap="none" dirty="0">
                <a:solidFill>
                  <a:srgbClr val="3F3F3F"/>
                </a:solidFill>
                <a:latin typeface="Avenir"/>
                <a:ea typeface="Avenir"/>
                <a:cs typeface="Avenir"/>
                <a:sym typeface="Avenir"/>
              </a:rPr>
              <a:t>Norm Behavior Mapping Table </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193C0"/>
              </a:buClr>
              <a:buSzPts val="2800"/>
              <a:buNone/>
            </a:pPr>
            <a:r>
              <a:rPr lang="en-US" dirty="0">
                <a:solidFill>
                  <a:srgbClr val="0193C0"/>
                </a:solidFill>
                <a:latin typeface="Comfortaa"/>
                <a:ea typeface="Comfortaa"/>
                <a:cs typeface="Comfortaa"/>
                <a:sym typeface="Comfortaa"/>
              </a:rPr>
              <a:t>WRAP UP</a:t>
            </a:r>
            <a:endParaRPr sz="2400" b="0" dirty="0">
              <a:solidFill>
                <a:srgbClr val="454545"/>
              </a:solidFill>
              <a:latin typeface="Avenir"/>
              <a:ea typeface="Avenir"/>
              <a:cs typeface="Avenir"/>
              <a:sym typeface="Avenir"/>
            </a:endParaRPr>
          </a:p>
          <a:p>
            <a:pPr marL="0" lvl="0" indent="0" algn="l" rtl="0">
              <a:lnSpc>
                <a:spcPct val="100000"/>
              </a:lnSpc>
              <a:spcBef>
                <a:spcPts val="1000"/>
              </a:spcBef>
              <a:spcAft>
                <a:spcPts val="0"/>
              </a:spcAft>
              <a:buClr>
                <a:srgbClr val="454545"/>
              </a:buClr>
              <a:buSzPts val="2400"/>
              <a:buNone/>
            </a:pPr>
            <a:r>
              <a:rPr lang="en-US" sz="2400" b="0" dirty="0">
                <a:solidFill>
                  <a:srgbClr val="454545"/>
                </a:solidFill>
                <a:latin typeface="Avenir"/>
                <a:ea typeface="Avenir"/>
                <a:cs typeface="Avenir"/>
                <a:sym typeface="Avenir"/>
              </a:rPr>
              <a:t>In this activity the team explored the relationship between norms and behaviors. Keep your table close by as you’ll need to reference it for the next activity. In the next activity the team will begin to explore the relationship between norms and people’s relationships. </a:t>
            </a:r>
            <a:endParaRPr dirty="0"/>
          </a:p>
          <a:p>
            <a:pPr marL="0" lvl="0" indent="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p:txBody>
      </p:sp>
      <p:grpSp>
        <p:nvGrpSpPr>
          <p:cNvPr id="297" name="Google Shape;297;p12"/>
          <p:cNvGrpSpPr/>
          <p:nvPr/>
        </p:nvGrpSpPr>
        <p:grpSpPr>
          <a:xfrm>
            <a:off x="9602476" y="327846"/>
            <a:ext cx="2832498" cy="494202"/>
            <a:chOff x="4116076" y="413123"/>
            <a:chExt cx="2832498" cy="494202"/>
          </a:xfrm>
        </p:grpSpPr>
        <p:cxnSp>
          <p:nvCxnSpPr>
            <p:cNvPr id="298" name="Google Shape;298;p12"/>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299" name="Google Shape;299;p12"/>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300" name="Google Shape;300;p12"/>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INTRO</a:t>
              </a:r>
              <a:endParaRPr sz="500" b="1" i="0" u="none" strike="noStrike" cap="none">
                <a:solidFill>
                  <a:srgbClr val="BFBFBF"/>
                </a:solidFill>
                <a:latin typeface="Avenir"/>
                <a:ea typeface="Avenir"/>
                <a:cs typeface="Avenir"/>
                <a:sym typeface="Avenir"/>
              </a:endParaRPr>
            </a:p>
          </p:txBody>
        </p:sp>
        <p:sp>
          <p:nvSpPr>
            <p:cNvPr id="301" name="Google Shape;301;p12"/>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07C1E8"/>
                  </a:solidFill>
                  <a:latin typeface="Avenir"/>
                  <a:ea typeface="Avenir"/>
                  <a:cs typeface="Avenir"/>
                  <a:sym typeface="Avenir"/>
                </a:rPr>
                <a:t>MODULE 1</a:t>
              </a:r>
              <a:endParaRPr sz="500" b="1" i="0" u="none" strike="noStrike" cap="none">
                <a:solidFill>
                  <a:srgbClr val="07C1E8"/>
                </a:solidFill>
                <a:latin typeface="Avenir"/>
                <a:ea typeface="Avenir"/>
                <a:cs typeface="Avenir"/>
                <a:sym typeface="Avenir"/>
              </a:endParaRPr>
            </a:p>
          </p:txBody>
        </p:sp>
        <p:sp>
          <p:nvSpPr>
            <p:cNvPr id="302" name="Google Shape;302;p12"/>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2</a:t>
              </a:r>
              <a:endParaRPr sz="500" b="1" i="0" u="none" strike="noStrike" cap="none">
                <a:solidFill>
                  <a:srgbClr val="BFBFBF"/>
                </a:solidFill>
                <a:latin typeface="Avenir"/>
                <a:ea typeface="Avenir"/>
                <a:cs typeface="Avenir"/>
                <a:sym typeface="Avenir"/>
              </a:endParaRPr>
            </a:p>
          </p:txBody>
        </p:sp>
        <p:sp>
          <p:nvSpPr>
            <p:cNvPr id="303" name="Google Shape;303;p12"/>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3</a:t>
              </a:r>
              <a:endParaRPr sz="500" b="1" i="0" u="none" strike="noStrike" cap="none">
                <a:solidFill>
                  <a:srgbClr val="BFBFBF"/>
                </a:solidFill>
                <a:latin typeface="Avenir"/>
                <a:ea typeface="Avenir"/>
                <a:cs typeface="Avenir"/>
                <a:sym typeface="Avenir"/>
              </a:endParaRPr>
            </a:p>
          </p:txBody>
        </p:sp>
        <p:sp>
          <p:nvSpPr>
            <p:cNvPr id="304" name="Google Shape;304;p12"/>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4</a:t>
              </a:r>
              <a:endParaRPr sz="500" b="1" i="0" u="none" strike="noStrike" cap="none">
                <a:solidFill>
                  <a:srgbClr val="BFBFBF"/>
                </a:solidFill>
                <a:latin typeface="Avenir"/>
                <a:ea typeface="Avenir"/>
                <a:cs typeface="Avenir"/>
                <a:sym typeface="Avenir"/>
              </a:endParaRPr>
            </a:p>
          </p:txBody>
        </p:sp>
        <p:sp>
          <p:nvSpPr>
            <p:cNvPr id="305" name="Google Shape;305;p12"/>
            <p:cNvSpPr/>
            <p:nvPr/>
          </p:nvSpPr>
          <p:spPr>
            <a:xfrm rot="8100000">
              <a:off x="4726350"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306" name="Google Shape;306;p12"/>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307" name="Google Shape;307;p12"/>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308" name="Google Shape;308;p12"/>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grpSp>
      <p:sp>
        <p:nvSpPr>
          <p:cNvPr id="309" name="Google Shape;309;p12"/>
          <p:cNvSpPr txBox="1">
            <a:spLocks noGrp="1"/>
          </p:cNvSpPr>
          <p:nvPr>
            <p:ph type="title"/>
          </p:nvPr>
        </p:nvSpPr>
        <p:spPr>
          <a:xfrm>
            <a:off x="1024446" y="814889"/>
            <a:ext cx="10143108" cy="34146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7C1E8"/>
              </a:buClr>
              <a:buSzPts val="3200"/>
              <a:buFont typeface="Arial"/>
              <a:buNone/>
            </a:pPr>
            <a:r>
              <a:rPr lang="en-US" sz="3200" dirty="0">
                <a:solidFill>
                  <a:srgbClr val="07C1E8"/>
                </a:solidFill>
                <a:latin typeface="Arial"/>
                <a:ea typeface="Arial"/>
                <a:cs typeface="Arial"/>
                <a:sym typeface="Arial"/>
              </a:rPr>
              <a:t>Activity 1: Norm Behavior Mapping</a:t>
            </a:r>
            <a:endParaRPr sz="3200" dirty="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3"/>
          <p:cNvSpPr txBox="1">
            <a:spLocks noGrp="1"/>
          </p:cNvSpPr>
          <p:nvPr>
            <p:ph type="body" idx="1"/>
          </p:nvPr>
        </p:nvSpPr>
        <p:spPr>
          <a:xfrm>
            <a:off x="947805" y="1962160"/>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3F3F3F"/>
              </a:buClr>
              <a:buSzPts val="2400"/>
              <a:buNone/>
            </a:pPr>
            <a:r>
              <a:rPr lang="en-US" sz="2400" b="0" dirty="0">
                <a:solidFill>
                  <a:srgbClr val="3F3F3F"/>
                </a:solidFill>
                <a:latin typeface="Avenir"/>
                <a:ea typeface="Avenir"/>
                <a:cs typeface="Avenir"/>
                <a:sym typeface="Avenir"/>
              </a:rPr>
              <a:t>In this activity, the team will organize information about how each social norm relates to priority groups (i.e., the people whose behavior the program aims to change) and reference groups (i.e., the people who the priority group is influenced by for that particular norm). The table output from this exercise will help you better understand these groups and enable you to design tailored interventions that address their specific needs and barriers. </a:t>
            </a:r>
            <a:endParaRPr dirty="0"/>
          </a:p>
          <a:p>
            <a:pPr marL="0" lvl="0" indent="0" algn="l" rtl="0">
              <a:lnSpc>
                <a:spcPct val="90000"/>
              </a:lnSpc>
              <a:spcBef>
                <a:spcPts val="1000"/>
              </a:spcBef>
              <a:spcAft>
                <a:spcPts val="0"/>
              </a:spcAft>
              <a:buClr>
                <a:schemeClr val="dk1"/>
              </a:buClr>
              <a:buSzPts val="2400"/>
              <a:buNone/>
            </a:pPr>
            <a:endParaRPr sz="2400" b="0" dirty="0">
              <a:solidFill>
                <a:srgbClr val="454545"/>
              </a:solidFill>
              <a:latin typeface="Avenir"/>
              <a:ea typeface="Avenir"/>
              <a:cs typeface="Avenir"/>
              <a:sym typeface="Avenir"/>
            </a:endParaRPr>
          </a:p>
          <a:p>
            <a:pPr marL="0" lvl="0" indent="0" algn="l" rtl="0">
              <a:lnSpc>
                <a:spcPct val="90000"/>
              </a:lnSpc>
              <a:spcBef>
                <a:spcPts val="1000"/>
              </a:spcBef>
              <a:spcAft>
                <a:spcPts val="0"/>
              </a:spcAft>
              <a:buClr>
                <a:schemeClr val="dk1"/>
              </a:buClr>
              <a:buSzPts val="2400"/>
              <a:buNone/>
            </a:pPr>
            <a:endParaRPr sz="2400" dirty="0"/>
          </a:p>
        </p:txBody>
      </p:sp>
      <p:grpSp>
        <p:nvGrpSpPr>
          <p:cNvPr id="315" name="Google Shape;315;p13"/>
          <p:cNvGrpSpPr/>
          <p:nvPr/>
        </p:nvGrpSpPr>
        <p:grpSpPr>
          <a:xfrm>
            <a:off x="9602476" y="327846"/>
            <a:ext cx="2832498" cy="494202"/>
            <a:chOff x="4116076" y="413123"/>
            <a:chExt cx="2832498" cy="494202"/>
          </a:xfrm>
        </p:grpSpPr>
        <p:cxnSp>
          <p:nvCxnSpPr>
            <p:cNvPr id="316" name="Google Shape;316;p13"/>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317" name="Google Shape;317;p13"/>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318" name="Google Shape;318;p13"/>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INTRO</a:t>
              </a:r>
              <a:endParaRPr sz="500" b="1" i="0" u="none" strike="noStrike" cap="none">
                <a:solidFill>
                  <a:srgbClr val="BFBFBF"/>
                </a:solidFill>
                <a:latin typeface="Avenir"/>
                <a:ea typeface="Avenir"/>
                <a:cs typeface="Avenir"/>
                <a:sym typeface="Avenir"/>
              </a:endParaRPr>
            </a:p>
          </p:txBody>
        </p:sp>
        <p:sp>
          <p:nvSpPr>
            <p:cNvPr id="319" name="Google Shape;319;p13"/>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07C1E8"/>
                  </a:solidFill>
                  <a:latin typeface="Avenir"/>
                  <a:ea typeface="Avenir"/>
                  <a:cs typeface="Avenir"/>
                  <a:sym typeface="Avenir"/>
                </a:rPr>
                <a:t>MODULE 1</a:t>
              </a:r>
              <a:endParaRPr sz="500" b="1" i="0" u="none" strike="noStrike" cap="none">
                <a:solidFill>
                  <a:srgbClr val="07C1E8"/>
                </a:solidFill>
                <a:latin typeface="Avenir"/>
                <a:ea typeface="Avenir"/>
                <a:cs typeface="Avenir"/>
                <a:sym typeface="Avenir"/>
              </a:endParaRPr>
            </a:p>
          </p:txBody>
        </p:sp>
        <p:sp>
          <p:nvSpPr>
            <p:cNvPr id="320" name="Google Shape;320;p13"/>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2</a:t>
              </a:r>
              <a:endParaRPr sz="500" b="1" i="0" u="none" strike="noStrike" cap="none">
                <a:solidFill>
                  <a:srgbClr val="BFBFBF"/>
                </a:solidFill>
                <a:latin typeface="Avenir"/>
                <a:ea typeface="Avenir"/>
                <a:cs typeface="Avenir"/>
                <a:sym typeface="Avenir"/>
              </a:endParaRPr>
            </a:p>
          </p:txBody>
        </p:sp>
        <p:sp>
          <p:nvSpPr>
            <p:cNvPr id="321" name="Google Shape;321;p13"/>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3</a:t>
              </a:r>
              <a:endParaRPr sz="500" b="1" i="0" u="none" strike="noStrike" cap="none">
                <a:solidFill>
                  <a:srgbClr val="BFBFBF"/>
                </a:solidFill>
                <a:latin typeface="Avenir"/>
                <a:ea typeface="Avenir"/>
                <a:cs typeface="Avenir"/>
                <a:sym typeface="Avenir"/>
              </a:endParaRPr>
            </a:p>
          </p:txBody>
        </p:sp>
        <p:sp>
          <p:nvSpPr>
            <p:cNvPr id="322" name="Google Shape;322;p13"/>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4</a:t>
              </a:r>
              <a:endParaRPr sz="500" b="1" i="0" u="none" strike="noStrike" cap="none">
                <a:solidFill>
                  <a:srgbClr val="BFBFBF"/>
                </a:solidFill>
                <a:latin typeface="Avenir"/>
                <a:ea typeface="Avenir"/>
                <a:cs typeface="Avenir"/>
                <a:sym typeface="Avenir"/>
              </a:endParaRPr>
            </a:p>
          </p:txBody>
        </p:sp>
        <p:sp>
          <p:nvSpPr>
            <p:cNvPr id="323" name="Google Shape;323;p13"/>
            <p:cNvSpPr/>
            <p:nvPr/>
          </p:nvSpPr>
          <p:spPr>
            <a:xfrm rot="8100000">
              <a:off x="4726350"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324" name="Google Shape;324;p13"/>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325" name="Google Shape;325;p13"/>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326" name="Google Shape;326;p13"/>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grpSp>
      <p:sp>
        <p:nvSpPr>
          <p:cNvPr id="327" name="Google Shape;327;p13"/>
          <p:cNvSpPr txBox="1">
            <a:spLocks noGrp="1"/>
          </p:cNvSpPr>
          <p:nvPr>
            <p:ph type="title"/>
          </p:nvPr>
        </p:nvSpPr>
        <p:spPr>
          <a:xfrm>
            <a:off x="1024446" y="814889"/>
            <a:ext cx="10143108" cy="34146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7C1E8"/>
              </a:buClr>
              <a:buSzPts val="3200"/>
              <a:buFont typeface="Arial"/>
              <a:buNone/>
            </a:pPr>
            <a:r>
              <a:rPr lang="en-US" sz="3200" dirty="0">
                <a:solidFill>
                  <a:srgbClr val="07C1E8"/>
                </a:solidFill>
                <a:latin typeface="Arial"/>
                <a:ea typeface="Arial"/>
                <a:cs typeface="Arial"/>
                <a:sym typeface="Arial"/>
              </a:rPr>
              <a:t>Activity 2: Understanding Priority </a:t>
            </a:r>
            <a:br>
              <a:rPr lang="en-US" sz="3200" dirty="0">
                <a:solidFill>
                  <a:srgbClr val="07C1E8"/>
                </a:solidFill>
                <a:latin typeface="Arial"/>
                <a:ea typeface="Arial"/>
                <a:cs typeface="Arial"/>
                <a:sym typeface="Arial"/>
              </a:rPr>
            </a:br>
            <a:r>
              <a:rPr lang="en-US" sz="3200" dirty="0">
                <a:solidFill>
                  <a:srgbClr val="07C1E8"/>
                </a:solidFill>
                <a:latin typeface="Arial"/>
                <a:ea typeface="Arial"/>
                <a:cs typeface="Arial"/>
                <a:sym typeface="Arial"/>
              </a:rPr>
              <a:t>Groups and Reference Groups</a:t>
            </a:r>
            <a:endParaRPr sz="3200" dirty="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4"/>
          <p:cNvSpPr txBox="1">
            <a:spLocks noGrp="1"/>
          </p:cNvSpPr>
          <p:nvPr>
            <p:ph type="body" idx="1"/>
          </p:nvPr>
        </p:nvSpPr>
        <p:spPr>
          <a:xfrm>
            <a:off x="889964" y="1960729"/>
            <a:ext cx="9410700" cy="3213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193C0"/>
              </a:buClr>
              <a:buSzPts val="2590"/>
              <a:buNone/>
            </a:pPr>
            <a:r>
              <a:rPr lang="en-US" sz="2590" dirty="0">
                <a:solidFill>
                  <a:srgbClr val="0193C0"/>
                </a:solidFill>
                <a:latin typeface="Comfortaa"/>
                <a:ea typeface="Comfortaa"/>
                <a:cs typeface="Comfortaa"/>
                <a:sym typeface="Comfortaa"/>
              </a:rPr>
              <a:t>INSTRUCTIONS</a:t>
            </a:r>
            <a:endParaRPr sz="2590" dirty="0"/>
          </a:p>
          <a:p>
            <a:pPr marL="514350" lvl="0" indent="-514350" algn="l" rtl="0">
              <a:lnSpc>
                <a:spcPct val="110000"/>
              </a:lnSpc>
              <a:spcBef>
                <a:spcPts val="1000"/>
              </a:spcBef>
              <a:spcAft>
                <a:spcPts val="0"/>
              </a:spcAft>
              <a:buClr>
                <a:schemeClr val="dk1"/>
              </a:buClr>
              <a:buSzPts val="2405"/>
              <a:buFont typeface="Calibri"/>
              <a:buAutoNum type="arabicPeriod"/>
            </a:pPr>
            <a:r>
              <a:rPr lang="en-US" sz="2405" dirty="0">
                <a:latin typeface="Avenir"/>
                <a:ea typeface="Avenir"/>
                <a:cs typeface="Avenir"/>
                <a:sym typeface="Avenir"/>
              </a:rPr>
              <a:t>Get into one or more groups, depending on the size of your team.</a:t>
            </a:r>
            <a:endParaRPr dirty="0"/>
          </a:p>
          <a:p>
            <a:pPr marL="514350" lvl="0" indent="-514350" algn="l" rtl="0">
              <a:lnSpc>
                <a:spcPct val="110000"/>
              </a:lnSpc>
              <a:spcBef>
                <a:spcPts val="1000"/>
              </a:spcBef>
              <a:spcAft>
                <a:spcPts val="0"/>
              </a:spcAft>
              <a:buClr>
                <a:schemeClr val="dk1"/>
              </a:buClr>
              <a:buSzPts val="2405"/>
              <a:buFont typeface="Calibri"/>
              <a:buAutoNum type="arabicPeriod"/>
            </a:pPr>
            <a:r>
              <a:rPr lang="en-US" sz="2405" b="0" dirty="0">
                <a:latin typeface="Avenir"/>
                <a:ea typeface="Avenir"/>
                <a:cs typeface="Avenir"/>
                <a:sym typeface="Avenir"/>
              </a:rPr>
              <a:t>Assign each group one </a:t>
            </a:r>
            <a:r>
              <a:rPr lang="en-US" sz="2405" dirty="0">
                <a:latin typeface="Avenir"/>
                <a:ea typeface="Avenir"/>
                <a:cs typeface="Avenir"/>
                <a:sym typeface="Avenir"/>
              </a:rPr>
              <a:t>or more norms. The group </a:t>
            </a:r>
            <a:r>
              <a:rPr lang="en-US" sz="2405" b="0" dirty="0">
                <a:latin typeface="Avenir"/>
                <a:ea typeface="Avenir"/>
                <a:cs typeface="Avenir"/>
                <a:sym typeface="Avenir"/>
              </a:rPr>
              <a:t>will fill in a Norms, Priority Groups, and Reference Groups Table for </a:t>
            </a:r>
            <a:r>
              <a:rPr lang="en-US" sz="2405" b="1" dirty="0">
                <a:latin typeface="Avenir"/>
                <a:ea typeface="Avenir"/>
                <a:cs typeface="Avenir"/>
                <a:sym typeface="Avenir"/>
              </a:rPr>
              <a:t>each norm </a:t>
            </a:r>
            <a:r>
              <a:rPr lang="en-US" sz="2405" b="0" dirty="0">
                <a:latin typeface="Avenir"/>
                <a:ea typeface="Avenir"/>
                <a:cs typeface="Avenir"/>
                <a:sym typeface="Avenir"/>
              </a:rPr>
              <a:t>listed in the Norm-Behavior Mapping Table completed in Activity 1. (You will need </a:t>
            </a:r>
            <a:r>
              <a:rPr lang="en-US" sz="2405" dirty="0">
                <a:latin typeface="Avenir"/>
                <a:ea typeface="Avenir"/>
                <a:cs typeface="Avenir"/>
                <a:sym typeface="Avenir"/>
              </a:rPr>
              <a:t>to fill in one blank table per norm.)</a:t>
            </a:r>
            <a:endParaRPr sz="2405" b="0" dirty="0">
              <a:latin typeface="Avenir"/>
              <a:ea typeface="Avenir"/>
              <a:cs typeface="Avenir"/>
              <a:sym typeface="Avenir"/>
            </a:endParaRPr>
          </a:p>
          <a:p>
            <a:pPr marL="0" lvl="0" indent="0" algn="l" rtl="0">
              <a:lnSpc>
                <a:spcPct val="90000"/>
              </a:lnSpc>
              <a:spcBef>
                <a:spcPts val="1000"/>
              </a:spcBef>
              <a:spcAft>
                <a:spcPts val="0"/>
              </a:spcAft>
              <a:buClr>
                <a:schemeClr val="dk1"/>
              </a:buClr>
              <a:buSzPts val="2590"/>
              <a:buNone/>
            </a:pPr>
            <a:endParaRPr sz="2590" dirty="0"/>
          </a:p>
          <a:p>
            <a:pPr marL="0" lvl="0" indent="0" algn="l" rtl="0">
              <a:lnSpc>
                <a:spcPct val="90000"/>
              </a:lnSpc>
              <a:spcBef>
                <a:spcPts val="1000"/>
              </a:spcBef>
              <a:spcAft>
                <a:spcPts val="0"/>
              </a:spcAft>
              <a:buClr>
                <a:schemeClr val="dk1"/>
              </a:buClr>
              <a:buSzPts val="2590"/>
              <a:buNone/>
            </a:pPr>
            <a:endParaRPr sz="2590" dirty="0"/>
          </a:p>
          <a:p>
            <a:pPr marL="0" lvl="0" indent="0" algn="l" rtl="0">
              <a:lnSpc>
                <a:spcPct val="90000"/>
              </a:lnSpc>
              <a:spcBef>
                <a:spcPts val="1000"/>
              </a:spcBef>
              <a:spcAft>
                <a:spcPts val="0"/>
              </a:spcAft>
              <a:buClr>
                <a:schemeClr val="dk1"/>
              </a:buClr>
              <a:buSzPts val="2590"/>
              <a:buNone/>
            </a:pPr>
            <a:endParaRPr sz="2590" dirty="0"/>
          </a:p>
        </p:txBody>
      </p:sp>
      <p:grpSp>
        <p:nvGrpSpPr>
          <p:cNvPr id="333" name="Google Shape;333;p14"/>
          <p:cNvGrpSpPr/>
          <p:nvPr/>
        </p:nvGrpSpPr>
        <p:grpSpPr>
          <a:xfrm>
            <a:off x="9602476" y="327846"/>
            <a:ext cx="2832498" cy="494202"/>
            <a:chOff x="4116076" y="413123"/>
            <a:chExt cx="2832498" cy="494202"/>
          </a:xfrm>
        </p:grpSpPr>
        <p:cxnSp>
          <p:nvCxnSpPr>
            <p:cNvPr id="334" name="Google Shape;334;p14"/>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335" name="Google Shape;335;p14"/>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336" name="Google Shape;336;p14"/>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INTRO</a:t>
              </a:r>
              <a:endParaRPr sz="500" b="1" i="0" u="none" strike="noStrike" cap="none">
                <a:solidFill>
                  <a:srgbClr val="BFBFBF"/>
                </a:solidFill>
                <a:latin typeface="Avenir"/>
                <a:ea typeface="Avenir"/>
                <a:cs typeface="Avenir"/>
                <a:sym typeface="Avenir"/>
              </a:endParaRPr>
            </a:p>
          </p:txBody>
        </p:sp>
        <p:sp>
          <p:nvSpPr>
            <p:cNvPr id="337" name="Google Shape;337;p14"/>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07C1E8"/>
                  </a:solidFill>
                  <a:latin typeface="Avenir"/>
                  <a:ea typeface="Avenir"/>
                  <a:cs typeface="Avenir"/>
                  <a:sym typeface="Avenir"/>
                </a:rPr>
                <a:t>MODULE 1</a:t>
              </a:r>
              <a:endParaRPr sz="500" b="1" i="0" u="none" strike="noStrike" cap="none">
                <a:solidFill>
                  <a:srgbClr val="07C1E8"/>
                </a:solidFill>
                <a:latin typeface="Avenir"/>
                <a:ea typeface="Avenir"/>
                <a:cs typeface="Avenir"/>
                <a:sym typeface="Avenir"/>
              </a:endParaRPr>
            </a:p>
          </p:txBody>
        </p:sp>
        <p:sp>
          <p:nvSpPr>
            <p:cNvPr id="338" name="Google Shape;338;p14"/>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2</a:t>
              </a:r>
              <a:endParaRPr sz="500" b="1" i="0" u="none" strike="noStrike" cap="none">
                <a:solidFill>
                  <a:srgbClr val="BFBFBF"/>
                </a:solidFill>
                <a:latin typeface="Avenir"/>
                <a:ea typeface="Avenir"/>
                <a:cs typeface="Avenir"/>
                <a:sym typeface="Avenir"/>
              </a:endParaRPr>
            </a:p>
          </p:txBody>
        </p:sp>
        <p:sp>
          <p:nvSpPr>
            <p:cNvPr id="339" name="Google Shape;339;p14"/>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3</a:t>
              </a:r>
              <a:endParaRPr sz="500" b="1" i="0" u="none" strike="noStrike" cap="none">
                <a:solidFill>
                  <a:srgbClr val="BFBFBF"/>
                </a:solidFill>
                <a:latin typeface="Avenir"/>
                <a:ea typeface="Avenir"/>
                <a:cs typeface="Avenir"/>
                <a:sym typeface="Avenir"/>
              </a:endParaRPr>
            </a:p>
          </p:txBody>
        </p:sp>
        <p:sp>
          <p:nvSpPr>
            <p:cNvPr id="340" name="Google Shape;340;p14"/>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4</a:t>
              </a:r>
              <a:endParaRPr sz="500" b="1" i="0" u="none" strike="noStrike" cap="none">
                <a:solidFill>
                  <a:srgbClr val="BFBFBF"/>
                </a:solidFill>
                <a:latin typeface="Avenir"/>
                <a:ea typeface="Avenir"/>
                <a:cs typeface="Avenir"/>
                <a:sym typeface="Avenir"/>
              </a:endParaRPr>
            </a:p>
          </p:txBody>
        </p:sp>
        <p:sp>
          <p:nvSpPr>
            <p:cNvPr id="341" name="Google Shape;341;p14"/>
            <p:cNvSpPr/>
            <p:nvPr/>
          </p:nvSpPr>
          <p:spPr>
            <a:xfrm rot="8100000">
              <a:off x="4726350"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342" name="Google Shape;342;p14"/>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343" name="Google Shape;343;p14"/>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344" name="Google Shape;344;p14"/>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grpSp>
      <p:sp>
        <p:nvSpPr>
          <p:cNvPr id="345" name="Google Shape;345;p14"/>
          <p:cNvSpPr txBox="1">
            <a:spLocks noGrp="1"/>
          </p:cNvSpPr>
          <p:nvPr>
            <p:ph type="title"/>
          </p:nvPr>
        </p:nvSpPr>
        <p:spPr>
          <a:xfrm>
            <a:off x="1024446" y="814889"/>
            <a:ext cx="10143108" cy="34146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7C1E8"/>
              </a:buClr>
              <a:buSzPts val="3200"/>
              <a:buFont typeface="Arial"/>
              <a:buNone/>
            </a:pPr>
            <a:r>
              <a:rPr lang="en-US" sz="3200" dirty="0">
                <a:solidFill>
                  <a:srgbClr val="07C1E8"/>
                </a:solidFill>
                <a:latin typeface="Arial"/>
                <a:ea typeface="Arial"/>
                <a:cs typeface="Arial"/>
                <a:sym typeface="Arial"/>
              </a:rPr>
              <a:t>Activity 2: Understanding Priority Groups and </a:t>
            </a:r>
            <a:br>
              <a:rPr lang="en-US" sz="3200" dirty="0">
                <a:solidFill>
                  <a:srgbClr val="07C1E8"/>
                </a:solidFill>
                <a:latin typeface="Arial"/>
                <a:ea typeface="Arial"/>
                <a:cs typeface="Arial"/>
                <a:sym typeface="Arial"/>
              </a:rPr>
            </a:br>
            <a:r>
              <a:rPr lang="en-US" sz="3200" dirty="0">
                <a:solidFill>
                  <a:srgbClr val="07C1E8"/>
                </a:solidFill>
                <a:latin typeface="Arial"/>
                <a:ea typeface="Arial"/>
                <a:cs typeface="Arial"/>
                <a:sym typeface="Arial"/>
              </a:rPr>
              <a:t>Reference Groups</a:t>
            </a:r>
            <a:endParaRPr sz="3200" dirty="0">
              <a:latin typeface="Calibri"/>
              <a:ea typeface="Calibri"/>
              <a:cs typeface="Calibri"/>
              <a:sym typeface="Calibri"/>
            </a:endParaRPr>
          </a:p>
        </p:txBody>
      </p:sp>
      <p:sp>
        <p:nvSpPr>
          <p:cNvPr id="346" name="Google Shape;346;p14"/>
          <p:cNvSpPr/>
          <p:nvPr/>
        </p:nvSpPr>
        <p:spPr>
          <a:xfrm>
            <a:off x="2826173" y="5606843"/>
            <a:ext cx="5171198" cy="936084"/>
          </a:xfrm>
          <a:prstGeom prst="rect">
            <a:avLst/>
          </a:prstGeom>
          <a:solidFill>
            <a:srgbClr val="CDF2F9">
              <a:alpha val="74901"/>
            </a:srgbClr>
          </a:solidFill>
          <a:ln>
            <a:noFill/>
          </a:ln>
        </p:spPr>
        <p:txBody>
          <a:bodyPr spcFirstLastPara="1" wrap="square" lIns="72000" tIns="36000" rIns="72000" bIns="36000" anchor="ctr" anchorCtr="0">
            <a:noAutofit/>
          </a:bodyPr>
          <a:lstStyle/>
          <a:p>
            <a:pPr marL="0" marR="0" lvl="0" indent="0" algn="ctr" rtl="0">
              <a:lnSpc>
                <a:spcPct val="110000"/>
              </a:lnSpc>
              <a:spcBef>
                <a:spcPts val="0"/>
              </a:spcBef>
              <a:spcAft>
                <a:spcPts val="0"/>
              </a:spcAft>
              <a:buNone/>
            </a:pPr>
            <a:endParaRPr sz="1000" b="0" i="0" u="none" strike="noStrike" cap="none">
              <a:solidFill>
                <a:schemeClr val="dk1"/>
              </a:solidFill>
              <a:latin typeface="Calibri"/>
              <a:ea typeface="Calibri"/>
              <a:cs typeface="Calibri"/>
              <a:sym typeface="Calibri"/>
            </a:endParaRPr>
          </a:p>
        </p:txBody>
      </p:sp>
      <p:sp>
        <p:nvSpPr>
          <p:cNvPr id="347" name="Google Shape;347;p14"/>
          <p:cNvSpPr txBox="1"/>
          <p:nvPr/>
        </p:nvSpPr>
        <p:spPr>
          <a:xfrm>
            <a:off x="2826173" y="5670637"/>
            <a:ext cx="2650520" cy="87229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400" b="1" i="0" u="none" strike="noStrike" cap="none" dirty="0">
                <a:solidFill>
                  <a:srgbClr val="007096"/>
                </a:solidFill>
                <a:latin typeface="Avenir"/>
                <a:ea typeface="Avenir"/>
                <a:cs typeface="Avenir"/>
                <a:sym typeface="Avenir"/>
              </a:rPr>
              <a:t>Priority Groups</a:t>
            </a:r>
            <a:r>
              <a:rPr lang="en-US" sz="1400" b="0" i="0" u="none" strike="noStrike" cap="none" dirty="0">
                <a:solidFill>
                  <a:srgbClr val="007096"/>
                </a:solidFill>
                <a:latin typeface="Avenir"/>
                <a:ea typeface="Avenir"/>
                <a:cs typeface="Avenir"/>
                <a:sym typeface="Avenir"/>
              </a:rPr>
              <a:t> are those who perform a behavior or are directly affected by a social norm.</a:t>
            </a:r>
            <a:endParaRPr dirty="0"/>
          </a:p>
        </p:txBody>
      </p:sp>
      <p:sp>
        <p:nvSpPr>
          <p:cNvPr id="348" name="Google Shape;348;p14"/>
          <p:cNvSpPr txBox="1"/>
          <p:nvPr/>
        </p:nvSpPr>
        <p:spPr>
          <a:xfrm>
            <a:off x="5476694" y="5665448"/>
            <a:ext cx="2650521" cy="67839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400" b="1" i="0" u="none" strike="noStrike" cap="none">
                <a:solidFill>
                  <a:srgbClr val="007096"/>
                </a:solidFill>
                <a:latin typeface="Avenir"/>
                <a:ea typeface="Avenir"/>
                <a:cs typeface="Avenir"/>
                <a:sym typeface="Avenir"/>
              </a:rPr>
              <a:t>Reference Groups</a:t>
            </a:r>
            <a:r>
              <a:rPr lang="en-US" sz="1400" b="0" i="0" u="none" strike="noStrike" cap="none">
                <a:solidFill>
                  <a:srgbClr val="007096"/>
                </a:solidFill>
                <a:latin typeface="Avenir"/>
                <a:ea typeface="Avenir"/>
                <a:cs typeface="Avenir"/>
                <a:sym typeface="Avenir"/>
              </a:rPr>
              <a:t> are those who matter to individuals and the way they behave.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15"/>
          <p:cNvSpPr txBox="1">
            <a:spLocks noGrp="1"/>
          </p:cNvSpPr>
          <p:nvPr>
            <p:ph type="body" idx="1"/>
          </p:nvPr>
        </p:nvSpPr>
        <p:spPr>
          <a:xfrm>
            <a:off x="945540" y="2170652"/>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rgbClr val="0193C0"/>
              </a:buClr>
              <a:buSzPts val="2380"/>
              <a:buNone/>
            </a:pPr>
            <a:r>
              <a:rPr lang="en-US" sz="2380" dirty="0">
                <a:solidFill>
                  <a:srgbClr val="0193C0"/>
                </a:solidFill>
                <a:latin typeface="Comfortaa"/>
                <a:ea typeface="Comfortaa"/>
                <a:cs typeface="Comfortaa"/>
                <a:sym typeface="Comfortaa"/>
              </a:rPr>
              <a:t>INSTRUCTIONS (CONTINUED)</a:t>
            </a:r>
            <a:endParaRPr sz="2380" b="0" dirty="0">
              <a:latin typeface="Avenir"/>
              <a:ea typeface="Avenir"/>
              <a:cs typeface="Avenir"/>
              <a:sym typeface="Avenir"/>
            </a:endParaRPr>
          </a:p>
          <a:p>
            <a:pPr marL="514350" lvl="0" indent="-514350" algn="l" rtl="0">
              <a:lnSpc>
                <a:spcPct val="100000"/>
              </a:lnSpc>
              <a:spcBef>
                <a:spcPts val="1000"/>
              </a:spcBef>
              <a:spcAft>
                <a:spcPts val="0"/>
              </a:spcAft>
              <a:buClr>
                <a:schemeClr val="dk1"/>
              </a:buClr>
              <a:buSzPts val="2210"/>
              <a:buFont typeface="Calibri"/>
              <a:buAutoNum type="arabicPeriod" startAt="3"/>
            </a:pPr>
            <a:r>
              <a:rPr lang="en-US" sz="2210" b="0" dirty="0">
                <a:latin typeface="Avenir"/>
                <a:ea typeface="Avenir"/>
                <a:cs typeface="Avenir"/>
                <a:sym typeface="Avenir"/>
              </a:rPr>
              <a:t>For each norm, record all the priority groups or reference groups related to the norm in the columns. The number of priority groups and reference groups in the table will change depending on the norm being addressed. You may need to add more columns if there are more than three priority and reference groups for each norm. </a:t>
            </a:r>
            <a:endParaRPr dirty="0"/>
          </a:p>
          <a:p>
            <a:pPr marL="514350" lvl="0" indent="-514350" algn="l" rtl="0">
              <a:lnSpc>
                <a:spcPct val="100000"/>
              </a:lnSpc>
              <a:spcBef>
                <a:spcPts val="1000"/>
              </a:spcBef>
              <a:spcAft>
                <a:spcPts val="0"/>
              </a:spcAft>
              <a:buClr>
                <a:schemeClr val="dk1"/>
              </a:buClr>
              <a:buSzPts val="2210"/>
              <a:buFont typeface="Calibri"/>
              <a:buAutoNum type="arabicPeriod" startAt="3"/>
            </a:pPr>
            <a:r>
              <a:rPr lang="en-US" sz="2210" b="0" dirty="0">
                <a:latin typeface="Avenir"/>
                <a:ea typeface="Avenir"/>
                <a:cs typeface="Avenir"/>
                <a:sym typeface="Avenir"/>
              </a:rPr>
              <a:t>Consider the questions in the template for each priority group and reference group and record your response in the appropriate column for either priority group or reference group. These questions help to provide a deeper understanding of how each reference group reacts to the norm, which will be important for programmatic decision-making later in this process.</a:t>
            </a:r>
            <a:endParaRPr dirty="0"/>
          </a:p>
          <a:p>
            <a:pPr marL="0" lvl="0" indent="0" algn="l" rtl="0">
              <a:lnSpc>
                <a:spcPct val="80000"/>
              </a:lnSpc>
              <a:spcBef>
                <a:spcPts val="1000"/>
              </a:spcBef>
              <a:spcAft>
                <a:spcPts val="0"/>
              </a:spcAft>
              <a:buClr>
                <a:schemeClr val="dk1"/>
              </a:buClr>
              <a:buSzPts val="2210"/>
              <a:buNone/>
            </a:pPr>
            <a:endParaRPr sz="2210" dirty="0">
              <a:solidFill>
                <a:srgbClr val="454545"/>
              </a:solidFill>
              <a:latin typeface="Avenir"/>
              <a:ea typeface="Avenir"/>
              <a:cs typeface="Avenir"/>
              <a:sym typeface="Avenir"/>
            </a:endParaRPr>
          </a:p>
          <a:p>
            <a:pPr marL="0" lvl="0" indent="0" algn="l" rtl="0">
              <a:lnSpc>
                <a:spcPct val="80000"/>
              </a:lnSpc>
              <a:spcBef>
                <a:spcPts val="1000"/>
              </a:spcBef>
              <a:spcAft>
                <a:spcPts val="0"/>
              </a:spcAft>
              <a:buClr>
                <a:schemeClr val="dk1"/>
              </a:buClr>
              <a:buSzPts val="2210"/>
              <a:buNone/>
            </a:pPr>
            <a:endParaRPr sz="2210" dirty="0">
              <a:latin typeface="Avenir"/>
              <a:ea typeface="Avenir"/>
              <a:cs typeface="Avenir"/>
              <a:sym typeface="Avenir"/>
            </a:endParaRPr>
          </a:p>
          <a:p>
            <a:pPr marL="0" lvl="0" indent="0" algn="l" rtl="0">
              <a:lnSpc>
                <a:spcPct val="70000"/>
              </a:lnSpc>
              <a:spcBef>
                <a:spcPts val="1000"/>
              </a:spcBef>
              <a:spcAft>
                <a:spcPts val="0"/>
              </a:spcAft>
              <a:buClr>
                <a:schemeClr val="dk1"/>
              </a:buClr>
              <a:buSzPts val="2380"/>
              <a:buNone/>
            </a:pPr>
            <a:endParaRPr sz="2380" dirty="0"/>
          </a:p>
        </p:txBody>
      </p:sp>
      <p:grpSp>
        <p:nvGrpSpPr>
          <p:cNvPr id="354" name="Google Shape;354;p15"/>
          <p:cNvGrpSpPr/>
          <p:nvPr/>
        </p:nvGrpSpPr>
        <p:grpSpPr>
          <a:xfrm>
            <a:off x="9602476" y="327846"/>
            <a:ext cx="2832498" cy="494202"/>
            <a:chOff x="4116076" y="413123"/>
            <a:chExt cx="2832498" cy="494202"/>
          </a:xfrm>
        </p:grpSpPr>
        <p:cxnSp>
          <p:nvCxnSpPr>
            <p:cNvPr id="355" name="Google Shape;355;p15"/>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356" name="Google Shape;356;p15"/>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357" name="Google Shape;357;p15"/>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INTRO</a:t>
              </a:r>
              <a:endParaRPr sz="500" b="1" i="0" u="none" strike="noStrike" cap="none">
                <a:solidFill>
                  <a:srgbClr val="BFBFBF"/>
                </a:solidFill>
                <a:latin typeface="Avenir"/>
                <a:ea typeface="Avenir"/>
                <a:cs typeface="Avenir"/>
                <a:sym typeface="Avenir"/>
              </a:endParaRPr>
            </a:p>
          </p:txBody>
        </p:sp>
        <p:sp>
          <p:nvSpPr>
            <p:cNvPr id="358" name="Google Shape;358;p15"/>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07C1E8"/>
                  </a:solidFill>
                  <a:latin typeface="Avenir"/>
                  <a:ea typeface="Avenir"/>
                  <a:cs typeface="Avenir"/>
                  <a:sym typeface="Avenir"/>
                </a:rPr>
                <a:t>MODULE 1</a:t>
              </a:r>
              <a:endParaRPr sz="500" b="1" i="0" u="none" strike="noStrike" cap="none">
                <a:solidFill>
                  <a:srgbClr val="07C1E8"/>
                </a:solidFill>
                <a:latin typeface="Avenir"/>
                <a:ea typeface="Avenir"/>
                <a:cs typeface="Avenir"/>
                <a:sym typeface="Avenir"/>
              </a:endParaRPr>
            </a:p>
          </p:txBody>
        </p:sp>
        <p:sp>
          <p:nvSpPr>
            <p:cNvPr id="359" name="Google Shape;359;p15"/>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2</a:t>
              </a:r>
              <a:endParaRPr sz="500" b="1" i="0" u="none" strike="noStrike" cap="none">
                <a:solidFill>
                  <a:srgbClr val="BFBFBF"/>
                </a:solidFill>
                <a:latin typeface="Avenir"/>
                <a:ea typeface="Avenir"/>
                <a:cs typeface="Avenir"/>
                <a:sym typeface="Avenir"/>
              </a:endParaRPr>
            </a:p>
          </p:txBody>
        </p:sp>
        <p:sp>
          <p:nvSpPr>
            <p:cNvPr id="360" name="Google Shape;360;p15"/>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3</a:t>
              </a:r>
              <a:endParaRPr sz="500" b="1" i="0" u="none" strike="noStrike" cap="none">
                <a:solidFill>
                  <a:srgbClr val="BFBFBF"/>
                </a:solidFill>
                <a:latin typeface="Avenir"/>
                <a:ea typeface="Avenir"/>
                <a:cs typeface="Avenir"/>
                <a:sym typeface="Avenir"/>
              </a:endParaRPr>
            </a:p>
          </p:txBody>
        </p:sp>
        <p:sp>
          <p:nvSpPr>
            <p:cNvPr id="361" name="Google Shape;361;p15"/>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4</a:t>
              </a:r>
              <a:endParaRPr sz="500" b="1" i="0" u="none" strike="noStrike" cap="none">
                <a:solidFill>
                  <a:srgbClr val="BFBFBF"/>
                </a:solidFill>
                <a:latin typeface="Avenir"/>
                <a:ea typeface="Avenir"/>
                <a:cs typeface="Avenir"/>
                <a:sym typeface="Avenir"/>
              </a:endParaRPr>
            </a:p>
          </p:txBody>
        </p:sp>
        <p:sp>
          <p:nvSpPr>
            <p:cNvPr id="362" name="Google Shape;362;p15"/>
            <p:cNvSpPr/>
            <p:nvPr/>
          </p:nvSpPr>
          <p:spPr>
            <a:xfrm rot="8100000">
              <a:off x="4726350"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363" name="Google Shape;363;p15"/>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364" name="Google Shape;364;p15"/>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365" name="Google Shape;365;p15"/>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grpSp>
      <p:sp>
        <p:nvSpPr>
          <p:cNvPr id="366" name="Google Shape;366;p15"/>
          <p:cNvSpPr txBox="1">
            <a:spLocks noGrp="1"/>
          </p:cNvSpPr>
          <p:nvPr>
            <p:ph type="title"/>
          </p:nvPr>
        </p:nvSpPr>
        <p:spPr>
          <a:xfrm>
            <a:off x="1024446" y="814889"/>
            <a:ext cx="10143108" cy="34146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7C1E8"/>
              </a:buClr>
              <a:buSzPts val="3200"/>
              <a:buFont typeface="Arial"/>
              <a:buNone/>
            </a:pPr>
            <a:r>
              <a:rPr lang="en-US" sz="3200" dirty="0">
                <a:solidFill>
                  <a:srgbClr val="07C1E8"/>
                </a:solidFill>
                <a:latin typeface="Arial"/>
                <a:ea typeface="Arial"/>
                <a:cs typeface="Arial"/>
                <a:sym typeface="Arial"/>
              </a:rPr>
              <a:t>Activity 2: Understanding Priority Groups and </a:t>
            </a:r>
            <a:br>
              <a:rPr lang="en-US" sz="3200" dirty="0">
                <a:solidFill>
                  <a:srgbClr val="07C1E8"/>
                </a:solidFill>
                <a:latin typeface="Arial"/>
                <a:ea typeface="Arial"/>
                <a:cs typeface="Arial"/>
                <a:sym typeface="Arial"/>
              </a:rPr>
            </a:br>
            <a:r>
              <a:rPr lang="en-US" sz="3200" dirty="0">
                <a:solidFill>
                  <a:srgbClr val="07C1E8"/>
                </a:solidFill>
                <a:latin typeface="Arial"/>
                <a:ea typeface="Arial"/>
                <a:cs typeface="Arial"/>
                <a:sym typeface="Arial"/>
              </a:rPr>
              <a:t>Reference Groups</a:t>
            </a:r>
            <a:endParaRPr sz="3200" dirty="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16"/>
          <p:cNvSpPr txBox="1">
            <a:spLocks noGrp="1"/>
          </p:cNvSpPr>
          <p:nvPr>
            <p:ph type="body" idx="1"/>
          </p:nvPr>
        </p:nvSpPr>
        <p:spPr>
          <a:xfrm>
            <a:off x="1024446" y="1964536"/>
            <a:ext cx="2028825" cy="305616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193C0"/>
              </a:buClr>
              <a:buSzPts val="2400"/>
              <a:buNone/>
            </a:pPr>
            <a:r>
              <a:rPr lang="en-US" sz="2400" dirty="0">
                <a:solidFill>
                  <a:srgbClr val="0193C0"/>
                </a:solidFill>
                <a:latin typeface="Comfortaa"/>
                <a:ea typeface="Comfortaa"/>
                <a:cs typeface="Comfortaa"/>
                <a:sym typeface="Comfortaa"/>
              </a:rPr>
              <a:t>TEMPLATE</a:t>
            </a:r>
            <a:endParaRPr sz="2400" dirty="0"/>
          </a:p>
          <a:p>
            <a:pPr marL="0" lvl="0" indent="0" algn="l" rtl="0">
              <a:lnSpc>
                <a:spcPct val="100000"/>
              </a:lnSpc>
              <a:spcBef>
                <a:spcPts val="1000"/>
              </a:spcBef>
              <a:spcAft>
                <a:spcPts val="0"/>
              </a:spcAft>
              <a:buClr>
                <a:schemeClr val="dk1"/>
              </a:buClr>
              <a:buSzPts val="2000"/>
              <a:buNone/>
            </a:pPr>
            <a:r>
              <a:rPr lang="en-US" sz="2000" b="0" dirty="0">
                <a:latin typeface="Avenir"/>
                <a:ea typeface="Avenir"/>
                <a:cs typeface="Avenir"/>
                <a:sym typeface="Avenir"/>
              </a:rPr>
              <a:t>Norms, Priority Groups, and Reference Groups Table</a:t>
            </a:r>
            <a:r>
              <a:rPr lang="en-US" sz="2000" dirty="0">
                <a:latin typeface="Avenir"/>
                <a:ea typeface="Avenir"/>
                <a:cs typeface="Avenir"/>
                <a:sym typeface="Avenir"/>
              </a:rPr>
              <a:t> </a:t>
            </a:r>
            <a:endParaRPr sz="2000" dirty="0">
              <a:highlight>
                <a:srgbClr val="FFFF00"/>
              </a:highlight>
              <a:latin typeface="Avenir"/>
              <a:ea typeface="Avenir"/>
              <a:cs typeface="Avenir"/>
              <a:sym typeface="Avenir"/>
            </a:endParaRPr>
          </a:p>
          <a:p>
            <a:pPr marL="0" lvl="0" indent="0" algn="l" rtl="0">
              <a:lnSpc>
                <a:spcPct val="100000"/>
              </a:lnSpc>
              <a:spcBef>
                <a:spcPts val="1000"/>
              </a:spcBef>
              <a:spcAft>
                <a:spcPts val="0"/>
              </a:spcAft>
              <a:buClr>
                <a:srgbClr val="0193C0"/>
              </a:buClr>
              <a:buSzPts val="2000"/>
              <a:buNone/>
            </a:pPr>
            <a:r>
              <a:rPr lang="en-US" sz="2000" u="sng" dirty="0">
                <a:solidFill>
                  <a:srgbClr val="0193C0"/>
                </a:solidFill>
                <a:latin typeface="Avenir"/>
                <a:ea typeface="Avenir"/>
                <a:cs typeface="Avenir"/>
                <a:sym typeface="Avenir"/>
                <a:hlinkClick r:id="rId3">
                  <a:extLst>
                    <a:ext uri="{A12FA001-AC4F-418D-AE19-62706E023703}">
                      <ahyp:hlinkClr xmlns:ahyp="http://schemas.microsoft.com/office/drawing/2018/hyperlinkcolor" val="tx"/>
                    </a:ext>
                  </a:extLst>
                </a:hlinkClick>
              </a:rPr>
              <a:t>Annex 2</a:t>
            </a:r>
            <a:endParaRPr sz="2000" dirty="0">
              <a:solidFill>
                <a:srgbClr val="0193C0"/>
              </a:solidFill>
              <a:latin typeface="Avenir"/>
              <a:ea typeface="Avenir"/>
              <a:cs typeface="Avenir"/>
              <a:sym typeface="Avenir"/>
            </a:endParaRPr>
          </a:p>
        </p:txBody>
      </p:sp>
      <p:graphicFrame>
        <p:nvGraphicFramePr>
          <p:cNvPr id="373" name="Google Shape;373;p16"/>
          <p:cNvGraphicFramePr/>
          <p:nvPr>
            <p:extLst>
              <p:ext uri="{D42A27DB-BD31-4B8C-83A1-F6EECF244321}">
                <p14:modId xmlns:p14="http://schemas.microsoft.com/office/powerpoint/2010/main" val="1572185213"/>
              </p:ext>
            </p:extLst>
          </p:nvPr>
        </p:nvGraphicFramePr>
        <p:xfrm>
          <a:off x="3581400" y="1964536"/>
          <a:ext cx="7278475" cy="4702150"/>
        </p:xfrm>
        <a:graphic>
          <a:graphicData uri="http://schemas.openxmlformats.org/drawingml/2006/table">
            <a:tbl>
              <a:tblPr firstRow="1" firstCol="1" bandRow="1">
                <a:noFill/>
                <a:tableStyleId>{162E070B-021E-41B2-B654-C3F7026BE7C2}</a:tableStyleId>
              </a:tblPr>
              <a:tblGrid>
                <a:gridCol w="3276600">
                  <a:extLst>
                    <a:ext uri="{9D8B030D-6E8A-4147-A177-3AD203B41FA5}">
                      <a16:colId xmlns:a16="http://schemas.microsoft.com/office/drawing/2014/main" val="20000"/>
                    </a:ext>
                  </a:extLst>
                </a:gridCol>
                <a:gridCol w="1362075">
                  <a:extLst>
                    <a:ext uri="{9D8B030D-6E8A-4147-A177-3AD203B41FA5}">
                      <a16:colId xmlns:a16="http://schemas.microsoft.com/office/drawing/2014/main" val="20001"/>
                    </a:ext>
                  </a:extLst>
                </a:gridCol>
                <a:gridCol w="1333500">
                  <a:extLst>
                    <a:ext uri="{9D8B030D-6E8A-4147-A177-3AD203B41FA5}">
                      <a16:colId xmlns:a16="http://schemas.microsoft.com/office/drawing/2014/main" val="20002"/>
                    </a:ext>
                  </a:extLst>
                </a:gridCol>
                <a:gridCol w="1306300">
                  <a:extLst>
                    <a:ext uri="{9D8B030D-6E8A-4147-A177-3AD203B41FA5}">
                      <a16:colId xmlns:a16="http://schemas.microsoft.com/office/drawing/2014/main" val="20003"/>
                    </a:ext>
                  </a:extLst>
                </a:gridCol>
              </a:tblGrid>
              <a:tr h="448025">
                <a:tc>
                  <a:txBody>
                    <a:bodyPr/>
                    <a:lstStyle/>
                    <a:p>
                      <a:pPr marL="0" marR="0" lvl="0" indent="0" algn="l" rtl="0">
                        <a:lnSpc>
                          <a:spcPct val="120000"/>
                        </a:lnSpc>
                        <a:spcBef>
                          <a:spcPts val="0"/>
                        </a:spcBef>
                        <a:spcAft>
                          <a:spcPts val="0"/>
                        </a:spcAft>
                        <a:buNone/>
                      </a:pPr>
                      <a:r>
                        <a:rPr lang="en-US" sz="1200" b="1" i="0" u="none" strike="noStrike" cap="none" dirty="0">
                          <a:solidFill>
                            <a:schemeClr val="bg1"/>
                          </a:solidFill>
                          <a:latin typeface="Comfortaa"/>
                          <a:ea typeface="Comfortaa"/>
                          <a:cs typeface="Comfortaa"/>
                          <a:sym typeface="Comfortaa"/>
                        </a:rPr>
                        <a:t>Question</a:t>
                      </a:r>
                      <a:endParaRPr dirty="0">
                        <a:solidFill>
                          <a:schemeClr val="bg1"/>
                        </a:solidFill>
                      </a:endParaRPr>
                    </a:p>
                  </a:txBody>
                  <a:tcPr marL="62975" marR="629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20000"/>
                        </a:lnSpc>
                        <a:spcBef>
                          <a:spcPts val="0"/>
                        </a:spcBef>
                        <a:spcAft>
                          <a:spcPts val="0"/>
                        </a:spcAft>
                        <a:buNone/>
                      </a:pPr>
                      <a:r>
                        <a:rPr lang="en-US" sz="1200" b="1" i="0" u="none" strike="noStrike" cap="none">
                          <a:solidFill>
                            <a:schemeClr val="bg1"/>
                          </a:solidFill>
                          <a:latin typeface="Comfortaa"/>
                          <a:ea typeface="Comfortaa"/>
                          <a:cs typeface="Comfortaa"/>
                          <a:sym typeface="Comfortaa"/>
                        </a:rPr>
                        <a:t>Priority Group 1</a:t>
                      </a:r>
                      <a:endParaRPr>
                        <a:solidFill>
                          <a:schemeClr val="bg1"/>
                        </a:solidFill>
                      </a:endParaRPr>
                    </a:p>
                  </a:txBody>
                  <a:tcPr marL="62975" marR="629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20000"/>
                        </a:lnSpc>
                        <a:spcBef>
                          <a:spcPts val="0"/>
                        </a:spcBef>
                        <a:spcAft>
                          <a:spcPts val="0"/>
                        </a:spcAft>
                        <a:buNone/>
                      </a:pPr>
                      <a:r>
                        <a:rPr lang="en-US" sz="1200" b="1" i="0" u="none" strike="noStrike" cap="none">
                          <a:solidFill>
                            <a:schemeClr val="bg1"/>
                          </a:solidFill>
                          <a:latin typeface="Comfortaa"/>
                          <a:ea typeface="Comfortaa"/>
                          <a:cs typeface="Comfortaa"/>
                          <a:sym typeface="Comfortaa"/>
                        </a:rPr>
                        <a:t>Reference Group 1</a:t>
                      </a:r>
                      <a:endParaRPr>
                        <a:solidFill>
                          <a:schemeClr val="bg1"/>
                        </a:solidFill>
                      </a:endParaRPr>
                    </a:p>
                  </a:txBody>
                  <a:tcPr marL="62975" marR="629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20000"/>
                        </a:lnSpc>
                        <a:spcBef>
                          <a:spcPts val="0"/>
                        </a:spcBef>
                        <a:spcAft>
                          <a:spcPts val="0"/>
                        </a:spcAft>
                        <a:buNone/>
                      </a:pPr>
                      <a:r>
                        <a:rPr lang="en-US" sz="1200" b="1" i="0" u="none" strike="noStrike" cap="none" dirty="0">
                          <a:solidFill>
                            <a:schemeClr val="bg1"/>
                          </a:solidFill>
                          <a:latin typeface="Comfortaa"/>
                          <a:ea typeface="Comfortaa"/>
                          <a:cs typeface="Comfortaa"/>
                          <a:sym typeface="Comfortaa"/>
                        </a:rPr>
                        <a:t>Reference Group 2</a:t>
                      </a:r>
                      <a:endParaRPr dirty="0">
                        <a:solidFill>
                          <a:schemeClr val="bg1"/>
                        </a:solidFill>
                      </a:endParaRPr>
                    </a:p>
                  </a:txBody>
                  <a:tcPr marL="62975" marR="629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924450">
                <a:tc>
                  <a:txBody>
                    <a:bodyPr/>
                    <a:lstStyle/>
                    <a:p>
                      <a:pPr marL="0" marR="0" lvl="0" indent="0" algn="l" rtl="0">
                        <a:lnSpc>
                          <a:spcPct val="120000"/>
                        </a:lnSpc>
                        <a:spcBef>
                          <a:spcPts val="0"/>
                        </a:spcBef>
                        <a:spcAft>
                          <a:spcPts val="0"/>
                        </a:spcAft>
                        <a:buNone/>
                      </a:pPr>
                      <a:r>
                        <a:rPr lang="en-US" sz="1200" b="1" i="0" u="none" strike="noStrike" cap="none">
                          <a:solidFill>
                            <a:srgbClr val="454545"/>
                          </a:solidFill>
                          <a:latin typeface="Comfortaa"/>
                          <a:ea typeface="Comfortaa"/>
                          <a:cs typeface="Comfortaa"/>
                          <a:sym typeface="Comfortaa"/>
                        </a:rPr>
                        <a:t>What are their social-economic circumstances? Does the norm differ by social-economic, ethnic, </a:t>
                      </a:r>
                      <a:br>
                        <a:rPr lang="en-US" sz="1200" b="1" i="0" u="none" strike="noStrike" cap="none">
                          <a:solidFill>
                            <a:srgbClr val="454545"/>
                          </a:solidFill>
                          <a:latin typeface="Comfortaa"/>
                          <a:ea typeface="Comfortaa"/>
                          <a:cs typeface="Comfortaa"/>
                          <a:sym typeface="Comfortaa"/>
                        </a:rPr>
                      </a:br>
                      <a:r>
                        <a:rPr lang="en-US" sz="1200" b="1" i="0" u="none" strike="noStrike" cap="none">
                          <a:solidFill>
                            <a:srgbClr val="454545"/>
                          </a:solidFill>
                          <a:latin typeface="Comfortaa"/>
                          <a:ea typeface="Comfortaa"/>
                          <a:cs typeface="Comfortaa"/>
                          <a:sym typeface="Comfortaa"/>
                        </a:rPr>
                        <a:t>or religious circumstances?</a:t>
                      </a:r>
                      <a:endParaRPr/>
                    </a:p>
                  </a:txBody>
                  <a:tcPr marL="62975" marR="62975"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tc>
                  <a:txBody>
                    <a:bodyPr/>
                    <a:lstStyle/>
                    <a:p>
                      <a:pPr marL="0" marR="0" lvl="0" indent="0" algn="l" rtl="0">
                        <a:lnSpc>
                          <a:spcPct val="120000"/>
                        </a:lnSpc>
                        <a:spcBef>
                          <a:spcPts val="0"/>
                        </a:spcBef>
                        <a:spcAft>
                          <a:spcPts val="0"/>
                        </a:spcAft>
                        <a:buNone/>
                      </a:pPr>
                      <a:endParaRPr sz="1200" b="0" i="0" u="none" strike="noStrike" cap="none">
                        <a:solidFill>
                          <a:srgbClr val="454545"/>
                        </a:solidFill>
                        <a:latin typeface="Comfortaa"/>
                        <a:ea typeface="Comfortaa"/>
                        <a:cs typeface="Comfortaa"/>
                        <a:sym typeface="Comfortaa"/>
                      </a:endParaRPr>
                    </a:p>
                  </a:txBody>
                  <a:tcPr marL="62975" marR="62975"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20000"/>
                        </a:lnSpc>
                        <a:spcBef>
                          <a:spcPts val="0"/>
                        </a:spcBef>
                        <a:spcAft>
                          <a:spcPts val="0"/>
                        </a:spcAft>
                        <a:buNone/>
                      </a:pPr>
                      <a:endParaRPr sz="1200" b="0" i="0" u="none" strike="noStrike" cap="none">
                        <a:solidFill>
                          <a:srgbClr val="454545"/>
                        </a:solidFill>
                        <a:latin typeface="Comfortaa"/>
                        <a:ea typeface="Comfortaa"/>
                        <a:cs typeface="Comfortaa"/>
                        <a:sym typeface="Comfortaa"/>
                      </a:endParaRPr>
                    </a:p>
                  </a:txBody>
                  <a:tcPr marL="62975" marR="62975"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20000"/>
                        </a:lnSpc>
                        <a:spcBef>
                          <a:spcPts val="0"/>
                        </a:spcBef>
                        <a:spcAft>
                          <a:spcPts val="0"/>
                        </a:spcAft>
                        <a:buClr>
                          <a:schemeClr val="dk1"/>
                        </a:buClr>
                        <a:buSzPts val="1200"/>
                        <a:buFont typeface="Calibri"/>
                        <a:buNone/>
                      </a:pPr>
                      <a:endParaRPr sz="1200" b="0" i="0" u="none" strike="noStrike" cap="none">
                        <a:solidFill>
                          <a:srgbClr val="454545"/>
                        </a:solidFill>
                        <a:latin typeface="Comfortaa"/>
                        <a:ea typeface="Comfortaa"/>
                        <a:cs typeface="Comfortaa"/>
                        <a:sym typeface="Comfortaa"/>
                      </a:endParaRPr>
                    </a:p>
                  </a:txBody>
                  <a:tcPr marL="62975" marR="62975"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66225">
                <a:tc>
                  <a:txBody>
                    <a:bodyPr/>
                    <a:lstStyle/>
                    <a:p>
                      <a:pPr marL="0" marR="0" lvl="0" indent="0" algn="l" rtl="0">
                        <a:lnSpc>
                          <a:spcPct val="120000"/>
                        </a:lnSpc>
                        <a:spcBef>
                          <a:spcPts val="0"/>
                        </a:spcBef>
                        <a:spcAft>
                          <a:spcPts val="0"/>
                        </a:spcAft>
                        <a:buNone/>
                      </a:pPr>
                      <a:r>
                        <a:rPr lang="en-US" sz="1200" b="1" i="0" u="none" strike="noStrike" cap="none">
                          <a:solidFill>
                            <a:srgbClr val="454545"/>
                          </a:solidFill>
                          <a:latin typeface="Comfortaa"/>
                          <a:ea typeface="Comfortaa"/>
                          <a:cs typeface="Comfortaa"/>
                          <a:sym typeface="Comfortaa"/>
                        </a:rPr>
                        <a:t>How does the norm align with their personal attitudes and preferences?</a:t>
                      </a:r>
                      <a:endParaRPr/>
                    </a:p>
                  </a:txBody>
                  <a:tcPr marL="62975" marR="62975"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tc>
                  <a:txBody>
                    <a:bodyPr/>
                    <a:lstStyle/>
                    <a:p>
                      <a:pPr marL="0" marR="0" lvl="0" indent="0" algn="l" rtl="0">
                        <a:lnSpc>
                          <a:spcPct val="120000"/>
                        </a:lnSpc>
                        <a:spcBef>
                          <a:spcPts val="0"/>
                        </a:spcBef>
                        <a:spcAft>
                          <a:spcPts val="0"/>
                        </a:spcAft>
                        <a:buClr>
                          <a:schemeClr val="dk1"/>
                        </a:buClr>
                        <a:buSzPts val="1200"/>
                        <a:buFont typeface="Calibri"/>
                        <a:buNone/>
                      </a:pPr>
                      <a:endParaRPr sz="1200" b="0" i="0" u="none" strike="noStrike" cap="none">
                        <a:solidFill>
                          <a:srgbClr val="454545"/>
                        </a:solidFill>
                        <a:latin typeface="Comfortaa"/>
                        <a:ea typeface="Comfortaa"/>
                        <a:cs typeface="Comfortaa"/>
                        <a:sym typeface="Comfortaa"/>
                      </a:endParaRPr>
                    </a:p>
                  </a:txBody>
                  <a:tcPr marL="62975" marR="62975"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20000"/>
                        </a:lnSpc>
                        <a:spcBef>
                          <a:spcPts val="0"/>
                        </a:spcBef>
                        <a:spcAft>
                          <a:spcPts val="0"/>
                        </a:spcAft>
                        <a:buClr>
                          <a:schemeClr val="dk1"/>
                        </a:buClr>
                        <a:buSzPts val="1200"/>
                        <a:buFont typeface="Calibri"/>
                        <a:buNone/>
                      </a:pPr>
                      <a:endParaRPr sz="1200" b="0" i="0" u="none" strike="noStrike" cap="none">
                        <a:solidFill>
                          <a:srgbClr val="454545"/>
                        </a:solidFill>
                        <a:latin typeface="Comfortaa"/>
                        <a:ea typeface="Comfortaa"/>
                        <a:cs typeface="Comfortaa"/>
                        <a:sym typeface="Comfortaa"/>
                      </a:endParaRPr>
                    </a:p>
                  </a:txBody>
                  <a:tcPr marL="62975" marR="62975"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20000"/>
                        </a:lnSpc>
                        <a:spcBef>
                          <a:spcPts val="0"/>
                        </a:spcBef>
                        <a:spcAft>
                          <a:spcPts val="0"/>
                        </a:spcAft>
                        <a:buClr>
                          <a:schemeClr val="dk1"/>
                        </a:buClr>
                        <a:buSzPts val="1200"/>
                        <a:buFont typeface="Calibri"/>
                        <a:buNone/>
                      </a:pPr>
                      <a:endParaRPr sz="1200" b="0" i="0" u="none" strike="noStrike" cap="none">
                        <a:solidFill>
                          <a:srgbClr val="454545"/>
                        </a:solidFill>
                        <a:latin typeface="Comfortaa"/>
                        <a:ea typeface="Comfortaa"/>
                        <a:cs typeface="Comfortaa"/>
                        <a:sym typeface="Comfortaa"/>
                      </a:endParaRPr>
                    </a:p>
                  </a:txBody>
                  <a:tcPr marL="62975" marR="62975"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781050">
                <a:tc>
                  <a:txBody>
                    <a:bodyPr/>
                    <a:lstStyle/>
                    <a:p>
                      <a:pPr marL="0" marR="0" lvl="0" indent="0" algn="l" rtl="0">
                        <a:lnSpc>
                          <a:spcPct val="120000"/>
                        </a:lnSpc>
                        <a:spcBef>
                          <a:spcPts val="0"/>
                        </a:spcBef>
                        <a:spcAft>
                          <a:spcPts val="0"/>
                        </a:spcAft>
                        <a:buNone/>
                      </a:pPr>
                      <a:r>
                        <a:rPr lang="en-US" sz="1200" b="1" i="0" u="none" strike="noStrike" cap="none">
                          <a:solidFill>
                            <a:srgbClr val="454545"/>
                          </a:solidFill>
                          <a:latin typeface="Comfortaa"/>
                          <a:ea typeface="Comfortaa"/>
                          <a:cs typeface="Comfortaa"/>
                          <a:sym typeface="Comfortaa"/>
                        </a:rPr>
                        <a:t>What positive or negative sanctions do they expect or enact for adherence to/rejection of the norm? </a:t>
                      </a:r>
                      <a:endParaRPr/>
                    </a:p>
                  </a:txBody>
                  <a:tcPr marL="62975" marR="62975"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tc>
                  <a:txBody>
                    <a:bodyPr/>
                    <a:lstStyle/>
                    <a:p>
                      <a:pPr marL="0" marR="0" lvl="0" indent="0" algn="l" rtl="0">
                        <a:lnSpc>
                          <a:spcPct val="120000"/>
                        </a:lnSpc>
                        <a:spcBef>
                          <a:spcPts val="0"/>
                        </a:spcBef>
                        <a:spcAft>
                          <a:spcPts val="0"/>
                        </a:spcAft>
                        <a:buClr>
                          <a:schemeClr val="dk1"/>
                        </a:buClr>
                        <a:buSzPts val="1200"/>
                        <a:buFont typeface="Calibri"/>
                        <a:buNone/>
                      </a:pPr>
                      <a:endParaRPr sz="1200" b="0" i="0" u="none" strike="noStrike" cap="none">
                        <a:solidFill>
                          <a:srgbClr val="454545"/>
                        </a:solidFill>
                        <a:latin typeface="Comfortaa"/>
                        <a:ea typeface="Comfortaa"/>
                        <a:cs typeface="Comfortaa"/>
                        <a:sym typeface="Comfortaa"/>
                      </a:endParaRPr>
                    </a:p>
                  </a:txBody>
                  <a:tcPr marL="62975" marR="62975"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20000"/>
                        </a:lnSpc>
                        <a:spcBef>
                          <a:spcPts val="0"/>
                        </a:spcBef>
                        <a:spcAft>
                          <a:spcPts val="0"/>
                        </a:spcAft>
                        <a:buClr>
                          <a:schemeClr val="dk1"/>
                        </a:buClr>
                        <a:buSzPts val="1200"/>
                        <a:buFont typeface="Calibri"/>
                        <a:buNone/>
                      </a:pPr>
                      <a:endParaRPr sz="1200" b="0" i="0" u="none" strike="noStrike" cap="none">
                        <a:solidFill>
                          <a:srgbClr val="454545"/>
                        </a:solidFill>
                        <a:latin typeface="Comfortaa"/>
                        <a:ea typeface="Comfortaa"/>
                        <a:cs typeface="Comfortaa"/>
                        <a:sym typeface="Comfortaa"/>
                      </a:endParaRPr>
                    </a:p>
                  </a:txBody>
                  <a:tcPr marL="62975" marR="62975"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20000"/>
                        </a:lnSpc>
                        <a:spcBef>
                          <a:spcPts val="0"/>
                        </a:spcBef>
                        <a:spcAft>
                          <a:spcPts val="0"/>
                        </a:spcAft>
                        <a:buClr>
                          <a:schemeClr val="dk1"/>
                        </a:buClr>
                        <a:buSzPts val="1200"/>
                        <a:buFont typeface="Calibri"/>
                        <a:buNone/>
                      </a:pPr>
                      <a:endParaRPr sz="1200" b="0" i="0" u="none" strike="noStrike" cap="none">
                        <a:solidFill>
                          <a:srgbClr val="454545"/>
                        </a:solidFill>
                        <a:latin typeface="Comfortaa"/>
                        <a:ea typeface="Comfortaa"/>
                        <a:cs typeface="Comfortaa"/>
                        <a:sym typeface="Comfortaa"/>
                      </a:endParaRPr>
                    </a:p>
                  </a:txBody>
                  <a:tcPr marL="62975" marR="62975"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838200">
                <a:tc>
                  <a:txBody>
                    <a:bodyPr/>
                    <a:lstStyle/>
                    <a:p>
                      <a:pPr marL="0" marR="0" lvl="0" indent="0" algn="l" rtl="0">
                        <a:lnSpc>
                          <a:spcPct val="120000"/>
                        </a:lnSpc>
                        <a:spcBef>
                          <a:spcPts val="0"/>
                        </a:spcBef>
                        <a:spcAft>
                          <a:spcPts val="0"/>
                        </a:spcAft>
                        <a:buNone/>
                      </a:pPr>
                      <a:r>
                        <a:rPr lang="en-US" sz="1200" b="1" i="0" u="none" strike="noStrike" cap="none">
                          <a:solidFill>
                            <a:srgbClr val="454545"/>
                          </a:solidFill>
                          <a:latin typeface="Comfortaa"/>
                          <a:ea typeface="Comfortaa"/>
                          <a:cs typeface="Comfortaa"/>
                          <a:sym typeface="Comfortaa"/>
                        </a:rPr>
                        <a:t>What level of agency do they </a:t>
                      </a:r>
                      <a:br>
                        <a:rPr lang="en-US" sz="1200" b="1" i="0" u="none" strike="noStrike" cap="none">
                          <a:solidFill>
                            <a:srgbClr val="454545"/>
                          </a:solidFill>
                          <a:latin typeface="Comfortaa"/>
                          <a:ea typeface="Comfortaa"/>
                          <a:cs typeface="Comfortaa"/>
                          <a:sym typeface="Comfortaa"/>
                        </a:rPr>
                      </a:br>
                      <a:r>
                        <a:rPr lang="en-US" sz="1200" b="1" i="0" u="none" strike="noStrike" cap="none">
                          <a:solidFill>
                            <a:srgbClr val="454545"/>
                          </a:solidFill>
                          <a:latin typeface="Comfortaa"/>
                          <a:ea typeface="Comfortaa"/>
                          <a:cs typeface="Comfortaa"/>
                          <a:sym typeface="Comfortaa"/>
                        </a:rPr>
                        <a:t>have in relation to the norm </a:t>
                      </a:r>
                      <a:br>
                        <a:rPr lang="en-US" sz="1200" b="1" i="0" u="none" strike="noStrike" cap="none">
                          <a:solidFill>
                            <a:srgbClr val="454545"/>
                          </a:solidFill>
                          <a:latin typeface="Comfortaa"/>
                          <a:ea typeface="Comfortaa"/>
                          <a:cs typeface="Comfortaa"/>
                          <a:sym typeface="Comfortaa"/>
                        </a:rPr>
                      </a:br>
                      <a:r>
                        <a:rPr lang="en-US" sz="1200" b="1" i="0" u="none" strike="noStrike" cap="none">
                          <a:solidFill>
                            <a:srgbClr val="454545"/>
                          </a:solidFill>
                          <a:latin typeface="Comfortaa"/>
                          <a:ea typeface="Comfortaa"/>
                          <a:cs typeface="Comfortaa"/>
                          <a:sym typeface="Comfortaa"/>
                        </a:rPr>
                        <a:t>and the behavior? </a:t>
                      </a:r>
                      <a:endParaRPr/>
                    </a:p>
                  </a:txBody>
                  <a:tcPr marL="62975" marR="62975"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tc>
                  <a:txBody>
                    <a:bodyPr/>
                    <a:lstStyle/>
                    <a:p>
                      <a:pPr marL="0" marR="0" lvl="0" indent="0" algn="l" rtl="0">
                        <a:lnSpc>
                          <a:spcPct val="120000"/>
                        </a:lnSpc>
                        <a:spcBef>
                          <a:spcPts val="0"/>
                        </a:spcBef>
                        <a:spcAft>
                          <a:spcPts val="0"/>
                        </a:spcAft>
                        <a:buClr>
                          <a:schemeClr val="dk1"/>
                        </a:buClr>
                        <a:buSzPts val="1200"/>
                        <a:buFont typeface="Calibri"/>
                        <a:buNone/>
                      </a:pPr>
                      <a:endParaRPr sz="1200" b="0" i="0" u="none" strike="noStrike" cap="none">
                        <a:solidFill>
                          <a:srgbClr val="454545"/>
                        </a:solidFill>
                        <a:latin typeface="Comfortaa"/>
                        <a:ea typeface="Comfortaa"/>
                        <a:cs typeface="Comfortaa"/>
                        <a:sym typeface="Comfortaa"/>
                      </a:endParaRPr>
                    </a:p>
                  </a:txBody>
                  <a:tcPr marL="62975" marR="62975"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20000"/>
                        </a:lnSpc>
                        <a:spcBef>
                          <a:spcPts val="0"/>
                        </a:spcBef>
                        <a:spcAft>
                          <a:spcPts val="0"/>
                        </a:spcAft>
                        <a:buClr>
                          <a:schemeClr val="dk1"/>
                        </a:buClr>
                        <a:buSzPts val="1200"/>
                        <a:buFont typeface="Calibri"/>
                        <a:buNone/>
                      </a:pPr>
                      <a:endParaRPr sz="1200" b="0" i="0" u="none" strike="noStrike" cap="none">
                        <a:solidFill>
                          <a:srgbClr val="454545"/>
                        </a:solidFill>
                        <a:latin typeface="Comfortaa"/>
                        <a:ea typeface="Comfortaa"/>
                        <a:cs typeface="Comfortaa"/>
                        <a:sym typeface="Comfortaa"/>
                      </a:endParaRPr>
                    </a:p>
                  </a:txBody>
                  <a:tcPr marL="62975" marR="62975"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20000"/>
                        </a:lnSpc>
                        <a:spcBef>
                          <a:spcPts val="0"/>
                        </a:spcBef>
                        <a:spcAft>
                          <a:spcPts val="0"/>
                        </a:spcAft>
                        <a:buClr>
                          <a:schemeClr val="dk1"/>
                        </a:buClr>
                        <a:buSzPts val="1200"/>
                        <a:buFont typeface="Calibri"/>
                        <a:buNone/>
                      </a:pPr>
                      <a:endParaRPr sz="1200" b="0" i="0" u="none" strike="noStrike" cap="none">
                        <a:solidFill>
                          <a:srgbClr val="454545"/>
                        </a:solidFill>
                        <a:latin typeface="Comfortaa"/>
                        <a:ea typeface="Comfortaa"/>
                        <a:cs typeface="Comfortaa"/>
                        <a:sym typeface="Comfortaa"/>
                      </a:endParaRPr>
                    </a:p>
                  </a:txBody>
                  <a:tcPr marL="62975" marR="62975"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1044200">
                <a:tc>
                  <a:txBody>
                    <a:bodyPr/>
                    <a:lstStyle/>
                    <a:p>
                      <a:pPr marL="0" marR="0" lvl="0" indent="0" algn="l" rtl="0">
                        <a:lnSpc>
                          <a:spcPct val="120000"/>
                        </a:lnSpc>
                        <a:spcBef>
                          <a:spcPts val="0"/>
                        </a:spcBef>
                        <a:spcAft>
                          <a:spcPts val="0"/>
                        </a:spcAft>
                        <a:buNone/>
                      </a:pPr>
                      <a:r>
                        <a:rPr lang="en-US" sz="1200" b="1" i="0" u="none" strike="noStrike" cap="none">
                          <a:solidFill>
                            <a:srgbClr val="454545"/>
                          </a:solidFill>
                          <a:latin typeface="Comfortaa"/>
                          <a:ea typeface="Comfortaa"/>
                          <a:cs typeface="Comfortaa"/>
                          <a:sym typeface="Comfortaa"/>
                        </a:rPr>
                        <a:t>What kind of support will they </a:t>
                      </a:r>
                      <a:br>
                        <a:rPr lang="en-US" sz="1200" b="1" i="0" u="none" strike="noStrike" cap="none">
                          <a:solidFill>
                            <a:srgbClr val="454545"/>
                          </a:solidFill>
                          <a:latin typeface="Comfortaa"/>
                          <a:ea typeface="Comfortaa"/>
                          <a:cs typeface="Comfortaa"/>
                          <a:sym typeface="Comfortaa"/>
                        </a:rPr>
                      </a:br>
                      <a:r>
                        <a:rPr lang="en-US" sz="1200" b="1" i="0" u="none" strike="noStrike" cap="none">
                          <a:solidFill>
                            <a:srgbClr val="454545"/>
                          </a:solidFill>
                          <a:latin typeface="Comfortaa"/>
                          <a:ea typeface="Comfortaa"/>
                          <a:cs typeface="Comfortaa"/>
                          <a:sym typeface="Comfortaa"/>
                        </a:rPr>
                        <a:t>get from or give to family members and reference groups if they went against this norm?</a:t>
                      </a:r>
                      <a:endParaRPr/>
                    </a:p>
                  </a:txBody>
                  <a:tcPr marL="62975" marR="62975"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tc>
                  <a:txBody>
                    <a:bodyPr/>
                    <a:lstStyle/>
                    <a:p>
                      <a:pPr marL="0" marR="0" lvl="0" indent="0" algn="l" rtl="0">
                        <a:lnSpc>
                          <a:spcPct val="120000"/>
                        </a:lnSpc>
                        <a:spcBef>
                          <a:spcPts val="0"/>
                        </a:spcBef>
                        <a:spcAft>
                          <a:spcPts val="0"/>
                        </a:spcAft>
                        <a:buClr>
                          <a:schemeClr val="dk1"/>
                        </a:buClr>
                        <a:buSzPts val="1200"/>
                        <a:buFont typeface="Calibri"/>
                        <a:buNone/>
                      </a:pPr>
                      <a:endParaRPr sz="1200" b="0" i="0" u="none" strike="noStrike" cap="none">
                        <a:solidFill>
                          <a:srgbClr val="454545"/>
                        </a:solidFill>
                        <a:latin typeface="Comfortaa"/>
                        <a:ea typeface="Comfortaa"/>
                        <a:cs typeface="Comfortaa"/>
                        <a:sym typeface="Comfortaa"/>
                      </a:endParaRPr>
                    </a:p>
                  </a:txBody>
                  <a:tcPr marL="62975" marR="62975"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20000"/>
                        </a:lnSpc>
                        <a:spcBef>
                          <a:spcPts val="0"/>
                        </a:spcBef>
                        <a:spcAft>
                          <a:spcPts val="0"/>
                        </a:spcAft>
                        <a:buClr>
                          <a:schemeClr val="dk1"/>
                        </a:buClr>
                        <a:buSzPts val="1200"/>
                        <a:buFont typeface="Calibri"/>
                        <a:buNone/>
                      </a:pPr>
                      <a:endParaRPr sz="1200" b="0" i="0" u="none" strike="noStrike" cap="none">
                        <a:solidFill>
                          <a:srgbClr val="454545"/>
                        </a:solidFill>
                        <a:latin typeface="Comfortaa"/>
                        <a:ea typeface="Comfortaa"/>
                        <a:cs typeface="Comfortaa"/>
                        <a:sym typeface="Comfortaa"/>
                      </a:endParaRPr>
                    </a:p>
                  </a:txBody>
                  <a:tcPr marL="62975" marR="62975"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20000"/>
                        </a:lnSpc>
                        <a:spcBef>
                          <a:spcPts val="0"/>
                        </a:spcBef>
                        <a:spcAft>
                          <a:spcPts val="0"/>
                        </a:spcAft>
                        <a:buClr>
                          <a:schemeClr val="dk1"/>
                        </a:buClr>
                        <a:buSzPts val="1200"/>
                        <a:buFont typeface="Calibri"/>
                        <a:buNone/>
                      </a:pPr>
                      <a:endParaRPr sz="1200" b="0" i="0" u="none" strike="noStrike" cap="none" dirty="0">
                        <a:solidFill>
                          <a:srgbClr val="454545"/>
                        </a:solidFill>
                        <a:latin typeface="Comfortaa"/>
                        <a:ea typeface="Comfortaa"/>
                        <a:cs typeface="Comfortaa"/>
                        <a:sym typeface="Comfortaa"/>
                      </a:endParaRPr>
                    </a:p>
                  </a:txBody>
                  <a:tcPr marL="62975" marR="62975"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grpSp>
        <p:nvGrpSpPr>
          <p:cNvPr id="374" name="Google Shape;374;p16"/>
          <p:cNvGrpSpPr/>
          <p:nvPr/>
        </p:nvGrpSpPr>
        <p:grpSpPr>
          <a:xfrm>
            <a:off x="9602476" y="327846"/>
            <a:ext cx="2832498" cy="494202"/>
            <a:chOff x="4116076" y="413123"/>
            <a:chExt cx="2832498" cy="494202"/>
          </a:xfrm>
        </p:grpSpPr>
        <p:cxnSp>
          <p:nvCxnSpPr>
            <p:cNvPr id="375" name="Google Shape;375;p16"/>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376" name="Google Shape;376;p16"/>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377" name="Google Shape;377;p16"/>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INTRO</a:t>
              </a:r>
              <a:endParaRPr sz="500" b="1" i="0" u="none" strike="noStrike" cap="none">
                <a:solidFill>
                  <a:srgbClr val="BFBFBF"/>
                </a:solidFill>
                <a:latin typeface="Avenir"/>
                <a:ea typeface="Avenir"/>
                <a:cs typeface="Avenir"/>
                <a:sym typeface="Avenir"/>
              </a:endParaRPr>
            </a:p>
          </p:txBody>
        </p:sp>
        <p:sp>
          <p:nvSpPr>
            <p:cNvPr id="378" name="Google Shape;378;p16"/>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07C1E8"/>
                  </a:solidFill>
                  <a:latin typeface="Avenir"/>
                  <a:ea typeface="Avenir"/>
                  <a:cs typeface="Avenir"/>
                  <a:sym typeface="Avenir"/>
                </a:rPr>
                <a:t>MODULE 1</a:t>
              </a:r>
              <a:endParaRPr sz="500" b="1" i="0" u="none" strike="noStrike" cap="none">
                <a:solidFill>
                  <a:srgbClr val="07C1E8"/>
                </a:solidFill>
                <a:latin typeface="Avenir"/>
                <a:ea typeface="Avenir"/>
                <a:cs typeface="Avenir"/>
                <a:sym typeface="Avenir"/>
              </a:endParaRPr>
            </a:p>
          </p:txBody>
        </p:sp>
        <p:sp>
          <p:nvSpPr>
            <p:cNvPr id="379" name="Google Shape;379;p16"/>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2</a:t>
              </a:r>
              <a:endParaRPr sz="500" b="1" i="0" u="none" strike="noStrike" cap="none">
                <a:solidFill>
                  <a:srgbClr val="BFBFBF"/>
                </a:solidFill>
                <a:latin typeface="Avenir"/>
                <a:ea typeface="Avenir"/>
                <a:cs typeface="Avenir"/>
                <a:sym typeface="Avenir"/>
              </a:endParaRPr>
            </a:p>
          </p:txBody>
        </p:sp>
        <p:sp>
          <p:nvSpPr>
            <p:cNvPr id="380" name="Google Shape;380;p16"/>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3</a:t>
              </a:r>
              <a:endParaRPr sz="500" b="1" i="0" u="none" strike="noStrike" cap="none">
                <a:solidFill>
                  <a:srgbClr val="BFBFBF"/>
                </a:solidFill>
                <a:latin typeface="Avenir"/>
                <a:ea typeface="Avenir"/>
                <a:cs typeface="Avenir"/>
                <a:sym typeface="Avenir"/>
              </a:endParaRPr>
            </a:p>
          </p:txBody>
        </p:sp>
        <p:sp>
          <p:nvSpPr>
            <p:cNvPr id="381" name="Google Shape;381;p16"/>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4</a:t>
              </a:r>
              <a:endParaRPr sz="500" b="1" i="0" u="none" strike="noStrike" cap="none">
                <a:solidFill>
                  <a:srgbClr val="BFBFBF"/>
                </a:solidFill>
                <a:latin typeface="Avenir"/>
                <a:ea typeface="Avenir"/>
                <a:cs typeface="Avenir"/>
                <a:sym typeface="Avenir"/>
              </a:endParaRPr>
            </a:p>
          </p:txBody>
        </p:sp>
        <p:sp>
          <p:nvSpPr>
            <p:cNvPr id="382" name="Google Shape;382;p16"/>
            <p:cNvSpPr/>
            <p:nvPr/>
          </p:nvSpPr>
          <p:spPr>
            <a:xfrm rot="8100000">
              <a:off x="4726350"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383" name="Google Shape;383;p16"/>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384" name="Google Shape;384;p16"/>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385" name="Google Shape;385;p16"/>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grpSp>
      <p:sp>
        <p:nvSpPr>
          <p:cNvPr id="386" name="Google Shape;386;p16"/>
          <p:cNvSpPr txBox="1">
            <a:spLocks noGrp="1"/>
          </p:cNvSpPr>
          <p:nvPr>
            <p:ph type="title"/>
          </p:nvPr>
        </p:nvSpPr>
        <p:spPr>
          <a:xfrm>
            <a:off x="1024446" y="814889"/>
            <a:ext cx="10143108" cy="34146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7C1E8"/>
              </a:buClr>
              <a:buSzPts val="3200"/>
              <a:buFont typeface="Arial"/>
              <a:buNone/>
            </a:pPr>
            <a:r>
              <a:rPr lang="en-US" sz="3200">
                <a:solidFill>
                  <a:srgbClr val="07C1E8"/>
                </a:solidFill>
                <a:latin typeface="Arial"/>
                <a:ea typeface="Arial"/>
                <a:cs typeface="Arial"/>
                <a:sym typeface="Arial"/>
              </a:rPr>
              <a:t>Activity 2: Understanding Priority Groups </a:t>
            </a:r>
            <a:br>
              <a:rPr lang="en-US" sz="3200">
                <a:solidFill>
                  <a:srgbClr val="07C1E8"/>
                </a:solidFill>
                <a:latin typeface="Arial"/>
                <a:ea typeface="Arial"/>
                <a:cs typeface="Arial"/>
                <a:sym typeface="Arial"/>
              </a:rPr>
            </a:br>
            <a:r>
              <a:rPr lang="en-US" sz="3200">
                <a:solidFill>
                  <a:srgbClr val="07C1E8"/>
                </a:solidFill>
                <a:latin typeface="Arial"/>
                <a:ea typeface="Arial"/>
                <a:cs typeface="Arial"/>
                <a:sym typeface="Arial"/>
              </a:rPr>
              <a:t>and Reference Groups</a:t>
            </a:r>
            <a:endParaRPr sz="32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p17"/>
          <p:cNvPicPr preferRelativeResize="0"/>
          <p:nvPr/>
        </p:nvPicPr>
        <p:blipFill rotWithShape="1">
          <a:blip r:embed="rId3">
            <a:alphaModFix/>
          </a:blip>
          <a:srcRect/>
          <a:stretch/>
        </p:blipFill>
        <p:spPr>
          <a:xfrm>
            <a:off x="3505200" y="1825624"/>
            <a:ext cx="6342299" cy="4928616"/>
          </a:xfrm>
          <a:prstGeom prst="rect">
            <a:avLst/>
          </a:prstGeom>
          <a:noFill/>
          <a:ln>
            <a:noFill/>
          </a:ln>
        </p:spPr>
      </p:pic>
      <p:sp>
        <p:nvSpPr>
          <p:cNvPr id="392" name="Google Shape;392;p17"/>
          <p:cNvSpPr txBox="1">
            <a:spLocks noGrp="1"/>
          </p:cNvSpPr>
          <p:nvPr>
            <p:ph type="body" idx="1"/>
          </p:nvPr>
        </p:nvSpPr>
        <p:spPr>
          <a:xfrm>
            <a:off x="1024446" y="1912908"/>
            <a:ext cx="2028825" cy="190057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193C0"/>
              </a:buClr>
              <a:buSzPts val="2400"/>
              <a:buNone/>
            </a:pPr>
            <a:r>
              <a:rPr lang="en-US" sz="2400" dirty="0">
                <a:solidFill>
                  <a:srgbClr val="0193C0"/>
                </a:solidFill>
                <a:latin typeface="Comfortaa"/>
                <a:ea typeface="Comfortaa"/>
                <a:cs typeface="Comfortaa"/>
                <a:sym typeface="Comfortaa"/>
              </a:rPr>
              <a:t>EXAMPLE</a:t>
            </a:r>
            <a:endParaRPr sz="2400" dirty="0"/>
          </a:p>
          <a:p>
            <a:pPr marL="0" lvl="0" indent="0" algn="l" rtl="0">
              <a:lnSpc>
                <a:spcPct val="100000"/>
              </a:lnSpc>
              <a:spcBef>
                <a:spcPts val="1000"/>
              </a:spcBef>
              <a:spcAft>
                <a:spcPts val="0"/>
              </a:spcAft>
              <a:buClr>
                <a:schemeClr val="dk1"/>
              </a:buClr>
              <a:buSzPts val="2000"/>
              <a:buNone/>
            </a:pPr>
            <a:r>
              <a:rPr lang="en-US" sz="2000" b="0" dirty="0">
                <a:latin typeface="Avenir"/>
                <a:ea typeface="Avenir"/>
                <a:cs typeface="Avenir"/>
                <a:sym typeface="Avenir"/>
              </a:rPr>
              <a:t>Norms, Priority Groups, and Reference Groups Table</a:t>
            </a:r>
            <a:r>
              <a:rPr lang="en-US" sz="2000" dirty="0">
                <a:latin typeface="Avenir"/>
                <a:ea typeface="Avenir"/>
                <a:cs typeface="Avenir"/>
                <a:sym typeface="Avenir"/>
              </a:rPr>
              <a:t> </a:t>
            </a:r>
            <a:endParaRPr dirty="0"/>
          </a:p>
          <a:p>
            <a:pPr marL="0" lvl="0" indent="0" algn="l" rtl="0">
              <a:lnSpc>
                <a:spcPct val="100000"/>
              </a:lnSpc>
              <a:spcBef>
                <a:spcPts val="1000"/>
              </a:spcBef>
              <a:spcAft>
                <a:spcPts val="0"/>
              </a:spcAft>
              <a:buClr>
                <a:schemeClr val="dk1"/>
              </a:buClr>
              <a:buSzPts val="2000"/>
              <a:buNone/>
            </a:pPr>
            <a:endParaRPr sz="2000" dirty="0">
              <a:highlight>
                <a:srgbClr val="FFFF00"/>
              </a:highlight>
              <a:latin typeface="Avenir"/>
              <a:ea typeface="Avenir"/>
              <a:cs typeface="Avenir"/>
              <a:sym typeface="Avenir"/>
            </a:endParaRPr>
          </a:p>
        </p:txBody>
      </p:sp>
      <p:grpSp>
        <p:nvGrpSpPr>
          <p:cNvPr id="393" name="Google Shape;393;p17"/>
          <p:cNvGrpSpPr/>
          <p:nvPr/>
        </p:nvGrpSpPr>
        <p:grpSpPr>
          <a:xfrm>
            <a:off x="9602476" y="327846"/>
            <a:ext cx="2832498" cy="494202"/>
            <a:chOff x="4116076" y="413123"/>
            <a:chExt cx="2832498" cy="494202"/>
          </a:xfrm>
        </p:grpSpPr>
        <p:cxnSp>
          <p:nvCxnSpPr>
            <p:cNvPr id="394" name="Google Shape;394;p17"/>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395" name="Google Shape;395;p17"/>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396" name="Google Shape;396;p17"/>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INTRO</a:t>
              </a:r>
              <a:endParaRPr sz="500" b="1" i="0" u="none" strike="noStrike" cap="none">
                <a:solidFill>
                  <a:srgbClr val="BFBFBF"/>
                </a:solidFill>
                <a:latin typeface="Avenir"/>
                <a:ea typeface="Avenir"/>
                <a:cs typeface="Avenir"/>
                <a:sym typeface="Avenir"/>
              </a:endParaRPr>
            </a:p>
          </p:txBody>
        </p:sp>
        <p:sp>
          <p:nvSpPr>
            <p:cNvPr id="397" name="Google Shape;397;p17"/>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07C1E8"/>
                  </a:solidFill>
                  <a:latin typeface="Avenir"/>
                  <a:ea typeface="Avenir"/>
                  <a:cs typeface="Avenir"/>
                  <a:sym typeface="Avenir"/>
                </a:rPr>
                <a:t>MODULE 1</a:t>
              </a:r>
              <a:endParaRPr sz="500" b="1" i="0" u="none" strike="noStrike" cap="none">
                <a:solidFill>
                  <a:srgbClr val="07C1E8"/>
                </a:solidFill>
                <a:latin typeface="Avenir"/>
                <a:ea typeface="Avenir"/>
                <a:cs typeface="Avenir"/>
                <a:sym typeface="Avenir"/>
              </a:endParaRPr>
            </a:p>
          </p:txBody>
        </p:sp>
        <p:sp>
          <p:nvSpPr>
            <p:cNvPr id="398" name="Google Shape;398;p17"/>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2</a:t>
              </a:r>
              <a:endParaRPr sz="500" b="1" i="0" u="none" strike="noStrike" cap="none">
                <a:solidFill>
                  <a:srgbClr val="BFBFBF"/>
                </a:solidFill>
                <a:latin typeface="Avenir"/>
                <a:ea typeface="Avenir"/>
                <a:cs typeface="Avenir"/>
                <a:sym typeface="Avenir"/>
              </a:endParaRPr>
            </a:p>
          </p:txBody>
        </p:sp>
        <p:sp>
          <p:nvSpPr>
            <p:cNvPr id="399" name="Google Shape;399;p17"/>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3</a:t>
              </a:r>
              <a:endParaRPr sz="500" b="1" i="0" u="none" strike="noStrike" cap="none">
                <a:solidFill>
                  <a:srgbClr val="BFBFBF"/>
                </a:solidFill>
                <a:latin typeface="Avenir"/>
                <a:ea typeface="Avenir"/>
                <a:cs typeface="Avenir"/>
                <a:sym typeface="Avenir"/>
              </a:endParaRPr>
            </a:p>
          </p:txBody>
        </p:sp>
        <p:sp>
          <p:nvSpPr>
            <p:cNvPr id="400" name="Google Shape;400;p17"/>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4</a:t>
              </a:r>
              <a:endParaRPr sz="500" b="1" i="0" u="none" strike="noStrike" cap="none">
                <a:solidFill>
                  <a:srgbClr val="BFBFBF"/>
                </a:solidFill>
                <a:latin typeface="Avenir"/>
                <a:ea typeface="Avenir"/>
                <a:cs typeface="Avenir"/>
                <a:sym typeface="Avenir"/>
              </a:endParaRPr>
            </a:p>
          </p:txBody>
        </p:sp>
        <p:sp>
          <p:nvSpPr>
            <p:cNvPr id="401" name="Google Shape;401;p17"/>
            <p:cNvSpPr/>
            <p:nvPr/>
          </p:nvSpPr>
          <p:spPr>
            <a:xfrm rot="8100000">
              <a:off x="4726350"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402" name="Google Shape;402;p17"/>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403" name="Google Shape;403;p17"/>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404" name="Google Shape;404;p17"/>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grpSp>
      <p:sp>
        <p:nvSpPr>
          <p:cNvPr id="405" name="Google Shape;405;p17"/>
          <p:cNvSpPr txBox="1">
            <a:spLocks noGrp="1"/>
          </p:cNvSpPr>
          <p:nvPr>
            <p:ph type="title"/>
          </p:nvPr>
        </p:nvSpPr>
        <p:spPr>
          <a:xfrm>
            <a:off x="1024446" y="814889"/>
            <a:ext cx="10143108" cy="34146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7C1E8"/>
              </a:buClr>
              <a:buSzPts val="3200"/>
              <a:buFont typeface="Arial"/>
              <a:buNone/>
            </a:pPr>
            <a:r>
              <a:rPr lang="en-US" sz="3200">
                <a:solidFill>
                  <a:srgbClr val="07C1E8"/>
                </a:solidFill>
                <a:latin typeface="Arial"/>
                <a:ea typeface="Arial"/>
                <a:cs typeface="Arial"/>
                <a:sym typeface="Arial"/>
              </a:rPr>
              <a:t>Activity 2: Understanding Priority Groups </a:t>
            </a:r>
            <a:br>
              <a:rPr lang="en-US" sz="3200">
                <a:solidFill>
                  <a:srgbClr val="07C1E8"/>
                </a:solidFill>
                <a:latin typeface="Arial"/>
                <a:ea typeface="Arial"/>
                <a:cs typeface="Arial"/>
                <a:sym typeface="Arial"/>
              </a:rPr>
            </a:br>
            <a:r>
              <a:rPr lang="en-US" sz="3200">
                <a:solidFill>
                  <a:srgbClr val="07C1E8"/>
                </a:solidFill>
                <a:latin typeface="Arial"/>
                <a:ea typeface="Arial"/>
                <a:cs typeface="Arial"/>
                <a:sym typeface="Arial"/>
              </a:rPr>
              <a:t>and Reference Groups</a:t>
            </a:r>
            <a:endParaRPr sz="32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18"/>
          <p:cNvSpPr txBox="1">
            <a:spLocks noGrp="1"/>
          </p:cNvSpPr>
          <p:nvPr>
            <p:ph type="body" idx="1"/>
          </p:nvPr>
        </p:nvSpPr>
        <p:spPr>
          <a:xfrm>
            <a:off x="947805" y="193083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193C0"/>
              </a:buClr>
              <a:buSzPts val="2800"/>
              <a:buNone/>
            </a:pPr>
            <a:r>
              <a:rPr lang="en-US" dirty="0">
                <a:solidFill>
                  <a:srgbClr val="0193C0"/>
                </a:solidFill>
                <a:latin typeface="Comfortaa"/>
                <a:ea typeface="Comfortaa"/>
                <a:cs typeface="Comfortaa"/>
                <a:sym typeface="Comfortaa"/>
              </a:rPr>
              <a:t>WRAP UP</a:t>
            </a:r>
            <a:endParaRPr b="0" dirty="0">
              <a:solidFill>
                <a:srgbClr val="454545"/>
              </a:solidFill>
              <a:latin typeface="Avenir"/>
              <a:ea typeface="Avenir"/>
              <a:cs typeface="Avenir"/>
              <a:sym typeface="Avenir"/>
            </a:endParaRPr>
          </a:p>
          <a:p>
            <a:pPr marL="0" lvl="0" indent="0" algn="l" rtl="0">
              <a:lnSpc>
                <a:spcPct val="100000"/>
              </a:lnSpc>
              <a:spcBef>
                <a:spcPts val="1000"/>
              </a:spcBef>
              <a:spcAft>
                <a:spcPts val="0"/>
              </a:spcAft>
              <a:buClr>
                <a:srgbClr val="454545"/>
              </a:buClr>
              <a:buSzPts val="2400"/>
              <a:buNone/>
            </a:pPr>
            <a:r>
              <a:rPr lang="en-US" sz="2400" b="0" dirty="0">
                <a:solidFill>
                  <a:srgbClr val="454545"/>
                </a:solidFill>
                <a:latin typeface="Avenir"/>
                <a:ea typeface="Avenir"/>
                <a:cs typeface="Avenir"/>
                <a:sym typeface="Avenir"/>
              </a:rPr>
              <a:t>The team has now explored how norms influence behaviors (Activity 1) and how norms are related to different priority groups and reference groups (Activity 2). With this understanding of how behaviors, norms, and people relate to each other, the team will construct Norm Profiles to capture a summary of the information the team has discussed in the next activity.</a:t>
            </a:r>
            <a:endParaRPr dirty="0"/>
          </a:p>
          <a:p>
            <a:pPr marL="0" lvl="0" indent="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p:txBody>
      </p:sp>
      <p:grpSp>
        <p:nvGrpSpPr>
          <p:cNvPr id="411" name="Google Shape;411;p18"/>
          <p:cNvGrpSpPr/>
          <p:nvPr/>
        </p:nvGrpSpPr>
        <p:grpSpPr>
          <a:xfrm>
            <a:off x="9602476" y="327846"/>
            <a:ext cx="2832498" cy="494202"/>
            <a:chOff x="4116076" y="413123"/>
            <a:chExt cx="2832498" cy="494202"/>
          </a:xfrm>
        </p:grpSpPr>
        <p:cxnSp>
          <p:nvCxnSpPr>
            <p:cNvPr id="412" name="Google Shape;412;p18"/>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413" name="Google Shape;413;p18"/>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414" name="Google Shape;414;p18"/>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INTRO</a:t>
              </a:r>
              <a:endParaRPr sz="500" b="1" i="0" u="none" strike="noStrike" cap="none">
                <a:solidFill>
                  <a:srgbClr val="BFBFBF"/>
                </a:solidFill>
                <a:latin typeface="Avenir"/>
                <a:ea typeface="Avenir"/>
                <a:cs typeface="Avenir"/>
                <a:sym typeface="Avenir"/>
              </a:endParaRPr>
            </a:p>
          </p:txBody>
        </p:sp>
        <p:sp>
          <p:nvSpPr>
            <p:cNvPr id="415" name="Google Shape;415;p18"/>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07C1E8"/>
                  </a:solidFill>
                  <a:latin typeface="Avenir"/>
                  <a:ea typeface="Avenir"/>
                  <a:cs typeface="Avenir"/>
                  <a:sym typeface="Avenir"/>
                </a:rPr>
                <a:t>MODULE 1</a:t>
              </a:r>
              <a:endParaRPr sz="500" b="1" i="0" u="none" strike="noStrike" cap="none">
                <a:solidFill>
                  <a:srgbClr val="07C1E8"/>
                </a:solidFill>
                <a:latin typeface="Avenir"/>
                <a:ea typeface="Avenir"/>
                <a:cs typeface="Avenir"/>
                <a:sym typeface="Avenir"/>
              </a:endParaRPr>
            </a:p>
          </p:txBody>
        </p:sp>
        <p:sp>
          <p:nvSpPr>
            <p:cNvPr id="416" name="Google Shape;416;p18"/>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2</a:t>
              </a:r>
              <a:endParaRPr sz="500" b="1" i="0" u="none" strike="noStrike" cap="none">
                <a:solidFill>
                  <a:srgbClr val="BFBFBF"/>
                </a:solidFill>
                <a:latin typeface="Avenir"/>
                <a:ea typeface="Avenir"/>
                <a:cs typeface="Avenir"/>
                <a:sym typeface="Avenir"/>
              </a:endParaRPr>
            </a:p>
          </p:txBody>
        </p:sp>
        <p:sp>
          <p:nvSpPr>
            <p:cNvPr id="417" name="Google Shape;417;p18"/>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3</a:t>
              </a:r>
              <a:endParaRPr sz="500" b="1" i="0" u="none" strike="noStrike" cap="none">
                <a:solidFill>
                  <a:srgbClr val="BFBFBF"/>
                </a:solidFill>
                <a:latin typeface="Avenir"/>
                <a:ea typeface="Avenir"/>
                <a:cs typeface="Avenir"/>
                <a:sym typeface="Avenir"/>
              </a:endParaRPr>
            </a:p>
          </p:txBody>
        </p:sp>
        <p:sp>
          <p:nvSpPr>
            <p:cNvPr id="418" name="Google Shape;418;p18"/>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4</a:t>
              </a:r>
              <a:endParaRPr sz="500" b="1" i="0" u="none" strike="noStrike" cap="none">
                <a:solidFill>
                  <a:srgbClr val="BFBFBF"/>
                </a:solidFill>
                <a:latin typeface="Avenir"/>
                <a:ea typeface="Avenir"/>
                <a:cs typeface="Avenir"/>
                <a:sym typeface="Avenir"/>
              </a:endParaRPr>
            </a:p>
          </p:txBody>
        </p:sp>
        <p:sp>
          <p:nvSpPr>
            <p:cNvPr id="419" name="Google Shape;419;p18"/>
            <p:cNvSpPr/>
            <p:nvPr/>
          </p:nvSpPr>
          <p:spPr>
            <a:xfrm rot="8100000">
              <a:off x="4726350"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420" name="Google Shape;420;p18"/>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421" name="Google Shape;421;p18"/>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422" name="Google Shape;422;p18"/>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grpSp>
      <p:sp>
        <p:nvSpPr>
          <p:cNvPr id="423" name="Google Shape;423;p18"/>
          <p:cNvSpPr txBox="1">
            <a:spLocks noGrp="1"/>
          </p:cNvSpPr>
          <p:nvPr>
            <p:ph type="title"/>
          </p:nvPr>
        </p:nvSpPr>
        <p:spPr>
          <a:xfrm>
            <a:off x="1024446" y="814889"/>
            <a:ext cx="10143108" cy="34146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7C1E8"/>
              </a:buClr>
              <a:buSzPts val="3200"/>
              <a:buFont typeface="Arial"/>
              <a:buNone/>
            </a:pPr>
            <a:r>
              <a:rPr lang="en-US" sz="3200" dirty="0">
                <a:solidFill>
                  <a:srgbClr val="07C1E8"/>
                </a:solidFill>
                <a:latin typeface="Arial"/>
                <a:ea typeface="Arial"/>
                <a:cs typeface="Arial"/>
                <a:sym typeface="Arial"/>
              </a:rPr>
              <a:t>Activity 2: Understanding Priority </a:t>
            </a:r>
            <a:br>
              <a:rPr lang="en-US" sz="3200" dirty="0">
                <a:solidFill>
                  <a:srgbClr val="07C1E8"/>
                </a:solidFill>
                <a:latin typeface="Arial"/>
                <a:ea typeface="Arial"/>
                <a:cs typeface="Arial"/>
                <a:sym typeface="Arial"/>
              </a:rPr>
            </a:br>
            <a:r>
              <a:rPr lang="en-US" sz="3200" dirty="0">
                <a:solidFill>
                  <a:srgbClr val="07C1E8"/>
                </a:solidFill>
                <a:latin typeface="Arial"/>
                <a:ea typeface="Arial"/>
                <a:cs typeface="Arial"/>
                <a:sym typeface="Arial"/>
              </a:rPr>
              <a:t>Groups and Reference Groups</a:t>
            </a:r>
            <a:endParaRPr sz="3200" dirty="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19"/>
          <p:cNvSpPr txBox="1">
            <a:spLocks noGrp="1"/>
          </p:cNvSpPr>
          <p:nvPr>
            <p:ph type="body" idx="1"/>
          </p:nvPr>
        </p:nvSpPr>
        <p:spPr>
          <a:xfrm>
            <a:off x="995151" y="1526366"/>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454545"/>
              </a:buClr>
              <a:buSzPts val="2400"/>
              <a:buNone/>
            </a:pPr>
            <a:r>
              <a:rPr lang="en-US" sz="2400" b="0" dirty="0">
                <a:solidFill>
                  <a:srgbClr val="454545"/>
                </a:solidFill>
                <a:latin typeface="Avenir"/>
                <a:ea typeface="Avenir"/>
                <a:cs typeface="Avenir"/>
                <a:sym typeface="Avenir"/>
              </a:rPr>
              <a:t>In this activity the team will create a </a:t>
            </a:r>
            <a:r>
              <a:rPr lang="en-US" sz="2400" dirty="0">
                <a:solidFill>
                  <a:srgbClr val="454545"/>
                </a:solidFill>
                <a:latin typeface="Avenir"/>
                <a:ea typeface="Avenir"/>
                <a:cs typeface="Avenir"/>
                <a:sym typeface="Avenir"/>
              </a:rPr>
              <a:t>Norm Profile </a:t>
            </a:r>
            <a:r>
              <a:rPr lang="en-US" sz="2400" b="0" dirty="0">
                <a:solidFill>
                  <a:srgbClr val="454545"/>
                </a:solidFill>
                <a:latin typeface="Avenir"/>
                <a:ea typeface="Avenir"/>
                <a:cs typeface="Avenir"/>
                <a:sym typeface="Avenir"/>
              </a:rPr>
              <a:t>for each of the norms that the team has considered up until this point. The team will use the Norm Profiles as a reference for the remaining modules and add to them with additional information during Module 2.</a:t>
            </a:r>
            <a:endParaRPr dirty="0"/>
          </a:p>
          <a:p>
            <a:pPr marL="0" lvl="0" indent="0" algn="l" rtl="0">
              <a:lnSpc>
                <a:spcPct val="90000"/>
              </a:lnSpc>
              <a:spcBef>
                <a:spcPts val="1000"/>
              </a:spcBef>
              <a:spcAft>
                <a:spcPts val="0"/>
              </a:spcAft>
              <a:buClr>
                <a:schemeClr val="dk1"/>
              </a:buClr>
              <a:buSzPts val="2400"/>
              <a:buNone/>
            </a:pPr>
            <a:endParaRPr sz="2400" b="0" dirty="0">
              <a:solidFill>
                <a:srgbClr val="454545"/>
              </a:solidFill>
              <a:latin typeface="Avenir"/>
              <a:ea typeface="Avenir"/>
              <a:cs typeface="Avenir"/>
              <a:sym typeface="Avenir"/>
            </a:endParaRPr>
          </a:p>
          <a:p>
            <a:pPr marL="0" lvl="0" indent="0" algn="l" rtl="0">
              <a:lnSpc>
                <a:spcPct val="90000"/>
              </a:lnSpc>
              <a:spcBef>
                <a:spcPts val="1000"/>
              </a:spcBef>
              <a:spcAft>
                <a:spcPts val="0"/>
              </a:spcAft>
              <a:buClr>
                <a:schemeClr val="dk1"/>
              </a:buClr>
              <a:buSzPts val="2400"/>
              <a:buNone/>
            </a:pPr>
            <a:endParaRPr sz="2400" b="0" dirty="0">
              <a:solidFill>
                <a:srgbClr val="454545"/>
              </a:solidFill>
              <a:latin typeface="Avenir"/>
              <a:ea typeface="Avenir"/>
              <a:cs typeface="Avenir"/>
              <a:sym typeface="Avenir"/>
            </a:endParaRPr>
          </a:p>
          <a:p>
            <a:pPr marL="0" lvl="0" indent="0" algn="l" rtl="0">
              <a:lnSpc>
                <a:spcPct val="90000"/>
              </a:lnSpc>
              <a:spcBef>
                <a:spcPts val="1000"/>
              </a:spcBef>
              <a:spcAft>
                <a:spcPts val="0"/>
              </a:spcAft>
              <a:buClr>
                <a:schemeClr val="dk1"/>
              </a:buClr>
              <a:buSzPts val="2400"/>
              <a:buNone/>
            </a:pPr>
            <a:endParaRPr sz="2400" b="0" dirty="0">
              <a:solidFill>
                <a:srgbClr val="454545"/>
              </a:solidFill>
              <a:latin typeface="Avenir"/>
              <a:ea typeface="Avenir"/>
              <a:cs typeface="Avenir"/>
              <a:sym typeface="Avenir"/>
            </a:endParaRPr>
          </a:p>
          <a:p>
            <a:pPr marL="0" lvl="0" indent="0" algn="l" rtl="0">
              <a:lnSpc>
                <a:spcPct val="90000"/>
              </a:lnSpc>
              <a:spcBef>
                <a:spcPts val="1000"/>
              </a:spcBef>
              <a:spcAft>
                <a:spcPts val="0"/>
              </a:spcAft>
              <a:buClr>
                <a:schemeClr val="dk1"/>
              </a:buClr>
              <a:buSzPts val="2400"/>
              <a:buNone/>
            </a:pPr>
            <a:endParaRPr sz="2400" dirty="0"/>
          </a:p>
        </p:txBody>
      </p:sp>
      <p:grpSp>
        <p:nvGrpSpPr>
          <p:cNvPr id="429" name="Google Shape;429;p19"/>
          <p:cNvGrpSpPr/>
          <p:nvPr/>
        </p:nvGrpSpPr>
        <p:grpSpPr>
          <a:xfrm>
            <a:off x="9602476" y="327846"/>
            <a:ext cx="2832498" cy="494202"/>
            <a:chOff x="4116076" y="413123"/>
            <a:chExt cx="2832498" cy="494202"/>
          </a:xfrm>
        </p:grpSpPr>
        <p:cxnSp>
          <p:nvCxnSpPr>
            <p:cNvPr id="430" name="Google Shape;430;p19"/>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431" name="Google Shape;431;p19"/>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432" name="Google Shape;432;p19"/>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INTRO</a:t>
              </a:r>
              <a:endParaRPr sz="500" b="1" i="0" u="none" strike="noStrike" cap="none">
                <a:solidFill>
                  <a:srgbClr val="BFBFBF"/>
                </a:solidFill>
                <a:latin typeface="Avenir"/>
                <a:ea typeface="Avenir"/>
                <a:cs typeface="Avenir"/>
                <a:sym typeface="Avenir"/>
              </a:endParaRPr>
            </a:p>
          </p:txBody>
        </p:sp>
        <p:sp>
          <p:nvSpPr>
            <p:cNvPr id="433" name="Google Shape;433;p19"/>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07C1E8"/>
                  </a:solidFill>
                  <a:latin typeface="Avenir"/>
                  <a:ea typeface="Avenir"/>
                  <a:cs typeface="Avenir"/>
                  <a:sym typeface="Avenir"/>
                </a:rPr>
                <a:t>MODULE 1</a:t>
              </a:r>
              <a:endParaRPr sz="500" b="1" i="0" u="none" strike="noStrike" cap="none">
                <a:solidFill>
                  <a:srgbClr val="07C1E8"/>
                </a:solidFill>
                <a:latin typeface="Avenir"/>
                <a:ea typeface="Avenir"/>
                <a:cs typeface="Avenir"/>
                <a:sym typeface="Avenir"/>
              </a:endParaRPr>
            </a:p>
          </p:txBody>
        </p:sp>
        <p:sp>
          <p:nvSpPr>
            <p:cNvPr id="434" name="Google Shape;434;p19"/>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2</a:t>
              </a:r>
              <a:endParaRPr sz="500" b="1" i="0" u="none" strike="noStrike" cap="none">
                <a:solidFill>
                  <a:srgbClr val="BFBFBF"/>
                </a:solidFill>
                <a:latin typeface="Avenir"/>
                <a:ea typeface="Avenir"/>
                <a:cs typeface="Avenir"/>
                <a:sym typeface="Avenir"/>
              </a:endParaRPr>
            </a:p>
          </p:txBody>
        </p:sp>
        <p:sp>
          <p:nvSpPr>
            <p:cNvPr id="435" name="Google Shape;435;p19"/>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3</a:t>
              </a:r>
              <a:endParaRPr sz="500" b="1" i="0" u="none" strike="noStrike" cap="none">
                <a:solidFill>
                  <a:srgbClr val="BFBFBF"/>
                </a:solidFill>
                <a:latin typeface="Avenir"/>
                <a:ea typeface="Avenir"/>
                <a:cs typeface="Avenir"/>
                <a:sym typeface="Avenir"/>
              </a:endParaRPr>
            </a:p>
          </p:txBody>
        </p:sp>
        <p:sp>
          <p:nvSpPr>
            <p:cNvPr id="436" name="Google Shape;436;p19"/>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4</a:t>
              </a:r>
              <a:endParaRPr sz="500" b="1" i="0" u="none" strike="noStrike" cap="none">
                <a:solidFill>
                  <a:srgbClr val="BFBFBF"/>
                </a:solidFill>
                <a:latin typeface="Avenir"/>
                <a:ea typeface="Avenir"/>
                <a:cs typeface="Avenir"/>
                <a:sym typeface="Avenir"/>
              </a:endParaRPr>
            </a:p>
          </p:txBody>
        </p:sp>
        <p:sp>
          <p:nvSpPr>
            <p:cNvPr id="437" name="Google Shape;437;p19"/>
            <p:cNvSpPr/>
            <p:nvPr/>
          </p:nvSpPr>
          <p:spPr>
            <a:xfrm rot="8100000">
              <a:off x="4726350"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438" name="Google Shape;438;p19"/>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439" name="Google Shape;439;p19"/>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440" name="Google Shape;440;p19"/>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grpSp>
      <p:sp>
        <p:nvSpPr>
          <p:cNvPr id="441" name="Google Shape;441;p19"/>
          <p:cNvSpPr txBox="1">
            <a:spLocks noGrp="1"/>
          </p:cNvSpPr>
          <p:nvPr>
            <p:ph type="title"/>
          </p:nvPr>
        </p:nvSpPr>
        <p:spPr>
          <a:xfrm>
            <a:off x="1024446" y="814889"/>
            <a:ext cx="10143108" cy="34146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7C1E8"/>
              </a:buClr>
              <a:buSzPts val="3200"/>
              <a:buFont typeface="Arial"/>
              <a:buNone/>
            </a:pPr>
            <a:r>
              <a:rPr lang="en-US" sz="3200" dirty="0">
                <a:solidFill>
                  <a:srgbClr val="07C1E8"/>
                </a:solidFill>
                <a:latin typeface="Arial"/>
                <a:ea typeface="Arial"/>
                <a:cs typeface="Arial"/>
                <a:sym typeface="Arial"/>
              </a:rPr>
              <a:t>Activity 3: Write Norm Profiles</a:t>
            </a:r>
            <a:endParaRPr sz="3200" dirty="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7C1E8"/>
              </a:buClr>
              <a:buSzPts val="3200"/>
              <a:buFont typeface="Arial"/>
              <a:buNone/>
            </a:pPr>
            <a:r>
              <a:rPr lang="en-US" sz="3200" b="1" dirty="0">
                <a:solidFill>
                  <a:srgbClr val="07C1E8"/>
                </a:solidFill>
                <a:latin typeface="Arial"/>
                <a:ea typeface="Arial"/>
                <a:cs typeface="Arial"/>
                <a:sym typeface="Arial"/>
              </a:rPr>
              <a:t>How to Use this Slide Deck</a:t>
            </a:r>
            <a:endParaRPr sz="3200" b="1" dirty="0"/>
          </a:p>
        </p:txBody>
      </p:sp>
      <p:sp>
        <p:nvSpPr>
          <p:cNvPr id="107" name="Google Shape;10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3F3F3F"/>
              </a:buClr>
              <a:buSzPts val="2400"/>
              <a:buNone/>
            </a:pPr>
            <a:r>
              <a:rPr lang="en-US" sz="2400" dirty="0">
                <a:solidFill>
                  <a:srgbClr val="3F3F3F"/>
                </a:solidFill>
                <a:latin typeface="Avenir"/>
                <a:ea typeface="Avenir"/>
                <a:cs typeface="Avenir"/>
                <a:sym typeface="Avenir"/>
              </a:rPr>
              <a:t>This slide deck accompanies the Getting Practical: Integrating Social Norms into Social and Behavior Change Programs guide.</a:t>
            </a:r>
            <a:endParaRPr dirty="0"/>
          </a:p>
          <a:p>
            <a:pPr marL="0" lvl="0" indent="0" algn="l" rtl="0">
              <a:lnSpc>
                <a:spcPct val="100000"/>
              </a:lnSpc>
              <a:spcBef>
                <a:spcPts val="1600"/>
              </a:spcBef>
              <a:spcAft>
                <a:spcPts val="0"/>
              </a:spcAft>
              <a:buClr>
                <a:srgbClr val="3F3F3F"/>
              </a:buClr>
              <a:buSzPts val="2400"/>
              <a:buNone/>
            </a:pPr>
            <a:r>
              <a:rPr lang="en-US" sz="2400" dirty="0">
                <a:solidFill>
                  <a:srgbClr val="3F3F3F"/>
                </a:solidFill>
                <a:latin typeface="Avenir"/>
                <a:ea typeface="Avenir"/>
                <a:cs typeface="Avenir"/>
                <a:sym typeface="Avenir"/>
              </a:rPr>
              <a:t>These slides have the instructions and templates needed to implement each activity. They do not include detailed speakers notes. Template instructions are in the notes section, not on slides.</a:t>
            </a:r>
            <a:endParaRPr dirty="0"/>
          </a:p>
          <a:p>
            <a:pPr marL="0" lvl="0" indent="0" algn="l" rtl="0">
              <a:lnSpc>
                <a:spcPct val="100000"/>
              </a:lnSpc>
              <a:spcBef>
                <a:spcPts val="1600"/>
              </a:spcBef>
              <a:spcAft>
                <a:spcPts val="0"/>
              </a:spcAft>
              <a:buClr>
                <a:srgbClr val="3F3F3F"/>
              </a:buClr>
              <a:buSzPts val="2400"/>
              <a:buNone/>
            </a:pPr>
            <a:r>
              <a:rPr lang="en-US" sz="2400" dirty="0">
                <a:solidFill>
                  <a:srgbClr val="3F3F3F"/>
                </a:solidFill>
                <a:latin typeface="Avenir"/>
                <a:ea typeface="Avenir"/>
                <a:cs typeface="Avenir"/>
                <a:sym typeface="Avenir"/>
              </a:rPr>
              <a:t>Facilitators should fully read and understand the full guide before using this slide deck with participants. The deck is provided for convenience, so that facilitators don’t need to recreate slides. Facilitators should edit slides and add their own speaking notes as needed.</a:t>
            </a:r>
            <a:endParaRPr dirty="0"/>
          </a:p>
        </p:txBody>
      </p:sp>
      <p:grpSp>
        <p:nvGrpSpPr>
          <p:cNvPr id="108" name="Google Shape;108;p2"/>
          <p:cNvGrpSpPr/>
          <p:nvPr/>
        </p:nvGrpSpPr>
        <p:grpSpPr>
          <a:xfrm>
            <a:off x="9602477" y="327846"/>
            <a:ext cx="2832498" cy="494202"/>
            <a:chOff x="4116076" y="413123"/>
            <a:chExt cx="2832498" cy="494202"/>
          </a:xfrm>
        </p:grpSpPr>
        <p:cxnSp>
          <p:nvCxnSpPr>
            <p:cNvPr id="109" name="Google Shape;109;p2"/>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110" name="Google Shape;110;p2"/>
            <p:cNvSpPr/>
            <p:nvPr/>
          </p:nvSpPr>
          <p:spPr>
            <a:xfrm rot="8100000">
              <a:off x="4256087" y="458567"/>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111" name="Google Shape;111;p2"/>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dirty="0">
                  <a:solidFill>
                    <a:srgbClr val="07C1E8"/>
                  </a:solidFill>
                  <a:latin typeface="Avenir"/>
                  <a:ea typeface="Avenir"/>
                  <a:cs typeface="Avenir"/>
                  <a:sym typeface="Avenir"/>
                </a:rPr>
                <a:t>INTRO</a:t>
              </a:r>
              <a:endParaRPr sz="500" b="1" i="0" u="none" strike="noStrike" cap="none" dirty="0">
                <a:solidFill>
                  <a:srgbClr val="07C1E8"/>
                </a:solidFill>
                <a:latin typeface="Avenir"/>
                <a:ea typeface="Avenir"/>
                <a:cs typeface="Avenir"/>
                <a:sym typeface="Avenir"/>
              </a:endParaRPr>
            </a:p>
          </p:txBody>
        </p:sp>
        <p:sp>
          <p:nvSpPr>
            <p:cNvPr id="112" name="Google Shape;112;p2"/>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1</a:t>
              </a:r>
              <a:endParaRPr sz="500" b="1" i="0" u="none" strike="noStrike" cap="none">
                <a:solidFill>
                  <a:srgbClr val="BFBFBF"/>
                </a:solidFill>
                <a:latin typeface="Avenir"/>
                <a:ea typeface="Avenir"/>
                <a:cs typeface="Avenir"/>
                <a:sym typeface="Avenir"/>
              </a:endParaRPr>
            </a:p>
          </p:txBody>
        </p:sp>
        <p:sp>
          <p:nvSpPr>
            <p:cNvPr id="113" name="Google Shape;113;p2"/>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2</a:t>
              </a:r>
              <a:endParaRPr sz="500" b="1" i="0" u="none" strike="noStrike" cap="none">
                <a:solidFill>
                  <a:srgbClr val="BFBFBF"/>
                </a:solidFill>
                <a:latin typeface="Avenir"/>
                <a:ea typeface="Avenir"/>
                <a:cs typeface="Avenir"/>
                <a:sym typeface="Avenir"/>
              </a:endParaRPr>
            </a:p>
          </p:txBody>
        </p:sp>
        <p:sp>
          <p:nvSpPr>
            <p:cNvPr id="114" name="Google Shape;114;p2"/>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3</a:t>
              </a:r>
              <a:endParaRPr sz="500" b="1" i="0" u="none" strike="noStrike" cap="none">
                <a:solidFill>
                  <a:srgbClr val="BFBFBF"/>
                </a:solidFill>
                <a:latin typeface="Avenir"/>
                <a:ea typeface="Avenir"/>
                <a:cs typeface="Avenir"/>
                <a:sym typeface="Avenir"/>
              </a:endParaRPr>
            </a:p>
          </p:txBody>
        </p:sp>
        <p:sp>
          <p:nvSpPr>
            <p:cNvPr id="115" name="Google Shape;115;p2"/>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4</a:t>
              </a:r>
              <a:endParaRPr sz="500" b="1" i="0" u="none" strike="noStrike" cap="none">
                <a:solidFill>
                  <a:srgbClr val="BFBFBF"/>
                </a:solidFill>
                <a:latin typeface="Avenir"/>
                <a:ea typeface="Avenir"/>
                <a:cs typeface="Avenir"/>
                <a:sym typeface="Avenir"/>
              </a:endParaRPr>
            </a:p>
          </p:txBody>
        </p:sp>
        <p:sp>
          <p:nvSpPr>
            <p:cNvPr id="116" name="Google Shape;116;p2"/>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117" name="Google Shape;117;p2"/>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118" name="Google Shape;118;p2"/>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119" name="Google Shape;119;p2"/>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193C0"/>
              </a:buClr>
              <a:buSzPts val="2800"/>
              <a:buNone/>
            </a:pPr>
            <a:r>
              <a:rPr lang="en-US" dirty="0">
                <a:solidFill>
                  <a:srgbClr val="0193C0"/>
                </a:solidFill>
                <a:latin typeface="Comfortaa"/>
                <a:ea typeface="Comfortaa"/>
                <a:cs typeface="Comfortaa"/>
                <a:sym typeface="Comfortaa"/>
              </a:rPr>
              <a:t>INSTRUCTIONS</a:t>
            </a:r>
            <a:endParaRPr dirty="0"/>
          </a:p>
          <a:p>
            <a:pPr marL="514350" lvl="0" indent="-514350" algn="l" rtl="0">
              <a:lnSpc>
                <a:spcPct val="100000"/>
              </a:lnSpc>
              <a:spcBef>
                <a:spcPts val="1000"/>
              </a:spcBef>
              <a:spcAft>
                <a:spcPts val="0"/>
              </a:spcAft>
              <a:buClr>
                <a:schemeClr val="dk1"/>
              </a:buClr>
              <a:buSzPts val="2400"/>
              <a:buFont typeface="Calibri"/>
              <a:buAutoNum type="arabicPeriod"/>
            </a:pPr>
            <a:r>
              <a:rPr lang="en-US" sz="2400" dirty="0">
                <a:latin typeface="Avenir"/>
                <a:ea typeface="Avenir"/>
                <a:cs typeface="Avenir"/>
                <a:sym typeface="Avenir"/>
              </a:rPr>
              <a:t>Get into one or more groups, depending on the size of your team.</a:t>
            </a:r>
            <a:endParaRPr dirty="0"/>
          </a:p>
          <a:p>
            <a:pPr marL="514350" lvl="0" indent="-514350" algn="l" rtl="0">
              <a:lnSpc>
                <a:spcPct val="100000"/>
              </a:lnSpc>
              <a:spcBef>
                <a:spcPts val="1000"/>
              </a:spcBef>
              <a:spcAft>
                <a:spcPts val="0"/>
              </a:spcAft>
              <a:buClr>
                <a:schemeClr val="dk1"/>
              </a:buClr>
              <a:buSzPts val="2400"/>
              <a:buFont typeface="Calibri"/>
              <a:buAutoNum type="arabicPeriod"/>
            </a:pPr>
            <a:r>
              <a:rPr lang="en-US" sz="2400" b="0" dirty="0">
                <a:latin typeface="Avenir"/>
                <a:ea typeface="Avenir"/>
                <a:cs typeface="Avenir"/>
                <a:sym typeface="Avenir"/>
              </a:rPr>
              <a:t>Gather the outputs from Activity 1 and Activity 2. The team will use them to construct the Norm Profiles.</a:t>
            </a:r>
            <a:endParaRPr dirty="0"/>
          </a:p>
          <a:p>
            <a:pPr marL="514350" lvl="0" indent="-514350" algn="l" rtl="0">
              <a:lnSpc>
                <a:spcPct val="100000"/>
              </a:lnSpc>
              <a:spcBef>
                <a:spcPts val="1000"/>
              </a:spcBef>
              <a:spcAft>
                <a:spcPts val="0"/>
              </a:spcAft>
              <a:buClr>
                <a:schemeClr val="dk1"/>
              </a:buClr>
              <a:buSzPts val="2400"/>
              <a:buFont typeface="Calibri"/>
              <a:buAutoNum type="arabicPeriod"/>
            </a:pPr>
            <a:r>
              <a:rPr lang="en-US" sz="2400" b="0" dirty="0">
                <a:latin typeface="Avenir"/>
                <a:ea typeface="Avenir"/>
                <a:cs typeface="Avenir"/>
                <a:sym typeface="Avenir"/>
              </a:rPr>
              <a:t>Use your SNET/formative research findings to complete this activity rather than relying on assumptions. </a:t>
            </a:r>
            <a:endParaRPr dirty="0"/>
          </a:p>
          <a:p>
            <a:pPr marL="514350" lvl="0" indent="-361950" algn="l" rtl="0">
              <a:lnSpc>
                <a:spcPct val="100000"/>
              </a:lnSpc>
              <a:spcBef>
                <a:spcPts val="1000"/>
              </a:spcBef>
              <a:spcAft>
                <a:spcPts val="0"/>
              </a:spcAft>
              <a:buClr>
                <a:schemeClr val="dk1"/>
              </a:buClr>
              <a:buSzPts val="2400"/>
              <a:buFont typeface="Calibri"/>
              <a:buNone/>
            </a:pPr>
            <a:endParaRPr sz="2400" dirty="0">
              <a:latin typeface="Avenir"/>
              <a:ea typeface="Avenir"/>
              <a:cs typeface="Avenir"/>
              <a:sym typeface="Avenir"/>
            </a:endParaRPr>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p:txBody>
      </p:sp>
      <p:grpSp>
        <p:nvGrpSpPr>
          <p:cNvPr id="447" name="Google Shape;447;p20"/>
          <p:cNvGrpSpPr/>
          <p:nvPr/>
        </p:nvGrpSpPr>
        <p:grpSpPr>
          <a:xfrm>
            <a:off x="9602476" y="327846"/>
            <a:ext cx="2832498" cy="494202"/>
            <a:chOff x="4116076" y="413123"/>
            <a:chExt cx="2832498" cy="494202"/>
          </a:xfrm>
        </p:grpSpPr>
        <p:cxnSp>
          <p:nvCxnSpPr>
            <p:cNvPr id="448" name="Google Shape;448;p20"/>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449" name="Google Shape;449;p20"/>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450" name="Google Shape;450;p20"/>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INTRO</a:t>
              </a:r>
              <a:endParaRPr sz="500" b="1" i="0" u="none" strike="noStrike" cap="none">
                <a:solidFill>
                  <a:srgbClr val="BFBFBF"/>
                </a:solidFill>
                <a:latin typeface="Avenir"/>
                <a:ea typeface="Avenir"/>
                <a:cs typeface="Avenir"/>
                <a:sym typeface="Avenir"/>
              </a:endParaRPr>
            </a:p>
          </p:txBody>
        </p:sp>
        <p:sp>
          <p:nvSpPr>
            <p:cNvPr id="451" name="Google Shape;451;p20"/>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07C1E8"/>
                  </a:solidFill>
                  <a:latin typeface="Avenir"/>
                  <a:ea typeface="Avenir"/>
                  <a:cs typeface="Avenir"/>
                  <a:sym typeface="Avenir"/>
                </a:rPr>
                <a:t>MODULE 1</a:t>
              </a:r>
              <a:endParaRPr sz="500" b="1" i="0" u="none" strike="noStrike" cap="none">
                <a:solidFill>
                  <a:srgbClr val="07C1E8"/>
                </a:solidFill>
                <a:latin typeface="Avenir"/>
                <a:ea typeface="Avenir"/>
                <a:cs typeface="Avenir"/>
                <a:sym typeface="Avenir"/>
              </a:endParaRPr>
            </a:p>
          </p:txBody>
        </p:sp>
        <p:sp>
          <p:nvSpPr>
            <p:cNvPr id="452" name="Google Shape;452;p20"/>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2</a:t>
              </a:r>
              <a:endParaRPr sz="500" b="1" i="0" u="none" strike="noStrike" cap="none">
                <a:solidFill>
                  <a:srgbClr val="BFBFBF"/>
                </a:solidFill>
                <a:latin typeface="Avenir"/>
                <a:ea typeface="Avenir"/>
                <a:cs typeface="Avenir"/>
                <a:sym typeface="Avenir"/>
              </a:endParaRPr>
            </a:p>
          </p:txBody>
        </p:sp>
        <p:sp>
          <p:nvSpPr>
            <p:cNvPr id="453" name="Google Shape;453;p20"/>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3</a:t>
              </a:r>
              <a:endParaRPr sz="500" b="1" i="0" u="none" strike="noStrike" cap="none">
                <a:solidFill>
                  <a:srgbClr val="BFBFBF"/>
                </a:solidFill>
                <a:latin typeface="Avenir"/>
                <a:ea typeface="Avenir"/>
                <a:cs typeface="Avenir"/>
                <a:sym typeface="Avenir"/>
              </a:endParaRPr>
            </a:p>
          </p:txBody>
        </p:sp>
        <p:sp>
          <p:nvSpPr>
            <p:cNvPr id="454" name="Google Shape;454;p20"/>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4</a:t>
              </a:r>
              <a:endParaRPr sz="500" b="1" i="0" u="none" strike="noStrike" cap="none">
                <a:solidFill>
                  <a:srgbClr val="BFBFBF"/>
                </a:solidFill>
                <a:latin typeface="Avenir"/>
                <a:ea typeface="Avenir"/>
                <a:cs typeface="Avenir"/>
                <a:sym typeface="Avenir"/>
              </a:endParaRPr>
            </a:p>
          </p:txBody>
        </p:sp>
        <p:sp>
          <p:nvSpPr>
            <p:cNvPr id="455" name="Google Shape;455;p20"/>
            <p:cNvSpPr/>
            <p:nvPr/>
          </p:nvSpPr>
          <p:spPr>
            <a:xfrm rot="8100000">
              <a:off x="4726350"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456" name="Google Shape;456;p20"/>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457" name="Google Shape;457;p20"/>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458" name="Google Shape;458;p20"/>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grpSp>
      <p:sp>
        <p:nvSpPr>
          <p:cNvPr id="459" name="Google Shape;459;p20"/>
          <p:cNvSpPr txBox="1">
            <a:spLocks noGrp="1"/>
          </p:cNvSpPr>
          <p:nvPr>
            <p:ph type="title"/>
          </p:nvPr>
        </p:nvSpPr>
        <p:spPr>
          <a:xfrm>
            <a:off x="1024446" y="814889"/>
            <a:ext cx="10143108" cy="34146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7C1E8"/>
              </a:buClr>
              <a:buSzPts val="3200"/>
              <a:buFont typeface="Arial"/>
              <a:buNone/>
            </a:pPr>
            <a:r>
              <a:rPr lang="en-US" sz="3200" dirty="0">
                <a:solidFill>
                  <a:srgbClr val="07C1E8"/>
                </a:solidFill>
                <a:latin typeface="Arial"/>
                <a:ea typeface="Arial"/>
                <a:cs typeface="Arial"/>
                <a:sym typeface="Arial"/>
              </a:rPr>
              <a:t>Activity 3: Write Norm Profiles</a:t>
            </a:r>
            <a:endParaRPr sz="3200" dirty="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graphicFrame>
        <p:nvGraphicFramePr>
          <p:cNvPr id="465" name="Google Shape;465;p21"/>
          <p:cNvGraphicFramePr/>
          <p:nvPr/>
        </p:nvGraphicFramePr>
        <p:xfrm>
          <a:off x="4034100" y="664737"/>
          <a:ext cx="5482125" cy="6064950"/>
        </p:xfrm>
        <a:graphic>
          <a:graphicData uri="http://schemas.openxmlformats.org/drawingml/2006/table">
            <a:tbl>
              <a:tblPr firstRow="1" firstCol="1" bandRow="1">
                <a:noFill/>
                <a:tableStyleId>{162E070B-021E-41B2-B654-C3F7026BE7C2}</a:tableStyleId>
              </a:tblPr>
              <a:tblGrid>
                <a:gridCol w="2745725">
                  <a:extLst>
                    <a:ext uri="{9D8B030D-6E8A-4147-A177-3AD203B41FA5}">
                      <a16:colId xmlns:a16="http://schemas.microsoft.com/office/drawing/2014/main" val="20000"/>
                    </a:ext>
                  </a:extLst>
                </a:gridCol>
                <a:gridCol w="2736400">
                  <a:extLst>
                    <a:ext uri="{9D8B030D-6E8A-4147-A177-3AD203B41FA5}">
                      <a16:colId xmlns:a16="http://schemas.microsoft.com/office/drawing/2014/main" val="20001"/>
                    </a:ext>
                  </a:extLst>
                </a:gridCol>
              </a:tblGrid>
              <a:tr h="986925">
                <a:tc>
                  <a:txBody>
                    <a:bodyPr/>
                    <a:lstStyle/>
                    <a:p>
                      <a:pPr marL="0" marR="0" lvl="0" indent="0" algn="l" rtl="0">
                        <a:lnSpc>
                          <a:spcPct val="120000"/>
                        </a:lnSpc>
                        <a:spcBef>
                          <a:spcPts val="0"/>
                        </a:spcBef>
                        <a:spcAft>
                          <a:spcPts val="0"/>
                        </a:spcAft>
                        <a:buNone/>
                      </a:pPr>
                      <a:r>
                        <a:rPr lang="en-US" sz="1200" b="0" i="0" u="none" strike="noStrike" cap="none">
                          <a:solidFill>
                            <a:srgbClr val="0193C0"/>
                          </a:solidFill>
                          <a:latin typeface="Comfortaa"/>
                          <a:ea typeface="Comfortaa"/>
                          <a:cs typeface="Comfortaa"/>
                          <a:sym typeface="Comfortaa"/>
                        </a:rPr>
                        <a:t>1. Current Norm</a:t>
                      </a:r>
                      <a:endParaRPr/>
                    </a:p>
                  </a:txBody>
                  <a:tcPr marL="43600" marR="43600" marT="0" marB="0">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20000"/>
                        </a:lnSpc>
                        <a:spcBef>
                          <a:spcPts val="0"/>
                        </a:spcBef>
                        <a:spcAft>
                          <a:spcPts val="0"/>
                        </a:spcAft>
                        <a:buClr>
                          <a:srgbClr val="0193C0"/>
                        </a:buClr>
                        <a:buSzPts val="1200"/>
                        <a:buFont typeface="Comfortaa"/>
                        <a:buNone/>
                      </a:pPr>
                      <a:r>
                        <a:rPr lang="en-US" sz="1200" b="0" i="0" u="none" strike="noStrike" cap="none">
                          <a:solidFill>
                            <a:srgbClr val="0193C0"/>
                          </a:solidFill>
                          <a:latin typeface="Comfortaa"/>
                          <a:ea typeface="Comfortaa"/>
                          <a:cs typeface="Comfortaa"/>
                          <a:sym typeface="Comfortaa"/>
                        </a:rPr>
                        <a:t>2. Behavior(s) related to the norm</a:t>
                      </a:r>
                      <a:endParaRPr sz="1200" b="1" i="0" u="none" strike="noStrike" cap="none">
                        <a:solidFill>
                          <a:srgbClr val="0193C0"/>
                        </a:solidFill>
                        <a:latin typeface="Comfortaa"/>
                        <a:ea typeface="Comfortaa"/>
                        <a:cs typeface="Comfortaa"/>
                        <a:sym typeface="Comfortaa"/>
                      </a:endParaRPr>
                    </a:p>
                    <a:p>
                      <a:pPr marL="0" marR="0" lvl="0" indent="0" algn="l" rtl="0">
                        <a:lnSpc>
                          <a:spcPct val="120000"/>
                        </a:lnSpc>
                        <a:spcBef>
                          <a:spcPts val="0"/>
                        </a:spcBef>
                        <a:spcAft>
                          <a:spcPts val="0"/>
                        </a:spcAft>
                        <a:buNone/>
                      </a:pPr>
                      <a:endParaRPr sz="1200" b="0" i="0" u="none" strike="noStrike" cap="none">
                        <a:solidFill>
                          <a:srgbClr val="454545"/>
                        </a:solidFill>
                        <a:latin typeface="Comfortaa"/>
                        <a:ea typeface="Comfortaa"/>
                        <a:cs typeface="Comfortaa"/>
                        <a:sym typeface="Comfortaa"/>
                      </a:endParaRPr>
                    </a:p>
                  </a:txBody>
                  <a:tcPr marL="43600" marR="43600"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020775">
                <a:tc>
                  <a:txBody>
                    <a:bodyPr/>
                    <a:lstStyle/>
                    <a:p>
                      <a:pPr marL="0" marR="0" lvl="0" indent="0" algn="l" rtl="0">
                        <a:lnSpc>
                          <a:spcPct val="120000"/>
                        </a:lnSpc>
                        <a:spcBef>
                          <a:spcPts val="0"/>
                        </a:spcBef>
                        <a:spcAft>
                          <a:spcPts val="0"/>
                        </a:spcAft>
                        <a:buNone/>
                      </a:pPr>
                      <a:r>
                        <a:rPr lang="en-US" sz="1200" b="0" i="0" u="none" strike="noStrike" cap="none" dirty="0">
                          <a:solidFill>
                            <a:srgbClr val="0193C0"/>
                          </a:solidFill>
                          <a:latin typeface="Comfortaa"/>
                          <a:ea typeface="Comfortaa"/>
                          <a:cs typeface="Comfortaa"/>
                          <a:sym typeface="Comfortaa"/>
                        </a:rPr>
                        <a:t>3. Priority Group(s)</a:t>
                      </a:r>
                      <a:endParaRPr dirty="0"/>
                    </a:p>
                  </a:txBody>
                  <a:tcPr marL="43600" marR="43600" marT="0" marB="0">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20000"/>
                        </a:lnSpc>
                        <a:spcBef>
                          <a:spcPts val="0"/>
                        </a:spcBef>
                        <a:spcAft>
                          <a:spcPts val="0"/>
                        </a:spcAft>
                        <a:buNone/>
                      </a:pPr>
                      <a:r>
                        <a:rPr lang="en-US" sz="1200" b="0" i="0" u="none" strike="noStrike" cap="none">
                          <a:solidFill>
                            <a:srgbClr val="0193C0"/>
                          </a:solidFill>
                          <a:latin typeface="Comfortaa"/>
                          <a:ea typeface="Comfortaa"/>
                          <a:cs typeface="Comfortaa"/>
                          <a:sym typeface="Comfortaa"/>
                        </a:rPr>
                        <a:t>4. Reference Groups that support/enforce norm</a:t>
                      </a:r>
                      <a:endParaRPr/>
                    </a:p>
                  </a:txBody>
                  <a:tcPr marL="43600" marR="43600" marT="0" marB="0">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098300">
                <a:tc>
                  <a:txBody>
                    <a:bodyPr/>
                    <a:lstStyle/>
                    <a:p>
                      <a:pPr marL="0" marR="0" lvl="0" indent="0" algn="l" rtl="0">
                        <a:lnSpc>
                          <a:spcPct val="120000"/>
                        </a:lnSpc>
                        <a:spcBef>
                          <a:spcPts val="0"/>
                        </a:spcBef>
                        <a:spcAft>
                          <a:spcPts val="0"/>
                        </a:spcAft>
                        <a:buNone/>
                      </a:pPr>
                      <a:r>
                        <a:rPr lang="en-US" sz="1200" b="0" i="0" u="none" strike="noStrike" cap="none">
                          <a:solidFill>
                            <a:srgbClr val="0193C0"/>
                          </a:solidFill>
                          <a:latin typeface="Comfortaa"/>
                          <a:ea typeface="Comfortaa"/>
                          <a:cs typeface="Comfortaa"/>
                          <a:sym typeface="Comfortaa"/>
                        </a:rPr>
                        <a:t>5. Reference Groups that oppose/resist the norm</a:t>
                      </a:r>
                      <a:endParaRPr/>
                    </a:p>
                  </a:txBody>
                  <a:tcPr marL="43600" marR="43600" marT="0" marB="0">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20000"/>
                        </a:lnSpc>
                        <a:spcBef>
                          <a:spcPts val="0"/>
                        </a:spcBef>
                        <a:spcAft>
                          <a:spcPts val="0"/>
                        </a:spcAft>
                        <a:buNone/>
                      </a:pPr>
                      <a:r>
                        <a:rPr lang="en-US" sz="1200" b="0" i="0" u="none" strike="noStrike" cap="none">
                          <a:solidFill>
                            <a:srgbClr val="0193C0"/>
                          </a:solidFill>
                          <a:latin typeface="Comfortaa"/>
                          <a:ea typeface="Comfortaa"/>
                          <a:cs typeface="Comfortaa"/>
                          <a:sym typeface="Comfortaa"/>
                        </a:rPr>
                        <a:t>6. Sanctions of violating this norm</a:t>
                      </a:r>
                      <a:endParaRPr/>
                    </a:p>
                  </a:txBody>
                  <a:tcPr marL="43600" marR="43600" marT="0" marB="0">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072450">
                <a:tc>
                  <a:txBody>
                    <a:bodyPr/>
                    <a:lstStyle/>
                    <a:p>
                      <a:pPr marL="0" marR="0" lvl="0" indent="0" algn="l" rtl="0">
                        <a:lnSpc>
                          <a:spcPct val="120000"/>
                        </a:lnSpc>
                        <a:spcBef>
                          <a:spcPts val="0"/>
                        </a:spcBef>
                        <a:spcAft>
                          <a:spcPts val="0"/>
                        </a:spcAft>
                        <a:buNone/>
                      </a:pPr>
                      <a:r>
                        <a:rPr lang="en-US" sz="1200" b="0" i="0" u="none" strike="noStrike" cap="none">
                          <a:solidFill>
                            <a:srgbClr val="0193C0"/>
                          </a:solidFill>
                          <a:latin typeface="Comfortaa"/>
                          <a:ea typeface="Comfortaa"/>
                          <a:cs typeface="Comfortaa"/>
                          <a:sym typeface="Comfortaa"/>
                        </a:rPr>
                        <a:t>7. Rewards for conforming to this norm</a:t>
                      </a:r>
                      <a:endParaRPr/>
                    </a:p>
                  </a:txBody>
                  <a:tcPr marL="43600" marR="43600" marT="0" marB="0">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20000"/>
                        </a:lnSpc>
                        <a:spcBef>
                          <a:spcPts val="0"/>
                        </a:spcBef>
                        <a:spcAft>
                          <a:spcPts val="0"/>
                        </a:spcAft>
                        <a:buNone/>
                      </a:pPr>
                      <a:r>
                        <a:rPr lang="en-US" sz="1200" b="0" i="0" u="none" strike="noStrike" cap="none">
                          <a:solidFill>
                            <a:srgbClr val="0193C0"/>
                          </a:solidFill>
                          <a:latin typeface="Comfortaa"/>
                          <a:ea typeface="Comfortaa"/>
                          <a:cs typeface="Comfortaa"/>
                          <a:sym typeface="Comfortaa"/>
                        </a:rPr>
                        <a:t>8. Proposed action from decision tree (Fortify, reframe, shift, aware) (See Module 2, Activity 2)</a:t>
                      </a:r>
                      <a:endParaRPr/>
                    </a:p>
                  </a:txBody>
                  <a:tcPr marL="43600" marR="43600" marT="0" marB="0">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1111225">
                <a:tc>
                  <a:txBody>
                    <a:bodyPr/>
                    <a:lstStyle/>
                    <a:p>
                      <a:pPr marL="0" marR="0" lvl="0" indent="0" algn="l" rtl="0">
                        <a:lnSpc>
                          <a:spcPct val="120000"/>
                        </a:lnSpc>
                        <a:spcBef>
                          <a:spcPts val="0"/>
                        </a:spcBef>
                        <a:spcAft>
                          <a:spcPts val="0"/>
                        </a:spcAft>
                        <a:buNone/>
                      </a:pPr>
                      <a:r>
                        <a:rPr lang="en-US" sz="1200" b="0" i="0" u="none" strike="noStrike" cap="none">
                          <a:solidFill>
                            <a:srgbClr val="0193C0"/>
                          </a:solidFill>
                          <a:latin typeface="Comfortaa"/>
                          <a:ea typeface="Comfortaa"/>
                          <a:cs typeface="Comfortaa"/>
                          <a:sym typeface="Comfortaa"/>
                        </a:rPr>
                        <a:t>9. If shifting: norm strength (use Norms Strength Assessment) (See Module 2, Activity 4)</a:t>
                      </a:r>
                      <a:endParaRPr/>
                    </a:p>
                  </a:txBody>
                  <a:tcPr marL="43600" marR="43600" marT="0" marB="0">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20000"/>
                        </a:lnSpc>
                        <a:spcBef>
                          <a:spcPts val="0"/>
                        </a:spcBef>
                        <a:spcAft>
                          <a:spcPts val="0"/>
                        </a:spcAft>
                        <a:buNone/>
                      </a:pPr>
                      <a:r>
                        <a:rPr lang="en-US" sz="1200" b="0" i="0" u="none" strike="noStrike" cap="none">
                          <a:solidFill>
                            <a:srgbClr val="0193C0"/>
                          </a:solidFill>
                          <a:latin typeface="Comfortaa"/>
                          <a:ea typeface="Comfortaa"/>
                          <a:cs typeface="Comfortaa"/>
                          <a:sym typeface="Comfortaa"/>
                        </a:rPr>
                        <a:t>10. Public or private?</a:t>
                      </a:r>
                      <a:endParaRPr/>
                    </a:p>
                  </a:txBody>
                  <a:tcPr marL="43600" marR="43600" marT="0" marB="0">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775275">
                <a:tc gridSpan="2">
                  <a:txBody>
                    <a:bodyPr/>
                    <a:lstStyle/>
                    <a:p>
                      <a:pPr marL="0" marR="0" lvl="0" indent="0" algn="l" rtl="0">
                        <a:lnSpc>
                          <a:spcPct val="120000"/>
                        </a:lnSpc>
                        <a:spcBef>
                          <a:spcPts val="0"/>
                        </a:spcBef>
                        <a:spcAft>
                          <a:spcPts val="0"/>
                        </a:spcAft>
                        <a:buNone/>
                      </a:pPr>
                      <a:r>
                        <a:rPr lang="en-US" sz="1200" b="0" i="0" u="none" strike="noStrike" cap="none" dirty="0">
                          <a:solidFill>
                            <a:srgbClr val="0193C0"/>
                          </a:solidFill>
                          <a:latin typeface="Comfortaa"/>
                          <a:ea typeface="Comfortaa"/>
                          <a:cs typeface="Comfortaa"/>
                          <a:sym typeface="Comfortaa"/>
                        </a:rPr>
                        <a:t>11. Other Considerations</a:t>
                      </a:r>
                      <a:endParaRPr dirty="0"/>
                    </a:p>
                    <a:p>
                      <a:pPr marL="0" marR="0" lvl="0" indent="0" algn="l" rtl="0">
                        <a:lnSpc>
                          <a:spcPct val="120000"/>
                        </a:lnSpc>
                        <a:spcBef>
                          <a:spcPts val="0"/>
                        </a:spcBef>
                        <a:spcAft>
                          <a:spcPts val="0"/>
                        </a:spcAft>
                        <a:buNone/>
                      </a:pPr>
                      <a:endParaRPr sz="1200" b="0" i="0" u="none" strike="noStrike" cap="none" dirty="0">
                        <a:solidFill>
                          <a:srgbClr val="454545"/>
                        </a:solidFill>
                        <a:latin typeface="Comfortaa"/>
                        <a:ea typeface="Comfortaa"/>
                        <a:cs typeface="Comfortaa"/>
                        <a:sym typeface="Comfortaa"/>
                      </a:endParaRPr>
                    </a:p>
                  </a:txBody>
                  <a:tcPr marL="43600" marR="436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466" name="Google Shape;466;p21"/>
          <p:cNvSpPr txBox="1"/>
          <p:nvPr/>
        </p:nvSpPr>
        <p:spPr>
          <a:xfrm>
            <a:off x="603017" y="2092325"/>
            <a:ext cx="2657475" cy="1336675"/>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100000"/>
              </a:lnSpc>
              <a:spcBef>
                <a:spcPts val="0"/>
              </a:spcBef>
              <a:spcAft>
                <a:spcPts val="0"/>
              </a:spcAft>
              <a:buClr>
                <a:srgbClr val="0193C0"/>
              </a:buClr>
              <a:buSzPts val="2400"/>
              <a:buFont typeface="Arial"/>
              <a:buNone/>
            </a:pPr>
            <a:r>
              <a:rPr lang="en-US" sz="2400" b="0" i="0" u="none" strike="noStrike" cap="none" dirty="0">
                <a:solidFill>
                  <a:srgbClr val="0193C0"/>
                </a:solidFill>
                <a:latin typeface="Comfortaa"/>
                <a:ea typeface="Comfortaa"/>
                <a:cs typeface="Comfortaa"/>
                <a:sym typeface="Comfortaa"/>
              </a:rPr>
              <a:t>TEMPLATE</a:t>
            </a:r>
            <a:r>
              <a:rPr lang="en-US" sz="2800" b="0" i="0" u="none" strike="noStrike" cap="none" dirty="0">
                <a:solidFill>
                  <a:srgbClr val="00B0F0"/>
                </a:solidFill>
                <a:latin typeface="Comfortaa"/>
                <a:ea typeface="Comfortaa"/>
                <a:cs typeface="Comfortaa"/>
                <a:sym typeface="Comfortaa"/>
              </a:rPr>
              <a:t> </a:t>
            </a:r>
            <a:endParaRPr dirty="0"/>
          </a:p>
          <a:p>
            <a:pPr marL="0" marR="0" lvl="0" indent="0" algn="l" rtl="0">
              <a:lnSpc>
                <a:spcPct val="100000"/>
              </a:lnSpc>
              <a:spcBef>
                <a:spcPts val="1000"/>
              </a:spcBef>
              <a:spcAft>
                <a:spcPts val="0"/>
              </a:spcAft>
              <a:buClr>
                <a:srgbClr val="3F3F3F"/>
              </a:buClr>
              <a:buSzPts val="2000"/>
              <a:buFont typeface="Arial"/>
              <a:buNone/>
            </a:pPr>
            <a:r>
              <a:rPr lang="en-US" sz="2000" b="0" i="0" u="none" strike="noStrike" cap="none" dirty="0">
                <a:solidFill>
                  <a:srgbClr val="3F3F3F"/>
                </a:solidFill>
                <a:latin typeface="Avenir"/>
                <a:ea typeface="Avenir"/>
                <a:cs typeface="Avenir"/>
                <a:sym typeface="Avenir"/>
              </a:rPr>
              <a:t>Norm Profile Table</a:t>
            </a:r>
            <a:endParaRPr dirty="0"/>
          </a:p>
          <a:p>
            <a:pPr marL="0" marR="0" lvl="0" indent="0" algn="l" rtl="0">
              <a:lnSpc>
                <a:spcPct val="100000"/>
              </a:lnSpc>
              <a:spcBef>
                <a:spcPts val="1000"/>
              </a:spcBef>
              <a:spcAft>
                <a:spcPts val="0"/>
              </a:spcAft>
              <a:buClr>
                <a:srgbClr val="0193C0"/>
              </a:buClr>
              <a:buSzPts val="2000"/>
              <a:buFont typeface="Arial"/>
              <a:buNone/>
            </a:pPr>
            <a:r>
              <a:rPr lang="en-US" sz="2000" b="0" i="0" u="sng" strike="noStrike" cap="none" dirty="0">
                <a:solidFill>
                  <a:srgbClr val="0193C0"/>
                </a:solidFill>
                <a:latin typeface="Avenir"/>
                <a:ea typeface="Avenir"/>
                <a:cs typeface="Avenir"/>
                <a:sym typeface="Avenir"/>
                <a:hlinkClick r:id="rId3">
                  <a:extLst>
                    <a:ext uri="{A12FA001-AC4F-418D-AE19-62706E023703}">
                      <ahyp:hlinkClr xmlns:ahyp="http://schemas.microsoft.com/office/drawing/2018/hyperlinkcolor" val="tx"/>
                    </a:ext>
                  </a:extLst>
                </a:hlinkClick>
              </a:rPr>
              <a:t>Annex 3</a:t>
            </a:r>
            <a:endParaRPr sz="700" b="0" i="0" u="none" strike="noStrike" cap="none" dirty="0">
              <a:solidFill>
                <a:srgbClr val="0193C0"/>
              </a:solidFill>
              <a:latin typeface="Comfortaa"/>
              <a:ea typeface="Comfortaa"/>
              <a:cs typeface="Comfortaa"/>
              <a:sym typeface="Comfortaa"/>
            </a:endParaRPr>
          </a:p>
        </p:txBody>
      </p:sp>
      <p:grpSp>
        <p:nvGrpSpPr>
          <p:cNvPr id="467" name="Google Shape;467;p21"/>
          <p:cNvGrpSpPr/>
          <p:nvPr/>
        </p:nvGrpSpPr>
        <p:grpSpPr>
          <a:xfrm>
            <a:off x="9602476" y="327846"/>
            <a:ext cx="2832498" cy="494202"/>
            <a:chOff x="4116076" y="413123"/>
            <a:chExt cx="2832498" cy="494202"/>
          </a:xfrm>
        </p:grpSpPr>
        <p:cxnSp>
          <p:nvCxnSpPr>
            <p:cNvPr id="468" name="Google Shape;468;p21"/>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469" name="Google Shape;469;p21"/>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470" name="Google Shape;470;p21"/>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INTRO</a:t>
              </a:r>
              <a:endParaRPr sz="500" b="1" i="0" u="none" strike="noStrike" cap="none">
                <a:solidFill>
                  <a:srgbClr val="BFBFBF"/>
                </a:solidFill>
                <a:latin typeface="Avenir"/>
                <a:ea typeface="Avenir"/>
                <a:cs typeface="Avenir"/>
                <a:sym typeface="Avenir"/>
              </a:endParaRPr>
            </a:p>
          </p:txBody>
        </p:sp>
        <p:sp>
          <p:nvSpPr>
            <p:cNvPr id="471" name="Google Shape;471;p21"/>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07C1E8"/>
                  </a:solidFill>
                  <a:latin typeface="Avenir"/>
                  <a:ea typeface="Avenir"/>
                  <a:cs typeface="Avenir"/>
                  <a:sym typeface="Avenir"/>
                </a:rPr>
                <a:t>MODULE 1</a:t>
              </a:r>
              <a:endParaRPr sz="500" b="1" i="0" u="none" strike="noStrike" cap="none">
                <a:solidFill>
                  <a:srgbClr val="07C1E8"/>
                </a:solidFill>
                <a:latin typeface="Avenir"/>
                <a:ea typeface="Avenir"/>
                <a:cs typeface="Avenir"/>
                <a:sym typeface="Avenir"/>
              </a:endParaRPr>
            </a:p>
          </p:txBody>
        </p:sp>
        <p:sp>
          <p:nvSpPr>
            <p:cNvPr id="472" name="Google Shape;472;p21"/>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2</a:t>
              </a:r>
              <a:endParaRPr sz="500" b="1" i="0" u="none" strike="noStrike" cap="none">
                <a:solidFill>
                  <a:srgbClr val="BFBFBF"/>
                </a:solidFill>
                <a:latin typeface="Avenir"/>
                <a:ea typeface="Avenir"/>
                <a:cs typeface="Avenir"/>
                <a:sym typeface="Avenir"/>
              </a:endParaRPr>
            </a:p>
          </p:txBody>
        </p:sp>
        <p:sp>
          <p:nvSpPr>
            <p:cNvPr id="473" name="Google Shape;473;p21"/>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3</a:t>
              </a:r>
              <a:endParaRPr sz="500" b="1" i="0" u="none" strike="noStrike" cap="none">
                <a:solidFill>
                  <a:srgbClr val="BFBFBF"/>
                </a:solidFill>
                <a:latin typeface="Avenir"/>
                <a:ea typeface="Avenir"/>
                <a:cs typeface="Avenir"/>
                <a:sym typeface="Avenir"/>
              </a:endParaRPr>
            </a:p>
          </p:txBody>
        </p:sp>
        <p:sp>
          <p:nvSpPr>
            <p:cNvPr id="474" name="Google Shape;474;p21"/>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4</a:t>
              </a:r>
              <a:endParaRPr sz="500" b="1" i="0" u="none" strike="noStrike" cap="none">
                <a:solidFill>
                  <a:srgbClr val="BFBFBF"/>
                </a:solidFill>
                <a:latin typeface="Avenir"/>
                <a:ea typeface="Avenir"/>
                <a:cs typeface="Avenir"/>
                <a:sym typeface="Avenir"/>
              </a:endParaRPr>
            </a:p>
          </p:txBody>
        </p:sp>
        <p:sp>
          <p:nvSpPr>
            <p:cNvPr id="475" name="Google Shape;475;p21"/>
            <p:cNvSpPr/>
            <p:nvPr/>
          </p:nvSpPr>
          <p:spPr>
            <a:xfrm rot="8100000">
              <a:off x="4726350"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476" name="Google Shape;476;p21"/>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477" name="Google Shape;477;p21"/>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478" name="Google Shape;478;p21"/>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grpSp>
      <p:sp>
        <p:nvSpPr>
          <p:cNvPr id="479" name="Google Shape;479;p21"/>
          <p:cNvSpPr txBox="1">
            <a:spLocks noGrp="1"/>
          </p:cNvSpPr>
          <p:nvPr>
            <p:ph type="title"/>
          </p:nvPr>
        </p:nvSpPr>
        <p:spPr>
          <a:xfrm>
            <a:off x="603017" y="819041"/>
            <a:ext cx="3039599" cy="66556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7C1E8"/>
              </a:buClr>
              <a:buSzPts val="3200"/>
              <a:buFont typeface="Arial"/>
              <a:buNone/>
            </a:pPr>
            <a:r>
              <a:rPr lang="en-US" sz="3200">
                <a:solidFill>
                  <a:srgbClr val="07C1E8"/>
                </a:solidFill>
                <a:latin typeface="Arial"/>
                <a:ea typeface="Arial"/>
                <a:cs typeface="Arial"/>
                <a:sym typeface="Arial"/>
              </a:rPr>
              <a:t>Activity 3: Write Norm Profiles</a:t>
            </a:r>
            <a:endParaRPr sz="320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22"/>
          <p:cNvSpPr txBox="1"/>
          <p:nvPr/>
        </p:nvSpPr>
        <p:spPr>
          <a:xfrm>
            <a:off x="6876569" y="4561392"/>
            <a:ext cx="958366" cy="238740"/>
          </a:xfrm>
          <a:prstGeom prst="rect">
            <a:avLst/>
          </a:prstGeom>
          <a:noFill/>
          <a:ln>
            <a:noFill/>
          </a:ln>
        </p:spPr>
        <p:txBody>
          <a:bodyPr spcFirstLastPara="1" wrap="square" lIns="0" tIns="0" rIns="0" bIns="0" anchor="t" anchorCtr="0">
            <a:noAutofit/>
          </a:bodyPr>
          <a:lstStyle/>
          <a:p>
            <a:pPr marL="63744" marR="0" lvl="0" indent="0" algn="ctr" rtl="0">
              <a:lnSpc>
                <a:spcPct val="90000"/>
              </a:lnSpc>
              <a:spcBef>
                <a:spcPts val="0"/>
              </a:spcBef>
              <a:spcAft>
                <a:spcPts val="0"/>
              </a:spcAft>
              <a:buClr>
                <a:schemeClr val="lt1"/>
              </a:buClr>
              <a:buSzPts val="831"/>
              <a:buFont typeface="Comfortaa"/>
              <a:buNone/>
            </a:pPr>
            <a:r>
              <a:rPr lang="en-US" sz="831" b="1" i="0" u="none" strike="noStrike" cap="none">
                <a:solidFill>
                  <a:schemeClr val="lt1"/>
                </a:solidFill>
                <a:latin typeface="Comfortaa"/>
                <a:ea typeface="Comfortaa"/>
                <a:cs typeface="Comfortaa"/>
                <a:sym typeface="Comfortaa"/>
              </a:rPr>
              <a:t>Find the template for this activity in Annex 1.</a:t>
            </a:r>
            <a:endParaRPr/>
          </a:p>
        </p:txBody>
      </p:sp>
      <p:sp>
        <p:nvSpPr>
          <p:cNvPr id="486" name="Google Shape;486;p22"/>
          <p:cNvSpPr txBox="1"/>
          <p:nvPr/>
        </p:nvSpPr>
        <p:spPr>
          <a:xfrm>
            <a:off x="6708404" y="279795"/>
            <a:ext cx="1126531" cy="185803"/>
          </a:xfrm>
          <a:prstGeom prst="rect">
            <a:avLst/>
          </a:prstGeom>
          <a:noFill/>
          <a:ln>
            <a:noFill/>
          </a:ln>
        </p:spPr>
        <p:txBody>
          <a:bodyPr spcFirstLastPara="1" wrap="square" lIns="0" tIns="0" rIns="0" bIns="0" anchor="t" anchorCtr="0">
            <a:noAutofit/>
          </a:bodyPr>
          <a:lstStyle/>
          <a:p>
            <a:pPr marL="0" marR="0" lvl="0" indent="0" algn="r" rtl="0">
              <a:lnSpc>
                <a:spcPct val="90000"/>
              </a:lnSpc>
              <a:spcBef>
                <a:spcPts val="0"/>
              </a:spcBef>
              <a:spcAft>
                <a:spcPts val="0"/>
              </a:spcAft>
              <a:buClr>
                <a:schemeClr val="lt1"/>
              </a:buClr>
              <a:buSzPts val="1108"/>
              <a:buFont typeface="Comfortaa Regular"/>
              <a:buNone/>
            </a:pPr>
            <a:r>
              <a:rPr lang="en-US" sz="1108" b="0" i="0" u="none" strike="noStrike" cap="none">
                <a:solidFill>
                  <a:schemeClr val="lt1"/>
                </a:solidFill>
                <a:latin typeface="Comfortaa Regular"/>
                <a:ea typeface="Comfortaa Regular"/>
                <a:cs typeface="Comfortaa Regular"/>
                <a:sym typeface="Comfortaa Regular"/>
              </a:rPr>
              <a:t>Activity 3</a:t>
            </a:r>
            <a:endParaRPr/>
          </a:p>
        </p:txBody>
      </p:sp>
      <p:sp>
        <p:nvSpPr>
          <p:cNvPr id="487" name="Google Shape;487;p22"/>
          <p:cNvSpPr/>
          <p:nvPr/>
        </p:nvSpPr>
        <p:spPr>
          <a:xfrm>
            <a:off x="6939898" y="246408"/>
            <a:ext cx="174462" cy="169950"/>
          </a:xfrm>
          <a:custGeom>
            <a:avLst/>
            <a:gdLst/>
            <a:ahLst/>
            <a:cxnLst/>
            <a:rect l="l" t="t" r="r" b="b"/>
            <a:pathLst>
              <a:path w="220" h="214" extrusionOk="0">
                <a:moveTo>
                  <a:pt x="212" y="180"/>
                </a:moveTo>
                <a:cubicBezTo>
                  <a:pt x="169" y="138"/>
                  <a:pt x="169" y="138"/>
                  <a:pt x="169" y="138"/>
                </a:cubicBezTo>
                <a:cubicBezTo>
                  <a:pt x="175" y="132"/>
                  <a:pt x="175" y="132"/>
                  <a:pt x="175" y="132"/>
                </a:cubicBezTo>
                <a:cubicBezTo>
                  <a:pt x="169" y="126"/>
                  <a:pt x="169" y="126"/>
                  <a:pt x="169" y="126"/>
                </a:cubicBezTo>
                <a:cubicBezTo>
                  <a:pt x="152" y="143"/>
                  <a:pt x="152" y="143"/>
                  <a:pt x="152" y="143"/>
                </a:cubicBezTo>
                <a:cubicBezTo>
                  <a:pt x="124" y="115"/>
                  <a:pt x="124" y="115"/>
                  <a:pt x="124" y="115"/>
                </a:cubicBezTo>
                <a:cubicBezTo>
                  <a:pt x="158" y="81"/>
                  <a:pt x="158" y="81"/>
                  <a:pt x="158" y="81"/>
                </a:cubicBezTo>
                <a:cubicBezTo>
                  <a:pt x="163" y="83"/>
                  <a:pt x="167" y="83"/>
                  <a:pt x="172" y="83"/>
                </a:cubicBezTo>
                <a:cubicBezTo>
                  <a:pt x="184" y="83"/>
                  <a:pt x="194" y="79"/>
                  <a:pt x="202" y="71"/>
                </a:cubicBezTo>
                <a:cubicBezTo>
                  <a:pt x="214" y="59"/>
                  <a:pt x="218" y="41"/>
                  <a:pt x="211" y="25"/>
                </a:cubicBezTo>
                <a:cubicBezTo>
                  <a:pt x="208" y="19"/>
                  <a:pt x="208" y="19"/>
                  <a:pt x="208" y="19"/>
                </a:cubicBezTo>
                <a:cubicBezTo>
                  <a:pt x="190" y="38"/>
                  <a:pt x="190" y="38"/>
                  <a:pt x="190" y="38"/>
                </a:cubicBezTo>
                <a:cubicBezTo>
                  <a:pt x="176" y="38"/>
                  <a:pt x="176" y="38"/>
                  <a:pt x="176" y="38"/>
                </a:cubicBezTo>
                <a:cubicBezTo>
                  <a:pt x="176" y="24"/>
                  <a:pt x="176" y="24"/>
                  <a:pt x="176" y="24"/>
                </a:cubicBezTo>
                <a:cubicBezTo>
                  <a:pt x="194" y="5"/>
                  <a:pt x="194" y="5"/>
                  <a:pt x="194" y="5"/>
                </a:cubicBezTo>
                <a:cubicBezTo>
                  <a:pt x="189" y="3"/>
                  <a:pt x="189" y="3"/>
                  <a:pt x="189" y="3"/>
                </a:cubicBezTo>
                <a:cubicBezTo>
                  <a:pt x="184" y="1"/>
                  <a:pt x="178" y="0"/>
                  <a:pt x="172" y="0"/>
                </a:cubicBezTo>
                <a:cubicBezTo>
                  <a:pt x="161" y="0"/>
                  <a:pt x="150" y="4"/>
                  <a:pt x="143" y="12"/>
                </a:cubicBezTo>
                <a:cubicBezTo>
                  <a:pt x="131" y="23"/>
                  <a:pt x="127" y="40"/>
                  <a:pt x="133" y="56"/>
                </a:cubicBezTo>
                <a:cubicBezTo>
                  <a:pt x="99" y="90"/>
                  <a:pt x="99" y="90"/>
                  <a:pt x="99" y="90"/>
                </a:cubicBezTo>
                <a:cubicBezTo>
                  <a:pt x="51" y="42"/>
                  <a:pt x="51" y="42"/>
                  <a:pt x="51" y="42"/>
                </a:cubicBezTo>
                <a:cubicBezTo>
                  <a:pt x="56" y="36"/>
                  <a:pt x="56" y="36"/>
                  <a:pt x="56" y="36"/>
                </a:cubicBezTo>
                <a:cubicBezTo>
                  <a:pt x="25" y="5"/>
                  <a:pt x="25" y="5"/>
                  <a:pt x="25" y="5"/>
                </a:cubicBezTo>
                <a:cubicBezTo>
                  <a:pt x="8" y="22"/>
                  <a:pt x="8" y="22"/>
                  <a:pt x="8" y="22"/>
                </a:cubicBezTo>
                <a:cubicBezTo>
                  <a:pt x="39" y="53"/>
                  <a:pt x="39" y="53"/>
                  <a:pt x="39" y="53"/>
                </a:cubicBezTo>
                <a:cubicBezTo>
                  <a:pt x="45" y="47"/>
                  <a:pt x="45" y="47"/>
                  <a:pt x="45" y="47"/>
                </a:cubicBezTo>
                <a:cubicBezTo>
                  <a:pt x="93" y="95"/>
                  <a:pt x="93" y="95"/>
                  <a:pt x="93" y="95"/>
                </a:cubicBezTo>
                <a:cubicBezTo>
                  <a:pt x="59" y="129"/>
                  <a:pt x="59" y="129"/>
                  <a:pt x="59" y="129"/>
                </a:cubicBezTo>
                <a:cubicBezTo>
                  <a:pt x="55" y="128"/>
                  <a:pt x="50" y="127"/>
                  <a:pt x="45" y="127"/>
                </a:cubicBezTo>
                <a:cubicBezTo>
                  <a:pt x="34" y="127"/>
                  <a:pt x="23" y="131"/>
                  <a:pt x="15" y="139"/>
                </a:cubicBezTo>
                <a:cubicBezTo>
                  <a:pt x="3" y="151"/>
                  <a:pt x="0" y="170"/>
                  <a:pt x="6" y="185"/>
                </a:cubicBezTo>
                <a:cubicBezTo>
                  <a:pt x="9" y="191"/>
                  <a:pt x="9" y="191"/>
                  <a:pt x="9" y="191"/>
                </a:cubicBezTo>
                <a:cubicBezTo>
                  <a:pt x="27" y="172"/>
                  <a:pt x="27" y="172"/>
                  <a:pt x="27" y="172"/>
                </a:cubicBezTo>
                <a:cubicBezTo>
                  <a:pt x="41" y="172"/>
                  <a:pt x="41" y="172"/>
                  <a:pt x="41" y="172"/>
                </a:cubicBezTo>
                <a:cubicBezTo>
                  <a:pt x="41" y="187"/>
                  <a:pt x="41" y="187"/>
                  <a:pt x="41" y="187"/>
                </a:cubicBezTo>
                <a:cubicBezTo>
                  <a:pt x="23" y="205"/>
                  <a:pt x="23" y="205"/>
                  <a:pt x="23" y="205"/>
                </a:cubicBezTo>
                <a:cubicBezTo>
                  <a:pt x="28" y="207"/>
                  <a:pt x="28" y="207"/>
                  <a:pt x="28" y="207"/>
                </a:cubicBezTo>
                <a:cubicBezTo>
                  <a:pt x="34" y="210"/>
                  <a:pt x="39" y="211"/>
                  <a:pt x="45" y="211"/>
                </a:cubicBezTo>
                <a:cubicBezTo>
                  <a:pt x="56" y="211"/>
                  <a:pt x="67" y="206"/>
                  <a:pt x="75" y="198"/>
                </a:cubicBezTo>
                <a:cubicBezTo>
                  <a:pt x="86" y="187"/>
                  <a:pt x="90" y="170"/>
                  <a:pt x="85" y="155"/>
                </a:cubicBezTo>
                <a:cubicBezTo>
                  <a:pt x="119" y="121"/>
                  <a:pt x="119" y="121"/>
                  <a:pt x="119" y="121"/>
                </a:cubicBezTo>
                <a:cubicBezTo>
                  <a:pt x="147" y="149"/>
                  <a:pt x="147" y="149"/>
                  <a:pt x="147" y="149"/>
                </a:cubicBezTo>
                <a:cubicBezTo>
                  <a:pt x="130" y="166"/>
                  <a:pt x="130" y="166"/>
                  <a:pt x="130" y="166"/>
                </a:cubicBezTo>
                <a:cubicBezTo>
                  <a:pt x="136" y="172"/>
                  <a:pt x="136" y="172"/>
                  <a:pt x="136" y="172"/>
                </a:cubicBezTo>
                <a:cubicBezTo>
                  <a:pt x="141" y="166"/>
                  <a:pt x="141" y="166"/>
                  <a:pt x="141" y="166"/>
                </a:cubicBezTo>
                <a:cubicBezTo>
                  <a:pt x="184" y="208"/>
                  <a:pt x="184" y="208"/>
                  <a:pt x="184" y="208"/>
                </a:cubicBezTo>
                <a:cubicBezTo>
                  <a:pt x="187" y="212"/>
                  <a:pt x="192" y="214"/>
                  <a:pt x="198" y="214"/>
                </a:cubicBezTo>
                <a:cubicBezTo>
                  <a:pt x="203" y="214"/>
                  <a:pt x="208" y="212"/>
                  <a:pt x="212" y="208"/>
                </a:cubicBezTo>
                <a:cubicBezTo>
                  <a:pt x="220" y="201"/>
                  <a:pt x="220" y="188"/>
                  <a:pt x="212" y="180"/>
                </a:cubicBezTo>
                <a:close/>
                <a:moveTo>
                  <a:pt x="20" y="22"/>
                </a:moveTo>
                <a:cubicBezTo>
                  <a:pt x="25" y="16"/>
                  <a:pt x="25" y="16"/>
                  <a:pt x="25" y="16"/>
                </a:cubicBezTo>
                <a:cubicBezTo>
                  <a:pt x="45" y="36"/>
                  <a:pt x="45" y="36"/>
                  <a:pt x="45" y="36"/>
                </a:cubicBezTo>
                <a:cubicBezTo>
                  <a:pt x="39" y="42"/>
                  <a:pt x="39" y="42"/>
                  <a:pt x="39" y="42"/>
                </a:cubicBezTo>
                <a:lnTo>
                  <a:pt x="20" y="22"/>
                </a:lnTo>
                <a:close/>
                <a:moveTo>
                  <a:pt x="76" y="155"/>
                </a:moveTo>
                <a:cubicBezTo>
                  <a:pt x="82" y="168"/>
                  <a:pt x="79" y="183"/>
                  <a:pt x="69" y="193"/>
                </a:cubicBezTo>
                <a:cubicBezTo>
                  <a:pt x="63" y="199"/>
                  <a:pt x="54" y="203"/>
                  <a:pt x="45" y="203"/>
                </a:cubicBezTo>
                <a:cubicBezTo>
                  <a:pt x="42" y="203"/>
                  <a:pt x="40" y="202"/>
                  <a:pt x="37" y="202"/>
                </a:cubicBezTo>
                <a:cubicBezTo>
                  <a:pt x="49" y="190"/>
                  <a:pt x="49" y="190"/>
                  <a:pt x="49" y="190"/>
                </a:cubicBezTo>
                <a:cubicBezTo>
                  <a:pt x="49" y="164"/>
                  <a:pt x="49" y="164"/>
                  <a:pt x="49" y="164"/>
                </a:cubicBezTo>
                <a:cubicBezTo>
                  <a:pt x="24" y="164"/>
                  <a:pt x="24" y="164"/>
                  <a:pt x="24" y="164"/>
                </a:cubicBezTo>
                <a:cubicBezTo>
                  <a:pt x="12" y="176"/>
                  <a:pt x="12" y="176"/>
                  <a:pt x="12" y="176"/>
                </a:cubicBezTo>
                <a:cubicBezTo>
                  <a:pt x="9" y="165"/>
                  <a:pt x="12" y="153"/>
                  <a:pt x="21" y="145"/>
                </a:cubicBezTo>
                <a:cubicBezTo>
                  <a:pt x="27" y="138"/>
                  <a:pt x="36" y="135"/>
                  <a:pt x="45" y="135"/>
                </a:cubicBezTo>
                <a:cubicBezTo>
                  <a:pt x="50" y="135"/>
                  <a:pt x="54" y="136"/>
                  <a:pt x="58" y="138"/>
                </a:cubicBezTo>
                <a:cubicBezTo>
                  <a:pt x="61" y="139"/>
                  <a:pt x="61" y="139"/>
                  <a:pt x="61" y="139"/>
                </a:cubicBezTo>
                <a:cubicBezTo>
                  <a:pt x="142" y="57"/>
                  <a:pt x="142" y="57"/>
                  <a:pt x="142" y="57"/>
                </a:cubicBezTo>
                <a:cubicBezTo>
                  <a:pt x="141" y="55"/>
                  <a:pt x="141" y="55"/>
                  <a:pt x="141" y="55"/>
                </a:cubicBezTo>
                <a:cubicBezTo>
                  <a:pt x="135" y="42"/>
                  <a:pt x="138" y="27"/>
                  <a:pt x="148" y="17"/>
                </a:cubicBezTo>
                <a:cubicBezTo>
                  <a:pt x="155" y="11"/>
                  <a:pt x="163" y="8"/>
                  <a:pt x="172" y="8"/>
                </a:cubicBezTo>
                <a:cubicBezTo>
                  <a:pt x="175" y="8"/>
                  <a:pt x="177" y="8"/>
                  <a:pt x="180" y="8"/>
                </a:cubicBezTo>
                <a:cubicBezTo>
                  <a:pt x="168" y="21"/>
                  <a:pt x="168" y="21"/>
                  <a:pt x="168" y="21"/>
                </a:cubicBezTo>
                <a:cubicBezTo>
                  <a:pt x="167" y="46"/>
                  <a:pt x="167" y="46"/>
                  <a:pt x="167" y="46"/>
                </a:cubicBezTo>
                <a:cubicBezTo>
                  <a:pt x="194" y="46"/>
                  <a:pt x="194" y="46"/>
                  <a:pt x="194" y="46"/>
                </a:cubicBezTo>
                <a:cubicBezTo>
                  <a:pt x="205" y="34"/>
                  <a:pt x="205" y="34"/>
                  <a:pt x="205" y="34"/>
                </a:cubicBezTo>
                <a:cubicBezTo>
                  <a:pt x="208" y="45"/>
                  <a:pt x="205" y="57"/>
                  <a:pt x="196" y="66"/>
                </a:cubicBezTo>
                <a:cubicBezTo>
                  <a:pt x="190" y="72"/>
                  <a:pt x="181" y="75"/>
                  <a:pt x="172" y="75"/>
                </a:cubicBezTo>
                <a:cubicBezTo>
                  <a:pt x="168" y="75"/>
                  <a:pt x="163" y="75"/>
                  <a:pt x="159" y="73"/>
                </a:cubicBezTo>
                <a:cubicBezTo>
                  <a:pt x="156" y="72"/>
                  <a:pt x="156" y="72"/>
                  <a:pt x="156" y="72"/>
                </a:cubicBezTo>
                <a:cubicBezTo>
                  <a:pt x="75" y="153"/>
                  <a:pt x="75" y="153"/>
                  <a:pt x="75" y="153"/>
                </a:cubicBezTo>
                <a:lnTo>
                  <a:pt x="76" y="155"/>
                </a:lnTo>
                <a:close/>
                <a:moveTo>
                  <a:pt x="206" y="203"/>
                </a:moveTo>
                <a:cubicBezTo>
                  <a:pt x="204" y="205"/>
                  <a:pt x="201" y="206"/>
                  <a:pt x="198" y="206"/>
                </a:cubicBezTo>
                <a:cubicBezTo>
                  <a:pt x="195" y="206"/>
                  <a:pt x="192" y="205"/>
                  <a:pt x="189" y="203"/>
                </a:cubicBezTo>
                <a:cubicBezTo>
                  <a:pt x="147" y="160"/>
                  <a:pt x="147" y="160"/>
                  <a:pt x="147" y="160"/>
                </a:cubicBezTo>
                <a:cubicBezTo>
                  <a:pt x="164" y="143"/>
                  <a:pt x="164" y="143"/>
                  <a:pt x="164" y="143"/>
                </a:cubicBezTo>
                <a:cubicBezTo>
                  <a:pt x="206" y="186"/>
                  <a:pt x="206" y="186"/>
                  <a:pt x="206" y="186"/>
                </a:cubicBezTo>
                <a:cubicBezTo>
                  <a:pt x="211" y="190"/>
                  <a:pt x="211" y="198"/>
                  <a:pt x="206" y="203"/>
                </a:cubicBezTo>
                <a:close/>
              </a:path>
            </a:pathLst>
          </a:custGeom>
          <a:solidFill>
            <a:schemeClr val="lt1"/>
          </a:solidFill>
          <a:ln>
            <a:noFill/>
          </a:ln>
        </p:spPr>
        <p:txBody>
          <a:bodyPr spcFirstLastPara="1" wrap="square" lIns="63300" tIns="31650" rIns="63300" bIns="31650" anchor="t" anchorCtr="0">
            <a:noAutofit/>
          </a:bodyPr>
          <a:lstStyle/>
          <a:p>
            <a:pPr marL="0" marR="0" lvl="0" indent="0" algn="r" rtl="0">
              <a:spcBef>
                <a:spcPts val="0"/>
              </a:spcBef>
              <a:spcAft>
                <a:spcPts val="0"/>
              </a:spcAft>
              <a:buNone/>
            </a:pPr>
            <a:endParaRPr sz="1246" b="0" i="0" u="none" strike="noStrike" cap="none">
              <a:solidFill>
                <a:srgbClr val="3F3F3F"/>
              </a:solidFill>
              <a:latin typeface="Arial"/>
              <a:ea typeface="Arial"/>
              <a:cs typeface="Arial"/>
              <a:sym typeface="Arial"/>
            </a:endParaRPr>
          </a:p>
        </p:txBody>
      </p:sp>
      <p:graphicFrame>
        <p:nvGraphicFramePr>
          <p:cNvPr id="488" name="Google Shape;488;p22"/>
          <p:cNvGraphicFramePr/>
          <p:nvPr/>
        </p:nvGraphicFramePr>
        <p:xfrm>
          <a:off x="4252548" y="598007"/>
          <a:ext cx="5405800" cy="6512560"/>
        </p:xfrm>
        <a:graphic>
          <a:graphicData uri="http://schemas.openxmlformats.org/drawingml/2006/table">
            <a:tbl>
              <a:tblPr firstRow="1" firstCol="1" bandRow="1">
                <a:noFill/>
                <a:tableStyleId>{162E070B-021E-41B2-B654-C3F7026BE7C2}</a:tableStyleId>
              </a:tblPr>
              <a:tblGrid>
                <a:gridCol w="2707500">
                  <a:extLst>
                    <a:ext uri="{9D8B030D-6E8A-4147-A177-3AD203B41FA5}">
                      <a16:colId xmlns:a16="http://schemas.microsoft.com/office/drawing/2014/main" val="20000"/>
                    </a:ext>
                  </a:extLst>
                </a:gridCol>
                <a:gridCol w="2698300">
                  <a:extLst>
                    <a:ext uri="{9D8B030D-6E8A-4147-A177-3AD203B41FA5}">
                      <a16:colId xmlns:a16="http://schemas.microsoft.com/office/drawing/2014/main" val="20001"/>
                    </a:ext>
                  </a:extLst>
                </a:gridCol>
              </a:tblGrid>
              <a:tr h="989025">
                <a:tc>
                  <a:txBody>
                    <a:bodyPr/>
                    <a:lstStyle/>
                    <a:p>
                      <a:pPr marL="0" marR="0" lvl="0" indent="0" algn="l" rtl="0">
                        <a:lnSpc>
                          <a:spcPct val="120000"/>
                        </a:lnSpc>
                        <a:spcBef>
                          <a:spcPts val="0"/>
                        </a:spcBef>
                        <a:spcAft>
                          <a:spcPts val="0"/>
                        </a:spcAft>
                        <a:buNone/>
                      </a:pPr>
                      <a:r>
                        <a:rPr lang="en-US" sz="1100" b="0" i="0" u="none" strike="noStrike" cap="none">
                          <a:solidFill>
                            <a:srgbClr val="0193C0"/>
                          </a:solidFill>
                          <a:latin typeface="Comfortaa"/>
                          <a:ea typeface="Comfortaa"/>
                          <a:cs typeface="Comfortaa"/>
                          <a:sym typeface="Comfortaa"/>
                        </a:rPr>
                        <a:t>1. Current Norm</a:t>
                      </a:r>
                      <a:endParaRPr/>
                    </a:p>
                    <a:p>
                      <a:pPr marL="0" marR="0" lvl="0" indent="0" algn="l" rtl="0">
                        <a:lnSpc>
                          <a:spcPct val="120000"/>
                        </a:lnSpc>
                        <a:spcBef>
                          <a:spcPts val="0"/>
                        </a:spcBef>
                        <a:spcAft>
                          <a:spcPts val="0"/>
                        </a:spcAft>
                        <a:buNone/>
                      </a:pPr>
                      <a:r>
                        <a:rPr lang="en-US" sz="1100" b="0" i="0" u="none" strike="noStrike" cap="none">
                          <a:solidFill>
                            <a:srgbClr val="3F3F3F"/>
                          </a:solidFill>
                          <a:latin typeface="Comfortaa"/>
                          <a:ea typeface="Comfortaa"/>
                          <a:cs typeface="Comfortaa"/>
                          <a:sym typeface="Comfortaa"/>
                        </a:rPr>
                        <a:t>In a relationship, men are expected to have final decision-making power</a:t>
                      </a:r>
                      <a:endParaRPr/>
                    </a:p>
                  </a:txBody>
                  <a:tcPr marL="43600" marR="43600" marT="0" marB="0">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20000"/>
                        </a:lnSpc>
                        <a:spcBef>
                          <a:spcPts val="0"/>
                        </a:spcBef>
                        <a:spcAft>
                          <a:spcPts val="0"/>
                        </a:spcAft>
                        <a:buClr>
                          <a:srgbClr val="0193C0"/>
                        </a:buClr>
                        <a:buSzPts val="1100"/>
                        <a:buFont typeface="Comfortaa"/>
                        <a:buNone/>
                      </a:pPr>
                      <a:r>
                        <a:rPr lang="en-US" sz="1100" b="0" i="0" u="none" strike="noStrike" cap="none">
                          <a:solidFill>
                            <a:srgbClr val="0193C0"/>
                          </a:solidFill>
                          <a:latin typeface="Comfortaa"/>
                          <a:ea typeface="Comfortaa"/>
                          <a:cs typeface="Comfortaa"/>
                          <a:sym typeface="Comfortaa"/>
                        </a:rPr>
                        <a:t>2. Behavior(s) related to the norm</a:t>
                      </a:r>
                      <a:endParaRPr sz="1100" b="1" i="0" u="none" strike="noStrike" cap="none">
                        <a:solidFill>
                          <a:srgbClr val="0193C0"/>
                        </a:solidFill>
                        <a:latin typeface="Comfortaa"/>
                        <a:ea typeface="Comfortaa"/>
                        <a:cs typeface="Comfortaa"/>
                        <a:sym typeface="Comfortaa"/>
                      </a:endParaRPr>
                    </a:p>
                    <a:p>
                      <a:pPr marL="0" marR="0" lvl="0" indent="0" algn="l" rtl="0">
                        <a:lnSpc>
                          <a:spcPct val="120000"/>
                        </a:lnSpc>
                        <a:spcBef>
                          <a:spcPts val="0"/>
                        </a:spcBef>
                        <a:spcAft>
                          <a:spcPts val="0"/>
                        </a:spcAft>
                        <a:buNone/>
                      </a:pPr>
                      <a:r>
                        <a:rPr lang="en-US" sz="1100" b="0" i="0" u="none" strike="noStrike" cap="none">
                          <a:solidFill>
                            <a:srgbClr val="3F3F3F"/>
                          </a:solidFill>
                          <a:latin typeface="Comfortaa"/>
                          <a:ea typeface="Comfortaa"/>
                          <a:cs typeface="Comfortaa"/>
                          <a:sym typeface="Comfortaa"/>
                        </a:rPr>
                        <a:t>Young women use contraception</a:t>
                      </a:r>
                      <a:endParaRPr/>
                    </a:p>
                    <a:p>
                      <a:pPr marL="0" marR="0" lvl="0" indent="0" algn="l" rtl="0">
                        <a:lnSpc>
                          <a:spcPct val="120000"/>
                        </a:lnSpc>
                        <a:spcBef>
                          <a:spcPts val="0"/>
                        </a:spcBef>
                        <a:spcAft>
                          <a:spcPts val="0"/>
                        </a:spcAft>
                        <a:buNone/>
                      </a:pPr>
                      <a:r>
                        <a:rPr lang="en-US" sz="1100" b="0" i="0" u="none" strike="noStrike" cap="none">
                          <a:solidFill>
                            <a:srgbClr val="3F3F3F"/>
                          </a:solidFill>
                          <a:latin typeface="Comfortaa"/>
                          <a:ea typeface="Comfortaa"/>
                          <a:cs typeface="Comfortaa"/>
                          <a:sym typeface="Comfortaa"/>
                        </a:rPr>
                        <a:t>Young couples discuss using contraception</a:t>
                      </a:r>
                      <a:endParaRPr/>
                    </a:p>
                    <a:p>
                      <a:pPr marL="0" marR="0" lvl="0" indent="0" algn="l" rtl="0">
                        <a:lnSpc>
                          <a:spcPct val="120000"/>
                        </a:lnSpc>
                        <a:spcBef>
                          <a:spcPts val="0"/>
                        </a:spcBef>
                        <a:spcAft>
                          <a:spcPts val="0"/>
                        </a:spcAft>
                        <a:buNone/>
                      </a:pPr>
                      <a:r>
                        <a:rPr lang="en-US" sz="1100" b="0" i="0" u="none" strike="noStrike" cap="none">
                          <a:solidFill>
                            <a:srgbClr val="3F3F3F"/>
                          </a:solidFill>
                          <a:latin typeface="Comfortaa"/>
                          <a:ea typeface="Comfortaa"/>
                          <a:cs typeface="Comfortaa"/>
                          <a:sym typeface="Comfortaa"/>
                        </a:rPr>
                        <a:t>Young men and women used a condom at last sex.</a:t>
                      </a:r>
                      <a:endParaRPr/>
                    </a:p>
                    <a:p>
                      <a:pPr marL="0" marR="0" lvl="0" indent="0" algn="l" rtl="0">
                        <a:lnSpc>
                          <a:spcPct val="120000"/>
                        </a:lnSpc>
                        <a:spcBef>
                          <a:spcPts val="0"/>
                        </a:spcBef>
                        <a:spcAft>
                          <a:spcPts val="0"/>
                        </a:spcAft>
                        <a:buNone/>
                      </a:pPr>
                      <a:endParaRPr sz="1100" b="0" i="0" u="none" strike="noStrike" cap="none">
                        <a:solidFill>
                          <a:srgbClr val="454545"/>
                        </a:solidFill>
                        <a:latin typeface="Comfortaa"/>
                        <a:ea typeface="Comfortaa"/>
                        <a:cs typeface="Comfortaa"/>
                        <a:sym typeface="Comfortaa"/>
                      </a:endParaRPr>
                    </a:p>
                  </a:txBody>
                  <a:tcPr marL="43600" marR="43600"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141750">
                <a:tc>
                  <a:txBody>
                    <a:bodyPr/>
                    <a:lstStyle/>
                    <a:p>
                      <a:pPr marL="0" marR="0" lvl="0" indent="0" algn="l" rtl="0">
                        <a:lnSpc>
                          <a:spcPct val="120000"/>
                        </a:lnSpc>
                        <a:spcBef>
                          <a:spcPts val="0"/>
                        </a:spcBef>
                        <a:spcAft>
                          <a:spcPts val="0"/>
                        </a:spcAft>
                        <a:buNone/>
                      </a:pPr>
                      <a:r>
                        <a:rPr lang="en-US" sz="1100" b="0" i="0" u="none" strike="noStrike" cap="none">
                          <a:solidFill>
                            <a:srgbClr val="0193C0"/>
                          </a:solidFill>
                          <a:latin typeface="Comfortaa"/>
                          <a:ea typeface="Comfortaa"/>
                          <a:cs typeface="Comfortaa"/>
                          <a:sym typeface="Comfortaa"/>
                        </a:rPr>
                        <a:t>3. Priority Group(s)</a:t>
                      </a:r>
                      <a:endParaRPr/>
                    </a:p>
                    <a:p>
                      <a:pPr marL="0" marR="0" lvl="0" indent="0" algn="l" rtl="0">
                        <a:lnSpc>
                          <a:spcPct val="120000"/>
                        </a:lnSpc>
                        <a:spcBef>
                          <a:spcPts val="0"/>
                        </a:spcBef>
                        <a:spcAft>
                          <a:spcPts val="0"/>
                        </a:spcAft>
                        <a:buNone/>
                      </a:pPr>
                      <a:r>
                        <a:rPr lang="en-US" sz="1100" b="0" i="0" u="none" strike="noStrike" cap="none">
                          <a:solidFill>
                            <a:srgbClr val="3F3F3F"/>
                          </a:solidFill>
                          <a:latin typeface="Comfortaa"/>
                          <a:ea typeface="Comfortaa"/>
                          <a:cs typeface="Comfortaa"/>
                          <a:sym typeface="Comfortaa"/>
                        </a:rPr>
                        <a:t>Young couples </a:t>
                      </a:r>
                      <a:endParaRPr/>
                    </a:p>
                    <a:p>
                      <a:pPr marL="0" marR="0" lvl="0" indent="0" algn="l" rtl="0">
                        <a:lnSpc>
                          <a:spcPct val="120000"/>
                        </a:lnSpc>
                        <a:spcBef>
                          <a:spcPts val="0"/>
                        </a:spcBef>
                        <a:spcAft>
                          <a:spcPts val="0"/>
                        </a:spcAft>
                        <a:buNone/>
                      </a:pPr>
                      <a:r>
                        <a:rPr lang="en-US" sz="1100" b="0" i="0" u="none" strike="noStrike" cap="none">
                          <a:solidFill>
                            <a:srgbClr val="3F3F3F"/>
                          </a:solidFill>
                          <a:latin typeface="Comfortaa"/>
                          <a:ea typeface="Comfortaa"/>
                          <a:cs typeface="Comfortaa"/>
                          <a:sym typeface="Comfortaa"/>
                        </a:rPr>
                        <a:t>Young women</a:t>
                      </a:r>
                      <a:endParaRPr/>
                    </a:p>
                    <a:p>
                      <a:pPr marL="0" marR="0" lvl="0" indent="0" algn="l" rtl="0">
                        <a:lnSpc>
                          <a:spcPct val="120000"/>
                        </a:lnSpc>
                        <a:spcBef>
                          <a:spcPts val="0"/>
                        </a:spcBef>
                        <a:spcAft>
                          <a:spcPts val="0"/>
                        </a:spcAft>
                        <a:buNone/>
                      </a:pPr>
                      <a:r>
                        <a:rPr lang="en-US" sz="1100" b="0" i="0" u="none" strike="noStrike" cap="none">
                          <a:solidFill>
                            <a:srgbClr val="3F3F3F"/>
                          </a:solidFill>
                          <a:latin typeface="Comfortaa"/>
                          <a:ea typeface="Comfortaa"/>
                          <a:cs typeface="Comfortaa"/>
                          <a:sym typeface="Comfortaa"/>
                        </a:rPr>
                        <a:t>Young men</a:t>
                      </a:r>
                      <a:endParaRPr/>
                    </a:p>
                  </a:txBody>
                  <a:tcPr marL="43600" marR="43600" marT="0" marB="0">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20000"/>
                        </a:lnSpc>
                        <a:spcBef>
                          <a:spcPts val="0"/>
                        </a:spcBef>
                        <a:spcAft>
                          <a:spcPts val="0"/>
                        </a:spcAft>
                        <a:buNone/>
                      </a:pPr>
                      <a:r>
                        <a:rPr lang="en-US" sz="1100" b="0" i="0" u="none" strike="noStrike" cap="none">
                          <a:solidFill>
                            <a:srgbClr val="0193C0"/>
                          </a:solidFill>
                          <a:latin typeface="Comfortaa"/>
                          <a:ea typeface="Comfortaa"/>
                          <a:cs typeface="Comfortaa"/>
                          <a:sym typeface="Comfortaa"/>
                        </a:rPr>
                        <a:t>4. Reference Groups that support/enforce norm</a:t>
                      </a:r>
                      <a:endParaRPr/>
                    </a:p>
                    <a:p>
                      <a:pPr marL="0" marR="0" lvl="0" indent="0" algn="l" rtl="0">
                        <a:lnSpc>
                          <a:spcPct val="120000"/>
                        </a:lnSpc>
                        <a:spcBef>
                          <a:spcPts val="0"/>
                        </a:spcBef>
                        <a:spcAft>
                          <a:spcPts val="0"/>
                        </a:spcAft>
                        <a:buNone/>
                      </a:pPr>
                      <a:r>
                        <a:rPr lang="en-US" sz="1100" b="0" i="0" u="none" strike="noStrike" cap="none">
                          <a:solidFill>
                            <a:srgbClr val="3F3F3F"/>
                          </a:solidFill>
                          <a:latin typeface="Comfortaa"/>
                          <a:ea typeface="Comfortaa"/>
                          <a:cs typeface="Comfortaa"/>
                          <a:sym typeface="Comfortaa"/>
                        </a:rPr>
                        <a:t>Mothers-in-law</a:t>
                      </a:r>
                      <a:endParaRPr/>
                    </a:p>
                    <a:p>
                      <a:pPr marL="0" marR="0" lvl="0" indent="0" algn="l" rtl="0">
                        <a:lnSpc>
                          <a:spcPct val="120000"/>
                        </a:lnSpc>
                        <a:spcBef>
                          <a:spcPts val="0"/>
                        </a:spcBef>
                        <a:spcAft>
                          <a:spcPts val="0"/>
                        </a:spcAft>
                        <a:buNone/>
                      </a:pPr>
                      <a:r>
                        <a:rPr lang="en-US" sz="1100" b="0" i="0" u="none" strike="noStrike" cap="none">
                          <a:solidFill>
                            <a:srgbClr val="3F3F3F"/>
                          </a:solidFill>
                          <a:latin typeface="Comfortaa"/>
                          <a:ea typeface="Comfortaa"/>
                          <a:cs typeface="Comfortaa"/>
                          <a:sym typeface="Comfortaa"/>
                        </a:rPr>
                        <a:t>Male community leaders</a:t>
                      </a:r>
                      <a:endParaRPr/>
                    </a:p>
                    <a:p>
                      <a:pPr marL="0" marR="0" lvl="0" indent="0" algn="l" rtl="0">
                        <a:lnSpc>
                          <a:spcPct val="120000"/>
                        </a:lnSpc>
                        <a:spcBef>
                          <a:spcPts val="0"/>
                        </a:spcBef>
                        <a:spcAft>
                          <a:spcPts val="0"/>
                        </a:spcAft>
                        <a:buNone/>
                      </a:pPr>
                      <a:r>
                        <a:rPr lang="en-US" sz="1100" b="0" i="0" u="none" strike="noStrike" cap="none">
                          <a:solidFill>
                            <a:srgbClr val="3F3F3F"/>
                          </a:solidFill>
                          <a:latin typeface="Comfortaa"/>
                          <a:ea typeface="Comfortaa"/>
                          <a:cs typeface="Comfortaa"/>
                          <a:sym typeface="Comfortaa"/>
                        </a:rPr>
                        <a:t>Health workers</a:t>
                      </a:r>
                      <a:endParaRPr/>
                    </a:p>
                  </a:txBody>
                  <a:tcPr marL="43600" marR="43600" marT="0" marB="0">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041725">
                <a:tc>
                  <a:txBody>
                    <a:bodyPr/>
                    <a:lstStyle/>
                    <a:p>
                      <a:pPr marL="0" marR="0" lvl="0" indent="0" algn="l" rtl="0">
                        <a:lnSpc>
                          <a:spcPct val="120000"/>
                        </a:lnSpc>
                        <a:spcBef>
                          <a:spcPts val="0"/>
                        </a:spcBef>
                        <a:spcAft>
                          <a:spcPts val="0"/>
                        </a:spcAft>
                        <a:buNone/>
                      </a:pPr>
                      <a:r>
                        <a:rPr lang="en-US" sz="1100" b="0" i="0" u="none" strike="noStrike" cap="none">
                          <a:solidFill>
                            <a:srgbClr val="0193C0"/>
                          </a:solidFill>
                          <a:latin typeface="Comfortaa"/>
                          <a:ea typeface="Comfortaa"/>
                          <a:cs typeface="Comfortaa"/>
                          <a:sym typeface="Comfortaa"/>
                        </a:rPr>
                        <a:t>5. Reference Groups that oppose/resist the norm</a:t>
                      </a:r>
                      <a:endParaRPr/>
                    </a:p>
                    <a:p>
                      <a:pPr marL="0" marR="0" lvl="0" indent="0" algn="l" rtl="0">
                        <a:lnSpc>
                          <a:spcPct val="120000"/>
                        </a:lnSpc>
                        <a:spcBef>
                          <a:spcPts val="0"/>
                        </a:spcBef>
                        <a:spcAft>
                          <a:spcPts val="0"/>
                        </a:spcAft>
                        <a:buNone/>
                      </a:pPr>
                      <a:r>
                        <a:rPr lang="en-US" sz="1100" b="0" i="0" u="none" strike="noStrike" cap="none">
                          <a:solidFill>
                            <a:srgbClr val="3F3F3F"/>
                          </a:solidFill>
                          <a:latin typeface="Comfortaa"/>
                          <a:ea typeface="Comfortaa"/>
                          <a:cs typeface="Comfortaa"/>
                          <a:sym typeface="Comfortaa"/>
                        </a:rPr>
                        <a:t>Some young women in the community</a:t>
                      </a:r>
                      <a:endParaRPr sz="1100" b="0" i="0" u="none" strike="noStrike" cap="none">
                        <a:solidFill>
                          <a:srgbClr val="3F3F3F"/>
                        </a:solidFill>
                        <a:latin typeface="Comfortaa"/>
                        <a:ea typeface="Comfortaa"/>
                        <a:cs typeface="Comfortaa"/>
                        <a:sym typeface="Comfortaa"/>
                      </a:endParaRPr>
                    </a:p>
                  </a:txBody>
                  <a:tcPr marL="43600" marR="43600" marT="0" marB="0">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20000"/>
                        </a:lnSpc>
                        <a:spcBef>
                          <a:spcPts val="0"/>
                        </a:spcBef>
                        <a:spcAft>
                          <a:spcPts val="0"/>
                        </a:spcAft>
                        <a:buNone/>
                      </a:pPr>
                      <a:r>
                        <a:rPr lang="en-US" sz="1100" b="0" i="0" u="none" strike="noStrike" cap="none">
                          <a:solidFill>
                            <a:srgbClr val="0193C0"/>
                          </a:solidFill>
                          <a:latin typeface="Comfortaa"/>
                          <a:ea typeface="Comfortaa"/>
                          <a:cs typeface="Comfortaa"/>
                          <a:sym typeface="Comfortaa"/>
                        </a:rPr>
                        <a:t>6. Sanctions of violating this norm</a:t>
                      </a:r>
                      <a:endParaRPr/>
                    </a:p>
                    <a:p>
                      <a:pPr marL="0" marR="0" lvl="0" indent="0" algn="l" rtl="0">
                        <a:lnSpc>
                          <a:spcPct val="120000"/>
                        </a:lnSpc>
                        <a:spcBef>
                          <a:spcPts val="0"/>
                        </a:spcBef>
                        <a:spcAft>
                          <a:spcPts val="0"/>
                        </a:spcAft>
                        <a:buNone/>
                      </a:pPr>
                      <a:r>
                        <a:rPr lang="en-US" sz="1100" b="0" i="0" u="none" strike="noStrike" cap="none">
                          <a:solidFill>
                            <a:srgbClr val="3F3F3F"/>
                          </a:solidFill>
                          <a:latin typeface="Comfortaa"/>
                          <a:ea typeface="Comfortaa"/>
                          <a:cs typeface="Comfortaa"/>
                          <a:sym typeface="Comfortaa"/>
                        </a:rPr>
                        <a:t>Intimate partner violence (women)</a:t>
                      </a:r>
                      <a:endParaRPr/>
                    </a:p>
                    <a:p>
                      <a:pPr marL="0" marR="0" lvl="0" indent="0" algn="l" rtl="0">
                        <a:lnSpc>
                          <a:spcPct val="120000"/>
                        </a:lnSpc>
                        <a:spcBef>
                          <a:spcPts val="0"/>
                        </a:spcBef>
                        <a:spcAft>
                          <a:spcPts val="0"/>
                        </a:spcAft>
                        <a:buNone/>
                      </a:pPr>
                      <a:r>
                        <a:rPr lang="en-US" sz="1100" b="0" i="0" u="none" strike="noStrike" cap="none">
                          <a:solidFill>
                            <a:srgbClr val="3F3F3F"/>
                          </a:solidFill>
                          <a:latin typeface="Comfortaa"/>
                          <a:ea typeface="Comfortaa"/>
                          <a:cs typeface="Comfortaa"/>
                          <a:sym typeface="Comfortaa"/>
                        </a:rPr>
                        <a:t>Mocking (men)</a:t>
                      </a:r>
                      <a:endParaRPr/>
                    </a:p>
                  </a:txBody>
                  <a:tcPr marL="43600" marR="43600" marT="0" marB="0">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054975">
                <a:tc>
                  <a:txBody>
                    <a:bodyPr/>
                    <a:lstStyle/>
                    <a:p>
                      <a:pPr marL="0" marR="0" lvl="0" indent="0" algn="l" rtl="0">
                        <a:lnSpc>
                          <a:spcPct val="120000"/>
                        </a:lnSpc>
                        <a:spcBef>
                          <a:spcPts val="0"/>
                        </a:spcBef>
                        <a:spcAft>
                          <a:spcPts val="0"/>
                        </a:spcAft>
                        <a:buNone/>
                      </a:pPr>
                      <a:r>
                        <a:rPr lang="en-US" sz="1100" b="0" i="0" u="none" strike="noStrike" cap="none">
                          <a:solidFill>
                            <a:srgbClr val="0193C0"/>
                          </a:solidFill>
                          <a:latin typeface="Comfortaa"/>
                          <a:ea typeface="Comfortaa"/>
                          <a:cs typeface="Comfortaa"/>
                          <a:sym typeface="Comfortaa"/>
                        </a:rPr>
                        <a:t>7. Rewards for conforming to this norm</a:t>
                      </a:r>
                      <a:endParaRPr/>
                    </a:p>
                    <a:p>
                      <a:pPr marL="0" marR="0" lvl="0" indent="0" algn="l" rtl="0">
                        <a:lnSpc>
                          <a:spcPct val="120000"/>
                        </a:lnSpc>
                        <a:spcBef>
                          <a:spcPts val="0"/>
                        </a:spcBef>
                        <a:spcAft>
                          <a:spcPts val="0"/>
                        </a:spcAft>
                        <a:buNone/>
                      </a:pPr>
                      <a:r>
                        <a:rPr lang="en-US" sz="1100" b="0" i="0" u="none" strike="noStrike" cap="none">
                          <a:solidFill>
                            <a:srgbClr val="3F3F3F"/>
                          </a:solidFill>
                          <a:latin typeface="Comfortaa"/>
                          <a:ea typeface="Comfortaa"/>
                          <a:cs typeface="Comfortaa"/>
                          <a:sym typeface="Comfortaa"/>
                        </a:rPr>
                        <a:t>A man’s social status is maintained</a:t>
                      </a:r>
                      <a:endParaRPr/>
                    </a:p>
                    <a:p>
                      <a:pPr marL="0" marR="0" lvl="0" indent="0" algn="l" rtl="0">
                        <a:lnSpc>
                          <a:spcPct val="120000"/>
                        </a:lnSpc>
                        <a:spcBef>
                          <a:spcPts val="0"/>
                        </a:spcBef>
                        <a:spcAft>
                          <a:spcPts val="0"/>
                        </a:spcAft>
                        <a:buNone/>
                      </a:pPr>
                      <a:r>
                        <a:rPr lang="en-US" sz="1100" b="0" i="0" u="none" strike="noStrike" cap="none">
                          <a:solidFill>
                            <a:srgbClr val="3F3F3F"/>
                          </a:solidFill>
                          <a:latin typeface="Comfortaa"/>
                          <a:ea typeface="Comfortaa"/>
                          <a:cs typeface="Comfortaa"/>
                          <a:sym typeface="Comfortaa"/>
                        </a:rPr>
                        <a:t>A young woman is accepted into her husband’s family/ prized as good/obedient by her mother in-law/husband/community</a:t>
                      </a:r>
                      <a:endParaRPr/>
                    </a:p>
                  </a:txBody>
                  <a:tcPr marL="43600" marR="43600" marT="0" marB="0">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20000"/>
                        </a:lnSpc>
                        <a:spcBef>
                          <a:spcPts val="0"/>
                        </a:spcBef>
                        <a:spcAft>
                          <a:spcPts val="0"/>
                        </a:spcAft>
                        <a:buNone/>
                      </a:pPr>
                      <a:r>
                        <a:rPr lang="en-US" sz="1100" b="0" i="0" u="none" strike="noStrike" cap="none">
                          <a:solidFill>
                            <a:srgbClr val="0193C0"/>
                          </a:solidFill>
                          <a:latin typeface="Comfortaa"/>
                          <a:ea typeface="Comfortaa"/>
                          <a:cs typeface="Comfortaa"/>
                          <a:sym typeface="Comfortaa"/>
                        </a:rPr>
                        <a:t>8. Proposed action from decision tree (Fortify, reframe, shift, aware) (See Module 2, Activity 2)</a:t>
                      </a:r>
                      <a:endParaRPr sz="1100" b="0" i="0" u="none" strike="noStrike" cap="none">
                        <a:solidFill>
                          <a:srgbClr val="3F3F3F"/>
                        </a:solidFill>
                        <a:latin typeface="Comfortaa"/>
                        <a:ea typeface="Comfortaa"/>
                        <a:cs typeface="Comfortaa"/>
                        <a:sym typeface="Comfortaa"/>
                      </a:endParaRPr>
                    </a:p>
                    <a:p>
                      <a:pPr marL="0" marR="0" lvl="0" indent="0" algn="l" rtl="0">
                        <a:lnSpc>
                          <a:spcPct val="120000"/>
                        </a:lnSpc>
                        <a:spcBef>
                          <a:spcPts val="0"/>
                        </a:spcBef>
                        <a:spcAft>
                          <a:spcPts val="0"/>
                        </a:spcAft>
                        <a:buNone/>
                      </a:pPr>
                      <a:r>
                        <a:rPr lang="en-US" sz="1100" b="0" i="0" u="none" strike="noStrike" cap="none">
                          <a:solidFill>
                            <a:srgbClr val="3F3F3F"/>
                          </a:solidFill>
                          <a:latin typeface="Comfortaa"/>
                          <a:ea typeface="Comfortaa"/>
                          <a:cs typeface="Comfortaa"/>
                          <a:sym typeface="Comfortaa"/>
                        </a:rPr>
                        <a:t>Leave blank for now</a:t>
                      </a:r>
                      <a:endParaRPr/>
                    </a:p>
                  </a:txBody>
                  <a:tcPr marL="43600" marR="43600" marT="0" marB="0">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878775">
                <a:tc>
                  <a:txBody>
                    <a:bodyPr/>
                    <a:lstStyle/>
                    <a:p>
                      <a:pPr marL="0" marR="0" lvl="0" indent="0" algn="l" rtl="0">
                        <a:lnSpc>
                          <a:spcPct val="120000"/>
                        </a:lnSpc>
                        <a:spcBef>
                          <a:spcPts val="0"/>
                        </a:spcBef>
                        <a:spcAft>
                          <a:spcPts val="0"/>
                        </a:spcAft>
                        <a:buNone/>
                      </a:pPr>
                      <a:r>
                        <a:rPr lang="en-US" sz="1100" b="0" i="0" u="none" strike="noStrike" cap="none">
                          <a:solidFill>
                            <a:srgbClr val="0193C0"/>
                          </a:solidFill>
                          <a:latin typeface="Comfortaa"/>
                          <a:ea typeface="Comfortaa"/>
                          <a:cs typeface="Comfortaa"/>
                          <a:sym typeface="Comfortaa"/>
                        </a:rPr>
                        <a:t>9. If shifting: norm strength (use Norms Strength Assessment) (See Module 2, Activity 4)</a:t>
                      </a:r>
                      <a:endParaRPr/>
                    </a:p>
                    <a:p>
                      <a:pPr marL="0" marR="0" lvl="0" indent="0" algn="l" rtl="0">
                        <a:lnSpc>
                          <a:spcPct val="120000"/>
                        </a:lnSpc>
                        <a:spcBef>
                          <a:spcPts val="0"/>
                        </a:spcBef>
                        <a:spcAft>
                          <a:spcPts val="0"/>
                        </a:spcAft>
                        <a:buNone/>
                      </a:pPr>
                      <a:r>
                        <a:rPr lang="en-US" sz="1100" b="0" i="0" u="none" strike="noStrike" cap="none">
                          <a:solidFill>
                            <a:srgbClr val="3F3F3F"/>
                          </a:solidFill>
                          <a:latin typeface="Comfortaa"/>
                          <a:ea typeface="Comfortaa"/>
                          <a:cs typeface="Comfortaa"/>
                          <a:sym typeface="Comfortaa"/>
                        </a:rPr>
                        <a:t>Leave blank for now</a:t>
                      </a:r>
                      <a:endParaRPr sz="1100" b="0" i="0" u="none" strike="noStrike" cap="none">
                        <a:solidFill>
                          <a:srgbClr val="3F3F3F"/>
                        </a:solidFill>
                        <a:latin typeface="Comfortaa"/>
                        <a:ea typeface="Comfortaa"/>
                        <a:cs typeface="Comfortaa"/>
                        <a:sym typeface="Comfortaa"/>
                      </a:endParaRPr>
                    </a:p>
                  </a:txBody>
                  <a:tcPr marL="43600" marR="43600" marT="0" marB="0">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20000"/>
                        </a:lnSpc>
                        <a:spcBef>
                          <a:spcPts val="0"/>
                        </a:spcBef>
                        <a:spcAft>
                          <a:spcPts val="0"/>
                        </a:spcAft>
                        <a:buNone/>
                      </a:pPr>
                      <a:r>
                        <a:rPr lang="en-US" sz="1100" b="0" i="0" u="none" strike="noStrike" cap="none">
                          <a:solidFill>
                            <a:srgbClr val="0193C0"/>
                          </a:solidFill>
                          <a:latin typeface="Comfortaa"/>
                          <a:ea typeface="Comfortaa"/>
                          <a:cs typeface="Comfortaa"/>
                          <a:sym typeface="Comfortaa"/>
                        </a:rPr>
                        <a:t>10. Public or private?</a:t>
                      </a:r>
                      <a:endParaRPr/>
                    </a:p>
                    <a:p>
                      <a:pPr marL="0" marR="0" lvl="0" indent="0" algn="l" rtl="0">
                        <a:lnSpc>
                          <a:spcPct val="120000"/>
                        </a:lnSpc>
                        <a:spcBef>
                          <a:spcPts val="0"/>
                        </a:spcBef>
                        <a:spcAft>
                          <a:spcPts val="0"/>
                        </a:spcAft>
                        <a:buNone/>
                      </a:pPr>
                      <a:r>
                        <a:rPr lang="en-US" sz="1100" b="0" i="0" u="none" strike="noStrike" cap="none">
                          <a:solidFill>
                            <a:srgbClr val="3F3F3F"/>
                          </a:solidFill>
                          <a:latin typeface="Comfortaa"/>
                          <a:ea typeface="Comfortaa"/>
                          <a:cs typeface="Comfortaa"/>
                          <a:sym typeface="Comfortaa"/>
                        </a:rPr>
                        <a:t>Private: don’t usually witness decision making by other couples, but may hear about it</a:t>
                      </a:r>
                      <a:endParaRPr/>
                    </a:p>
                  </a:txBody>
                  <a:tcPr marL="43600" marR="43600" marT="0" marB="0">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662850">
                <a:tc gridSpan="2">
                  <a:txBody>
                    <a:bodyPr/>
                    <a:lstStyle/>
                    <a:p>
                      <a:pPr marL="0" marR="0" lvl="0" indent="0" algn="l" rtl="0">
                        <a:lnSpc>
                          <a:spcPct val="120000"/>
                        </a:lnSpc>
                        <a:spcBef>
                          <a:spcPts val="0"/>
                        </a:spcBef>
                        <a:spcAft>
                          <a:spcPts val="0"/>
                        </a:spcAft>
                        <a:buNone/>
                      </a:pPr>
                      <a:r>
                        <a:rPr lang="en-US" sz="1100" b="0" i="0" u="none" strike="noStrike" cap="none">
                          <a:solidFill>
                            <a:srgbClr val="0193C0"/>
                          </a:solidFill>
                          <a:latin typeface="Comfortaa"/>
                          <a:ea typeface="Comfortaa"/>
                          <a:cs typeface="Comfortaa"/>
                          <a:sym typeface="Comfortaa"/>
                        </a:rPr>
                        <a:t>11. Other Considerations</a:t>
                      </a:r>
                      <a:endParaRPr/>
                    </a:p>
                    <a:p>
                      <a:pPr marL="0" marR="0" lvl="0" indent="0" algn="l" rtl="0">
                        <a:lnSpc>
                          <a:spcPct val="120000"/>
                        </a:lnSpc>
                        <a:spcBef>
                          <a:spcPts val="0"/>
                        </a:spcBef>
                        <a:spcAft>
                          <a:spcPts val="0"/>
                        </a:spcAft>
                        <a:buNone/>
                      </a:pPr>
                      <a:endParaRPr sz="1100" b="0" i="0" u="none" strike="noStrike" cap="none">
                        <a:solidFill>
                          <a:srgbClr val="454545"/>
                        </a:solidFill>
                        <a:latin typeface="Comfortaa"/>
                        <a:ea typeface="Comfortaa"/>
                        <a:cs typeface="Comfortaa"/>
                        <a:sym typeface="Comfortaa"/>
                      </a:endParaRPr>
                    </a:p>
                  </a:txBody>
                  <a:tcPr marL="43600" marR="436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489" name="Google Shape;489;p22"/>
          <p:cNvSpPr txBox="1"/>
          <p:nvPr/>
        </p:nvSpPr>
        <p:spPr>
          <a:xfrm>
            <a:off x="603017" y="2092325"/>
            <a:ext cx="2657475" cy="1336675"/>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193C0"/>
              </a:buClr>
              <a:buSzPts val="2400"/>
              <a:buFont typeface="Arial"/>
              <a:buNone/>
            </a:pPr>
            <a:r>
              <a:rPr lang="en-US" sz="2400" b="0" i="0" u="none" strike="noStrike" cap="none" dirty="0">
                <a:solidFill>
                  <a:srgbClr val="0193C0"/>
                </a:solidFill>
                <a:latin typeface="Comfortaa"/>
                <a:ea typeface="Comfortaa"/>
                <a:cs typeface="Comfortaa"/>
                <a:sym typeface="Comfortaa"/>
              </a:rPr>
              <a:t>EXAMPLE</a:t>
            </a:r>
            <a:endParaRPr sz="2800" b="0" i="0" u="none" strike="noStrike" cap="none" dirty="0">
              <a:solidFill>
                <a:srgbClr val="00B0F0"/>
              </a:solidFill>
              <a:latin typeface="Comfortaa"/>
              <a:ea typeface="Comfortaa"/>
              <a:cs typeface="Comfortaa"/>
              <a:sym typeface="Comfortaa"/>
            </a:endParaRPr>
          </a:p>
          <a:p>
            <a:pPr marL="0" marR="0" lvl="0" indent="0" algn="l" rtl="0">
              <a:lnSpc>
                <a:spcPct val="100000"/>
              </a:lnSpc>
              <a:spcBef>
                <a:spcPts val="1000"/>
              </a:spcBef>
              <a:spcAft>
                <a:spcPts val="0"/>
              </a:spcAft>
              <a:buClr>
                <a:srgbClr val="3F3F3F"/>
              </a:buClr>
              <a:buSzPts val="2000"/>
              <a:buFont typeface="Arial"/>
              <a:buNone/>
            </a:pPr>
            <a:r>
              <a:rPr lang="en-US" sz="2000" b="0" i="0" u="none" strike="noStrike" cap="none" dirty="0">
                <a:solidFill>
                  <a:srgbClr val="3F3F3F"/>
                </a:solidFill>
                <a:latin typeface="Avenir"/>
                <a:ea typeface="Avenir"/>
                <a:cs typeface="Avenir"/>
                <a:sym typeface="Avenir"/>
              </a:rPr>
              <a:t>Norm Profile Table</a:t>
            </a:r>
            <a:endParaRPr dirty="0"/>
          </a:p>
          <a:p>
            <a:pPr marL="0" marR="0" lvl="0" indent="0" algn="l" rtl="0">
              <a:lnSpc>
                <a:spcPct val="70000"/>
              </a:lnSpc>
              <a:spcBef>
                <a:spcPts val="1000"/>
              </a:spcBef>
              <a:spcAft>
                <a:spcPts val="0"/>
              </a:spcAft>
              <a:buClr>
                <a:schemeClr val="dk1"/>
              </a:buClr>
              <a:buSzPts val="700"/>
              <a:buFont typeface="Arial"/>
              <a:buNone/>
            </a:pPr>
            <a:endParaRPr sz="700" b="0" i="0" u="none" strike="noStrike" cap="none" dirty="0">
              <a:solidFill>
                <a:srgbClr val="00B0F0"/>
              </a:solidFill>
              <a:latin typeface="Comfortaa"/>
              <a:ea typeface="Comfortaa"/>
              <a:cs typeface="Comfortaa"/>
              <a:sym typeface="Comfortaa"/>
            </a:endParaRPr>
          </a:p>
        </p:txBody>
      </p:sp>
      <p:sp>
        <p:nvSpPr>
          <p:cNvPr id="490" name="Google Shape;490;p22"/>
          <p:cNvSpPr txBox="1">
            <a:spLocks noGrp="1"/>
          </p:cNvSpPr>
          <p:nvPr>
            <p:ph type="title"/>
          </p:nvPr>
        </p:nvSpPr>
        <p:spPr>
          <a:xfrm>
            <a:off x="603017" y="819041"/>
            <a:ext cx="3039599" cy="66556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7C1E8"/>
              </a:buClr>
              <a:buSzPts val="3200"/>
              <a:buFont typeface="Arial"/>
              <a:buNone/>
            </a:pPr>
            <a:r>
              <a:rPr lang="en-US" sz="3200" dirty="0">
                <a:solidFill>
                  <a:srgbClr val="07C1E8"/>
                </a:solidFill>
                <a:latin typeface="Arial"/>
                <a:ea typeface="Arial"/>
                <a:cs typeface="Arial"/>
                <a:sym typeface="Arial"/>
              </a:rPr>
              <a:t>Activity 3: Write Norm Profiles</a:t>
            </a:r>
            <a:endParaRPr sz="3200" dirty="0">
              <a:latin typeface="Calibri"/>
              <a:ea typeface="Calibri"/>
              <a:cs typeface="Calibri"/>
              <a:sym typeface="Calibri"/>
            </a:endParaRPr>
          </a:p>
        </p:txBody>
      </p:sp>
      <p:grpSp>
        <p:nvGrpSpPr>
          <p:cNvPr id="491" name="Google Shape;491;p22"/>
          <p:cNvGrpSpPr/>
          <p:nvPr/>
        </p:nvGrpSpPr>
        <p:grpSpPr>
          <a:xfrm>
            <a:off x="9602476" y="327846"/>
            <a:ext cx="2832498" cy="494202"/>
            <a:chOff x="4116076" y="413123"/>
            <a:chExt cx="2832498" cy="494202"/>
          </a:xfrm>
        </p:grpSpPr>
        <p:cxnSp>
          <p:nvCxnSpPr>
            <p:cNvPr id="492" name="Google Shape;492;p22"/>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493" name="Google Shape;493;p22"/>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494" name="Google Shape;494;p22"/>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INTRO</a:t>
              </a:r>
              <a:endParaRPr sz="500" b="1" i="0" u="none" strike="noStrike" cap="none">
                <a:solidFill>
                  <a:srgbClr val="BFBFBF"/>
                </a:solidFill>
                <a:latin typeface="Avenir"/>
                <a:ea typeface="Avenir"/>
                <a:cs typeface="Avenir"/>
                <a:sym typeface="Avenir"/>
              </a:endParaRPr>
            </a:p>
          </p:txBody>
        </p:sp>
        <p:sp>
          <p:nvSpPr>
            <p:cNvPr id="495" name="Google Shape;495;p22"/>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07C1E8"/>
                  </a:solidFill>
                  <a:latin typeface="Avenir"/>
                  <a:ea typeface="Avenir"/>
                  <a:cs typeface="Avenir"/>
                  <a:sym typeface="Avenir"/>
                </a:rPr>
                <a:t>MODULE 1</a:t>
              </a:r>
              <a:endParaRPr sz="500" b="1" i="0" u="none" strike="noStrike" cap="none">
                <a:solidFill>
                  <a:srgbClr val="07C1E8"/>
                </a:solidFill>
                <a:latin typeface="Avenir"/>
                <a:ea typeface="Avenir"/>
                <a:cs typeface="Avenir"/>
                <a:sym typeface="Avenir"/>
              </a:endParaRPr>
            </a:p>
          </p:txBody>
        </p:sp>
        <p:sp>
          <p:nvSpPr>
            <p:cNvPr id="496" name="Google Shape;496;p22"/>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2</a:t>
              </a:r>
              <a:endParaRPr sz="500" b="1" i="0" u="none" strike="noStrike" cap="none">
                <a:solidFill>
                  <a:srgbClr val="BFBFBF"/>
                </a:solidFill>
                <a:latin typeface="Avenir"/>
                <a:ea typeface="Avenir"/>
                <a:cs typeface="Avenir"/>
                <a:sym typeface="Avenir"/>
              </a:endParaRPr>
            </a:p>
          </p:txBody>
        </p:sp>
        <p:sp>
          <p:nvSpPr>
            <p:cNvPr id="497" name="Google Shape;497;p22"/>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3</a:t>
              </a:r>
              <a:endParaRPr sz="500" b="1" i="0" u="none" strike="noStrike" cap="none">
                <a:solidFill>
                  <a:srgbClr val="BFBFBF"/>
                </a:solidFill>
                <a:latin typeface="Avenir"/>
                <a:ea typeface="Avenir"/>
                <a:cs typeface="Avenir"/>
                <a:sym typeface="Avenir"/>
              </a:endParaRPr>
            </a:p>
          </p:txBody>
        </p:sp>
        <p:sp>
          <p:nvSpPr>
            <p:cNvPr id="498" name="Google Shape;498;p22"/>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4</a:t>
              </a:r>
              <a:endParaRPr sz="500" b="1" i="0" u="none" strike="noStrike" cap="none">
                <a:solidFill>
                  <a:srgbClr val="BFBFBF"/>
                </a:solidFill>
                <a:latin typeface="Avenir"/>
                <a:ea typeface="Avenir"/>
                <a:cs typeface="Avenir"/>
                <a:sym typeface="Avenir"/>
              </a:endParaRPr>
            </a:p>
          </p:txBody>
        </p:sp>
        <p:sp>
          <p:nvSpPr>
            <p:cNvPr id="499" name="Google Shape;499;p22"/>
            <p:cNvSpPr/>
            <p:nvPr/>
          </p:nvSpPr>
          <p:spPr>
            <a:xfrm rot="8100000">
              <a:off x="4726350"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500" name="Google Shape;500;p22"/>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501" name="Google Shape;501;p22"/>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502" name="Google Shape;502;p22"/>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23"/>
          <p:cNvSpPr txBox="1">
            <a:spLocks noGrp="1"/>
          </p:cNvSpPr>
          <p:nvPr>
            <p:ph type="body" idx="1"/>
          </p:nvPr>
        </p:nvSpPr>
        <p:spPr>
          <a:xfrm>
            <a:off x="947805" y="1691773"/>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193C0"/>
              </a:buClr>
              <a:buSzPts val="2800"/>
              <a:buNone/>
            </a:pPr>
            <a:r>
              <a:rPr lang="en-US" dirty="0">
                <a:solidFill>
                  <a:srgbClr val="0193C0"/>
                </a:solidFill>
                <a:latin typeface="Comfortaa"/>
                <a:ea typeface="Comfortaa"/>
                <a:cs typeface="Comfortaa"/>
                <a:sym typeface="Comfortaa"/>
              </a:rPr>
              <a:t>WRAP UP</a:t>
            </a:r>
            <a:endParaRPr b="0" dirty="0">
              <a:solidFill>
                <a:srgbClr val="454545"/>
              </a:solidFill>
              <a:latin typeface="Avenir"/>
              <a:ea typeface="Avenir"/>
              <a:cs typeface="Avenir"/>
              <a:sym typeface="Avenir"/>
            </a:endParaRPr>
          </a:p>
          <a:p>
            <a:pPr marL="0" lvl="0" indent="0" algn="l" rtl="0">
              <a:lnSpc>
                <a:spcPct val="100000"/>
              </a:lnSpc>
              <a:spcBef>
                <a:spcPts val="1000"/>
              </a:spcBef>
              <a:spcAft>
                <a:spcPts val="0"/>
              </a:spcAft>
              <a:buClr>
                <a:srgbClr val="454545"/>
              </a:buClr>
              <a:buSzPts val="2400"/>
              <a:buNone/>
            </a:pPr>
            <a:r>
              <a:rPr lang="en-US" sz="2400" b="0" dirty="0">
                <a:solidFill>
                  <a:srgbClr val="454545"/>
                </a:solidFill>
                <a:latin typeface="Avenir"/>
                <a:ea typeface="Avenir"/>
                <a:cs typeface="Avenir"/>
                <a:sym typeface="Avenir"/>
              </a:rPr>
              <a:t>The team has now explored how norms influence behaviors (Activity 1), how norms are related to different priority groups and reference groups (Activity 2), and constructed Norm Profiles to capture a summary of the information the team has discussed (Activity 3). This completes Module 1, “Assess the Norms.” In Module 2, the team will consult with the impacted community to ask for guidance on whether and how the community would like norms to change.</a:t>
            </a:r>
            <a:endParaRPr dirty="0"/>
          </a:p>
          <a:p>
            <a:pPr marL="0" lvl="0" indent="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p:txBody>
      </p:sp>
      <p:grpSp>
        <p:nvGrpSpPr>
          <p:cNvPr id="509" name="Google Shape;509;p23"/>
          <p:cNvGrpSpPr/>
          <p:nvPr/>
        </p:nvGrpSpPr>
        <p:grpSpPr>
          <a:xfrm>
            <a:off x="9602476" y="327846"/>
            <a:ext cx="2832498" cy="494202"/>
            <a:chOff x="4116076" y="413123"/>
            <a:chExt cx="2832498" cy="494202"/>
          </a:xfrm>
        </p:grpSpPr>
        <p:cxnSp>
          <p:nvCxnSpPr>
            <p:cNvPr id="510" name="Google Shape;510;p23"/>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511" name="Google Shape;511;p23"/>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512" name="Google Shape;512;p23"/>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INTRO</a:t>
              </a:r>
              <a:endParaRPr sz="500" b="1" i="0" u="none" strike="noStrike" cap="none">
                <a:solidFill>
                  <a:srgbClr val="BFBFBF"/>
                </a:solidFill>
                <a:latin typeface="Avenir"/>
                <a:ea typeface="Avenir"/>
                <a:cs typeface="Avenir"/>
                <a:sym typeface="Avenir"/>
              </a:endParaRPr>
            </a:p>
          </p:txBody>
        </p:sp>
        <p:sp>
          <p:nvSpPr>
            <p:cNvPr id="513" name="Google Shape;513;p23"/>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07C1E8"/>
                  </a:solidFill>
                  <a:latin typeface="Avenir"/>
                  <a:ea typeface="Avenir"/>
                  <a:cs typeface="Avenir"/>
                  <a:sym typeface="Avenir"/>
                </a:rPr>
                <a:t>MODULE 1</a:t>
              </a:r>
              <a:endParaRPr sz="500" b="1" i="0" u="none" strike="noStrike" cap="none">
                <a:solidFill>
                  <a:srgbClr val="07C1E8"/>
                </a:solidFill>
                <a:latin typeface="Avenir"/>
                <a:ea typeface="Avenir"/>
                <a:cs typeface="Avenir"/>
                <a:sym typeface="Avenir"/>
              </a:endParaRPr>
            </a:p>
          </p:txBody>
        </p:sp>
        <p:sp>
          <p:nvSpPr>
            <p:cNvPr id="514" name="Google Shape;514;p23"/>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2</a:t>
              </a:r>
              <a:endParaRPr sz="500" b="1" i="0" u="none" strike="noStrike" cap="none">
                <a:solidFill>
                  <a:srgbClr val="BFBFBF"/>
                </a:solidFill>
                <a:latin typeface="Avenir"/>
                <a:ea typeface="Avenir"/>
                <a:cs typeface="Avenir"/>
                <a:sym typeface="Avenir"/>
              </a:endParaRPr>
            </a:p>
          </p:txBody>
        </p:sp>
        <p:sp>
          <p:nvSpPr>
            <p:cNvPr id="515" name="Google Shape;515;p23"/>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3</a:t>
              </a:r>
              <a:endParaRPr sz="500" b="1" i="0" u="none" strike="noStrike" cap="none">
                <a:solidFill>
                  <a:srgbClr val="BFBFBF"/>
                </a:solidFill>
                <a:latin typeface="Avenir"/>
                <a:ea typeface="Avenir"/>
                <a:cs typeface="Avenir"/>
                <a:sym typeface="Avenir"/>
              </a:endParaRPr>
            </a:p>
          </p:txBody>
        </p:sp>
        <p:sp>
          <p:nvSpPr>
            <p:cNvPr id="516" name="Google Shape;516;p23"/>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4</a:t>
              </a:r>
              <a:endParaRPr sz="500" b="1" i="0" u="none" strike="noStrike" cap="none">
                <a:solidFill>
                  <a:srgbClr val="BFBFBF"/>
                </a:solidFill>
                <a:latin typeface="Avenir"/>
                <a:ea typeface="Avenir"/>
                <a:cs typeface="Avenir"/>
                <a:sym typeface="Avenir"/>
              </a:endParaRPr>
            </a:p>
          </p:txBody>
        </p:sp>
        <p:sp>
          <p:nvSpPr>
            <p:cNvPr id="517" name="Google Shape;517;p23"/>
            <p:cNvSpPr/>
            <p:nvPr/>
          </p:nvSpPr>
          <p:spPr>
            <a:xfrm rot="8100000">
              <a:off x="4726350"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518" name="Google Shape;518;p23"/>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519" name="Google Shape;519;p23"/>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520" name="Google Shape;520;p23"/>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grpSp>
      <p:sp>
        <p:nvSpPr>
          <p:cNvPr id="521" name="Google Shape;521;p23"/>
          <p:cNvSpPr txBox="1">
            <a:spLocks noGrp="1"/>
          </p:cNvSpPr>
          <p:nvPr>
            <p:ph type="title"/>
          </p:nvPr>
        </p:nvSpPr>
        <p:spPr>
          <a:xfrm>
            <a:off x="1024446" y="814889"/>
            <a:ext cx="10143108" cy="34146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7C1E8"/>
              </a:buClr>
              <a:buSzPts val="3200"/>
              <a:buFont typeface="Arial"/>
              <a:buNone/>
            </a:pPr>
            <a:r>
              <a:rPr lang="en-US" sz="3200" dirty="0">
                <a:solidFill>
                  <a:srgbClr val="07C1E8"/>
                </a:solidFill>
                <a:latin typeface="Arial"/>
                <a:ea typeface="Arial"/>
                <a:cs typeface="Arial"/>
                <a:sym typeface="Arial"/>
              </a:rPr>
              <a:t>Activity 3: Write Norm Profiles</a:t>
            </a:r>
            <a:endParaRPr sz="3200" dirty="0">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grpSp>
        <p:nvGrpSpPr>
          <p:cNvPr id="526" name="Google Shape;526;p24"/>
          <p:cNvGrpSpPr/>
          <p:nvPr/>
        </p:nvGrpSpPr>
        <p:grpSpPr>
          <a:xfrm>
            <a:off x="4396954" y="2074904"/>
            <a:ext cx="3398091" cy="2425614"/>
            <a:chOff x="4396954" y="1445918"/>
            <a:chExt cx="3398091" cy="2425614"/>
          </a:xfrm>
        </p:grpSpPr>
        <p:sp>
          <p:nvSpPr>
            <p:cNvPr id="527" name="Google Shape;527;p24"/>
            <p:cNvSpPr txBox="1"/>
            <p:nvPr/>
          </p:nvSpPr>
          <p:spPr>
            <a:xfrm>
              <a:off x="4396954" y="3482529"/>
              <a:ext cx="3398091" cy="389003"/>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7C1E8"/>
                </a:buClr>
                <a:buSzPts val="3200"/>
                <a:buFont typeface="Arial"/>
                <a:buNone/>
              </a:pPr>
              <a:r>
                <a:rPr lang="en-US" sz="3200" b="1" i="0" u="none" strike="noStrike" cap="none" dirty="0">
                  <a:solidFill>
                    <a:srgbClr val="07C1E8"/>
                  </a:solidFill>
                  <a:latin typeface="Arial"/>
                  <a:ea typeface="Arial"/>
                  <a:cs typeface="Arial"/>
                  <a:sym typeface="Arial"/>
                </a:rPr>
                <a:t>Community Consultation</a:t>
              </a:r>
              <a:endParaRPr dirty="0"/>
            </a:p>
          </p:txBody>
        </p:sp>
        <p:grpSp>
          <p:nvGrpSpPr>
            <p:cNvPr id="528" name="Google Shape;528;p24"/>
            <p:cNvGrpSpPr/>
            <p:nvPr/>
          </p:nvGrpSpPr>
          <p:grpSpPr>
            <a:xfrm>
              <a:off x="5131224" y="1445918"/>
              <a:ext cx="1929553" cy="1929553"/>
              <a:chOff x="453466" y="5899754"/>
              <a:chExt cx="2305246" cy="2305246"/>
            </a:xfrm>
          </p:grpSpPr>
          <p:sp>
            <p:nvSpPr>
              <p:cNvPr id="529" name="Google Shape;529;p24"/>
              <p:cNvSpPr/>
              <p:nvPr/>
            </p:nvSpPr>
            <p:spPr>
              <a:xfrm rot="8100000">
                <a:off x="791061" y="6237350"/>
                <a:ext cx="1630055" cy="1630055"/>
              </a:xfrm>
              <a:prstGeom prst="teardrop">
                <a:avLst>
                  <a:gd name="adj" fmla="val 92853"/>
                </a:avLst>
              </a:prstGeom>
              <a:noFill/>
              <a:ln w="38100" cap="flat" cmpd="sng">
                <a:solidFill>
                  <a:srgbClr val="07C1E8"/>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530" name="Google Shape;530;p24"/>
              <p:cNvSpPr txBox="1"/>
              <p:nvPr/>
            </p:nvSpPr>
            <p:spPr>
              <a:xfrm>
                <a:off x="1075144" y="6894858"/>
                <a:ext cx="974585" cy="315038"/>
              </a:xfrm>
              <a:prstGeom prst="rect">
                <a:avLst/>
              </a:prstGeom>
              <a:noFill/>
              <a:ln>
                <a:noFill/>
              </a:ln>
            </p:spPr>
            <p:txBody>
              <a:bodyPr spcFirstLastPara="1" wrap="square" lIns="0" tIns="0" rIns="0" bIns="0" anchor="t" anchorCtr="0">
                <a:noAutofit/>
              </a:bodyPr>
              <a:lstStyle/>
              <a:p>
                <a:pPr marL="92075" marR="0" lvl="0" indent="0" algn="ctr" rtl="0">
                  <a:lnSpc>
                    <a:spcPct val="150000"/>
                  </a:lnSpc>
                  <a:spcBef>
                    <a:spcPts val="0"/>
                  </a:spcBef>
                  <a:spcAft>
                    <a:spcPts val="0"/>
                  </a:spcAft>
                  <a:buClr>
                    <a:srgbClr val="07C1E8"/>
                  </a:buClr>
                  <a:buSzPts val="900"/>
                  <a:buFont typeface="Comfortaa"/>
                  <a:buNone/>
                </a:pPr>
                <a:r>
                  <a:rPr lang="en-US" sz="900" b="1" i="0" u="none" strike="noStrike" cap="none" dirty="0">
                    <a:solidFill>
                      <a:srgbClr val="07C1E8"/>
                    </a:solidFill>
                    <a:latin typeface="Comfortaa"/>
                    <a:ea typeface="Comfortaa"/>
                    <a:cs typeface="Comfortaa"/>
                    <a:sym typeface="Comfortaa"/>
                  </a:rPr>
                  <a:t>MODULE </a:t>
                </a:r>
                <a:r>
                  <a:rPr lang="en-US" sz="1100" b="1" i="0" u="none" strike="noStrike" cap="none" dirty="0">
                    <a:solidFill>
                      <a:srgbClr val="07C1E8"/>
                    </a:solidFill>
                    <a:latin typeface="Comfortaa"/>
                    <a:ea typeface="Comfortaa"/>
                    <a:cs typeface="Comfortaa"/>
                    <a:sym typeface="Comfortaa"/>
                  </a:rPr>
                  <a:t>2</a:t>
                </a:r>
                <a:endParaRPr sz="900" b="1" i="0" u="none" strike="noStrike" cap="none" dirty="0">
                  <a:solidFill>
                    <a:srgbClr val="07C1E8"/>
                  </a:solidFill>
                  <a:latin typeface="Comfortaa"/>
                  <a:ea typeface="Comfortaa"/>
                  <a:cs typeface="Comfortaa"/>
                  <a:sym typeface="Comfortaa"/>
                </a:endParaRPr>
              </a:p>
            </p:txBody>
          </p:sp>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25"/>
          <p:cNvSpPr txBox="1">
            <a:spLocks noGrp="1"/>
          </p:cNvSpPr>
          <p:nvPr>
            <p:ph type="body" idx="1"/>
          </p:nvPr>
        </p:nvSpPr>
        <p:spPr>
          <a:xfrm>
            <a:off x="995151" y="1517364"/>
            <a:ext cx="10172403" cy="501215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193C0"/>
              </a:buClr>
              <a:buSzPts val="2422"/>
              <a:buNone/>
            </a:pPr>
            <a:r>
              <a:rPr lang="en-US" sz="2422" dirty="0">
                <a:solidFill>
                  <a:srgbClr val="0193C0"/>
                </a:solidFill>
                <a:latin typeface="Comfortaa"/>
                <a:ea typeface="Comfortaa"/>
                <a:cs typeface="Comfortaa"/>
                <a:sym typeface="Comfortaa"/>
              </a:rPr>
              <a:t>GOAL</a:t>
            </a:r>
            <a:endParaRPr dirty="0"/>
          </a:p>
          <a:p>
            <a:pPr marL="0" lvl="0" indent="0" algn="l" rtl="0">
              <a:lnSpc>
                <a:spcPct val="100000"/>
              </a:lnSpc>
              <a:spcBef>
                <a:spcPts val="1000"/>
              </a:spcBef>
              <a:spcAft>
                <a:spcPts val="0"/>
              </a:spcAft>
              <a:buClr>
                <a:srgbClr val="454545"/>
              </a:buClr>
              <a:buSzPts val="1995"/>
              <a:buNone/>
            </a:pPr>
            <a:r>
              <a:rPr lang="en-US" sz="1995" b="0" dirty="0">
                <a:solidFill>
                  <a:srgbClr val="454545"/>
                </a:solidFill>
                <a:latin typeface="Avenir"/>
                <a:ea typeface="Avenir"/>
                <a:cs typeface="Avenir"/>
                <a:sym typeface="Avenir"/>
              </a:rPr>
              <a:t>Engage purposefully with additional community members in order to share the norms assessment and seek guidance on whether and how norms should change.</a:t>
            </a:r>
            <a:endParaRPr sz="1995" dirty="0">
              <a:solidFill>
                <a:srgbClr val="0193C0"/>
              </a:solidFill>
              <a:latin typeface="Avenir"/>
              <a:ea typeface="Avenir"/>
              <a:cs typeface="Avenir"/>
              <a:sym typeface="Avenir"/>
            </a:endParaRPr>
          </a:p>
          <a:p>
            <a:pPr marL="0" lvl="0" indent="0" algn="l" rtl="0">
              <a:lnSpc>
                <a:spcPct val="100000"/>
              </a:lnSpc>
              <a:spcBef>
                <a:spcPts val="1000"/>
              </a:spcBef>
              <a:spcAft>
                <a:spcPts val="0"/>
              </a:spcAft>
              <a:buClr>
                <a:srgbClr val="0193C0"/>
              </a:buClr>
              <a:buSzPts val="2422"/>
              <a:buNone/>
            </a:pPr>
            <a:r>
              <a:rPr lang="en-US" sz="2422" dirty="0">
                <a:solidFill>
                  <a:srgbClr val="0193C0"/>
                </a:solidFill>
                <a:latin typeface="Comfortaa"/>
                <a:ea typeface="Comfortaa"/>
                <a:cs typeface="Comfortaa"/>
                <a:sym typeface="Comfortaa"/>
              </a:rPr>
              <a:t>ACTIVITIES IN THIS MODULE</a:t>
            </a:r>
            <a:endParaRPr dirty="0"/>
          </a:p>
          <a:p>
            <a:pPr marL="228600" lvl="0" indent="-228600" algn="l" rtl="0">
              <a:lnSpc>
                <a:spcPct val="100000"/>
              </a:lnSpc>
              <a:spcBef>
                <a:spcPts val="1000"/>
              </a:spcBef>
              <a:spcAft>
                <a:spcPts val="0"/>
              </a:spcAft>
              <a:buClr>
                <a:srgbClr val="454545"/>
              </a:buClr>
              <a:buSzPts val="1995"/>
              <a:buFont typeface="Calibri"/>
              <a:buAutoNum type="arabicPeriod"/>
            </a:pPr>
            <a:r>
              <a:rPr lang="en-US" sz="1995" b="0" dirty="0">
                <a:solidFill>
                  <a:srgbClr val="454545"/>
                </a:solidFill>
                <a:latin typeface="Avenir"/>
                <a:ea typeface="Avenir"/>
                <a:cs typeface="Avenir"/>
                <a:sym typeface="Avenir"/>
              </a:rPr>
              <a:t>Validate norms</a:t>
            </a:r>
            <a:endParaRPr dirty="0"/>
          </a:p>
          <a:p>
            <a:pPr marL="228600" lvl="0" indent="-228600" algn="l" rtl="0">
              <a:lnSpc>
                <a:spcPct val="100000"/>
              </a:lnSpc>
              <a:spcBef>
                <a:spcPts val="1000"/>
              </a:spcBef>
              <a:spcAft>
                <a:spcPts val="0"/>
              </a:spcAft>
              <a:buClr>
                <a:srgbClr val="454545"/>
              </a:buClr>
              <a:buSzPts val="1995"/>
              <a:buFont typeface="Calibri"/>
              <a:buAutoNum type="arabicPeriod"/>
            </a:pPr>
            <a:r>
              <a:rPr lang="en-US" sz="1995" b="0" dirty="0">
                <a:solidFill>
                  <a:srgbClr val="454545"/>
                </a:solidFill>
                <a:latin typeface="Avenir"/>
                <a:ea typeface="Avenir"/>
                <a:cs typeface="Avenir"/>
                <a:sym typeface="Avenir"/>
              </a:rPr>
              <a:t>Use the Decision tree</a:t>
            </a:r>
            <a:endParaRPr dirty="0"/>
          </a:p>
          <a:p>
            <a:pPr marL="228600" lvl="0" indent="-228600" algn="l" rtl="0">
              <a:lnSpc>
                <a:spcPct val="100000"/>
              </a:lnSpc>
              <a:spcBef>
                <a:spcPts val="1000"/>
              </a:spcBef>
              <a:spcAft>
                <a:spcPts val="0"/>
              </a:spcAft>
              <a:buClr>
                <a:srgbClr val="454545"/>
              </a:buClr>
              <a:buSzPts val="1995"/>
              <a:buFont typeface="Calibri"/>
              <a:buAutoNum type="arabicPeriod"/>
            </a:pPr>
            <a:r>
              <a:rPr lang="en-US" sz="1995" b="0" dirty="0">
                <a:solidFill>
                  <a:srgbClr val="454545"/>
                </a:solidFill>
                <a:latin typeface="Avenir"/>
                <a:ea typeface="Avenir"/>
                <a:cs typeface="Avenir"/>
                <a:sym typeface="Avenir"/>
              </a:rPr>
              <a:t>Identify the future state</a:t>
            </a:r>
            <a:endParaRPr dirty="0"/>
          </a:p>
          <a:p>
            <a:pPr marL="228600" lvl="0" indent="-228600" algn="l" rtl="0">
              <a:lnSpc>
                <a:spcPct val="100000"/>
              </a:lnSpc>
              <a:spcBef>
                <a:spcPts val="1000"/>
              </a:spcBef>
              <a:spcAft>
                <a:spcPts val="0"/>
              </a:spcAft>
              <a:buClr>
                <a:srgbClr val="454545"/>
              </a:buClr>
              <a:buSzPts val="1995"/>
              <a:buFont typeface="Calibri"/>
              <a:buAutoNum type="arabicPeriod"/>
            </a:pPr>
            <a:r>
              <a:rPr lang="en-US" sz="1995" b="0" dirty="0">
                <a:solidFill>
                  <a:srgbClr val="454545"/>
                </a:solidFill>
                <a:latin typeface="Avenir"/>
                <a:ea typeface="Avenir"/>
                <a:cs typeface="Avenir"/>
                <a:sym typeface="Avenir"/>
              </a:rPr>
              <a:t>Assess the difficulty of change</a:t>
            </a:r>
            <a:endParaRPr dirty="0"/>
          </a:p>
          <a:p>
            <a:pPr marL="228600" lvl="0" indent="-228600" algn="l" rtl="0">
              <a:lnSpc>
                <a:spcPct val="100000"/>
              </a:lnSpc>
              <a:spcBef>
                <a:spcPts val="1000"/>
              </a:spcBef>
              <a:spcAft>
                <a:spcPts val="0"/>
              </a:spcAft>
              <a:buClr>
                <a:srgbClr val="454545"/>
              </a:buClr>
              <a:buSzPts val="1995"/>
              <a:buFont typeface="Calibri"/>
              <a:buAutoNum type="arabicPeriod"/>
            </a:pPr>
            <a:r>
              <a:rPr lang="en-US" sz="1995" b="0" dirty="0">
                <a:solidFill>
                  <a:srgbClr val="454545"/>
                </a:solidFill>
                <a:latin typeface="Avenir"/>
                <a:ea typeface="Avenir"/>
                <a:cs typeface="Avenir"/>
                <a:sym typeface="Avenir"/>
              </a:rPr>
              <a:t>Document the decisions</a:t>
            </a:r>
            <a:endParaRPr sz="1995" dirty="0">
              <a:solidFill>
                <a:srgbClr val="0193C0"/>
              </a:solidFill>
              <a:latin typeface="Avenir"/>
              <a:ea typeface="Avenir"/>
              <a:cs typeface="Avenir"/>
              <a:sym typeface="Avenir"/>
            </a:endParaRPr>
          </a:p>
          <a:p>
            <a:pPr marL="0" lvl="0" indent="0" algn="l" rtl="0">
              <a:lnSpc>
                <a:spcPct val="100000"/>
              </a:lnSpc>
              <a:spcBef>
                <a:spcPts val="1000"/>
              </a:spcBef>
              <a:spcAft>
                <a:spcPts val="0"/>
              </a:spcAft>
              <a:buClr>
                <a:srgbClr val="0193C0"/>
              </a:buClr>
              <a:buSzPts val="2422"/>
              <a:buNone/>
            </a:pPr>
            <a:r>
              <a:rPr lang="en-US" sz="2422" dirty="0">
                <a:solidFill>
                  <a:srgbClr val="0193C0"/>
                </a:solidFill>
                <a:latin typeface="Comfortaa"/>
                <a:ea typeface="Comfortaa"/>
                <a:cs typeface="Comfortaa"/>
                <a:sym typeface="Comfortaa"/>
              </a:rPr>
              <a:t>OUTPUT</a:t>
            </a:r>
            <a:endParaRPr dirty="0"/>
          </a:p>
          <a:p>
            <a:pPr marL="0" lvl="0" indent="0" algn="l" rtl="0">
              <a:lnSpc>
                <a:spcPct val="100000"/>
              </a:lnSpc>
              <a:spcBef>
                <a:spcPts val="1000"/>
              </a:spcBef>
              <a:spcAft>
                <a:spcPts val="0"/>
              </a:spcAft>
              <a:buClr>
                <a:srgbClr val="07C1E8"/>
              </a:buClr>
              <a:buSzPts val="1995"/>
              <a:buNone/>
            </a:pPr>
            <a:r>
              <a:rPr lang="en-US" sz="1995" b="0" dirty="0">
                <a:solidFill>
                  <a:srgbClr val="454545"/>
                </a:solidFill>
                <a:latin typeface="Avenir"/>
                <a:ea typeface="Avenir"/>
                <a:cs typeface="Avenir"/>
                <a:sym typeface="Avenir"/>
              </a:rPr>
              <a:t>Completed Norm Profiles</a:t>
            </a:r>
            <a:endParaRPr dirty="0"/>
          </a:p>
          <a:p>
            <a:pPr marL="0" lvl="0" indent="0" algn="l" rtl="0">
              <a:lnSpc>
                <a:spcPct val="100000"/>
              </a:lnSpc>
              <a:spcBef>
                <a:spcPts val="1000"/>
              </a:spcBef>
              <a:spcAft>
                <a:spcPts val="0"/>
              </a:spcAft>
              <a:buClr>
                <a:schemeClr val="dk1"/>
              </a:buClr>
              <a:buSzPts val="1330"/>
              <a:buNone/>
            </a:pPr>
            <a:endParaRPr sz="1330" dirty="0"/>
          </a:p>
        </p:txBody>
      </p:sp>
      <p:sp>
        <p:nvSpPr>
          <p:cNvPr id="536" name="Google Shape;536;p25"/>
          <p:cNvSpPr txBox="1"/>
          <p:nvPr/>
        </p:nvSpPr>
        <p:spPr>
          <a:xfrm>
            <a:off x="7577457" y="4221152"/>
            <a:ext cx="4281652" cy="153932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7C1E8"/>
              </a:buClr>
              <a:buSzPts val="1600"/>
              <a:buFont typeface="Avenir"/>
              <a:buNone/>
            </a:pPr>
            <a:r>
              <a:rPr lang="en-US" sz="1600" b="0" i="0" u="none" strike="noStrike" cap="none">
                <a:solidFill>
                  <a:srgbClr val="07C1E8"/>
                </a:solidFill>
                <a:latin typeface="Avenir"/>
                <a:ea typeface="Avenir"/>
                <a:cs typeface="Avenir"/>
                <a:sym typeface="Avenir"/>
              </a:rPr>
              <a:t>All but Activity 5 to be conducted with community members in a community meeting. Examine the slides closely. Some are meant to be used with the team to explain what you will do, and some are to be used with the community during community meetings.</a:t>
            </a:r>
            <a:endParaRPr/>
          </a:p>
          <a:p>
            <a:pPr marL="0" marR="0" lvl="0" indent="0" algn="l" rtl="0">
              <a:lnSpc>
                <a:spcPct val="90000"/>
              </a:lnSpc>
              <a:spcBef>
                <a:spcPts val="0"/>
              </a:spcBef>
              <a:spcAft>
                <a:spcPts val="0"/>
              </a:spcAft>
              <a:buClr>
                <a:schemeClr val="dk2"/>
              </a:buClr>
              <a:buSzPts val="1600"/>
              <a:buFont typeface="Montserrat"/>
              <a:buNone/>
            </a:pPr>
            <a:endParaRPr sz="1600" b="0" i="0" u="none" strike="noStrike" cap="none">
              <a:solidFill>
                <a:srgbClr val="07C1E8"/>
              </a:solidFill>
              <a:latin typeface="Avenir"/>
              <a:ea typeface="Avenir"/>
              <a:cs typeface="Avenir"/>
              <a:sym typeface="Avenir"/>
            </a:endParaRPr>
          </a:p>
          <a:p>
            <a:pPr marL="0" marR="0" lvl="0" indent="0" algn="l" rtl="0">
              <a:lnSpc>
                <a:spcPct val="90000"/>
              </a:lnSpc>
              <a:spcBef>
                <a:spcPts val="0"/>
              </a:spcBef>
              <a:spcAft>
                <a:spcPts val="0"/>
              </a:spcAft>
              <a:buClr>
                <a:srgbClr val="07C1E8"/>
              </a:buClr>
              <a:buSzPts val="1600"/>
              <a:buFont typeface="Avenir"/>
              <a:buNone/>
            </a:pPr>
            <a:r>
              <a:rPr lang="en-US" sz="1600" b="0" i="0" u="none" strike="noStrike" cap="none">
                <a:solidFill>
                  <a:srgbClr val="07C1E8"/>
                </a:solidFill>
                <a:latin typeface="Avenir"/>
                <a:ea typeface="Avenir"/>
                <a:cs typeface="Avenir"/>
                <a:sym typeface="Avenir"/>
              </a:rPr>
              <a:t>Slides to be used in community meetings have a * in the upper right corner.</a:t>
            </a:r>
            <a:endParaRPr/>
          </a:p>
        </p:txBody>
      </p:sp>
      <p:sp>
        <p:nvSpPr>
          <p:cNvPr id="537" name="Google Shape;537;p25"/>
          <p:cNvSpPr/>
          <p:nvPr/>
        </p:nvSpPr>
        <p:spPr>
          <a:xfrm>
            <a:off x="5949581" y="4221152"/>
            <a:ext cx="1371600" cy="1379007"/>
          </a:xfrm>
          <a:prstGeom prst="ellipse">
            <a:avLst/>
          </a:prstGeom>
          <a:noFill/>
          <a:ln w="28575" cap="flat" cmpd="sng">
            <a:solidFill>
              <a:srgbClr val="07C1E8"/>
            </a:solidFill>
            <a:prstDash val="solid"/>
            <a:miter lim="800000"/>
            <a:headEnd type="none" w="sm" len="sm"/>
            <a:tailEnd type="none" w="sm" len="sm"/>
          </a:ln>
        </p:spPr>
        <p:txBody>
          <a:bodyPr spcFirstLastPara="1" wrap="square" lIns="0" tIns="36000" rIns="0" bIns="54000" anchor="ctr" anchorCtr="0">
            <a:noAutofit/>
          </a:bodyPr>
          <a:lstStyle/>
          <a:p>
            <a:pPr marL="0" marR="0" lvl="0" indent="0" algn="ctr" rtl="0">
              <a:lnSpc>
                <a:spcPct val="110000"/>
              </a:lnSpc>
              <a:spcBef>
                <a:spcPts val="0"/>
              </a:spcBef>
              <a:spcAft>
                <a:spcPts val="0"/>
              </a:spcAft>
              <a:buNone/>
            </a:pPr>
            <a:r>
              <a:rPr lang="en-US" sz="1800" b="1" i="0" u="none" strike="noStrike" cap="none">
                <a:solidFill>
                  <a:srgbClr val="07C1E8"/>
                </a:solidFill>
                <a:latin typeface="Calibri"/>
                <a:ea typeface="Calibri"/>
                <a:cs typeface="Calibri"/>
                <a:sym typeface="Calibri"/>
              </a:rPr>
              <a:t>Note</a:t>
            </a:r>
            <a:endParaRPr/>
          </a:p>
        </p:txBody>
      </p:sp>
      <p:sp>
        <p:nvSpPr>
          <p:cNvPr id="538" name="Google Shape;538;p25"/>
          <p:cNvSpPr txBox="1">
            <a:spLocks noGrp="1"/>
          </p:cNvSpPr>
          <p:nvPr>
            <p:ph type="title"/>
          </p:nvPr>
        </p:nvSpPr>
        <p:spPr>
          <a:xfrm>
            <a:off x="1024446" y="814889"/>
            <a:ext cx="10143108" cy="34146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7C1E8"/>
              </a:buClr>
              <a:buSzPts val="3200"/>
              <a:buFont typeface="Arial"/>
              <a:buNone/>
            </a:pPr>
            <a:r>
              <a:rPr lang="en-US" sz="3200">
                <a:solidFill>
                  <a:srgbClr val="07C1E8"/>
                </a:solidFill>
                <a:latin typeface="Arial"/>
                <a:ea typeface="Arial"/>
                <a:cs typeface="Arial"/>
                <a:sym typeface="Arial"/>
              </a:rPr>
              <a:t>Module 2: Community Consultation</a:t>
            </a:r>
            <a:endParaRPr sz="3200">
              <a:latin typeface="Calibri"/>
              <a:ea typeface="Calibri"/>
              <a:cs typeface="Calibri"/>
              <a:sym typeface="Calibri"/>
            </a:endParaRPr>
          </a:p>
        </p:txBody>
      </p:sp>
      <p:grpSp>
        <p:nvGrpSpPr>
          <p:cNvPr id="539" name="Google Shape;539;p25"/>
          <p:cNvGrpSpPr/>
          <p:nvPr/>
        </p:nvGrpSpPr>
        <p:grpSpPr>
          <a:xfrm>
            <a:off x="9601200" y="328481"/>
            <a:ext cx="2832498" cy="494202"/>
            <a:chOff x="4116076" y="413123"/>
            <a:chExt cx="2832498" cy="494202"/>
          </a:xfrm>
        </p:grpSpPr>
        <p:cxnSp>
          <p:nvCxnSpPr>
            <p:cNvPr id="540" name="Google Shape;540;p25"/>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541" name="Google Shape;541;p25"/>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542" name="Google Shape;542;p25"/>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INTRO</a:t>
              </a:r>
              <a:endParaRPr sz="500" b="1" i="0" u="none" strike="noStrike" cap="none">
                <a:solidFill>
                  <a:srgbClr val="BFBFBF"/>
                </a:solidFill>
                <a:latin typeface="Avenir"/>
                <a:ea typeface="Avenir"/>
                <a:cs typeface="Avenir"/>
                <a:sym typeface="Avenir"/>
              </a:endParaRPr>
            </a:p>
          </p:txBody>
        </p:sp>
        <p:sp>
          <p:nvSpPr>
            <p:cNvPr id="543" name="Google Shape;543;p25"/>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1</a:t>
              </a:r>
              <a:endParaRPr sz="500" b="1" i="0" u="none" strike="noStrike" cap="none">
                <a:solidFill>
                  <a:srgbClr val="BFBFBF"/>
                </a:solidFill>
                <a:latin typeface="Avenir"/>
                <a:ea typeface="Avenir"/>
                <a:cs typeface="Avenir"/>
                <a:sym typeface="Avenir"/>
              </a:endParaRPr>
            </a:p>
          </p:txBody>
        </p:sp>
        <p:sp>
          <p:nvSpPr>
            <p:cNvPr id="544" name="Google Shape;544;p25"/>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07C1E8"/>
                  </a:solidFill>
                  <a:latin typeface="Avenir"/>
                  <a:ea typeface="Avenir"/>
                  <a:cs typeface="Avenir"/>
                  <a:sym typeface="Avenir"/>
                </a:rPr>
                <a:t>MODULE 2</a:t>
              </a:r>
              <a:endParaRPr sz="500" b="1" i="0" u="none" strike="noStrike" cap="none">
                <a:solidFill>
                  <a:srgbClr val="07C1E8"/>
                </a:solidFill>
                <a:latin typeface="Avenir"/>
                <a:ea typeface="Avenir"/>
                <a:cs typeface="Avenir"/>
                <a:sym typeface="Avenir"/>
              </a:endParaRPr>
            </a:p>
          </p:txBody>
        </p:sp>
        <p:sp>
          <p:nvSpPr>
            <p:cNvPr id="545" name="Google Shape;545;p25"/>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3</a:t>
              </a:r>
              <a:endParaRPr sz="500" b="1" i="0" u="none" strike="noStrike" cap="none">
                <a:solidFill>
                  <a:srgbClr val="BFBFBF"/>
                </a:solidFill>
                <a:latin typeface="Avenir"/>
                <a:ea typeface="Avenir"/>
                <a:cs typeface="Avenir"/>
                <a:sym typeface="Avenir"/>
              </a:endParaRPr>
            </a:p>
          </p:txBody>
        </p:sp>
        <p:sp>
          <p:nvSpPr>
            <p:cNvPr id="546" name="Google Shape;546;p25"/>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4</a:t>
              </a:r>
              <a:endParaRPr sz="500" b="1" i="0" u="none" strike="noStrike" cap="none">
                <a:solidFill>
                  <a:srgbClr val="BFBFBF"/>
                </a:solidFill>
                <a:latin typeface="Avenir"/>
                <a:ea typeface="Avenir"/>
                <a:cs typeface="Avenir"/>
                <a:sym typeface="Avenir"/>
              </a:endParaRPr>
            </a:p>
          </p:txBody>
        </p:sp>
        <p:sp>
          <p:nvSpPr>
            <p:cNvPr id="547" name="Google Shape;547;p25"/>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548" name="Google Shape;548;p25"/>
            <p:cNvSpPr/>
            <p:nvPr/>
          </p:nvSpPr>
          <p:spPr>
            <a:xfrm rot="8100000">
              <a:off x="5199879"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549" name="Google Shape;549;p25"/>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550" name="Google Shape;550;p25"/>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26"/>
          <p:cNvSpPr txBox="1">
            <a:spLocks noGrp="1"/>
          </p:cNvSpPr>
          <p:nvPr>
            <p:ph type="body" idx="1"/>
          </p:nvPr>
        </p:nvSpPr>
        <p:spPr>
          <a:xfrm>
            <a:off x="993875" y="1691773"/>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rgbClr val="0193C0"/>
              </a:buClr>
              <a:buSzPts val="2775"/>
              <a:buNone/>
            </a:pPr>
            <a:r>
              <a:rPr lang="en-US" sz="2775" dirty="0">
                <a:solidFill>
                  <a:srgbClr val="0193C0"/>
                </a:solidFill>
                <a:latin typeface="Comfortaa"/>
                <a:ea typeface="Comfortaa"/>
                <a:cs typeface="Comfortaa"/>
                <a:sym typeface="Comfortaa"/>
              </a:rPr>
              <a:t>KEY TERMS</a:t>
            </a:r>
            <a:endParaRPr dirty="0"/>
          </a:p>
          <a:p>
            <a:pPr marL="460375" lvl="0" indent="-323850" algn="l" rtl="0">
              <a:lnSpc>
                <a:spcPct val="110000"/>
              </a:lnSpc>
              <a:spcBef>
                <a:spcPts val="1000"/>
              </a:spcBef>
              <a:spcAft>
                <a:spcPts val="0"/>
              </a:spcAft>
              <a:buClr>
                <a:srgbClr val="05B5DB"/>
              </a:buClr>
              <a:buSzPts val="2886"/>
              <a:buFont typeface="Courier New"/>
              <a:buChar char="o"/>
            </a:pPr>
            <a:r>
              <a:rPr lang="en-US" sz="2405" b="1" dirty="0">
                <a:solidFill>
                  <a:srgbClr val="454545"/>
                </a:solidFill>
                <a:latin typeface="Avenir"/>
                <a:ea typeface="Avenir"/>
                <a:cs typeface="Avenir"/>
                <a:sym typeface="Avenir"/>
              </a:rPr>
              <a:t>“Fortify” </a:t>
            </a:r>
            <a:r>
              <a:rPr lang="en-US" sz="2405" dirty="0">
                <a:solidFill>
                  <a:srgbClr val="454545"/>
                </a:solidFill>
                <a:latin typeface="Avenir"/>
                <a:ea typeface="Avenir"/>
                <a:cs typeface="Avenir"/>
                <a:sym typeface="Avenir"/>
              </a:rPr>
              <a:t>the norm</a:t>
            </a:r>
            <a:r>
              <a:rPr lang="en-US" sz="2405" b="1" dirty="0">
                <a:solidFill>
                  <a:srgbClr val="454545"/>
                </a:solidFill>
                <a:latin typeface="Avenir"/>
                <a:ea typeface="Avenir"/>
                <a:cs typeface="Avenir"/>
                <a:sym typeface="Avenir"/>
              </a:rPr>
              <a:t>: </a:t>
            </a:r>
            <a:r>
              <a:rPr lang="en-US" sz="2405" b="0" dirty="0">
                <a:solidFill>
                  <a:srgbClr val="454545"/>
                </a:solidFill>
                <a:latin typeface="Avenir"/>
                <a:ea typeface="Avenir"/>
                <a:cs typeface="Avenir"/>
                <a:sym typeface="Avenir"/>
              </a:rPr>
              <a:t>The community would like to strengthen the norm or make it more common in order to improve wellbeing.</a:t>
            </a:r>
            <a:endParaRPr dirty="0"/>
          </a:p>
          <a:p>
            <a:pPr marL="460375" lvl="0" indent="-323850" algn="l" rtl="0">
              <a:lnSpc>
                <a:spcPct val="110000"/>
              </a:lnSpc>
              <a:spcBef>
                <a:spcPts val="1000"/>
              </a:spcBef>
              <a:spcAft>
                <a:spcPts val="0"/>
              </a:spcAft>
              <a:buClr>
                <a:srgbClr val="05B5DB"/>
              </a:buClr>
              <a:buSzPts val="2886"/>
              <a:buFont typeface="Courier New"/>
              <a:buChar char="o"/>
            </a:pPr>
            <a:r>
              <a:rPr lang="en-US" sz="2405" b="1" dirty="0">
                <a:solidFill>
                  <a:srgbClr val="454545"/>
                </a:solidFill>
                <a:latin typeface="Avenir"/>
                <a:ea typeface="Avenir"/>
                <a:cs typeface="Avenir"/>
                <a:sym typeface="Avenir"/>
              </a:rPr>
              <a:t>“Reframe”</a:t>
            </a:r>
            <a:r>
              <a:rPr lang="en-US" sz="2405" dirty="0">
                <a:solidFill>
                  <a:srgbClr val="454545"/>
                </a:solidFill>
                <a:latin typeface="Avenir"/>
                <a:ea typeface="Avenir"/>
                <a:cs typeface="Avenir"/>
                <a:sym typeface="Avenir"/>
              </a:rPr>
              <a:t> </a:t>
            </a:r>
            <a:r>
              <a:rPr lang="en-US" sz="2405" b="0" dirty="0">
                <a:solidFill>
                  <a:srgbClr val="454545"/>
                </a:solidFill>
                <a:latin typeface="Avenir"/>
                <a:ea typeface="Avenir"/>
                <a:cs typeface="Avenir"/>
                <a:sym typeface="Avenir"/>
              </a:rPr>
              <a:t>the norm: The community would like to talk about the norm in a different way so that it can be useful to improve wellbeing.</a:t>
            </a:r>
            <a:endParaRPr dirty="0"/>
          </a:p>
          <a:p>
            <a:pPr marL="460375" lvl="0" indent="-323850" algn="l" rtl="0">
              <a:lnSpc>
                <a:spcPct val="110000"/>
              </a:lnSpc>
              <a:spcBef>
                <a:spcPts val="1000"/>
              </a:spcBef>
              <a:spcAft>
                <a:spcPts val="0"/>
              </a:spcAft>
              <a:buClr>
                <a:srgbClr val="05B5DB"/>
              </a:buClr>
              <a:buSzPts val="2886"/>
              <a:buFont typeface="Courier New"/>
              <a:buChar char="o"/>
            </a:pPr>
            <a:r>
              <a:rPr lang="en-US" sz="2405" b="1" dirty="0">
                <a:solidFill>
                  <a:srgbClr val="454545"/>
                </a:solidFill>
                <a:latin typeface="Avenir"/>
                <a:ea typeface="Avenir"/>
                <a:cs typeface="Avenir"/>
                <a:sym typeface="Avenir"/>
              </a:rPr>
              <a:t>“Shift” </a:t>
            </a:r>
            <a:r>
              <a:rPr lang="en-US" sz="2405" b="0" dirty="0">
                <a:solidFill>
                  <a:srgbClr val="454545"/>
                </a:solidFill>
                <a:latin typeface="Avenir"/>
                <a:ea typeface="Avenir"/>
                <a:cs typeface="Avenir"/>
                <a:sym typeface="Avenir"/>
              </a:rPr>
              <a:t>the norm: The community would like to change the norm in order to improve wellbeing. </a:t>
            </a:r>
            <a:endParaRPr dirty="0"/>
          </a:p>
          <a:p>
            <a:pPr marL="460375" lvl="0" indent="-323850" algn="l" rtl="0">
              <a:lnSpc>
                <a:spcPct val="110000"/>
              </a:lnSpc>
              <a:spcBef>
                <a:spcPts val="1000"/>
              </a:spcBef>
              <a:spcAft>
                <a:spcPts val="0"/>
              </a:spcAft>
              <a:buClr>
                <a:srgbClr val="05B5DB"/>
              </a:buClr>
              <a:buSzPts val="2886"/>
              <a:buFont typeface="Courier New"/>
              <a:buChar char="o"/>
            </a:pPr>
            <a:r>
              <a:rPr lang="en-US" sz="2405" b="1" dirty="0">
                <a:solidFill>
                  <a:srgbClr val="454545"/>
                </a:solidFill>
                <a:latin typeface="Avenir"/>
                <a:ea typeface="Avenir"/>
                <a:cs typeface="Avenir"/>
                <a:sym typeface="Avenir"/>
              </a:rPr>
              <a:t>“Aware” </a:t>
            </a:r>
            <a:r>
              <a:rPr lang="en-US" sz="2405" b="0" dirty="0">
                <a:solidFill>
                  <a:srgbClr val="454545"/>
                </a:solidFill>
                <a:latin typeface="Avenir"/>
                <a:ea typeface="Avenir"/>
                <a:cs typeface="Avenir"/>
                <a:sym typeface="Avenir"/>
              </a:rPr>
              <a:t>of the norm: The community wants programs to be aware of this norm, but doesn’t think it is useful in improving wellbeing. </a:t>
            </a:r>
            <a:endParaRPr dirty="0"/>
          </a:p>
          <a:p>
            <a:pPr marL="0" lvl="0" indent="0" algn="l" rtl="0">
              <a:lnSpc>
                <a:spcPct val="90000"/>
              </a:lnSpc>
              <a:spcBef>
                <a:spcPts val="1000"/>
              </a:spcBef>
              <a:spcAft>
                <a:spcPts val="0"/>
              </a:spcAft>
              <a:buClr>
                <a:schemeClr val="dk1"/>
              </a:buClr>
              <a:buSzPts val="2590"/>
              <a:buNone/>
            </a:pPr>
            <a:endParaRPr sz="2590" dirty="0"/>
          </a:p>
        </p:txBody>
      </p:sp>
      <p:sp>
        <p:nvSpPr>
          <p:cNvPr id="556" name="Google Shape;556;p26"/>
          <p:cNvSpPr txBox="1">
            <a:spLocks noGrp="1"/>
          </p:cNvSpPr>
          <p:nvPr>
            <p:ph type="title"/>
          </p:nvPr>
        </p:nvSpPr>
        <p:spPr>
          <a:xfrm>
            <a:off x="1024446" y="814889"/>
            <a:ext cx="10143108" cy="34146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7C1E8"/>
              </a:buClr>
              <a:buSzPts val="3200"/>
              <a:buFont typeface="Arial"/>
              <a:buNone/>
            </a:pPr>
            <a:r>
              <a:rPr lang="en-US" sz="3200">
                <a:solidFill>
                  <a:srgbClr val="07C1E8"/>
                </a:solidFill>
                <a:latin typeface="Arial"/>
                <a:ea typeface="Arial"/>
                <a:cs typeface="Arial"/>
                <a:sym typeface="Arial"/>
              </a:rPr>
              <a:t>Module 2: Community Consultation</a:t>
            </a:r>
            <a:endParaRPr sz="3200">
              <a:latin typeface="Calibri"/>
              <a:ea typeface="Calibri"/>
              <a:cs typeface="Calibri"/>
              <a:sym typeface="Calibri"/>
            </a:endParaRPr>
          </a:p>
        </p:txBody>
      </p:sp>
      <p:grpSp>
        <p:nvGrpSpPr>
          <p:cNvPr id="557" name="Google Shape;557;p26"/>
          <p:cNvGrpSpPr/>
          <p:nvPr/>
        </p:nvGrpSpPr>
        <p:grpSpPr>
          <a:xfrm>
            <a:off x="9601200" y="328481"/>
            <a:ext cx="2832498" cy="494202"/>
            <a:chOff x="4116076" y="413123"/>
            <a:chExt cx="2832498" cy="494202"/>
          </a:xfrm>
        </p:grpSpPr>
        <p:cxnSp>
          <p:nvCxnSpPr>
            <p:cNvPr id="558" name="Google Shape;558;p26"/>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559" name="Google Shape;559;p26"/>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560" name="Google Shape;560;p26"/>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INTRO</a:t>
              </a:r>
              <a:endParaRPr sz="500" b="1" i="0" u="none" strike="noStrike" cap="none">
                <a:solidFill>
                  <a:srgbClr val="BFBFBF"/>
                </a:solidFill>
                <a:latin typeface="Avenir"/>
                <a:ea typeface="Avenir"/>
                <a:cs typeface="Avenir"/>
                <a:sym typeface="Avenir"/>
              </a:endParaRPr>
            </a:p>
          </p:txBody>
        </p:sp>
        <p:sp>
          <p:nvSpPr>
            <p:cNvPr id="561" name="Google Shape;561;p26"/>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1</a:t>
              </a:r>
              <a:endParaRPr sz="500" b="1" i="0" u="none" strike="noStrike" cap="none">
                <a:solidFill>
                  <a:srgbClr val="BFBFBF"/>
                </a:solidFill>
                <a:latin typeface="Avenir"/>
                <a:ea typeface="Avenir"/>
                <a:cs typeface="Avenir"/>
                <a:sym typeface="Avenir"/>
              </a:endParaRPr>
            </a:p>
          </p:txBody>
        </p:sp>
        <p:sp>
          <p:nvSpPr>
            <p:cNvPr id="562" name="Google Shape;562;p26"/>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07C1E8"/>
                  </a:solidFill>
                  <a:latin typeface="Avenir"/>
                  <a:ea typeface="Avenir"/>
                  <a:cs typeface="Avenir"/>
                  <a:sym typeface="Avenir"/>
                </a:rPr>
                <a:t>MODULE 2</a:t>
              </a:r>
              <a:endParaRPr sz="500" b="1" i="0" u="none" strike="noStrike" cap="none">
                <a:solidFill>
                  <a:srgbClr val="07C1E8"/>
                </a:solidFill>
                <a:latin typeface="Avenir"/>
                <a:ea typeface="Avenir"/>
                <a:cs typeface="Avenir"/>
                <a:sym typeface="Avenir"/>
              </a:endParaRPr>
            </a:p>
          </p:txBody>
        </p:sp>
        <p:sp>
          <p:nvSpPr>
            <p:cNvPr id="563" name="Google Shape;563;p26"/>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3</a:t>
              </a:r>
              <a:endParaRPr sz="500" b="1" i="0" u="none" strike="noStrike" cap="none">
                <a:solidFill>
                  <a:srgbClr val="BFBFBF"/>
                </a:solidFill>
                <a:latin typeface="Avenir"/>
                <a:ea typeface="Avenir"/>
                <a:cs typeface="Avenir"/>
                <a:sym typeface="Avenir"/>
              </a:endParaRPr>
            </a:p>
          </p:txBody>
        </p:sp>
        <p:sp>
          <p:nvSpPr>
            <p:cNvPr id="564" name="Google Shape;564;p26"/>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4</a:t>
              </a:r>
              <a:endParaRPr sz="500" b="1" i="0" u="none" strike="noStrike" cap="none">
                <a:solidFill>
                  <a:srgbClr val="BFBFBF"/>
                </a:solidFill>
                <a:latin typeface="Avenir"/>
                <a:ea typeface="Avenir"/>
                <a:cs typeface="Avenir"/>
                <a:sym typeface="Avenir"/>
              </a:endParaRPr>
            </a:p>
          </p:txBody>
        </p:sp>
        <p:sp>
          <p:nvSpPr>
            <p:cNvPr id="565" name="Google Shape;565;p26"/>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566" name="Google Shape;566;p26"/>
            <p:cNvSpPr/>
            <p:nvPr/>
          </p:nvSpPr>
          <p:spPr>
            <a:xfrm rot="8100000">
              <a:off x="5199879"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567" name="Google Shape;567;p26"/>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568" name="Google Shape;568;p26"/>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27"/>
          <p:cNvSpPr txBox="1">
            <a:spLocks noGrp="1"/>
          </p:cNvSpPr>
          <p:nvPr>
            <p:ph type="body" idx="1"/>
          </p:nvPr>
        </p:nvSpPr>
        <p:spPr>
          <a:xfrm>
            <a:off x="946529" y="1542031"/>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54545"/>
              </a:buClr>
              <a:buSzPts val="2400"/>
              <a:buNone/>
            </a:pPr>
            <a:r>
              <a:rPr lang="en-US" sz="2400" b="0" dirty="0">
                <a:solidFill>
                  <a:srgbClr val="454545"/>
                </a:solidFill>
                <a:latin typeface="Avenir"/>
                <a:ea typeface="Avenir"/>
                <a:cs typeface="Avenir"/>
                <a:sym typeface="Avenir"/>
              </a:rPr>
              <a:t>Activity 1 to 4 build on each other and should be conducted in one session if possible. In this first activity you will make the participants feel welcome, ensure they understand what the team is trying to achieve, and communicate that the team values their opinions and knowledge. This activity will also aim to confirm that the community agrees that the social norms that the formative research identified are relevant to their community.</a:t>
            </a:r>
            <a:endParaRPr dirty="0"/>
          </a:p>
          <a:p>
            <a:pPr marL="0" lvl="0" indent="0" algn="l" rtl="0">
              <a:lnSpc>
                <a:spcPct val="90000"/>
              </a:lnSpc>
              <a:spcBef>
                <a:spcPts val="1000"/>
              </a:spcBef>
              <a:spcAft>
                <a:spcPts val="0"/>
              </a:spcAft>
              <a:buClr>
                <a:schemeClr val="dk1"/>
              </a:buClr>
              <a:buSzPts val="2400"/>
              <a:buNone/>
            </a:pPr>
            <a:endParaRPr sz="2400" b="0" dirty="0">
              <a:solidFill>
                <a:srgbClr val="454545"/>
              </a:solidFill>
              <a:latin typeface="Avenir"/>
              <a:ea typeface="Avenir"/>
              <a:cs typeface="Avenir"/>
              <a:sym typeface="Avenir"/>
            </a:endParaRPr>
          </a:p>
          <a:p>
            <a:pPr marL="0" lvl="0" indent="0" algn="l" rtl="0">
              <a:lnSpc>
                <a:spcPct val="90000"/>
              </a:lnSpc>
              <a:spcBef>
                <a:spcPts val="1000"/>
              </a:spcBef>
              <a:spcAft>
                <a:spcPts val="0"/>
              </a:spcAft>
              <a:buClr>
                <a:schemeClr val="dk1"/>
              </a:buClr>
              <a:buSzPts val="2400"/>
              <a:buNone/>
            </a:pPr>
            <a:endParaRPr sz="2400" dirty="0"/>
          </a:p>
        </p:txBody>
      </p:sp>
      <p:sp>
        <p:nvSpPr>
          <p:cNvPr id="574" name="Google Shape;574;p27"/>
          <p:cNvSpPr txBox="1">
            <a:spLocks noGrp="1"/>
          </p:cNvSpPr>
          <p:nvPr>
            <p:ph type="title"/>
          </p:nvPr>
        </p:nvSpPr>
        <p:spPr>
          <a:xfrm>
            <a:off x="1024446" y="814889"/>
            <a:ext cx="10143108" cy="34146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7C1E8"/>
              </a:buClr>
              <a:buSzPts val="3200"/>
              <a:buFont typeface="Arial"/>
              <a:buNone/>
            </a:pPr>
            <a:r>
              <a:rPr lang="en-US" sz="3200">
                <a:solidFill>
                  <a:srgbClr val="07C1E8"/>
                </a:solidFill>
                <a:latin typeface="Arial"/>
                <a:ea typeface="Arial"/>
                <a:cs typeface="Arial"/>
                <a:sym typeface="Arial"/>
              </a:rPr>
              <a:t>Module 2: Community Consultation</a:t>
            </a:r>
            <a:endParaRPr sz="3200">
              <a:latin typeface="Calibri"/>
              <a:ea typeface="Calibri"/>
              <a:cs typeface="Calibri"/>
              <a:sym typeface="Calibri"/>
            </a:endParaRPr>
          </a:p>
        </p:txBody>
      </p:sp>
      <p:grpSp>
        <p:nvGrpSpPr>
          <p:cNvPr id="575" name="Google Shape;575;p27"/>
          <p:cNvGrpSpPr/>
          <p:nvPr/>
        </p:nvGrpSpPr>
        <p:grpSpPr>
          <a:xfrm>
            <a:off x="9601200" y="328481"/>
            <a:ext cx="2832498" cy="494202"/>
            <a:chOff x="4116076" y="413123"/>
            <a:chExt cx="2832498" cy="494202"/>
          </a:xfrm>
        </p:grpSpPr>
        <p:cxnSp>
          <p:nvCxnSpPr>
            <p:cNvPr id="576" name="Google Shape;576;p27"/>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577" name="Google Shape;577;p27"/>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578" name="Google Shape;578;p27"/>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INTRO</a:t>
              </a:r>
              <a:endParaRPr sz="500" b="1" i="0" u="none" strike="noStrike" cap="none">
                <a:solidFill>
                  <a:srgbClr val="BFBFBF"/>
                </a:solidFill>
                <a:latin typeface="Avenir"/>
                <a:ea typeface="Avenir"/>
                <a:cs typeface="Avenir"/>
                <a:sym typeface="Avenir"/>
              </a:endParaRPr>
            </a:p>
          </p:txBody>
        </p:sp>
        <p:sp>
          <p:nvSpPr>
            <p:cNvPr id="579" name="Google Shape;579;p27"/>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1</a:t>
              </a:r>
              <a:endParaRPr sz="500" b="1" i="0" u="none" strike="noStrike" cap="none">
                <a:solidFill>
                  <a:srgbClr val="BFBFBF"/>
                </a:solidFill>
                <a:latin typeface="Avenir"/>
                <a:ea typeface="Avenir"/>
                <a:cs typeface="Avenir"/>
                <a:sym typeface="Avenir"/>
              </a:endParaRPr>
            </a:p>
          </p:txBody>
        </p:sp>
        <p:sp>
          <p:nvSpPr>
            <p:cNvPr id="580" name="Google Shape;580;p27"/>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07C1E8"/>
                  </a:solidFill>
                  <a:latin typeface="Avenir"/>
                  <a:ea typeface="Avenir"/>
                  <a:cs typeface="Avenir"/>
                  <a:sym typeface="Avenir"/>
                </a:rPr>
                <a:t>MODULE 2</a:t>
              </a:r>
              <a:endParaRPr sz="500" b="1" i="0" u="none" strike="noStrike" cap="none">
                <a:solidFill>
                  <a:srgbClr val="07C1E8"/>
                </a:solidFill>
                <a:latin typeface="Avenir"/>
                <a:ea typeface="Avenir"/>
                <a:cs typeface="Avenir"/>
                <a:sym typeface="Avenir"/>
              </a:endParaRPr>
            </a:p>
          </p:txBody>
        </p:sp>
        <p:sp>
          <p:nvSpPr>
            <p:cNvPr id="581" name="Google Shape;581;p27"/>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3</a:t>
              </a:r>
              <a:endParaRPr sz="500" b="1" i="0" u="none" strike="noStrike" cap="none">
                <a:solidFill>
                  <a:srgbClr val="BFBFBF"/>
                </a:solidFill>
                <a:latin typeface="Avenir"/>
                <a:ea typeface="Avenir"/>
                <a:cs typeface="Avenir"/>
                <a:sym typeface="Avenir"/>
              </a:endParaRPr>
            </a:p>
          </p:txBody>
        </p:sp>
        <p:sp>
          <p:nvSpPr>
            <p:cNvPr id="582" name="Google Shape;582;p27"/>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4</a:t>
              </a:r>
              <a:endParaRPr sz="500" b="1" i="0" u="none" strike="noStrike" cap="none">
                <a:solidFill>
                  <a:srgbClr val="BFBFBF"/>
                </a:solidFill>
                <a:latin typeface="Avenir"/>
                <a:ea typeface="Avenir"/>
                <a:cs typeface="Avenir"/>
                <a:sym typeface="Avenir"/>
              </a:endParaRPr>
            </a:p>
          </p:txBody>
        </p:sp>
        <p:sp>
          <p:nvSpPr>
            <p:cNvPr id="583" name="Google Shape;583;p27"/>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584" name="Google Shape;584;p27"/>
            <p:cNvSpPr/>
            <p:nvPr/>
          </p:nvSpPr>
          <p:spPr>
            <a:xfrm rot="8100000">
              <a:off x="5199879"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585" name="Google Shape;585;p27"/>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586" name="Google Shape;586;p27"/>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28"/>
          <p:cNvSpPr txBox="1">
            <a:spLocks noGrp="1"/>
          </p:cNvSpPr>
          <p:nvPr>
            <p:ph type="body" idx="1"/>
          </p:nvPr>
        </p:nvSpPr>
        <p:spPr>
          <a:xfrm>
            <a:off x="1024446" y="1691773"/>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193C0"/>
              </a:buClr>
              <a:buSzPts val="2800"/>
              <a:buNone/>
            </a:pPr>
            <a:r>
              <a:rPr lang="en-US" dirty="0">
                <a:solidFill>
                  <a:srgbClr val="0193C0"/>
                </a:solidFill>
                <a:latin typeface="Comfortaa"/>
                <a:ea typeface="Comfortaa"/>
                <a:cs typeface="Comfortaa"/>
                <a:sym typeface="Comfortaa"/>
              </a:rPr>
              <a:t>INSTRUCTIONS</a:t>
            </a:r>
            <a:endParaRPr dirty="0"/>
          </a:p>
          <a:p>
            <a:pPr marL="514350" lvl="0" indent="-514350" algn="l" rtl="0">
              <a:lnSpc>
                <a:spcPct val="100000"/>
              </a:lnSpc>
              <a:spcBef>
                <a:spcPts val="1000"/>
              </a:spcBef>
              <a:spcAft>
                <a:spcPts val="0"/>
              </a:spcAft>
              <a:buClr>
                <a:srgbClr val="3F3F3F"/>
              </a:buClr>
              <a:buSzPts val="2400"/>
              <a:buFont typeface="Calibri"/>
              <a:buAutoNum type="arabicPeriod"/>
            </a:pPr>
            <a:r>
              <a:rPr lang="en-US" sz="2400" dirty="0">
                <a:solidFill>
                  <a:srgbClr val="3F3F3F"/>
                </a:solidFill>
                <a:latin typeface="Avenir"/>
                <a:ea typeface="Avenir"/>
                <a:cs typeface="Avenir"/>
                <a:sym typeface="Avenir"/>
              </a:rPr>
              <a:t>Convene the community meeting</a:t>
            </a:r>
            <a:endParaRPr dirty="0"/>
          </a:p>
          <a:p>
            <a:pPr marL="514350" lvl="0" indent="-514350" algn="l" rtl="0">
              <a:lnSpc>
                <a:spcPct val="100000"/>
              </a:lnSpc>
              <a:spcBef>
                <a:spcPts val="1000"/>
              </a:spcBef>
              <a:spcAft>
                <a:spcPts val="0"/>
              </a:spcAft>
              <a:buClr>
                <a:srgbClr val="3F3F3F"/>
              </a:buClr>
              <a:buSzPts val="2400"/>
              <a:buFont typeface="Calibri"/>
              <a:buAutoNum type="arabicPeriod"/>
            </a:pPr>
            <a:r>
              <a:rPr lang="en-US" sz="2400" dirty="0">
                <a:solidFill>
                  <a:srgbClr val="3F3F3F"/>
                </a:solidFill>
                <a:latin typeface="Avenir"/>
                <a:ea typeface="Avenir"/>
                <a:cs typeface="Avenir"/>
                <a:sym typeface="Avenir"/>
              </a:rPr>
              <a:t>Provide an introduction to the program and its goals</a:t>
            </a:r>
            <a:endParaRPr dirty="0"/>
          </a:p>
          <a:p>
            <a:pPr marL="514350" lvl="0" indent="-514350" algn="l" rtl="0">
              <a:lnSpc>
                <a:spcPct val="100000"/>
              </a:lnSpc>
              <a:spcBef>
                <a:spcPts val="1000"/>
              </a:spcBef>
              <a:spcAft>
                <a:spcPts val="0"/>
              </a:spcAft>
              <a:buClr>
                <a:srgbClr val="3F3F3F"/>
              </a:buClr>
              <a:buSzPts val="2400"/>
              <a:buFont typeface="Calibri"/>
              <a:buAutoNum type="arabicPeriod"/>
            </a:pPr>
            <a:r>
              <a:rPr lang="en-US" sz="2400" dirty="0">
                <a:solidFill>
                  <a:srgbClr val="3F3F3F"/>
                </a:solidFill>
                <a:latin typeface="Avenir"/>
                <a:ea typeface="Avenir"/>
                <a:cs typeface="Avenir"/>
                <a:sym typeface="Avenir"/>
              </a:rPr>
              <a:t>Define social norms and ask for input on the program’s list of relevant social norms</a:t>
            </a:r>
            <a:endParaRPr dirty="0"/>
          </a:p>
          <a:p>
            <a:pPr marL="0" lvl="0" indent="0" algn="l" rtl="0">
              <a:lnSpc>
                <a:spcPct val="90000"/>
              </a:lnSpc>
              <a:spcBef>
                <a:spcPts val="1000"/>
              </a:spcBef>
              <a:spcAft>
                <a:spcPts val="0"/>
              </a:spcAft>
              <a:buClr>
                <a:schemeClr val="dk1"/>
              </a:buClr>
              <a:buSzPts val="2800"/>
              <a:buNone/>
            </a:pPr>
            <a:endParaRPr dirty="0"/>
          </a:p>
        </p:txBody>
      </p:sp>
      <p:sp>
        <p:nvSpPr>
          <p:cNvPr id="592" name="Google Shape;592;p28"/>
          <p:cNvSpPr txBox="1">
            <a:spLocks noGrp="1"/>
          </p:cNvSpPr>
          <p:nvPr>
            <p:ph type="title"/>
          </p:nvPr>
        </p:nvSpPr>
        <p:spPr>
          <a:xfrm>
            <a:off x="1024446" y="814889"/>
            <a:ext cx="10143108" cy="34146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7C1E8"/>
              </a:buClr>
              <a:buSzPts val="3200"/>
              <a:buFont typeface="Arial"/>
              <a:buNone/>
            </a:pPr>
            <a:r>
              <a:rPr lang="en-US" sz="3200">
                <a:solidFill>
                  <a:srgbClr val="07C1E8"/>
                </a:solidFill>
                <a:latin typeface="Arial"/>
                <a:ea typeface="Arial"/>
                <a:cs typeface="Arial"/>
                <a:sym typeface="Arial"/>
              </a:rPr>
              <a:t>Activity 1: Validate the Norms</a:t>
            </a:r>
            <a:endParaRPr sz="3200">
              <a:latin typeface="Calibri"/>
              <a:ea typeface="Calibri"/>
              <a:cs typeface="Calibri"/>
              <a:sym typeface="Calibri"/>
            </a:endParaRPr>
          </a:p>
        </p:txBody>
      </p:sp>
      <p:grpSp>
        <p:nvGrpSpPr>
          <p:cNvPr id="593" name="Google Shape;593;p28"/>
          <p:cNvGrpSpPr/>
          <p:nvPr/>
        </p:nvGrpSpPr>
        <p:grpSpPr>
          <a:xfrm>
            <a:off x="9601200" y="328481"/>
            <a:ext cx="2832498" cy="494202"/>
            <a:chOff x="4116076" y="413123"/>
            <a:chExt cx="2832498" cy="494202"/>
          </a:xfrm>
        </p:grpSpPr>
        <p:cxnSp>
          <p:nvCxnSpPr>
            <p:cNvPr id="594" name="Google Shape;594;p28"/>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595" name="Google Shape;595;p28"/>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596" name="Google Shape;596;p28"/>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INTRO</a:t>
              </a:r>
              <a:endParaRPr sz="500" b="1" i="0" u="none" strike="noStrike" cap="none">
                <a:solidFill>
                  <a:srgbClr val="BFBFBF"/>
                </a:solidFill>
                <a:latin typeface="Avenir"/>
                <a:ea typeface="Avenir"/>
                <a:cs typeface="Avenir"/>
                <a:sym typeface="Avenir"/>
              </a:endParaRPr>
            </a:p>
          </p:txBody>
        </p:sp>
        <p:sp>
          <p:nvSpPr>
            <p:cNvPr id="597" name="Google Shape;597;p28"/>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1</a:t>
              </a:r>
              <a:endParaRPr sz="500" b="1" i="0" u="none" strike="noStrike" cap="none">
                <a:solidFill>
                  <a:srgbClr val="BFBFBF"/>
                </a:solidFill>
                <a:latin typeface="Avenir"/>
                <a:ea typeface="Avenir"/>
                <a:cs typeface="Avenir"/>
                <a:sym typeface="Avenir"/>
              </a:endParaRPr>
            </a:p>
          </p:txBody>
        </p:sp>
        <p:sp>
          <p:nvSpPr>
            <p:cNvPr id="598" name="Google Shape;598;p28"/>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07C1E8"/>
                  </a:solidFill>
                  <a:latin typeface="Avenir"/>
                  <a:ea typeface="Avenir"/>
                  <a:cs typeface="Avenir"/>
                  <a:sym typeface="Avenir"/>
                </a:rPr>
                <a:t>MODULE 2</a:t>
              </a:r>
              <a:endParaRPr sz="500" b="1" i="0" u="none" strike="noStrike" cap="none">
                <a:solidFill>
                  <a:srgbClr val="07C1E8"/>
                </a:solidFill>
                <a:latin typeface="Avenir"/>
                <a:ea typeface="Avenir"/>
                <a:cs typeface="Avenir"/>
                <a:sym typeface="Avenir"/>
              </a:endParaRPr>
            </a:p>
          </p:txBody>
        </p:sp>
        <p:sp>
          <p:nvSpPr>
            <p:cNvPr id="599" name="Google Shape;599;p28"/>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3</a:t>
              </a:r>
              <a:endParaRPr sz="500" b="1" i="0" u="none" strike="noStrike" cap="none">
                <a:solidFill>
                  <a:srgbClr val="BFBFBF"/>
                </a:solidFill>
                <a:latin typeface="Avenir"/>
                <a:ea typeface="Avenir"/>
                <a:cs typeface="Avenir"/>
                <a:sym typeface="Avenir"/>
              </a:endParaRPr>
            </a:p>
          </p:txBody>
        </p:sp>
        <p:sp>
          <p:nvSpPr>
            <p:cNvPr id="600" name="Google Shape;600;p28"/>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4</a:t>
              </a:r>
              <a:endParaRPr sz="500" b="1" i="0" u="none" strike="noStrike" cap="none">
                <a:solidFill>
                  <a:srgbClr val="BFBFBF"/>
                </a:solidFill>
                <a:latin typeface="Avenir"/>
                <a:ea typeface="Avenir"/>
                <a:cs typeface="Avenir"/>
                <a:sym typeface="Avenir"/>
              </a:endParaRPr>
            </a:p>
          </p:txBody>
        </p:sp>
        <p:sp>
          <p:nvSpPr>
            <p:cNvPr id="601" name="Google Shape;601;p28"/>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602" name="Google Shape;602;p28"/>
            <p:cNvSpPr/>
            <p:nvPr/>
          </p:nvSpPr>
          <p:spPr>
            <a:xfrm rot="8100000">
              <a:off x="5199879"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603" name="Google Shape;603;p28"/>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604" name="Google Shape;604;p28"/>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29"/>
          <p:cNvSpPr txBox="1">
            <a:spLocks noGrp="1"/>
          </p:cNvSpPr>
          <p:nvPr>
            <p:ph type="body" idx="1"/>
          </p:nvPr>
        </p:nvSpPr>
        <p:spPr>
          <a:xfrm>
            <a:off x="838200" y="173037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193C0"/>
              </a:buClr>
              <a:buSzPts val="2600"/>
              <a:buNone/>
            </a:pPr>
            <a:r>
              <a:rPr lang="en-US" sz="2600" dirty="0">
                <a:solidFill>
                  <a:srgbClr val="0193C0"/>
                </a:solidFill>
                <a:latin typeface="Comfortaa"/>
                <a:ea typeface="Comfortaa"/>
                <a:cs typeface="Comfortaa"/>
                <a:sym typeface="Comfortaa"/>
              </a:rPr>
              <a:t>FOR THIS ACTIVITY YOU WILL NEED:</a:t>
            </a:r>
            <a:endParaRPr dirty="0"/>
          </a:p>
          <a:p>
            <a:pPr marL="458788" lvl="0" indent="-322263" algn="l" rtl="0">
              <a:lnSpc>
                <a:spcPct val="120000"/>
              </a:lnSpc>
              <a:spcBef>
                <a:spcPts val="1000"/>
              </a:spcBef>
              <a:spcAft>
                <a:spcPts val="0"/>
              </a:spcAft>
              <a:buClr>
                <a:srgbClr val="05B5DB"/>
              </a:buClr>
              <a:buSzPts val="2880"/>
              <a:buFont typeface="Courier New"/>
              <a:buChar char="o"/>
            </a:pPr>
            <a:r>
              <a:rPr lang="en-US" sz="2400" dirty="0">
                <a:solidFill>
                  <a:srgbClr val="3F3F3F"/>
                </a:solidFill>
                <a:latin typeface="Avenir"/>
                <a:ea typeface="Avenir"/>
                <a:cs typeface="Avenir"/>
                <a:sym typeface="Avenir"/>
              </a:rPr>
              <a:t>Speakers notes on the program and its goals</a:t>
            </a:r>
            <a:endParaRPr dirty="0"/>
          </a:p>
          <a:p>
            <a:pPr marL="458788" lvl="0" indent="-322263" algn="l" rtl="0">
              <a:lnSpc>
                <a:spcPct val="120000"/>
              </a:lnSpc>
              <a:spcBef>
                <a:spcPts val="1000"/>
              </a:spcBef>
              <a:spcAft>
                <a:spcPts val="0"/>
              </a:spcAft>
              <a:buClr>
                <a:srgbClr val="05B5DB"/>
              </a:buClr>
              <a:buSzPts val="2880"/>
              <a:buFont typeface="Courier New"/>
              <a:buChar char="o"/>
            </a:pPr>
            <a:r>
              <a:rPr lang="en-US" sz="2400" dirty="0">
                <a:solidFill>
                  <a:srgbClr val="3F3F3F"/>
                </a:solidFill>
                <a:latin typeface="Avenir"/>
                <a:ea typeface="Avenir"/>
                <a:cs typeface="Avenir"/>
                <a:sym typeface="Avenir"/>
              </a:rPr>
              <a:t>A list of social norms research has identified</a:t>
            </a:r>
            <a:endParaRPr dirty="0"/>
          </a:p>
          <a:p>
            <a:pPr marL="458788" lvl="0" indent="-322263" algn="l" rtl="0">
              <a:lnSpc>
                <a:spcPct val="120000"/>
              </a:lnSpc>
              <a:spcBef>
                <a:spcPts val="1000"/>
              </a:spcBef>
              <a:spcAft>
                <a:spcPts val="0"/>
              </a:spcAft>
              <a:buClr>
                <a:srgbClr val="05B5DB"/>
              </a:buClr>
              <a:buSzPts val="2880"/>
              <a:buFont typeface="Courier New"/>
              <a:buChar char="o"/>
            </a:pPr>
            <a:r>
              <a:rPr lang="en-US" sz="2400" dirty="0">
                <a:solidFill>
                  <a:srgbClr val="3F3F3F"/>
                </a:solidFill>
                <a:latin typeface="Avenir"/>
                <a:ea typeface="Avenir"/>
                <a:cs typeface="Avenir"/>
                <a:sym typeface="Avenir"/>
              </a:rPr>
              <a:t>Flip chart paper or other method to show the norms to the group</a:t>
            </a:r>
            <a:endParaRPr dirty="0"/>
          </a:p>
          <a:p>
            <a:pPr marL="458788" lvl="0" indent="-108902" algn="l" rtl="0">
              <a:lnSpc>
                <a:spcPct val="120000"/>
              </a:lnSpc>
              <a:spcBef>
                <a:spcPts val="1000"/>
              </a:spcBef>
              <a:spcAft>
                <a:spcPts val="0"/>
              </a:spcAft>
              <a:buClr>
                <a:srgbClr val="05B5DB"/>
              </a:buClr>
              <a:buSzPts val="3360"/>
              <a:buFont typeface="Courier New"/>
              <a:buNone/>
            </a:pPr>
            <a:endParaRPr dirty="0">
              <a:latin typeface="Avenir"/>
              <a:ea typeface="Avenir"/>
              <a:cs typeface="Avenir"/>
              <a:sym typeface="Avenir"/>
            </a:endParaRPr>
          </a:p>
          <a:p>
            <a:pPr marL="228600" lvl="0" indent="-50800" algn="l" rtl="0">
              <a:lnSpc>
                <a:spcPct val="90000"/>
              </a:lnSpc>
              <a:spcBef>
                <a:spcPts val="1000"/>
              </a:spcBef>
              <a:spcAft>
                <a:spcPts val="0"/>
              </a:spcAft>
              <a:buClr>
                <a:schemeClr val="dk1"/>
              </a:buClr>
              <a:buSzPts val="2800"/>
              <a:buFont typeface="Arial"/>
              <a:buNone/>
            </a:pPr>
            <a:endParaRPr dirty="0">
              <a:latin typeface="Avenir"/>
              <a:ea typeface="Avenir"/>
              <a:cs typeface="Avenir"/>
              <a:sym typeface="Avenir"/>
            </a:endParaRPr>
          </a:p>
          <a:p>
            <a:pPr marL="0" lvl="0" indent="0" algn="l" rtl="0">
              <a:lnSpc>
                <a:spcPct val="90000"/>
              </a:lnSpc>
              <a:spcBef>
                <a:spcPts val="1000"/>
              </a:spcBef>
              <a:spcAft>
                <a:spcPts val="0"/>
              </a:spcAft>
              <a:buClr>
                <a:schemeClr val="dk1"/>
              </a:buClr>
              <a:buSzPts val="2800"/>
              <a:buNone/>
            </a:pPr>
            <a:endParaRPr dirty="0">
              <a:latin typeface="Avenir"/>
              <a:ea typeface="Avenir"/>
              <a:cs typeface="Avenir"/>
              <a:sym typeface="Avenir"/>
            </a:endParaRPr>
          </a:p>
        </p:txBody>
      </p:sp>
      <p:sp>
        <p:nvSpPr>
          <p:cNvPr id="611" name="Google Shape;611;p29"/>
          <p:cNvSpPr txBox="1">
            <a:spLocks noGrp="1"/>
          </p:cNvSpPr>
          <p:nvPr>
            <p:ph type="title"/>
          </p:nvPr>
        </p:nvSpPr>
        <p:spPr>
          <a:xfrm>
            <a:off x="1024446" y="814889"/>
            <a:ext cx="10143108" cy="34146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7C1E8"/>
              </a:buClr>
              <a:buSzPts val="3200"/>
              <a:buFont typeface="Arial"/>
              <a:buNone/>
            </a:pPr>
            <a:r>
              <a:rPr lang="en-US" sz="3200" dirty="0">
                <a:solidFill>
                  <a:srgbClr val="07C1E8"/>
                </a:solidFill>
                <a:latin typeface="Arial"/>
                <a:ea typeface="Arial"/>
                <a:cs typeface="Arial"/>
                <a:sym typeface="Arial"/>
              </a:rPr>
              <a:t>Activity 1: Validate the Norms</a:t>
            </a:r>
            <a:endParaRPr sz="3200" dirty="0">
              <a:latin typeface="Calibri"/>
              <a:ea typeface="Calibri"/>
              <a:cs typeface="Calibri"/>
              <a:sym typeface="Calibri"/>
            </a:endParaRPr>
          </a:p>
        </p:txBody>
      </p:sp>
      <p:grpSp>
        <p:nvGrpSpPr>
          <p:cNvPr id="612" name="Google Shape;612;p29"/>
          <p:cNvGrpSpPr/>
          <p:nvPr/>
        </p:nvGrpSpPr>
        <p:grpSpPr>
          <a:xfrm>
            <a:off x="9601200" y="330471"/>
            <a:ext cx="2832498" cy="494202"/>
            <a:chOff x="4116076" y="413123"/>
            <a:chExt cx="2832498" cy="494202"/>
          </a:xfrm>
        </p:grpSpPr>
        <p:cxnSp>
          <p:nvCxnSpPr>
            <p:cNvPr id="613" name="Google Shape;613;p29"/>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614" name="Google Shape;614;p29"/>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615" name="Google Shape;615;p29"/>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INTRO</a:t>
              </a:r>
              <a:endParaRPr sz="500" b="1" i="0" u="none" strike="noStrike" cap="none">
                <a:solidFill>
                  <a:srgbClr val="BFBFBF"/>
                </a:solidFill>
                <a:latin typeface="Avenir"/>
                <a:ea typeface="Avenir"/>
                <a:cs typeface="Avenir"/>
                <a:sym typeface="Avenir"/>
              </a:endParaRPr>
            </a:p>
          </p:txBody>
        </p:sp>
        <p:sp>
          <p:nvSpPr>
            <p:cNvPr id="616" name="Google Shape;616;p29"/>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1</a:t>
              </a:r>
              <a:endParaRPr sz="500" b="1" i="0" u="none" strike="noStrike" cap="none">
                <a:solidFill>
                  <a:srgbClr val="BFBFBF"/>
                </a:solidFill>
                <a:latin typeface="Avenir"/>
                <a:ea typeface="Avenir"/>
                <a:cs typeface="Avenir"/>
                <a:sym typeface="Avenir"/>
              </a:endParaRPr>
            </a:p>
          </p:txBody>
        </p:sp>
        <p:sp>
          <p:nvSpPr>
            <p:cNvPr id="617" name="Google Shape;617;p29"/>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07C1E8"/>
                  </a:solidFill>
                  <a:latin typeface="Avenir"/>
                  <a:ea typeface="Avenir"/>
                  <a:cs typeface="Avenir"/>
                  <a:sym typeface="Avenir"/>
                </a:rPr>
                <a:t>MODULE 2</a:t>
              </a:r>
              <a:endParaRPr sz="500" b="1" i="0" u="none" strike="noStrike" cap="none">
                <a:solidFill>
                  <a:srgbClr val="07C1E8"/>
                </a:solidFill>
                <a:latin typeface="Avenir"/>
                <a:ea typeface="Avenir"/>
                <a:cs typeface="Avenir"/>
                <a:sym typeface="Avenir"/>
              </a:endParaRPr>
            </a:p>
          </p:txBody>
        </p:sp>
        <p:sp>
          <p:nvSpPr>
            <p:cNvPr id="618" name="Google Shape;618;p29"/>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3</a:t>
              </a:r>
              <a:endParaRPr sz="500" b="1" i="0" u="none" strike="noStrike" cap="none">
                <a:solidFill>
                  <a:srgbClr val="BFBFBF"/>
                </a:solidFill>
                <a:latin typeface="Avenir"/>
                <a:ea typeface="Avenir"/>
                <a:cs typeface="Avenir"/>
                <a:sym typeface="Avenir"/>
              </a:endParaRPr>
            </a:p>
          </p:txBody>
        </p:sp>
        <p:sp>
          <p:nvSpPr>
            <p:cNvPr id="619" name="Google Shape;619;p29"/>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4</a:t>
              </a:r>
              <a:endParaRPr sz="500" b="1" i="0" u="none" strike="noStrike" cap="none">
                <a:solidFill>
                  <a:srgbClr val="BFBFBF"/>
                </a:solidFill>
                <a:latin typeface="Avenir"/>
                <a:ea typeface="Avenir"/>
                <a:cs typeface="Avenir"/>
                <a:sym typeface="Avenir"/>
              </a:endParaRPr>
            </a:p>
          </p:txBody>
        </p:sp>
        <p:sp>
          <p:nvSpPr>
            <p:cNvPr id="620" name="Google Shape;620;p29"/>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621" name="Google Shape;621;p29"/>
            <p:cNvSpPr/>
            <p:nvPr/>
          </p:nvSpPr>
          <p:spPr>
            <a:xfrm rot="8100000">
              <a:off x="5199879"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622" name="Google Shape;622;p29"/>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623" name="Google Shape;623;p29"/>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grpSp>
      <p:sp>
        <p:nvSpPr>
          <p:cNvPr id="624" name="Google Shape;624;p29"/>
          <p:cNvSpPr txBox="1"/>
          <p:nvPr/>
        </p:nvSpPr>
        <p:spPr>
          <a:xfrm>
            <a:off x="2500148" y="5100969"/>
            <a:ext cx="4281652" cy="261842"/>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7C1E8"/>
              </a:buClr>
              <a:buSzPts val="2000"/>
              <a:buFont typeface="Avenir"/>
              <a:buNone/>
            </a:pPr>
            <a:r>
              <a:rPr lang="en-US" sz="2000" b="0" i="0" u="none" strike="noStrike" cap="none" dirty="0">
                <a:solidFill>
                  <a:srgbClr val="07C1E8"/>
                </a:solidFill>
                <a:latin typeface="Avenir"/>
                <a:ea typeface="Avenir"/>
                <a:cs typeface="Avenir"/>
                <a:sym typeface="Avenir"/>
              </a:rPr>
              <a:t>There is no template for this activity</a:t>
            </a:r>
            <a:endParaRPr dirty="0"/>
          </a:p>
        </p:txBody>
      </p:sp>
      <p:sp>
        <p:nvSpPr>
          <p:cNvPr id="625" name="Google Shape;625;p29"/>
          <p:cNvSpPr/>
          <p:nvPr/>
        </p:nvSpPr>
        <p:spPr>
          <a:xfrm>
            <a:off x="838200" y="4542386"/>
            <a:ext cx="1371600" cy="1379007"/>
          </a:xfrm>
          <a:prstGeom prst="ellipse">
            <a:avLst/>
          </a:prstGeom>
          <a:noFill/>
          <a:ln w="28575" cap="flat" cmpd="sng">
            <a:solidFill>
              <a:srgbClr val="07C1E8"/>
            </a:solidFill>
            <a:prstDash val="solid"/>
            <a:miter lim="800000"/>
            <a:headEnd type="none" w="sm" len="sm"/>
            <a:tailEnd type="none" w="sm" len="sm"/>
          </a:ln>
        </p:spPr>
        <p:txBody>
          <a:bodyPr spcFirstLastPara="1" wrap="square" lIns="0" tIns="36000" rIns="0" bIns="54000" anchor="ctr" anchorCtr="0">
            <a:noAutofit/>
          </a:bodyPr>
          <a:lstStyle/>
          <a:p>
            <a:pPr marL="0" marR="0" lvl="0" indent="0" algn="ctr" rtl="0">
              <a:lnSpc>
                <a:spcPct val="110000"/>
              </a:lnSpc>
              <a:spcBef>
                <a:spcPts val="0"/>
              </a:spcBef>
              <a:spcAft>
                <a:spcPts val="0"/>
              </a:spcAft>
              <a:buNone/>
            </a:pPr>
            <a:r>
              <a:rPr lang="en-US" sz="1800" b="1" i="0" u="none" strike="noStrike" cap="none" dirty="0">
                <a:solidFill>
                  <a:srgbClr val="07C1E8"/>
                </a:solidFill>
                <a:latin typeface="Calibri"/>
                <a:ea typeface="Calibri"/>
                <a:cs typeface="Calibri"/>
                <a:sym typeface="Calibri"/>
              </a:rPr>
              <a:t>Note</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7C1E8"/>
              </a:buClr>
              <a:buSzPts val="3200"/>
              <a:buFont typeface="Arial"/>
              <a:buNone/>
            </a:pPr>
            <a:r>
              <a:rPr lang="en-US" sz="3200" b="1" dirty="0">
                <a:solidFill>
                  <a:srgbClr val="07C1E8"/>
                </a:solidFill>
                <a:latin typeface="Arial"/>
                <a:ea typeface="Arial"/>
                <a:cs typeface="Arial"/>
                <a:sym typeface="Arial"/>
              </a:rPr>
              <a:t>Format</a:t>
            </a:r>
            <a:endParaRPr sz="3200" dirty="0"/>
          </a:p>
        </p:txBody>
      </p:sp>
      <p:grpSp>
        <p:nvGrpSpPr>
          <p:cNvPr id="125" name="Google Shape;125;p3"/>
          <p:cNvGrpSpPr/>
          <p:nvPr/>
        </p:nvGrpSpPr>
        <p:grpSpPr>
          <a:xfrm>
            <a:off x="9602476" y="327846"/>
            <a:ext cx="2832498" cy="494202"/>
            <a:chOff x="4116076" y="413123"/>
            <a:chExt cx="2832498" cy="494202"/>
          </a:xfrm>
        </p:grpSpPr>
        <p:cxnSp>
          <p:nvCxnSpPr>
            <p:cNvPr id="126" name="Google Shape;126;p3"/>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127" name="Google Shape;127;p3"/>
            <p:cNvSpPr/>
            <p:nvPr/>
          </p:nvSpPr>
          <p:spPr>
            <a:xfrm rot="8100000">
              <a:off x="4256087" y="458567"/>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128" name="Google Shape;128;p3"/>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07C1E8"/>
                  </a:solidFill>
                  <a:latin typeface="Avenir"/>
                  <a:ea typeface="Avenir"/>
                  <a:cs typeface="Avenir"/>
                  <a:sym typeface="Avenir"/>
                </a:rPr>
                <a:t>INTRO</a:t>
              </a:r>
              <a:endParaRPr sz="500" b="1" i="0" u="none" strike="noStrike" cap="none">
                <a:solidFill>
                  <a:srgbClr val="07C1E8"/>
                </a:solidFill>
                <a:latin typeface="Avenir"/>
                <a:ea typeface="Avenir"/>
                <a:cs typeface="Avenir"/>
                <a:sym typeface="Avenir"/>
              </a:endParaRPr>
            </a:p>
          </p:txBody>
        </p:sp>
        <p:sp>
          <p:nvSpPr>
            <p:cNvPr id="129" name="Google Shape;129;p3"/>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1</a:t>
              </a:r>
              <a:endParaRPr sz="500" b="1" i="0" u="none" strike="noStrike" cap="none">
                <a:solidFill>
                  <a:srgbClr val="BFBFBF"/>
                </a:solidFill>
                <a:latin typeface="Avenir"/>
                <a:ea typeface="Avenir"/>
                <a:cs typeface="Avenir"/>
                <a:sym typeface="Avenir"/>
              </a:endParaRPr>
            </a:p>
          </p:txBody>
        </p:sp>
        <p:sp>
          <p:nvSpPr>
            <p:cNvPr id="130" name="Google Shape;130;p3"/>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2</a:t>
              </a:r>
              <a:endParaRPr sz="500" b="1" i="0" u="none" strike="noStrike" cap="none">
                <a:solidFill>
                  <a:srgbClr val="BFBFBF"/>
                </a:solidFill>
                <a:latin typeface="Avenir"/>
                <a:ea typeface="Avenir"/>
                <a:cs typeface="Avenir"/>
                <a:sym typeface="Avenir"/>
              </a:endParaRPr>
            </a:p>
          </p:txBody>
        </p:sp>
        <p:sp>
          <p:nvSpPr>
            <p:cNvPr id="131" name="Google Shape;131;p3"/>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3</a:t>
              </a:r>
              <a:endParaRPr sz="500" b="1" i="0" u="none" strike="noStrike" cap="none">
                <a:solidFill>
                  <a:srgbClr val="BFBFBF"/>
                </a:solidFill>
                <a:latin typeface="Avenir"/>
                <a:ea typeface="Avenir"/>
                <a:cs typeface="Avenir"/>
                <a:sym typeface="Avenir"/>
              </a:endParaRPr>
            </a:p>
          </p:txBody>
        </p:sp>
        <p:sp>
          <p:nvSpPr>
            <p:cNvPr id="132" name="Google Shape;132;p3"/>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4</a:t>
              </a:r>
              <a:endParaRPr sz="500" b="1" i="0" u="none" strike="noStrike" cap="none">
                <a:solidFill>
                  <a:srgbClr val="BFBFBF"/>
                </a:solidFill>
                <a:latin typeface="Avenir"/>
                <a:ea typeface="Avenir"/>
                <a:cs typeface="Avenir"/>
                <a:sym typeface="Avenir"/>
              </a:endParaRPr>
            </a:p>
          </p:txBody>
        </p:sp>
        <p:sp>
          <p:nvSpPr>
            <p:cNvPr id="133" name="Google Shape;133;p3"/>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134" name="Google Shape;134;p3"/>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135" name="Google Shape;135;p3"/>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136" name="Google Shape;136;p3"/>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grpSp>
      <p:sp>
        <p:nvSpPr>
          <p:cNvPr id="137" name="Google Shape;137;p3"/>
          <p:cNvSpPr txBox="1"/>
          <p:nvPr/>
        </p:nvSpPr>
        <p:spPr>
          <a:xfrm>
            <a:off x="734142" y="1348120"/>
            <a:ext cx="10989128" cy="5144755"/>
          </a:xfrm>
          <a:prstGeom prst="rect">
            <a:avLst/>
          </a:prstGeom>
          <a:noFill/>
          <a:ln>
            <a:noFill/>
          </a:ln>
        </p:spPr>
        <p:txBody>
          <a:bodyPr spcFirstLastPara="1" wrap="square" lIns="91425" tIns="45700" rIns="91425" bIns="45700" anchor="ctr" anchorCtr="0">
            <a:normAutofit/>
          </a:bodyPr>
          <a:lstStyle/>
          <a:p>
            <a:pPr marL="136525" marR="0" lvl="0" indent="0" algn="l" rtl="0">
              <a:lnSpc>
                <a:spcPct val="120000"/>
              </a:lnSpc>
              <a:spcBef>
                <a:spcPts val="0"/>
              </a:spcBef>
              <a:spcAft>
                <a:spcPts val="0"/>
              </a:spcAft>
              <a:buNone/>
            </a:pPr>
            <a:r>
              <a:rPr lang="en-US" sz="2000" b="0" i="0" u="none" strike="noStrike" cap="none" dirty="0">
                <a:solidFill>
                  <a:srgbClr val="3F3F3F"/>
                </a:solidFill>
                <a:latin typeface="Avenir"/>
                <a:ea typeface="Avenir"/>
                <a:cs typeface="Avenir"/>
                <a:sym typeface="Avenir"/>
              </a:rPr>
              <a:t>Getting Practical is made up of four modules, each with a set of activities. </a:t>
            </a:r>
            <a:endParaRPr dirty="0"/>
          </a:p>
          <a:p>
            <a:pPr marL="136525" marR="0" lvl="0" indent="0" algn="l" rtl="0">
              <a:lnSpc>
                <a:spcPct val="120000"/>
              </a:lnSpc>
              <a:spcBef>
                <a:spcPts val="0"/>
              </a:spcBef>
              <a:spcAft>
                <a:spcPts val="0"/>
              </a:spcAft>
              <a:buNone/>
            </a:pPr>
            <a:endParaRPr sz="2000" b="0" i="0" u="none" strike="noStrike" cap="none" dirty="0">
              <a:solidFill>
                <a:srgbClr val="454545"/>
              </a:solidFill>
              <a:latin typeface="Avenir"/>
              <a:ea typeface="Avenir"/>
              <a:cs typeface="Avenir"/>
              <a:sym typeface="Avenir"/>
            </a:endParaRPr>
          </a:p>
          <a:p>
            <a:pPr marL="136525" marR="0" lvl="0" indent="0" algn="l" rtl="0">
              <a:lnSpc>
                <a:spcPct val="120000"/>
              </a:lnSpc>
              <a:spcBef>
                <a:spcPts val="0"/>
              </a:spcBef>
              <a:spcAft>
                <a:spcPts val="0"/>
              </a:spcAft>
              <a:buNone/>
            </a:pPr>
            <a:r>
              <a:rPr lang="en-US" sz="2000" b="0" i="0" u="none" strike="noStrike" cap="none" dirty="0">
                <a:solidFill>
                  <a:srgbClr val="454545"/>
                </a:solidFill>
                <a:latin typeface="Avenir"/>
                <a:ea typeface="Avenir"/>
                <a:cs typeface="Avenir"/>
                <a:sym typeface="Avenir"/>
              </a:rPr>
              <a:t>Each Module begins with three slides:</a:t>
            </a:r>
            <a:endParaRPr dirty="0"/>
          </a:p>
          <a:p>
            <a:pPr marL="458788" marR="0" lvl="0" indent="-322263" algn="l" rtl="0">
              <a:lnSpc>
                <a:spcPct val="120000"/>
              </a:lnSpc>
              <a:spcBef>
                <a:spcPts val="0"/>
              </a:spcBef>
              <a:spcAft>
                <a:spcPts val="0"/>
              </a:spcAft>
              <a:buClr>
                <a:srgbClr val="05B5DB"/>
              </a:buClr>
              <a:buSzPts val="2400"/>
              <a:buFont typeface="Courier New"/>
              <a:buChar char="o"/>
            </a:pPr>
            <a:r>
              <a:rPr lang="en-US" sz="2000" b="0" i="0" u="none" strike="noStrike" cap="none" dirty="0">
                <a:solidFill>
                  <a:srgbClr val="454545"/>
                </a:solidFill>
                <a:latin typeface="Avenir"/>
                <a:ea typeface="Avenir"/>
                <a:cs typeface="Avenir"/>
                <a:sym typeface="Avenir"/>
              </a:rPr>
              <a:t>Module Transition</a:t>
            </a:r>
            <a:endParaRPr dirty="0"/>
          </a:p>
          <a:p>
            <a:pPr marL="458788" marR="0" lvl="0" indent="-322263" algn="l" rtl="0">
              <a:lnSpc>
                <a:spcPct val="120000"/>
              </a:lnSpc>
              <a:spcBef>
                <a:spcPts val="0"/>
              </a:spcBef>
              <a:spcAft>
                <a:spcPts val="0"/>
              </a:spcAft>
              <a:buClr>
                <a:srgbClr val="05B5DB"/>
              </a:buClr>
              <a:buSzPts val="2400"/>
              <a:buFont typeface="Courier New"/>
              <a:buChar char="o"/>
            </a:pPr>
            <a:r>
              <a:rPr lang="en-US" sz="2000" b="0" i="0" u="none" strike="noStrike" cap="none" dirty="0">
                <a:solidFill>
                  <a:srgbClr val="454545"/>
                </a:solidFill>
                <a:latin typeface="Avenir"/>
                <a:ea typeface="Avenir"/>
                <a:cs typeface="Avenir"/>
                <a:sym typeface="Avenir"/>
              </a:rPr>
              <a:t>About the Module</a:t>
            </a:r>
            <a:endParaRPr dirty="0"/>
          </a:p>
          <a:p>
            <a:pPr marL="458788" marR="0" lvl="0" indent="-322263" algn="l" rtl="0">
              <a:lnSpc>
                <a:spcPct val="120000"/>
              </a:lnSpc>
              <a:spcBef>
                <a:spcPts val="0"/>
              </a:spcBef>
              <a:spcAft>
                <a:spcPts val="0"/>
              </a:spcAft>
              <a:buClr>
                <a:srgbClr val="05B5DB"/>
              </a:buClr>
              <a:buSzPts val="2400"/>
              <a:buFont typeface="Courier New"/>
              <a:buChar char="o"/>
            </a:pPr>
            <a:r>
              <a:rPr lang="en-US" sz="2000" b="0" i="0" u="none" strike="noStrike" cap="none" dirty="0">
                <a:solidFill>
                  <a:srgbClr val="454545"/>
                </a:solidFill>
                <a:latin typeface="Avenir"/>
                <a:ea typeface="Avenir"/>
                <a:cs typeface="Avenir"/>
                <a:sym typeface="Avenir"/>
              </a:rPr>
              <a:t>Key Terms</a:t>
            </a:r>
            <a:endParaRPr dirty="0"/>
          </a:p>
          <a:p>
            <a:pPr marL="136525" marR="0" lvl="0" indent="0" algn="l" rtl="0">
              <a:lnSpc>
                <a:spcPct val="120000"/>
              </a:lnSpc>
              <a:spcBef>
                <a:spcPts val="0"/>
              </a:spcBef>
              <a:spcAft>
                <a:spcPts val="0"/>
              </a:spcAft>
              <a:buNone/>
            </a:pPr>
            <a:endParaRPr sz="2000" b="0" i="0" u="none" strike="noStrike" cap="none" dirty="0">
              <a:solidFill>
                <a:srgbClr val="454545"/>
              </a:solidFill>
              <a:latin typeface="Avenir"/>
              <a:ea typeface="Avenir"/>
              <a:cs typeface="Avenir"/>
              <a:sym typeface="Avenir"/>
            </a:endParaRPr>
          </a:p>
          <a:p>
            <a:pPr marL="136525" marR="0" lvl="0" indent="0" algn="l" rtl="0">
              <a:lnSpc>
                <a:spcPct val="120000"/>
              </a:lnSpc>
              <a:spcBef>
                <a:spcPts val="0"/>
              </a:spcBef>
              <a:spcAft>
                <a:spcPts val="0"/>
              </a:spcAft>
              <a:buNone/>
            </a:pPr>
            <a:r>
              <a:rPr lang="en-US" sz="2000" b="0" i="0" u="none" strike="noStrike" cap="none" dirty="0">
                <a:solidFill>
                  <a:srgbClr val="454545"/>
                </a:solidFill>
                <a:latin typeface="Avenir"/>
                <a:ea typeface="Avenir"/>
                <a:cs typeface="Avenir"/>
                <a:sym typeface="Avenir"/>
              </a:rPr>
              <a:t>Most activities include these slides:</a:t>
            </a:r>
            <a:endParaRPr dirty="0"/>
          </a:p>
          <a:p>
            <a:pPr marL="458788" marR="0" lvl="0" indent="-322263" algn="l" rtl="0">
              <a:lnSpc>
                <a:spcPct val="120000"/>
              </a:lnSpc>
              <a:spcBef>
                <a:spcPts val="0"/>
              </a:spcBef>
              <a:spcAft>
                <a:spcPts val="0"/>
              </a:spcAft>
              <a:buClr>
                <a:srgbClr val="05B5DB"/>
              </a:buClr>
              <a:buSzPts val="2400"/>
              <a:buFont typeface="Courier New"/>
              <a:buChar char="o"/>
            </a:pPr>
            <a:r>
              <a:rPr lang="en-US" sz="2000" b="0" i="0" u="none" strike="noStrike" cap="none" dirty="0">
                <a:solidFill>
                  <a:srgbClr val="454545"/>
                </a:solidFill>
                <a:latin typeface="Avenir"/>
                <a:ea typeface="Avenir"/>
                <a:cs typeface="Avenir"/>
                <a:sym typeface="Avenir"/>
              </a:rPr>
              <a:t>Introduction</a:t>
            </a:r>
            <a:endParaRPr dirty="0"/>
          </a:p>
          <a:p>
            <a:pPr marL="458788" marR="0" lvl="0" indent="-322263" algn="l" rtl="0">
              <a:lnSpc>
                <a:spcPct val="120000"/>
              </a:lnSpc>
              <a:spcBef>
                <a:spcPts val="0"/>
              </a:spcBef>
              <a:spcAft>
                <a:spcPts val="0"/>
              </a:spcAft>
              <a:buClr>
                <a:srgbClr val="05B5DB"/>
              </a:buClr>
              <a:buSzPts val="2400"/>
              <a:buFont typeface="Courier New"/>
              <a:buChar char="o"/>
            </a:pPr>
            <a:r>
              <a:rPr lang="en-US" sz="2000" b="0" i="0" u="none" strike="noStrike" cap="none" dirty="0">
                <a:solidFill>
                  <a:srgbClr val="454545"/>
                </a:solidFill>
                <a:latin typeface="Avenir"/>
                <a:ea typeface="Avenir"/>
                <a:cs typeface="Avenir"/>
                <a:sym typeface="Avenir"/>
              </a:rPr>
              <a:t>Instructions</a:t>
            </a:r>
            <a:endParaRPr dirty="0"/>
          </a:p>
          <a:p>
            <a:pPr marL="458788" marR="0" lvl="0" indent="-322263" algn="l" rtl="0">
              <a:lnSpc>
                <a:spcPct val="120000"/>
              </a:lnSpc>
              <a:spcBef>
                <a:spcPts val="0"/>
              </a:spcBef>
              <a:spcAft>
                <a:spcPts val="0"/>
              </a:spcAft>
              <a:buClr>
                <a:srgbClr val="05B5DB"/>
              </a:buClr>
              <a:buSzPts val="2400"/>
              <a:buFont typeface="Courier New"/>
              <a:buChar char="o"/>
            </a:pPr>
            <a:r>
              <a:rPr lang="en-US" sz="2000" b="0" i="0" u="none" strike="noStrike" cap="none" dirty="0">
                <a:solidFill>
                  <a:srgbClr val="454545"/>
                </a:solidFill>
                <a:latin typeface="Avenir"/>
                <a:ea typeface="Avenir"/>
                <a:cs typeface="Avenir"/>
                <a:sym typeface="Avenir"/>
              </a:rPr>
              <a:t>Template</a:t>
            </a:r>
            <a:endParaRPr dirty="0"/>
          </a:p>
          <a:p>
            <a:pPr marL="458788" marR="0" lvl="0" indent="-322263" algn="l" rtl="0">
              <a:lnSpc>
                <a:spcPct val="120000"/>
              </a:lnSpc>
              <a:spcBef>
                <a:spcPts val="0"/>
              </a:spcBef>
              <a:spcAft>
                <a:spcPts val="0"/>
              </a:spcAft>
              <a:buClr>
                <a:srgbClr val="05B5DB"/>
              </a:buClr>
              <a:buSzPts val="2400"/>
              <a:buFont typeface="Courier New"/>
              <a:buChar char="o"/>
            </a:pPr>
            <a:r>
              <a:rPr lang="en-US" sz="2000" b="0" i="0" u="none" strike="noStrike" cap="none" dirty="0">
                <a:solidFill>
                  <a:srgbClr val="454545"/>
                </a:solidFill>
                <a:latin typeface="Avenir"/>
                <a:ea typeface="Avenir"/>
                <a:cs typeface="Avenir"/>
                <a:sym typeface="Avenir"/>
              </a:rPr>
              <a:t>Template Example</a:t>
            </a:r>
            <a:endParaRPr dirty="0"/>
          </a:p>
          <a:p>
            <a:pPr marL="458788" marR="0" lvl="0" indent="-322263" algn="l" rtl="0">
              <a:lnSpc>
                <a:spcPct val="120000"/>
              </a:lnSpc>
              <a:spcBef>
                <a:spcPts val="0"/>
              </a:spcBef>
              <a:spcAft>
                <a:spcPts val="0"/>
              </a:spcAft>
              <a:buClr>
                <a:srgbClr val="05B5DB"/>
              </a:buClr>
              <a:buSzPts val="2400"/>
              <a:buFont typeface="Courier New"/>
              <a:buChar char="o"/>
            </a:pPr>
            <a:r>
              <a:rPr lang="en-US" sz="2000" b="0" i="0" u="none" strike="noStrike" cap="none" dirty="0">
                <a:solidFill>
                  <a:srgbClr val="454545"/>
                </a:solidFill>
                <a:latin typeface="Avenir"/>
                <a:ea typeface="Avenir"/>
                <a:cs typeface="Avenir"/>
                <a:sym typeface="Avenir"/>
              </a:rPr>
              <a:t>Wrap up</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30"/>
          <p:cNvSpPr txBox="1">
            <a:spLocks noGrp="1"/>
          </p:cNvSpPr>
          <p:nvPr>
            <p:ph type="body" idx="1"/>
          </p:nvPr>
        </p:nvSpPr>
        <p:spPr>
          <a:xfrm>
            <a:off x="946529" y="1691773"/>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193C0"/>
              </a:buClr>
              <a:buSzPts val="2800"/>
              <a:buNone/>
            </a:pPr>
            <a:r>
              <a:rPr lang="en-US">
                <a:solidFill>
                  <a:srgbClr val="0193C0"/>
                </a:solidFill>
                <a:latin typeface="Comfortaa"/>
                <a:ea typeface="Comfortaa"/>
                <a:cs typeface="Comfortaa"/>
                <a:sym typeface="Comfortaa"/>
              </a:rPr>
              <a:t>WRAP UP</a:t>
            </a:r>
            <a:endParaRPr b="0">
              <a:solidFill>
                <a:srgbClr val="454545"/>
              </a:solidFill>
              <a:latin typeface="Avenir"/>
              <a:ea typeface="Avenir"/>
              <a:cs typeface="Avenir"/>
              <a:sym typeface="Avenir"/>
            </a:endParaRPr>
          </a:p>
          <a:p>
            <a:pPr marL="0" lvl="0" indent="0" algn="l" rtl="0">
              <a:lnSpc>
                <a:spcPct val="100000"/>
              </a:lnSpc>
              <a:spcBef>
                <a:spcPts val="1000"/>
              </a:spcBef>
              <a:spcAft>
                <a:spcPts val="0"/>
              </a:spcAft>
              <a:buClr>
                <a:srgbClr val="454545"/>
              </a:buClr>
              <a:buSzPts val="2400"/>
              <a:buNone/>
            </a:pPr>
            <a:r>
              <a:rPr lang="en-US" sz="2400" b="0">
                <a:solidFill>
                  <a:srgbClr val="454545"/>
                </a:solidFill>
                <a:latin typeface="Avenir"/>
                <a:ea typeface="Avenir"/>
                <a:cs typeface="Avenir"/>
                <a:sym typeface="Avenir"/>
              </a:rPr>
              <a:t>In this activity, the team has shared the program’s aims with the community and asked for their help and input. The community group considered the team’s list of social norms and gave their opinion on whether it seemed correct for their community. The group agreed on a set of norms to discuss for the remainder of the meeting. </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
        <p:nvSpPr>
          <p:cNvPr id="631" name="Google Shape;631;p30"/>
          <p:cNvSpPr txBox="1">
            <a:spLocks noGrp="1"/>
          </p:cNvSpPr>
          <p:nvPr>
            <p:ph type="title"/>
          </p:nvPr>
        </p:nvSpPr>
        <p:spPr>
          <a:xfrm>
            <a:off x="1024446" y="814889"/>
            <a:ext cx="10143108" cy="34146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7C1E8"/>
              </a:buClr>
              <a:buSzPts val="3200"/>
              <a:buFont typeface="Arial"/>
              <a:buNone/>
            </a:pPr>
            <a:r>
              <a:rPr lang="en-US" sz="3200">
                <a:solidFill>
                  <a:srgbClr val="07C1E8"/>
                </a:solidFill>
                <a:latin typeface="Arial"/>
                <a:ea typeface="Arial"/>
                <a:cs typeface="Arial"/>
                <a:sym typeface="Arial"/>
              </a:rPr>
              <a:t>Activity 1: Validate the Norms</a:t>
            </a:r>
            <a:endParaRPr sz="3200">
              <a:latin typeface="Calibri"/>
              <a:ea typeface="Calibri"/>
              <a:cs typeface="Calibri"/>
              <a:sym typeface="Calibri"/>
            </a:endParaRPr>
          </a:p>
        </p:txBody>
      </p:sp>
      <p:grpSp>
        <p:nvGrpSpPr>
          <p:cNvPr id="632" name="Google Shape;632;p30"/>
          <p:cNvGrpSpPr/>
          <p:nvPr/>
        </p:nvGrpSpPr>
        <p:grpSpPr>
          <a:xfrm>
            <a:off x="9601200" y="330471"/>
            <a:ext cx="2832498" cy="494202"/>
            <a:chOff x="4116076" y="413123"/>
            <a:chExt cx="2832498" cy="494202"/>
          </a:xfrm>
        </p:grpSpPr>
        <p:cxnSp>
          <p:nvCxnSpPr>
            <p:cNvPr id="633" name="Google Shape;633;p30"/>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634" name="Google Shape;634;p30"/>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635" name="Google Shape;635;p30"/>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INTRO</a:t>
              </a:r>
              <a:endParaRPr sz="500" b="1" i="0" u="none" strike="noStrike" cap="none">
                <a:solidFill>
                  <a:srgbClr val="BFBFBF"/>
                </a:solidFill>
                <a:latin typeface="Avenir"/>
                <a:ea typeface="Avenir"/>
                <a:cs typeface="Avenir"/>
                <a:sym typeface="Avenir"/>
              </a:endParaRPr>
            </a:p>
          </p:txBody>
        </p:sp>
        <p:sp>
          <p:nvSpPr>
            <p:cNvPr id="636" name="Google Shape;636;p30"/>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1</a:t>
              </a:r>
              <a:endParaRPr sz="500" b="1" i="0" u="none" strike="noStrike" cap="none">
                <a:solidFill>
                  <a:srgbClr val="BFBFBF"/>
                </a:solidFill>
                <a:latin typeface="Avenir"/>
                <a:ea typeface="Avenir"/>
                <a:cs typeface="Avenir"/>
                <a:sym typeface="Avenir"/>
              </a:endParaRPr>
            </a:p>
          </p:txBody>
        </p:sp>
        <p:sp>
          <p:nvSpPr>
            <p:cNvPr id="637" name="Google Shape;637;p30"/>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07C1E8"/>
                  </a:solidFill>
                  <a:latin typeface="Avenir"/>
                  <a:ea typeface="Avenir"/>
                  <a:cs typeface="Avenir"/>
                  <a:sym typeface="Avenir"/>
                </a:rPr>
                <a:t>MODULE 2</a:t>
              </a:r>
              <a:endParaRPr sz="500" b="1" i="0" u="none" strike="noStrike" cap="none">
                <a:solidFill>
                  <a:srgbClr val="07C1E8"/>
                </a:solidFill>
                <a:latin typeface="Avenir"/>
                <a:ea typeface="Avenir"/>
                <a:cs typeface="Avenir"/>
                <a:sym typeface="Avenir"/>
              </a:endParaRPr>
            </a:p>
          </p:txBody>
        </p:sp>
        <p:sp>
          <p:nvSpPr>
            <p:cNvPr id="638" name="Google Shape;638;p30"/>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3</a:t>
              </a:r>
              <a:endParaRPr sz="500" b="1" i="0" u="none" strike="noStrike" cap="none">
                <a:solidFill>
                  <a:srgbClr val="BFBFBF"/>
                </a:solidFill>
                <a:latin typeface="Avenir"/>
                <a:ea typeface="Avenir"/>
                <a:cs typeface="Avenir"/>
                <a:sym typeface="Avenir"/>
              </a:endParaRPr>
            </a:p>
          </p:txBody>
        </p:sp>
        <p:sp>
          <p:nvSpPr>
            <p:cNvPr id="639" name="Google Shape;639;p30"/>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4</a:t>
              </a:r>
              <a:endParaRPr sz="500" b="1" i="0" u="none" strike="noStrike" cap="none">
                <a:solidFill>
                  <a:srgbClr val="BFBFBF"/>
                </a:solidFill>
                <a:latin typeface="Avenir"/>
                <a:ea typeface="Avenir"/>
                <a:cs typeface="Avenir"/>
                <a:sym typeface="Avenir"/>
              </a:endParaRPr>
            </a:p>
          </p:txBody>
        </p:sp>
        <p:sp>
          <p:nvSpPr>
            <p:cNvPr id="640" name="Google Shape;640;p30"/>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641" name="Google Shape;641;p30"/>
            <p:cNvSpPr/>
            <p:nvPr/>
          </p:nvSpPr>
          <p:spPr>
            <a:xfrm rot="8100000">
              <a:off x="5199879"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642" name="Google Shape;642;p30"/>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643" name="Google Shape;643;p30"/>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454545"/>
              </a:buClr>
              <a:buSzPts val="2400"/>
              <a:buNone/>
            </a:pPr>
            <a:r>
              <a:rPr lang="en-US" sz="2400" b="0">
                <a:solidFill>
                  <a:srgbClr val="454545"/>
                </a:solidFill>
                <a:latin typeface="Avenir"/>
                <a:ea typeface="Avenir"/>
                <a:cs typeface="Avenir"/>
                <a:sym typeface="Avenir"/>
              </a:rPr>
              <a:t>In this activity, the group will use the agreed-upon short list of norms and a decision tree tool (see tool below) to discuss how norms could be used to impact behavior.</a:t>
            </a:r>
            <a:endParaRPr/>
          </a:p>
          <a:p>
            <a:pPr marL="0" lvl="0" indent="0" algn="l" rtl="0">
              <a:lnSpc>
                <a:spcPct val="100000"/>
              </a:lnSpc>
              <a:spcBef>
                <a:spcPts val="1000"/>
              </a:spcBef>
              <a:spcAft>
                <a:spcPts val="0"/>
              </a:spcAft>
              <a:buClr>
                <a:srgbClr val="454545"/>
              </a:buClr>
              <a:buSzPts val="2400"/>
              <a:buNone/>
            </a:pPr>
            <a:r>
              <a:rPr lang="en-US" sz="2400" b="0">
                <a:solidFill>
                  <a:srgbClr val="454545"/>
                </a:solidFill>
                <a:latin typeface="Avenir"/>
                <a:ea typeface="Avenir"/>
                <a:cs typeface="Avenir"/>
                <a:sym typeface="Avenir"/>
              </a:rPr>
              <a:t>The purpose of this activity is to understand the desires and priorities present in the communities where the program is implemented. The purpose is not to lead the community members to align themselves with program priorities, or to convince them that the program will be useful. </a:t>
            </a:r>
            <a:endParaRPr/>
          </a:p>
        </p:txBody>
      </p:sp>
      <p:sp>
        <p:nvSpPr>
          <p:cNvPr id="650" name="Google Shape;650;p31"/>
          <p:cNvSpPr txBox="1">
            <a:spLocks noGrp="1"/>
          </p:cNvSpPr>
          <p:nvPr>
            <p:ph type="title"/>
          </p:nvPr>
        </p:nvSpPr>
        <p:spPr>
          <a:xfrm>
            <a:off x="1024446" y="814889"/>
            <a:ext cx="10143108" cy="34146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7C1E8"/>
              </a:buClr>
              <a:buSzPts val="3200"/>
              <a:buFont typeface="Arial"/>
              <a:buNone/>
            </a:pPr>
            <a:r>
              <a:rPr lang="en-US" sz="3200">
                <a:solidFill>
                  <a:srgbClr val="07C1E8"/>
                </a:solidFill>
                <a:latin typeface="Arial"/>
                <a:ea typeface="Arial"/>
                <a:cs typeface="Arial"/>
                <a:sym typeface="Arial"/>
              </a:rPr>
              <a:t>Activity 2: Decision Tree</a:t>
            </a:r>
            <a:endParaRPr sz="3200">
              <a:latin typeface="Calibri"/>
              <a:ea typeface="Calibri"/>
              <a:cs typeface="Calibri"/>
              <a:sym typeface="Calibri"/>
            </a:endParaRPr>
          </a:p>
        </p:txBody>
      </p:sp>
      <p:grpSp>
        <p:nvGrpSpPr>
          <p:cNvPr id="651" name="Google Shape;651;p31"/>
          <p:cNvGrpSpPr/>
          <p:nvPr/>
        </p:nvGrpSpPr>
        <p:grpSpPr>
          <a:xfrm>
            <a:off x="9601200" y="328481"/>
            <a:ext cx="2832498" cy="494202"/>
            <a:chOff x="4116076" y="413123"/>
            <a:chExt cx="2832498" cy="494202"/>
          </a:xfrm>
        </p:grpSpPr>
        <p:cxnSp>
          <p:nvCxnSpPr>
            <p:cNvPr id="652" name="Google Shape;652;p31"/>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653" name="Google Shape;653;p31"/>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654" name="Google Shape;654;p31"/>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INTRO</a:t>
              </a:r>
              <a:endParaRPr sz="500" b="1" i="0" u="none" strike="noStrike" cap="none">
                <a:solidFill>
                  <a:srgbClr val="BFBFBF"/>
                </a:solidFill>
                <a:latin typeface="Avenir"/>
                <a:ea typeface="Avenir"/>
                <a:cs typeface="Avenir"/>
                <a:sym typeface="Avenir"/>
              </a:endParaRPr>
            </a:p>
          </p:txBody>
        </p:sp>
        <p:sp>
          <p:nvSpPr>
            <p:cNvPr id="655" name="Google Shape;655;p31"/>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1</a:t>
              </a:r>
              <a:endParaRPr sz="500" b="1" i="0" u="none" strike="noStrike" cap="none">
                <a:solidFill>
                  <a:srgbClr val="BFBFBF"/>
                </a:solidFill>
                <a:latin typeface="Avenir"/>
                <a:ea typeface="Avenir"/>
                <a:cs typeface="Avenir"/>
                <a:sym typeface="Avenir"/>
              </a:endParaRPr>
            </a:p>
          </p:txBody>
        </p:sp>
        <p:sp>
          <p:nvSpPr>
            <p:cNvPr id="656" name="Google Shape;656;p31"/>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07C1E8"/>
                  </a:solidFill>
                  <a:latin typeface="Avenir"/>
                  <a:ea typeface="Avenir"/>
                  <a:cs typeface="Avenir"/>
                  <a:sym typeface="Avenir"/>
                </a:rPr>
                <a:t>MODULE 2</a:t>
              </a:r>
              <a:endParaRPr sz="500" b="1" i="0" u="none" strike="noStrike" cap="none">
                <a:solidFill>
                  <a:srgbClr val="07C1E8"/>
                </a:solidFill>
                <a:latin typeface="Avenir"/>
                <a:ea typeface="Avenir"/>
                <a:cs typeface="Avenir"/>
                <a:sym typeface="Avenir"/>
              </a:endParaRPr>
            </a:p>
          </p:txBody>
        </p:sp>
        <p:sp>
          <p:nvSpPr>
            <p:cNvPr id="657" name="Google Shape;657;p31"/>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3</a:t>
              </a:r>
              <a:endParaRPr sz="500" b="1" i="0" u="none" strike="noStrike" cap="none">
                <a:solidFill>
                  <a:srgbClr val="BFBFBF"/>
                </a:solidFill>
                <a:latin typeface="Avenir"/>
                <a:ea typeface="Avenir"/>
                <a:cs typeface="Avenir"/>
                <a:sym typeface="Avenir"/>
              </a:endParaRPr>
            </a:p>
          </p:txBody>
        </p:sp>
        <p:sp>
          <p:nvSpPr>
            <p:cNvPr id="658" name="Google Shape;658;p31"/>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4</a:t>
              </a:r>
              <a:endParaRPr sz="500" b="1" i="0" u="none" strike="noStrike" cap="none">
                <a:solidFill>
                  <a:srgbClr val="BFBFBF"/>
                </a:solidFill>
                <a:latin typeface="Avenir"/>
                <a:ea typeface="Avenir"/>
                <a:cs typeface="Avenir"/>
                <a:sym typeface="Avenir"/>
              </a:endParaRPr>
            </a:p>
          </p:txBody>
        </p:sp>
        <p:sp>
          <p:nvSpPr>
            <p:cNvPr id="659" name="Google Shape;659;p31"/>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660" name="Google Shape;660;p31"/>
            <p:cNvSpPr/>
            <p:nvPr/>
          </p:nvSpPr>
          <p:spPr>
            <a:xfrm rot="8100000">
              <a:off x="5199879"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661" name="Google Shape;661;p31"/>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662" name="Google Shape;662;p31"/>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32"/>
          <p:cNvSpPr txBox="1">
            <a:spLocks noGrp="1"/>
          </p:cNvSpPr>
          <p:nvPr>
            <p:ph type="body" idx="1"/>
          </p:nvPr>
        </p:nvSpPr>
        <p:spPr>
          <a:xfrm>
            <a:off x="952841" y="1698389"/>
            <a:ext cx="5257800" cy="475043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193C0"/>
              </a:buClr>
              <a:buSzPts val="2600"/>
              <a:buNone/>
            </a:pPr>
            <a:r>
              <a:rPr lang="en-US" sz="2600">
                <a:solidFill>
                  <a:srgbClr val="0193C0"/>
                </a:solidFill>
                <a:latin typeface="Comfortaa"/>
                <a:ea typeface="Comfortaa"/>
                <a:cs typeface="Comfortaa"/>
                <a:sym typeface="Comfortaa"/>
              </a:rPr>
              <a:t>INSTRUCTIONS</a:t>
            </a:r>
            <a:endParaRPr sz="2600"/>
          </a:p>
          <a:p>
            <a:pPr marL="460375" lvl="0" indent="-460375" algn="l" rtl="0">
              <a:lnSpc>
                <a:spcPct val="100000"/>
              </a:lnSpc>
              <a:spcBef>
                <a:spcPts val="1000"/>
              </a:spcBef>
              <a:spcAft>
                <a:spcPts val="0"/>
              </a:spcAft>
              <a:buClr>
                <a:srgbClr val="454545"/>
              </a:buClr>
              <a:buSzPts val="2400"/>
              <a:buFont typeface="Calibri"/>
              <a:buAutoNum type="arabicPeriod"/>
            </a:pPr>
            <a:r>
              <a:rPr lang="en-US" sz="2400" b="0">
                <a:solidFill>
                  <a:srgbClr val="454545"/>
                </a:solidFill>
                <a:latin typeface="Avenir"/>
                <a:ea typeface="Avenir"/>
                <a:cs typeface="Avenir"/>
                <a:sym typeface="Avenir"/>
              </a:rPr>
              <a:t>Break into </a:t>
            </a:r>
            <a:r>
              <a:rPr lang="en-US" sz="2400">
                <a:solidFill>
                  <a:srgbClr val="454545"/>
                </a:solidFill>
                <a:latin typeface="Avenir"/>
                <a:ea typeface="Avenir"/>
                <a:cs typeface="Avenir"/>
                <a:sym typeface="Avenir"/>
              </a:rPr>
              <a:t>small groups</a:t>
            </a:r>
            <a:endParaRPr/>
          </a:p>
          <a:p>
            <a:pPr marL="460375" lvl="0" indent="-460375" algn="l" rtl="0">
              <a:lnSpc>
                <a:spcPct val="100000"/>
              </a:lnSpc>
              <a:spcBef>
                <a:spcPts val="1000"/>
              </a:spcBef>
              <a:spcAft>
                <a:spcPts val="0"/>
              </a:spcAft>
              <a:buClr>
                <a:srgbClr val="454545"/>
              </a:buClr>
              <a:buSzPts val="2400"/>
              <a:buFont typeface="Calibri"/>
              <a:buAutoNum type="arabicPeriod"/>
            </a:pPr>
            <a:r>
              <a:rPr lang="en-US" sz="2400" b="0">
                <a:solidFill>
                  <a:srgbClr val="454545"/>
                </a:solidFill>
                <a:latin typeface="Avenir"/>
                <a:ea typeface="Avenir"/>
                <a:cs typeface="Avenir"/>
                <a:sym typeface="Avenir"/>
              </a:rPr>
              <a:t>Use the Decision Tree to discuss </a:t>
            </a:r>
            <a:r>
              <a:rPr lang="en-US" sz="2400">
                <a:solidFill>
                  <a:srgbClr val="454545"/>
                </a:solidFill>
                <a:latin typeface="Avenir"/>
                <a:ea typeface="Avenir"/>
                <a:cs typeface="Avenir"/>
                <a:sym typeface="Avenir"/>
              </a:rPr>
              <a:t>your group’s assigned social norm/s</a:t>
            </a:r>
            <a:endParaRPr/>
          </a:p>
          <a:p>
            <a:pPr marL="460375" lvl="0" indent="-460375" algn="l" rtl="0">
              <a:lnSpc>
                <a:spcPct val="100000"/>
              </a:lnSpc>
              <a:spcBef>
                <a:spcPts val="1000"/>
              </a:spcBef>
              <a:spcAft>
                <a:spcPts val="0"/>
              </a:spcAft>
              <a:buClr>
                <a:srgbClr val="454545"/>
              </a:buClr>
              <a:buSzPts val="2400"/>
              <a:buFont typeface="Calibri"/>
              <a:buAutoNum type="arabicPeriod"/>
            </a:pPr>
            <a:r>
              <a:rPr lang="en-US" sz="2400" b="0">
                <a:solidFill>
                  <a:srgbClr val="454545"/>
                </a:solidFill>
                <a:latin typeface="Avenir"/>
                <a:ea typeface="Avenir"/>
                <a:cs typeface="Avenir"/>
                <a:sym typeface="Avenir"/>
              </a:rPr>
              <a:t>Present your group’s decisions to the full group</a:t>
            </a:r>
            <a:endParaRPr/>
          </a:p>
          <a:p>
            <a:pPr marL="460375" lvl="0" indent="-460375" algn="l" rtl="0">
              <a:lnSpc>
                <a:spcPct val="100000"/>
              </a:lnSpc>
              <a:spcBef>
                <a:spcPts val="1000"/>
              </a:spcBef>
              <a:spcAft>
                <a:spcPts val="0"/>
              </a:spcAft>
              <a:buClr>
                <a:srgbClr val="454545"/>
              </a:buClr>
              <a:buSzPts val="2400"/>
              <a:buFont typeface="Calibri"/>
              <a:buAutoNum type="arabicPeriod"/>
            </a:pPr>
            <a:r>
              <a:rPr lang="en-US" sz="2400">
                <a:solidFill>
                  <a:srgbClr val="454545"/>
                </a:solidFill>
                <a:latin typeface="Avenir"/>
                <a:ea typeface="Avenir"/>
                <a:cs typeface="Avenir"/>
                <a:sym typeface="Avenir"/>
              </a:rPr>
              <a:t>During the presentations to the group, one person will write down the decision for each social norm</a:t>
            </a:r>
            <a:endParaRPr sz="2400" b="0">
              <a:solidFill>
                <a:srgbClr val="454545"/>
              </a:solidFill>
              <a:latin typeface="Avenir"/>
              <a:ea typeface="Avenir"/>
              <a:cs typeface="Avenir"/>
              <a:sym typeface="Avenir"/>
            </a:endParaRPr>
          </a:p>
          <a:p>
            <a:pPr marL="0" lvl="0" indent="0" algn="l" rtl="0">
              <a:lnSpc>
                <a:spcPct val="80000"/>
              </a:lnSpc>
              <a:spcBef>
                <a:spcPts val="1000"/>
              </a:spcBef>
              <a:spcAft>
                <a:spcPts val="0"/>
              </a:spcAft>
              <a:buClr>
                <a:schemeClr val="dk1"/>
              </a:buClr>
              <a:buSzPts val="2800"/>
              <a:buNone/>
            </a:pPr>
            <a:endParaRPr sz="2800" b="0">
              <a:solidFill>
                <a:srgbClr val="454545"/>
              </a:solidFill>
              <a:latin typeface="Avenir"/>
              <a:ea typeface="Avenir"/>
              <a:cs typeface="Avenir"/>
              <a:sym typeface="Avenir"/>
            </a:endParaRPr>
          </a:p>
          <a:p>
            <a:pPr marL="228600" lvl="0" indent="-50800" algn="l" rtl="0">
              <a:lnSpc>
                <a:spcPct val="80000"/>
              </a:lnSpc>
              <a:spcBef>
                <a:spcPts val="1000"/>
              </a:spcBef>
              <a:spcAft>
                <a:spcPts val="0"/>
              </a:spcAft>
              <a:buClr>
                <a:schemeClr val="dk1"/>
              </a:buClr>
              <a:buSzPts val="2800"/>
              <a:buFont typeface="Calibri"/>
              <a:buNone/>
            </a:pPr>
            <a:endParaRPr sz="2800" b="0">
              <a:solidFill>
                <a:srgbClr val="454545"/>
              </a:solidFill>
              <a:latin typeface="Avenir"/>
              <a:ea typeface="Avenir"/>
              <a:cs typeface="Avenir"/>
              <a:sym typeface="Avenir"/>
            </a:endParaRPr>
          </a:p>
          <a:p>
            <a:pPr marL="228600" lvl="0" indent="-50800" algn="l" rtl="0">
              <a:lnSpc>
                <a:spcPct val="80000"/>
              </a:lnSpc>
              <a:spcBef>
                <a:spcPts val="1000"/>
              </a:spcBef>
              <a:spcAft>
                <a:spcPts val="0"/>
              </a:spcAft>
              <a:buClr>
                <a:schemeClr val="dk1"/>
              </a:buClr>
              <a:buSzPts val="2800"/>
              <a:buFont typeface="Calibri"/>
              <a:buNone/>
            </a:pPr>
            <a:endParaRPr sz="2800" b="0">
              <a:solidFill>
                <a:srgbClr val="454545"/>
              </a:solidFill>
              <a:latin typeface="Avenir"/>
              <a:ea typeface="Avenir"/>
              <a:cs typeface="Avenir"/>
              <a:sym typeface="Avenir"/>
            </a:endParaRPr>
          </a:p>
          <a:p>
            <a:pPr marL="0" lvl="0" indent="0" algn="l" rtl="0">
              <a:lnSpc>
                <a:spcPct val="80000"/>
              </a:lnSpc>
              <a:spcBef>
                <a:spcPts val="1000"/>
              </a:spcBef>
              <a:spcAft>
                <a:spcPts val="0"/>
              </a:spcAft>
              <a:buClr>
                <a:schemeClr val="dk1"/>
              </a:buClr>
              <a:buSzPts val="2800"/>
              <a:buNone/>
            </a:pPr>
            <a:endParaRPr/>
          </a:p>
          <a:p>
            <a:pPr marL="0" lvl="0" indent="0" algn="l" rtl="0">
              <a:lnSpc>
                <a:spcPct val="80000"/>
              </a:lnSpc>
              <a:spcBef>
                <a:spcPts val="1000"/>
              </a:spcBef>
              <a:spcAft>
                <a:spcPts val="0"/>
              </a:spcAft>
              <a:buClr>
                <a:schemeClr val="dk1"/>
              </a:buClr>
              <a:buSzPts val="2800"/>
              <a:buNone/>
            </a:pPr>
            <a:endParaRPr/>
          </a:p>
        </p:txBody>
      </p:sp>
      <p:grpSp>
        <p:nvGrpSpPr>
          <p:cNvPr id="668" name="Google Shape;668;p32"/>
          <p:cNvGrpSpPr/>
          <p:nvPr/>
        </p:nvGrpSpPr>
        <p:grpSpPr>
          <a:xfrm>
            <a:off x="6801288" y="2111555"/>
            <a:ext cx="4447244" cy="4337270"/>
            <a:chOff x="6810661" y="1855358"/>
            <a:chExt cx="4447244" cy="4337270"/>
          </a:xfrm>
        </p:grpSpPr>
        <p:sp>
          <p:nvSpPr>
            <p:cNvPr id="669" name="Google Shape;669;p32"/>
            <p:cNvSpPr/>
            <p:nvPr/>
          </p:nvSpPr>
          <p:spPr>
            <a:xfrm>
              <a:off x="6810661" y="1855358"/>
              <a:ext cx="4437870" cy="4337270"/>
            </a:xfrm>
            <a:prstGeom prst="rect">
              <a:avLst/>
            </a:prstGeom>
            <a:solidFill>
              <a:srgbClr val="CDF2F9">
                <a:alpha val="74901"/>
              </a:srgbClr>
            </a:solidFill>
            <a:ln>
              <a:noFill/>
            </a:ln>
          </p:spPr>
          <p:txBody>
            <a:bodyPr spcFirstLastPara="1" wrap="square" lIns="72000" tIns="36000" rIns="72000" bIns="36000" anchor="ctr" anchorCtr="0">
              <a:noAutofit/>
            </a:bodyPr>
            <a:lstStyle/>
            <a:p>
              <a:pPr marL="0" marR="0" lvl="0" indent="0" algn="ctr" rtl="0">
                <a:lnSpc>
                  <a:spcPct val="110000"/>
                </a:lnSpc>
                <a:spcBef>
                  <a:spcPts val="0"/>
                </a:spcBef>
                <a:spcAft>
                  <a:spcPts val="0"/>
                </a:spcAft>
                <a:buNone/>
              </a:pPr>
              <a:endParaRPr sz="1000" b="0" i="0" u="none" strike="noStrike" cap="none">
                <a:solidFill>
                  <a:schemeClr val="dk1"/>
                </a:solidFill>
                <a:latin typeface="Calibri"/>
                <a:ea typeface="Calibri"/>
                <a:cs typeface="Calibri"/>
                <a:sym typeface="Calibri"/>
              </a:endParaRPr>
            </a:p>
          </p:txBody>
        </p:sp>
        <p:sp>
          <p:nvSpPr>
            <p:cNvPr id="670" name="Google Shape;670;p32"/>
            <p:cNvSpPr txBox="1"/>
            <p:nvPr/>
          </p:nvSpPr>
          <p:spPr>
            <a:xfrm>
              <a:off x="6959154" y="1954070"/>
              <a:ext cx="4289378" cy="978729"/>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600" b="1" i="0" u="none" strike="noStrike" cap="none">
                  <a:solidFill>
                    <a:srgbClr val="007096"/>
                  </a:solidFill>
                  <a:latin typeface="Avenir"/>
                  <a:ea typeface="Avenir"/>
                  <a:cs typeface="Avenir"/>
                  <a:sym typeface="Avenir"/>
                </a:rPr>
                <a:t>”Fortify” the norm</a:t>
              </a:r>
              <a:br>
                <a:rPr lang="en-US" sz="1600" b="1" i="0" u="none" strike="noStrike" cap="none">
                  <a:solidFill>
                    <a:srgbClr val="007096"/>
                  </a:solidFill>
                  <a:latin typeface="Avenir"/>
                  <a:ea typeface="Avenir"/>
                  <a:cs typeface="Avenir"/>
                  <a:sym typeface="Avenir"/>
                </a:rPr>
              </a:br>
              <a:r>
                <a:rPr lang="en-US" sz="1600" b="0" i="0" u="none" strike="noStrike" cap="none">
                  <a:solidFill>
                    <a:srgbClr val="007096"/>
                  </a:solidFill>
                  <a:latin typeface="Avenir"/>
                  <a:ea typeface="Avenir"/>
                  <a:cs typeface="Avenir"/>
                  <a:sym typeface="Avenir"/>
                </a:rPr>
                <a:t>The community would like to strengthen the norm or make it more common in order to improve wellbeing.</a:t>
              </a:r>
              <a:endParaRPr/>
            </a:p>
          </p:txBody>
        </p:sp>
        <p:sp>
          <p:nvSpPr>
            <p:cNvPr id="671" name="Google Shape;671;p32"/>
            <p:cNvSpPr txBox="1"/>
            <p:nvPr/>
          </p:nvSpPr>
          <p:spPr>
            <a:xfrm>
              <a:off x="6968528" y="3031511"/>
              <a:ext cx="4289377" cy="75713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600" b="1" i="0" u="none" strike="noStrike" cap="none">
                  <a:solidFill>
                    <a:srgbClr val="007096"/>
                  </a:solidFill>
                  <a:latin typeface="Avenir"/>
                  <a:ea typeface="Avenir"/>
                  <a:cs typeface="Avenir"/>
                  <a:sym typeface="Avenir"/>
                </a:rPr>
                <a:t>“Shift” the norm</a:t>
              </a:r>
              <a:br>
                <a:rPr lang="en-US" sz="1600" b="1" i="0" u="none" strike="noStrike" cap="none">
                  <a:solidFill>
                    <a:srgbClr val="007096"/>
                  </a:solidFill>
                  <a:latin typeface="Avenir"/>
                  <a:ea typeface="Avenir"/>
                  <a:cs typeface="Avenir"/>
                  <a:sym typeface="Avenir"/>
                </a:rPr>
              </a:br>
              <a:r>
                <a:rPr lang="en-US" sz="1600" b="0" i="0" u="none" strike="noStrike" cap="none">
                  <a:solidFill>
                    <a:srgbClr val="007096"/>
                  </a:solidFill>
                  <a:latin typeface="Avenir"/>
                  <a:ea typeface="Avenir"/>
                  <a:cs typeface="Avenir"/>
                  <a:sym typeface="Avenir"/>
                </a:rPr>
                <a:t>The community would like to change the norm in order to improve wellbeing.</a:t>
              </a:r>
              <a:endParaRPr/>
            </a:p>
          </p:txBody>
        </p:sp>
        <p:sp>
          <p:nvSpPr>
            <p:cNvPr id="672" name="Google Shape;672;p32"/>
            <p:cNvSpPr txBox="1"/>
            <p:nvPr/>
          </p:nvSpPr>
          <p:spPr>
            <a:xfrm>
              <a:off x="6959154" y="3881873"/>
              <a:ext cx="4289377" cy="978729"/>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600" b="1" i="0" u="none" strike="noStrike" cap="none">
                  <a:solidFill>
                    <a:srgbClr val="007096"/>
                  </a:solidFill>
                  <a:latin typeface="Avenir"/>
                  <a:ea typeface="Avenir"/>
                  <a:cs typeface="Avenir"/>
                  <a:sym typeface="Avenir"/>
                </a:rPr>
                <a:t>“Reframe” the norm</a:t>
              </a:r>
              <a:br>
                <a:rPr lang="en-US" sz="1600" b="1" i="0" u="none" strike="noStrike" cap="none">
                  <a:solidFill>
                    <a:srgbClr val="007096"/>
                  </a:solidFill>
                  <a:latin typeface="Avenir"/>
                  <a:ea typeface="Avenir"/>
                  <a:cs typeface="Avenir"/>
                  <a:sym typeface="Avenir"/>
                </a:rPr>
              </a:br>
              <a:r>
                <a:rPr lang="en-US" sz="1600" b="0" i="0" u="none" strike="noStrike" cap="none">
                  <a:solidFill>
                    <a:srgbClr val="007096"/>
                  </a:solidFill>
                  <a:latin typeface="Avenir"/>
                  <a:ea typeface="Avenir"/>
                  <a:cs typeface="Avenir"/>
                  <a:sym typeface="Avenir"/>
                </a:rPr>
                <a:t>The community would like to talk about the norm in a different way so that it can be useful to improve wellbeing.</a:t>
              </a:r>
              <a:endParaRPr/>
            </a:p>
          </p:txBody>
        </p:sp>
        <p:sp>
          <p:nvSpPr>
            <p:cNvPr id="673" name="Google Shape;673;p32"/>
            <p:cNvSpPr txBox="1"/>
            <p:nvPr/>
          </p:nvSpPr>
          <p:spPr>
            <a:xfrm>
              <a:off x="6959153" y="4953834"/>
              <a:ext cx="4289377" cy="98373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600" b="1" i="0" u="none" strike="noStrike" cap="none">
                  <a:solidFill>
                    <a:srgbClr val="007096"/>
                  </a:solidFill>
                  <a:latin typeface="Avenir"/>
                  <a:ea typeface="Avenir"/>
                  <a:cs typeface="Avenir"/>
                  <a:sym typeface="Avenir"/>
                </a:rPr>
                <a:t>“Aware” of the norm</a:t>
              </a:r>
              <a:br>
                <a:rPr lang="en-US" sz="1600" b="1" i="0" u="none" strike="noStrike" cap="none">
                  <a:solidFill>
                    <a:srgbClr val="007096"/>
                  </a:solidFill>
                  <a:latin typeface="Avenir"/>
                  <a:ea typeface="Avenir"/>
                  <a:cs typeface="Avenir"/>
                  <a:sym typeface="Avenir"/>
                </a:rPr>
              </a:br>
              <a:r>
                <a:rPr lang="en-US" sz="1600" b="0" i="0" u="none" strike="noStrike" cap="none">
                  <a:solidFill>
                    <a:srgbClr val="007096"/>
                  </a:solidFill>
                  <a:latin typeface="Avenir"/>
                  <a:ea typeface="Avenir"/>
                  <a:cs typeface="Avenir"/>
                  <a:sym typeface="Avenir"/>
                </a:rPr>
                <a:t>The community wants programs to be aware of this norm but doesn’t think any action with the norm is necessary right now.</a:t>
              </a:r>
              <a:endParaRPr/>
            </a:p>
          </p:txBody>
        </p:sp>
      </p:grpSp>
      <p:sp>
        <p:nvSpPr>
          <p:cNvPr id="674" name="Google Shape;674;p32"/>
          <p:cNvSpPr txBox="1">
            <a:spLocks noGrp="1"/>
          </p:cNvSpPr>
          <p:nvPr>
            <p:ph type="title"/>
          </p:nvPr>
        </p:nvSpPr>
        <p:spPr>
          <a:xfrm>
            <a:off x="1024446" y="814889"/>
            <a:ext cx="10143108" cy="34146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7C1E8"/>
              </a:buClr>
              <a:buSzPts val="3200"/>
              <a:buFont typeface="Arial"/>
              <a:buNone/>
            </a:pPr>
            <a:r>
              <a:rPr lang="en-US" sz="3200">
                <a:solidFill>
                  <a:srgbClr val="07C1E8"/>
                </a:solidFill>
                <a:latin typeface="Arial"/>
                <a:ea typeface="Arial"/>
                <a:cs typeface="Arial"/>
                <a:sym typeface="Arial"/>
              </a:rPr>
              <a:t>Activity 2: Decision Tree</a:t>
            </a:r>
            <a:endParaRPr sz="3200">
              <a:latin typeface="Calibri"/>
              <a:ea typeface="Calibri"/>
              <a:cs typeface="Calibri"/>
              <a:sym typeface="Calibri"/>
            </a:endParaRPr>
          </a:p>
        </p:txBody>
      </p:sp>
      <p:grpSp>
        <p:nvGrpSpPr>
          <p:cNvPr id="675" name="Google Shape;675;p32"/>
          <p:cNvGrpSpPr/>
          <p:nvPr/>
        </p:nvGrpSpPr>
        <p:grpSpPr>
          <a:xfrm>
            <a:off x="9601200" y="328481"/>
            <a:ext cx="2832498" cy="494202"/>
            <a:chOff x="4116076" y="413123"/>
            <a:chExt cx="2832498" cy="494202"/>
          </a:xfrm>
        </p:grpSpPr>
        <p:cxnSp>
          <p:nvCxnSpPr>
            <p:cNvPr id="676" name="Google Shape;676;p32"/>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677" name="Google Shape;677;p32"/>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678" name="Google Shape;678;p32"/>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INTRO</a:t>
              </a:r>
              <a:endParaRPr sz="500" b="1" i="0" u="none" strike="noStrike" cap="none">
                <a:solidFill>
                  <a:srgbClr val="BFBFBF"/>
                </a:solidFill>
                <a:latin typeface="Avenir"/>
                <a:ea typeface="Avenir"/>
                <a:cs typeface="Avenir"/>
                <a:sym typeface="Avenir"/>
              </a:endParaRPr>
            </a:p>
          </p:txBody>
        </p:sp>
        <p:sp>
          <p:nvSpPr>
            <p:cNvPr id="679" name="Google Shape;679;p32"/>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1</a:t>
              </a:r>
              <a:endParaRPr sz="500" b="1" i="0" u="none" strike="noStrike" cap="none">
                <a:solidFill>
                  <a:srgbClr val="BFBFBF"/>
                </a:solidFill>
                <a:latin typeface="Avenir"/>
                <a:ea typeface="Avenir"/>
                <a:cs typeface="Avenir"/>
                <a:sym typeface="Avenir"/>
              </a:endParaRPr>
            </a:p>
          </p:txBody>
        </p:sp>
        <p:sp>
          <p:nvSpPr>
            <p:cNvPr id="680" name="Google Shape;680;p32"/>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07C1E8"/>
                  </a:solidFill>
                  <a:latin typeface="Avenir"/>
                  <a:ea typeface="Avenir"/>
                  <a:cs typeface="Avenir"/>
                  <a:sym typeface="Avenir"/>
                </a:rPr>
                <a:t>MODULE 2</a:t>
              </a:r>
              <a:endParaRPr sz="500" b="1" i="0" u="none" strike="noStrike" cap="none">
                <a:solidFill>
                  <a:srgbClr val="07C1E8"/>
                </a:solidFill>
                <a:latin typeface="Avenir"/>
                <a:ea typeface="Avenir"/>
                <a:cs typeface="Avenir"/>
                <a:sym typeface="Avenir"/>
              </a:endParaRPr>
            </a:p>
          </p:txBody>
        </p:sp>
        <p:sp>
          <p:nvSpPr>
            <p:cNvPr id="681" name="Google Shape;681;p32"/>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3</a:t>
              </a:r>
              <a:endParaRPr sz="500" b="1" i="0" u="none" strike="noStrike" cap="none">
                <a:solidFill>
                  <a:srgbClr val="BFBFBF"/>
                </a:solidFill>
                <a:latin typeface="Avenir"/>
                <a:ea typeface="Avenir"/>
                <a:cs typeface="Avenir"/>
                <a:sym typeface="Avenir"/>
              </a:endParaRPr>
            </a:p>
          </p:txBody>
        </p:sp>
        <p:sp>
          <p:nvSpPr>
            <p:cNvPr id="682" name="Google Shape;682;p32"/>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4</a:t>
              </a:r>
              <a:endParaRPr sz="500" b="1" i="0" u="none" strike="noStrike" cap="none">
                <a:solidFill>
                  <a:srgbClr val="BFBFBF"/>
                </a:solidFill>
                <a:latin typeface="Avenir"/>
                <a:ea typeface="Avenir"/>
                <a:cs typeface="Avenir"/>
                <a:sym typeface="Avenir"/>
              </a:endParaRPr>
            </a:p>
          </p:txBody>
        </p:sp>
        <p:sp>
          <p:nvSpPr>
            <p:cNvPr id="683" name="Google Shape;683;p32"/>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684" name="Google Shape;684;p32"/>
            <p:cNvSpPr/>
            <p:nvPr/>
          </p:nvSpPr>
          <p:spPr>
            <a:xfrm rot="8100000">
              <a:off x="5199879"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685" name="Google Shape;685;p32"/>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686" name="Google Shape;686;p32"/>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grpSp>
      <p:sp>
        <p:nvSpPr>
          <p:cNvPr id="687" name="Google Shape;687;p32"/>
          <p:cNvSpPr/>
          <p:nvPr/>
        </p:nvSpPr>
        <p:spPr>
          <a:xfrm>
            <a:off x="6704531" y="1671826"/>
            <a:ext cx="462735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u="none" strike="noStrike" cap="none">
                <a:solidFill>
                  <a:srgbClr val="454545"/>
                </a:solidFill>
                <a:latin typeface="Avenir"/>
                <a:ea typeface="Avenir"/>
                <a:cs typeface="Avenir"/>
                <a:sym typeface="Avenir"/>
              </a:rPr>
              <a:t>Definitions to help conduct the activity</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pic>
        <p:nvPicPr>
          <p:cNvPr id="693" name="Google Shape;693;p33"/>
          <p:cNvPicPr preferRelativeResize="0"/>
          <p:nvPr/>
        </p:nvPicPr>
        <p:blipFill rotWithShape="1">
          <a:blip r:embed="rId3">
            <a:alphaModFix/>
          </a:blip>
          <a:srcRect/>
          <a:stretch/>
        </p:blipFill>
        <p:spPr>
          <a:xfrm>
            <a:off x="3349020" y="463925"/>
            <a:ext cx="6455266" cy="6155324"/>
          </a:xfrm>
          <a:prstGeom prst="rect">
            <a:avLst/>
          </a:prstGeom>
          <a:noFill/>
          <a:ln>
            <a:noFill/>
          </a:ln>
        </p:spPr>
      </p:pic>
      <p:sp>
        <p:nvSpPr>
          <p:cNvPr id="694" name="Google Shape;694;p33"/>
          <p:cNvSpPr txBox="1">
            <a:spLocks noGrp="1"/>
          </p:cNvSpPr>
          <p:nvPr>
            <p:ph type="title"/>
          </p:nvPr>
        </p:nvSpPr>
        <p:spPr>
          <a:xfrm>
            <a:off x="1024446" y="814889"/>
            <a:ext cx="3057720" cy="34146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7C1E8"/>
              </a:buClr>
              <a:buSzPts val="3200"/>
              <a:buFont typeface="Arial"/>
              <a:buNone/>
            </a:pPr>
            <a:r>
              <a:rPr lang="en-US" sz="3200">
                <a:solidFill>
                  <a:srgbClr val="07C1E8"/>
                </a:solidFill>
                <a:latin typeface="Arial"/>
                <a:ea typeface="Arial"/>
                <a:cs typeface="Arial"/>
                <a:sym typeface="Arial"/>
              </a:rPr>
              <a:t>Activity 2: Decision Tree</a:t>
            </a:r>
            <a:endParaRPr sz="3200">
              <a:latin typeface="Calibri"/>
              <a:ea typeface="Calibri"/>
              <a:cs typeface="Calibri"/>
              <a:sym typeface="Calibri"/>
            </a:endParaRPr>
          </a:p>
        </p:txBody>
      </p:sp>
      <p:grpSp>
        <p:nvGrpSpPr>
          <p:cNvPr id="695" name="Google Shape;695;p33"/>
          <p:cNvGrpSpPr/>
          <p:nvPr/>
        </p:nvGrpSpPr>
        <p:grpSpPr>
          <a:xfrm>
            <a:off x="9601200" y="328481"/>
            <a:ext cx="2832498" cy="494202"/>
            <a:chOff x="4116076" y="413123"/>
            <a:chExt cx="2832498" cy="494202"/>
          </a:xfrm>
        </p:grpSpPr>
        <p:cxnSp>
          <p:nvCxnSpPr>
            <p:cNvPr id="696" name="Google Shape;696;p33"/>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697" name="Google Shape;697;p33"/>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698" name="Google Shape;698;p33"/>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699" name="Google Shape;699;p33"/>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700" name="Google Shape;700;p33"/>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2</a:t>
              </a:r>
              <a:endParaRPr sz="500" b="1">
                <a:solidFill>
                  <a:srgbClr val="07C1E8"/>
                </a:solidFill>
                <a:latin typeface="Avenir"/>
                <a:ea typeface="Avenir"/>
                <a:cs typeface="Avenir"/>
                <a:sym typeface="Avenir"/>
              </a:endParaRPr>
            </a:p>
          </p:txBody>
        </p:sp>
        <p:sp>
          <p:nvSpPr>
            <p:cNvPr id="701" name="Google Shape;701;p33"/>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3</a:t>
              </a:r>
              <a:endParaRPr sz="500" b="1">
                <a:solidFill>
                  <a:srgbClr val="BFBFBF"/>
                </a:solidFill>
                <a:latin typeface="Avenir"/>
                <a:ea typeface="Avenir"/>
                <a:cs typeface="Avenir"/>
                <a:sym typeface="Avenir"/>
              </a:endParaRPr>
            </a:p>
          </p:txBody>
        </p:sp>
        <p:sp>
          <p:nvSpPr>
            <p:cNvPr id="702" name="Google Shape;702;p33"/>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4</a:t>
              </a:r>
              <a:endParaRPr sz="500" b="1">
                <a:solidFill>
                  <a:srgbClr val="BFBFBF"/>
                </a:solidFill>
                <a:latin typeface="Avenir"/>
                <a:ea typeface="Avenir"/>
                <a:cs typeface="Avenir"/>
                <a:sym typeface="Avenir"/>
              </a:endParaRPr>
            </a:p>
          </p:txBody>
        </p:sp>
        <p:sp>
          <p:nvSpPr>
            <p:cNvPr id="703" name="Google Shape;703;p33"/>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704" name="Google Shape;704;p33"/>
            <p:cNvSpPr/>
            <p:nvPr/>
          </p:nvSpPr>
          <p:spPr>
            <a:xfrm rot="8100000">
              <a:off x="5199879"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705" name="Google Shape;705;p33"/>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706" name="Google Shape;706;p33"/>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34"/>
          <p:cNvSpPr txBox="1"/>
          <p:nvPr/>
        </p:nvSpPr>
        <p:spPr>
          <a:xfrm>
            <a:off x="1024445" y="1913082"/>
            <a:ext cx="2657475" cy="1953582"/>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193C0"/>
              </a:buClr>
              <a:buSzPts val="2400"/>
              <a:buFont typeface="Arial"/>
              <a:buNone/>
            </a:pPr>
            <a:r>
              <a:rPr lang="en-US" sz="2400" b="0" i="0" dirty="0">
                <a:solidFill>
                  <a:srgbClr val="0193C0"/>
                </a:solidFill>
                <a:latin typeface="Comfortaa"/>
                <a:ea typeface="Comfortaa"/>
                <a:cs typeface="Comfortaa"/>
                <a:sym typeface="Comfortaa"/>
              </a:rPr>
              <a:t>TEMPLATE</a:t>
            </a:r>
            <a:r>
              <a:rPr lang="en-US" sz="3275" b="0" i="0" dirty="0">
                <a:solidFill>
                  <a:srgbClr val="00B0F0"/>
                </a:solidFill>
                <a:latin typeface="Comfortaa"/>
                <a:ea typeface="Comfortaa"/>
                <a:cs typeface="Comfortaa"/>
                <a:sym typeface="Comfortaa"/>
              </a:rPr>
              <a:t> </a:t>
            </a:r>
            <a:endParaRPr dirty="0"/>
          </a:p>
          <a:p>
            <a:pPr marL="0" marR="0" lvl="0" indent="0" algn="l" rtl="0">
              <a:lnSpc>
                <a:spcPct val="100000"/>
              </a:lnSpc>
              <a:spcBef>
                <a:spcPts val="1000"/>
              </a:spcBef>
              <a:spcAft>
                <a:spcPts val="0"/>
              </a:spcAft>
              <a:buClr>
                <a:srgbClr val="3F3F3F"/>
              </a:buClr>
              <a:buSzPts val="2000"/>
              <a:buFont typeface="Arial"/>
              <a:buNone/>
            </a:pPr>
            <a:r>
              <a:rPr lang="en-US" sz="2000" b="0" i="0" dirty="0">
                <a:solidFill>
                  <a:srgbClr val="3F3F3F"/>
                </a:solidFill>
                <a:latin typeface="Avenir"/>
                <a:ea typeface="Avenir"/>
                <a:cs typeface="Avenir"/>
                <a:sym typeface="Avenir"/>
              </a:rPr>
              <a:t>Fortify, Reframe, Shift, Aware Table</a:t>
            </a:r>
            <a:endParaRPr dirty="0"/>
          </a:p>
          <a:p>
            <a:pPr marL="0" marR="0" lvl="0" indent="0" algn="l" rtl="0">
              <a:lnSpc>
                <a:spcPct val="100000"/>
              </a:lnSpc>
              <a:spcBef>
                <a:spcPts val="1000"/>
              </a:spcBef>
              <a:spcAft>
                <a:spcPts val="0"/>
              </a:spcAft>
              <a:buClr>
                <a:srgbClr val="0193C0"/>
              </a:buClr>
              <a:buSzPts val="2000"/>
              <a:buFont typeface="Arial"/>
              <a:buNone/>
            </a:pPr>
            <a:r>
              <a:rPr lang="en-US" sz="2000" b="0" i="0" u="sng" dirty="0">
                <a:solidFill>
                  <a:srgbClr val="0193C0"/>
                </a:solidFill>
                <a:latin typeface="Avenir"/>
                <a:ea typeface="Avenir"/>
                <a:cs typeface="Avenir"/>
                <a:sym typeface="Avenir"/>
                <a:hlinkClick r:id="rId3">
                  <a:extLst>
                    <a:ext uri="{A12FA001-AC4F-418D-AE19-62706E023703}">
                      <ahyp:hlinkClr xmlns:ahyp="http://schemas.microsoft.com/office/drawing/2018/hyperlinkcolor" val="tx"/>
                    </a:ext>
                  </a:extLst>
                </a:hlinkClick>
              </a:rPr>
              <a:t>Annex 4</a:t>
            </a:r>
            <a:endParaRPr sz="2000" b="0" i="0" dirty="0">
              <a:solidFill>
                <a:srgbClr val="0193C0"/>
              </a:solidFill>
              <a:latin typeface="Avenir"/>
              <a:ea typeface="Avenir"/>
              <a:cs typeface="Avenir"/>
              <a:sym typeface="Avenir"/>
            </a:endParaRPr>
          </a:p>
          <a:p>
            <a:pPr marL="0" marR="0" lvl="0" indent="0" algn="l" rtl="0">
              <a:lnSpc>
                <a:spcPct val="70000"/>
              </a:lnSpc>
              <a:spcBef>
                <a:spcPts val="1000"/>
              </a:spcBef>
              <a:spcAft>
                <a:spcPts val="0"/>
              </a:spcAft>
              <a:buClr>
                <a:schemeClr val="dk1"/>
              </a:buClr>
              <a:buSzPts val="700"/>
              <a:buFont typeface="Arial"/>
              <a:buNone/>
            </a:pPr>
            <a:endParaRPr sz="700" b="0" i="0" dirty="0">
              <a:solidFill>
                <a:srgbClr val="00B0F0"/>
              </a:solidFill>
              <a:latin typeface="Comfortaa"/>
              <a:ea typeface="Comfortaa"/>
              <a:cs typeface="Comfortaa"/>
              <a:sym typeface="Comfortaa"/>
            </a:endParaRPr>
          </a:p>
        </p:txBody>
      </p:sp>
      <p:sp>
        <p:nvSpPr>
          <p:cNvPr id="712" name="Google Shape;712;p34"/>
          <p:cNvSpPr txBox="1">
            <a:spLocks noGrp="1"/>
          </p:cNvSpPr>
          <p:nvPr>
            <p:ph type="title"/>
          </p:nvPr>
        </p:nvSpPr>
        <p:spPr>
          <a:xfrm>
            <a:off x="1024445" y="814889"/>
            <a:ext cx="6002655" cy="34146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7C1E8"/>
              </a:buClr>
              <a:buSzPts val="3200"/>
              <a:buFont typeface="Arial"/>
              <a:buNone/>
            </a:pPr>
            <a:r>
              <a:rPr lang="en-US" sz="3200">
                <a:solidFill>
                  <a:srgbClr val="07C1E8"/>
                </a:solidFill>
                <a:latin typeface="Arial"/>
                <a:ea typeface="Arial"/>
                <a:cs typeface="Arial"/>
                <a:sym typeface="Arial"/>
              </a:rPr>
              <a:t>Activity 2: Decision Tree</a:t>
            </a:r>
            <a:endParaRPr sz="3200">
              <a:latin typeface="Calibri"/>
              <a:ea typeface="Calibri"/>
              <a:cs typeface="Calibri"/>
              <a:sym typeface="Calibri"/>
            </a:endParaRPr>
          </a:p>
        </p:txBody>
      </p:sp>
      <p:grpSp>
        <p:nvGrpSpPr>
          <p:cNvPr id="713" name="Google Shape;713;p34"/>
          <p:cNvGrpSpPr/>
          <p:nvPr/>
        </p:nvGrpSpPr>
        <p:grpSpPr>
          <a:xfrm>
            <a:off x="9601200" y="328481"/>
            <a:ext cx="2832498" cy="494202"/>
            <a:chOff x="4116076" y="413123"/>
            <a:chExt cx="2832498" cy="494202"/>
          </a:xfrm>
        </p:grpSpPr>
        <p:cxnSp>
          <p:nvCxnSpPr>
            <p:cNvPr id="714" name="Google Shape;714;p34"/>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715" name="Google Shape;715;p34"/>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716" name="Google Shape;716;p34"/>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717" name="Google Shape;717;p34"/>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718" name="Google Shape;718;p34"/>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2</a:t>
              </a:r>
              <a:endParaRPr sz="500" b="1">
                <a:solidFill>
                  <a:srgbClr val="07C1E8"/>
                </a:solidFill>
                <a:latin typeface="Avenir"/>
                <a:ea typeface="Avenir"/>
                <a:cs typeface="Avenir"/>
                <a:sym typeface="Avenir"/>
              </a:endParaRPr>
            </a:p>
          </p:txBody>
        </p:sp>
        <p:sp>
          <p:nvSpPr>
            <p:cNvPr id="719" name="Google Shape;719;p34"/>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3</a:t>
              </a:r>
              <a:endParaRPr sz="500" b="1">
                <a:solidFill>
                  <a:srgbClr val="BFBFBF"/>
                </a:solidFill>
                <a:latin typeface="Avenir"/>
                <a:ea typeface="Avenir"/>
                <a:cs typeface="Avenir"/>
                <a:sym typeface="Avenir"/>
              </a:endParaRPr>
            </a:p>
          </p:txBody>
        </p:sp>
        <p:sp>
          <p:nvSpPr>
            <p:cNvPr id="720" name="Google Shape;720;p34"/>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4</a:t>
              </a:r>
              <a:endParaRPr sz="500" b="1">
                <a:solidFill>
                  <a:srgbClr val="BFBFBF"/>
                </a:solidFill>
                <a:latin typeface="Avenir"/>
                <a:ea typeface="Avenir"/>
                <a:cs typeface="Avenir"/>
                <a:sym typeface="Avenir"/>
              </a:endParaRPr>
            </a:p>
          </p:txBody>
        </p:sp>
        <p:sp>
          <p:nvSpPr>
            <p:cNvPr id="721" name="Google Shape;721;p34"/>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722" name="Google Shape;722;p34"/>
            <p:cNvSpPr/>
            <p:nvPr/>
          </p:nvSpPr>
          <p:spPr>
            <a:xfrm rot="8100000">
              <a:off x="5199879"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723" name="Google Shape;723;p34"/>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724" name="Google Shape;724;p34"/>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graphicFrame>
        <p:nvGraphicFramePr>
          <p:cNvPr id="725" name="Google Shape;725;p34"/>
          <p:cNvGraphicFramePr/>
          <p:nvPr/>
        </p:nvGraphicFramePr>
        <p:xfrm>
          <a:off x="4712436" y="2092325"/>
          <a:ext cx="6727100" cy="4100300"/>
        </p:xfrm>
        <a:graphic>
          <a:graphicData uri="http://schemas.openxmlformats.org/drawingml/2006/table">
            <a:tbl>
              <a:tblPr firstRow="1" firstCol="1" bandRow="1">
                <a:noFill/>
                <a:tableStyleId>{162E070B-021E-41B2-B654-C3F7026BE7C2}</a:tableStyleId>
              </a:tblPr>
              <a:tblGrid>
                <a:gridCol w="4408000">
                  <a:extLst>
                    <a:ext uri="{9D8B030D-6E8A-4147-A177-3AD203B41FA5}">
                      <a16:colId xmlns:a16="http://schemas.microsoft.com/office/drawing/2014/main" val="20000"/>
                    </a:ext>
                  </a:extLst>
                </a:gridCol>
                <a:gridCol w="2319100">
                  <a:extLst>
                    <a:ext uri="{9D8B030D-6E8A-4147-A177-3AD203B41FA5}">
                      <a16:colId xmlns:a16="http://schemas.microsoft.com/office/drawing/2014/main" val="20001"/>
                    </a:ext>
                  </a:extLst>
                </a:gridCol>
              </a:tblGrid>
              <a:tr h="620925">
                <a:tc>
                  <a:txBody>
                    <a:bodyPr/>
                    <a:lstStyle/>
                    <a:p>
                      <a:pPr marL="0" marR="0" lvl="0" indent="0" algn="l" rtl="0">
                        <a:lnSpc>
                          <a:spcPct val="120000"/>
                        </a:lnSpc>
                        <a:spcBef>
                          <a:spcPts val="0"/>
                        </a:spcBef>
                        <a:spcAft>
                          <a:spcPts val="0"/>
                        </a:spcAft>
                        <a:buNone/>
                      </a:pPr>
                      <a:r>
                        <a:rPr lang="en-US" sz="1000" b="1" i="0" u="none" strike="noStrike" cap="none">
                          <a:solidFill>
                            <a:srgbClr val="0193C0"/>
                          </a:solidFill>
                          <a:latin typeface="Avenir"/>
                          <a:ea typeface="Avenir"/>
                          <a:cs typeface="Avenir"/>
                          <a:sym typeface="Avenir"/>
                        </a:rPr>
                        <a:t>Norm</a:t>
                      </a:r>
                      <a:endParaRPr sz="900" b="0" i="0" u="none" strike="noStrike" cap="none">
                        <a:solidFill>
                          <a:schemeClr val="dk1"/>
                        </a:solidFill>
                        <a:latin typeface="Avenir"/>
                        <a:ea typeface="Avenir"/>
                        <a:cs typeface="Avenir"/>
                        <a:sym typeface="Avenir"/>
                      </a:endParaRPr>
                    </a:p>
                  </a:txBody>
                  <a:tcPr marL="62975" marR="629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tc>
                  <a:txBody>
                    <a:bodyPr/>
                    <a:lstStyle/>
                    <a:p>
                      <a:pPr marL="0" marR="0" lvl="0" indent="0" algn="l" rtl="0">
                        <a:lnSpc>
                          <a:spcPct val="120000"/>
                        </a:lnSpc>
                        <a:spcBef>
                          <a:spcPts val="0"/>
                        </a:spcBef>
                        <a:spcAft>
                          <a:spcPts val="0"/>
                        </a:spcAft>
                        <a:buNone/>
                      </a:pPr>
                      <a:r>
                        <a:rPr lang="en-US" sz="1000" b="1" i="0" u="none" strike="noStrike" cap="none">
                          <a:solidFill>
                            <a:srgbClr val="0193C0"/>
                          </a:solidFill>
                          <a:latin typeface="Avenir"/>
                          <a:ea typeface="Avenir"/>
                          <a:cs typeface="Avenir"/>
                          <a:sym typeface="Avenir"/>
                        </a:rPr>
                        <a:t>Decision </a:t>
                      </a:r>
                      <a:endParaRPr/>
                    </a:p>
                    <a:p>
                      <a:pPr marL="0" marR="0" lvl="0" indent="0" algn="l" rtl="0">
                        <a:lnSpc>
                          <a:spcPct val="120000"/>
                        </a:lnSpc>
                        <a:spcBef>
                          <a:spcPts val="0"/>
                        </a:spcBef>
                        <a:spcAft>
                          <a:spcPts val="0"/>
                        </a:spcAft>
                        <a:buNone/>
                      </a:pPr>
                      <a:r>
                        <a:rPr lang="en-US" sz="900" b="0" i="0" u="none" strike="noStrike" cap="none">
                          <a:solidFill>
                            <a:schemeClr val="dk1"/>
                          </a:solidFill>
                          <a:latin typeface="Avenir"/>
                          <a:ea typeface="Avenir"/>
                          <a:cs typeface="Avenir"/>
                          <a:sym typeface="Avenir"/>
                        </a:rPr>
                        <a:t>Fortify, Reframe, Shift, Aware</a:t>
                      </a:r>
                      <a:endParaRPr sz="900" b="0" i="0" u="none" strike="noStrike" cap="none">
                        <a:solidFill>
                          <a:srgbClr val="454545"/>
                        </a:solidFill>
                        <a:latin typeface="Avenir"/>
                        <a:ea typeface="Avenir"/>
                        <a:cs typeface="Avenir"/>
                        <a:sym typeface="Avenir"/>
                      </a:endParaRPr>
                    </a:p>
                  </a:txBody>
                  <a:tcPr marL="62975" marR="629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extLst>
                  <a:ext uri="{0D108BD9-81ED-4DB2-BD59-A6C34878D82A}">
                    <a16:rowId xmlns:a16="http://schemas.microsoft.com/office/drawing/2014/main" val="10000"/>
                  </a:ext>
                </a:extLst>
              </a:tr>
              <a:tr h="830200">
                <a:tc>
                  <a:txBody>
                    <a:bodyPr/>
                    <a:lstStyle/>
                    <a:p>
                      <a:pPr marL="0" marR="0" lvl="0" indent="0" algn="l" rtl="0">
                        <a:lnSpc>
                          <a:spcPct val="120000"/>
                        </a:lnSpc>
                        <a:spcBef>
                          <a:spcPts val="0"/>
                        </a:spcBef>
                        <a:spcAft>
                          <a:spcPts val="0"/>
                        </a:spcAft>
                        <a:buNone/>
                      </a:pPr>
                      <a:endParaRPr sz="900" b="0" i="0" u="none" strike="noStrike" cap="none">
                        <a:solidFill>
                          <a:schemeClr val="dk1"/>
                        </a:solidFill>
                        <a:latin typeface="Avenir"/>
                        <a:ea typeface="Avenir"/>
                        <a:cs typeface="Avenir"/>
                        <a:sym typeface="Avenir"/>
                      </a:endParaRPr>
                    </a:p>
                  </a:txBody>
                  <a:tcPr marL="62975" marR="62975" marT="0" marB="0">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20000"/>
                        </a:lnSpc>
                        <a:spcBef>
                          <a:spcPts val="0"/>
                        </a:spcBef>
                        <a:spcAft>
                          <a:spcPts val="0"/>
                        </a:spcAft>
                        <a:buNone/>
                      </a:pPr>
                      <a:endParaRPr sz="900" b="0" i="0" u="none" strike="noStrike" cap="none">
                        <a:solidFill>
                          <a:schemeClr val="dk1"/>
                        </a:solidFill>
                        <a:latin typeface="Avenir"/>
                        <a:ea typeface="Avenir"/>
                        <a:cs typeface="Avenir"/>
                        <a:sym typeface="Avenir"/>
                      </a:endParaRPr>
                    </a:p>
                  </a:txBody>
                  <a:tcPr marL="62975" marR="62975" marT="0" marB="0">
                    <a:lnL w="9525" cap="flat" cmpd="sng">
                      <a:solidFill>
                        <a:srgbClr val="000000">
                          <a:alpha val="0"/>
                        </a:srgbClr>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880050">
                <a:tc>
                  <a:txBody>
                    <a:bodyPr/>
                    <a:lstStyle/>
                    <a:p>
                      <a:pPr marL="0" marR="0" lvl="0" indent="0" algn="l" rtl="0">
                        <a:lnSpc>
                          <a:spcPct val="120000"/>
                        </a:lnSpc>
                        <a:spcBef>
                          <a:spcPts val="0"/>
                        </a:spcBef>
                        <a:spcAft>
                          <a:spcPts val="0"/>
                        </a:spcAft>
                        <a:buNone/>
                      </a:pPr>
                      <a:endParaRPr sz="900" b="1" i="0" u="none" strike="noStrike" cap="none">
                        <a:solidFill>
                          <a:srgbClr val="454545"/>
                        </a:solidFill>
                        <a:latin typeface="Avenir"/>
                        <a:ea typeface="Avenir"/>
                        <a:cs typeface="Avenir"/>
                        <a:sym typeface="Avenir"/>
                      </a:endParaRPr>
                    </a:p>
                  </a:txBody>
                  <a:tcPr marL="62975" marR="62975" marT="0" marB="0">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20000"/>
                        </a:lnSpc>
                        <a:spcBef>
                          <a:spcPts val="0"/>
                        </a:spcBef>
                        <a:spcAft>
                          <a:spcPts val="0"/>
                        </a:spcAft>
                        <a:buClr>
                          <a:schemeClr val="dk1"/>
                        </a:buClr>
                        <a:buSzPts val="900"/>
                        <a:buFont typeface="Calibri"/>
                        <a:buNone/>
                      </a:pPr>
                      <a:endParaRPr sz="900" b="0" i="0" u="none" strike="noStrike" cap="none">
                        <a:solidFill>
                          <a:srgbClr val="454545"/>
                        </a:solidFill>
                        <a:latin typeface="Avenir"/>
                        <a:ea typeface="Avenir"/>
                        <a:cs typeface="Avenir"/>
                        <a:sym typeface="Avenir"/>
                      </a:endParaRPr>
                    </a:p>
                  </a:txBody>
                  <a:tcPr marL="62975" marR="62975" marT="0" marB="0">
                    <a:lnL w="9525" cap="flat" cmpd="sng">
                      <a:solidFill>
                        <a:srgbClr val="000000">
                          <a:alpha val="0"/>
                        </a:srgbClr>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830500">
                <a:tc>
                  <a:txBody>
                    <a:bodyPr/>
                    <a:lstStyle/>
                    <a:p>
                      <a:pPr marL="0" marR="0" lvl="0" indent="0" algn="l" rtl="0">
                        <a:lnSpc>
                          <a:spcPct val="120000"/>
                        </a:lnSpc>
                        <a:spcBef>
                          <a:spcPts val="0"/>
                        </a:spcBef>
                        <a:spcAft>
                          <a:spcPts val="0"/>
                        </a:spcAft>
                        <a:buNone/>
                      </a:pPr>
                      <a:endParaRPr sz="900" b="0" i="0" u="none" strike="noStrike" cap="none">
                        <a:solidFill>
                          <a:schemeClr val="dk1"/>
                        </a:solidFill>
                        <a:latin typeface="Avenir"/>
                        <a:ea typeface="Avenir"/>
                        <a:cs typeface="Avenir"/>
                        <a:sym typeface="Avenir"/>
                      </a:endParaRPr>
                    </a:p>
                  </a:txBody>
                  <a:tcPr marL="62975" marR="62975" marT="0" marB="0">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20000"/>
                        </a:lnSpc>
                        <a:spcBef>
                          <a:spcPts val="0"/>
                        </a:spcBef>
                        <a:spcAft>
                          <a:spcPts val="0"/>
                        </a:spcAft>
                        <a:buClr>
                          <a:schemeClr val="dk1"/>
                        </a:buClr>
                        <a:buSzPts val="900"/>
                        <a:buFont typeface="Calibri"/>
                        <a:buNone/>
                      </a:pPr>
                      <a:endParaRPr sz="900" b="0" i="0" u="none" strike="noStrike" cap="none">
                        <a:solidFill>
                          <a:schemeClr val="dk1"/>
                        </a:solidFill>
                        <a:latin typeface="Avenir"/>
                        <a:ea typeface="Avenir"/>
                        <a:cs typeface="Avenir"/>
                        <a:sym typeface="Avenir"/>
                      </a:endParaRPr>
                    </a:p>
                  </a:txBody>
                  <a:tcPr marL="62975" marR="62975" marT="0" marB="0">
                    <a:lnL w="9525" cap="flat" cmpd="sng">
                      <a:solidFill>
                        <a:srgbClr val="000000">
                          <a:alpha val="0"/>
                        </a:srgbClr>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938625">
                <a:tc>
                  <a:txBody>
                    <a:bodyPr/>
                    <a:lstStyle/>
                    <a:p>
                      <a:pPr marL="0" marR="0" lvl="0" indent="0" algn="l" rtl="0">
                        <a:lnSpc>
                          <a:spcPct val="120000"/>
                        </a:lnSpc>
                        <a:spcBef>
                          <a:spcPts val="0"/>
                        </a:spcBef>
                        <a:spcAft>
                          <a:spcPts val="0"/>
                        </a:spcAft>
                        <a:buNone/>
                      </a:pPr>
                      <a:endParaRPr sz="900" b="0" i="0" u="none" strike="noStrike" cap="none">
                        <a:solidFill>
                          <a:schemeClr val="dk1"/>
                        </a:solidFill>
                        <a:latin typeface="Avenir"/>
                        <a:ea typeface="Avenir"/>
                        <a:cs typeface="Avenir"/>
                        <a:sym typeface="Avenir"/>
                      </a:endParaRPr>
                    </a:p>
                  </a:txBody>
                  <a:tcPr marL="62975" marR="62975" marT="0" marB="0">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20000"/>
                        </a:lnSpc>
                        <a:spcBef>
                          <a:spcPts val="0"/>
                        </a:spcBef>
                        <a:spcAft>
                          <a:spcPts val="0"/>
                        </a:spcAft>
                        <a:buClr>
                          <a:schemeClr val="dk1"/>
                        </a:buClr>
                        <a:buSzPts val="900"/>
                        <a:buFont typeface="Calibri"/>
                        <a:buNone/>
                      </a:pPr>
                      <a:endParaRPr sz="900" b="0" i="0" u="none" strike="noStrike" cap="none">
                        <a:solidFill>
                          <a:srgbClr val="454545"/>
                        </a:solidFill>
                        <a:latin typeface="Avenir"/>
                        <a:ea typeface="Avenir"/>
                        <a:cs typeface="Avenir"/>
                        <a:sym typeface="Avenir"/>
                      </a:endParaRPr>
                    </a:p>
                  </a:txBody>
                  <a:tcPr marL="62975" marR="62975" marT="0" marB="0">
                    <a:lnL w="9525" cap="flat" cmpd="sng">
                      <a:solidFill>
                        <a:srgbClr val="000000">
                          <a:alpha val="0"/>
                        </a:srgbClr>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35"/>
          <p:cNvSpPr txBox="1"/>
          <p:nvPr/>
        </p:nvSpPr>
        <p:spPr>
          <a:xfrm>
            <a:off x="6708404" y="279795"/>
            <a:ext cx="1126531" cy="185803"/>
          </a:xfrm>
          <a:prstGeom prst="rect">
            <a:avLst/>
          </a:prstGeom>
          <a:noFill/>
          <a:ln>
            <a:noFill/>
          </a:ln>
        </p:spPr>
        <p:txBody>
          <a:bodyPr spcFirstLastPara="1" wrap="square" lIns="0" tIns="0" rIns="0" bIns="0" anchor="t" anchorCtr="0">
            <a:noAutofit/>
          </a:bodyPr>
          <a:lstStyle/>
          <a:p>
            <a:pPr marL="0" marR="0" lvl="0" indent="0" algn="r" rtl="0">
              <a:lnSpc>
                <a:spcPct val="90000"/>
              </a:lnSpc>
              <a:spcBef>
                <a:spcPts val="0"/>
              </a:spcBef>
              <a:spcAft>
                <a:spcPts val="0"/>
              </a:spcAft>
              <a:buClr>
                <a:schemeClr val="lt1"/>
              </a:buClr>
              <a:buSzPts val="1108"/>
              <a:buFont typeface="Comfortaa Regular"/>
              <a:buNone/>
            </a:pPr>
            <a:r>
              <a:rPr lang="en-US" sz="1108" b="0" i="0">
                <a:solidFill>
                  <a:schemeClr val="lt1"/>
                </a:solidFill>
                <a:latin typeface="Comfortaa Regular"/>
                <a:ea typeface="Comfortaa Regular"/>
                <a:cs typeface="Comfortaa Regular"/>
                <a:sym typeface="Comfortaa Regular"/>
              </a:rPr>
              <a:t>Activity 2</a:t>
            </a:r>
            <a:endParaRPr/>
          </a:p>
        </p:txBody>
      </p:sp>
      <p:sp>
        <p:nvSpPr>
          <p:cNvPr id="732" name="Google Shape;732;p35"/>
          <p:cNvSpPr/>
          <p:nvPr/>
        </p:nvSpPr>
        <p:spPr>
          <a:xfrm>
            <a:off x="6939898" y="246408"/>
            <a:ext cx="174462" cy="169950"/>
          </a:xfrm>
          <a:custGeom>
            <a:avLst/>
            <a:gdLst/>
            <a:ahLst/>
            <a:cxnLst/>
            <a:rect l="l" t="t" r="r" b="b"/>
            <a:pathLst>
              <a:path w="220" h="214" extrusionOk="0">
                <a:moveTo>
                  <a:pt x="212" y="180"/>
                </a:moveTo>
                <a:cubicBezTo>
                  <a:pt x="169" y="138"/>
                  <a:pt x="169" y="138"/>
                  <a:pt x="169" y="138"/>
                </a:cubicBezTo>
                <a:cubicBezTo>
                  <a:pt x="175" y="132"/>
                  <a:pt x="175" y="132"/>
                  <a:pt x="175" y="132"/>
                </a:cubicBezTo>
                <a:cubicBezTo>
                  <a:pt x="169" y="126"/>
                  <a:pt x="169" y="126"/>
                  <a:pt x="169" y="126"/>
                </a:cubicBezTo>
                <a:cubicBezTo>
                  <a:pt x="152" y="143"/>
                  <a:pt x="152" y="143"/>
                  <a:pt x="152" y="143"/>
                </a:cubicBezTo>
                <a:cubicBezTo>
                  <a:pt x="124" y="115"/>
                  <a:pt x="124" y="115"/>
                  <a:pt x="124" y="115"/>
                </a:cubicBezTo>
                <a:cubicBezTo>
                  <a:pt x="158" y="81"/>
                  <a:pt x="158" y="81"/>
                  <a:pt x="158" y="81"/>
                </a:cubicBezTo>
                <a:cubicBezTo>
                  <a:pt x="163" y="83"/>
                  <a:pt x="167" y="83"/>
                  <a:pt x="172" y="83"/>
                </a:cubicBezTo>
                <a:cubicBezTo>
                  <a:pt x="184" y="83"/>
                  <a:pt x="194" y="79"/>
                  <a:pt x="202" y="71"/>
                </a:cubicBezTo>
                <a:cubicBezTo>
                  <a:pt x="214" y="59"/>
                  <a:pt x="218" y="41"/>
                  <a:pt x="211" y="25"/>
                </a:cubicBezTo>
                <a:cubicBezTo>
                  <a:pt x="208" y="19"/>
                  <a:pt x="208" y="19"/>
                  <a:pt x="208" y="19"/>
                </a:cubicBezTo>
                <a:cubicBezTo>
                  <a:pt x="190" y="38"/>
                  <a:pt x="190" y="38"/>
                  <a:pt x="190" y="38"/>
                </a:cubicBezTo>
                <a:cubicBezTo>
                  <a:pt x="176" y="38"/>
                  <a:pt x="176" y="38"/>
                  <a:pt x="176" y="38"/>
                </a:cubicBezTo>
                <a:cubicBezTo>
                  <a:pt x="176" y="24"/>
                  <a:pt x="176" y="24"/>
                  <a:pt x="176" y="24"/>
                </a:cubicBezTo>
                <a:cubicBezTo>
                  <a:pt x="194" y="5"/>
                  <a:pt x="194" y="5"/>
                  <a:pt x="194" y="5"/>
                </a:cubicBezTo>
                <a:cubicBezTo>
                  <a:pt x="189" y="3"/>
                  <a:pt x="189" y="3"/>
                  <a:pt x="189" y="3"/>
                </a:cubicBezTo>
                <a:cubicBezTo>
                  <a:pt x="184" y="1"/>
                  <a:pt x="178" y="0"/>
                  <a:pt x="172" y="0"/>
                </a:cubicBezTo>
                <a:cubicBezTo>
                  <a:pt x="161" y="0"/>
                  <a:pt x="150" y="4"/>
                  <a:pt x="143" y="12"/>
                </a:cubicBezTo>
                <a:cubicBezTo>
                  <a:pt x="131" y="23"/>
                  <a:pt x="127" y="40"/>
                  <a:pt x="133" y="56"/>
                </a:cubicBezTo>
                <a:cubicBezTo>
                  <a:pt x="99" y="90"/>
                  <a:pt x="99" y="90"/>
                  <a:pt x="99" y="90"/>
                </a:cubicBezTo>
                <a:cubicBezTo>
                  <a:pt x="51" y="42"/>
                  <a:pt x="51" y="42"/>
                  <a:pt x="51" y="42"/>
                </a:cubicBezTo>
                <a:cubicBezTo>
                  <a:pt x="56" y="36"/>
                  <a:pt x="56" y="36"/>
                  <a:pt x="56" y="36"/>
                </a:cubicBezTo>
                <a:cubicBezTo>
                  <a:pt x="25" y="5"/>
                  <a:pt x="25" y="5"/>
                  <a:pt x="25" y="5"/>
                </a:cubicBezTo>
                <a:cubicBezTo>
                  <a:pt x="8" y="22"/>
                  <a:pt x="8" y="22"/>
                  <a:pt x="8" y="22"/>
                </a:cubicBezTo>
                <a:cubicBezTo>
                  <a:pt x="39" y="53"/>
                  <a:pt x="39" y="53"/>
                  <a:pt x="39" y="53"/>
                </a:cubicBezTo>
                <a:cubicBezTo>
                  <a:pt x="45" y="47"/>
                  <a:pt x="45" y="47"/>
                  <a:pt x="45" y="47"/>
                </a:cubicBezTo>
                <a:cubicBezTo>
                  <a:pt x="93" y="95"/>
                  <a:pt x="93" y="95"/>
                  <a:pt x="93" y="95"/>
                </a:cubicBezTo>
                <a:cubicBezTo>
                  <a:pt x="59" y="129"/>
                  <a:pt x="59" y="129"/>
                  <a:pt x="59" y="129"/>
                </a:cubicBezTo>
                <a:cubicBezTo>
                  <a:pt x="55" y="128"/>
                  <a:pt x="50" y="127"/>
                  <a:pt x="45" y="127"/>
                </a:cubicBezTo>
                <a:cubicBezTo>
                  <a:pt x="34" y="127"/>
                  <a:pt x="23" y="131"/>
                  <a:pt x="15" y="139"/>
                </a:cubicBezTo>
                <a:cubicBezTo>
                  <a:pt x="3" y="151"/>
                  <a:pt x="0" y="170"/>
                  <a:pt x="6" y="185"/>
                </a:cubicBezTo>
                <a:cubicBezTo>
                  <a:pt x="9" y="191"/>
                  <a:pt x="9" y="191"/>
                  <a:pt x="9" y="191"/>
                </a:cubicBezTo>
                <a:cubicBezTo>
                  <a:pt x="27" y="172"/>
                  <a:pt x="27" y="172"/>
                  <a:pt x="27" y="172"/>
                </a:cubicBezTo>
                <a:cubicBezTo>
                  <a:pt x="41" y="172"/>
                  <a:pt x="41" y="172"/>
                  <a:pt x="41" y="172"/>
                </a:cubicBezTo>
                <a:cubicBezTo>
                  <a:pt x="41" y="187"/>
                  <a:pt x="41" y="187"/>
                  <a:pt x="41" y="187"/>
                </a:cubicBezTo>
                <a:cubicBezTo>
                  <a:pt x="23" y="205"/>
                  <a:pt x="23" y="205"/>
                  <a:pt x="23" y="205"/>
                </a:cubicBezTo>
                <a:cubicBezTo>
                  <a:pt x="28" y="207"/>
                  <a:pt x="28" y="207"/>
                  <a:pt x="28" y="207"/>
                </a:cubicBezTo>
                <a:cubicBezTo>
                  <a:pt x="34" y="210"/>
                  <a:pt x="39" y="211"/>
                  <a:pt x="45" y="211"/>
                </a:cubicBezTo>
                <a:cubicBezTo>
                  <a:pt x="56" y="211"/>
                  <a:pt x="67" y="206"/>
                  <a:pt x="75" y="198"/>
                </a:cubicBezTo>
                <a:cubicBezTo>
                  <a:pt x="86" y="187"/>
                  <a:pt x="90" y="170"/>
                  <a:pt x="85" y="155"/>
                </a:cubicBezTo>
                <a:cubicBezTo>
                  <a:pt x="119" y="121"/>
                  <a:pt x="119" y="121"/>
                  <a:pt x="119" y="121"/>
                </a:cubicBezTo>
                <a:cubicBezTo>
                  <a:pt x="147" y="149"/>
                  <a:pt x="147" y="149"/>
                  <a:pt x="147" y="149"/>
                </a:cubicBezTo>
                <a:cubicBezTo>
                  <a:pt x="130" y="166"/>
                  <a:pt x="130" y="166"/>
                  <a:pt x="130" y="166"/>
                </a:cubicBezTo>
                <a:cubicBezTo>
                  <a:pt x="136" y="172"/>
                  <a:pt x="136" y="172"/>
                  <a:pt x="136" y="172"/>
                </a:cubicBezTo>
                <a:cubicBezTo>
                  <a:pt x="141" y="166"/>
                  <a:pt x="141" y="166"/>
                  <a:pt x="141" y="166"/>
                </a:cubicBezTo>
                <a:cubicBezTo>
                  <a:pt x="184" y="208"/>
                  <a:pt x="184" y="208"/>
                  <a:pt x="184" y="208"/>
                </a:cubicBezTo>
                <a:cubicBezTo>
                  <a:pt x="187" y="212"/>
                  <a:pt x="192" y="214"/>
                  <a:pt x="198" y="214"/>
                </a:cubicBezTo>
                <a:cubicBezTo>
                  <a:pt x="203" y="214"/>
                  <a:pt x="208" y="212"/>
                  <a:pt x="212" y="208"/>
                </a:cubicBezTo>
                <a:cubicBezTo>
                  <a:pt x="220" y="201"/>
                  <a:pt x="220" y="188"/>
                  <a:pt x="212" y="180"/>
                </a:cubicBezTo>
                <a:close/>
                <a:moveTo>
                  <a:pt x="20" y="22"/>
                </a:moveTo>
                <a:cubicBezTo>
                  <a:pt x="25" y="16"/>
                  <a:pt x="25" y="16"/>
                  <a:pt x="25" y="16"/>
                </a:cubicBezTo>
                <a:cubicBezTo>
                  <a:pt x="45" y="36"/>
                  <a:pt x="45" y="36"/>
                  <a:pt x="45" y="36"/>
                </a:cubicBezTo>
                <a:cubicBezTo>
                  <a:pt x="39" y="42"/>
                  <a:pt x="39" y="42"/>
                  <a:pt x="39" y="42"/>
                </a:cubicBezTo>
                <a:lnTo>
                  <a:pt x="20" y="22"/>
                </a:lnTo>
                <a:close/>
                <a:moveTo>
                  <a:pt x="76" y="155"/>
                </a:moveTo>
                <a:cubicBezTo>
                  <a:pt x="82" y="168"/>
                  <a:pt x="79" y="183"/>
                  <a:pt x="69" y="193"/>
                </a:cubicBezTo>
                <a:cubicBezTo>
                  <a:pt x="63" y="199"/>
                  <a:pt x="54" y="203"/>
                  <a:pt x="45" y="203"/>
                </a:cubicBezTo>
                <a:cubicBezTo>
                  <a:pt x="42" y="203"/>
                  <a:pt x="40" y="202"/>
                  <a:pt x="37" y="202"/>
                </a:cubicBezTo>
                <a:cubicBezTo>
                  <a:pt x="49" y="190"/>
                  <a:pt x="49" y="190"/>
                  <a:pt x="49" y="190"/>
                </a:cubicBezTo>
                <a:cubicBezTo>
                  <a:pt x="49" y="164"/>
                  <a:pt x="49" y="164"/>
                  <a:pt x="49" y="164"/>
                </a:cubicBezTo>
                <a:cubicBezTo>
                  <a:pt x="24" y="164"/>
                  <a:pt x="24" y="164"/>
                  <a:pt x="24" y="164"/>
                </a:cubicBezTo>
                <a:cubicBezTo>
                  <a:pt x="12" y="176"/>
                  <a:pt x="12" y="176"/>
                  <a:pt x="12" y="176"/>
                </a:cubicBezTo>
                <a:cubicBezTo>
                  <a:pt x="9" y="165"/>
                  <a:pt x="12" y="153"/>
                  <a:pt x="21" y="145"/>
                </a:cubicBezTo>
                <a:cubicBezTo>
                  <a:pt x="27" y="138"/>
                  <a:pt x="36" y="135"/>
                  <a:pt x="45" y="135"/>
                </a:cubicBezTo>
                <a:cubicBezTo>
                  <a:pt x="50" y="135"/>
                  <a:pt x="54" y="136"/>
                  <a:pt x="58" y="138"/>
                </a:cubicBezTo>
                <a:cubicBezTo>
                  <a:pt x="61" y="139"/>
                  <a:pt x="61" y="139"/>
                  <a:pt x="61" y="139"/>
                </a:cubicBezTo>
                <a:cubicBezTo>
                  <a:pt x="142" y="57"/>
                  <a:pt x="142" y="57"/>
                  <a:pt x="142" y="57"/>
                </a:cubicBezTo>
                <a:cubicBezTo>
                  <a:pt x="141" y="55"/>
                  <a:pt x="141" y="55"/>
                  <a:pt x="141" y="55"/>
                </a:cubicBezTo>
                <a:cubicBezTo>
                  <a:pt x="135" y="42"/>
                  <a:pt x="138" y="27"/>
                  <a:pt x="148" y="17"/>
                </a:cubicBezTo>
                <a:cubicBezTo>
                  <a:pt x="155" y="11"/>
                  <a:pt x="163" y="8"/>
                  <a:pt x="172" y="8"/>
                </a:cubicBezTo>
                <a:cubicBezTo>
                  <a:pt x="175" y="8"/>
                  <a:pt x="177" y="8"/>
                  <a:pt x="180" y="8"/>
                </a:cubicBezTo>
                <a:cubicBezTo>
                  <a:pt x="168" y="21"/>
                  <a:pt x="168" y="21"/>
                  <a:pt x="168" y="21"/>
                </a:cubicBezTo>
                <a:cubicBezTo>
                  <a:pt x="167" y="46"/>
                  <a:pt x="167" y="46"/>
                  <a:pt x="167" y="46"/>
                </a:cubicBezTo>
                <a:cubicBezTo>
                  <a:pt x="194" y="46"/>
                  <a:pt x="194" y="46"/>
                  <a:pt x="194" y="46"/>
                </a:cubicBezTo>
                <a:cubicBezTo>
                  <a:pt x="205" y="34"/>
                  <a:pt x="205" y="34"/>
                  <a:pt x="205" y="34"/>
                </a:cubicBezTo>
                <a:cubicBezTo>
                  <a:pt x="208" y="45"/>
                  <a:pt x="205" y="57"/>
                  <a:pt x="196" y="66"/>
                </a:cubicBezTo>
                <a:cubicBezTo>
                  <a:pt x="190" y="72"/>
                  <a:pt x="181" y="75"/>
                  <a:pt x="172" y="75"/>
                </a:cubicBezTo>
                <a:cubicBezTo>
                  <a:pt x="168" y="75"/>
                  <a:pt x="163" y="75"/>
                  <a:pt x="159" y="73"/>
                </a:cubicBezTo>
                <a:cubicBezTo>
                  <a:pt x="156" y="72"/>
                  <a:pt x="156" y="72"/>
                  <a:pt x="156" y="72"/>
                </a:cubicBezTo>
                <a:cubicBezTo>
                  <a:pt x="75" y="153"/>
                  <a:pt x="75" y="153"/>
                  <a:pt x="75" y="153"/>
                </a:cubicBezTo>
                <a:lnTo>
                  <a:pt x="76" y="155"/>
                </a:lnTo>
                <a:close/>
                <a:moveTo>
                  <a:pt x="206" y="203"/>
                </a:moveTo>
                <a:cubicBezTo>
                  <a:pt x="204" y="205"/>
                  <a:pt x="201" y="206"/>
                  <a:pt x="198" y="206"/>
                </a:cubicBezTo>
                <a:cubicBezTo>
                  <a:pt x="195" y="206"/>
                  <a:pt x="192" y="205"/>
                  <a:pt x="189" y="203"/>
                </a:cubicBezTo>
                <a:cubicBezTo>
                  <a:pt x="147" y="160"/>
                  <a:pt x="147" y="160"/>
                  <a:pt x="147" y="160"/>
                </a:cubicBezTo>
                <a:cubicBezTo>
                  <a:pt x="164" y="143"/>
                  <a:pt x="164" y="143"/>
                  <a:pt x="164" y="143"/>
                </a:cubicBezTo>
                <a:cubicBezTo>
                  <a:pt x="206" y="186"/>
                  <a:pt x="206" y="186"/>
                  <a:pt x="206" y="186"/>
                </a:cubicBezTo>
                <a:cubicBezTo>
                  <a:pt x="211" y="190"/>
                  <a:pt x="211" y="198"/>
                  <a:pt x="206" y="203"/>
                </a:cubicBezTo>
                <a:close/>
              </a:path>
            </a:pathLst>
          </a:custGeom>
          <a:solidFill>
            <a:schemeClr val="lt1"/>
          </a:solidFill>
          <a:ln>
            <a:noFill/>
          </a:ln>
        </p:spPr>
        <p:txBody>
          <a:bodyPr spcFirstLastPara="1" wrap="square" lIns="63300" tIns="31650" rIns="63300" bIns="31650" anchor="t" anchorCtr="0">
            <a:noAutofit/>
          </a:bodyPr>
          <a:lstStyle/>
          <a:p>
            <a:pPr marL="0" marR="0" lvl="0" indent="0" algn="r" rtl="0">
              <a:spcBef>
                <a:spcPts val="0"/>
              </a:spcBef>
              <a:spcAft>
                <a:spcPts val="0"/>
              </a:spcAft>
              <a:buNone/>
            </a:pPr>
            <a:endParaRPr sz="1246">
              <a:solidFill>
                <a:srgbClr val="3F3F3F"/>
              </a:solidFill>
              <a:latin typeface="Arial"/>
              <a:ea typeface="Arial"/>
              <a:cs typeface="Arial"/>
              <a:sym typeface="Arial"/>
            </a:endParaRPr>
          </a:p>
        </p:txBody>
      </p:sp>
      <p:graphicFrame>
        <p:nvGraphicFramePr>
          <p:cNvPr id="733" name="Google Shape;733;p35"/>
          <p:cNvGraphicFramePr/>
          <p:nvPr/>
        </p:nvGraphicFramePr>
        <p:xfrm>
          <a:off x="4460998" y="1905000"/>
          <a:ext cx="6398900" cy="4345100"/>
        </p:xfrm>
        <a:graphic>
          <a:graphicData uri="http://schemas.openxmlformats.org/drawingml/2006/table">
            <a:tbl>
              <a:tblPr firstRow="1" firstCol="1" bandRow="1">
                <a:noFill/>
                <a:tableStyleId>{162E070B-021E-41B2-B654-C3F7026BE7C2}</a:tableStyleId>
              </a:tblPr>
              <a:tblGrid>
                <a:gridCol w="4192950">
                  <a:extLst>
                    <a:ext uri="{9D8B030D-6E8A-4147-A177-3AD203B41FA5}">
                      <a16:colId xmlns:a16="http://schemas.microsoft.com/office/drawing/2014/main" val="20000"/>
                    </a:ext>
                  </a:extLst>
                </a:gridCol>
                <a:gridCol w="2205950">
                  <a:extLst>
                    <a:ext uri="{9D8B030D-6E8A-4147-A177-3AD203B41FA5}">
                      <a16:colId xmlns:a16="http://schemas.microsoft.com/office/drawing/2014/main" val="20001"/>
                    </a:ext>
                  </a:extLst>
                </a:gridCol>
              </a:tblGrid>
              <a:tr h="535725">
                <a:tc>
                  <a:txBody>
                    <a:bodyPr/>
                    <a:lstStyle/>
                    <a:p>
                      <a:pPr marL="0" marR="0" lvl="0" indent="0" algn="l" rtl="0">
                        <a:lnSpc>
                          <a:spcPct val="120000"/>
                        </a:lnSpc>
                        <a:spcBef>
                          <a:spcPts val="0"/>
                        </a:spcBef>
                        <a:spcAft>
                          <a:spcPts val="0"/>
                        </a:spcAft>
                        <a:buNone/>
                      </a:pPr>
                      <a:r>
                        <a:rPr lang="en-US" sz="1200" b="1" i="0" u="none" strike="noStrike" cap="none">
                          <a:solidFill>
                            <a:srgbClr val="0193C0"/>
                          </a:solidFill>
                          <a:latin typeface="Calibri"/>
                          <a:ea typeface="Calibri"/>
                          <a:cs typeface="Calibri"/>
                          <a:sym typeface="Calibri"/>
                        </a:rPr>
                        <a:t>Norm</a:t>
                      </a:r>
                      <a:endParaRPr sz="1200" b="0" i="0" u="none" strike="noStrike" cap="none">
                        <a:solidFill>
                          <a:schemeClr val="dk1"/>
                        </a:solidFill>
                        <a:latin typeface="Calibri"/>
                        <a:ea typeface="Calibri"/>
                        <a:cs typeface="Calibri"/>
                        <a:sym typeface="Calibri"/>
                      </a:endParaRPr>
                    </a:p>
                  </a:txBody>
                  <a:tcPr marL="43600" marR="4360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tc>
                  <a:txBody>
                    <a:bodyPr/>
                    <a:lstStyle/>
                    <a:p>
                      <a:pPr marL="0" marR="0" lvl="0" indent="0" algn="l" rtl="0">
                        <a:lnSpc>
                          <a:spcPct val="120000"/>
                        </a:lnSpc>
                        <a:spcBef>
                          <a:spcPts val="0"/>
                        </a:spcBef>
                        <a:spcAft>
                          <a:spcPts val="0"/>
                        </a:spcAft>
                        <a:buNone/>
                      </a:pPr>
                      <a:r>
                        <a:rPr lang="en-US" sz="1200" b="1" i="0" u="none" strike="noStrike" cap="none">
                          <a:solidFill>
                            <a:srgbClr val="0193C0"/>
                          </a:solidFill>
                          <a:latin typeface="Calibri"/>
                          <a:ea typeface="Calibri"/>
                          <a:cs typeface="Calibri"/>
                          <a:sym typeface="Calibri"/>
                        </a:rPr>
                        <a:t>Decision </a:t>
                      </a:r>
                      <a:endParaRPr/>
                    </a:p>
                    <a:p>
                      <a:pPr marL="0" marR="0" lvl="0" indent="0" algn="l" rtl="0">
                        <a:lnSpc>
                          <a:spcPct val="120000"/>
                        </a:lnSpc>
                        <a:spcBef>
                          <a:spcPts val="0"/>
                        </a:spcBef>
                        <a:spcAft>
                          <a:spcPts val="0"/>
                        </a:spcAft>
                        <a:buNone/>
                      </a:pPr>
                      <a:r>
                        <a:rPr lang="en-US" sz="1200" b="0" i="0" u="none" strike="noStrike" cap="none">
                          <a:solidFill>
                            <a:schemeClr val="dk1"/>
                          </a:solidFill>
                          <a:latin typeface="Calibri"/>
                          <a:ea typeface="Calibri"/>
                          <a:cs typeface="Calibri"/>
                          <a:sym typeface="Calibri"/>
                        </a:rPr>
                        <a:t>Fortify, Reframe, Shift, Aware</a:t>
                      </a:r>
                      <a:endParaRPr sz="1200" b="0" i="0" u="none" strike="noStrike" cap="none">
                        <a:solidFill>
                          <a:srgbClr val="454545"/>
                        </a:solidFill>
                        <a:latin typeface="Calibri"/>
                        <a:ea typeface="Calibri"/>
                        <a:cs typeface="Calibri"/>
                        <a:sym typeface="Calibri"/>
                      </a:endParaRPr>
                    </a:p>
                  </a:txBody>
                  <a:tcPr marL="43600" marR="4360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extLst>
                  <a:ext uri="{0D108BD9-81ED-4DB2-BD59-A6C34878D82A}">
                    <a16:rowId xmlns:a16="http://schemas.microsoft.com/office/drawing/2014/main" val="10000"/>
                  </a:ext>
                </a:extLst>
              </a:tr>
              <a:tr h="716300">
                <a:tc>
                  <a:txBody>
                    <a:bodyPr/>
                    <a:lstStyle/>
                    <a:p>
                      <a:pPr marL="0" marR="0" lvl="0" indent="0" algn="l" rtl="0">
                        <a:lnSpc>
                          <a:spcPct val="120000"/>
                        </a:lnSpc>
                        <a:spcBef>
                          <a:spcPts val="0"/>
                        </a:spcBef>
                        <a:spcAft>
                          <a:spcPts val="0"/>
                        </a:spcAft>
                        <a:buNone/>
                      </a:pPr>
                      <a:r>
                        <a:rPr lang="en-US" sz="1400" b="0" i="0" u="none" strike="noStrike" cap="none">
                          <a:solidFill>
                            <a:srgbClr val="3F3F3F"/>
                          </a:solidFill>
                          <a:latin typeface="Calibri"/>
                          <a:ea typeface="Calibri"/>
                          <a:cs typeface="Calibri"/>
                          <a:sym typeface="Calibri"/>
                        </a:rPr>
                        <a:t>The community expects couples to prioritize harmony in the family</a:t>
                      </a:r>
                      <a:endParaRPr/>
                    </a:p>
                  </a:txBody>
                  <a:tcPr marL="43600" marR="43600" marT="0" marB="0">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20000"/>
                        </a:lnSpc>
                        <a:spcBef>
                          <a:spcPts val="0"/>
                        </a:spcBef>
                        <a:spcAft>
                          <a:spcPts val="0"/>
                        </a:spcAft>
                        <a:buNone/>
                      </a:pPr>
                      <a:r>
                        <a:rPr lang="en-US" sz="1400" b="0" i="0" u="none" strike="noStrike" cap="none">
                          <a:solidFill>
                            <a:srgbClr val="3F3F3F"/>
                          </a:solidFill>
                          <a:latin typeface="Calibri"/>
                          <a:ea typeface="Calibri"/>
                          <a:cs typeface="Calibri"/>
                          <a:sym typeface="Calibri"/>
                        </a:rPr>
                        <a:t>Fortify</a:t>
                      </a:r>
                      <a:endParaRPr/>
                    </a:p>
                  </a:txBody>
                  <a:tcPr marL="43600" marR="43600" marT="0" marB="0">
                    <a:lnL w="9525" cap="flat" cmpd="sng">
                      <a:solidFill>
                        <a:srgbClr val="000000">
                          <a:alpha val="0"/>
                        </a:srgbClr>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566725">
                <a:tc>
                  <a:txBody>
                    <a:bodyPr/>
                    <a:lstStyle/>
                    <a:p>
                      <a:pPr marL="0" marR="0" lvl="0" indent="0" algn="l" rtl="0">
                        <a:lnSpc>
                          <a:spcPct val="120000"/>
                        </a:lnSpc>
                        <a:spcBef>
                          <a:spcPts val="0"/>
                        </a:spcBef>
                        <a:spcAft>
                          <a:spcPts val="0"/>
                        </a:spcAft>
                        <a:buNone/>
                      </a:pPr>
                      <a:r>
                        <a:rPr lang="en-US" sz="1400" b="0" i="0" u="none" strike="noStrike" cap="none">
                          <a:solidFill>
                            <a:srgbClr val="3F3F3F"/>
                          </a:solidFill>
                          <a:latin typeface="Calibri"/>
                          <a:ea typeface="Calibri"/>
                          <a:cs typeface="Calibri"/>
                          <a:sym typeface="Calibri"/>
                        </a:rPr>
                        <a:t>A man’s status in the community comes from the number of children he has </a:t>
                      </a:r>
                      <a:endParaRPr/>
                    </a:p>
                    <a:p>
                      <a:pPr marL="0" marR="0" lvl="0" indent="0" algn="l" rtl="0">
                        <a:lnSpc>
                          <a:spcPct val="120000"/>
                        </a:lnSpc>
                        <a:spcBef>
                          <a:spcPts val="0"/>
                        </a:spcBef>
                        <a:spcAft>
                          <a:spcPts val="0"/>
                        </a:spcAft>
                        <a:buNone/>
                      </a:pPr>
                      <a:endParaRPr sz="1400" b="0" i="0" u="none" strike="noStrike" cap="none">
                        <a:solidFill>
                          <a:srgbClr val="3F3F3F"/>
                        </a:solidFill>
                        <a:latin typeface="Calibri"/>
                        <a:ea typeface="Calibri"/>
                        <a:cs typeface="Calibri"/>
                        <a:sym typeface="Calibri"/>
                      </a:endParaRPr>
                    </a:p>
                    <a:p>
                      <a:pPr marL="0" marR="0" lvl="0" indent="0" algn="l" rtl="0">
                        <a:lnSpc>
                          <a:spcPct val="120000"/>
                        </a:lnSpc>
                        <a:spcBef>
                          <a:spcPts val="0"/>
                        </a:spcBef>
                        <a:spcAft>
                          <a:spcPts val="0"/>
                        </a:spcAft>
                        <a:buNone/>
                      </a:pPr>
                      <a:r>
                        <a:rPr lang="en-US" sz="1400" b="0" i="0" u="none" strike="noStrike" cap="none">
                          <a:solidFill>
                            <a:srgbClr val="3F3F3F"/>
                          </a:solidFill>
                          <a:latin typeface="Calibri"/>
                          <a:ea typeface="Calibri"/>
                          <a:cs typeface="Calibri"/>
                          <a:sym typeface="Calibri"/>
                        </a:rPr>
                        <a:t>(e.g., could be reframed as, “A man’s status in the community comes from whether he can provide for the number of children he has”)</a:t>
                      </a:r>
                      <a:endParaRPr sz="1400" b="1" i="0" u="none" strike="noStrike" cap="none">
                        <a:solidFill>
                          <a:srgbClr val="3F3F3F"/>
                        </a:solidFill>
                        <a:latin typeface="Calibri"/>
                        <a:ea typeface="Calibri"/>
                        <a:cs typeface="Calibri"/>
                        <a:sym typeface="Calibri"/>
                      </a:endParaRPr>
                    </a:p>
                  </a:txBody>
                  <a:tcPr marL="43600" marR="43600" marT="0" marB="0">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20000"/>
                        </a:lnSpc>
                        <a:spcBef>
                          <a:spcPts val="0"/>
                        </a:spcBef>
                        <a:spcAft>
                          <a:spcPts val="0"/>
                        </a:spcAft>
                        <a:buClr>
                          <a:srgbClr val="3F3F3F"/>
                        </a:buClr>
                        <a:buSzPts val="1400"/>
                        <a:buFont typeface="Calibri"/>
                        <a:buNone/>
                      </a:pPr>
                      <a:r>
                        <a:rPr lang="en-US" sz="1400" b="0" i="0" u="none" strike="noStrike" cap="none">
                          <a:solidFill>
                            <a:srgbClr val="3F3F3F"/>
                          </a:solidFill>
                          <a:latin typeface="Calibri"/>
                          <a:ea typeface="Calibri"/>
                          <a:cs typeface="Calibri"/>
                          <a:sym typeface="Calibri"/>
                        </a:rPr>
                        <a:t>Reframe</a:t>
                      </a:r>
                      <a:endParaRPr/>
                    </a:p>
                  </a:txBody>
                  <a:tcPr marL="43600" marR="43600" marT="0" marB="0">
                    <a:lnL w="9525" cap="flat" cmpd="sng">
                      <a:solidFill>
                        <a:srgbClr val="000000">
                          <a:alpha val="0"/>
                        </a:srgbClr>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716525">
                <a:tc>
                  <a:txBody>
                    <a:bodyPr/>
                    <a:lstStyle/>
                    <a:p>
                      <a:pPr marL="0" marR="0" lvl="0" indent="0" algn="l" rtl="0">
                        <a:lnSpc>
                          <a:spcPct val="120000"/>
                        </a:lnSpc>
                        <a:spcBef>
                          <a:spcPts val="0"/>
                        </a:spcBef>
                        <a:spcAft>
                          <a:spcPts val="0"/>
                        </a:spcAft>
                        <a:buNone/>
                      </a:pPr>
                      <a:r>
                        <a:rPr lang="en-US" sz="1400" b="0" i="0" u="none" strike="noStrike" cap="none">
                          <a:solidFill>
                            <a:srgbClr val="3F3F3F"/>
                          </a:solidFill>
                          <a:latin typeface="Calibri"/>
                          <a:ea typeface="Calibri"/>
                          <a:cs typeface="Calibri"/>
                          <a:sym typeface="Calibri"/>
                        </a:rPr>
                        <a:t>Women who use family planning will be criticized by church members </a:t>
                      </a:r>
                      <a:endParaRPr/>
                    </a:p>
                  </a:txBody>
                  <a:tcPr marL="43600" marR="43600" marT="0" marB="0">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20000"/>
                        </a:lnSpc>
                        <a:spcBef>
                          <a:spcPts val="0"/>
                        </a:spcBef>
                        <a:spcAft>
                          <a:spcPts val="0"/>
                        </a:spcAft>
                        <a:buClr>
                          <a:srgbClr val="3F3F3F"/>
                        </a:buClr>
                        <a:buSzPts val="1400"/>
                        <a:buFont typeface="Calibri"/>
                        <a:buNone/>
                      </a:pPr>
                      <a:r>
                        <a:rPr lang="en-US" sz="1400" b="0" i="0" u="none" strike="noStrike" cap="none">
                          <a:solidFill>
                            <a:srgbClr val="3F3F3F"/>
                          </a:solidFill>
                          <a:latin typeface="Calibri"/>
                          <a:ea typeface="Calibri"/>
                          <a:cs typeface="Calibri"/>
                          <a:sym typeface="Calibri"/>
                        </a:rPr>
                        <a:t>Shift</a:t>
                      </a:r>
                      <a:endParaRPr/>
                    </a:p>
                  </a:txBody>
                  <a:tcPr marL="43600" marR="43600" marT="0" marB="0">
                    <a:lnL w="9525" cap="flat" cmpd="sng">
                      <a:solidFill>
                        <a:srgbClr val="000000">
                          <a:alpha val="0"/>
                        </a:srgbClr>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809825">
                <a:tc>
                  <a:txBody>
                    <a:bodyPr/>
                    <a:lstStyle/>
                    <a:p>
                      <a:pPr marL="0" marR="0" lvl="0" indent="0" algn="l" rtl="0">
                        <a:lnSpc>
                          <a:spcPct val="120000"/>
                        </a:lnSpc>
                        <a:spcBef>
                          <a:spcPts val="0"/>
                        </a:spcBef>
                        <a:spcAft>
                          <a:spcPts val="0"/>
                        </a:spcAft>
                        <a:buNone/>
                      </a:pPr>
                      <a:r>
                        <a:rPr lang="en-US" sz="1400" b="0" i="0" u="none" strike="noStrike" cap="none">
                          <a:solidFill>
                            <a:srgbClr val="3F3F3F"/>
                          </a:solidFill>
                          <a:latin typeface="Calibri"/>
                          <a:ea typeface="Calibri"/>
                          <a:cs typeface="Calibri"/>
                          <a:sym typeface="Calibri"/>
                        </a:rPr>
                        <a:t>Sexuality and family planning are a private matter, discussing these topics outside the household would be widely criticized</a:t>
                      </a:r>
                      <a:endParaRPr/>
                    </a:p>
                  </a:txBody>
                  <a:tcPr marL="43600" marR="43600" marT="0" marB="0">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20000"/>
                        </a:lnSpc>
                        <a:spcBef>
                          <a:spcPts val="0"/>
                        </a:spcBef>
                        <a:spcAft>
                          <a:spcPts val="0"/>
                        </a:spcAft>
                        <a:buClr>
                          <a:srgbClr val="3F3F3F"/>
                        </a:buClr>
                        <a:buSzPts val="1400"/>
                        <a:buFont typeface="Calibri"/>
                        <a:buNone/>
                      </a:pPr>
                      <a:r>
                        <a:rPr lang="en-US" sz="1400" b="0" i="0" u="none" strike="noStrike" cap="none">
                          <a:solidFill>
                            <a:srgbClr val="3F3F3F"/>
                          </a:solidFill>
                          <a:latin typeface="Calibri"/>
                          <a:ea typeface="Calibri"/>
                          <a:cs typeface="Calibri"/>
                          <a:sym typeface="Calibri"/>
                        </a:rPr>
                        <a:t>Aware</a:t>
                      </a:r>
                      <a:endParaRPr/>
                    </a:p>
                  </a:txBody>
                  <a:tcPr marL="43600" marR="43600" marT="0" marB="0">
                    <a:lnL w="9525" cap="flat" cmpd="sng">
                      <a:solidFill>
                        <a:srgbClr val="000000">
                          <a:alpha val="0"/>
                        </a:srgbClr>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
        <p:nvSpPr>
          <p:cNvPr id="734" name="Google Shape;734;p35"/>
          <p:cNvSpPr txBox="1">
            <a:spLocks noGrp="1"/>
          </p:cNvSpPr>
          <p:nvPr>
            <p:ph type="title"/>
          </p:nvPr>
        </p:nvSpPr>
        <p:spPr>
          <a:xfrm>
            <a:off x="1024445" y="814889"/>
            <a:ext cx="6002655" cy="34146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7C1E8"/>
              </a:buClr>
              <a:buSzPts val="3200"/>
              <a:buFont typeface="Arial"/>
              <a:buNone/>
            </a:pPr>
            <a:r>
              <a:rPr lang="en-US" sz="3200">
                <a:solidFill>
                  <a:srgbClr val="07C1E8"/>
                </a:solidFill>
                <a:latin typeface="Arial"/>
                <a:ea typeface="Arial"/>
                <a:cs typeface="Arial"/>
                <a:sym typeface="Arial"/>
              </a:rPr>
              <a:t>Activity 2: Decision Tree</a:t>
            </a:r>
            <a:endParaRPr sz="3200">
              <a:latin typeface="Calibri"/>
              <a:ea typeface="Calibri"/>
              <a:cs typeface="Calibri"/>
              <a:sym typeface="Calibri"/>
            </a:endParaRPr>
          </a:p>
        </p:txBody>
      </p:sp>
      <p:grpSp>
        <p:nvGrpSpPr>
          <p:cNvPr id="735" name="Google Shape;735;p35"/>
          <p:cNvGrpSpPr/>
          <p:nvPr/>
        </p:nvGrpSpPr>
        <p:grpSpPr>
          <a:xfrm>
            <a:off x="9601200" y="328481"/>
            <a:ext cx="2832498" cy="494202"/>
            <a:chOff x="4116076" y="413123"/>
            <a:chExt cx="2832498" cy="494202"/>
          </a:xfrm>
        </p:grpSpPr>
        <p:cxnSp>
          <p:nvCxnSpPr>
            <p:cNvPr id="736" name="Google Shape;736;p35"/>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737" name="Google Shape;737;p35"/>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738" name="Google Shape;738;p35"/>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739" name="Google Shape;739;p35"/>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740" name="Google Shape;740;p35"/>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2</a:t>
              </a:r>
              <a:endParaRPr sz="500" b="1">
                <a:solidFill>
                  <a:srgbClr val="07C1E8"/>
                </a:solidFill>
                <a:latin typeface="Avenir"/>
                <a:ea typeface="Avenir"/>
                <a:cs typeface="Avenir"/>
                <a:sym typeface="Avenir"/>
              </a:endParaRPr>
            </a:p>
          </p:txBody>
        </p:sp>
        <p:sp>
          <p:nvSpPr>
            <p:cNvPr id="741" name="Google Shape;741;p35"/>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3</a:t>
              </a:r>
              <a:endParaRPr sz="500" b="1">
                <a:solidFill>
                  <a:srgbClr val="BFBFBF"/>
                </a:solidFill>
                <a:latin typeface="Avenir"/>
                <a:ea typeface="Avenir"/>
                <a:cs typeface="Avenir"/>
                <a:sym typeface="Avenir"/>
              </a:endParaRPr>
            </a:p>
          </p:txBody>
        </p:sp>
        <p:sp>
          <p:nvSpPr>
            <p:cNvPr id="742" name="Google Shape;742;p35"/>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4</a:t>
              </a:r>
              <a:endParaRPr sz="500" b="1">
                <a:solidFill>
                  <a:srgbClr val="BFBFBF"/>
                </a:solidFill>
                <a:latin typeface="Avenir"/>
                <a:ea typeface="Avenir"/>
                <a:cs typeface="Avenir"/>
                <a:sym typeface="Avenir"/>
              </a:endParaRPr>
            </a:p>
          </p:txBody>
        </p:sp>
        <p:sp>
          <p:nvSpPr>
            <p:cNvPr id="743" name="Google Shape;743;p35"/>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744" name="Google Shape;744;p35"/>
            <p:cNvSpPr/>
            <p:nvPr/>
          </p:nvSpPr>
          <p:spPr>
            <a:xfrm rot="8100000">
              <a:off x="5199879"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745" name="Google Shape;745;p35"/>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746" name="Google Shape;746;p35"/>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
        <p:nvSpPr>
          <p:cNvPr id="747" name="Google Shape;747;p35"/>
          <p:cNvSpPr txBox="1"/>
          <p:nvPr/>
        </p:nvSpPr>
        <p:spPr>
          <a:xfrm>
            <a:off x="1024445" y="1913082"/>
            <a:ext cx="2657475" cy="1953582"/>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193C0"/>
              </a:buClr>
              <a:buSzPts val="2400"/>
              <a:buFont typeface="Arial"/>
              <a:buNone/>
            </a:pPr>
            <a:r>
              <a:rPr lang="en-US" sz="2400" b="0" i="0">
                <a:solidFill>
                  <a:srgbClr val="0193C0"/>
                </a:solidFill>
                <a:latin typeface="Comfortaa"/>
                <a:ea typeface="Comfortaa"/>
                <a:cs typeface="Comfortaa"/>
                <a:sym typeface="Comfortaa"/>
              </a:rPr>
              <a:t>EXAMPLE</a:t>
            </a:r>
            <a:r>
              <a:rPr lang="en-US" sz="3275" b="0" i="0">
                <a:solidFill>
                  <a:srgbClr val="00B0F0"/>
                </a:solidFill>
                <a:latin typeface="Comfortaa"/>
                <a:ea typeface="Comfortaa"/>
                <a:cs typeface="Comfortaa"/>
                <a:sym typeface="Comfortaa"/>
              </a:rPr>
              <a:t> </a:t>
            </a:r>
            <a:endParaRPr/>
          </a:p>
          <a:p>
            <a:pPr marL="0" marR="0" lvl="0" indent="0" algn="l" rtl="0">
              <a:lnSpc>
                <a:spcPct val="100000"/>
              </a:lnSpc>
              <a:spcBef>
                <a:spcPts val="1000"/>
              </a:spcBef>
              <a:spcAft>
                <a:spcPts val="0"/>
              </a:spcAft>
              <a:buClr>
                <a:srgbClr val="3F3F3F"/>
              </a:buClr>
              <a:buSzPts val="2000"/>
              <a:buFont typeface="Arial"/>
              <a:buNone/>
            </a:pPr>
            <a:r>
              <a:rPr lang="en-US" sz="2000" b="0" i="0">
                <a:solidFill>
                  <a:srgbClr val="3F3F3F"/>
                </a:solidFill>
                <a:latin typeface="Avenir"/>
                <a:ea typeface="Avenir"/>
                <a:cs typeface="Avenir"/>
                <a:sym typeface="Avenir"/>
              </a:rPr>
              <a:t>Fortify, Reframe, Shift, Aware Table</a:t>
            </a:r>
            <a:endParaRPr/>
          </a:p>
          <a:p>
            <a:pPr marL="0" marR="0" lvl="0" indent="0" algn="l" rtl="0">
              <a:lnSpc>
                <a:spcPct val="70000"/>
              </a:lnSpc>
              <a:spcBef>
                <a:spcPts val="1000"/>
              </a:spcBef>
              <a:spcAft>
                <a:spcPts val="0"/>
              </a:spcAft>
              <a:buClr>
                <a:schemeClr val="dk1"/>
              </a:buClr>
              <a:buSzPts val="700"/>
              <a:buFont typeface="Arial"/>
              <a:buNone/>
            </a:pPr>
            <a:endParaRPr sz="700" b="0" i="0">
              <a:solidFill>
                <a:srgbClr val="00B0F0"/>
              </a:solidFill>
              <a:latin typeface="Comfortaa"/>
              <a:ea typeface="Comfortaa"/>
              <a:cs typeface="Comfortaa"/>
              <a:sym typeface="Comforta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36"/>
          <p:cNvSpPr txBox="1">
            <a:spLocks noGrp="1"/>
          </p:cNvSpPr>
          <p:nvPr>
            <p:ph type="body" idx="1"/>
          </p:nvPr>
        </p:nvSpPr>
        <p:spPr>
          <a:xfrm>
            <a:off x="946529" y="1474896"/>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193C0"/>
              </a:buClr>
              <a:buSzPts val="2400"/>
              <a:buNone/>
            </a:pPr>
            <a:r>
              <a:rPr lang="en-US" sz="2400">
                <a:solidFill>
                  <a:srgbClr val="0193C0"/>
                </a:solidFill>
                <a:latin typeface="Comfortaa"/>
                <a:ea typeface="Comfortaa"/>
                <a:cs typeface="Comfortaa"/>
                <a:sym typeface="Comfortaa"/>
              </a:rPr>
              <a:t>WRAP UP</a:t>
            </a:r>
            <a:endParaRPr sz="2400">
              <a:solidFill>
                <a:srgbClr val="454545"/>
              </a:solidFill>
              <a:latin typeface="Avenir"/>
              <a:ea typeface="Avenir"/>
              <a:cs typeface="Avenir"/>
              <a:sym typeface="Avenir"/>
            </a:endParaRPr>
          </a:p>
          <a:p>
            <a:pPr marL="0" lvl="0" indent="0" algn="l" rtl="0">
              <a:lnSpc>
                <a:spcPct val="100000"/>
              </a:lnSpc>
              <a:spcBef>
                <a:spcPts val="1000"/>
              </a:spcBef>
              <a:spcAft>
                <a:spcPts val="0"/>
              </a:spcAft>
              <a:buClr>
                <a:srgbClr val="454545"/>
              </a:buClr>
              <a:buSzPts val="2400"/>
              <a:buNone/>
            </a:pPr>
            <a:r>
              <a:rPr lang="en-US" sz="2400" b="0">
                <a:solidFill>
                  <a:srgbClr val="454545"/>
                </a:solidFill>
                <a:latin typeface="Avenir"/>
                <a:ea typeface="Avenir"/>
                <a:cs typeface="Avenir"/>
                <a:sym typeface="Avenir"/>
              </a:rPr>
              <a:t>In Activity 1 the team introduced themselves, and the concept of social norms and agreed upon a list of norms to consider. In Activity 2, the community group used a decision tree tool to discuss the need to shift, reframe, fortify, or be aware of their community’s norms in order to achieve desired outcomes. In Activity 3, the community group will discuss and envision what they would like the social norm to become in the future.</a:t>
            </a:r>
            <a:endParaRPr/>
          </a:p>
          <a:p>
            <a:pPr marL="0" lvl="0" indent="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
        <p:nvSpPr>
          <p:cNvPr id="753" name="Google Shape;753;p36"/>
          <p:cNvSpPr txBox="1">
            <a:spLocks noGrp="1"/>
          </p:cNvSpPr>
          <p:nvPr>
            <p:ph type="title"/>
          </p:nvPr>
        </p:nvSpPr>
        <p:spPr>
          <a:xfrm>
            <a:off x="1024445" y="814889"/>
            <a:ext cx="6002655" cy="34146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7C1E8"/>
              </a:buClr>
              <a:buSzPts val="3200"/>
              <a:buFont typeface="Arial"/>
              <a:buNone/>
            </a:pPr>
            <a:r>
              <a:rPr lang="en-US" sz="3200">
                <a:solidFill>
                  <a:srgbClr val="07C1E8"/>
                </a:solidFill>
                <a:latin typeface="Arial"/>
                <a:ea typeface="Arial"/>
                <a:cs typeface="Arial"/>
                <a:sym typeface="Arial"/>
              </a:rPr>
              <a:t>Activity 2: Decision Tree</a:t>
            </a:r>
            <a:endParaRPr sz="3200">
              <a:latin typeface="Calibri"/>
              <a:ea typeface="Calibri"/>
              <a:cs typeface="Calibri"/>
              <a:sym typeface="Calibri"/>
            </a:endParaRPr>
          </a:p>
        </p:txBody>
      </p:sp>
      <p:grpSp>
        <p:nvGrpSpPr>
          <p:cNvPr id="754" name="Google Shape;754;p36"/>
          <p:cNvGrpSpPr/>
          <p:nvPr/>
        </p:nvGrpSpPr>
        <p:grpSpPr>
          <a:xfrm>
            <a:off x="9601200" y="328481"/>
            <a:ext cx="2832498" cy="494202"/>
            <a:chOff x="4116076" y="413123"/>
            <a:chExt cx="2832498" cy="494202"/>
          </a:xfrm>
        </p:grpSpPr>
        <p:cxnSp>
          <p:nvCxnSpPr>
            <p:cNvPr id="755" name="Google Shape;755;p36"/>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756" name="Google Shape;756;p36"/>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757" name="Google Shape;757;p36"/>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758" name="Google Shape;758;p36"/>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759" name="Google Shape;759;p36"/>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2</a:t>
              </a:r>
              <a:endParaRPr sz="500" b="1">
                <a:solidFill>
                  <a:srgbClr val="07C1E8"/>
                </a:solidFill>
                <a:latin typeface="Avenir"/>
                <a:ea typeface="Avenir"/>
                <a:cs typeface="Avenir"/>
                <a:sym typeface="Avenir"/>
              </a:endParaRPr>
            </a:p>
          </p:txBody>
        </p:sp>
        <p:sp>
          <p:nvSpPr>
            <p:cNvPr id="760" name="Google Shape;760;p36"/>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3</a:t>
              </a:r>
              <a:endParaRPr sz="500" b="1">
                <a:solidFill>
                  <a:srgbClr val="BFBFBF"/>
                </a:solidFill>
                <a:latin typeface="Avenir"/>
                <a:ea typeface="Avenir"/>
                <a:cs typeface="Avenir"/>
                <a:sym typeface="Avenir"/>
              </a:endParaRPr>
            </a:p>
          </p:txBody>
        </p:sp>
        <p:sp>
          <p:nvSpPr>
            <p:cNvPr id="761" name="Google Shape;761;p36"/>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4</a:t>
              </a:r>
              <a:endParaRPr sz="500" b="1">
                <a:solidFill>
                  <a:srgbClr val="BFBFBF"/>
                </a:solidFill>
                <a:latin typeface="Avenir"/>
                <a:ea typeface="Avenir"/>
                <a:cs typeface="Avenir"/>
                <a:sym typeface="Avenir"/>
              </a:endParaRPr>
            </a:p>
          </p:txBody>
        </p:sp>
        <p:sp>
          <p:nvSpPr>
            <p:cNvPr id="762" name="Google Shape;762;p36"/>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763" name="Google Shape;763;p36"/>
            <p:cNvSpPr/>
            <p:nvPr/>
          </p:nvSpPr>
          <p:spPr>
            <a:xfrm rot="8100000">
              <a:off x="5199879"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764" name="Google Shape;764;p36"/>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765" name="Google Shape;765;p36"/>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37"/>
          <p:cNvSpPr txBox="1">
            <a:spLocks noGrp="1"/>
          </p:cNvSpPr>
          <p:nvPr>
            <p:ph type="body" idx="1"/>
          </p:nvPr>
        </p:nvSpPr>
        <p:spPr>
          <a:xfrm>
            <a:off x="946529" y="1514303"/>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454545"/>
              </a:buClr>
              <a:buSzPts val="2400"/>
              <a:buNone/>
            </a:pPr>
            <a:r>
              <a:rPr lang="en-US" sz="2400" b="0">
                <a:solidFill>
                  <a:srgbClr val="454545"/>
                </a:solidFill>
                <a:latin typeface="Avenir"/>
                <a:ea typeface="Avenir"/>
                <a:cs typeface="Avenir"/>
                <a:sym typeface="Avenir"/>
              </a:rPr>
              <a:t>In this activity the group will represent the current norm (what the norm is like now), and then imagine a desired future state (how they’d like it to be later) for each norm that the group identified as needing to be shifted or reframed. </a:t>
            </a:r>
            <a:endParaRPr/>
          </a:p>
          <a:p>
            <a:pPr marL="0" lvl="0" indent="0" algn="l" rtl="0">
              <a:lnSpc>
                <a:spcPct val="100000"/>
              </a:lnSpc>
              <a:spcBef>
                <a:spcPts val="1000"/>
              </a:spcBef>
              <a:spcAft>
                <a:spcPts val="0"/>
              </a:spcAft>
              <a:buClr>
                <a:srgbClr val="454545"/>
              </a:buClr>
              <a:buSzPts val="2400"/>
              <a:buNone/>
            </a:pPr>
            <a:r>
              <a:rPr lang="en-US" sz="2400" b="0">
                <a:solidFill>
                  <a:srgbClr val="454545"/>
                </a:solidFill>
                <a:latin typeface="Avenir"/>
                <a:ea typeface="Avenir"/>
                <a:cs typeface="Avenir"/>
                <a:sym typeface="Avenir"/>
              </a:rPr>
              <a:t>Norms that are categorized as “fortify” or “aware” will not be considered in this activity, but will be considered later. However, if the groups only categorized norms as “fortify” or “aware” and did not categorize any norms as “shift” or “reframe” the groups should conduct the activity using the “fortify” norms.</a:t>
            </a:r>
            <a:endParaRPr/>
          </a:p>
          <a:p>
            <a:pPr marL="0" lvl="0" indent="0" algn="l" rtl="0">
              <a:lnSpc>
                <a:spcPct val="90000"/>
              </a:lnSpc>
              <a:spcBef>
                <a:spcPts val="1000"/>
              </a:spcBef>
              <a:spcAft>
                <a:spcPts val="0"/>
              </a:spcAft>
              <a:buClr>
                <a:schemeClr val="dk1"/>
              </a:buClr>
              <a:buSzPts val="2800"/>
              <a:buNone/>
            </a:pPr>
            <a:endParaRPr/>
          </a:p>
        </p:txBody>
      </p:sp>
      <p:sp>
        <p:nvSpPr>
          <p:cNvPr id="771" name="Google Shape;771;p37"/>
          <p:cNvSpPr txBox="1">
            <a:spLocks noGrp="1"/>
          </p:cNvSpPr>
          <p:nvPr>
            <p:ph type="title"/>
          </p:nvPr>
        </p:nvSpPr>
        <p:spPr>
          <a:xfrm>
            <a:off x="1024444" y="814889"/>
            <a:ext cx="8816241" cy="34146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7C1E8"/>
              </a:buClr>
              <a:buSzPts val="3200"/>
              <a:buFont typeface="Arial"/>
              <a:buNone/>
            </a:pPr>
            <a:r>
              <a:rPr lang="en-US" sz="3200" dirty="0">
                <a:solidFill>
                  <a:srgbClr val="07C1E8"/>
                </a:solidFill>
                <a:latin typeface="Arial"/>
                <a:ea typeface="Arial"/>
                <a:cs typeface="Arial"/>
                <a:sym typeface="Arial"/>
              </a:rPr>
              <a:t>Activity 3: Identify Future State (Now &amp; Later)</a:t>
            </a:r>
            <a:endParaRPr sz="3200" dirty="0">
              <a:latin typeface="Calibri"/>
              <a:ea typeface="Calibri"/>
              <a:cs typeface="Calibri"/>
              <a:sym typeface="Calibri"/>
            </a:endParaRPr>
          </a:p>
        </p:txBody>
      </p:sp>
      <p:grpSp>
        <p:nvGrpSpPr>
          <p:cNvPr id="772" name="Google Shape;772;p37"/>
          <p:cNvGrpSpPr/>
          <p:nvPr/>
        </p:nvGrpSpPr>
        <p:grpSpPr>
          <a:xfrm>
            <a:off x="9601200" y="328481"/>
            <a:ext cx="2832498" cy="494202"/>
            <a:chOff x="4116076" y="413123"/>
            <a:chExt cx="2832498" cy="494202"/>
          </a:xfrm>
        </p:grpSpPr>
        <p:cxnSp>
          <p:nvCxnSpPr>
            <p:cNvPr id="773" name="Google Shape;773;p37"/>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774" name="Google Shape;774;p37"/>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775" name="Google Shape;775;p37"/>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776" name="Google Shape;776;p37"/>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777" name="Google Shape;777;p37"/>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2</a:t>
              </a:r>
              <a:endParaRPr sz="500" b="1">
                <a:solidFill>
                  <a:srgbClr val="07C1E8"/>
                </a:solidFill>
                <a:latin typeface="Avenir"/>
                <a:ea typeface="Avenir"/>
                <a:cs typeface="Avenir"/>
                <a:sym typeface="Avenir"/>
              </a:endParaRPr>
            </a:p>
          </p:txBody>
        </p:sp>
        <p:sp>
          <p:nvSpPr>
            <p:cNvPr id="778" name="Google Shape;778;p37"/>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3</a:t>
              </a:r>
              <a:endParaRPr sz="500" b="1">
                <a:solidFill>
                  <a:srgbClr val="BFBFBF"/>
                </a:solidFill>
                <a:latin typeface="Avenir"/>
                <a:ea typeface="Avenir"/>
                <a:cs typeface="Avenir"/>
                <a:sym typeface="Avenir"/>
              </a:endParaRPr>
            </a:p>
          </p:txBody>
        </p:sp>
        <p:sp>
          <p:nvSpPr>
            <p:cNvPr id="779" name="Google Shape;779;p37"/>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4</a:t>
              </a:r>
              <a:endParaRPr sz="500" b="1">
                <a:solidFill>
                  <a:srgbClr val="BFBFBF"/>
                </a:solidFill>
                <a:latin typeface="Avenir"/>
                <a:ea typeface="Avenir"/>
                <a:cs typeface="Avenir"/>
                <a:sym typeface="Avenir"/>
              </a:endParaRPr>
            </a:p>
          </p:txBody>
        </p:sp>
        <p:sp>
          <p:nvSpPr>
            <p:cNvPr id="780" name="Google Shape;780;p37"/>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781" name="Google Shape;781;p37"/>
            <p:cNvSpPr/>
            <p:nvPr/>
          </p:nvSpPr>
          <p:spPr>
            <a:xfrm rot="8100000">
              <a:off x="5199879"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782" name="Google Shape;782;p37"/>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783" name="Google Shape;783;p37"/>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38"/>
          <p:cNvSpPr txBox="1">
            <a:spLocks noGrp="1"/>
          </p:cNvSpPr>
          <p:nvPr>
            <p:ph type="body" idx="1"/>
          </p:nvPr>
        </p:nvSpPr>
        <p:spPr>
          <a:xfrm>
            <a:off x="946529" y="1545618"/>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193C0"/>
              </a:buClr>
              <a:buSzPts val="2400"/>
              <a:buNone/>
            </a:pPr>
            <a:r>
              <a:rPr lang="en-US" sz="2400">
                <a:solidFill>
                  <a:srgbClr val="0193C0"/>
                </a:solidFill>
                <a:latin typeface="Comfortaa"/>
                <a:ea typeface="Comfortaa"/>
                <a:cs typeface="Comfortaa"/>
                <a:sym typeface="Comfortaa"/>
              </a:rPr>
              <a:t>INSTRUCTIONS</a:t>
            </a:r>
            <a:endParaRPr sz="2400" b="0">
              <a:solidFill>
                <a:srgbClr val="454545"/>
              </a:solidFill>
              <a:latin typeface="Avenir"/>
              <a:ea typeface="Avenir"/>
              <a:cs typeface="Avenir"/>
              <a:sym typeface="Avenir"/>
            </a:endParaRPr>
          </a:p>
          <a:p>
            <a:pPr marL="460375" lvl="0" indent="-460375" algn="l" rtl="0">
              <a:lnSpc>
                <a:spcPct val="100000"/>
              </a:lnSpc>
              <a:spcBef>
                <a:spcPts val="1000"/>
              </a:spcBef>
              <a:spcAft>
                <a:spcPts val="0"/>
              </a:spcAft>
              <a:buClr>
                <a:srgbClr val="454545"/>
              </a:buClr>
              <a:buSzPts val="2400"/>
              <a:buFont typeface="Calibri"/>
              <a:buAutoNum type="arabicPeriod"/>
            </a:pPr>
            <a:r>
              <a:rPr lang="en-US" sz="2400" b="0">
                <a:solidFill>
                  <a:srgbClr val="454545"/>
                </a:solidFill>
                <a:latin typeface="Avenir"/>
                <a:ea typeface="Avenir"/>
                <a:cs typeface="Avenir"/>
                <a:sym typeface="Avenir"/>
              </a:rPr>
              <a:t>Get in small groups</a:t>
            </a:r>
            <a:endParaRPr/>
          </a:p>
          <a:p>
            <a:pPr marL="460375" lvl="0" indent="-460375" algn="l" rtl="0">
              <a:lnSpc>
                <a:spcPct val="100000"/>
              </a:lnSpc>
              <a:spcBef>
                <a:spcPts val="1000"/>
              </a:spcBef>
              <a:spcAft>
                <a:spcPts val="0"/>
              </a:spcAft>
              <a:buClr>
                <a:srgbClr val="454545"/>
              </a:buClr>
              <a:buSzPts val="2400"/>
              <a:buFont typeface="Calibri"/>
              <a:buAutoNum type="arabicPeriod"/>
            </a:pPr>
            <a:r>
              <a:rPr lang="en-US" sz="2400">
                <a:solidFill>
                  <a:srgbClr val="454545"/>
                </a:solidFill>
                <a:latin typeface="Avenir"/>
                <a:ea typeface="Avenir"/>
                <a:cs typeface="Avenir"/>
                <a:sym typeface="Avenir"/>
              </a:rPr>
              <a:t>Each group will discuss what the norm is now, and how they want it to be later.</a:t>
            </a:r>
            <a:endParaRPr/>
          </a:p>
          <a:p>
            <a:pPr marL="460375" lvl="0" indent="-460375" algn="l" rtl="0">
              <a:lnSpc>
                <a:spcPct val="100000"/>
              </a:lnSpc>
              <a:spcBef>
                <a:spcPts val="1000"/>
              </a:spcBef>
              <a:spcAft>
                <a:spcPts val="0"/>
              </a:spcAft>
              <a:buClr>
                <a:srgbClr val="454545"/>
              </a:buClr>
              <a:buSzPts val="2400"/>
              <a:buFont typeface="Calibri"/>
              <a:buAutoNum type="arabicPeriod"/>
            </a:pPr>
            <a:r>
              <a:rPr lang="en-US" sz="2400">
                <a:solidFill>
                  <a:srgbClr val="454545"/>
                </a:solidFill>
                <a:latin typeface="Avenir"/>
                <a:ea typeface="Avenir"/>
                <a:cs typeface="Avenir"/>
                <a:sym typeface="Avenir"/>
              </a:rPr>
              <a:t>Each group will make a drawing, skit, or vignette showing </a:t>
            </a:r>
            <a:r>
              <a:rPr lang="en-US" sz="2400" i="1">
                <a:solidFill>
                  <a:srgbClr val="454545"/>
                </a:solidFill>
                <a:latin typeface="Avenir"/>
                <a:ea typeface="Avenir"/>
                <a:cs typeface="Avenir"/>
                <a:sym typeface="Avenir"/>
              </a:rPr>
              <a:t>now</a:t>
            </a:r>
            <a:r>
              <a:rPr lang="en-US" sz="2400">
                <a:solidFill>
                  <a:srgbClr val="454545"/>
                </a:solidFill>
                <a:latin typeface="Avenir"/>
                <a:ea typeface="Avenir"/>
                <a:cs typeface="Avenir"/>
                <a:sym typeface="Avenir"/>
              </a:rPr>
              <a:t> and </a:t>
            </a:r>
            <a:r>
              <a:rPr lang="en-US" sz="2400" i="1">
                <a:solidFill>
                  <a:srgbClr val="454545"/>
                </a:solidFill>
                <a:latin typeface="Avenir"/>
                <a:ea typeface="Avenir"/>
                <a:cs typeface="Avenir"/>
                <a:sym typeface="Avenir"/>
              </a:rPr>
              <a:t>later.</a:t>
            </a:r>
            <a:endParaRPr/>
          </a:p>
          <a:p>
            <a:pPr marL="460375" lvl="0" indent="-460375" algn="l" rtl="0">
              <a:lnSpc>
                <a:spcPct val="100000"/>
              </a:lnSpc>
              <a:spcBef>
                <a:spcPts val="1000"/>
              </a:spcBef>
              <a:spcAft>
                <a:spcPts val="0"/>
              </a:spcAft>
              <a:buClr>
                <a:srgbClr val="454545"/>
              </a:buClr>
              <a:buSzPts val="2400"/>
              <a:buFont typeface="Calibri"/>
              <a:buAutoNum type="arabicPeriod"/>
            </a:pPr>
            <a:r>
              <a:rPr lang="en-US" sz="2400">
                <a:solidFill>
                  <a:srgbClr val="454545"/>
                </a:solidFill>
                <a:latin typeface="Avenir"/>
                <a:ea typeface="Avenir"/>
                <a:cs typeface="Avenir"/>
                <a:sym typeface="Avenir"/>
              </a:rPr>
              <a:t>Each group presents their now/later product to the large group.</a:t>
            </a:r>
            <a:endParaRPr sz="2400">
              <a:latin typeface="Avenir"/>
              <a:ea typeface="Avenir"/>
              <a:cs typeface="Avenir"/>
              <a:sym typeface="Avenir"/>
            </a:endParaRPr>
          </a:p>
        </p:txBody>
      </p:sp>
      <p:sp>
        <p:nvSpPr>
          <p:cNvPr id="790" name="Google Shape;790;p38"/>
          <p:cNvSpPr txBox="1">
            <a:spLocks noGrp="1"/>
          </p:cNvSpPr>
          <p:nvPr>
            <p:ph type="title"/>
          </p:nvPr>
        </p:nvSpPr>
        <p:spPr>
          <a:xfrm>
            <a:off x="1024445" y="814889"/>
            <a:ext cx="9053152" cy="34146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7C1E8"/>
              </a:buClr>
              <a:buSzPts val="3200"/>
              <a:buFont typeface="Arial"/>
              <a:buNone/>
            </a:pPr>
            <a:r>
              <a:rPr lang="en-US" sz="3200" dirty="0">
                <a:solidFill>
                  <a:srgbClr val="07C1E8"/>
                </a:solidFill>
                <a:latin typeface="Arial"/>
                <a:ea typeface="Arial"/>
                <a:cs typeface="Arial"/>
                <a:sym typeface="Arial"/>
              </a:rPr>
              <a:t>Activity 3: Identify Future State (Now &amp; Later)</a:t>
            </a:r>
            <a:endParaRPr sz="3200" dirty="0">
              <a:latin typeface="Calibri"/>
              <a:ea typeface="Calibri"/>
              <a:cs typeface="Calibri"/>
              <a:sym typeface="Calibri"/>
            </a:endParaRPr>
          </a:p>
        </p:txBody>
      </p:sp>
      <p:grpSp>
        <p:nvGrpSpPr>
          <p:cNvPr id="791" name="Google Shape;791;p38"/>
          <p:cNvGrpSpPr/>
          <p:nvPr/>
        </p:nvGrpSpPr>
        <p:grpSpPr>
          <a:xfrm>
            <a:off x="9601200" y="328481"/>
            <a:ext cx="2832498" cy="494202"/>
            <a:chOff x="4116076" y="413123"/>
            <a:chExt cx="2832498" cy="494202"/>
          </a:xfrm>
        </p:grpSpPr>
        <p:cxnSp>
          <p:nvCxnSpPr>
            <p:cNvPr id="792" name="Google Shape;792;p38"/>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793" name="Google Shape;793;p38"/>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794" name="Google Shape;794;p38"/>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795" name="Google Shape;795;p38"/>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796" name="Google Shape;796;p38"/>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2</a:t>
              </a:r>
              <a:endParaRPr sz="500" b="1">
                <a:solidFill>
                  <a:srgbClr val="07C1E8"/>
                </a:solidFill>
                <a:latin typeface="Avenir"/>
                <a:ea typeface="Avenir"/>
                <a:cs typeface="Avenir"/>
                <a:sym typeface="Avenir"/>
              </a:endParaRPr>
            </a:p>
          </p:txBody>
        </p:sp>
        <p:sp>
          <p:nvSpPr>
            <p:cNvPr id="797" name="Google Shape;797;p38"/>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3</a:t>
              </a:r>
              <a:endParaRPr sz="500" b="1">
                <a:solidFill>
                  <a:srgbClr val="BFBFBF"/>
                </a:solidFill>
                <a:latin typeface="Avenir"/>
                <a:ea typeface="Avenir"/>
                <a:cs typeface="Avenir"/>
                <a:sym typeface="Avenir"/>
              </a:endParaRPr>
            </a:p>
          </p:txBody>
        </p:sp>
        <p:sp>
          <p:nvSpPr>
            <p:cNvPr id="798" name="Google Shape;798;p38"/>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4</a:t>
              </a:r>
              <a:endParaRPr sz="500" b="1">
                <a:solidFill>
                  <a:srgbClr val="BFBFBF"/>
                </a:solidFill>
                <a:latin typeface="Avenir"/>
                <a:ea typeface="Avenir"/>
                <a:cs typeface="Avenir"/>
                <a:sym typeface="Avenir"/>
              </a:endParaRPr>
            </a:p>
          </p:txBody>
        </p:sp>
        <p:sp>
          <p:nvSpPr>
            <p:cNvPr id="799" name="Google Shape;799;p38"/>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800" name="Google Shape;800;p38"/>
            <p:cNvSpPr/>
            <p:nvPr/>
          </p:nvSpPr>
          <p:spPr>
            <a:xfrm rot="8100000">
              <a:off x="5199879"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801" name="Google Shape;801;p38"/>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802" name="Google Shape;802;p38"/>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39"/>
          <p:cNvSpPr txBox="1">
            <a:spLocks noGrp="1"/>
          </p:cNvSpPr>
          <p:nvPr>
            <p:ph type="body" idx="1"/>
          </p:nvPr>
        </p:nvSpPr>
        <p:spPr>
          <a:xfrm>
            <a:off x="946529" y="1403674"/>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rgbClr val="0193C0"/>
              </a:buClr>
              <a:buSzPts val="2400"/>
              <a:buNone/>
            </a:pPr>
            <a:r>
              <a:rPr lang="en-US" sz="2400">
                <a:solidFill>
                  <a:srgbClr val="0193C0"/>
                </a:solidFill>
                <a:latin typeface="Comfortaa"/>
                <a:ea typeface="Comfortaa"/>
                <a:cs typeface="Comfortaa"/>
                <a:sym typeface="Comfortaa"/>
              </a:rPr>
              <a:t>WRAP UP</a:t>
            </a:r>
            <a:endParaRPr sz="2400" b="0">
              <a:solidFill>
                <a:srgbClr val="454545"/>
              </a:solidFill>
              <a:latin typeface="Avenir"/>
              <a:ea typeface="Avenir"/>
              <a:cs typeface="Avenir"/>
              <a:sym typeface="Avenir"/>
            </a:endParaRPr>
          </a:p>
          <a:p>
            <a:pPr marL="0" lvl="0" indent="0" algn="l" rtl="0">
              <a:lnSpc>
                <a:spcPct val="110000"/>
              </a:lnSpc>
              <a:spcBef>
                <a:spcPts val="1000"/>
              </a:spcBef>
              <a:spcAft>
                <a:spcPts val="0"/>
              </a:spcAft>
              <a:buClr>
                <a:srgbClr val="454545"/>
              </a:buClr>
              <a:buSzPts val="2400"/>
              <a:buNone/>
            </a:pPr>
            <a:r>
              <a:rPr lang="en-US" sz="2400" b="0">
                <a:solidFill>
                  <a:srgbClr val="454545"/>
                </a:solidFill>
                <a:latin typeface="Avenir"/>
                <a:ea typeface="Avenir"/>
                <a:cs typeface="Avenir"/>
                <a:sym typeface="Avenir"/>
              </a:rPr>
              <a:t>In Activity 1 the team introduced themselves, reviewed the concept of social norms, and agreed upon a list of norms to consider. In Activity 2, the community group used a decision tree tool to discuss the need to shift, reframe, or fortify their community’s norms, or promote awareness of them, in order to achieve desired health outcomes. In this activity, the community group envisioned what they would like the social norm to be in the future. In the next activity, the group will consider how easy or difficult that future state will be to achieve.</a:t>
            </a:r>
            <a:endParaRPr/>
          </a:p>
          <a:p>
            <a:pPr marL="228600" lvl="0" indent="-76200" algn="l" rtl="0">
              <a:lnSpc>
                <a:spcPct val="90000"/>
              </a:lnSpc>
              <a:spcBef>
                <a:spcPts val="1000"/>
              </a:spcBef>
              <a:spcAft>
                <a:spcPts val="0"/>
              </a:spcAft>
              <a:buClr>
                <a:schemeClr val="dk1"/>
              </a:buClr>
              <a:buSzPts val="2400"/>
              <a:buNone/>
            </a:pPr>
            <a:endParaRPr sz="2400" b="0">
              <a:solidFill>
                <a:srgbClr val="454545"/>
              </a:solidFill>
              <a:latin typeface="Avenir"/>
              <a:ea typeface="Avenir"/>
              <a:cs typeface="Avenir"/>
              <a:sym typeface="Avenir"/>
            </a:endParaRPr>
          </a:p>
          <a:p>
            <a:pPr marL="0" lvl="0" indent="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
        <p:nvSpPr>
          <p:cNvPr id="808" name="Google Shape;808;p39"/>
          <p:cNvSpPr txBox="1">
            <a:spLocks noGrp="1"/>
          </p:cNvSpPr>
          <p:nvPr>
            <p:ph type="title"/>
          </p:nvPr>
        </p:nvSpPr>
        <p:spPr>
          <a:xfrm>
            <a:off x="1024444" y="814889"/>
            <a:ext cx="9013169" cy="34146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7C1E8"/>
              </a:buClr>
              <a:buSzPts val="3200"/>
              <a:buFont typeface="Arial"/>
              <a:buNone/>
            </a:pPr>
            <a:r>
              <a:rPr lang="en-US" sz="3200" dirty="0">
                <a:solidFill>
                  <a:srgbClr val="07C1E8"/>
                </a:solidFill>
                <a:latin typeface="Arial"/>
                <a:ea typeface="Arial"/>
                <a:cs typeface="Arial"/>
                <a:sym typeface="Arial"/>
              </a:rPr>
              <a:t>Activity 3: Identify Future State (Now &amp; Later)</a:t>
            </a:r>
            <a:endParaRPr sz="3200" dirty="0">
              <a:latin typeface="Calibri"/>
              <a:ea typeface="Calibri"/>
              <a:cs typeface="Calibri"/>
              <a:sym typeface="Calibri"/>
            </a:endParaRPr>
          </a:p>
        </p:txBody>
      </p:sp>
      <p:grpSp>
        <p:nvGrpSpPr>
          <p:cNvPr id="809" name="Google Shape;809;p39"/>
          <p:cNvGrpSpPr/>
          <p:nvPr/>
        </p:nvGrpSpPr>
        <p:grpSpPr>
          <a:xfrm>
            <a:off x="9601200" y="328481"/>
            <a:ext cx="2832498" cy="494202"/>
            <a:chOff x="4116076" y="413123"/>
            <a:chExt cx="2832498" cy="494202"/>
          </a:xfrm>
        </p:grpSpPr>
        <p:cxnSp>
          <p:nvCxnSpPr>
            <p:cNvPr id="810" name="Google Shape;810;p39"/>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811" name="Google Shape;811;p39"/>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812" name="Google Shape;812;p39"/>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813" name="Google Shape;813;p39"/>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814" name="Google Shape;814;p39"/>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2</a:t>
              </a:r>
              <a:endParaRPr sz="500" b="1">
                <a:solidFill>
                  <a:srgbClr val="07C1E8"/>
                </a:solidFill>
                <a:latin typeface="Avenir"/>
                <a:ea typeface="Avenir"/>
                <a:cs typeface="Avenir"/>
                <a:sym typeface="Avenir"/>
              </a:endParaRPr>
            </a:p>
          </p:txBody>
        </p:sp>
        <p:sp>
          <p:nvSpPr>
            <p:cNvPr id="815" name="Google Shape;815;p39"/>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3</a:t>
              </a:r>
              <a:endParaRPr sz="500" b="1">
                <a:solidFill>
                  <a:srgbClr val="BFBFBF"/>
                </a:solidFill>
                <a:latin typeface="Avenir"/>
                <a:ea typeface="Avenir"/>
                <a:cs typeface="Avenir"/>
                <a:sym typeface="Avenir"/>
              </a:endParaRPr>
            </a:p>
          </p:txBody>
        </p:sp>
        <p:sp>
          <p:nvSpPr>
            <p:cNvPr id="816" name="Google Shape;816;p39"/>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4</a:t>
              </a:r>
              <a:endParaRPr sz="500" b="1">
                <a:solidFill>
                  <a:srgbClr val="BFBFBF"/>
                </a:solidFill>
                <a:latin typeface="Avenir"/>
                <a:ea typeface="Avenir"/>
                <a:cs typeface="Avenir"/>
                <a:sym typeface="Avenir"/>
              </a:endParaRPr>
            </a:p>
          </p:txBody>
        </p:sp>
        <p:sp>
          <p:nvSpPr>
            <p:cNvPr id="817" name="Google Shape;817;p39"/>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818" name="Google Shape;818;p39"/>
            <p:cNvSpPr/>
            <p:nvPr/>
          </p:nvSpPr>
          <p:spPr>
            <a:xfrm rot="8100000">
              <a:off x="5199879"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819" name="Google Shape;819;p39"/>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820" name="Google Shape;820;p39"/>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dirty="0">
                <a:latin typeface="Avenir"/>
                <a:ea typeface="Avenir"/>
                <a:cs typeface="Avenir"/>
                <a:sym typeface="Avenir"/>
              </a:rPr>
              <a:t>Thank you for taking the time to use this tool! We hope that it enables your team to have a better understanding of social norms and how you can incorporate them to achieve your program's behavioral objectives. Your honest and open feedback is essential to helping us refine and improve the tool for future users.</a:t>
            </a:r>
            <a:endParaRPr dirty="0"/>
          </a:p>
          <a:p>
            <a:pPr marL="228600" lvl="0" indent="-76200" algn="l" rtl="0">
              <a:lnSpc>
                <a:spcPct val="90000"/>
              </a:lnSpc>
              <a:spcBef>
                <a:spcPts val="1000"/>
              </a:spcBef>
              <a:spcAft>
                <a:spcPts val="0"/>
              </a:spcAft>
              <a:buClr>
                <a:schemeClr val="dk1"/>
              </a:buClr>
              <a:buSzPts val="2400"/>
              <a:buNone/>
            </a:pPr>
            <a:endParaRPr sz="2400" dirty="0">
              <a:latin typeface="Avenir"/>
              <a:ea typeface="Avenir"/>
              <a:cs typeface="Avenir"/>
              <a:sym typeface="Avenir"/>
            </a:endParaRPr>
          </a:p>
          <a:p>
            <a:pPr marL="0" lvl="0" indent="0" algn="l" rtl="0">
              <a:lnSpc>
                <a:spcPct val="90000"/>
              </a:lnSpc>
              <a:spcBef>
                <a:spcPts val="1000"/>
              </a:spcBef>
              <a:spcAft>
                <a:spcPts val="0"/>
              </a:spcAft>
              <a:buClr>
                <a:schemeClr val="dk1"/>
              </a:buClr>
              <a:buSzPts val="2400"/>
              <a:buNone/>
            </a:pPr>
            <a:r>
              <a:rPr lang="en-US" sz="2400" dirty="0">
                <a:latin typeface="Avenir"/>
                <a:ea typeface="Avenir"/>
                <a:cs typeface="Avenir"/>
                <a:sym typeface="Avenir"/>
              </a:rPr>
              <a:t>As you go through the tool, please answer the questions for each module in this </a:t>
            </a:r>
            <a:r>
              <a:rPr lang="en-US" sz="2400" u="sng" dirty="0">
                <a:solidFill>
                  <a:schemeClr val="hlink"/>
                </a:solidFill>
                <a:latin typeface="Avenir"/>
                <a:ea typeface="Avenir"/>
                <a:cs typeface="Avenir"/>
                <a:sym typeface="Avenir"/>
                <a:hlinkClick r:id="rId3"/>
              </a:rPr>
              <a:t>feedback form</a:t>
            </a:r>
            <a:r>
              <a:rPr lang="en-US" sz="2400" dirty="0">
                <a:latin typeface="Avenir"/>
                <a:ea typeface="Avenir"/>
                <a:cs typeface="Avenir"/>
                <a:sym typeface="Avenir"/>
              </a:rPr>
              <a:t>. At the end of the questionnaire there are two sections with questions on the structure and overall impressions of the tool. </a:t>
            </a: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143" name="Google Shape;143;p4"/>
          <p:cNvSpPr txBox="1"/>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7C1E8"/>
              </a:buClr>
              <a:buSzPts val="3200"/>
              <a:buFont typeface="Arial"/>
              <a:buNone/>
            </a:pPr>
            <a:r>
              <a:rPr lang="en-US" sz="3200" b="1" i="0" u="none" strike="noStrike" cap="none" dirty="0">
                <a:solidFill>
                  <a:srgbClr val="07C1E8"/>
                </a:solidFill>
                <a:latin typeface="Arial"/>
                <a:ea typeface="Arial"/>
                <a:cs typeface="Arial"/>
                <a:sym typeface="Arial"/>
              </a:rPr>
              <a:t>Getting Practical Feedback Form</a:t>
            </a:r>
            <a:endParaRPr sz="3200" b="0" i="0" u="none" strike="noStrike" cap="none" dirty="0">
              <a:solidFill>
                <a:schemeClr val="dk1"/>
              </a:solidFill>
              <a:latin typeface="Calibri"/>
              <a:ea typeface="Calibri"/>
              <a:cs typeface="Calibri"/>
              <a:sym typeface="Calibri"/>
            </a:endParaRPr>
          </a:p>
        </p:txBody>
      </p:sp>
      <p:grpSp>
        <p:nvGrpSpPr>
          <p:cNvPr id="144" name="Google Shape;144;p4"/>
          <p:cNvGrpSpPr/>
          <p:nvPr/>
        </p:nvGrpSpPr>
        <p:grpSpPr>
          <a:xfrm>
            <a:off x="9602476" y="327846"/>
            <a:ext cx="2832498" cy="494202"/>
            <a:chOff x="4116076" y="413123"/>
            <a:chExt cx="2832498" cy="494202"/>
          </a:xfrm>
        </p:grpSpPr>
        <p:cxnSp>
          <p:nvCxnSpPr>
            <p:cNvPr id="145" name="Google Shape;145;p4"/>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146" name="Google Shape;146;p4"/>
            <p:cNvSpPr/>
            <p:nvPr/>
          </p:nvSpPr>
          <p:spPr>
            <a:xfrm rot="8100000">
              <a:off x="4256087" y="458567"/>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147" name="Google Shape;147;p4"/>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07C1E8"/>
                  </a:solidFill>
                  <a:latin typeface="Avenir"/>
                  <a:ea typeface="Avenir"/>
                  <a:cs typeface="Avenir"/>
                  <a:sym typeface="Avenir"/>
                </a:rPr>
                <a:t>INTRO</a:t>
              </a:r>
              <a:endParaRPr sz="500" b="1" i="0" u="none" strike="noStrike" cap="none">
                <a:solidFill>
                  <a:srgbClr val="07C1E8"/>
                </a:solidFill>
                <a:latin typeface="Avenir"/>
                <a:ea typeface="Avenir"/>
                <a:cs typeface="Avenir"/>
                <a:sym typeface="Avenir"/>
              </a:endParaRPr>
            </a:p>
          </p:txBody>
        </p:sp>
        <p:sp>
          <p:nvSpPr>
            <p:cNvPr id="148" name="Google Shape;148;p4"/>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1</a:t>
              </a:r>
              <a:endParaRPr sz="500" b="1" i="0" u="none" strike="noStrike" cap="none">
                <a:solidFill>
                  <a:srgbClr val="BFBFBF"/>
                </a:solidFill>
                <a:latin typeface="Avenir"/>
                <a:ea typeface="Avenir"/>
                <a:cs typeface="Avenir"/>
                <a:sym typeface="Avenir"/>
              </a:endParaRPr>
            </a:p>
          </p:txBody>
        </p:sp>
        <p:sp>
          <p:nvSpPr>
            <p:cNvPr id="149" name="Google Shape;149;p4"/>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2</a:t>
              </a:r>
              <a:endParaRPr sz="500" b="1" i="0" u="none" strike="noStrike" cap="none">
                <a:solidFill>
                  <a:srgbClr val="BFBFBF"/>
                </a:solidFill>
                <a:latin typeface="Avenir"/>
                <a:ea typeface="Avenir"/>
                <a:cs typeface="Avenir"/>
                <a:sym typeface="Avenir"/>
              </a:endParaRPr>
            </a:p>
          </p:txBody>
        </p:sp>
        <p:sp>
          <p:nvSpPr>
            <p:cNvPr id="150" name="Google Shape;150;p4"/>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3</a:t>
              </a:r>
              <a:endParaRPr sz="500" b="1" i="0" u="none" strike="noStrike" cap="none">
                <a:solidFill>
                  <a:srgbClr val="BFBFBF"/>
                </a:solidFill>
                <a:latin typeface="Avenir"/>
                <a:ea typeface="Avenir"/>
                <a:cs typeface="Avenir"/>
                <a:sym typeface="Avenir"/>
              </a:endParaRPr>
            </a:p>
          </p:txBody>
        </p:sp>
        <p:sp>
          <p:nvSpPr>
            <p:cNvPr id="151" name="Google Shape;151;p4"/>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4</a:t>
              </a:r>
              <a:endParaRPr sz="500" b="1" i="0" u="none" strike="noStrike" cap="none">
                <a:solidFill>
                  <a:srgbClr val="BFBFBF"/>
                </a:solidFill>
                <a:latin typeface="Avenir"/>
                <a:ea typeface="Avenir"/>
                <a:cs typeface="Avenir"/>
                <a:sym typeface="Avenir"/>
              </a:endParaRPr>
            </a:p>
          </p:txBody>
        </p:sp>
        <p:sp>
          <p:nvSpPr>
            <p:cNvPr id="152" name="Google Shape;152;p4"/>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153" name="Google Shape;153;p4"/>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154" name="Google Shape;154;p4"/>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155" name="Google Shape;155;p4"/>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40"/>
          <p:cNvSpPr txBox="1">
            <a:spLocks noGrp="1"/>
          </p:cNvSpPr>
          <p:nvPr>
            <p:ph type="body" idx="1"/>
          </p:nvPr>
        </p:nvSpPr>
        <p:spPr>
          <a:xfrm>
            <a:off x="993875" y="1443917"/>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rgbClr val="454545"/>
              </a:buClr>
              <a:buSzPts val="2400"/>
              <a:buNone/>
            </a:pPr>
            <a:r>
              <a:rPr lang="en-US" sz="2400" b="0">
                <a:solidFill>
                  <a:srgbClr val="454545"/>
                </a:solidFill>
                <a:latin typeface="Avenir"/>
                <a:ea typeface="Avenir"/>
                <a:cs typeface="Avenir"/>
                <a:sym typeface="Avenir"/>
              </a:rPr>
              <a:t>In this activity the group will use a checklist to assess whether achieving the future of the norm they envisioned in the previous activity will be easy or difficult. This assessment is intended to elicit information on the challenges of achieving the future norm, rather than to decide whether to try to achieve a future norm. The community members in this consultation may feel it is worth trying to achieve a future norm even if it is very difficult, or may not feel strongly about a different norm that is easier to address. Programmatically, though, it is important to know and plan for challenges that will arise when helping the community achieve a desired future norm.</a:t>
            </a:r>
            <a:endParaRPr/>
          </a:p>
        </p:txBody>
      </p:sp>
      <p:sp>
        <p:nvSpPr>
          <p:cNvPr id="826" name="Google Shape;826;p40"/>
          <p:cNvSpPr txBox="1">
            <a:spLocks noGrp="1"/>
          </p:cNvSpPr>
          <p:nvPr>
            <p:ph type="title"/>
          </p:nvPr>
        </p:nvSpPr>
        <p:spPr>
          <a:xfrm>
            <a:off x="1024445" y="814889"/>
            <a:ext cx="8415646" cy="34146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7C1E8"/>
              </a:buClr>
              <a:buSzPts val="3200"/>
              <a:buFont typeface="Arial"/>
              <a:buNone/>
            </a:pPr>
            <a:r>
              <a:rPr lang="en-US" sz="3200" dirty="0">
                <a:solidFill>
                  <a:srgbClr val="07C1E8"/>
                </a:solidFill>
                <a:latin typeface="Arial"/>
                <a:ea typeface="Arial"/>
                <a:cs typeface="Arial"/>
                <a:sym typeface="Arial"/>
              </a:rPr>
              <a:t>Activity 4: Assess the Difficulty of Change</a:t>
            </a:r>
            <a:endParaRPr sz="3200" dirty="0">
              <a:latin typeface="Calibri"/>
              <a:ea typeface="Calibri"/>
              <a:cs typeface="Calibri"/>
              <a:sym typeface="Calibri"/>
            </a:endParaRPr>
          </a:p>
        </p:txBody>
      </p:sp>
      <p:grpSp>
        <p:nvGrpSpPr>
          <p:cNvPr id="827" name="Google Shape;827;p40"/>
          <p:cNvGrpSpPr/>
          <p:nvPr/>
        </p:nvGrpSpPr>
        <p:grpSpPr>
          <a:xfrm>
            <a:off x="9601200" y="328481"/>
            <a:ext cx="2832498" cy="494202"/>
            <a:chOff x="4116076" y="413123"/>
            <a:chExt cx="2832498" cy="494202"/>
          </a:xfrm>
        </p:grpSpPr>
        <p:cxnSp>
          <p:nvCxnSpPr>
            <p:cNvPr id="828" name="Google Shape;828;p40"/>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829" name="Google Shape;829;p40"/>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830" name="Google Shape;830;p40"/>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831" name="Google Shape;831;p40"/>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832" name="Google Shape;832;p40"/>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2</a:t>
              </a:r>
              <a:endParaRPr sz="500" b="1">
                <a:solidFill>
                  <a:srgbClr val="07C1E8"/>
                </a:solidFill>
                <a:latin typeface="Avenir"/>
                <a:ea typeface="Avenir"/>
                <a:cs typeface="Avenir"/>
                <a:sym typeface="Avenir"/>
              </a:endParaRPr>
            </a:p>
          </p:txBody>
        </p:sp>
        <p:sp>
          <p:nvSpPr>
            <p:cNvPr id="833" name="Google Shape;833;p40"/>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3</a:t>
              </a:r>
              <a:endParaRPr sz="500" b="1">
                <a:solidFill>
                  <a:srgbClr val="BFBFBF"/>
                </a:solidFill>
                <a:latin typeface="Avenir"/>
                <a:ea typeface="Avenir"/>
                <a:cs typeface="Avenir"/>
                <a:sym typeface="Avenir"/>
              </a:endParaRPr>
            </a:p>
          </p:txBody>
        </p:sp>
        <p:sp>
          <p:nvSpPr>
            <p:cNvPr id="834" name="Google Shape;834;p40"/>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4</a:t>
              </a:r>
              <a:endParaRPr sz="500" b="1">
                <a:solidFill>
                  <a:srgbClr val="BFBFBF"/>
                </a:solidFill>
                <a:latin typeface="Avenir"/>
                <a:ea typeface="Avenir"/>
                <a:cs typeface="Avenir"/>
                <a:sym typeface="Avenir"/>
              </a:endParaRPr>
            </a:p>
          </p:txBody>
        </p:sp>
        <p:sp>
          <p:nvSpPr>
            <p:cNvPr id="835" name="Google Shape;835;p40"/>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836" name="Google Shape;836;p40"/>
            <p:cNvSpPr/>
            <p:nvPr/>
          </p:nvSpPr>
          <p:spPr>
            <a:xfrm rot="8100000">
              <a:off x="5199879"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837" name="Google Shape;837;p40"/>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838" name="Google Shape;838;p40"/>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41"/>
          <p:cNvSpPr txBox="1">
            <a:spLocks noGrp="1"/>
          </p:cNvSpPr>
          <p:nvPr>
            <p:ph type="body" idx="1"/>
          </p:nvPr>
        </p:nvSpPr>
        <p:spPr>
          <a:xfrm>
            <a:off x="946529" y="1607075"/>
            <a:ext cx="10515600" cy="465816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rgbClr val="0193C0"/>
              </a:buClr>
              <a:buSzPts val="2405"/>
              <a:buNone/>
            </a:pPr>
            <a:r>
              <a:rPr lang="en-US" sz="2405">
                <a:solidFill>
                  <a:srgbClr val="0193C0"/>
                </a:solidFill>
                <a:latin typeface="Comfortaa"/>
                <a:ea typeface="Comfortaa"/>
                <a:cs typeface="Comfortaa"/>
                <a:sym typeface="Comfortaa"/>
              </a:rPr>
              <a:t>INSTRUCTIONS</a:t>
            </a:r>
            <a:endParaRPr sz="2405">
              <a:solidFill>
                <a:srgbClr val="454545"/>
              </a:solidFill>
              <a:latin typeface="Avenir"/>
              <a:ea typeface="Avenir"/>
              <a:cs typeface="Avenir"/>
              <a:sym typeface="Avenir"/>
            </a:endParaRPr>
          </a:p>
          <a:p>
            <a:pPr marL="228600" lvl="0" indent="-228600" algn="l" rtl="0">
              <a:lnSpc>
                <a:spcPct val="100000"/>
              </a:lnSpc>
              <a:spcBef>
                <a:spcPts val="1000"/>
              </a:spcBef>
              <a:spcAft>
                <a:spcPts val="0"/>
              </a:spcAft>
              <a:buClr>
                <a:srgbClr val="454545"/>
              </a:buClr>
              <a:buSzPts val="1665"/>
              <a:buFont typeface="Calibri"/>
              <a:buAutoNum type="arabicPeriod"/>
            </a:pPr>
            <a:r>
              <a:rPr lang="en-US" sz="1665" b="0">
                <a:solidFill>
                  <a:srgbClr val="454545"/>
                </a:solidFill>
                <a:latin typeface="Avenir"/>
                <a:ea typeface="Avenir"/>
                <a:cs typeface="Avenir"/>
                <a:sym typeface="Avenir"/>
              </a:rPr>
              <a:t>Explain that the program would like the community’s help in understanding whether achieving the “later” vision of each norm will be easy or difficult. Just because achieving that future may be challenging doesn’t mean they shouldn’t attempt it! The team just needs to understand the difficulties involved.</a:t>
            </a:r>
            <a:endParaRPr/>
          </a:p>
          <a:p>
            <a:pPr marL="228600" lvl="0" indent="-228600" algn="l" rtl="0">
              <a:lnSpc>
                <a:spcPct val="100000"/>
              </a:lnSpc>
              <a:spcBef>
                <a:spcPts val="1000"/>
              </a:spcBef>
              <a:spcAft>
                <a:spcPts val="0"/>
              </a:spcAft>
              <a:buClr>
                <a:srgbClr val="454545"/>
              </a:buClr>
              <a:buSzPts val="1665"/>
              <a:buFont typeface="Calibri"/>
              <a:buAutoNum type="arabicPeriod"/>
            </a:pPr>
            <a:r>
              <a:rPr lang="en-US" sz="1665" b="0">
                <a:solidFill>
                  <a:srgbClr val="454545"/>
                </a:solidFill>
                <a:latin typeface="Avenir"/>
                <a:ea typeface="Avenir"/>
                <a:cs typeface="Avenir"/>
                <a:sym typeface="Avenir"/>
              </a:rPr>
              <a:t>Show the group the How Difficult to Achieve Future Norm? template that will be used for this activity. If you have a large group, you can break participants up into small groups to assess individual norms. If the group is small, and you have enough time to cover each norm, you can complete this exercise in plenary.</a:t>
            </a:r>
            <a:endParaRPr/>
          </a:p>
          <a:p>
            <a:pPr marL="228600" lvl="0" indent="-228600" algn="l" rtl="0">
              <a:lnSpc>
                <a:spcPct val="100000"/>
              </a:lnSpc>
              <a:spcBef>
                <a:spcPts val="1000"/>
              </a:spcBef>
              <a:spcAft>
                <a:spcPts val="0"/>
              </a:spcAft>
              <a:buClr>
                <a:srgbClr val="454545"/>
              </a:buClr>
              <a:buSzPts val="1665"/>
              <a:buFont typeface="Calibri"/>
              <a:buAutoNum type="arabicPeriod"/>
            </a:pPr>
            <a:r>
              <a:rPr lang="en-US" sz="1665" b="0">
                <a:solidFill>
                  <a:srgbClr val="454545"/>
                </a:solidFill>
                <a:latin typeface="Avenir"/>
                <a:ea typeface="Avenir"/>
                <a:cs typeface="Avenir"/>
                <a:sym typeface="Avenir"/>
              </a:rPr>
              <a:t>Explain that groups will use a checklist to assess how easy or difficult it will be to achieve the “later” norm. Have a facilitator read the “now” and “later” version of the norm the group created in the previous activity. Then ask each question in the checklist one by one, discussing the answers. The group’s facilitator then scores the difficulty of shifting the norm. If the norm will be difficult to change, ask the group if the difficulty changes their mind about the importance of trying to shift it. Does the group have any ideas on how to make shifting the norm easier? Make sure to note down those ideas in the table below.</a:t>
            </a:r>
            <a:endParaRPr sz="1665">
              <a:latin typeface="Avenir"/>
              <a:ea typeface="Avenir"/>
              <a:cs typeface="Avenir"/>
              <a:sym typeface="Avenir"/>
            </a:endParaRPr>
          </a:p>
        </p:txBody>
      </p:sp>
      <p:sp>
        <p:nvSpPr>
          <p:cNvPr id="844" name="Google Shape;844;p41"/>
          <p:cNvSpPr txBox="1">
            <a:spLocks noGrp="1"/>
          </p:cNvSpPr>
          <p:nvPr>
            <p:ph type="title"/>
          </p:nvPr>
        </p:nvSpPr>
        <p:spPr>
          <a:xfrm>
            <a:off x="1024445" y="814889"/>
            <a:ext cx="8542694" cy="34146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7C1E8"/>
              </a:buClr>
              <a:buSzPts val="3200"/>
              <a:buFont typeface="Arial"/>
              <a:buNone/>
            </a:pPr>
            <a:r>
              <a:rPr lang="en-US" sz="3200" dirty="0">
                <a:solidFill>
                  <a:srgbClr val="07C1E8"/>
                </a:solidFill>
                <a:latin typeface="Arial"/>
                <a:ea typeface="Arial"/>
                <a:cs typeface="Arial"/>
                <a:sym typeface="Arial"/>
              </a:rPr>
              <a:t>Activity 4: Assess the Difficulty of Change</a:t>
            </a:r>
            <a:endParaRPr sz="3200" dirty="0">
              <a:latin typeface="Calibri"/>
              <a:ea typeface="Calibri"/>
              <a:cs typeface="Calibri"/>
              <a:sym typeface="Calibri"/>
            </a:endParaRPr>
          </a:p>
        </p:txBody>
      </p:sp>
      <p:grpSp>
        <p:nvGrpSpPr>
          <p:cNvPr id="845" name="Google Shape;845;p41"/>
          <p:cNvGrpSpPr/>
          <p:nvPr/>
        </p:nvGrpSpPr>
        <p:grpSpPr>
          <a:xfrm>
            <a:off x="9601200" y="328481"/>
            <a:ext cx="2832498" cy="494202"/>
            <a:chOff x="4116076" y="413123"/>
            <a:chExt cx="2832498" cy="494202"/>
          </a:xfrm>
        </p:grpSpPr>
        <p:cxnSp>
          <p:nvCxnSpPr>
            <p:cNvPr id="846" name="Google Shape;846;p41"/>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847" name="Google Shape;847;p41"/>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848" name="Google Shape;848;p41"/>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849" name="Google Shape;849;p41"/>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850" name="Google Shape;850;p41"/>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2</a:t>
              </a:r>
              <a:endParaRPr sz="500" b="1">
                <a:solidFill>
                  <a:srgbClr val="07C1E8"/>
                </a:solidFill>
                <a:latin typeface="Avenir"/>
                <a:ea typeface="Avenir"/>
                <a:cs typeface="Avenir"/>
                <a:sym typeface="Avenir"/>
              </a:endParaRPr>
            </a:p>
          </p:txBody>
        </p:sp>
        <p:sp>
          <p:nvSpPr>
            <p:cNvPr id="851" name="Google Shape;851;p41"/>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3</a:t>
              </a:r>
              <a:endParaRPr sz="500" b="1">
                <a:solidFill>
                  <a:srgbClr val="BFBFBF"/>
                </a:solidFill>
                <a:latin typeface="Avenir"/>
                <a:ea typeface="Avenir"/>
                <a:cs typeface="Avenir"/>
                <a:sym typeface="Avenir"/>
              </a:endParaRPr>
            </a:p>
          </p:txBody>
        </p:sp>
        <p:sp>
          <p:nvSpPr>
            <p:cNvPr id="852" name="Google Shape;852;p41"/>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4</a:t>
              </a:r>
              <a:endParaRPr sz="500" b="1">
                <a:solidFill>
                  <a:srgbClr val="BFBFBF"/>
                </a:solidFill>
                <a:latin typeface="Avenir"/>
                <a:ea typeface="Avenir"/>
                <a:cs typeface="Avenir"/>
                <a:sym typeface="Avenir"/>
              </a:endParaRPr>
            </a:p>
          </p:txBody>
        </p:sp>
        <p:sp>
          <p:nvSpPr>
            <p:cNvPr id="853" name="Google Shape;853;p41"/>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854" name="Google Shape;854;p41"/>
            <p:cNvSpPr/>
            <p:nvPr/>
          </p:nvSpPr>
          <p:spPr>
            <a:xfrm rot="8100000">
              <a:off x="5199879"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855" name="Google Shape;855;p41"/>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856" name="Google Shape;856;p41"/>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4" name="Google Shape;864;p42"/>
          <p:cNvSpPr txBox="1"/>
          <p:nvPr/>
        </p:nvSpPr>
        <p:spPr>
          <a:xfrm>
            <a:off x="4236376" y="1386795"/>
            <a:ext cx="3623533" cy="56900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193C0"/>
              </a:buClr>
              <a:buSzPts val="1200"/>
              <a:buFont typeface="Comfortaa"/>
              <a:buNone/>
            </a:pPr>
            <a:r>
              <a:rPr lang="en-US" sz="1200" b="1" i="0">
                <a:solidFill>
                  <a:srgbClr val="0193C0"/>
                </a:solidFill>
                <a:latin typeface="Comfortaa"/>
                <a:ea typeface="Comfortaa"/>
                <a:cs typeface="Comfortaa"/>
                <a:sym typeface="Comfortaa"/>
              </a:rPr>
              <a:t>How Difficult to Achieve Norm?</a:t>
            </a:r>
            <a:endParaRPr sz="1200" b="0" i="0">
              <a:solidFill>
                <a:srgbClr val="07C1E8"/>
              </a:solidFill>
              <a:latin typeface="Comfortaa"/>
              <a:ea typeface="Comfortaa"/>
              <a:cs typeface="Comfortaa"/>
              <a:sym typeface="Comfortaa"/>
            </a:endParaRPr>
          </a:p>
        </p:txBody>
      </p:sp>
      <p:graphicFrame>
        <p:nvGraphicFramePr>
          <p:cNvPr id="865" name="Google Shape;865;p42"/>
          <p:cNvGraphicFramePr/>
          <p:nvPr>
            <p:extLst>
              <p:ext uri="{D42A27DB-BD31-4B8C-83A1-F6EECF244321}">
                <p14:modId xmlns:p14="http://schemas.microsoft.com/office/powerpoint/2010/main" val="4245251284"/>
              </p:ext>
            </p:extLst>
          </p:nvPr>
        </p:nvGraphicFramePr>
        <p:xfrm>
          <a:off x="4236376" y="1671297"/>
          <a:ext cx="7358405" cy="2227351"/>
        </p:xfrm>
        <a:graphic>
          <a:graphicData uri="http://schemas.openxmlformats.org/drawingml/2006/table">
            <a:tbl>
              <a:tblPr firstRow="1" firstCol="1" bandRow="1">
                <a:noFill/>
                <a:tableStyleId>{162E070B-021E-41B2-B654-C3F7026BE7C2}</a:tableStyleId>
              </a:tblPr>
              <a:tblGrid>
                <a:gridCol w="1602519">
                  <a:extLst>
                    <a:ext uri="{9D8B030D-6E8A-4147-A177-3AD203B41FA5}">
                      <a16:colId xmlns:a16="http://schemas.microsoft.com/office/drawing/2014/main" val="20000"/>
                    </a:ext>
                  </a:extLst>
                </a:gridCol>
                <a:gridCol w="4343234">
                  <a:extLst>
                    <a:ext uri="{9D8B030D-6E8A-4147-A177-3AD203B41FA5}">
                      <a16:colId xmlns:a16="http://schemas.microsoft.com/office/drawing/2014/main" val="20001"/>
                    </a:ext>
                  </a:extLst>
                </a:gridCol>
                <a:gridCol w="708285">
                  <a:extLst>
                    <a:ext uri="{9D8B030D-6E8A-4147-A177-3AD203B41FA5}">
                      <a16:colId xmlns:a16="http://schemas.microsoft.com/office/drawing/2014/main" val="20002"/>
                    </a:ext>
                  </a:extLst>
                </a:gridCol>
                <a:gridCol w="704367">
                  <a:extLst>
                    <a:ext uri="{9D8B030D-6E8A-4147-A177-3AD203B41FA5}">
                      <a16:colId xmlns:a16="http://schemas.microsoft.com/office/drawing/2014/main" val="20003"/>
                    </a:ext>
                  </a:extLst>
                </a:gridCol>
              </a:tblGrid>
              <a:tr h="184350">
                <a:tc>
                  <a:txBody>
                    <a:bodyPr/>
                    <a:lstStyle/>
                    <a:p>
                      <a:pPr marL="0" marR="0" lvl="0" indent="0" algn="l" rtl="0">
                        <a:lnSpc>
                          <a:spcPct val="120000"/>
                        </a:lnSpc>
                        <a:spcBef>
                          <a:spcPts val="0"/>
                        </a:spcBef>
                        <a:spcAft>
                          <a:spcPts val="0"/>
                        </a:spcAft>
                        <a:buNone/>
                      </a:pPr>
                      <a:r>
                        <a:rPr lang="en-US" sz="1100" b="1" i="0" u="none" strike="noStrike" cap="none" dirty="0">
                          <a:solidFill>
                            <a:schemeClr val="bg1"/>
                          </a:solidFill>
                          <a:latin typeface="Comfortaa"/>
                          <a:ea typeface="Comfortaa"/>
                          <a:cs typeface="Comfortaa"/>
                          <a:sym typeface="Comfortaa"/>
                        </a:rPr>
                        <a:t>Current Norm</a:t>
                      </a:r>
                      <a:endParaRPr dirty="0">
                        <a:solidFill>
                          <a:schemeClr val="bg1"/>
                        </a:solidFill>
                      </a:endParaRPr>
                    </a:p>
                  </a:txBody>
                  <a:tcPr marL="43600" marR="43600" marT="0" marB="0" anchor="ctr">
                    <a:lnB w="12700" cap="flat" cmpd="sng">
                      <a:solidFill>
                        <a:schemeClr val="dk1"/>
                      </a:solidFill>
                      <a:prstDash val="solid"/>
                      <a:round/>
                      <a:headEnd type="none" w="sm" len="sm"/>
                      <a:tailEnd type="none" w="sm" len="sm"/>
                    </a:lnB>
                  </a:tcPr>
                </a:tc>
                <a:tc gridSpan="3">
                  <a:txBody>
                    <a:bodyPr/>
                    <a:lstStyle/>
                    <a:p>
                      <a:pPr marL="0" marR="0" lvl="0" indent="0" algn="l" rtl="0">
                        <a:lnSpc>
                          <a:spcPct val="120000"/>
                        </a:lnSpc>
                        <a:spcBef>
                          <a:spcPts val="0"/>
                        </a:spcBef>
                        <a:spcAft>
                          <a:spcPts val="0"/>
                        </a:spcAft>
                        <a:buNone/>
                      </a:pPr>
                      <a:r>
                        <a:rPr lang="en-US" sz="1100" b="0" i="0" u="none" strike="noStrike" cap="none">
                          <a:solidFill>
                            <a:schemeClr val="bg1"/>
                          </a:solidFill>
                          <a:latin typeface="Comfortaa"/>
                          <a:ea typeface="Comfortaa"/>
                          <a:cs typeface="Comfortaa"/>
                          <a:sym typeface="Comfortaa"/>
                        </a:rPr>
                        <a:t>In a relationship, men are expected to have final decision-making power</a:t>
                      </a:r>
                      <a:endParaRPr>
                        <a:solidFill>
                          <a:schemeClr val="bg1"/>
                        </a:solidFill>
                      </a:endParaRPr>
                    </a:p>
                  </a:txBody>
                  <a:tcPr marL="43600" marR="43600" marT="0" marB="0" anchor="ctr">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5100">
                <a:tc gridSpan="2">
                  <a:txBody>
                    <a:bodyPr/>
                    <a:lstStyle/>
                    <a:p>
                      <a:pPr marL="0" marR="0" lvl="0" indent="0" algn="l" rtl="0">
                        <a:lnSpc>
                          <a:spcPct val="120000"/>
                        </a:lnSpc>
                        <a:spcBef>
                          <a:spcPts val="0"/>
                        </a:spcBef>
                        <a:spcAft>
                          <a:spcPts val="0"/>
                        </a:spcAft>
                        <a:buNone/>
                      </a:pPr>
                      <a:r>
                        <a:rPr lang="en-US" sz="1100" b="1" i="0" u="none" strike="noStrike" cap="none">
                          <a:solidFill>
                            <a:schemeClr val="bg1"/>
                          </a:solidFill>
                          <a:latin typeface="Comfortaa"/>
                          <a:ea typeface="Comfortaa"/>
                          <a:cs typeface="Comfortaa"/>
                          <a:sym typeface="Comfortaa"/>
                        </a:rPr>
                        <a:t> Question</a:t>
                      </a:r>
                      <a:endParaRPr sz="1100" b="1" i="0" u="none" strike="noStrike" cap="none">
                        <a:solidFill>
                          <a:schemeClr val="bg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ctr" rtl="0">
                        <a:lnSpc>
                          <a:spcPct val="120000"/>
                        </a:lnSpc>
                        <a:spcBef>
                          <a:spcPts val="0"/>
                        </a:spcBef>
                        <a:spcAft>
                          <a:spcPts val="0"/>
                        </a:spcAft>
                        <a:buNone/>
                      </a:pPr>
                      <a:r>
                        <a:rPr lang="en-US" sz="1100" b="1" i="0" u="none" strike="noStrike" cap="none">
                          <a:solidFill>
                            <a:schemeClr val="bg1"/>
                          </a:solidFill>
                          <a:latin typeface="Comfortaa"/>
                          <a:ea typeface="Comfortaa"/>
                          <a:cs typeface="Comfortaa"/>
                          <a:sym typeface="Comfortaa"/>
                        </a:rPr>
                        <a:t>Yes</a:t>
                      </a:r>
                      <a:endParaRPr sz="1100" b="1" i="0" u="none" strike="noStrike" cap="none">
                        <a:solidFill>
                          <a:schemeClr val="bg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None/>
                      </a:pPr>
                      <a:r>
                        <a:rPr lang="en-US" sz="1100" b="1" i="0" u="none" strike="noStrike" cap="none">
                          <a:solidFill>
                            <a:schemeClr val="bg1"/>
                          </a:solidFill>
                          <a:latin typeface="Comfortaa"/>
                          <a:ea typeface="Comfortaa"/>
                          <a:cs typeface="Comfortaa"/>
                          <a:sym typeface="Comfortaa"/>
                        </a:rPr>
                        <a:t>No</a:t>
                      </a:r>
                      <a:endParaRPr sz="1100" b="1" i="0" u="none" strike="noStrike" cap="none">
                        <a:solidFill>
                          <a:schemeClr val="bg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93550">
                <a:tc gridSpan="2">
                  <a:txBody>
                    <a:bodyPr/>
                    <a:lstStyle/>
                    <a:p>
                      <a:pPr marL="0" marR="0" lvl="0" indent="0" algn="l" rtl="0">
                        <a:lnSpc>
                          <a:spcPct val="120000"/>
                        </a:lnSpc>
                        <a:spcBef>
                          <a:spcPts val="0"/>
                        </a:spcBef>
                        <a:spcAft>
                          <a:spcPts val="0"/>
                        </a:spcAft>
                        <a:buNone/>
                      </a:pPr>
                      <a:r>
                        <a:rPr lang="en-US" sz="1100" b="1" i="0" u="none" strike="noStrike" cap="none">
                          <a:solidFill>
                            <a:schemeClr val="bg1"/>
                          </a:solidFill>
                          <a:latin typeface="Comfortaa"/>
                          <a:ea typeface="Comfortaa"/>
                          <a:cs typeface="Comfortaa"/>
                          <a:sym typeface="Comfortaa"/>
                        </a:rPr>
                        <a:t>Will powerful people be upset if the norm changes?</a:t>
                      </a:r>
                      <a:endParaRPr sz="1100" b="1" i="0" u="none" strike="noStrike" cap="none">
                        <a:solidFill>
                          <a:schemeClr val="bg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20000"/>
                        </a:lnSpc>
                        <a:spcBef>
                          <a:spcPts val="0"/>
                        </a:spcBef>
                        <a:spcAft>
                          <a:spcPts val="0"/>
                        </a:spcAft>
                        <a:buNone/>
                      </a:pPr>
                      <a:r>
                        <a:rPr lang="en-US" sz="1100" b="1" i="0" u="none" strike="noStrike" cap="none">
                          <a:solidFill>
                            <a:schemeClr val="bg1"/>
                          </a:solidFill>
                          <a:latin typeface="Comfortaa"/>
                          <a:ea typeface="Comfortaa"/>
                          <a:cs typeface="Comfortaa"/>
                          <a:sym typeface="Comfortaa"/>
                        </a:rPr>
                        <a:t> </a:t>
                      </a:r>
                      <a:endParaRPr sz="1100" b="1" i="0" u="none" strike="noStrike" cap="none">
                        <a:solidFill>
                          <a:schemeClr val="bg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F8FF">
                        <a:alpha val="62745"/>
                      </a:srgbClr>
                    </a:solidFill>
                  </a:tcPr>
                </a:tc>
                <a:tc>
                  <a:txBody>
                    <a:bodyPr/>
                    <a:lstStyle/>
                    <a:p>
                      <a:pPr marL="0" marR="0" lvl="0" indent="0" algn="l" rtl="0">
                        <a:lnSpc>
                          <a:spcPct val="120000"/>
                        </a:lnSpc>
                        <a:spcBef>
                          <a:spcPts val="0"/>
                        </a:spcBef>
                        <a:spcAft>
                          <a:spcPts val="0"/>
                        </a:spcAft>
                        <a:buNone/>
                      </a:pPr>
                      <a:r>
                        <a:rPr lang="en-US" sz="1100" b="0" i="0" u="none" strike="noStrike" cap="none">
                          <a:solidFill>
                            <a:schemeClr val="bg1"/>
                          </a:solidFill>
                          <a:latin typeface="Comfortaa"/>
                          <a:ea typeface="Comfortaa"/>
                          <a:cs typeface="Comfortaa"/>
                          <a:sym typeface="Comfortaa"/>
                        </a:rPr>
                        <a:t> </a:t>
                      </a:r>
                      <a:endParaRPr sz="1100" b="0" i="0" u="none" strike="noStrike" cap="none">
                        <a:solidFill>
                          <a:schemeClr val="bg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F8FF">
                        <a:alpha val="62745"/>
                      </a:srgbClr>
                    </a:solidFill>
                  </a:tcPr>
                </a:tc>
                <a:extLst>
                  <a:ext uri="{0D108BD9-81ED-4DB2-BD59-A6C34878D82A}">
                    <a16:rowId xmlns:a16="http://schemas.microsoft.com/office/drawing/2014/main" val="10002"/>
                  </a:ext>
                </a:extLst>
              </a:tr>
              <a:tr h="193550">
                <a:tc gridSpan="2">
                  <a:txBody>
                    <a:bodyPr/>
                    <a:lstStyle/>
                    <a:p>
                      <a:pPr marL="0" marR="0" lvl="0" indent="0" algn="l" rtl="0">
                        <a:lnSpc>
                          <a:spcPct val="120000"/>
                        </a:lnSpc>
                        <a:spcBef>
                          <a:spcPts val="0"/>
                        </a:spcBef>
                        <a:spcAft>
                          <a:spcPts val="0"/>
                        </a:spcAft>
                        <a:buNone/>
                      </a:pPr>
                      <a:r>
                        <a:rPr lang="en-US" sz="1100" b="1" i="0" u="none" strike="noStrike" cap="none" dirty="0">
                          <a:solidFill>
                            <a:schemeClr val="bg1"/>
                          </a:solidFill>
                          <a:latin typeface="Comfortaa"/>
                          <a:ea typeface="Comfortaa"/>
                          <a:cs typeface="Comfortaa"/>
                          <a:sym typeface="Comfortaa"/>
                        </a:rPr>
                        <a:t>Will anyone lose money or become less well-off if the norm changes?</a:t>
                      </a:r>
                      <a:endParaRPr sz="1100" b="1" i="0" u="none" strike="noStrike" cap="none" dirty="0">
                        <a:solidFill>
                          <a:schemeClr val="bg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20000"/>
                        </a:lnSpc>
                        <a:spcBef>
                          <a:spcPts val="0"/>
                        </a:spcBef>
                        <a:spcAft>
                          <a:spcPts val="0"/>
                        </a:spcAft>
                        <a:buNone/>
                      </a:pPr>
                      <a:r>
                        <a:rPr lang="en-US" sz="1100" b="1" i="0" u="none" strike="noStrike" cap="none">
                          <a:solidFill>
                            <a:schemeClr val="bg1"/>
                          </a:solidFill>
                          <a:latin typeface="Comfortaa"/>
                          <a:ea typeface="Comfortaa"/>
                          <a:cs typeface="Comfortaa"/>
                          <a:sym typeface="Comfortaa"/>
                        </a:rPr>
                        <a:t> </a:t>
                      </a:r>
                      <a:endParaRPr sz="1100" b="1" i="0" u="none" strike="noStrike" cap="none">
                        <a:solidFill>
                          <a:schemeClr val="bg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F8FF">
                        <a:alpha val="62745"/>
                      </a:srgbClr>
                    </a:solidFill>
                  </a:tcPr>
                </a:tc>
                <a:tc>
                  <a:txBody>
                    <a:bodyPr/>
                    <a:lstStyle/>
                    <a:p>
                      <a:pPr marL="0" marR="0" lvl="0" indent="0" algn="l" rtl="0">
                        <a:lnSpc>
                          <a:spcPct val="120000"/>
                        </a:lnSpc>
                        <a:spcBef>
                          <a:spcPts val="0"/>
                        </a:spcBef>
                        <a:spcAft>
                          <a:spcPts val="0"/>
                        </a:spcAft>
                        <a:buNone/>
                      </a:pPr>
                      <a:r>
                        <a:rPr lang="en-US" sz="1100" b="0" i="0" u="none" strike="noStrike" cap="none">
                          <a:solidFill>
                            <a:schemeClr val="bg1"/>
                          </a:solidFill>
                          <a:latin typeface="Comfortaa"/>
                          <a:ea typeface="Comfortaa"/>
                          <a:cs typeface="Comfortaa"/>
                          <a:sym typeface="Comfortaa"/>
                        </a:rPr>
                        <a:t> </a:t>
                      </a:r>
                      <a:endParaRPr sz="1100" b="0" i="0" u="none" strike="noStrike" cap="none">
                        <a:solidFill>
                          <a:schemeClr val="bg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F8FF">
                        <a:alpha val="62745"/>
                      </a:srgbClr>
                    </a:solidFill>
                  </a:tcPr>
                </a:tc>
                <a:extLst>
                  <a:ext uri="{0D108BD9-81ED-4DB2-BD59-A6C34878D82A}">
                    <a16:rowId xmlns:a16="http://schemas.microsoft.com/office/drawing/2014/main" val="10003"/>
                  </a:ext>
                </a:extLst>
              </a:tr>
              <a:tr h="193550">
                <a:tc gridSpan="2">
                  <a:txBody>
                    <a:bodyPr/>
                    <a:lstStyle/>
                    <a:p>
                      <a:pPr marL="0" marR="0" lvl="0" indent="0" algn="l" rtl="0">
                        <a:lnSpc>
                          <a:spcPct val="120000"/>
                        </a:lnSpc>
                        <a:spcBef>
                          <a:spcPts val="0"/>
                        </a:spcBef>
                        <a:spcAft>
                          <a:spcPts val="0"/>
                        </a:spcAft>
                        <a:buNone/>
                      </a:pPr>
                      <a:r>
                        <a:rPr lang="en-US" sz="1100" b="1" i="0" u="none" strike="noStrike" cap="none">
                          <a:solidFill>
                            <a:schemeClr val="bg1"/>
                          </a:solidFill>
                          <a:latin typeface="Comfortaa"/>
                          <a:ea typeface="Comfortaa"/>
                          <a:cs typeface="Comfortaa"/>
                          <a:sym typeface="Comfortaa"/>
                        </a:rPr>
                        <a:t>Does religion or a religious leader support the current norm?</a:t>
                      </a:r>
                      <a:endParaRPr sz="1100" b="1" i="0" u="none" strike="noStrike" cap="none">
                        <a:solidFill>
                          <a:schemeClr val="bg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20000"/>
                        </a:lnSpc>
                        <a:spcBef>
                          <a:spcPts val="0"/>
                        </a:spcBef>
                        <a:spcAft>
                          <a:spcPts val="0"/>
                        </a:spcAft>
                        <a:buNone/>
                      </a:pPr>
                      <a:r>
                        <a:rPr lang="en-US" sz="1100" b="1" i="0" u="none" strike="noStrike" cap="none">
                          <a:solidFill>
                            <a:schemeClr val="bg1"/>
                          </a:solidFill>
                          <a:latin typeface="Comfortaa"/>
                          <a:ea typeface="Comfortaa"/>
                          <a:cs typeface="Comfortaa"/>
                          <a:sym typeface="Comfortaa"/>
                        </a:rPr>
                        <a:t> </a:t>
                      </a:r>
                      <a:endParaRPr sz="1100" b="1" i="0" u="none" strike="noStrike" cap="none">
                        <a:solidFill>
                          <a:schemeClr val="bg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F8FF">
                        <a:alpha val="62745"/>
                      </a:srgbClr>
                    </a:solidFill>
                  </a:tcPr>
                </a:tc>
                <a:tc>
                  <a:txBody>
                    <a:bodyPr/>
                    <a:lstStyle/>
                    <a:p>
                      <a:pPr marL="0" marR="0" lvl="0" indent="0" algn="l" rtl="0">
                        <a:lnSpc>
                          <a:spcPct val="120000"/>
                        </a:lnSpc>
                        <a:spcBef>
                          <a:spcPts val="0"/>
                        </a:spcBef>
                        <a:spcAft>
                          <a:spcPts val="0"/>
                        </a:spcAft>
                        <a:buNone/>
                      </a:pPr>
                      <a:r>
                        <a:rPr lang="en-US" sz="1100" b="0" i="0" u="none" strike="noStrike" cap="none">
                          <a:solidFill>
                            <a:schemeClr val="bg1"/>
                          </a:solidFill>
                          <a:latin typeface="Comfortaa"/>
                          <a:ea typeface="Comfortaa"/>
                          <a:cs typeface="Comfortaa"/>
                          <a:sym typeface="Comfortaa"/>
                        </a:rPr>
                        <a:t> </a:t>
                      </a:r>
                      <a:endParaRPr sz="1100" b="0" i="0" u="none" strike="noStrike" cap="none">
                        <a:solidFill>
                          <a:schemeClr val="bg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F8FF">
                        <a:alpha val="62745"/>
                      </a:srgbClr>
                    </a:solidFill>
                  </a:tcPr>
                </a:tc>
                <a:extLst>
                  <a:ext uri="{0D108BD9-81ED-4DB2-BD59-A6C34878D82A}">
                    <a16:rowId xmlns:a16="http://schemas.microsoft.com/office/drawing/2014/main" val="10004"/>
                  </a:ext>
                </a:extLst>
              </a:tr>
              <a:tr h="221175">
                <a:tc gridSpan="2">
                  <a:txBody>
                    <a:bodyPr/>
                    <a:lstStyle/>
                    <a:p>
                      <a:pPr marL="0" marR="0" lvl="0" indent="0" algn="l" rtl="0">
                        <a:lnSpc>
                          <a:spcPct val="120000"/>
                        </a:lnSpc>
                        <a:spcBef>
                          <a:spcPts val="0"/>
                        </a:spcBef>
                        <a:spcAft>
                          <a:spcPts val="0"/>
                        </a:spcAft>
                        <a:buNone/>
                      </a:pPr>
                      <a:r>
                        <a:rPr lang="en-US" sz="1100" b="1" i="0" u="none" strike="noStrike" cap="none">
                          <a:solidFill>
                            <a:schemeClr val="bg1"/>
                          </a:solidFill>
                          <a:latin typeface="Comfortaa"/>
                          <a:ea typeface="Comfortaa"/>
                          <a:cs typeface="Comfortaa"/>
                          <a:sym typeface="Comfortaa"/>
                        </a:rPr>
                        <a:t>Are there groups that are trying to keep the norm from changing?</a:t>
                      </a:r>
                      <a:endParaRPr>
                        <a:solidFill>
                          <a:schemeClr val="bg1"/>
                        </a:solidFill>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20000"/>
                        </a:lnSpc>
                        <a:spcBef>
                          <a:spcPts val="0"/>
                        </a:spcBef>
                        <a:spcAft>
                          <a:spcPts val="0"/>
                        </a:spcAft>
                        <a:buNone/>
                      </a:pPr>
                      <a:endParaRPr sz="1100" b="1" i="0" u="none" strike="noStrike" cap="none">
                        <a:solidFill>
                          <a:schemeClr val="bg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F8FF">
                        <a:alpha val="62745"/>
                      </a:srgbClr>
                    </a:solidFill>
                  </a:tcPr>
                </a:tc>
                <a:tc>
                  <a:txBody>
                    <a:bodyPr/>
                    <a:lstStyle/>
                    <a:p>
                      <a:pPr marL="0" marR="0" lvl="0" indent="0" algn="l" rtl="0">
                        <a:lnSpc>
                          <a:spcPct val="120000"/>
                        </a:lnSpc>
                        <a:spcBef>
                          <a:spcPts val="0"/>
                        </a:spcBef>
                        <a:spcAft>
                          <a:spcPts val="0"/>
                        </a:spcAft>
                        <a:buNone/>
                      </a:pPr>
                      <a:endParaRPr sz="1100" b="0" i="0" u="none" strike="noStrike" cap="none">
                        <a:solidFill>
                          <a:schemeClr val="bg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F8FF">
                        <a:alpha val="62745"/>
                      </a:srgbClr>
                    </a:solidFill>
                  </a:tcPr>
                </a:tc>
                <a:extLst>
                  <a:ext uri="{0D108BD9-81ED-4DB2-BD59-A6C34878D82A}">
                    <a16:rowId xmlns:a16="http://schemas.microsoft.com/office/drawing/2014/main" val="10005"/>
                  </a:ext>
                </a:extLst>
              </a:tr>
              <a:tr h="221175">
                <a:tc gridSpan="2">
                  <a:txBody>
                    <a:bodyPr/>
                    <a:lstStyle/>
                    <a:p>
                      <a:pPr marL="0" marR="0" lvl="0" indent="0" algn="l" rtl="0">
                        <a:lnSpc>
                          <a:spcPct val="120000"/>
                        </a:lnSpc>
                        <a:spcBef>
                          <a:spcPts val="0"/>
                        </a:spcBef>
                        <a:spcAft>
                          <a:spcPts val="0"/>
                        </a:spcAft>
                        <a:buNone/>
                      </a:pPr>
                      <a:r>
                        <a:rPr lang="en-US" sz="1100" b="1" i="0" u="none" strike="noStrike" cap="none">
                          <a:solidFill>
                            <a:schemeClr val="bg1"/>
                          </a:solidFill>
                          <a:latin typeface="Comfortaa"/>
                          <a:ea typeface="Comfortaa"/>
                          <a:cs typeface="Comfortaa"/>
                          <a:sym typeface="Comfortaa"/>
                        </a:rPr>
                        <a:t>Are there laws or policies that support the current norm?</a:t>
                      </a:r>
                      <a:endParaRPr>
                        <a:solidFill>
                          <a:schemeClr val="bg1"/>
                        </a:solidFill>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20000"/>
                        </a:lnSpc>
                        <a:spcBef>
                          <a:spcPts val="0"/>
                        </a:spcBef>
                        <a:spcAft>
                          <a:spcPts val="0"/>
                        </a:spcAft>
                        <a:buNone/>
                      </a:pPr>
                      <a:endParaRPr sz="1100" b="1" i="0" u="none" strike="noStrike" cap="none">
                        <a:solidFill>
                          <a:schemeClr val="bg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F8FF">
                        <a:alpha val="62745"/>
                      </a:srgbClr>
                    </a:solidFill>
                  </a:tcPr>
                </a:tc>
                <a:tc>
                  <a:txBody>
                    <a:bodyPr/>
                    <a:lstStyle/>
                    <a:p>
                      <a:pPr marL="0" marR="0" lvl="0" indent="0" algn="l" rtl="0">
                        <a:lnSpc>
                          <a:spcPct val="120000"/>
                        </a:lnSpc>
                        <a:spcBef>
                          <a:spcPts val="0"/>
                        </a:spcBef>
                        <a:spcAft>
                          <a:spcPts val="0"/>
                        </a:spcAft>
                        <a:buNone/>
                      </a:pPr>
                      <a:endParaRPr sz="1100" b="0" i="0" u="none" strike="noStrike" cap="none">
                        <a:solidFill>
                          <a:schemeClr val="bg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F8FF">
                        <a:alpha val="62745"/>
                      </a:srgbClr>
                    </a:solidFill>
                  </a:tcPr>
                </a:tc>
                <a:extLst>
                  <a:ext uri="{0D108BD9-81ED-4DB2-BD59-A6C34878D82A}">
                    <a16:rowId xmlns:a16="http://schemas.microsoft.com/office/drawing/2014/main" val="10006"/>
                  </a:ext>
                </a:extLst>
              </a:tr>
              <a:tr h="221175">
                <a:tc gridSpan="2">
                  <a:txBody>
                    <a:bodyPr/>
                    <a:lstStyle/>
                    <a:p>
                      <a:pPr marL="0" marR="0" lvl="0" indent="0" algn="l" rtl="0">
                        <a:lnSpc>
                          <a:spcPct val="120000"/>
                        </a:lnSpc>
                        <a:spcBef>
                          <a:spcPts val="0"/>
                        </a:spcBef>
                        <a:spcAft>
                          <a:spcPts val="0"/>
                        </a:spcAft>
                        <a:buNone/>
                      </a:pPr>
                      <a:r>
                        <a:rPr lang="en-US" sz="1100" b="1" i="0" u="none" strike="noStrike" cap="none">
                          <a:solidFill>
                            <a:schemeClr val="bg1"/>
                          </a:solidFill>
                          <a:latin typeface="Comfortaa"/>
                          <a:ea typeface="Comfortaa"/>
                          <a:cs typeface="Comfortaa"/>
                          <a:sym typeface="Comfortaa"/>
                        </a:rPr>
                        <a:t>In the broader community, do most people believe the current norm is best?</a:t>
                      </a:r>
                      <a:endParaRPr>
                        <a:solidFill>
                          <a:schemeClr val="bg1"/>
                        </a:solidFill>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20000"/>
                        </a:lnSpc>
                        <a:spcBef>
                          <a:spcPts val="0"/>
                        </a:spcBef>
                        <a:spcAft>
                          <a:spcPts val="0"/>
                        </a:spcAft>
                        <a:buNone/>
                      </a:pPr>
                      <a:endParaRPr sz="1100" b="1" i="0" u="none" strike="noStrike" cap="none">
                        <a:solidFill>
                          <a:schemeClr val="bg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F8FF">
                        <a:alpha val="62745"/>
                      </a:srgbClr>
                    </a:solidFill>
                  </a:tcPr>
                </a:tc>
                <a:tc>
                  <a:txBody>
                    <a:bodyPr/>
                    <a:lstStyle/>
                    <a:p>
                      <a:pPr marL="0" marR="0" lvl="0" indent="0" algn="l" rtl="0">
                        <a:lnSpc>
                          <a:spcPct val="120000"/>
                        </a:lnSpc>
                        <a:spcBef>
                          <a:spcPts val="0"/>
                        </a:spcBef>
                        <a:spcAft>
                          <a:spcPts val="0"/>
                        </a:spcAft>
                        <a:buNone/>
                      </a:pPr>
                      <a:endParaRPr sz="1100" b="0" i="0" u="none" strike="noStrike" cap="none">
                        <a:solidFill>
                          <a:schemeClr val="bg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F8FF">
                        <a:alpha val="62745"/>
                      </a:srgbClr>
                    </a:solidFill>
                  </a:tcPr>
                </a:tc>
                <a:extLst>
                  <a:ext uri="{0D108BD9-81ED-4DB2-BD59-A6C34878D82A}">
                    <a16:rowId xmlns:a16="http://schemas.microsoft.com/office/drawing/2014/main" val="10007"/>
                  </a:ext>
                </a:extLst>
              </a:tr>
              <a:tr h="221175">
                <a:tc gridSpan="2">
                  <a:txBody>
                    <a:bodyPr/>
                    <a:lstStyle/>
                    <a:p>
                      <a:pPr marL="0" marR="0" lvl="0" indent="0" algn="l" rtl="0">
                        <a:lnSpc>
                          <a:spcPct val="120000"/>
                        </a:lnSpc>
                        <a:spcBef>
                          <a:spcPts val="0"/>
                        </a:spcBef>
                        <a:spcAft>
                          <a:spcPts val="0"/>
                        </a:spcAft>
                        <a:buNone/>
                      </a:pPr>
                      <a:r>
                        <a:rPr lang="en-US" sz="1100" b="1" i="0" u="none" strike="noStrike" cap="none">
                          <a:solidFill>
                            <a:schemeClr val="bg1"/>
                          </a:solidFill>
                          <a:latin typeface="Comfortaa"/>
                          <a:ea typeface="Comfortaa"/>
                          <a:cs typeface="Comfortaa"/>
                          <a:sym typeface="Comfortaa"/>
                        </a:rPr>
                        <a:t>When people go against the norm do bad things happen to them?</a:t>
                      </a:r>
                      <a:endParaRPr>
                        <a:solidFill>
                          <a:schemeClr val="bg1"/>
                        </a:solidFill>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20000"/>
                        </a:lnSpc>
                        <a:spcBef>
                          <a:spcPts val="0"/>
                        </a:spcBef>
                        <a:spcAft>
                          <a:spcPts val="0"/>
                        </a:spcAft>
                        <a:buNone/>
                      </a:pPr>
                      <a:endParaRPr sz="1100" b="1" i="0" u="none" strike="noStrike" cap="none">
                        <a:solidFill>
                          <a:schemeClr val="bg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F8FF">
                        <a:alpha val="62745"/>
                      </a:srgbClr>
                    </a:solidFill>
                  </a:tcPr>
                </a:tc>
                <a:tc>
                  <a:txBody>
                    <a:bodyPr/>
                    <a:lstStyle/>
                    <a:p>
                      <a:pPr marL="0" marR="0" lvl="0" indent="0" algn="l" rtl="0">
                        <a:lnSpc>
                          <a:spcPct val="120000"/>
                        </a:lnSpc>
                        <a:spcBef>
                          <a:spcPts val="0"/>
                        </a:spcBef>
                        <a:spcAft>
                          <a:spcPts val="0"/>
                        </a:spcAft>
                        <a:buNone/>
                      </a:pPr>
                      <a:endParaRPr sz="1100" b="0" i="0" u="none" strike="noStrike" cap="none">
                        <a:solidFill>
                          <a:schemeClr val="bg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F8FF">
                        <a:alpha val="62745"/>
                      </a:srgbClr>
                    </a:solidFill>
                  </a:tcPr>
                </a:tc>
                <a:extLst>
                  <a:ext uri="{0D108BD9-81ED-4DB2-BD59-A6C34878D82A}">
                    <a16:rowId xmlns:a16="http://schemas.microsoft.com/office/drawing/2014/main" val="10008"/>
                  </a:ext>
                </a:extLst>
              </a:tr>
              <a:tr h="339750">
                <a:tc gridSpan="2">
                  <a:txBody>
                    <a:bodyPr/>
                    <a:lstStyle/>
                    <a:p>
                      <a:pPr marL="0" marR="0" lvl="0" indent="0" algn="l" rtl="0">
                        <a:lnSpc>
                          <a:spcPct val="120000"/>
                        </a:lnSpc>
                        <a:spcBef>
                          <a:spcPts val="0"/>
                        </a:spcBef>
                        <a:spcAft>
                          <a:spcPts val="0"/>
                        </a:spcAft>
                        <a:buNone/>
                      </a:pPr>
                      <a:r>
                        <a:rPr lang="en-US" sz="1100" b="1" i="0" u="none" strike="noStrike" cap="none">
                          <a:solidFill>
                            <a:schemeClr val="bg1"/>
                          </a:solidFill>
                          <a:latin typeface="Comfortaa"/>
                          <a:ea typeface="Comfortaa"/>
                          <a:cs typeface="Comfortaa"/>
                          <a:sym typeface="Comfortaa"/>
                        </a:rPr>
                        <a:t>Do the people who are most impacted by the norm feel like they can make their own decisions and take their own actions?</a:t>
                      </a:r>
                      <a:endParaRPr>
                        <a:solidFill>
                          <a:schemeClr val="bg1"/>
                        </a:solidFill>
                      </a:endParaRPr>
                    </a:p>
                  </a:txBody>
                  <a:tcPr marL="43600" marR="43600" marT="0" marB="0" anchor="ctr">
                    <a:lnT w="12700" cap="flat" cmpd="sng">
                      <a:solidFill>
                        <a:schemeClr val="dk1"/>
                      </a:solidFill>
                      <a:prstDash val="solid"/>
                      <a:round/>
                      <a:headEnd type="none" w="sm" len="sm"/>
                      <a:tailEnd type="none" w="sm" len="sm"/>
                    </a:lnT>
                  </a:tcPr>
                </a:tc>
                <a:tc hMerge="1">
                  <a:txBody>
                    <a:bodyPr/>
                    <a:lstStyle/>
                    <a:p>
                      <a:endParaRPr lang="en-US"/>
                    </a:p>
                  </a:txBody>
                  <a:tcPr/>
                </a:tc>
                <a:tc>
                  <a:txBody>
                    <a:bodyPr/>
                    <a:lstStyle/>
                    <a:p>
                      <a:pPr marL="0" marR="0" lvl="0" indent="0" algn="l" rtl="0">
                        <a:lnSpc>
                          <a:spcPct val="120000"/>
                        </a:lnSpc>
                        <a:spcBef>
                          <a:spcPts val="0"/>
                        </a:spcBef>
                        <a:spcAft>
                          <a:spcPts val="0"/>
                        </a:spcAft>
                        <a:buNone/>
                      </a:pPr>
                      <a:endParaRPr sz="1100" b="1" i="0" u="none" strike="noStrike" cap="none">
                        <a:solidFill>
                          <a:schemeClr val="bg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solidFill>
                      <a:srgbClr val="D1F8FF">
                        <a:alpha val="62745"/>
                      </a:srgbClr>
                    </a:solidFill>
                  </a:tcPr>
                </a:tc>
                <a:tc>
                  <a:txBody>
                    <a:bodyPr/>
                    <a:lstStyle/>
                    <a:p>
                      <a:pPr marL="0" marR="0" lvl="0" indent="0" algn="l" rtl="0">
                        <a:lnSpc>
                          <a:spcPct val="120000"/>
                        </a:lnSpc>
                        <a:spcBef>
                          <a:spcPts val="0"/>
                        </a:spcBef>
                        <a:spcAft>
                          <a:spcPts val="0"/>
                        </a:spcAft>
                        <a:buNone/>
                      </a:pPr>
                      <a:endParaRPr sz="1100" b="0" i="0" u="none" strike="noStrike" cap="none" dirty="0">
                        <a:solidFill>
                          <a:schemeClr val="bg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solidFill>
                      <a:srgbClr val="D1F8FF">
                        <a:alpha val="62745"/>
                      </a:srgbClr>
                    </a:solidFill>
                  </a:tcPr>
                </a:tc>
                <a:extLst>
                  <a:ext uri="{0D108BD9-81ED-4DB2-BD59-A6C34878D82A}">
                    <a16:rowId xmlns:a16="http://schemas.microsoft.com/office/drawing/2014/main" val="10009"/>
                  </a:ext>
                </a:extLst>
              </a:tr>
            </a:tbl>
          </a:graphicData>
        </a:graphic>
      </p:graphicFrame>
      <p:graphicFrame>
        <p:nvGraphicFramePr>
          <p:cNvPr id="866" name="Google Shape;866;p42"/>
          <p:cNvGraphicFramePr/>
          <p:nvPr>
            <p:extLst>
              <p:ext uri="{D42A27DB-BD31-4B8C-83A1-F6EECF244321}">
                <p14:modId xmlns:p14="http://schemas.microsoft.com/office/powerpoint/2010/main" val="4257394315"/>
              </p:ext>
            </p:extLst>
          </p:nvPr>
        </p:nvGraphicFramePr>
        <p:xfrm>
          <a:off x="4236376" y="4164393"/>
          <a:ext cx="7358403" cy="2349357"/>
        </p:xfrm>
        <a:graphic>
          <a:graphicData uri="http://schemas.openxmlformats.org/drawingml/2006/table">
            <a:tbl>
              <a:tblPr firstRow="1" firstCol="1" bandRow="1">
                <a:noFill/>
                <a:tableStyleId>{162E070B-021E-41B2-B654-C3F7026BE7C2}</a:tableStyleId>
              </a:tblPr>
              <a:tblGrid>
                <a:gridCol w="5945753">
                  <a:extLst>
                    <a:ext uri="{9D8B030D-6E8A-4147-A177-3AD203B41FA5}">
                      <a16:colId xmlns:a16="http://schemas.microsoft.com/office/drawing/2014/main" val="20000"/>
                    </a:ext>
                  </a:extLst>
                </a:gridCol>
                <a:gridCol w="708284">
                  <a:extLst>
                    <a:ext uri="{9D8B030D-6E8A-4147-A177-3AD203B41FA5}">
                      <a16:colId xmlns:a16="http://schemas.microsoft.com/office/drawing/2014/main" val="20002"/>
                    </a:ext>
                  </a:extLst>
                </a:gridCol>
                <a:gridCol w="704366">
                  <a:extLst>
                    <a:ext uri="{9D8B030D-6E8A-4147-A177-3AD203B41FA5}">
                      <a16:colId xmlns:a16="http://schemas.microsoft.com/office/drawing/2014/main" val="20003"/>
                    </a:ext>
                  </a:extLst>
                </a:gridCol>
              </a:tblGrid>
              <a:tr h="206775">
                <a:tc gridSpan="3">
                  <a:txBody>
                    <a:bodyPr/>
                    <a:lstStyle/>
                    <a:p>
                      <a:pPr marL="0" marR="0" lvl="0" indent="0" algn="l" rtl="0">
                        <a:lnSpc>
                          <a:spcPct val="120000"/>
                        </a:lnSpc>
                        <a:spcBef>
                          <a:spcPts val="0"/>
                        </a:spcBef>
                        <a:spcAft>
                          <a:spcPts val="0"/>
                        </a:spcAft>
                        <a:buNone/>
                      </a:pPr>
                      <a:r>
                        <a:rPr lang="en-US" sz="1100" b="1" i="0" u="none" strike="noStrike" cap="none" dirty="0">
                          <a:solidFill>
                            <a:schemeClr val="bg1"/>
                          </a:solidFill>
                          <a:latin typeface="Comfortaa"/>
                          <a:ea typeface="Comfortaa"/>
                          <a:cs typeface="Comfortaa"/>
                          <a:sym typeface="Comfortaa"/>
                        </a:rPr>
                        <a:t>Results</a:t>
                      </a:r>
                      <a:endParaRPr dirty="0">
                        <a:solidFill>
                          <a:schemeClr val="bg1"/>
                        </a:solidFill>
                      </a:endParaRPr>
                    </a:p>
                  </a:txBody>
                  <a:tcPr marL="43600" marR="43600" marT="0" marB="0">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pPr marL="0" marR="0" lvl="0" indent="0" algn="ctr" rtl="0">
                        <a:lnSpc>
                          <a:spcPct val="120000"/>
                        </a:lnSpc>
                        <a:spcBef>
                          <a:spcPts val="0"/>
                        </a:spcBef>
                        <a:spcAft>
                          <a:spcPts val="0"/>
                        </a:spcAft>
                        <a:buNone/>
                      </a:pPr>
                      <a:endParaRPr sz="800" b="1" i="0" u="none" strike="noStrike" cap="none" dirty="0">
                        <a:solidFill>
                          <a:schemeClr val="bg1"/>
                        </a:solidFill>
                        <a:latin typeface="Avenir"/>
                        <a:ea typeface="Avenir"/>
                        <a:cs typeface="Avenir"/>
                        <a:sym typeface="Avenir"/>
                      </a:endParaRPr>
                    </a:p>
                  </a:txBody>
                  <a:tcPr marL="43600" marR="43600" marT="0" marB="0">
                    <a:lnT w="9525" cap="flat" cmpd="sng">
                      <a:solidFill>
                        <a:srgbClr val="000000">
                          <a:alpha val="0"/>
                        </a:srgbClr>
                      </a:solidFill>
                      <a:prstDash val="solid"/>
                      <a:round/>
                      <a:headEnd type="none" w="sm" len="sm"/>
                      <a:tailEnd type="none" w="sm" len="sm"/>
                    </a:lnT>
                    <a:lnB w="12700" cap="flat" cmpd="sng" algn="ctr">
                      <a:solidFill>
                        <a:schemeClr val="dk1"/>
                      </a:solidFill>
                      <a:prstDash val="solid"/>
                      <a:round/>
                      <a:headEnd type="none" w="sm" len="sm"/>
                      <a:tailEnd type="none" w="sm" len="sm"/>
                    </a:lnB>
                  </a:tcPr>
                </a:tc>
                <a:tc hMerge="1">
                  <a:txBody>
                    <a:bodyPr/>
                    <a:lstStyle/>
                    <a:p>
                      <a:pPr marL="0" marR="0" lvl="0" indent="0" algn="ctr" rtl="0">
                        <a:lnSpc>
                          <a:spcPct val="120000"/>
                        </a:lnSpc>
                        <a:spcBef>
                          <a:spcPts val="0"/>
                        </a:spcBef>
                        <a:spcAft>
                          <a:spcPts val="0"/>
                        </a:spcAft>
                        <a:buNone/>
                      </a:pPr>
                      <a:endParaRPr sz="800" b="1" i="0" u="none" strike="noStrike" cap="none" dirty="0">
                        <a:solidFill>
                          <a:schemeClr val="bg1"/>
                        </a:solidFill>
                        <a:latin typeface="Avenir"/>
                        <a:ea typeface="Avenir"/>
                        <a:cs typeface="Avenir"/>
                        <a:sym typeface="Avenir"/>
                      </a:endParaRPr>
                    </a:p>
                  </a:txBody>
                  <a:tcPr marL="43600" marR="43600" marT="0" marB="0">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87100">
                <a:tc>
                  <a:txBody>
                    <a:bodyPr/>
                    <a:lstStyle/>
                    <a:p>
                      <a:pPr marL="0" marR="0" lvl="0" indent="0" algn="l" rtl="0">
                        <a:lnSpc>
                          <a:spcPct val="120000"/>
                        </a:lnSpc>
                        <a:spcBef>
                          <a:spcPts val="0"/>
                        </a:spcBef>
                        <a:spcAft>
                          <a:spcPts val="0"/>
                        </a:spcAft>
                        <a:buNone/>
                      </a:pPr>
                      <a:r>
                        <a:rPr lang="en-US" sz="1100" b="1" i="0" u="none" strike="noStrike" cap="none">
                          <a:solidFill>
                            <a:schemeClr val="bg1"/>
                          </a:solidFill>
                          <a:latin typeface="Comfortaa"/>
                          <a:ea typeface="Comfortaa"/>
                          <a:cs typeface="Comfortaa"/>
                          <a:sym typeface="Comfortaa"/>
                        </a:rPr>
                        <a:t>1-2 “Yes” = Easier to achieve new norm</a:t>
                      </a:r>
                      <a:endParaRPr sz="1100" b="1" i="0" u="none" strike="noStrike" cap="none">
                        <a:solidFill>
                          <a:schemeClr val="bg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l" rtl="0">
                        <a:lnSpc>
                          <a:spcPct val="120000"/>
                        </a:lnSpc>
                        <a:spcBef>
                          <a:spcPts val="0"/>
                        </a:spcBef>
                        <a:spcAft>
                          <a:spcPts val="0"/>
                        </a:spcAft>
                        <a:buNone/>
                      </a:pPr>
                      <a:r>
                        <a:rPr lang="en-US" sz="700" b="1" i="0" u="none" strike="noStrike" cap="none">
                          <a:solidFill>
                            <a:schemeClr val="bg1"/>
                          </a:solidFill>
                          <a:latin typeface="Avenir"/>
                          <a:ea typeface="Avenir"/>
                          <a:cs typeface="Avenir"/>
                          <a:sym typeface="Avenir"/>
                        </a:rPr>
                        <a:t> </a:t>
                      </a:r>
                      <a:endParaRPr sz="800" b="1" i="0" u="none" strike="noStrike" cap="none">
                        <a:solidFill>
                          <a:schemeClr val="bg1"/>
                        </a:solidFill>
                        <a:latin typeface="Avenir"/>
                        <a:ea typeface="Avenir"/>
                        <a:cs typeface="Avenir"/>
                        <a:sym typeface="Avenir"/>
                      </a:endParaRPr>
                    </a:p>
                    <a:p>
                      <a:pPr marL="0" marR="0" lvl="0" indent="0" algn="l" rtl="0">
                        <a:lnSpc>
                          <a:spcPct val="120000"/>
                        </a:lnSpc>
                        <a:spcBef>
                          <a:spcPts val="0"/>
                        </a:spcBef>
                        <a:spcAft>
                          <a:spcPts val="0"/>
                        </a:spcAft>
                        <a:buNone/>
                      </a:pPr>
                      <a:r>
                        <a:rPr lang="en-US" sz="700" b="0" i="0" u="none" strike="noStrike" cap="none">
                          <a:solidFill>
                            <a:schemeClr val="bg1"/>
                          </a:solidFill>
                          <a:latin typeface="Avenir"/>
                          <a:ea typeface="Avenir"/>
                          <a:cs typeface="Avenir"/>
                          <a:sym typeface="Avenir"/>
                        </a:rPr>
                        <a:t> </a:t>
                      </a:r>
                      <a:endParaRPr sz="800" b="0" i="0" u="none" strike="noStrike" cap="none">
                        <a:solidFill>
                          <a:schemeClr val="bg1"/>
                        </a:solidFill>
                        <a:latin typeface="Avenir"/>
                        <a:ea typeface="Avenir"/>
                        <a:cs typeface="Avenir"/>
                        <a:sym typeface="Avenir"/>
                      </a:endParaRPr>
                    </a:p>
                  </a:txBody>
                  <a:tcPr marL="43600" marR="43600" marT="0" marB="0" anchor="ct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D1F8FF">
                        <a:alpha val="62745"/>
                      </a:srgbClr>
                    </a:solidFill>
                  </a:tcPr>
                </a:tc>
                <a:tc hMerge="1">
                  <a:txBody>
                    <a:bodyPr/>
                    <a:lstStyle/>
                    <a:p>
                      <a:endParaRPr lang="en-US"/>
                    </a:p>
                  </a:txBody>
                  <a:tcPr/>
                </a:tc>
                <a:extLst>
                  <a:ext uri="{0D108BD9-81ED-4DB2-BD59-A6C34878D82A}">
                    <a16:rowId xmlns:a16="http://schemas.microsoft.com/office/drawing/2014/main" val="10002"/>
                  </a:ext>
                </a:extLst>
              </a:tr>
              <a:tr h="287100">
                <a:tc>
                  <a:txBody>
                    <a:bodyPr/>
                    <a:lstStyle/>
                    <a:p>
                      <a:pPr marL="0" marR="0" lvl="0" indent="0" algn="l" rtl="0">
                        <a:lnSpc>
                          <a:spcPct val="120000"/>
                        </a:lnSpc>
                        <a:spcBef>
                          <a:spcPts val="0"/>
                        </a:spcBef>
                        <a:spcAft>
                          <a:spcPts val="0"/>
                        </a:spcAft>
                        <a:buNone/>
                      </a:pPr>
                      <a:r>
                        <a:rPr lang="en-US" sz="1100" b="1" i="0" u="none" strike="noStrike" cap="none">
                          <a:solidFill>
                            <a:schemeClr val="bg1"/>
                          </a:solidFill>
                          <a:latin typeface="Comfortaa"/>
                          <a:ea typeface="Comfortaa"/>
                          <a:cs typeface="Comfortaa"/>
                          <a:sym typeface="Comfortaa"/>
                        </a:rPr>
                        <a:t>3-5 “Yes” = Somewhat difficult to achieve new norm</a:t>
                      </a:r>
                      <a:endParaRPr sz="1100" b="1" i="0" u="none" strike="noStrike" cap="none">
                        <a:solidFill>
                          <a:schemeClr val="bg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l" rtl="0">
                        <a:lnSpc>
                          <a:spcPct val="120000"/>
                        </a:lnSpc>
                        <a:spcBef>
                          <a:spcPts val="0"/>
                        </a:spcBef>
                        <a:spcAft>
                          <a:spcPts val="0"/>
                        </a:spcAft>
                        <a:buNone/>
                      </a:pPr>
                      <a:r>
                        <a:rPr lang="en-US" sz="700" b="1" i="0" u="none" strike="noStrike" cap="none" dirty="0">
                          <a:solidFill>
                            <a:schemeClr val="bg1"/>
                          </a:solidFill>
                          <a:latin typeface="Avenir"/>
                          <a:ea typeface="Avenir"/>
                          <a:cs typeface="Avenir"/>
                          <a:sym typeface="Avenir"/>
                        </a:rPr>
                        <a:t> </a:t>
                      </a:r>
                      <a:endParaRPr sz="800" b="1" i="0" u="none" strike="noStrike" cap="none" dirty="0">
                        <a:solidFill>
                          <a:schemeClr val="bg1"/>
                        </a:solidFill>
                        <a:latin typeface="Avenir"/>
                        <a:ea typeface="Avenir"/>
                        <a:cs typeface="Avenir"/>
                        <a:sym typeface="Avenir"/>
                      </a:endParaRPr>
                    </a:p>
                    <a:p>
                      <a:pPr marL="0" marR="0" lvl="0" indent="0" algn="l" rtl="0">
                        <a:lnSpc>
                          <a:spcPct val="120000"/>
                        </a:lnSpc>
                        <a:spcBef>
                          <a:spcPts val="0"/>
                        </a:spcBef>
                        <a:spcAft>
                          <a:spcPts val="0"/>
                        </a:spcAft>
                        <a:buNone/>
                      </a:pPr>
                      <a:r>
                        <a:rPr lang="en-US" sz="700" b="0" i="0" u="none" strike="noStrike" cap="none" dirty="0">
                          <a:solidFill>
                            <a:schemeClr val="bg1"/>
                          </a:solidFill>
                          <a:latin typeface="Avenir"/>
                          <a:ea typeface="Avenir"/>
                          <a:cs typeface="Avenir"/>
                          <a:sym typeface="Avenir"/>
                        </a:rPr>
                        <a:t> </a:t>
                      </a:r>
                      <a:endParaRPr sz="800" b="0" i="0" u="none" strike="noStrike" cap="none" dirty="0">
                        <a:solidFill>
                          <a:schemeClr val="bg1"/>
                        </a:solidFill>
                        <a:latin typeface="Avenir"/>
                        <a:ea typeface="Avenir"/>
                        <a:cs typeface="Avenir"/>
                        <a:sym typeface="Avenir"/>
                      </a:endParaRPr>
                    </a:p>
                  </a:txBody>
                  <a:tcPr marL="43600" marR="43600" marT="0" marB="0" anchor="ct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D1F8FF">
                        <a:alpha val="62745"/>
                      </a:srgbClr>
                    </a:solidFill>
                  </a:tcPr>
                </a:tc>
                <a:tc hMerge="1">
                  <a:txBody>
                    <a:bodyPr/>
                    <a:lstStyle/>
                    <a:p>
                      <a:endParaRPr lang="en-US"/>
                    </a:p>
                  </a:txBody>
                  <a:tcPr/>
                </a:tc>
                <a:extLst>
                  <a:ext uri="{0D108BD9-81ED-4DB2-BD59-A6C34878D82A}">
                    <a16:rowId xmlns:a16="http://schemas.microsoft.com/office/drawing/2014/main" val="10003"/>
                  </a:ext>
                </a:extLst>
              </a:tr>
              <a:tr h="287100">
                <a:tc>
                  <a:txBody>
                    <a:bodyPr/>
                    <a:lstStyle/>
                    <a:p>
                      <a:pPr marL="0" marR="0" lvl="0" indent="0" algn="l" rtl="0">
                        <a:lnSpc>
                          <a:spcPct val="120000"/>
                        </a:lnSpc>
                        <a:spcBef>
                          <a:spcPts val="0"/>
                        </a:spcBef>
                        <a:spcAft>
                          <a:spcPts val="0"/>
                        </a:spcAft>
                        <a:buNone/>
                      </a:pPr>
                      <a:r>
                        <a:rPr lang="en-US" sz="1100" b="1" i="0" u="none" strike="noStrike" cap="none">
                          <a:solidFill>
                            <a:schemeClr val="bg1"/>
                          </a:solidFill>
                          <a:latin typeface="Comfortaa"/>
                          <a:ea typeface="Comfortaa"/>
                          <a:cs typeface="Comfortaa"/>
                          <a:sym typeface="Comfortaa"/>
                        </a:rPr>
                        <a:t>6-8 “Yes” = Difficult to achieve new norm</a:t>
                      </a:r>
                      <a:endParaRPr sz="1100" b="1" i="0" u="none" strike="noStrike" cap="none">
                        <a:solidFill>
                          <a:schemeClr val="bg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l" rtl="0">
                        <a:lnSpc>
                          <a:spcPct val="120000"/>
                        </a:lnSpc>
                        <a:spcBef>
                          <a:spcPts val="0"/>
                        </a:spcBef>
                        <a:spcAft>
                          <a:spcPts val="0"/>
                        </a:spcAft>
                        <a:buNone/>
                      </a:pPr>
                      <a:r>
                        <a:rPr lang="en-US" sz="700" b="1" i="0" u="none" strike="noStrike" cap="none">
                          <a:solidFill>
                            <a:schemeClr val="bg1"/>
                          </a:solidFill>
                          <a:latin typeface="Avenir"/>
                          <a:ea typeface="Avenir"/>
                          <a:cs typeface="Avenir"/>
                          <a:sym typeface="Avenir"/>
                        </a:rPr>
                        <a:t> </a:t>
                      </a:r>
                      <a:endParaRPr sz="800" b="1" i="0" u="none" strike="noStrike" cap="none">
                        <a:solidFill>
                          <a:schemeClr val="bg1"/>
                        </a:solidFill>
                        <a:latin typeface="Avenir"/>
                        <a:ea typeface="Avenir"/>
                        <a:cs typeface="Avenir"/>
                        <a:sym typeface="Avenir"/>
                      </a:endParaRPr>
                    </a:p>
                    <a:p>
                      <a:pPr marL="0" marR="0" lvl="0" indent="0" algn="l" rtl="0">
                        <a:lnSpc>
                          <a:spcPct val="120000"/>
                        </a:lnSpc>
                        <a:spcBef>
                          <a:spcPts val="0"/>
                        </a:spcBef>
                        <a:spcAft>
                          <a:spcPts val="0"/>
                        </a:spcAft>
                        <a:buNone/>
                      </a:pPr>
                      <a:r>
                        <a:rPr lang="en-US" sz="700" b="0" i="0" u="none" strike="noStrike" cap="none">
                          <a:solidFill>
                            <a:schemeClr val="bg1"/>
                          </a:solidFill>
                          <a:latin typeface="Avenir"/>
                          <a:ea typeface="Avenir"/>
                          <a:cs typeface="Avenir"/>
                          <a:sym typeface="Avenir"/>
                        </a:rPr>
                        <a:t> </a:t>
                      </a:r>
                      <a:endParaRPr sz="800" b="0" i="0" u="none" strike="noStrike" cap="none">
                        <a:solidFill>
                          <a:schemeClr val="bg1"/>
                        </a:solidFill>
                        <a:latin typeface="Avenir"/>
                        <a:ea typeface="Avenir"/>
                        <a:cs typeface="Avenir"/>
                        <a:sym typeface="Avenir"/>
                      </a:endParaRPr>
                    </a:p>
                  </a:txBody>
                  <a:tcPr marL="43600" marR="43600" marT="0" marB="0" anchor="ct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D1F8FF">
                        <a:alpha val="62745"/>
                      </a:srgbClr>
                    </a:solidFill>
                  </a:tcPr>
                </a:tc>
                <a:tc hMerge="1">
                  <a:txBody>
                    <a:bodyPr/>
                    <a:lstStyle/>
                    <a:p>
                      <a:endParaRPr lang="en-US"/>
                    </a:p>
                  </a:txBody>
                  <a:tcPr/>
                </a:tc>
                <a:extLst>
                  <a:ext uri="{0D108BD9-81ED-4DB2-BD59-A6C34878D82A}">
                    <a16:rowId xmlns:a16="http://schemas.microsoft.com/office/drawing/2014/main" val="10004"/>
                  </a:ext>
                </a:extLst>
              </a:tr>
              <a:tr h="247075">
                <a:tc gridSpan="3">
                  <a:txBody>
                    <a:bodyPr/>
                    <a:lstStyle/>
                    <a:p>
                      <a:pPr marL="0" marR="0" lvl="0" indent="0" algn="l" rtl="0">
                        <a:lnSpc>
                          <a:spcPct val="120000"/>
                        </a:lnSpc>
                        <a:spcBef>
                          <a:spcPts val="0"/>
                        </a:spcBef>
                        <a:spcAft>
                          <a:spcPts val="0"/>
                        </a:spcAft>
                        <a:buNone/>
                      </a:pPr>
                      <a:endParaRPr sz="1100" b="1" i="0" u="none" strike="noStrike" cap="none">
                        <a:solidFill>
                          <a:schemeClr val="bg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645650">
                <a:tc gridSpan="3">
                  <a:txBody>
                    <a:bodyPr/>
                    <a:lstStyle/>
                    <a:p>
                      <a:pPr marL="0" marR="0" lvl="0" indent="0" algn="l" rtl="0">
                        <a:lnSpc>
                          <a:spcPct val="120000"/>
                        </a:lnSpc>
                        <a:spcBef>
                          <a:spcPts val="0"/>
                        </a:spcBef>
                        <a:spcAft>
                          <a:spcPts val="0"/>
                        </a:spcAft>
                        <a:buNone/>
                      </a:pPr>
                      <a:r>
                        <a:rPr lang="en-US" sz="1100" b="1" i="0" u="none" strike="noStrike" cap="none">
                          <a:solidFill>
                            <a:schemeClr val="bg1"/>
                          </a:solidFill>
                          <a:latin typeface="Comfortaa"/>
                          <a:ea typeface="Comfortaa"/>
                          <a:cs typeface="Comfortaa"/>
                          <a:sym typeface="Comfortaa"/>
                        </a:rPr>
                        <a:t>What might make achieving the new norm easier? (take notes below)</a:t>
                      </a:r>
                      <a:endParaRPr>
                        <a:solidFill>
                          <a:schemeClr val="bg1"/>
                        </a:solidFill>
                      </a:endParaRPr>
                    </a:p>
                    <a:p>
                      <a:pPr marL="0" marR="0" lvl="0" indent="0" algn="l" rtl="0">
                        <a:lnSpc>
                          <a:spcPct val="120000"/>
                        </a:lnSpc>
                        <a:spcBef>
                          <a:spcPts val="0"/>
                        </a:spcBef>
                        <a:spcAft>
                          <a:spcPts val="0"/>
                        </a:spcAft>
                        <a:buNone/>
                      </a:pPr>
                      <a:endParaRPr sz="1100" b="0" i="0" u="none" strike="noStrike" cap="none">
                        <a:solidFill>
                          <a:schemeClr val="bg1"/>
                        </a:solidFill>
                        <a:latin typeface="Comfortaa"/>
                        <a:ea typeface="Comfortaa"/>
                        <a:cs typeface="Comfortaa"/>
                        <a:sym typeface="Comfortaa"/>
                      </a:endParaRPr>
                    </a:p>
                  </a:txBody>
                  <a:tcPr marL="43600" marR="436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247075">
                <a:tc>
                  <a:txBody>
                    <a:bodyPr/>
                    <a:lstStyle/>
                    <a:p>
                      <a:pPr marL="0" marR="0" lvl="0" indent="0" algn="l" rtl="0">
                        <a:lnSpc>
                          <a:spcPct val="120000"/>
                        </a:lnSpc>
                        <a:spcBef>
                          <a:spcPts val="0"/>
                        </a:spcBef>
                        <a:spcAft>
                          <a:spcPts val="0"/>
                        </a:spcAft>
                        <a:buNone/>
                      </a:pPr>
                      <a:r>
                        <a:rPr lang="en-US" sz="1100" b="1" i="0" u="none" strike="noStrike" cap="none">
                          <a:solidFill>
                            <a:schemeClr val="bg1"/>
                          </a:solidFill>
                          <a:latin typeface="Comfortaa"/>
                          <a:ea typeface="Comfortaa"/>
                          <a:cs typeface="Comfortaa"/>
                          <a:sym typeface="Comfortaa"/>
                        </a:rPr>
                        <a:t>Would the group like the program to help the community achieve the new norm? Document “Yes” or “No”</a:t>
                      </a:r>
                      <a:endParaRPr>
                        <a:solidFill>
                          <a:schemeClr val="bg1"/>
                        </a:solidFill>
                      </a:endParaRPr>
                    </a:p>
                  </a:txBody>
                  <a:tcPr marL="43600" marR="43600" marT="0" marB="0" anchor="ct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20000"/>
                        </a:lnSpc>
                        <a:spcBef>
                          <a:spcPts val="0"/>
                        </a:spcBef>
                        <a:spcAft>
                          <a:spcPts val="0"/>
                        </a:spcAft>
                        <a:buNone/>
                      </a:pPr>
                      <a:endParaRPr sz="800" b="1" i="0" u="none" strike="noStrike" cap="none">
                        <a:solidFill>
                          <a:schemeClr val="bg1"/>
                        </a:solidFill>
                        <a:latin typeface="Avenir"/>
                        <a:ea typeface="Avenir"/>
                        <a:cs typeface="Avenir"/>
                        <a:sym typeface="Avenir"/>
                      </a:endParaRPr>
                    </a:p>
                  </a:txBody>
                  <a:tcPr marL="43600" marR="43600" marT="0" marB="0" anchor="ctr">
                    <a:lnT w="12700" cap="flat" cmpd="sng" algn="ctr">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1F8FF">
                        <a:alpha val="62745"/>
                      </a:srgbClr>
                    </a:solidFill>
                  </a:tcPr>
                </a:tc>
                <a:tc>
                  <a:txBody>
                    <a:bodyPr/>
                    <a:lstStyle/>
                    <a:p>
                      <a:pPr marL="0" marR="0" lvl="0" indent="0" algn="l" rtl="0">
                        <a:lnSpc>
                          <a:spcPct val="120000"/>
                        </a:lnSpc>
                        <a:spcBef>
                          <a:spcPts val="0"/>
                        </a:spcBef>
                        <a:spcAft>
                          <a:spcPts val="0"/>
                        </a:spcAft>
                        <a:buNone/>
                      </a:pPr>
                      <a:endParaRPr sz="800" b="0" i="0" u="none" strike="noStrike" cap="none" dirty="0">
                        <a:solidFill>
                          <a:schemeClr val="bg1"/>
                        </a:solidFill>
                        <a:latin typeface="Avenir"/>
                        <a:ea typeface="Avenir"/>
                        <a:cs typeface="Avenir"/>
                        <a:sym typeface="Avenir"/>
                      </a:endParaRPr>
                    </a:p>
                  </a:txBody>
                  <a:tcPr marL="43600" marR="43600" marT="0" marB="0" anchor="ct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1F8FF">
                        <a:alpha val="62745"/>
                      </a:srgbClr>
                    </a:solidFill>
                  </a:tcPr>
                </a:tc>
                <a:extLst>
                  <a:ext uri="{0D108BD9-81ED-4DB2-BD59-A6C34878D82A}">
                    <a16:rowId xmlns:a16="http://schemas.microsoft.com/office/drawing/2014/main" val="10007"/>
                  </a:ext>
                </a:extLst>
              </a:tr>
            </a:tbl>
          </a:graphicData>
        </a:graphic>
      </p:graphicFrame>
      <p:sp>
        <p:nvSpPr>
          <p:cNvPr id="867" name="Google Shape;867;p42"/>
          <p:cNvSpPr txBox="1"/>
          <p:nvPr/>
        </p:nvSpPr>
        <p:spPr>
          <a:xfrm>
            <a:off x="3927843" y="3735513"/>
            <a:ext cx="3719247" cy="59201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7C1E8"/>
              </a:buClr>
              <a:buSzPts val="1100"/>
              <a:buFont typeface="Comfortaa"/>
              <a:buNone/>
            </a:pPr>
            <a:r>
              <a:rPr lang="en-US" sz="1100" b="1" i="0" dirty="0">
                <a:solidFill>
                  <a:srgbClr val="00B0F0"/>
                </a:solidFill>
                <a:latin typeface="Comfortaa"/>
                <a:ea typeface="Comfortaa"/>
                <a:cs typeface="Comfortaa"/>
                <a:sym typeface="Comfortaa"/>
              </a:rPr>
              <a:t>Add up number of “Yes” and No” answers</a:t>
            </a:r>
            <a:endParaRPr dirty="0">
              <a:solidFill>
                <a:srgbClr val="00B0F0"/>
              </a:solidFill>
            </a:endParaRPr>
          </a:p>
        </p:txBody>
      </p:sp>
      <p:sp>
        <p:nvSpPr>
          <p:cNvPr id="868" name="Google Shape;868;p42"/>
          <p:cNvSpPr txBox="1">
            <a:spLocks noGrp="1"/>
          </p:cNvSpPr>
          <p:nvPr>
            <p:ph type="body" idx="1"/>
          </p:nvPr>
        </p:nvSpPr>
        <p:spPr>
          <a:xfrm>
            <a:off x="838199" y="1730375"/>
            <a:ext cx="2657475" cy="169862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193C0"/>
              </a:buClr>
              <a:buSzPts val="2400"/>
              <a:buNone/>
            </a:pPr>
            <a:r>
              <a:rPr lang="en-US" sz="2400" dirty="0">
                <a:solidFill>
                  <a:srgbClr val="0193C0"/>
                </a:solidFill>
                <a:latin typeface="Comfortaa"/>
                <a:ea typeface="Comfortaa"/>
                <a:cs typeface="Comfortaa"/>
                <a:sym typeface="Comfortaa"/>
              </a:rPr>
              <a:t>TEMPLATE</a:t>
            </a:r>
            <a:r>
              <a:rPr lang="en-US" sz="2800" dirty="0">
                <a:solidFill>
                  <a:srgbClr val="0193C0"/>
                </a:solidFill>
                <a:latin typeface="Comfortaa"/>
                <a:ea typeface="Comfortaa"/>
                <a:cs typeface="Comfortaa"/>
                <a:sym typeface="Comfortaa"/>
              </a:rPr>
              <a:t> </a:t>
            </a:r>
            <a:endParaRPr dirty="0"/>
          </a:p>
          <a:p>
            <a:pPr marL="0" lvl="0" indent="0" algn="l" rtl="0">
              <a:lnSpc>
                <a:spcPct val="100000"/>
              </a:lnSpc>
              <a:spcBef>
                <a:spcPts val="1000"/>
              </a:spcBef>
              <a:spcAft>
                <a:spcPts val="0"/>
              </a:spcAft>
              <a:buClr>
                <a:schemeClr val="dk1"/>
              </a:buClr>
              <a:buSzPts val="2000"/>
              <a:buNone/>
            </a:pPr>
            <a:r>
              <a:rPr lang="en-US" sz="2000" dirty="0">
                <a:latin typeface="Avenir"/>
                <a:ea typeface="Avenir"/>
                <a:cs typeface="Avenir"/>
                <a:sym typeface="Avenir"/>
              </a:rPr>
              <a:t>How Difficult to Achieve Norm?</a:t>
            </a:r>
            <a:endParaRPr dirty="0"/>
          </a:p>
          <a:p>
            <a:pPr marL="0" lvl="0" indent="0" algn="l" rtl="0">
              <a:lnSpc>
                <a:spcPct val="100000"/>
              </a:lnSpc>
              <a:spcBef>
                <a:spcPts val="1000"/>
              </a:spcBef>
              <a:spcAft>
                <a:spcPts val="0"/>
              </a:spcAft>
              <a:buClr>
                <a:srgbClr val="0193C0"/>
              </a:buClr>
              <a:buSzPts val="2000"/>
              <a:buNone/>
            </a:pPr>
            <a:r>
              <a:rPr lang="en-US" sz="2000" b="0" u="sng" dirty="0">
                <a:solidFill>
                  <a:srgbClr val="0193C0"/>
                </a:solidFill>
                <a:latin typeface="Avenir"/>
                <a:ea typeface="Avenir"/>
                <a:cs typeface="Avenir"/>
                <a:sym typeface="Avenir"/>
                <a:hlinkClick r:id="rId3">
                  <a:extLst>
                    <a:ext uri="{A12FA001-AC4F-418D-AE19-62706E023703}">
                      <ahyp:hlinkClr xmlns:ahyp="http://schemas.microsoft.com/office/drawing/2018/hyperlinkcolor" val="tx"/>
                    </a:ext>
                  </a:extLst>
                </a:hlinkClick>
              </a:rPr>
              <a:t>Annex 5</a:t>
            </a:r>
            <a:endParaRPr sz="700" dirty="0">
              <a:solidFill>
                <a:srgbClr val="0193C0"/>
              </a:solidFill>
              <a:latin typeface="Comfortaa"/>
              <a:ea typeface="Comfortaa"/>
              <a:cs typeface="Comfortaa"/>
              <a:sym typeface="Comfortaa"/>
            </a:endParaRPr>
          </a:p>
        </p:txBody>
      </p:sp>
      <p:sp>
        <p:nvSpPr>
          <p:cNvPr id="869" name="Google Shape;869;p42"/>
          <p:cNvSpPr txBox="1">
            <a:spLocks noGrp="1"/>
          </p:cNvSpPr>
          <p:nvPr>
            <p:ph type="title"/>
          </p:nvPr>
        </p:nvSpPr>
        <p:spPr>
          <a:xfrm>
            <a:off x="1024445" y="814889"/>
            <a:ext cx="7781352" cy="34146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7C1E8"/>
              </a:buClr>
              <a:buSzPts val="3200"/>
              <a:buFont typeface="Arial"/>
              <a:buNone/>
            </a:pPr>
            <a:r>
              <a:rPr lang="en-US" sz="3200" dirty="0">
                <a:solidFill>
                  <a:srgbClr val="07C1E8"/>
                </a:solidFill>
                <a:latin typeface="Arial"/>
                <a:ea typeface="Arial"/>
                <a:cs typeface="Arial"/>
                <a:sym typeface="Arial"/>
              </a:rPr>
              <a:t>Activity 4: Assess the Difficulty of Change</a:t>
            </a:r>
            <a:endParaRPr sz="3200" dirty="0">
              <a:latin typeface="Calibri"/>
              <a:ea typeface="Calibri"/>
              <a:cs typeface="Calibri"/>
              <a:sym typeface="Calibri"/>
            </a:endParaRPr>
          </a:p>
        </p:txBody>
      </p:sp>
      <p:grpSp>
        <p:nvGrpSpPr>
          <p:cNvPr id="870" name="Google Shape;870;p42"/>
          <p:cNvGrpSpPr/>
          <p:nvPr/>
        </p:nvGrpSpPr>
        <p:grpSpPr>
          <a:xfrm>
            <a:off x="9601200" y="328481"/>
            <a:ext cx="2832498" cy="494202"/>
            <a:chOff x="4116076" y="413123"/>
            <a:chExt cx="2832498" cy="494202"/>
          </a:xfrm>
        </p:grpSpPr>
        <p:cxnSp>
          <p:nvCxnSpPr>
            <p:cNvPr id="871" name="Google Shape;871;p42"/>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872" name="Google Shape;872;p42"/>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873" name="Google Shape;873;p42"/>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874" name="Google Shape;874;p42"/>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875" name="Google Shape;875;p42"/>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2</a:t>
              </a:r>
              <a:endParaRPr sz="500" b="1">
                <a:solidFill>
                  <a:srgbClr val="07C1E8"/>
                </a:solidFill>
                <a:latin typeface="Avenir"/>
                <a:ea typeface="Avenir"/>
                <a:cs typeface="Avenir"/>
                <a:sym typeface="Avenir"/>
              </a:endParaRPr>
            </a:p>
          </p:txBody>
        </p:sp>
        <p:sp>
          <p:nvSpPr>
            <p:cNvPr id="876" name="Google Shape;876;p42"/>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3</a:t>
              </a:r>
              <a:endParaRPr sz="500" b="1">
                <a:solidFill>
                  <a:srgbClr val="BFBFBF"/>
                </a:solidFill>
                <a:latin typeface="Avenir"/>
                <a:ea typeface="Avenir"/>
                <a:cs typeface="Avenir"/>
                <a:sym typeface="Avenir"/>
              </a:endParaRPr>
            </a:p>
          </p:txBody>
        </p:sp>
        <p:sp>
          <p:nvSpPr>
            <p:cNvPr id="877" name="Google Shape;877;p42"/>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4</a:t>
              </a:r>
              <a:endParaRPr sz="500" b="1">
                <a:solidFill>
                  <a:srgbClr val="BFBFBF"/>
                </a:solidFill>
                <a:latin typeface="Avenir"/>
                <a:ea typeface="Avenir"/>
                <a:cs typeface="Avenir"/>
                <a:sym typeface="Avenir"/>
              </a:endParaRPr>
            </a:p>
          </p:txBody>
        </p:sp>
        <p:sp>
          <p:nvSpPr>
            <p:cNvPr id="878" name="Google Shape;878;p42"/>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879" name="Google Shape;879;p42"/>
            <p:cNvSpPr/>
            <p:nvPr/>
          </p:nvSpPr>
          <p:spPr>
            <a:xfrm rot="8100000">
              <a:off x="5199879"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880" name="Google Shape;880;p42"/>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881" name="Google Shape;881;p42"/>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43"/>
          <p:cNvSpPr txBox="1">
            <a:spLocks noGrp="1"/>
          </p:cNvSpPr>
          <p:nvPr>
            <p:ph type="body" idx="1"/>
          </p:nvPr>
        </p:nvSpPr>
        <p:spPr>
          <a:xfrm>
            <a:off x="946529" y="1476490"/>
            <a:ext cx="10515600" cy="5044865"/>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80000"/>
              </a:lnSpc>
              <a:spcBef>
                <a:spcPts val="0"/>
              </a:spcBef>
              <a:spcAft>
                <a:spcPts val="0"/>
              </a:spcAft>
              <a:buClr>
                <a:srgbClr val="0193C0"/>
              </a:buClr>
              <a:buSzPts val="2380"/>
              <a:buNone/>
            </a:pPr>
            <a:r>
              <a:rPr lang="en-US" sz="2380" dirty="0">
                <a:solidFill>
                  <a:srgbClr val="0193C0"/>
                </a:solidFill>
                <a:latin typeface="Comfortaa"/>
                <a:ea typeface="Comfortaa"/>
                <a:cs typeface="Comfortaa"/>
                <a:sym typeface="Comfortaa"/>
              </a:rPr>
              <a:t>WRAP UP</a:t>
            </a:r>
            <a:endParaRPr dirty="0"/>
          </a:p>
          <a:p>
            <a:pPr marL="0" lvl="0" indent="0" algn="l" rtl="0">
              <a:lnSpc>
                <a:spcPct val="110000"/>
              </a:lnSpc>
              <a:spcBef>
                <a:spcPts val="1000"/>
              </a:spcBef>
              <a:spcAft>
                <a:spcPts val="0"/>
              </a:spcAft>
              <a:buClr>
                <a:srgbClr val="454545"/>
              </a:buClr>
              <a:buSzPts val="2040"/>
              <a:buNone/>
            </a:pPr>
            <a:r>
              <a:rPr lang="en-US" sz="2040" b="0" dirty="0">
                <a:solidFill>
                  <a:srgbClr val="454545"/>
                </a:solidFill>
                <a:latin typeface="Avenir"/>
                <a:ea typeface="Avenir"/>
                <a:cs typeface="Avenir"/>
                <a:sym typeface="Avenir"/>
              </a:rPr>
              <a:t>In Activity 1 the team introduced themselves and the concept of social norms, and it agreed upon a list of norms to consider. In Activity 2, the community group used a decision tree tool to discuss the need to shift, reframe, or fortify their community’s norms in order to achieve health outcomes. In Activity 3, the community group envisioned what they would like the social norm to be in the future. In this activity, the group considered how easy or difficult that future state will be to achieve, noted some ideas to make achieving a new norm easier, and documented a request for the program to help, or not. In the next activity, the decisions the community group made will be transferred from the tools used with the community to the norms profiles. </a:t>
            </a:r>
            <a:endParaRPr dirty="0"/>
          </a:p>
          <a:p>
            <a:pPr marL="0" lvl="0" indent="0" algn="l" rtl="0">
              <a:lnSpc>
                <a:spcPct val="110000"/>
              </a:lnSpc>
              <a:spcBef>
                <a:spcPts val="1000"/>
              </a:spcBef>
              <a:spcAft>
                <a:spcPts val="0"/>
              </a:spcAft>
              <a:buClr>
                <a:srgbClr val="454545"/>
              </a:buClr>
              <a:buSzPts val="2040"/>
              <a:buNone/>
            </a:pPr>
            <a:r>
              <a:rPr lang="en-US" sz="2040" b="0" dirty="0">
                <a:solidFill>
                  <a:srgbClr val="454545"/>
                </a:solidFill>
                <a:latin typeface="Avenir"/>
                <a:ea typeface="Avenir"/>
                <a:cs typeface="Avenir"/>
                <a:sym typeface="Avenir"/>
              </a:rPr>
              <a:t>This concludes the active community-consultation portion of this module. The remainder of the module organizes the information from the consultation in a way that can be used for the remainder of the tool, and can be done either in the community meeting, or at a later time by the Getting Practical Team. </a:t>
            </a:r>
            <a:endParaRPr sz="2040" dirty="0"/>
          </a:p>
          <a:p>
            <a:pPr marL="0" lvl="0" indent="0" algn="l" rtl="0">
              <a:lnSpc>
                <a:spcPct val="80000"/>
              </a:lnSpc>
              <a:spcBef>
                <a:spcPts val="1000"/>
              </a:spcBef>
              <a:spcAft>
                <a:spcPts val="0"/>
              </a:spcAft>
              <a:buClr>
                <a:schemeClr val="dk1"/>
              </a:buClr>
              <a:buSzPts val="2380"/>
              <a:buNone/>
            </a:pPr>
            <a:endParaRPr sz="2380" dirty="0"/>
          </a:p>
          <a:p>
            <a:pPr marL="0" lvl="0" indent="0" algn="l" rtl="0">
              <a:lnSpc>
                <a:spcPct val="80000"/>
              </a:lnSpc>
              <a:spcBef>
                <a:spcPts val="1000"/>
              </a:spcBef>
              <a:spcAft>
                <a:spcPts val="0"/>
              </a:spcAft>
              <a:buClr>
                <a:schemeClr val="dk1"/>
              </a:buClr>
              <a:buSzPts val="2380"/>
              <a:buNone/>
            </a:pPr>
            <a:endParaRPr sz="2380" dirty="0"/>
          </a:p>
        </p:txBody>
      </p:sp>
      <p:sp>
        <p:nvSpPr>
          <p:cNvPr id="887" name="Google Shape;887;p43"/>
          <p:cNvSpPr txBox="1">
            <a:spLocks noGrp="1"/>
          </p:cNvSpPr>
          <p:nvPr>
            <p:ph type="title"/>
          </p:nvPr>
        </p:nvSpPr>
        <p:spPr>
          <a:xfrm>
            <a:off x="1024445" y="814889"/>
            <a:ext cx="8584586" cy="34146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7C1E8"/>
              </a:buClr>
              <a:buSzPts val="3200"/>
              <a:buFont typeface="Arial"/>
              <a:buNone/>
            </a:pPr>
            <a:r>
              <a:rPr lang="en-US" sz="3200" dirty="0">
                <a:solidFill>
                  <a:srgbClr val="07C1E8"/>
                </a:solidFill>
                <a:latin typeface="Arial"/>
                <a:ea typeface="Arial"/>
                <a:cs typeface="Arial"/>
                <a:sym typeface="Arial"/>
              </a:rPr>
              <a:t>Activity 4: Assess the Difficulty of Change</a:t>
            </a:r>
            <a:endParaRPr sz="3200" dirty="0">
              <a:latin typeface="Calibri"/>
              <a:ea typeface="Calibri"/>
              <a:cs typeface="Calibri"/>
              <a:sym typeface="Calibri"/>
            </a:endParaRPr>
          </a:p>
        </p:txBody>
      </p:sp>
      <p:grpSp>
        <p:nvGrpSpPr>
          <p:cNvPr id="888" name="Google Shape;888;p43"/>
          <p:cNvGrpSpPr/>
          <p:nvPr/>
        </p:nvGrpSpPr>
        <p:grpSpPr>
          <a:xfrm>
            <a:off x="9601200" y="328481"/>
            <a:ext cx="2832498" cy="494202"/>
            <a:chOff x="4116076" y="413123"/>
            <a:chExt cx="2832498" cy="494202"/>
          </a:xfrm>
        </p:grpSpPr>
        <p:cxnSp>
          <p:nvCxnSpPr>
            <p:cNvPr id="889" name="Google Shape;889;p43"/>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890" name="Google Shape;890;p43"/>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891" name="Google Shape;891;p43"/>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892" name="Google Shape;892;p43"/>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893" name="Google Shape;893;p43"/>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2</a:t>
              </a:r>
              <a:endParaRPr sz="500" b="1">
                <a:solidFill>
                  <a:srgbClr val="07C1E8"/>
                </a:solidFill>
                <a:latin typeface="Avenir"/>
                <a:ea typeface="Avenir"/>
                <a:cs typeface="Avenir"/>
                <a:sym typeface="Avenir"/>
              </a:endParaRPr>
            </a:p>
          </p:txBody>
        </p:sp>
        <p:sp>
          <p:nvSpPr>
            <p:cNvPr id="894" name="Google Shape;894;p43"/>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3</a:t>
              </a:r>
              <a:endParaRPr sz="500" b="1">
                <a:solidFill>
                  <a:srgbClr val="BFBFBF"/>
                </a:solidFill>
                <a:latin typeface="Avenir"/>
                <a:ea typeface="Avenir"/>
                <a:cs typeface="Avenir"/>
                <a:sym typeface="Avenir"/>
              </a:endParaRPr>
            </a:p>
          </p:txBody>
        </p:sp>
        <p:sp>
          <p:nvSpPr>
            <p:cNvPr id="895" name="Google Shape;895;p43"/>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4</a:t>
              </a:r>
              <a:endParaRPr sz="500" b="1">
                <a:solidFill>
                  <a:srgbClr val="BFBFBF"/>
                </a:solidFill>
                <a:latin typeface="Avenir"/>
                <a:ea typeface="Avenir"/>
                <a:cs typeface="Avenir"/>
                <a:sym typeface="Avenir"/>
              </a:endParaRPr>
            </a:p>
          </p:txBody>
        </p:sp>
        <p:sp>
          <p:nvSpPr>
            <p:cNvPr id="896" name="Google Shape;896;p43"/>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897" name="Google Shape;897;p43"/>
            <p:cNvSpPr/>
            <p:nvPr/>
          </p:nvSpPr>
          <p:spPr>
            <a:xfrm rot="8100000">
              <a:off x="5199879"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898" name="Google Shape;898;p43"/>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899" name="Google Shape;899;p43"/>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sp>
        <p:nvSpPr>
          <p:cNvPr id="904" name="Google Shape;904;p44"/>
          <p:cNvSpPr txBox="1">
            <a:spLocks noGrp="1"/>
          </p:cNvSpPr>
          <p:nvPr>
            <p:ph type="body" idx="1"/>
          </p:nvPr>
        </p:nvSpPr>
        <p:spPr>
          <a:xfrm>
            <a:off x="993875" y="1841290"/>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54545"/>
              </a:buClr>
              <a:buSzPts val="2400"/>
              <a:buNone/>
            </a:pPr>
            <a:r>
              <a:rPr lang="en-US" sz="2400" b="0">
                <a:solidFill>
                  <a:srgbClr val="454545"/>
                </a:solidFill>
                <a:latin typeface="Avenir"/>
                <a:ea typeface="Avenir"/>
                <a:cs typeface="Avenir"/>
                <a:sym typeface="Avenir"/>
              </a:rPr>
              <a:t>In this activity the contributions and decisions made by the community group will be documented for the program to use in the remainder of this tool.</a:t>
            </a:r>
            <a:endParaRPr/>
          </a:p>
          <a:p>
            <a:pPr marL="0" lvl="0" indent="0" algn="l" rtl="0">
              <a:lnSpc>
                <a:spcPct val="90000"/>
              </a:lnSpc>
              <a:spcBef>
                <a:spcPts val="1000"/>
              </a:spcBef>
              <a:spcAft>
                <a:spcPts val="0"/>
              </a:spcAft>
              <a:buClr>
                <a:schemeClr val="dk1"/>
              </a:buClr>
              <a:buSzPts val="2800"/>
              <a:buNone/>
            </a:pPr>
            <a:endParaRPr/>
          </a:p>
        </p:txBody>
      </p:sp>
      <p:sp>
        <p:nvSpPr>
          <p:cNvPr id="905" name="Google Shape;905;p44"/>
          <p:cNvSpPr txBox="1">
            <a:spLocks noGrp="1"/>
          </p:cNvSpPr>
          <p:nvPr>
            <p:ph type="title"/>
          </p:nvPr>
        </p:nvSpPr>
        <p:spPr>
          <a:xfrm>
            <a:off x="1024445" y="814889"/>
            <a:ext cx="7781352" cy="34146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7C1E8"/>
              </a:buClr>
              <a:buSzPts val="3200"/>
              <a:buFont typeface="Arial"/>
              <a:buNone/>
            </a:pPr>
            <a:r>
              <a:rPr lang="en-US" sz="3200">
                <a:solidFill>
                  <a:srgbClr val="07C1E8"/>
                </a:solidFill>
                <a:latin typeface="Arial"/>
                <a:ea typeface="Arial"/>
                <a:cs typeface="Arial"/>
                <a:sym typeface="Arial"/>
              </a:rPr>
              <a:t>Activity 5: Document the Decisions</a:t>
            </a:r>
            <a:endParaRPr sz="3200">
              <a:latin typeface="Calibri"/>
              <a:ea typeface="Calibri"/>
              <a:cs typeface="Calibri"/>
              <a:sym typeface="Calibri"/>
            </a:endParaRPr>
          </a:p>
        </p:txBody>
      </p:sp>
      <p:grpSp>
        <p:nvGrpSpPr>
          <p:cNvPr id="906" name="Google Shape;906;p44"/>
          <p:cNvGrpSpPr/>
          <p:nvPr/>
        </p:nvGrpSpPr>
        <p:grpSpPr>
          <a:xfrm>
            <a:off x="9601200" y="328481"/>
            <a:ext cx="2832498" cy="494202"/>
            <a:chOff x="4116076" y="413123"/>
            <a:chExt cx="2832498" cy="494202"/>
          </a:xfrm>
        </p:grpSpPr>
        <p:cxnSp>
          <p:nvCxnSpPr>
            <p:cNvPr id="907" name="Google Shape;907;p44"/>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908" name="Google Shape;908;p44"/>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909" name="Google Shape;909;p44"/>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910" name="Google Shape;910;p44"/>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911" name="Google Shape;911;p44"/>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2</a:t>
              </a:r>
              <a:endParaRPr sz="500" b="1">
                <a:solidFill>
                  <a:srgbClr val="07C1E8"/>
                </a:solidFill>
                <a:latin typeface="Avenir"/>
                <a:ea typeface="Avenir"/>
                <a:cs typeface="Avenir"/>
                <a:sym typeface="Avenir"/>
              </a:endParaRPr>
            </a:p>
          </p:txBody>
        </p:sp>
        <p:sp>
          <p:nvSpPr>
            <p:cNvPr id="912" name="Google Shape;912;p44"/>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3</a:t>
              </a:r>
              <a:endParaRPr sz="500" b="1">
                <a:solidFill>
                  <a:srgbClr val="BFBFBF"/>
                </a:solidFill>
                <a:latin typeface="Avenir"/>
                <a:ea typeface="Avenir"/>
                <a:cs typeface="Avenir"/>
                <a:sym typeface="Avenir"/>
              </a:endParaRPr>
            </a:p>
          </p:txBody>
        </p:sp>
        <p:sp>
          <p:nvSpPr>
            <p:cNvPr id="913" name="Google Shape;913;p44"/>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4</a:t>
              </a:r>
              <a:endParaRPr sz="500" b="1">
                <a:solidFill>
                  <a:srgbClr val="BFBFBF"/>
                </a:solidFill>
                <a:latin typeface="Avenir"/>
                <a:ea typeface="Avenir"/>
                <a:cs typeface="Avenir"/>
                <a:sym typeface="Avenir"/>
              </a:endParaRPr>
            </a:p>
          </p:txBody>
        </p:sp>
        <p:sp>
          <p:nvSpPr>
            <p:cNvPr id="914" name="Google Shape;914;p44"/>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915" name="Google Shape;915;p44"/>
            <p:cNvSpPr/>
            <p:nvPr/>
          </p:nvSpPr>
          <p:spPr>
            <a:xfrm rot="8100000">
              <a:off x="5199879"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916" name="Google Shape;916;p44"/>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917" name="Google Shape;917;p44"/>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p45"/>
          <p:cNvSpPr txBox="1">
            <a:spLocks noGrp="1"/>
          </p:cNvSpPr>
          <p:nvPr>
            <p:ph type="body" idx="1"/>
          </p:nvPr>
        </p:nvSpPr>
        <p:spPr>
          <a:xfrm>
            <a:off x="993875" y="1841290"/>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193C0"/>
              </a:buClr>
              <a:buSzPts val="2400"/>
              <a:buNone/>
            </a:pPr>
            <a:r>
              <a:rPr lang="en-US" sz="2400" dirty="0">
                <a:solidFill>
                  <a:srgbClr val="0193C0"/>
                </a:solidFill>
                <a:latin typeface="Comfortaa"/>
                <a:ea typeface="Comfortaa"/>
                <a:cs typeface="Comfortaa"/>
                <a:sym typeface="Comfortaa"/>
              </a:rPr>
              <a:t>INSTRUCTIONS</a:t>
            </a:r>
            <a:endParaRPr dirty="0">
              <a:solidFill>
                <a:srgbClr val="454545"/>
              </a:solidFill>
              <a:latin typeface="Avenir"/>
              <a:ea typeface="Avenir"/>
              <a:cs typeface="Avenir"/>
              <a:sym typeface="Avenir"/>
            </a:endParaRPr>
          </a:p>
          <a:p>
            <a:pPr marL="457200" lvl="0" indent="-457200" algn="l" rtl="0">
              <a:lnSpc>
                <a:spcPct val="100000"/>
              </a:lnSpc>
              <a:spcBef>
                <a:spcPts val="1000"/>
              </a:spcBef>
              <a:spcAft>
                <a:spcPts val="0"/>
              </a:spcAft>
              <a:buClr>
                <a:srgbClr val="454545"/>
              </a:buClr>
              <a:buSzPts val="2400"/>
              <a:buFont typeface="Calibri"/>
              <a:buAutoNum type="arabicPeriod"/>
            </a:pPr>
            <a:r>
              <a:rPr lang="en-US" sz="2400" b="0" dirty="0">
                <a:solidFill>
                  <a:srgbClr val="454545"/>
                </a:solidFill>
                <a:latin typeface="Avenir"/>
                <a:ea typeface="Avenir"/>
                <a:cs typeface="Avenir"/>
                <a:sym typeface="Avenir"/>
              </a:rPr>
              <a:t>After the community consultation is complete, fill in the cells of the Norm Profile (Annex 3) that were left blank in the previous activity (cells for Proposed Action and Norm Strength).</a:t>
            </a:r>
            <a:endParaRPr dirty="0"/>
          </a:p>
          <a:p>
            <a:pPr marL="457200" lvl="0" indent="-457200" algn="l" rtl="0">
              <a:lnSpc>
                <a:spcPct val="100000"/>
              </a:lnSpc>
              <a:spcBef>
                <a:spcPts val="1000"/>
              </a:spcBef>
              <a:spcAft>
                <a:spcPts val="0"/>
              </a:spcAft>
              <a:buClr>
                <a:srgbClr val="454545"/>
              </a:buClr>
              <a:buSzPts val="2400"/>
              <a:buFont typeface="Calibri"/>
              <a:buAutoNum type="arabicPeriod"/>
            </a:pPr>
            <a:r>
              <a:rPr lang="en-US" sz="2400" b="0" dirty="0">
                <a:solidFill>
                  <a:srgbClr val="454545"/>
                </a:solidFill>
                <a:latin typeface="Avenir"/>
                <a:ea typeface="Avenir"/>
                <a:cs typeface="Avenir"/>
                <a:sym typeface="Avenir"/>
              </a:rPr>
              <a:t>For each norm that will be shifted or reframed, also add a “Desired Future Norm” heading under the “Current Norm” at the top of the Norm Profile (Annex 3); then add in the “Desired Future Norm,” as defined by the community consultation.</a:t>
            </a:r>
            <a:endParaRPr dirty="0"/>
          </a:p>
          <a:p>
            <a:pPr marL="457200" lvl="0" indent="-304800" algn="l" rtl="0">
              <a:lnSpc>
                <a:spcPct val="100000"/>
              </a:lnSpc>
              <a:spcBef>
                <a:spcPts val="1000"/>
              </a:spcBef>
              <a:spcAft>
                <a:spcPts val="0"/>
              </a:spcAft>
              <a:buClr>
                <a:schemeClr val="dk1"/>
              </a:buClr>
              <a:buSzPts val="2400"/>
              <a:buFont typeface="Calibri"/>
              <a:buNone/>
            </a:pPr>
            <a:endParaRPr sz="2400" dirty="0">
              <a:latin typeface="Avenir"/>
              <a:ea typeface="Avenir"/>
              <a:cs typeface="Avenir"/>
              <a:sym typeface="Avenir"/>
            </a:endParaRPr>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p:txBody>
      </p:sp>
      <p:sp>
        <p:nvSpPr>
          <p:cNvPr id="924" name="Google Shape;924;p45"/>
          <p:cNvSpPr txBox="1">
            <a:spLocks noGrp="1"/>
          </p:cNvSpPr>
          <p:nvPr>
            <p:ph type="title"/>
          </p:nvPr>
        </p:nvSpPr>
        <p:spPr>
          <a:xfrm>
            <a:off x="1024445" y="814889"/>
            <a:ext cx="7781352" cy="34146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7C1E8"/>
              </a:buClr>
              <a:buSzPts val="3200"/>
              <a:buFont typeface="Arial"/>
              <a:buNone/>
            </a:pPr>
            <a:r>
              <a:rPr lang="en-US" sz="3200">
                <a:solidFill>
                  <a:srgbClr val="07C1E8"/>
                </a:solidFill>
                <a:latin typeface="Arial"/>
                <a:ea typeface="Arial"/>
                <a:cs typeface="Arial"/>
                <a:sym typeface="Arial"/>
              </a:rPr>
              <a:t>Activity 5: Document the Decisions</a:t>
            </a:r>
            <a:endParaRPr sz="3200">
              <a:latin typeface="Calibri"/>
              <a:ea typeface="Calibri"/>
              <a:cs typeface="Calibri"/>
              <a:sym typeface="Calibri"/>
            </a:endParaRPr>
          </a:p>
        </p:txBody>
      </p:sp>
      <p:grpSp>
        <p:nvGrpSpPr>
          <p:cNvPr id="925" name="Google Shape;925;p45"/>
          <p:cNvGrpSpPr/>
          <p:nvPr/>
        </p:nvGrpSpPr>
        <p:grpSpPr>
          <a:xfrm>
            <a:off x="9601200" y="328481"/>
            <a:ext cx="2832498" cy="494202"/>
            <a:chOff x="4116076" y="413123"/>
            <a:chExt cx="2832498" cy="494202"/>
          </a:xfrm>
        </p:grpSpPr>
        <p:cxnSp>
          <p:nvCxnSpPr>
            <p:cNvPr id="926" name="Google Shape;926;p45"/>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927" name="Google Shape;927;p45"/>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928" name="Google Shape;928;p45"/>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929" name="Google Shape;929;p45"/>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930" name="Google Shape;930;p45"/>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2</a:t>
              </a:r>
              <a:endParaRPr sz="500" b="1">
                <a:solidFill>
                  <a:srgbClr val="07C1E8"/>
                </a:solidFill>
                <a:latin typeface="Avenir"/>
                <a:ea typeface="Avenir"/>
                <a:cs typeface="Avenir"/>
                <a:sym typeface="Avenir"/>
              </a:endParaRPr>
            </a:p>
          </p:txBody>
        </p:sp>
        <p:sp>
          <p:nvSpPr>
            <p:cNvPr id="931" name="Google Shape;931;p45"/>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3</a:t>
              </a:r>
              <a:endParaRPr sz="500" b="1">
                <a:solidFill>
                  <a:srgbClr val="BFBFBF"/>
                </a:solidFill>
                <a:latin typeface="Avenir"/>
                <a:ea typeface="Avenir"/>
                <a:cs typeface="Avenir"/>
                <a:sym typeface="Avenir"/>
              </a:endParaRPr>
            </a:p>
          </p:txBody>
        </p:sp>
        <p:sp>
          <p:nvSpPr>
            <p:cNvPr id="932" name="Google Shape;932;p45"/>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4</a:t>
              </a:r>
              <a:endParaRPr sz="500" b="1">
                <a:solidFill>
                  <a:srgbClr val="BFBFBF"/>
                </a:solidFill>
                <a:latin typeface="Avenir"/>
                <a:ea typeface="Avenir"/>
                <a:cs typeface="Avenir"/>
                <a:sym typeface="Avenir"/>
              </a:endParaRPr>
            </a:p>
          </p:txBody>
        </p:sp>
        <p:sp>
          <p:nvSpPr>
            <p:cNvPr id="933" name="Google Shape;933;p45"/>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934" name="Google Shape;934;p45"/>
            <p:cNvSpPr/>
            <p:nvPr/>
          </p:nvSpPr>
          <p:spPr>
            <a:xfrm rot="8100000">
              <a:off x="5199879"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935" name="Google Shape;935;p45"/>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936" name="Google Shape;936;p45"/>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Google Shape;941;p46"/>
          <p:cNvSpPr txBox="1">
            <a:spLocks noGrp="1"/>
          </p:cNvSpPr>
          <p:nvPr>
            <p:ph type="body" idx="1"/>
          </p:nvPr>
        </p:nvSpPr>
        <p:spPr>
          <a:xfrm>
            <a:off x="946529" y="1841290"/>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193C0"/>
              </a:buClr>
              <a:buSzPts val="2600"/>
              <a:buNone/>
            </a:pPr>
            <a:r>
              <a:rPr lang="en-US" sz="2600">
                <a:solidFill>
                  <a:srgbClr val="0193C0"/>
                </a:solidFill>
                <a:latin typeface="Comfortaa"/>
                <a:ea typeface="Comfortaa"/>
                <a:cs typeface="Comfortaa"/>
                <a:sym typeface="Comfortaa"/>
              </a:rPr>
              <a:t>WRAP UP:</a:t>
            </a:r>
            <a:endParaRPr sz="2800" b="0">
              <a:solidFill>
                <a:srgbClr val="454545"/>
              </a:solidFill>
              <a:latin typeface="Avenir"/>
              <a:ea typeface="Avenir"/>
              <a:cs typeface="Avenir"/>
              <a:sym typeface="Avenir"/>
            </a:endParaRPr>
          </a:p>
          <a:p>
            <a:pPr marL="0" lvl="0" indent="0" algn="l" rtl="0">
              <a:lnSpc>
                <a:spcPct val="100000"/>
              </a:lnSpc>
              <a:spcBef>
                <a:spcPts val="1000"/>
              </a:spcBef>
              <a:spcAft>
                <a:spcPts val="0"/>
              </a:spcAft>
              <a:buClr>
                <a:srgbClr val="454545"/>
              </a:buClr>
              <a:buSzPts val="2400"/>
              <a:buNone/>
            </a:pPr>
            <a:r>
              <a:rPr lang="en-US" sz="2400" b="0">
                <a:solidFill>
                  <a:srgbClr val="454545"/>
                </a:solidFill>
                <a:latin typeface="Avenir"/>
                <a:ea typeface="Avenir"/>
                <a:cs typeface="Avenir"/>
                <a:sym typeface="Avenir"/>
              </a:rPr>
              <a:t>Module 2 is complete. In this module members of the team introduced themselves and the activity to community groups (Activity 1), guided the community groups through a decision tree to shift, reframe, fortify or be aware of their community’s norms (Activity 2), helped the group envision what they would like the social norms to be in the future (Activity 3), used a checklist to consider how easy or difficult that future state will be to achieve (Activity 4), and then documented each of these decisions in the Norm Profile (Activity 5). With the Norm Profile completed, Module 2 is complete. Module 3 focuses on using the Norm Profile to adapt the program’s logic model, activities, and program documents. </a:t>
            </a:r>
            <a:endParaRPr/>
          </a:p>
          <a:p>
            <a:pPr marL="0" lvl="0" indent="0" algn="l" rtl="0">
              <a:lnSpc>
                <a:spcPct val="90000"/>
              </a:lnSpc>
              <a:spcBef>
                <a:spcPts val="1000"/>
              </a:spcBef>
              <a:spcAft>
                <a:spcPts val="0"/>
              </a:spcAft>
              <a:buClr>
                <a:schemeClr val="dk1"/>
              </a:buClr>
              <a:buSzPts val="2800"/>
              <a:buNone/>
            </a:pPr>
            <a:endParaRPr sz="2800" b="0">
              <a:solidFill>
                <a:srgbClr val="454545"/>
              </a:solidFill>
              <a:latin typeface="Avenir"/>
              <a:ea typeface="Avenir"/>
              <a:cs typeface="Avenir"/>
              <a:sym typeface="Avenir"/>
            </a:endParaRPr>
          </a:p>
          <a:p>
            <a:pPr marL="0" lvl="0" indent="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
        <p:nvSpPr>
          <p:cNvPr id="942" name="Google Shape;942;p46"/>
          <p:cNvSpPr txBox="1">
            <a:spLocks noGrp="1"/>
          </p:cNvSpPr>
          <p:nvPr>
            <p:ph type="title"/>
          </p:nvPr>
        </p:nvSpPr>
        <p:spPr>
          <a:xfrm>
            <a:off x="1024445" y="814889"/>
            <a:ext cx="7781352" cy="34146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7C1E8"/>
              </a:buClr>
              <a:buSzPts val="3200"/>
              <a:buFont typeface="Arial"/>
              <a:buNone/>
            </a:pPr>
            <a:r>
              <a:rPr lang="en-US" sz="3200">
                <a:solidFill>
                  <a:srgbClr val="07C1E8"/>
                </a:solidFill>
                <a:latin typeface="Arial"/>
                <a:ea typeface="Arial"/>
                <a:cs typeface="Arial"/>
                <a:sym typeface="Arial"/>
              </a:rPr>
              <a:t>Activity 5: Document the Decisions</a:t>
            </a:r>
            <a:endParaRPr sz="3200">
              <a:latin typeface="Calibri"/>
              <a:ea typeface="Calibri"/>
              <a:cs typeface="Calibri"/>
              <a:sym typeface="Calibri"/>
            </a:endParaRPr>
          </a:p>
        </p:txBody>
      </p:sp>
      <p:grpSp>
        <p:nvGrpSpPr>
          <p:cNvPr id="943" name="Google Shape;943;p46"/>
          <p:cNvGrpSpPr/>
          <p:nvPr/>
        </p:nvGrpSpPr>
        <p:grpSpPr>
          <a:xfrm>
            <a:off x="9601200" y="328481"/>
            <a:ext cx="2832498" cy="494202"/>
            <a:chOff x="4116076" y="413123"/>
            <a:chExt cx="2832498" cy="494202"/>
          </a:xfrm>
        </p:grpSpPr>
        <p:cxnSp>
          <p:nvCxnSpPr>
            <p:cNvPr id="944" name="Google Shape;944;p46"/>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945" name="Google Shape;945;p46"/>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946" name="Google Shape;946;p46"/>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947" name="Google Shape;947;p46"/>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948" name="Google Shape;948;p46"/>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2</a:t>
              </a:r>
              <a:endParaRPr sz="500" b="1">
                <a:solidFill>
                  <a:srgbClr val="07C1E8"/>
                </a:solidFill>
                <a:latin typeface="Avenir"/>
                <a:ea typeface="Avenir"/>
                <a:cs typeface="Avenir"/>
                <a:sym typeface="Avenir"/>
              </a:endParaRPr>
            </a:p>
          </p:txBody>
        </p:sp>
        <p:sp>
          <p:nvSpPr>
            <p:cNvPr id="949" name="Google Shape;949;p46"/>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3</a:t>
              </a:r>
              <a:endParaRPr sz="500" b="1">
                <a:solidFill>
                  <a:srgbClr val="BFBFBF"/>
                </a:solidFill>
                <a:latin typeface="Avenir"/>
                <a:ea typeface="Avenir"/>
                <a:cs typeface="Avenir"/>
                <a:sym typeface="Avenir"/>
              </a:endParaRPr>
            </a:p>
          </p:txBody>
        </p:sp>
        <p:sp>
          <p:nvSpPr>
            <p:cNvPr id="950" name="Google Shape;950;p46"/>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4</a:t>
              </a:r>
              <a:endParaRPr sz="500" b="1">
                <a:solidFill>
                  <a:srgbClr val="BFBFBF"/>
                </a:solidFill>
                <a:latin typeface="Avenir"/>
                <a:ea typeface="Avenir"/>
                <a:cs typeface="Avenir"/>
                <a:sym typeface="Avenir"/>
              </a:endParaRPr>
            </a:p>
          </p:txBody>
        </p:sp>
        <p:sp>
          <p:nvSpPr>
            <p:cNvPr id="951" name="Google Shape;951;p46"/>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952" name="Google Shape;952;p46"/>
            <p:cNvSpPr/>
            <p:nvPr/>
          </p:nvSpPr>
          <p:spPr>
            <a:xfrm rot="8100000">
              <a:off x="5199879"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953" name="Google Shape;953;p46"/>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954" name="Google Shape;954;p46"/>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grpSp>
        <p:nvGrpSpPr>
          <p:cNvPr id="959" name="Google Shape;959;p47"/>
          <p:cNvGrpSpPr/>
          <p:nvPr/>
        </p:nvGrpSpPr>
        <p:grpSpPr>
          <a:xfrm>
            <a:off x="4729908" y="2084757"/>
            <a:ext cx="2732183" cy="2405908"/>
            <a:chOff x="4729909" y="1435352"/>
            <a:chExt cx="2732183" cy="2405908"/>
          </a:xfrm>
        </p:grpSpPr>
        <p:sp>
          <p:nvSpPr>
            <p:cNvPr id="960" name="Google Shape;960;p47"/>
            <p:cNvSpPr txBox="1"/>
            <p:nvPr/>
          </p:nvSpPr>
          <p:spPr>
            <a:xfrm>
              <a:off x="4729909" y="3500826"/>
              <a:ext cx="2732183" cy="340434"/>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7C1E8"/>
                </a:buClr>
                <a:buSzPts val="3200"/>
                <a:buFont typeface="Arial"/>
                <a:buNone/>
              </a:pPr>
              <a:r>
                <a:rPr lang="en-US" sz="3200" b="1" i="0" dirty="0">
                  <a:solidFill>
                    <a:srgbClr val="07C1E8"/>
                  </a:solidFill>
                  <a:latin typeface="Arial"/>
                  <a:ea typeface="Arial"/>
                  <a:cs typeface="Arial"/>
                  <a:sym typeface="Arial"/>
                </a:rPr>
                <a:t>Program Design or Adaptation</a:t>
              </a:r>
              <a:endParaRPr dirty="0"/>
            </a:p>
          </p:txBody>
        </p:sp>
        <p:grpSp>
          <p:nvGrpSpPr>
            <p:cNvPr id="961" name="Google Shape;961;p47"/>
            <p:cNvGrpSpPr/>
            <p:nvPr/>
          </p:nvGrpSpPr>
          <p:grpSpPr>
            <a:xfrm>
              <a:off x="5131224" y="1435352"/>
              <a:ext cx="1929553" cy="1929553"/>
              <a:chOff x="453466" y="5899754"/>
              <a:chExt cx="2305246" cy="2305246"/>
            </a:xfrm>
          </p:grpSpPr>
          <p:sp>
            <p:nvSpPr>
              <p:cNvPr id="962" name="Google Shape;962;p47"/>
              <p:cNvSpPr/>
              <p:nvPr/>
            </p:nvSpPr>
            <p:spPr>
              <a:xfrm rot="8100000">
                <a:off x="791061" y="6237350"/>
                <a:ext cx="1630055" cy="1630055"/>
              </a:xfrm>
              <a:prstGeom prst="teardrop">
                <a:avLst>
                  <a:gd name="adj" fmla="val 92853"/>
                </a:avLst>
              </a:prstGeom>
              <a:noFill/>
              <a:ln w="38100" cap="flat" cmpd="sng">
                <a:solidFill>
                  <a:srgbClr val="07C1E8"/>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963" name="Google Shape;963;p47"/>
              <p:cNvSpPr txBox="1"/>
              <p:nvPr/>
            </p:nvSpPr>
            <p:spPr>
              <a:xfrm>
                <a:off x="1075144" y="6894858"/>
                <a:ext cx="974585" cy="315038"/>
              </a:xfrm>
              <a:prstGeom prst="rect">
                <a:avLst/>
              </a:prstGeom>
              <a:noFill/>
              <a:ln>
                <a:noFill/>
              </a:ln>
            </p:spPr>
            <p:txBody>
              <a:bodyPr spcFirstLastPara="1" wrap="square" lIns="0" tIns="0" rIns="0" bIns="0" anchor="t" anchorCtr="0">
                <a:noAutofit/>
              </a:bodyPr>
              <a:lstStyle/>
              <a:p>
                <a:pPr marL="92075" marR="0" lvl="0" indent="0" algn="ctr" rtl="0">
                  <a:lnSpc>
                    <a:spcPct val="150000"/>
                  </a:lnSpc>
                  <a:spcBef>
                    <a:spcPts val="0"/>
                  </a:spcBef>
                  <a:spcAft>
                    <a:spcPts val="0"/>
                  </a:spcAft>
                  <a:buClr>
                    <a:srgbClr val="07C1E8"/>
                  </a:buClr>
                  <a:buSzPts val="900"/>
                  <a:buFont typeface="Comfortaa"/>
                  <a:buNone/>
                </a:pPr>
                <a:r>
                  <a:rPr lang="en-US" sz="900" b="1" i="0" dirty="0">
                    <a:solidFill>
                      <a:srgbClr val="07C1E8"/>
                    </a:solidFill>
                    <a:latin typeface="Comfortaa"/>
                    <a:ea typeface="Comfortaa"/>
                    <a:cs typeface="Comfortaa"/>
                    <a:sym typeface="Comfortaa"/>
                  </a:rPr>
                  <a:t>MODULE </a:t>
                </a:r>
                <a:r>
                  <a:rPr lang="en-US" sz="1100" b="1" i="0" dirty="0">
                    <a:solidFill>
                      <a:srgbClr val="07C1E8"/>
                    </a:solidFill>
                    <a:latin typeface="Comfortaa"/>
                    <a:ea typeface="Comfortaa"/>
                    <a:cs typeface="Comfortaa"/>
                    <a:sym typeface="Comfortaa"/>
                  </a:rPr>
                  <a:t>3</a:t>
                </a:r>
                <a:endParaRPr sz="900" b="1" i="0" dirty="0">
                  <a:solidFill>
                    <a:srgbClr val="07C1E8"/>
                  </a:solidFill>
                  <a:latin typeface="Comfortaa"/>
                  <a:ea typeface="Comfortaa"/>
                  <a:cs typeface="Comfortaa"/>
                  <a:sym typeface="Comfortaa"/>
                </a:endParaRPr>
              </a:p>
            </p:txBody>
          </p:sp>
        </p:gr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sp>
        <p:nvSpPr>
          <p:cNvPr id="968" name="Google Shape;968;p48"/>
          <p:cNvSpPr txBox="1">
            <a:spLocks noGrp="1"/>
          </p:cNvSpPr>
          <p:nvPr>
            <p:ph type="body" idx="1"/>
          </p:nvPr>
        </p:nvSpPr>
        <p:spPr>
          <a:xfrm>
            <a:off x="1024445" y="1396539"/>
            <a:ext cx="10515600" cy="546146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193C0"/>
              </a:buClr>
              <a:buSzPts val="2040"/>
              <a:buNone/>
            </a:pPr>
            <a:r>
              <a:rPr lang="en-US" sz="2040" dirty="0">
                <a:solidFill>
                  <a:srgbClr val="0193C0"/>
                </a:solidFill>
                <a:latin typeface="Comfortaa"/>
                <a:ea typeface="Comfortaa"/>
                <a:cs typeface="Comfortaa"/>
                <a:sym typeface="Comfortaa"/>
              </a:rPr>
              <a:t>GOAL</a:t>
            </a:r>
            <a:endParaRPr dirty="0"/>
          </a:p>
          <a:p>
            <a:pPr marL="0" lvl="0" indent="0" algn="l" rtl="0">
              <a:lnSpc>
                <a:spcPct val="100000"/>
              </a:lnSpc>
              <a:spcBef>
                <a:spcPts val="1000"/>
              </a:spcBef>
              <a:spcAft>
                <a:spcPts val="0"/>
              </a:spcAft>
              <a:buClr>
                <a:srgbClr val="454545"/>
              </a:buClr>
              <a:buSzPts val="1679"/>
              <a:buNone/>
            </a:pPr>
            <a:r>
              <a:rPr lang="en-US" sz="1679" b="0" dirty="0">
                <a:solidFill>
                  <a:srgbClr val="454545"/>
                </a:solidFill>
                <a:latin typeface="Avenir"/>
                <a:ea typeface="Avenir"/>
                <a:cs typeface="Avenir"/>
                <a:sym typeface="Avenir"/>
              </a:rPr>
              <a:t>Consider how to integrate social norms into existing activities or activities under development and identify gaps where additional work is needed.</a:t>
            </a:r>
            <a:endParaRPr dirty="0"/>
          </a:p>
          <a:p>
            <a:pPr marL="0" lvl="0" indent="0" algn="l" rtl="0">
              <a:lnSpc>
                <a:spcPct val="100000"/>
              </a:lnSpc>
              <a:spcBef>
                <a:spcPts val="1000"/>
              </a:spcBef>
              <a:spcAft>
                <a:spcPts val="0"/>
              </a:spcAft>
              <a:buClr>
                <a:schemeClr val="dk1"/>
              </a:buClr>
              <a:buSzPts val="1280"/>
              <a:buNone/>
            </a:pPr>
            <a:endParaRPr sz="1280" dirty="0">
              <a:solidFill>
                <a:srgbClr val="0193C0"/>
              </a:solidFill>
              <a:latin typeface="Comfortaa"/>
              <a:ea typeface="Comfortaa"/>
              <a:cs typeface="Comfortaa"/>
              <a:sym typeface="Comfortaa"/>
            </a:endParaRPr>
          </a:p>
          <a:p>
            <a:pPr marL="0" lvl="0" indent="0" algn="l" rtl="0">
              <a:lnSpc>
                <a:spcPct val="100000"/>
              </a:lnSpc>
              <a:spcBef>
                <a:spcPts val="1000"/>
              </a:spcBef>
              <a:spcAft>
                <a:spcPts val="0"/>
              </a:spcAft>
              <a:buClr>
                <a:srgbClr val="0193C0"/>
              </a:buClr>
              <a:buSzPts val="2040"/>
              <a:buNone/>
            </a:pPr>
            <a:r>
              <a:rPr lang="en-US" sz="2040" dirty="0">
                <a:solidFill>
                  <a:srgbClr val="0193C0"/>
                </a:solidFill>
                <a:latin typeface="Comfortaa"/>
                <a:ea typeface="Comfortaa"/>
                <a:cs typeface="Comfortaa"/>
                <a:sym typeface="Comfortaa"/>
              </a:rPr>
              <a:t>ACTIVITIES IN THIS MODULE</a:t>
            </a:r>
            <a:endParaRPr dirty="0"/>
          </a:p>
          <a:p>
            <a:pPr marL="273050" lvl="0" indent="-106616" algn="l" rtl="0">
              <a:lnSpc>
                <a:spcPct val="100000"/>
              </a:lnSpc>
              <a:spcBef>
                <a:spcPts val="1000"/>
              </a:spcBef>
              <a:spcAft>
                <a:spcPts val="0"/>
              </a:spcAft>
              <a:buClr>
                <a:srgbClr val="454545"/>
              </a:buClr>
              <a:buSzPts val="1679"/>
              <a:buFont typeface="Calibri"/>
              <a:buAutoNum type="arabicPeriod"/>
            </a:pPr>
            <a:r>
              <a:rPr lang="en-US" sz="1679" b="0" dirty="0">
                <a:solidFill>
                  <a:srgbClr val="454545"/>
                </a:solidFill>
                <a:latin typeface="Avenir"/>
                <a:ea typeface="Avenir"/>
                <a:cs typeface="Avenir"/>
                <a:sym typeface="Avenir"/>
              </a:rPr>
              <a:t> Review your logic model </a:t>
            </a:r>
            <a:endParaRPr sz="1679" b="0" dirty="0">
              <a:solidFill>
                <a:srgbClr val="454545"/>
              </a:solidFill>
              <a:latin typeface="Avenir"/>
              <a:ea typeface="Avenir"/>
              <a:cs typeface="Avenir"/>
              <a:sym typeface="Avenir"/>
            </a:endParaRPr>
          </a:p>
          <a:p>
            <a:pPr marL="273050" lvl="0" indent="-106616" algn="l" rtl="0">
              <a:lnSpc>
                <a:spcPct val="100000"/>
              </a:lnSpc>
              <a:spcBef>
                <a:spcPts val="1000"/>
              </a:spcBef>
              <a:spcAft>
                <a:spcPts val="0"/>
              </a:spcAft>
              <a:buClr>
                <a:srgbClr val="454545"/>
              </a:buClr>
              <a:buSzPts val="1679"/>
              <a:buFont typeface="Calibri"/>
              <a:buAutoNum type="arabicPeriod"/>
            </a:pPr>
            <a:r>
              <a:rPr lang="en-US" sz="1679" b="0" dirty="0">
                <a:solidFill>
                  <a:srgbClr val="454545"/>
                </a:solidFill>
                <a:latin typeface="Avenir"/>
                <a:ea typeface="Avenir"/>
                <a:cs typeface="Avenir"/>
                <a:sym typeface="Avenir"/>
              </a:rPr>
              <a:t>  Review your activities</a:t>
            </a:r>
            <a:endParaRPr sz="1679" b="0" dirty="0">
              <a:solidFill>
                <a:srgbClr val="454545"/>
              </a:solidFill>
              <a:latin typeface="Avenir"/>
              <a:ea typeface="Avenir"/>
              <a:cs typeface="Avenir"/>
              <a:sym typeface="Avenir"/>
            </a:endParaRPr>
          </a:p>
          <a:p>
            <a:pPr marL="273050" lvl="0" indent="-106616" algn="l" rtl="0">
              <a:lnSpc>
                <a:spcPct val="100000"/>
              </a:lnSpc>
              <a:spcBef>
                <a:spcPts val="1000"/>
              </a:spcBef>
              <a:spcAft>
                <a:spcPts val="0"/>
              </a:spcAft>
              <a:buClr>
                <a:srgbClr val="454545"/>
              </a:buClr>
              <a:buSzPts val="1679"/>
              <a:buFont typeface="Calibri"/>
              <a:buAutoNum type="arabicPeriod"/>
            </a:pPr>
            <a:r>
              <a:rPr lang="en-US" sz="1679" b="0" dirty="0">
                <a:solidFill>
                  <a:srgbClr val="454545"/>
                </a:solidFill>
                <a:latin typeface="Avenir"/>
                <a:ea typeface="Avenir"/>
                <a:cs typeface="Avenir"/>
                <a:sym typeface="Avenir"/>
              </a:rPr>
              <a:t>  Refine your activities </a:t>
            </a:r>
            <a:endParaRPr sz="1679" b="0" dirty="0">
              <a:solidFill>
                <a:srgbClr val="454545"/>
              </a:solidFill>
              <a:latin typeface="Avenir"/>
              <a:ea typeface="Avenir"/>
              <a:cs typeface="Avenir"/>
              <a:sym typeface="Avenir"/>
            </a:endParaRPr>
          </a:p>
          <a:p>
            <a:pPr marL="273050" lvl="0" indent="-106616" algn="l" rtl="0">
              <a:lnSpc>
                <a:spcPct val="100000"/>
              </a:lnSpc>
              <a:spcBef>
                <a:spcPts val="1000"/>
              </a:spcBef>
              <a:spcAft>
                <a:spcPts val="0"/>
              </a:spcAft>
              <a:buClr>
                <a:srgbClr val="454545"/>
              </a:buClr>
              <a:buSzPts val="1679"/>
              <a:buFont typeface="Calibri"/>
              <a:buAutoNum type="arabicPeriod"/>
            </a:pPr>
            <a:r>
              <a:rPr lang="en-US" sz="1679" b="0" dirty="0">
                <a:solidFill>
                  <a:srgbClr val="454545"/>
                </a:solidFill>
                <a:latin typeface="Avenir"/>
                <a:ea typeface="Avenir"/>
                <a:cs typeface="Avenir"/>
                <a:sym typeface="Avenir"/>
              </a:rPr>
              <a:t>  Assess risks </a:t>
            </a:r>
            <a:endParaRPr sz="1679" b="0" dirty="0">
              <a:solidFill>
                <a:srgbClr val="454545"/>
              </a:solidFill>
              <a:latin typeface="Avenir"/>
              <a:ea typeface="Avenir"/>
              <a:cs typeface="Avenir"/>
              <a:sym typeface="Avenir"/>
            </a:endParaRPr>
          </a:p>
          <a:p>
            <a:pPr marL="273050" lvl="0" indent="-106616" algn="l" rtl="0">
              <a:lnSpc>
                <a:spcPct val="100000"/>
              </a:lnSpc>
              <a:spcBef>
                <a:spcPts val="1000"/>
              </a:spcBef>
              <a:spcAft>
                <a:spcPts val="0"/>
              </a:spcAft>
              <a:buClr>
                <a:srgbClr val="454545"/>
              </a:buClr>
              <a:buSzPts val="1679"/>
              <a:buFont typeface="Calibri"/>
              <a:buAutoNum type="arabicPeriod"/>
            </a:pPr>
            <a:r>
              <a:rPr lang="en-US" sz="1679" b="0" dirty="0">
                <a:solidFill>
                  <a:srgbClr val="454545"/>
                </a:solidFill>
                <a:latin typeface="Avenir"/>
                <a:ea typeface="Avenir"/>
                <a:cs typeface="Avenir"/>
                <a:sym typeface="Avenir"/>
              </a:rPr>
              <a:t>  Revise your logic model</a:t>
            </a:r>
            <a:endParaRPr sz="1679" dirty="0">
              <a:solidFill>
                <a:srgbClr val="0193C0"/>
              </a:solidFill>
              <a:latin typeface="Comfortaa"/>
              <a:ea typeface="Comfortaa"/>
              <a:cs typeface="Comfortaa"/>
              <a:sym typeface="Comfortaa"/>
            </a:endParaRPr>
          </a:p>
          <a:p>
            <a:pPr marL="0" lvl="0" indent="0" algn="l" rtl="0">
              <a:lnSpc>
                <a:spcPct val="100000"/>
              </a:lnSpc>
              <a:spcBef>
                <a:spcPts val="1000"/>
              </a:spcBef>
              <a:spcAft>
                <a:spcPts val="0"/>
              </a:spcAft>
              <a:buClr>
                <a:schemeClr val="dk1"/>
              </a:buClr>
              <a:buSzPts val="1280"/>
              <a:buNone/>
            </a:pPr>
            <a:endParaRPr sz="1280" dirty="0">
              <a:solidFill>
                <a:srgbClr val="0193C0"/>
              </a:solidFill>
              <a:latin typeface="Comfortaa"/>
              <a:ea typeface="Comfortaa"/>
              <a:cs typeface="Comfortaa"/>
              <a:sym typeface="Comfortaa"/>
            </a:endParaRPr>
          </a:p>
          <a:p>
            <a:pPr marL="0" lvl="0" indent="0" algn="l" rtl="0">
              <a:lnSpc>
                <a:spcPct val="100000"/>
              </a:lnSpc>
              <a:spcBef>
                <a:spcPts val="1000"/>
              </a:spcBef>
              <a:spcAft>
                <a:spcPts val="0"/>
              </a:spcAft>
              <a:buClr>
                <a:srgbClr val="0193C0"/>
              </a:buClr>
              <a:buSzPts val="2040"/>
              <a:buNone/>
            </a:pPr>
            <a:r>
              <a:rPr lang="en-US" sz="2040" dirty="0">
                <a:solidFill>
                  <a:srgbClr val="0193C0"/>
                </a:solidFill>
                <a:latin typeface="Comfortaa"/>
                <a:ea typeface="Comfortaa"/>
                <a:cs typeface="Comfortaa"/>
                <a:sym typeface="Comfortaa"/>
              </a:rPr>
              <a:t>OUTPUT</a:t>
            </a:r>
            <a:endParaRPr dirty="0"/>
          </a:p>
          <a:p>
            <a:pPr marL="411162" lvl="0" indent="-228600" algn="l" rtl="0">
              <a:lnSpc>
                <a:spcPct val="100000"/>
              </a:lnSpc>
              <a:spcBef>
                <a:spcPts val="1000"/>
              </a:spcBef>
              <a:spcAft>
                <a:spcPts val="0"/>
              </a:spcAft>
              <a:buClr>
                <a:srgbClr val="454545"/>
              </a:buClr>
              <a:buSzPts val="1679"/>
              <a:buAutoNum type="arabicPeriod"/>
            </a:pPr>
            <a:r>
              <a:rPr lang="en-US" sz="1679" b="0" dirty="0">
                <a:solidFill>
                  <a:srgbClr val="454545"/>
                </a:solidFill>
                <a:latin typeface="Avenir"/>
                <a:ea typeface="Avenir"/>
                <a:cs typeface="Avenir"/>
                <a:sym typeface="Avenir"/>
              </a:rPr>
              <a:t>Revised logic model that includes the social norms your program will shift, reframe or fortify. </a:t>
            </a:r>
            <a:endParaRPr dirty="0"/>
          </a:p>
          <a:p>
            <a:pPr marL="411162" lvl="0" indent="-228600" algn="l" rtl="0">
              <a:lnSpc>
                <a:spcPct val="100000"/>
              </a:lnSpc>
              <a:spcBef>
                <a:spcPts val="1000"/>
              </a:spcBef>
              <a:spcAft>
                <a:spcPts val="0"/>
              </a:spcAft>
              <a:buClr>
                <a:srgbClr val="454545"/>
              </a:buClr>
              <a:buSzPts val="1679"/>
              <a:buAutoNum type="arabicPeriod"/>
            </a:pPr>
            <a:r>
              <a:rPr lang="en-US" sz="1679" b="0" dirty="0">
                <a:solidFill>
                  <a:srgbClr val="454545"/>
                </a:solidFill>
                <a:latin typeface="Avenir"/>
                <a:ea typeface="Avenir"/>
                <a:cs typeface="Avenir"/>
                <a:sym typeface="Avenir"/>
              </a:rPr>
              <a:t>Activity descriptions that flow from the logic model describing how activities impact social norms.</a:t>
            </a:r>
            <a:endParaRPr dirty="0"/>
          </a:p>
          <a:p>
            <a:pPr marL="0" lvl="0" indent="0" algn="l" rtl="0">
              <a:lnSpc>
                <a:spcPct val="100000"/>
              </a:lnSpc>
              <a:spcBef>
                <a:spcPts val="1000"/>
              </a:spcBef>
              <a:spcAft>
                <a:spcPts val="0"/>
              </a:spcAft>
              <a:buClr>
                <a:schemeClr val="dk1"/>
              </a:buClr>
              <a:buSzPts val="1280"/>
              <a:buNone/>
            </a:pPr>
            <a:endParaRPr sz="1280" dirty="0">
              <a:solidFill>
                <a:srgbClr val="0193C0"/>
              </a:solidFill>
              <a:latin typeface="Comfortaa"/>
              <a:ea typeface="Comfortaa"/>
              <a:cs typeface="Comfortaa"/>
              <a:sym typeface="Comfortaa"/>
            </a:endParaRPr>
          </a:p>
          <a:p>
            <a:pPr marL="0" lvl="0" indent="0" algn="l" rtl="0">
              <a:lnSpc>
                <a:spcPct val="100000"/>
              </a:lnSpc>
              <a:spcBef>
                <a:spcPts val="1000"/>
              </a:spcBef>
              <a:spcAft>
                <a:spcPts val="0"/>
              </a:spcAft>
              <a:buClr>
                <a:srgbClr val="07C1E8"/>
              </a:buClr>
              <a:buSzPts val="1120"/>
              <a:buNone/>
            </a:pPr>
            <a:endParaRPr sz="1120" b="0" dirty="0">
              <a:solidFill>
                <a:srgbClr val="454545"/>
              </a:solidFill>
              <a:latin typeface="Avenir"/>
              <a:ea typeface="Avenir"/>
              <a:cs typeface="Avenir"/>
              <a:sym typeface="Avenir"/>
            </a:endParaRPr>
          </a:p>
          <a:p>
            <a:pPr marL="0" lvl="0" indent="0" algn="l" rtl="0">
              <a:lnSpc>
                <a:spcPct val="100000"/>
              </a:lnSpc>
              <a:spcBef>
                <a:spcPts val="1000"/>
              </a:spcBef>
              <a:spcAft>
                <a:spcPts val="0"/>
              </a:spcAft>
              <a:buClr>
                <a:srgbClr val="07C1E8"/>
              </a:buClr>
              <a:buSzPts val="1120"/>
              <a:buNone/>
            </a:pPr>
            <a:endParaRPr sz="1120" b="0" dirty="0">
              <a:solidFill>
                <a:srgbClr val="454545"/>
              </a:solidFill>
              <a:latin typeface="Avenir"/>
              <a:ea typeface="Avenir"/>
              <a:cs typeface="Avenir"/>
              <a:sym typeface="Avenir"/>
            </a:endParaRPr>
          </a:p>
          <a:p>
            <a:pPr marL="0" lvl="0" indent="0" algn="l" rtl="0">
              <a:lnSpc>
                <a:spcPct val="100000"/>
              </a:lnSpc>
              <a:spcBef>
                <a:spcPts val="1000"/>
              </a:spcBef>
              <a:spcAft>
                <a:spcPts val="0"/>
              </a:spcAft>
              <a:buClr>
                <a:schemeClr val="dk1"/>
              </a:buClr>
              <a:buSzPts val="1120"/>
              <a:buNone/>
            </a:pPr>
            <a:endParaRPr sz="1120" dirty="0"/>
          </a:p>
        </p:txBody>
      </p:sp>
      <p:grpSp>
        <p:nvGrpSpPr>
          <p:cNvPr id="969" name="Google Shape;969;p48"/>
          <p:cNvGrpSpPr/>
          <p:nvPr/>
        </p:nvGrpSpPr>
        <p:grpSpPr>
          <a:xfrm>
            <a:off x="9601200" y="328481"/>
            <a:ext cx="2832498" cy="494202"/>
            <a:chOff x="4116076" y="413123"/>
            <a:chExt cx="2832498" cy="494202"/>
          </a:xfrm>
        </p:grpSpPr>
        <p:cxnSp>
          <p:nvCxnSpPr>
            <p:cNvPr id="970" name="Google Shape;970;p48"/>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971" name="Google Shape;971;p48"/>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972" name="Google Shape;972;p48"/>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973" name="Google Shape;973;p48"/>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974" name="Google Shape;974;p48"/>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2</a:t>
              </a:r>
              <a:endParaRPr sz="500" b="1">
                <a:solidFill>
                  <a:srgbClr val="BFBFBF"/>
                </a:solidFill>
                <a:latin typeface="Avenir"/>
                <a:ea typeface="Avenir"/>
                <a:cs typeface="Avenir"/>
                <a:sym typeface="Avenir"/>
              </a:endParaRPr>
            </a:p>
          </p:txBody>
        </p:sp>
        <p:sp>
          <p:nvSpPr>
            <p:cNvPr id="975" name="Google Shape;975;p48"/>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3</a:t>
              </a:r>
              <a:endParaRPr sz="500" b="1">
                <a:solidFill>
                  <a:srgbClr val="07C1E8"/>
                </a:solidFill>
                <a:latin typeface="Avenir"/>
                <a:ea typeface="Avenir"/>
                <a:cs typeface="Avenir"/>
                <a:sym typeface="Avenir"/>
              </a:endParaRPr>
            </a:p>
          </p:txBody>
        </p:sp>
        <p:sp>
          <p:nvSpPr>
            <p:cNvPr id="976" name="Google Shape;976;p48"/>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4</a:t>
              </a:r>
              <a:endParaRPr sz="500" b="1">
                <a:solidFill>
                  <a:srgbClr val="BFBFBF"/>
                </a:solidFill>
                <a:latin typeface="Avenir"/>
                <a:ea typeface="Avenir"/>
                <a:cs typeface="Avenir"/>
                <a:sym typeface="Avenir"/>
              </a:endParaRPr>
            </a:p>
          </p:txBody>
        </p:sp>
        <p:sp>
          <p:nvSpPr>
            <p:cNvPr id="977" name="Google Shape;977;p48"/>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978" name="Google Shape;978;p48"/>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979" name="Google Shape;979;p48"/>
            <p:cNvSpPr/>
            <p:nvPr/>
          </p:nvSpPr>
          <p:spPr>
            <a:xfrm rot="8100000">
              <a:off x="5673408"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980" name="Google Shape;980;p48"/>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
        <p:nvSpPr>
          <p:cNvPr id="981" name="Google Shape;981;p48"/>
          <p:cNvSpPr txBox="1"/>
          <p:nvPr/>
        </p:nvSpPr>
        <p:spPr>
          <a:xfrm>
            <a:off x="1024445" y="814889"/>
            <a:ext cx="8542694" cy="34146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7C1E8"/>
              </a:buClr>
              <a:buSzPts val="3200"/>
              <a:buFont typeface="Arial"/>
              <a:buNone/>
            </a:pPr>
            <a:r>
              <a:rPr lang="en-US" sz="3200" b="1" i="0" dirty="0">
                <a:solidFill>
                  <a:srgbClr val="07C1E8"/>
                </a:solidFill>
                <a:latin typeface="Arial"/>
                <a:ea typeface="Arial"/>
                <a:cs typeface="Arial"/>
                <a:sym typeface="Arial"/>
              </a:rPr>
              <a:t>Module 3: Program Design or Adaptation</a:t>
            </a:r>
            <a:endParaRPr sz="3200" b="1" i="0" dirty="0">
              <a:solidFill>
                <a:schemeClr val="accent2"/>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193C0"/>
              </a:buClr>
              <a:buSzPts val="2400"/>
              <a:buNone/>
            </a:pPr>
            <a:r>
              <a:rPr lang="en-US" sz="2400">
                <a:solidFill>
                  <a:srgbClr val="0193C0"/>
                </a:solidFill>
                <a:latin typeface="Comfortaa"/>
                <a:ea typeface="Comfortaa"/>
                <a:cs typeface="Comfortaa"/>
                <a:sym typeface="Comfortaa"/>
              </a:rPr>
              <a:t>KEY TERMS</a:t>
            </a:r>
            <a:endParaRPr/>
          </a:p>
          <a:p>
            <a:pPr marL="368300" lvl="0" indent="-231775" algn="l" rtl="0">
              <a:lnSpc>
                <a:spcPct val="90000"/>
              </a:lnSpc>
              <a:spcBef>
                <a:spcPts val="1000"/>
              </a:spcBef>
              <a:spcAft>
                <a:spcPts val="0"/>
              </a:spcAft>
              <a:buClr>
                <a:srgbClr val="05B5DB"/>
              </a:buClr>
              <a:buSzPts val="2880"/>
              <a:buFont typeface="Courier New"/>
              <a:buChar char="o"/>
            </a:pPr>
            <a:r>
              <a:rPr lang="en-US" sz="2400" b="1">
                <a:solidFill>
                  <a:srgbClr val="454545"/>
                </a:solidFill>
                <a:latin typeface="Avenir"/>
                <a:ea typeface="Avenir"/>
                <a:cs typeface="Avenir"/>
                <a:sym typeface="Avenir"/>
              </a:rPr>
              <a:t>“Logic models”: </a:t>
            </a:r>
            <a:r>
              <a:rPr lang="en-US" sz="2400" b="0">
                <a:solidFill>
                  <a:srgbClr val="454545"/>
                </a:solidFill>
                <a:latin typeface="Avenir"/>
                <a:ea typeface="Avenir"/>
                <a:cs typeface="Avenir"/>
                <a:sym typeface="Avenir"/>
              </a:rPr>
              <a:t>The guiding structure for programs; they determine what activities are implemented and show how these activities have impact.</a:t>
            </a:r>
            <a:endParaRPr/>
          </a:p>
          <a:p>
            <a:pPr marL="368300" lvl="0" indent="-18415" algn="l" rtl="0">
              <a:lnSpc>
                <a:spcPct val="90000"/>
              </a:lnSpc>
              <a:spcBef>
                <a:spcPts val="1000"/>
              </a:spcBef>
              <a:spcAft>
                <a:spcPts val="0"/>
              </a:spcAft>
              <a:buClr>
                <a:srgbClr val="05B5DB"/>
              </a:buClr>
              <a:buSzPts val="3360"/>
              <a:buFont typeface="Courier New"/>
              <a:buNone/>
            </a:pPr>
            <a:endParaRPr/>
          </a:p>
        </p:txBody>
      </p:sp>
      <p:grpSp>
        <p:nvGrpSpPr>
          <p:cNvPr id="987" name="Google Shape;987;p49"/>
          <p:cNvGrpSpPr/>
          <p:nvPr/>
        </p:nvGrpSpPr>
        <p:grpSpPr>
          <a:xfrm>
            <a:off x="9601200" y="328481"/>
            <a:ext cx="2832498" cy="494202"/>
            <a:chOff x="4116076" y="413123"/>
            <a:chExt cx="2832498" cy="494202"/>
          </a:xfrm>
        </p:grpSpPr>
        <p:cxnSp>
          <p:nvCxnSpPr>
            <p:cNvPr id="988" name="Google Shape;988;p49"/>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989" name="Google Shape;989;p49"/>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990" name="Google Shape;990;p49"/>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991" name="Google Shape;991;p49"/>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992" name="Google Shape;992;p49"/>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2</a:t>
              </a:r>
              <a:endParaRPr sz="500" b="1">
                <a:solidFill>
                  <a:srgbClr val="BFBFBF"/>
                </a:solidFill>
                <a:latin typeface="Avenir"/>
                <a:ea typeface="Avenir"/>
                <a:cs typeface="Avenir"/>
                <a:sym typeface="Avenir"/>
              </a:endParaRPr>
            </a:p>
          </p:txBody>
        </p:sp>
        <p:sp>
          <p:nvSpPr>
            <p:cNvPr id="993" name="Google Shape;993;p49"/>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3</a:t>
              </a:r>
              <a:endParaRPr sz="500" b="1">
                <a:solidFill>
                  <a:srgbClr val="07C1E8"/>
                </a:solidFill>
                <a:latin typeface="Avenir"/>
                <a:ea typeface="Avenir"/>
                <a:cs typeface="Avenir"/>
                <a:sym typeface="Avenir"/>
              </a:endParaRPr>
            </a:p>
          </p:txBody>
        </p:sp>
        <p:sp>
          <p:nvSpPr>
            <p:cNvPr id="994" name="Google Shape;994;p49"/>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4</a:t>
              </a:r>
              <a:endParaRPr sz="500" b="1">
                <a:solidFill>
                  <a:srgbClr val="BFBFBF"/>
                </a:solidFill>
                <a:latin typeface="Avenir"/>
                <a:ea typeface="Avenir"/>
                <a:cs typeface="Avenir"/>
                <a:sym typeface="Avenir"/>
              </a:endParaRPr>
            </a:p>
          </p:txBody>
        </p:sp>
        <p:sp>
          <p:nvSpPr>
            <p:cNvPr id="995" name="Google Shape;995;p49"/>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996" name="Google Shape;996;p49"/>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997" name="Google Shape;997;p49"/>
            <p:cNvSpPr/>
            <p:nvPr/>
          </p:nvSpPr>
          <p:spPr>
            <a:xfrm rot="8100000">
              <a:off x="5673408"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998" name="Google Shape;998;p49"/>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
        <p:nvSpPr>
          <p:cNvPr id="999" name="Google Shape;999;p49"/>
          <p:cNvSpPr txBox="1"/>
          <p:nvPr/>
        </p:nvSpPr>
        <p:spPr>
          <a:xfrm>
            <a:off x="1024444" y="814889"/>
            <a:ext cx="8424355" cy="34146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7C1E8"/>
              </a:buClr>
              <a:buSzPts val="3200"/>
              <a:buFont typeface="Arial"/>
              <a:buNone/>
            </a:pPr>
            <a:r>
              <a:rPr lang="en-US" sz="3200" b="1" i="0" dirty="0">
                <a:solidFill>
                  <a:srgbClr val="07C1E8"/>
                </a:solidFill>
                <a:latin typeface="Arial"/>
                <a:ea typeface="Arial"/>
                <a:cs typeface="Arial"/>
                <a:sym typeface="Arial"/>
              </a:rPr>
              <a:t>Module 3: Program Design or Adaptation</a:t>
            </a:r>
            <a:endParaRPr sz="3200" b="1" i="0" dirty="0">
              <a:solidFill>
                <a:schemeClr val="accent2"/>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grpSp>
        <p:nvGrpSpPr>
          <p:cNvPr id="160" name="Google Shape;160;p5"/>
          <p:cNvGrpSpPr/>
          <p:nvPr/>
        </p:nvGrpSpPr>
        <p:grpSpPr>
          <a:xfrm>
            <a:off x="3470500" y="2051824"/>
            <a:ext cx="5250999" cy="2471774"/>
            <a:chOff x="3594487" y="1762607"/>
            <a:chExt cx="5250999" cy="2471774"/>
          </a:xfrm>
        </p:grpSpPr>
        <p:sp>
          <p:nvSpPr>
            <p:cNvPr id="161" name="Google Shape;161;p5"/>
            <p:cNvSpPr txBox="1"/>
            <p:nvPr/>
          </p:nvSpPr>
          <p:spPr>
            <a:xfrm>
              <a:off x="3594487" y="3832486"/>
              <a:ext cx="5250999" cy="401895"/>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7C1E8"/>
                </a:buClr>
                <a:buSzPts val="3200"/>
                <a:buFont typeface="Arial"/>
                <a:buNone/>
              </a:pPr>
              <a:r>
                <a:rPr lang="en-US" sz="3200" b="1" i="0" u="none" strike="noStrike" cap="none" dirty="0">
                  <a:solidFill>
                    <a:srgbClr val="07C1E8"/>
                  </a:solidFill>
                  <a:latin typeface="Arial"/>
                  <a:ea typeface="Arial"/>
                  <a:cs typeface="Arial"/>
                  <a:sym typeface="Arial"/>
                </a:rPr>
                <a:t>Understanding the Norms</a:t>
              </a:r>
              <a:endParaRPr dirty="0"/>
            </a:p>
          </p:txBody>
        </p:sp>
        <p:grpSp>
          <p:nvGrpSpPr>
            <p:cNvPr id="162" name="Google Shape;162;p5"/>
            <p:cNvGrpSpPr/>
            <p:nvPr/>
          </p:nvGrpSpPr>
          <p:grpSpPr>
            <a:xfrm>
              <a:off x="5255211" y="1762607"/>
              <a:ext cx="1929553" cy="1929553"/>
              <a:chOff x="453466" y="5899754"/>
              <a:chExt cx="2305246" cy="2305246"/>
            </a:xfrm>
          </p:grpSpPr>
          <p:sp>
            <p:nvSpPr>
              <p:cNvPr id="163" name="Google Shape;163;p5"/>
              <p:cNvSpPr/>
              <p:nvPr/>
            </p:nvSpPr>
            <p:spPr>
              <a:xfrm rot="8100000">
                <a:off x="791061" y="6237350"/>
                <a:ext cx="1630055" cy="1630055"/>
              </a:xfrm>
              <a:prstGeom prst="teardrop">
                <a:avLst>
                  <a:gd name="adj" fmla="val 92853"/>
                </a:avLst>
              </a:prstGeom>
              <a:noFill/>
              <a:ln w="38100" cap="flat" cmpd="sng">
                <a:solidFill>
                  <a:srgbClr val="07C1E8"/>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164" name="Google Shape;164;p5"/>
              <p:cNvSpPr txBox="1"/>
              <p:nvPr/>
            </p:nvSpPr>
            <p:spPr>
              <a:xfrm>
                <a:off x="1075144" y="6894858"/>
                <a:ext cx="974585" cy="315038"/>
              </a:xfrm>
              <a:prstGeom prst="rect">
                <a:avLst/>
              </a:prstGeom>
              <a:noFill/>
              <a:ln>
                <a:noFill/>
              </a:ln>
            </p:spPr>
            <p:txBody>
              <a:bodyPr spcFirstLastPara="1" wrap="square" lIns="0" tIns="0" rIns="0" bIns="0" anchor="t" anchorCtr="0">
                <a:noAutofit/>
              </a:bodyPr>
              <a:lstStyle/>
              <a:p>
                <a:pPr marL="92075" marR="0" lvl="0" indent="0" algn="ctr" rtl="0">
                  <a:lnSpc>
                    <a:spcPct val="150000"/>
                  </a:lnSpc>
                  <a:spcBef>
                    <a:spcPts val="0"/>
                  </a:spcBef>
                  <a:spcAft>
                    <a:spcPts val="0"/>
                  </a:spcAft>
                  <a:buClr>
                    <a:srgbClr val="07C1E8"/>
                  </a:buClr>
                  <a:buSzPts val="900"/>
                  <a:buFont typeface="Comfortaa"/>
                  <a:buNone/>
                </a:pPr>
                <a:r>
                  <a:rPr lang="en-US" sz="900" b="1" i="0" u="none" strike="noStrike" cap="none" dirty="0">
                    <a:solidFill>
                      <a:srgbClr val="07C1E8"/>
                    </a:solidFill>
                    <a:latin typeface="Comfortaa"/>
                    <a:ea typeface="Comfortaa"/>
                    <a:cs typeface="Comfortaa"/>
                    <a:sym typeface="Comfortaa"/>
                  </a:rPr>
                  <a:t>MODULE </a:t>
                </a:r>
                <a:r>
                  <a:rPr lang="en-US" sz="1100" b="1" i="0" u="none" strike="noStrike" cap="none" dirty="0">
                    <a:solidFill>
                      <a:srgbClr val="07C1E8"/>
                    </a:solidFill>
                    <a:latin typeface="Comfortaa"/>
                    <a:ea typeface="Comfortaa"/>
                    <a:cs typeface="Comfortaa"/>
                    <a:sym typeface="Comfortaa"/>
                  </a:rPr>
                  <a:t>1</a:t>
                </a:r>
                <a:endParaRPr sz="900" b="1" i="0" u="none" strike="noStrike" cap="none" dirty="0">
                  <a:solidFill>
                    <a:srgbClr val="07C1E8"/>
                  </a:solidFill>
                  <a:latin typeface="Comfortaa"/>
                  <a:ea typeface="Comfortaa"/>
                  <a:cs typeface="Comfortaa"/>
                  <a:sym typeface="Comfortaa"/>
                </a:endParaRPr>
              </a:p>
            </p:txBody>
          </p:sp>
        </p:gr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Google Shape;1004;p50"/>
          <p:cNvSpPr txBox="1">
            <a:spLocks noGrp="1"/>
          </p:cNvSpPr>
          <p:nvPr>
            <p:ph type="body" idx="1"/>
          </p:nvPr>
        </p:nvSpPr>
        <p:spPr>
          <a:xfrm>
            <a:off x="946529" y="1691773"/>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54545"/>
              </a:buClr>
              <a:buSzPts val="2400"/>
              <a:buNone/>
            </a:pPr>
            <a:r>
              <a:rPr lang="en-US" sz="2400" b="0">
                <a:solidFill>
                  <a:srgbClr val="454545"/>
                </a:solidFill>
                <a:latin typeface="Avenir"/>
                <a:ea typeface="Avenir"/>
                <a:cs typeface="Avenir"/>
                <a:sym typeface="Avenir"/>
              </a:rPr>
              <a:t>In this activity, you will assess how well your current logic model integrates social norms. This gives you a starting point to understand how you might integrate norms into your program. </a:t>
            </a:r>
            <a:endParaRPr/>
          </a:p>
          <a:p>
            <a:pPr marL="0" lvl="0" indent="0" algn="l" rtl="0">
              <a:lnSpc>
                <a:spcPct val="90000"/>
              </a:lnSpc>
              <a:spcBef>
                <a:spcPts val="1000"/>
              </a:spcBef>
              <a:spcAft>
                <a:spcPts val="0"/>
              </a:spcAft>
              <a:buClr>
                <a:schemeClr val="dk1"/>
              </a:buClr>
              <a:buSzPts val="2400"/>
              <a:buNone/>
            </a:pPr>
            <a:endParaRPr sz="2400"/>
          </a:p>
        </p:txBody>
      </p:sp>
      <p:grpSp>
        <p:nvGrpSpPr>
          <p:cNvPr id="1005" name="Google Shape;1005;p50"/>
          <p:cNvGrpSpPr/>
          <p:nvPr/>
        </p:nvGrpSpPr>
        <p:grpSpPr>
          <a:xfrm>
            <a:off x="9601200" y="328481"/>
            <a:ext cx="2832498" cy="494202"/>
            <a:chOff x="4116076" y="413123"/>
            <a:chExt cx="2832498" cy="494202"/>
          </a:xfrm>
        </p:grpSpPr>
        <p:cxnSp>
          <p:nvCxnSpPr>
            <p:cNvPr id="1006" name="Google Shape;1006;p50"/>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1007" name="Google Shape;1007;p50"/>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008" name="Google Shape;1008;p50"/>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1009" name="Google Shape;1009;p50"/>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1010" name="Google Shape;1010;p50"/>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2</a:t>
              </a:r>
              <a:endParaRPr sz="500" b="1">
                <a:solidFill>
                  <a:srgbClr val="BFBFBF"/>
                </a:solidFill>
                <a:latin typeface="Avenir"/>
                <a:ea typeface="Avenir"/>
                <a:cs typeface="Avenir"/>
                <a:sym typeface="Avenir"/>
              </a:endParaRPr>
            </a:p>
          </p:txBody>
        </p:sp>
        <p:sp>
          <p:nvSpPr>
            <p:cNvPr id="1011" name="Google Shape;1011;p50"/>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3</a:t>
              </a:r>
              <a:endParaRPr sz="500" b="1">
                <a:solidFill>
                  <a:srgbClr val="07C1E8"/>
                </a:solidFill>
                <a:latin typeface="Avenir"/>
                <a:ea typeface="Avenir"/>
                <a:cs typeface="Avenir"/>
                <a:sym typeface="Avenir"/>
              </a:endParaRPr>
            </a:p>
          </p:txBody>
        </p:sp>
        <p:sp>
          <p:nvSpPr>
            <p:cNvPr id="1012" name="Google Shape;1012;p50"/>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4</a:t>
              </a:r>
              <a:endParaRPr sz="500" b="1">
                <a:solidFill>
                  <a:srgbClr val="BFBFBF"/>
                </a:solidFill>
                <a:latin typeface="Avenir"/>
                <a:ea typeface="Avenir"/>
                <a:cs typeface="Avenir"/>
                <a:sym typeface="Avenir"/>
              </a:endParaRPr>
            </a:p>
          </p:txBody>
        </p:sp>
        <p:sp>
          <p:nvSpPr>
            <p:cNvPr id="1013" name="Google Shape;1013;p50"/>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014" name="Google Shape;1014;p50"/>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015" name="Google Shape;1015;p50"/>
            <p:cNvSpPr/>
            <p:nvPr/>
          </p:nvSpPr>
          <p:spPr>
            <a:xfrm rot="8100000">
              <a:off x="5673408"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016" name="Google Shape;1016;p50"/>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
        <p:nvSpPr>
          <p:cNvPr id="1017" name="Google Shape;1017;p50"/>
          <p:cNvSpPr txBox="1"/>
          <p:nvPr/>
        </p:nvSpPr>
        <p:spPr>
          <a:xfrm>
            <a:off x="1024445" y="814889"/>
            <a:ext cx="8542694" cy="34146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7C1E8"/>
              </a:buClr>
              <a:buSzPts val="3200"/>
              <a:buFont typeface="Arial"/>
              <a:buNone/>
            </a:pPr>
            <a:r>
              <a:rPr lang="en-US" sz="3200" b="1" i="0" dirty="0">
                <a:solidFill>
                  <a:srgbClr val="07C1E8"/>
                </a:solidFill>
                <a:latin typeface="Arial"/>
                <a:ea typeface="Arial"/>
                <a:cs typeface="Arial"/>
                <a:sym typeface="Arial"/>
              </a:rPr>
              <a:t>Module 3: Program Design or Adaptation</a:t>
            </a:r>
            <a:endParaRPr sz="3200" b="1" i="0" dirty="0">
              <a:solidFill>
                <a:schemeClr val="accent2"/>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2" name="Google Shape;1022;p51"/>
          <p:cNvSpPr txBox="1">
            <a:spLocks noGrp="1"/>
          </p:cNvSpPr>
          <p:nvPr>
            <p:ph type="body" idx="1"/>
          </p:nvPr>
        </p:nvSpPr>
        <p:spPr>
          <a:xfrm>
            <a:off x="946529" y="1691773"/>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193C0"/>
              </a:buClr>
              <a:buSzPts val="2400"/>
              <a:buNone/>
            </a:pPr>
            <a:r>
              <a:rPr lang="en-US" sz="2400">
                <a:solidFill>
                  <a:srgbClr val="0193C0"/>
                </a:solidFill>
                <a:latin typeface="Comfortaa"/>
                <a:ea typeface="Comfortaa"/>
                <a:cs typeface="Comfortaa"/>
                <a:sym typeface="Comfortaa"/>
              </a:rPr>
              <a:t>INSTRUCTIONS</a:t>
            </a:r>
            <a:endParaRPr sz="2400">
              <a:solidFill>
                <a:srgbClr val="454545"/>
              </a:solidFill>
              <a:latin typeface="Avenir"/>
              <a:ea typeface="Avenir"/>
              <a:cs typeface="Avenir"/>
              <a:sym typeface="Avenir"/>
            </a:endParaRPr>
          </a:p>
          <a:p>
            <a:pPr marL="457200" lvl="0" indent="-457200" algn="l" rtl="0">
              <a:lnSpc>
                <a:spcPct val="100000"/>
              </a:lnSpc>
              <a:spcBef>
                <a:spcPts val="1000"/>
              </a:spcBef>
              <a:spcAft>
                <a:spcPts val="0"/>
              </a:spcAft>
              <a:buClr>
                <a:srgbClr val="3F3F3F"/>
              </a:buClr>
              <a:buSzPts val="2400"/>
              <a:buFont typeface="Calibri"/>
              <a:buAutoNum type="arabicPeriod"/>
            </a:pPr>
            <a:r>
              <a:rPr lang="en-US" sz="2400">
                <a:solidFill>
                  <a:srgbClr val="3F3F3F"/>
                </a:solidFill>
                <a:latin typeface="Avenir"/>
                <a:ea typeface="Avenir"/>
                <a:cs typeface="Avenir"/>
                <a:sym typeface="Avenir"/>
              </a:rPr>
              <a:t>Get into one or more groups, depending on the size of your team.</a:t>
            </a:r>
            <a:endParaRPr/>
          </a:p>
          <a:p>
            <a:pPr marL="457200" lvl="0" indent="-457200" algn="l" rtl="0">
              <a:lnSpc>
                <a:spcPct val="100000"/>
              </a:lnSpc>
              <a:spcBef>
                <a:spcPts val="1000"/>
              </a:spcBef>
              <a:spcAft>
                <a:spcPts val="0"/>
              </a:spcAft>
              <a:buClr>
                <a:srgbClr val="3F3F3F"/>
              </a:buClr>
              <a:buSzPts val="2400"/>
              <a:buFont typeface="Calibri"/>
              <a:buAutoNum type="arabicPeriod"/>
            </a:pPr>
            <a:r>
              <a:rPr lang="en-US" sz="2400" b="0">
                <a:solidFill>
                  <a:srgbClr val="3F3F3F"/>
                </a:solidFill>
                <a:latin typeface="Avenir"/>
                <a:ea typeface="Avenir"/>
                <a:cs typeface="Avenir"/>
                <a:sym typeface="Avenir"/>
              </a:rPr>
              <a:t>Review the program’s existing logic model, then answer the questions in the table below.</a:t>
            </a:r>
            <a:endParaRPr/>
          </a:p>
          <a:p>
            <a:pPr marL="457200" lvl="0" indent="-457200" algn="l" rtl="0">
              <a:lnSpc>
                <a:spcPct val="100000"/>
              </a:lnSpc>
              <a:spcBef>
                <a:spcPts val="1000"/>
              </a:spcBef>
              <a:spcAft>
                <a:spcPts val="0"/>
              </a:spcAft>
              <a:buClr>
                <a:srgbClr val="3F3F3F"/>
              </a:buClr>
              <a:buSzPts val="2400"/>
              <a:buFont typeface="Calibri"/>
              <a:buAutoNum type="arabicPeriod"/>
            </a:pPr>
            <a:r>
              <a:rPr lang="en-US" sz="2400" b="0">
                <a:solidFill>
                  <a:srgbClr val="3F3F3F"/>
                </a:solidFill>
                <a:latin typeface="Avenir"/>
                <a:ea typeface="Avenir"/>
                <a:cs typeface="Avenir"/>
                <a:sym typeface="Avenir"/>
              </a:rPr>
              <a:t>If you answer “no” to any question, review the considerations to identify possible areas of change. You will come back to your logic model at the end of this module to make changes.</a:t>
            </a:r>
            <a:endParaRPr/>
          </a:p>
          <a:p>
            <a:pPr marL="0" lvl="0" indent="0" algn="l" rtl="0">
              <a:lnSpc>
                <a:spcPct val="90000"/>
              </a:lnSpc>
              <a:spcBef>
                <a:spcPts val="1000"/>
              </a:spcBef>
              <a:spcAft>
                <a:spcPts val="0"/>
              </a:spcAft>
              <a:buClr>
                <a:schemeClr val="dk1"/>
              </a:buClr>
              <a:buSzPts val="2800"/>
              <a:buNone/>
            </a:pPr>
            <a:endParaRPr/>
          </a:p>
        </p:txBody>
      </p:sp>
      <p:grpSp>
        <p:nvGrpSpPr>
          <p:cNvPr id="1023" name="Google Shape;1023;p51"/>
          <p:cNvGrpSpPr/>
          <p:nvPr/>
        </p:nvGrpSpPr>
        <p:grpSpPr>
          <a:xfrm>
            <a:off x="9601200" y="328481"/>
            <a:ext cx="2832498" cy="494202"/>
            <a:chOff x="4116076" y="413123"/>
            <a:chExt cx="2832498" cy="494202"/>
          </a:xfrm>
        </p:grpSpPr>
        <p:cxnSp>
          <p:nvCxnSpPr>
            <p:cNvPr id="1024" name="Google Shape;1024;p51"/>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1025" name="Google Shape;1025;p51"/>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026" name="Google Shape;1026;p51"/>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1027" name="Google Shape;1027;p51"/>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1028" name="Google Shape;1028;p51"/>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2</a:t>
              </a:r>
              <a:endParaRPr sz="500" b="1">
                <a:solidFill>
                  <a:srgbClr val="BFBFBF"/>
                </a:solidFill>
                <a:latin typeface="Avenir"/>
                <a:ea typeface="Avenir"/>
                <a:cs typeface="Avenir"/>
                <a:sym typeface="Avenir"/>
              </a:endParaRPr>
            </a:p>
          </p:txBody>
        </p:sp>
        <p:sp>
          <p:nvSpPr>
            <p:cNvPr id="1029" name="Google Shape;1029;p51"/>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3</a:t>
              </a:r>
              <a:endParaRPr sz="500" b="1">
                <a:solidFill>
                  <a:srgbClr val="07C1E8"/>
                </a:solidFill>
                <a:latin typeface="Avenir"/>
                <a:ea typeface="Avenir"/>
                <a:cs typeface="Avenir"/>
                <a:sym typeface="Avenir"/>
              </a:endParaRPr>
            </a:p>
          </p:txBody>
        </p:sp>
        <p:sp>
          <p:nvSpPr>
            <p:cNvPr id="1030" name="Google Shape;1030;p51"/>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4</a:t>
              </a:r>
              <a:endParaRPr sz="500" b="1">
                <a:solidFill>
                  <a:srgbClr val="BFBFBF"/>
                </a:solidFill>
                <a:latin typeface="Avenir"/>
                <a:ea typeface="Avenir"/>
                <a:cs typeface="Avenir"/>
                <a:sym typeface="Avenir"/>
              </a:endParaRPr>
            </a:p>
          </p:txBody>
        </p:sp>
        <p:sp>
          <p:nvSpPr>
            <p:cNvPr id="1031" name="Google Shape;1031;p51"/>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032" name="Google Shape;1032;p51"/>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033" name="Google Shape;1033;p51"/>
            <p:cNvSpPr/>
            <p:nvPr/>
          </p:nvSpPr>
          <p:spPr>
            <a:xfrm rot="8100000">
              <a:off x="5673408"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034" name="Google Shape;1034;p51"/>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
        <p:nvSpPr>
          <p:cNvPr id="1035" name="Google Shape;1035;p51"/>
          <p:cNvSpPr txBox="1"/>
          <p:nvPr/>
        </p:nvSpPr>
        <p:spPr>
          <a:xfrm>
            <a:off x="1024445" y="814889"/>
            <a:ext cx="7781352" cy="34146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7C1E8"/>
              </a:buClr>
              <a:buSzPts val="3200"/>
              <a:buFont typeface="Arial"/>
              <a:buNone/>
            </a:pPr>
            <a:r>
              <a:rPr lang="en-US" sz="3200" b="1" i="0">
                <a:solidFill>
                  <a:srgbClr val="07C1E8"/>
                </a:solidFill>
                <a:latin typeface="Arial"/>
                <a:ea typeface="Arial"/>
                <a:cs typeface="Arial"/>
                <a:sym typeface="Arial"/>
              </a:rPr>
              <a:t>Activity 1: Review Your Logic Model</a:t>
            </a:r>
            <a:endParaRPr sz="3200" b="1" i="0">
              <a:solidFill>
                <a:schemeClr val="accent2"/>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graphicFrame>
        <p:nvGraphicFramePr>
          <p:cNvPr id="1041" name="Google Shape;1041;p52"/>
          <p:cNvGraphicFramePr/>
          <p:nvPr>
            <p:extLst>
              <p:ext uri="{D42A27DB-BD31-4B8C-83A1-F6EECF244321}">
                <p14:modId xmlns:p14="http://schemas.microsoft.com/office/powerpoint/2010/main" val="837849685"/>
              </p:ext>
            </p:extLst>
          </p:nvPr>
        </p:nvGraphicFramePr>
        <p:xfrm>
          <a:off x="2759825" y="1054370"/>
          <a:ext cx="9086151" cy="5803630"/>
        </p:xfrm>
        <a:graphic>
          <a:graphicData uri="http://schemas.openxmlformats.org/drawingml/2006/table">
            <a:tbl>
              <a:tblPr firstRow="1" firstCol="1" bandRow="1">
                <a:noFill/>
                <a:tableStyleId>{162E070B-021E-41B2-B654-C3F7026BE7C2}</a:tableStyleId>
              </a:tblPr>
              <a:tblGrid>
                <a:gridCol w="4335615">
                  <a:extLst>
                    <a:ext uri="{9D8B030D-6E8A-4147-A177-3AD203B41FA5}">
                      <a16:colId xmlns:a16="http://schemas.microsoft.com/office/drawing/2014/main" val="20000"/>
                    </a:ext>
                  </a:extLst>
                </a:gridCol>
                <a:gridCol w="557075">
                  <a:extLst>
                    <a:ext uri="{9D8B030D-6E8A-4147-A177-3AD203B41FA5}">
                      <a16:colId xmlns:a16="http://schemas.microsoft.com/office/drawing/2014/main" val="20001"/>
                    </a:ext>
                  </a:extLst>
                </a:gridCol>
                <a:gridCol w="560007">
                  <a:extLst>
                    <a:ext uri="{9D8B030D-6E8A-4147-A177-3AD203B41FA5}">
                      <a16:colId xmlns:a16="http://schemas.microsoft.com/office/drawing/2014/main" val="20002"/>
                    </a:ext>
                  </a:extLst>
                </a:gridCol>
                <a:gridCol w="3633454">
                  <a:extLst>
                    <a:ext uri="{9D8B030D-6E8A-4147-A177-3AD203B41FA5}">
                      <a16:colId xmlns:a16="http://schemas.microsoft.com/office/drawing/2014/main" val="20003"/>
                    </a:ext>
                  </a:extLst>
                </a:gridCol>
              </a:tblGrid>
              <a:tr h="37675">
                <a:tc>
                  <a:txBody>
                    <a:bodyPr/>
                    <a:lstStyle/>
                    <a:p>
                      <a:pPr marL="0" marR="0" lvl="0" indent="0" algn="l" rtl="0">
                        <a:lnSpc>
                          <a:spcPct val="120000"/>
                        </a:lnSpc>
                        <a:spcBef>
                          <a:spcPts val="0"/>
                        </a:spcBef>
                        <a:spcAft>
                          <a:spcPts val="0"/>
                        </a:spcAft>
                        <a:buNone/>
                      </a:pPr>
                      <a:r>
                        <a:rPr lang="en-US" sz="1200" b="1" i="0" u="none" strike="noStrike" cap="none" dirty="0">
                          <a:solidFill>
                            <a:schemeClr val="bg1"/>
                          </a:solidFill>
                          <a:latin typeface="Comfortaa"/>
                          <a:ea typeface="Comfortaa"/>
                          <a:cs typeface="Comfortaa"/>
                          <a:sym typeface="Comfortaa"/>
                        </a:rPr>
                        <a:t> Question</a:t>
                      </a:r>
                      <a:endParaRPr sz="1200" b="1" i="0" u="none" strike="noStrike" cap="none" dirty="0">
                        <a:solidFill>
                          <a:schemeClr val="bg1"/>
                        </a:solidFill>
                        <a:latin typeface="Comfortaa"/>
                        <a:ea typeface="Comfortaa"/>
                        <a:cs typeface="Comfortaa"/>
                        <a:sym typeface="Comfortaa"/>
                      </a:endParaRPr>
                    </a:p>
                  </a:txBody>
                  <a:tcPr marL="43600" marR="43600"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None/>
                      </a:pPr>
                      <a:r>
                        <a:rPr lang="en-US" sz="1200" b="1" i="0" u="none" strike="noStrike" cap="none" dirty="0">
                          <a:solidFill>
                            <a:schemeClr val="bg1"/>
                          </a:solidFill>
                          <a:latin typeface="Comfortaa"/>
                          <a:ea typeface="Comfortaa"/>
                          <a:cs typeface="Comfortaa"/>
                          <a:sym typeface="Comfortaa"/>
                        </a:rPr>
                        <a:t>Yes</a:t>
                      </a:r>
                      <a:endParaRPr sz="1200" b="1" i="0" u="none" strike="noStrike" cap="none" dirty="0">
                        <a:solidFill>
                          <a:schemeClr val="bg1"/>
                        </a:solidFill>
                        <a:latin typeface="Comfortaa"/>
                        <a:ea typeface="Comfortaa"/>
                        <a:cs typeface="Comfortaa"/>
                        <a:sym typeface="Comfortaa"/>
                      </a:endParaRPr>
                    </a:p>
                  </a:txBody>
                  <a:tcPr marL="43600" marR="43600"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None/>
                      </a:pPr>
                      <a:r>
                        <a:rPr lang="en-US" sz="1200" b="1" i="0" u="none" strike="noStrike" cap="none" dirty="0">
                          <a:solidFill>
                            <a:schemeClr val="bg1"/>
                          </a:solidFill>
                          <a:latin typeface="Comfortaa"/>
                          <a:ea typeface="Comfortaa"/>
                          <a:cs typeface="Comfortaa"/>
                          <a:sym typeface="Comfortaa"/>
                        </a:rPr>
                        <a:t>No</a:t>
                      </a:r>
                      <a:endParaRPr sz="1200" b="1" i="0" u="none" strike="noStrike" cap="none" dirty="0">
                        <a:solidFill>
                          <a:schemeClr val="bg1"/>
                        </a:solidFill>
                        <a:latin typeface="Comfortaa"/>
                        <a:ea typeface="Comfortaa"/>
                        <a:cs typeface="Comfortaa"/>
                        <a:sym typeface="Comfortaa"/>
                      </a:endParaRPr>
                    </a:p>
                  </a:txBody>
                  <a:tcPr marL="43600" marR="43600"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None/>
                      </a:pPr>
                      <a:r>
                        <a:rPr lang="en-US" sz="1200" b="1" i="0" u="none" strike="noStrike" cap="none">
                          <a:solidFill>
                            <a:srgbClr val="0193C0"/>
                          </a:solidFill>
                          <a:latin typeface="Comfortaa"/>
                          <a:ea typeface="Comfortaa"/>
                          <a:cs typeface="Comfortaa"/>
                          <a:sym typeface="Comfortaa"/>
                        </a:rPr>
                        <a:t>If you Answered No</a:t>
                      </a:r>
                      <a:endParaRPr sz="1200" b="1" i="0" u="none" strike="noStrike" cap="none">
                        <a:solidFill>
                          <a:srgbClr val="0193C0"/>
                        </a:solidFill>
                        <a:latin typeface="Comfortaa"/>
                        <a:ea typeface="Comfortaa"/>
                        <a:cs typeface="Comfortaa"/>
                        <a:sym typeface="Comfortaa"/>
                      </a:endParaRPr>
                    </a:p>
                  </a:txBody>
                  <a:tcPr marL="43600" marR="43600"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679775">
                <a:tc>
                  <a:txBody>
                    <a:bodyPr/>
                    <a:lstStyle/>
                    <a:p>
                      <a:pPr marL="0" marR="0" lvl="0" indent="0" algn="l" rtl="0">
                        <a:lnSpc>
                          <a:spcPct val="120000"/>
                        </a:lnSpc>
                        <a:spcBef>
                          <a:spcPts val="0"/>
                        </a:spcBef>
                        <a:spcAft>
                          <a:spcPts val="0"/>
                        </a:spcAft>
                        <a:buNone/>
                      </a:pPr>
                      <a:r>
                        <a:rPr lang="en-US" sz="1200" b="0" i="0" u="none" strike="noStrike" cap="none">
                          <a:solidFill>
                            <a:schemeClr val="bg1"/>
                          </a:solidFill>
                          <a:latin typeface="Comfortaa"/>
                          <a:ea typeface="Comfortaa"/>
                          <a:cs typeface="Comfortaa"/>
                          <a:sym typeface="Comfortaa"/>
                        </a:rPr>
                        <a:t>Does the context section (or “policy and environment” level) in your logic model explicitly acknowledge norms?</a:t>
                      </a:r>
                      <a:endParaRPr>
                        <a:solidFill>
                          <a:schemeClr val="bg1"/>
                        </a:solidFill>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None/>
                      </a:pPr>
                      <a:endParaRPr sz="1200" b="1" i="0" u="none" strike="noStrike" cap="none">
                        <a:solidFill>
                          <a:schemeClr val="dk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F8FF">
                        <a:alpha val="62745"/>
                      </a:srgbClr>
                    </a:solidFill>
                  </a:tcPr>
                </a:tc>
                <a:tc>
                  <a:txBody>
                    <a:bodyPr/>
                    <a:lstStyle/>
                    <a:p>
                      <a:pPr marL="0" marR="0" lvl="0" indent="0" algn="ctr" rtl="0">
                        <a:lnSpc>
                          <a:spcPct val="120000"/>
                        </a:lnSpc>
                        <a:spcBef>
                          <a:spcPts val="0"/>
                        </a:spcBef>
                        <a:spcAft>
                          <a:spcPts val="0"/>
                        </a:spcAft>
                        <a:buNone/>
                      </a:pPr>
                      <a:endParaRPr sz="1200" b="1" i="0" u="none" strike="noStrike" cap="none" dirty="0">
                        <a:solidFill>
                          <a:schemeClr val="dk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F8FF">
                        <a:alpha val="62745"/>
                      </a:srgbClr>
                    </a:solidFill>
                  </a:tcPr>
                </a:tc>
                <a:tc>
                  <a:txBody>
                    <a:bodyPr/>
                    <a:lstStyle/>
                    <a:p>
                      <a:pPr marL="0" marR="0" lvl="0" indent="0" algn="l" rtl="0">
                        <a:lnSpc>
                          <a:spcPct val="120000"/>
                        </a:lnSpc>
                        <a:spcBef>
                          <a:spcPts val="0"/>
                        </a:spcBef>
                        <a:spcAft>
                          <a:spcPts val="0"/>
                        </a:spcAft>
                        <a:buClr>
                          <a:schemeClr val="dk1"/>
                        </a:buClr>
                        <a:buSzPts val="1200"/>
                        <a:buFont typeface="Comfortaa"/>
                        <a:buNone/>
                      </a:pPr>
                      <a:r>
                        <a:rPr lang="en-US" sz="1200" b="0" i="0" u="none" strike="noStrike" cap="none" dirty="0">
                          <a:solidFill>
                            <a:schemeClr val="dk1"/>
                          </a:solidFill>
                          <a:latin typeface="Comfortaa"/>
                          <a:ea typeface="Comfortaa"/>
                          <a:cs typeface="Comfortaa"/>
                          <a:sym typeface="Comfortaa"/>
                        </a:rPr>
                        <a:t>Use Norm Profiles and research findings to identify explicit norms-related considerations in the context (see Module 1)</a:t>
                      </a:r>
                      <a:endParaRPr dirty="0"/>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79775">
                <a:tc>
                  <a:txBody>
                    <a:bodyPr/>
                    <a:lstStyle/>
                    <a:p>
                      <a:pPr marL="0" marR="0" lvl="0" indent="0" algn="l" rtl="0">
                        <a:lnSpc>
                          <a:spcPct val="120000"/>
                        </a:lnSpc>
                        <a:spcBef>
                          <a:spcPts val="0"/>
                        </a:spcBef>
                        <a:spcAft>
                          <a:spcPts val="0"/>
                        </a:spcAft>
                        <a:buNone/>
                      </a:pPr>
                      <a:r>
                        <a:rPr lang="en-US" sz="1200" b="0" i="0" u="none" strike="noStrike" cap="none">
                          <a:solidFill>
                            <a:schemeClr val="bg1"/>
                          </a:solidFill>
                          <a:latin typeface="Comfortaa"/>
                          <a:ea typeface="Comfortaa"/>
                          <a:cs typeface="Comfortaa"/>
                          <a:sym typeface="Comfortaa"/>
                        </a:rPr>
                        <a:t>Do program outcomes include social change (beyond individual attitudes and behaviors)?</a:t>
                      </a:r>
                      <a:endParaRPr>
                        <a:solidFill>
                          <a:schemeClr val="bg1"/>
                        </a:solidFill>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None/>
                      </a:pPr>
                      <a:endParaRPr sz="1200" b="1" i="0" u="none" strike="noStrike" cap="none">
                        <a:solidFill>
                          <a:schemeClr val="dk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F8FF">
                        <a:alpha val="62745"/>
                      </a:srgbClr>
                    </a:solidFill>
                  </a:tcPr>
                </a:tc>
                <a:tc>
                  <a:txBody>
                    <a:bodyPr/>
                    <a:lstStyle/>
                    <a:p>
                      <a:pPr marL="0" marR="0" lvl="0" indent="0" algn="ctr" rtl="0">
                        <a:lnSpc>
                          <a:spcPct val="120000"/>
                        </a:lnSpc>
                        <a:spcBef>
                          <a:spcPts val="0"/>
                        </a:spcBef>
                        <a:spcAft>
                          <a:spcPts val="0"/>
                        </a:spcAft>
                        <a:buNone/>
                      </a:pPr>
                      <a:endParaRPr sz="1200" b="1" i="0" u="none" strike="noStrike" cap="none" dirty="0">
                        <a:solidFill>
                          <a:schemeClr val="dk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F8FF">
                        <a:alpha val="62745"/>
                      </a:srgbClr>
                    </a:solidFill>
                  </a:tcPr>
                </a:tc>
                <a:tc>
                  <a:txBody>
                    <a:bodyPr/>
                    <a:lstStyle/>
                    <a:p>
                      <a:pPr marL="0" marR="0" lvl="0" indent="0" algn="l" rtl="0">
                        <a:lnSpc>
                          <a:spcPct val="120000"/>
                        </a:lnSpc>
                        <a:spcBef>
                          <a:spcPts val="0"/>
                        </a:spcBef>
                        <a:spcAft>
                          <a:spcPts val="0"/>
                        </a:spcAft>
                        <a:buClr>
                          <a:schemeClr val="dk1"/>
                        </a:buClr>
                        <a:buSzPts val="1200"/>
                        <a:buFont typeface="Comfortaa"/>
                        <a:buNone/>
                      </a:pPr>
                      <a:r>
                        <a:rPr lang="en-US" sz="1200" b="0" i="0" u="none" strike="noStrike" cap="none">
                          <a:solidFill>
                            <a:schemeClr val="dk1"/>
                          </a:solidFill>
                          <a:latin typeface="Comfortaa"/>
                          <a:ea typeface="Comfortaa"/>
                          <a:cs typeface="Comfortaa"/>
                          <a:sym typeface="Comfortaa"/>
                        </a:rPr>
                        <a:t>Consider whether to make shifts in social norms an explicit program outcome or intermediate outcome. (See Module 4)</a:t>
                      </a:r>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79775">
                <a:tc>
                  <a:txBody>
                    <a:bodyPr/>
                    <a:lstStyle/>
                    <a:p>
                      <a:pPr marL="0" marR="0" lvl="0" indent="0" algn="l" rtl="0">
                        <a:lnSpc>
                          <a:spcPct val="120000"/>
                        </a:lnSpc>
                        <a:spcBef>
                          <a:spcPts val="0"/>
                        </a:spcBef>
                        <a:spcAft>
                          <a:spcPts val="0"/>
                        </a:spcAft>
                        <a:buNone/>
                      </a:pPr>
                      <a:r>
                        <a:rPr lang="en-US" sz="1200" b="0" i="0" u="none" strike="noStrike" cap="none" dirty="0">
                          <a:solidFill>
                            <a:schemeClr val="bg1"/>
                          </a:solidFill>
                          <a:latin typeface="Comfortaa"/>
                          <a:ea typeface="Comfortaa"/>
                          <a:cs typeface="Comfortaa"/>
                          <a:sym typeface="Comfortaa"/>
                        </a:rPr>
                        <a:t>Are there activities included for multiple levels of the socio-ecological model (SEM) (policy/environment, health services delivery, community, individual levels)?</a:t>
                      </a:r>
                      <a:endParaRPr dirty="0">
                        <a:solidFill>
                          <a:schemeClr val="bg1"/>
                        </a:solidFill>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None/>
                      </a:pPr>
                      <a:endParaRPr sz="1200" b="1" i="0" u="none" strike="noStrike" cap="none">
                        <a:solidFill>
                          <a:schemeClr val="dk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F8FF">
                        <a:alpha val="62745"/>
                      </a:srgbClr>
                    </a:solidFill>
                  </a:tcPr>
                </a:tc>
                <a:tc>
                  <a:txBody>
                    <a:bodyPr/>
                    <a:lstStyle/>
                    <a:p>
                      <a:pPr marL="0" marR="0" lvl="0" indent="0" algn="ctr" rtl="0">
                        <a:lnSpc>
                          <a:spcPct val="120000"/>
                        </a:lnSpc>
                        <a:spcBef>
                          <a:spcPts val="0"/>
                        </a:spcBef>
                        <a:spcAft>
                          <a:spcPts val="0"/>
                        </a:spcAft>
                        <a:buNone/>
                      </a:pPr>
                      <a:endParaRPr sz="1200" b="1" i="0" u="none" strike="noStrike" cap="none" dirty="0">
                        <a:solidFill>
                          <a:schemeClr val="dk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F8FF">
                        <a:alpha val="62745"/>
                      </a:srgbClr>
                    </a:solidFill>
                  </a:tcPr>
                </a:tc>
                <a:tc>
                  <a:txBody>
                    <a:bodyPr/>
                    <a:lstStyle/>
                    <a:p>
                      <a:pPr marL="0" marR="0" lvl="0" indent="0" algn="l" rtl="0">
                        <a:lnSpc>
                          <a:spcPct val="120000"/>
                        </a:lnSpc>
                        <a:spcBef>
                          <a:spcPts val="0"/>
                        </a:spcBef>
                        <a:spcAft>
                          <a:spcPts val="0"/>
                        </a:spcAft>
                        <a:buClr>
                          <a:schemeClr val="dk1"/>
                        </a:buClr>
                        <a:buSzPts val="1200"/>
                        <a:buFont typeface="Comfortaa"/>
                        <a:buNone/>
                      </a:pPr>
                      <a:r>
                        <a:rPr lang="en-US" sz="1200" b="0" i="0" u="none" strike="noStrike" cap="none">
                          <a:solidFill>
                            <a:schemeClr val="dk1"/>
                          </a:solidFill>
                          <a:latin typeface="Comfortaa"/>
                          <a:ea typeface="Comfortaa"/>
                          <a:cs typeface="Comfortaa"/>
                          <a:sym typeface="Comfortaa"/>
                        </a:rPr>
                        <a:t>Consider adding additional activities or partnering with other programs working at those levels. </a:t>
                      </a:r>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679775">
                <a:tc>
                  <a:txBody>
                    <a:bodyPr/>
                    <a:lstStyle/>
                    <a:p>
                      <a:pPr marL="0" marR="0" lvl="0" indent="0" algn="l" rtl="0">
                        <a:lnSpc>
                          <a:spcPct val="120000"/>
                        </a:lnSpc>
                        <a:spcBef>
                          <a:spcPts val="0"/>
                        </a:spcBef>
                        <a:spcAft>
                          <a:spcPts val="0"/>
                        </a:spcAft>
                        <a:buNone/>
                      </a:pPr>
                      <a:r>
                        <a:rPr lang="en-US" sz="1200" b="0" i="0" u="none" strike="noStrike" cap="none">
                          <a:solidFill>
                            <a:schemeClr val="bg1"/>
                          </a:solidFill>
                          <a:latin typeface="Comfortaa"/>
                          <a:ea typeface="Comfortaa"/>
                          <a:cs typeface="Comfortaa"/>
                          <a:sym typeface="Comfortaa"/>
                        </a:rPr>
                        <a:t>Does the model consider how to engage the community in a meaningful way?</a:t>
                      </a:r>
                      <a:endParaRPr>
                        <a:solidFill>
                          <a:schemeClr val="bg1"/>
                        </a:solidFill>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None/>
                      </a:pPr>
                      <a:endParaRPr sz="1200" b="1" i="0" u="none" strike="noStrike" cap="none">
                        <a:solidFill>
                          <a:schemeClr val="dk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F8FF">
                        <a:alpha val="62745"/>
                      </a:srgbClr>
                    </a:solidFill>
                  </a:tcPr>
                </a:tc>
                <a:tc>
                  <a:txBody>
                    <a:bodyPr/>
                    <a:lstStyle/>
                    <a:p>
                      <a:pPr marL="0" marR="0" lvl="0" indent="0" algn="ctr" rtl="0">
                        <a:lnSpc>
                          <a:spcPct val="120000"/>
                        </a:lnSpc>
                        <a:spcBef>
                          <a:spcPts val="0"/>
                        </a:spcBef>
                        <a:spcAft>
                          <a:spcPts val="0"/>
                        </a:spcAft>
                        <a:buNone/>
                      </a:pPr>
                      <a:endParaRPr sz="1200" b="1" i="0" u="none" strike="noStrike" cap="none" dirty="0">
                        <a:solidFill>
                          <a:schemeClr val="dk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F8FF">
                        <a:alpha val="62745"/>
                      </a:srgbClr>
                    </a:solidFill>
                  </a:tcPr>
                </a:tc>
                <a:tc>
                  <a:txBody>
                    <a:bodyPr/>
                    <a:lstStyle/>
                    <a:p>
                      <a:pPr marL="0" marR="0" lvl="0" indent="0" algn="l" rtl="0">
                        <a:lnSpc>
                          <a:spcPct val="120000"/>
                        </a:lnSpc>
                        <a:spcBef>
                          <a:spcPts val="0"/>
                        </a:spcBef>
                        <a:spcAft>
                          <a:spcPts val="0"/>
                        </a:spcAft>
                        <a:buClr>
                          <a:schemeClr val="dk1"/>
                        </a:buClr>
                        <a:buSzPts val="1200"/>
                        <a:buFont typeface="Comfortaa"/>
                        <a:buNone/>
                      </a:pPr>
                      <a:r>
                        <a:rPr lang="en-US" sz="1200" b="0" i="0" u="none" strike="noStrike" cap="none">
                          <a:solidFill>
                            <a:schemeClr val="dk1"/>
                          </a:solidFill>
                          <a:latin typeface="Comfortaa"/>
                          <a:ea typeface="Comfortaa"/>
                          <a:cs typeface="Comfortaa"/>
                          <a:sym typeface="Comfortaa"/>
                        </a:rPr>
                        <a:t>Consider adding a mechanism for community consultation, engagement, and feedback. (See Module 2)</a:t>
                      </a:r>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679775">
                <a:tc>
                  <a:txBody>
                    <a:bodyPr/>
                    <a:lstStyle/>
                    <a:p>
                      <a:pPr marL="0" marR="0" lvl="0" indent="0" algn="l" rtl="0">
                        <a:lnSpc>
                          <a:spcPct val="120000"/>
                        </a:lnSpc>
                        <a:spcBef>
                          <a:spcPts val="0"/>
                        </a:spcBef>
                        <a:spcAft>
                          <a:spcPts val="0"/>
                        </a:spcAft>
                        <a:buNone/>
                      </a:pPr>
                      <a:r>
                        <a:rPr lang="en-US" sz="1200" b="0" i="0" u="none" strike="noStrike" cap="none">
                          <a:solidFill>
                            <a:schemeClr val="bg1"/>
                          </a:solidFill>
                          <a:latin typeface="Comfortaa"/>
                          <a:ea typeface="Comfortaa"/>
                          <a:cs typeface="Comfortaa"/>
                          <a:sym typeface="Comfortaa"/>
                        </a:rPr>
                        <a:t>Does the model include the influence of reference groups, and not just the person engaging in a behavior?</a:t>
                      </a:r>
                      <a:endParaRPr>
                        <a:solidFill>
                          <a:schemeClr val="bg1"/>
                        </a:solidFill>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None/>
                      </a:pPr>
                      <a:endParaRPr sz="1200" b="1" i="0" u="none" strike="noStrike" cap="none">
                        <a:solidFill>
                          <a:schemeClr val="dk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F8FF">
                        <a:alpha val="62745"/>
                      </a:srgbClr>
                    </a:solidFill>
                  </a:tcPr>
                </a:tc>
                <a:tc>
                  <a:txBody>
                    <a:bodyPr/>
                    <a:lstStyle/>
                    <a:p>
                      <a:pPr marL="0" marR="0" lvl="0" indent="0" algn="ctr" rtl="0">
                        <a:lnSpc>
                          <a:spcPct val="120000"/>
                        </a:lnSpc>
                        <a:spcBef>
                          <a:spcPts val="0"/>
                        </a:spcBef>
                        <a:spcAft>
                          <a:spcPts val="0"/>
                        </a:spcAft>
                        <a:buNone/>
                      </a:pPr>
                      <a:endParaRPr sz="1200" b="1" i="0" u="none" strike="noStrike" cap="none" dirty="0">
                        <a:solidFill>
                          <a:schemeClr val="dk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F8FF">
                        <a:alpha val="62745"/>
                      </a:srgbClr>
                    </a:solidFill>
                  </a:tcPr>
                </a:tc>
                <a:tc>
                  <a:txBody>
                    <a:bodyPr/>
                    <a:lstStyle/>
                    <a:p>
                      <a:pPr marL="0" marR="0" lvl="0" indent="0" algn="l" rtl="0">
                        <a:lnSpc>
                          <a:spcPct val="120000"/>
                        </a:lnSpc>
                        <a:spcBef>
                          <a:spcPts val="0"/>
                        </a:spcBef>
                        <a:spcAft>
                          <a:spcPts val="0"/>
                        </a:spcAft>
                        <a:buClr>
                          <a:schemeClr val="dk1"/>
                        </a:buClr>
                        <a:buSzPts val="1200"/>
                        <a:buFont typeface="Comfortaa"/>
                        <a:buNone/>
                      </a:pPr>
                      <a:r>
                        <a:rPr lang="en-US" sz="1200" b="0" i="0" u="none" strike="noStrike" cap="none">
                          <a:solidFill>
                            <a:schemeClr val="dk1"/>
                          </a:solidFill>
                          <a:latin typeface="Comfortaa"/>
                          <a:ea typeface="Comfortaa"/>
                          <a:cs typeface="Comfortaa"/>
                          <a:sym typeface="Comfortaa"/>
                        </a:rPr>
                        <a:t>Consider how activities might reach reference groups to influence priority groups. (see Module 1, Activity 2)</a:t>
                      </a:r>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851675">
                <a:tc>
                  <a:txBody>
                    <a:bodyPr/>
                    <a:lstStyle/>
                    <a:p>
                      <a:pPr marL="0" marR="0" lvl="0" indent="0" algn="l" rtl="0">
                        <a:lnSpc>
                          <a:spcPct val="120000"/>
                        </a:lnSpc>
                        <a:spcBef>
                          <a:spcPts val="0"/>
                        </a:spcBef>
                        <a:spcAft>
                          <a:spcPts val="0"/>
                        </a:spcAft>
                        <a:buNone/>
                      </a:pPr>
                      <a:r>
                        <a:rPr lang="en-US" sz="1200" b="0" i="0" u="none" strike="noStrike" cap="none">
                          <a:solidFill>
                            <a:schemeClr val="bg1"/>
                          </a:solidFill>
                          <a:latin typeface="Comfortaa"/>
                          <a:ea typeface="Comfortaa"/>
                          <a:cs typeface="Comfortaa"/>
                          <a:sym typeface="Comfortaa"/>
                        </a:rPr>
                        <a:t>Are social norms included along the causal pathway? In other words, does your logic model describe how norms influence behavior, and how your activity will change behavior by addressing norms?</a:t>
                      </a:r>
                      <a:endParaRPr>
                        <a:solidFill>
                          <a:schemeClr val="bg1"/>
                        </a:solidFill>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None/>
                      </a:pPr>
                      <a:endParaRPr sz="1200" b="1" i="0" u="none" strike="noStrike" cap="none">
                        <a:solidFill>
                          <a:schemeClr val="dk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F8FF">
                        <a:alpha val="62745"/>
                      </a:srgbClr>
                    </a:solidFill>
                  </a:tcPr>
                </a:tc>
                <a:tc>
                  <a:txBody>
                    <a:bodyPr/>
                    <a:lstStyle/>
                    <a:p>
                      <a:pPr marL="0" marR="0" lvl="0" indent="0" algn="ctr" rtl="0">
                        <a:lnSpc>
                          <a:spcPct val="120000"/>
                        </a:lnSpc>
                        <a:spcBef>
                          <a:spcPts val="0"/>
                        </a:spcBef>
                        <a:spcAft>
                          <a:spcPts val="0"/>
                        </a:spcAft>
                        <a:buNone/>
                      </a:pPr>
                      <a:endParaRPr sz="1200" b="1" i="0" u="none" strike="noStrike" cap="none" dirty="0">
                        <a:solidFill>
                          <a:schemeClr val="dk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F8FF">
                        <a:alpha val="62745"/>
                      </a:srgbClr>
                    </a:solidFill>
                  </a:tcPr>
                </a:tc>
                <a:tc>
                  <a:txBody>
                    <a:bodyPr/>
                    <a:lstStyle/>
                    <a:p>
                      <a:pPr marL="0" marR="0" lvl="0" indent="0" algn="l" rtl="0">
                        <a:lnSpc>
                          <a:spcPct val="120000"/>
                        </a:lnSpc>
                        <a:spcBef>
                          <a:spcPts val="0"/>
                        </a:spcBef>
                        <a:spcAft>
                          <a:spcPts val="0"/>
                        </a:spcAft>
                        <a:buClr>
                          <a:schemeClr val="dk1"/>
                        </a:buClr>
                        <a:buSzPts val="1200"/>
                        <a:buFont typeface="Comfortaa"/>
                        <a:buNone/>
                      </a:pPr>
                      <a:r>
                        <a:rPr lang="en-US" sz="1200" b="0" i="0" u="none" strike="noStrike" cap="none">
                          <a:solidFill>
                            <a:schemeClr val="dk1"/>
                          </a:solidFill>
                          <a:latin typeface="Comfortaa"/>
                          <a:ea typeface="Comfortaa"/>
                          <a:cs typeface="Comfortaa"/>
                          <a:sym typeface="Comfortaa"/>
                        </a:rPr>
                        <a:t>Identify and add a causal analysis that includes norms (see Module 2, Activity 4)</a:t>
                      </a:r>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507875">
                <a:tc>
                  <a:txBody>
                    <a:bodyPr/>
                    <a:lstStyle/>
                    <a:p>
                      <a:pPr marL="0" marR="0" lvl="0" indent="0" algn="l" rtl="0">
                        <a:lnSpc>
                          <a:spcPct val="120000"/>
                        </a:lnSpc>
                        <a:spcBef>
                          <a:spcPts val="0"/>
                        </a:spcBef>
                        <a:spcAft>
                          <a:spcPts val="0"/>
                        </a:spcAft>
                        <a:buNone/>
                      </a:pPr>
                      <a:r>
                        <a:rPr lang="en-US" sz="1200" b="0" i="0" u="none" strike="noStrike" cap="none">
                          <a:solidFill>
                            <a:schemeClr val="bg1"/>
                          </a:solidFill>
                          <a:latin typeface="Comfortaa"/>
                          <a:ea typeface="Comfortaa"/>
                          <a:cs typeface="Comfortaa"/>
                          <a:sym typeface="Comfortaa"/>
                        </a:rPr>
                        <a:t>Does the model include consideration of the risks in shifting norms?</a:t>
                      </a:r>
                      <a:endParaRPr>
                        <a:solidFill>
                          <a:schemeClr val="bg1"/>
                        </a:solidFill>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None/>
                      </a:pPr>
                      <a:endParaRPr sz="1200" b="1" i="0" u="none" strike="noStrike" cap="none">
                        <a:solidFill>
                          <a:schemeClr val="dk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F8FF">
                        <a:alpha val="62745"/>
                      </a:srgbClr>
                    </a:solidFill>
                  </a:tcPr>
                </a:tc>
                <a:tc>
                  <a:txBody>
                    <a:bodyPr/>
                    <a:lstStyle/>
                    <a:p>
                      <a:pPr marL="0" marR="0" lvl="0" indent="0" algn="ctr" rtl="0">
                        <a:lnSpc>
                          <a:spcPct val="120000"/>
                        </a:lnSpc>
                        <a:spcBef>
                          <a:spcPts val="0"/>
                        </a:spcBef>
                        <a:spcAft>
                          <a:spcPts val="0"/>
                        </a:spcAft>
                        <a:buNone/>
                      </a:pPr>
                      <a:endParaRPr sz="1200" b="1" i="0" u="none" strike="noStrike" cap="none">
                        <a:solidFill>
                          <a:schemeClr val="dk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F8FF">
                        <a:alpha val="62745"/>
                      </a:srgbClr>
                    </a:solidFill>
                  </a:tcPr>
                </a:tc>
                <a:tc>
                  <a:txBody>
                    <a:bodyPr/>
                    <a:lstStyle/>
                    <a:p>
                      <a:pPr marL="0" marR="0" lvl="0" indent="0" algn="l" rtl="0">
                        <a:lnSpc>
                          <a:spcPct val="120000"/>
                        </a:lnSpc>
                        <a:spcBef>
                          <a:spcPts val="0"/>
                        </a:spcBef>
                        <a:spcAft>
                          <a:spcPts val="0"/>
                        </a:spcAft>
                        <a:buClr>
                          <a:schemeClr val="dk1"/>
                        </a:buClr>
                        <a:buSzPts val="1200"/>
                        <a:buFont typeface="Comfortaa"/>
                        <a:buNone/>
                      </a:pPr>
                      <a:r>
                        <a:rPr lang="en-US" sz="1200" b="0" i="0" u="none" strike="noStrike" cap="none">
                          <a:solidFill>
                            <a:schemeClr val="dk1"/>
                          </a:solidFill>
                          <a:latin typeface="Comfortaa"/>
                          <a:ea typeface="Comfortaa"/>
                          <a:cs typeface="Comfortaa"/>
                          <a:sym typeface="Comfortaa"/>
                        </a:rPr>
                        <a:t>Consider what risks related to shifting norms you may need to build into your assumptions </a:t>
                      </a:r>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512525">
                <a:tc>
                  <a:txBody>
                    <a:bodyPr/>
                    <a:lstStyle/>
                    <a:p>
                      <a:pPr marL="0" marR="0" lvl="0" indent="0" algn="l" rtl="0">
                        <a:lnSpc>
                          <a:spcPct val="120000"/>
                        </a:lnSpc>
                        <a:spcBef>
                          <a:spcPts val="0"/>
                        </a:spcBef>
                        <a:spcAft>
                          <a:spcPts val="0"/>
                        </a:spcAft>
                        <a:buNone/>
                      </a:pPr>
                      <a:r>
                        <a:rPr lang="en-US" sz="1200" b="0" i="0" u="none" strike="noStrike" cap="none" dirty="0">
                          <a:solidFill>
                            <a:schemeClr val="bg1"/>
                          </a:solidFill>
                          <a:latin typeface="Comfortaa"/>
                          <a:ea typeface="Comfortaa"/>
                          <a:cs typeface="Comfortaa"/>
                          <a:sym typeface="Comfortaa"/>
                        </a:rPr>
                        <a:t>Do key indicators measure changes in social norms and consequences of shifting social norms?</a:t>
                      </a:r>
                      <a:endParaRPr dirty="0">
                        <a:solidFill>
                          <a:schemeClr val="bg1"/>
                        </a:solidFill>
                      </a:endParaRPr>
                    </a:p>
                  </a:txBody>
                  <a:tcPr marL="43600" marR="43600" marT="0" marB="0" anchor="ctr">
                    <a:lnT w="12700" cap="flat" cmpd="sng">
                      <a:solidFill>
                        <a:schemeClr val="dk1"/>
                      </a:solidFill>
                      <a:prstDash val="solid"/>
                      <a:round/>
                      <a:headEnd type="none" w="sm" len="sm"/>
                      <a:tailEnd type="none" w="sm" len="sm"/>
                    </a:lnT>
                  </a:tcPr>
                </a:tc>
                <a:tc>
                  <a:txBody>
                    <a:bodyPr/>
                    <a:lstStyle/>
                    <a:p>
                      <a:pPr marL="0" marR="0" lvl="0" indent="0" algn="ctr" rtl="0">
                        <a:lnSpc>
                          <a:spcPct val="120000"/>
                        </a:lnSpc>
                        <a:spcBef>
                          <a:spcPts val="0"/>
                        </a:spcBef>
                        <a:spcAft>
                          <a:spcPts val="0"/>
                        </a:spcAft>
                        <a:buNone/>
                      </a:pPr>
                      <a:endParaRPr sz="1200" b="1" i="0" u="none" strike="noStrike" cap="none">
                        <a:solidFill>
                          <a:schemeClr val="dk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solidFill>
                      <a:srgbClr val="D1F8FF">
                        <a:alpha val="62745"/>
                      </a:srgbClr>
                    </a:solidFill>
                  </a:tcPr>
                </a:tc>
                <a:tc>
                  <a:txBody>
                    <a:bodyPr/>
                    <a:lstStyle/>
                    <a:p>
                      <a:pPr marL="0" marR="0" lvl="0" indent="0" algn="ctr" rtl="0">
                        <a:lnSpc>
                          <a:spcPct val="120000"/>
                        </a:lnSpc>
                        <a:spcBef>
                          <a:spcPts val="0"/>
                        </a:spcBef>
                        <a:spcAft>
                          <a:spcPts val="0"/>
                        </a:spcAft>
                        <a:buNone/>
                      </a:pPr>
                      <a:endParaRPr sz="1200" b="1" i="0" u="none" strike="noStrike" cap="none">
                        <a:solidFill>
                          <a:schemeClr val="dk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solidFill>
                      <a:srgbClr val="D1F8FF">
                        <a:alpha val="62745"/>
                      </a:srgbClr>
                    </a:solidFill>
                  </a:tcPr>
                </a:tc>
                <a:tc>
                  <a:txBody>
                    <a:bodyPr/>
                    <a:lstStyle/>
                    <a:p>
                      <a:pPr marL="0" marR="0" lvl="0" indent="0" algn="l" rtl="0">
                        <a:lnSpc>
                          <a:spcPct val="120000"/>
                        </a:lnSpc>
                        <a:spcBef>
                          <a:spcPts val="0"/>
                        </a:spcBef>
                        <a:spcAft>
                          <a:spcPts val="0"/>
                        </a:spcAft>
                        <a:buClr>
                          <a:schemeClr val="dk1"/>
                        </a:buClr>
                        <a:buSzPts val="1200"/>
                        <a:buFont typeface="Comfortaa"/>
                        <a:buNone/>
                      </a:pPr>
                      <a:r>
                        <a:rPr lang="en-US" sz="1200" b="0" i="0" u="none" strike="noStrike" cap="none" dirty="0">
                          <a:solidFill>
                            <a:schemeClr val="dk1"/>
                          </a:solidFill>
                          <a:latin typeface="Comfortaa"/>
                          <a:ea typeface="Comfortaa"/>
                          <a:cs typeface="Comfortaa"/>
                          <a:sym typeface="Comfortaa"/>
                        </a:rPr>
                        <a:t>Revise indicators (see Module 4)</a:t>
                      </a:r>
                      <a:endParaRPr dirty="0"/>
                    </a:p>
                  </a:txBody>
                  <a:tcPr marL="43600" marR="43600" marT="0" marB="0" anchor="ctr">
                    <a:lnT w="12700" cap="flat" cmpd="sng">
                      <a:solidFill>
                        <a:schemeClr val="dk1"/>
                      </a:solidFill>
                      <a:prstDash val="solid"/>
                      <a:round/>
                      <a:headEnd type="none" w="sm" len="sm"/>
                      <a:tailEnd type="none" w="sm" len="sm"/>
                    </a:lnT>
                    <a:solidFill>
                      <a:schemeClr val="lt1"/>
                    </a:solidFill>
                  </a:tcPr>
                </a:tc>
                <a:extLst>
                  <a:ext uri="{0D108BD9-81ED-4DB2-BD59-A6C34878D82A}">
                    <a16:rowId xmlns:a16="http://schemas.microsoft.com/office/drawing/2014/main" val="10008"/>
                  </a:ext>
                </a:extLst>
              </a:tr>
            </a:tbl>
          </a:graphicData>
        </a:graphic>
      </p:graphicFrame>
      <p:sp>
        <p:nvSpPr>
          <p:cNvPr id="1042" name="Google Shape;1042;p52"/>
          <p:cNvSpPr txBox="1"/>
          <p:nvPr/>
        </p:nvSpPr>
        <p:spPr>
          <a:xfrm>
            <a:off x="688570" y="1219622"/>
            <a:ext cx="2071255" cy="16414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0193C0"/>
                </a:solidFill>
                <a:latin typeface="Comfortaa"/>
                <a:ea typeface="Comfortaa"/>
                <a:cs typeface="Comfortaa"/>
                <a:sym typeface="Comfortaa"/>
              </a:rPr>
              <a:t>TEMPLATE</a:t>
            </a:r>
            <a:endParaRPr sz="2400" dirty="0">
              <a:solidFill>
                <a:srgbClr val="454545"/>
              </a:solidFill>
              <a:latin typeface="Avenir"/>
              <a:ea typeface="Avenir"/>
              <a:cs typeface="Avenir"/>
              <a:sym typeface="Avenir"/>
            </a:endParaRPr>
          </a:p>
          <a:p>
            <a:pPr marL="0" marR="0" lvl="0" indent="0" algn="l" rtl="0">
              <a:spcBef>
                <a:spcPts val="1000"/>
              </a:spcBef>
              <a:spcAft>
                <a:spcPts val="0"/>
              </a:spcAft>
              <a:buClr>
                <a:schemeClr val="dk1"/>
              </a:buClr>
              <a:buSzPts val="2000"/>
              <a:buFont typeface="Avenir"/>
              <a:buNone/>
            </a:pPr>
            <a:r>
              <a:rPr lang="en-US" sz="2000" dirty="0">
                <a:solidFill>
                  <a:schemeClr val="dk1"/>
                </a:solidFill>
                <a:latin typeface="Avenir"/>
                <a:ea typeface="Avenir"/>
                <a:cs typeface="Avenir"/>
                <a:sym typeface="Avenir"/>
              </a:rPr>
              <a:t>Review Your Logic Model</a:t>
            </a:r>
            <a:endParaRPr dirty="0"/>
          </a:p>
          <a:p>
            <a:pPr marL="0" marR="0" lvl="0" indent="0" algn="l" rtl="0">
              <a:spcBef>
                <a:spcPts val="1000"/>
              </a:spcBef>
              <a:spcAft>
                <a:spcPts val="0"/>
              </a:spcAft>
              <a:buClr>
                <a:srgbClr val="0193C0"/>
              </a:buClr>
              <a:buSzPts val="2000"/>
              <a:buFont typeface="Avenir"/>
              <a:buNone/>
            </a:pPr>
            <a:r>
              <a:rPr lang="en-US" sz="2000" u="sng" dirty="0">
                <a:solidFill>
                  <a:srgbClr val="0193C0"/>
                </a:solidFill>
                <a:latin typeface="Avenir"/>
                <a:ea typeface="Avenir"/>
                <a:cs typeface="Avenir"/>
                <a:sym typeface="Avenir"/>
                <a:hlinkClick r:id="rId3">
                  <a:extLst>
                    <a:ext uri="{A12FA001-AC4F-418D-AE19-62706E023703}">
                      <ahyp:hlinkClr xmlns:ahyp="http://schemas.microsoft.com/office/drawing/2018/hyperlinkcolor" val="tx"/>
                    </a:ext>
                  </a:extLst>
                </a:hlinkClick>
              </a:rPr>
              <a:t>Annex 6</a:t>
            </a:r>
            <a:endParaRPr sz="2000" dirty="0">
              <a:solidFill>
                <a:srgbClr val="0193C0"/>
              </a:solidFill>
              <a:latin typeface="Avenir"/>
              <a:ea typeface="Avenir"/>
              <a:cs typeface="Avenir"/>
              <a:sym typeface="Avenir"/>
            </a:endParaRPr>
          </a:p>
        </p:txBody>
      </p:sp>
      <p:grpSp>
        <p:nvGrpSpPr>
          <p:cNvPr id="1043" name="Google Shape;1043;p52"/>
          <p:cNvGrpSpPr/>
          <p:nvPr/>
        </p:nvGrpSpPr>
        <p:grpSpPr>
          <a:xfrm>
            <a:off x="9597835" y="318679"/>
            <a:ext cx="2832498" cy="494202"/>
            <a:chOff x="4116076" y="413123"/>
            <a:chExt cx="2832498" cy="494202"/>
          </a:xfrm>
        </p:grpSpPr>
        <p:cxnSp>
          <p:nvCxnSpPr>
            <p:cNvPr id="1044" name="Google Shape;1044;p52"/>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1045" name="Google Shape;1045;p52"/>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046" name="Google Shape;1046;p52"/>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1047" name="Google Shape;1047;p52"/>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1048" name="Google Shape;1048;p52"/>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2</a:t>
              </a:r>
              <a:endParaRPr sz="500" b="1">
                <a:solidFill>
                  <a:srgbClr val="BFBFBF"/>
                </a:solidFill>
                <a:latin typeface="Avenir"/>
                <a:ea typeface="Avenir"/>
                <a:cs typeface="Avenir"/>
                <a:sym typeface="Avenir"/>
              </a:endParaRPr>
            </a:p>
          </p:txBody>
        </p:sp>
        <p:sp>
          <p:nvSpPr>
            <p:cNvPr id="1049" name="Google Shape;1049;p52"/>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3</a:t>
              </a:r>
              <a:endParaRPr sz="500" b="1">
                <a:solidFill>
                  <a:srgbClr val="07C1E8"/>
                </a:solidFill>
                <a:latin typeface="Avenir"/>
                <a:ea typeface="Avenir"/>
                <a:cs typeface="Avenir"/>
                <a:sym typeface="Avenir"/>
              </a:endParaRPr>
            </a:p>
          </p:txBody>
        </p:sp>
        <p:sp>
          <p:nvSpPr>
            <p:cNvPr id="1050" name="Google Shape;1050;p52"/>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4</a:t>
              </a:r>
              <a:endParaRPr sz="500" b="1">
                <a:solidFill>
                  <a:srgbClr val="BFBFBF"/>
                </a:solidFill>
                <a:latin typeface="Avenir"/>
                <a:ea typeface="Avenir"/>
                <a:cs typeface="Avenir"/>
                <a:sym typeface="Avenir"/>
              </a:endParaRPr>
            </a:p>
          </p:txBody>
        </p:sp>
        <p:sp>
          <p:nvSpPr>
            <p:cNvPr id="1051" name="Google Shape;1051;p52"/>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052" name="Google Shape;1052;p52"/>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053" name="Google Shape;1053;p52"/>
            <p:cNvSpPr/>
            <p:nvPr/>
          </p:nvSpPr>
          <p:spPr>
            <a:xfrm rot="8100000">
              <a:off x="5673408"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054" name="Google Shape;1054;p52"/>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
        <p:nvSpPr>
          <p:cNvPr id="1055" name="Google Shape;1055;p52"/>
          <p:cNvSpPr txBox="1"/>
          <p:nvPr/>
        </p:nvSpPr>
        <p:spPr>
          <a:xfrm>
            <a:off x="838200" y="521595"/>
            <a:ext cx="7781352" cy="34146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7C1E8"/>
              </a:buClr>
              <a:buSzPts val="3200"/>
              <a:buFont typeface="Arial"/>
              <a:buNone/>
            </a:pPr>
            <a:r>
              <a:rPr lang="en-US" sz="3200" b="1" i="0">
                <a:solidFill>
                  <a:srgbClr val="07C1E8"/>
                </a:solidFill>
                <a:latin typeface="Arial"/>
                <a:ea typeface="Arial"/>
                <a:cs typeface="Arial"/>
                <a:sym typeface="Arial"/>
              </a:rPr>
              <a:t>Activity 1: Review Your Logic Model</a:t>
            </a:r>
            <a:endParaRPr sz="3200" b="1" i="0">
              <a:solidFill>
                <a:schemeClr val="accent2"/>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1060" name="Google Shape;1060;p53"/>
          <p:cNvSpPr txBox="1">
            <a:spLocks noGrp="1"/>
          </p:cNvSpPr>
          <p:nvPr>
            <p:ph type="body" idx="1"/>
          </p:nvPr>
        </p:nvSpPr>
        <p:spPr>
          <a:xfrm>
            <a:off x="946529" y="1841290"/>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193C0"/>
              </a:buClr>
              <a:buSzPts val="2400"/>
              <a:buNone/>
            </a:pPr>
            <a:r>
              <a:rPr lang="en-US" sz="2400" dirty="0">
                <a:solidFill>
                  <a:srgbClr val="0193C0"/>
                </a:solidFill>
                <a:latin typeface="Comfortaa"/>
                <a:ea typeface="Comfortaa"/>
                <a:cs typeface="Comfortaa"/>
                <a:sym typeface="Comfortaa"/>
              </a:rPr>
              <a:t>WRAP UP</a:t>
            </a:r>
            <a:endParaRPr dirty="0"/>
          </a:p>
          <a:p>
            <a:pPr marL="0" lvl="0" indent="0" algn="l" rtl="0">
              <a:lnSpc>
                <a:spcPct val="100000"/>
              </a:lnSpc>
              <a:spcBef>
                <a:spcPts val="1000"/>
              </a:spcBef>
              <a:spcAft>
                <a:spcPts val="0"/>
              </a:spcAft>
              <a:buClr>
                <a:srgbClr val="454545"/>
              </a:buClr>
              <a:buSzPts val="2400"/>
              <a:buNone/>
            </a:pPr>
            <a:r>
              <a:rPr lang="en-US" sz="2400" b="0" dirty="0">
                <a:solidFill>
                  <a:srgbClr val="454545"/>
                </a:solidFill>
                <a:latin typeface="Avenir"/>
                <a:ea typeface="Avenir"/>
                <a:cs typeface="Avenir"/>
                <a:sym typeface="Avenir"/>
              </a:rPr>
              <a:t>In this activity, the team reviewed the program logic model and identified areas where it might need to change to better reflect the program’s understanding of social norms and the community’s feedback. In the next activity the team will review the activities in the logic model to assess whether they can be expected to influence social norms.</a:t>
            </a:r>
            <a:endParaRPr sz="2400" dirty="0">
              <a:latin typeface="Avenir"/>
              <a:ea typeface="Avenir"/>
              <a:cs typeface="Avenir"/>
              <a:sym typeface="Avenir"/>
            </a:endParaRPr>
          </a:p>
          <a:p>
            <a:pPr marL="0" lvl="0" indent="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p:txBody>
      </p:sp>
      <p:grpSp>
        <p:nvGrpSpPr>
          <p:cNvPr id="1061" name="Google Shape;1061;p53"/>
          <p:cNvGrpSpPr/>
          <p:nvPr/>
        </p:nvGrpSpPr>
        <p:grpSpPr>
          <a:xfrm>
            <a:off x="9601200" y="328481"/>
            <a:ext cx="2832498" cy="494202"/>
            <a:chOff x="4116076" y="413123"/>
            <a:chExt cx="2832498" cy="494202"/>
          </a:xfrm>
        </p:grpSpPr>
        <p:cxnSp>
          <p:nvCxnSpPr>
            <p:cNvPr id="1062" name="Google Shape;1062;p53"/>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1063" name="Google Shape;1063;p53"/>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064" name="Google Shape;1064;p53"/>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1065" name="Google Shape;1065;p53"/>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1066" name="Google Shape;1066;p53"/>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2</a:t>
              </a:r>
              <a:endParaRPr sz="500" b="1">
                <a:solidFill>
                  <a:srgbClr val="BFBFBF"/>
                </a:solidFill>
                <a:latin typeface="Avenir"/>
                <a:ea typeface="Avenir"/>
                <a:cs typeface="Avenir"/>
                <a:sym typeface="Avenir"/>
              </a:endParaRPr>
            </a:p>
          </p:txBody>
        </p:sp>
        <p:sp>
          <p:nvSpPr>
            <p:cNvPr id="1067" name="Google Shape;1067;p53"/>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3</a:t>
              </a:r>
              <a:endParaRPr sz="500" b="1">
                <a:solidFill>
                  <a:srgbClr val="07C1E8"/>
                </a:solidFill>
                <a:latin typeface="Avenir"/>
                <a:ea typeface="Avenir"/>
                <a:cs typeface="Avenir"/>
                <a:sym typeface="Avenir"/>
              </a:endParaRPr>
            </a:p>
          </p:txBody>
        </p:sp>
        <p:sp>
          <p:nvSpPr>
            <p:cNvPr id="1068" name="Google Shape;1068;p53"/>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4</a:t>
              </a:r>
              <a:endParaRPr sz="500" b="1">
                <a:solidFill>
                  <a:srgbClr val="BFBFBF"/>
                </a:solidFill>
                <a:latin typeface="Avenir"/>
                <a:ea typeface="Avenir"/>
                <a:cs typeface="Avenir"/>
                <a:sym typeface="Avenir"/>
              </a:endParaRPr>
            </a:p>
          </p:txBody>
        </p:sp>
        <p:sp>
          <p:nvSpPr>
            <p:cNvPr id="1069" name="Google Shape;1069;p53"/>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070" name="Google Shape;1070;p53"/>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071" name="Google Shape;1071;p53"/>
            <p:cNvSpPr/>
            <p:nvPr/>
          </p:nvSpPr>
          <p:spPr>
            <a:xfrm rot="8100000">
              <a:off x="5673408"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072" name="Google Shape;1072;p53"/>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
        <p:nvSpPr>
          <p:cNvPr id="1073" name="Google Shape;1073;p53"/>
          <p:cNvSpPr txBox="1"/>
          <p:nvPr/>
        </p:nvSpPr>
        <p:spPr>
          <a:xfrm>
            <a:off x="1024445" y="814889"/>
            <a:ext cx="7781352" cy="34146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7C1E8"/>
              </a:buClr>
              <a:buSzPts val="3200"/>
              <a:buFont typeface="Arial"/>
              <a:buNone/>
            </a:pPr>
            <a:r>
              <a:rPr lang="en-US" sz="3200" b="1" i="0">
                <a:solidFill>
                  <a:srgbClr val="07C1E8"/>
                </a:solidFill>
                <a:latin typeface="Arial"/>
                <a:ea typeface="Arial"/>
                <a:cs typeface="Arial"/>
                <a:sym typeface="Arial"/>
              </a:rPr>
              <a:t>Activity 1: Review Your Logic Model</a:t>
            </a:r>
            <a:endParaRPr sz="3200" b="1" i="0">
              <a:solidFill>
                <a:schemeClr val="accent2"/>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77"/>
        <p:cNvGrpSpPr/>
        <p:nvPr/>
      </p:nvGrpSpPr>
      <p:grpSpPr>
        <a:xfrm>
          <a:off x="0" y="0"/>
          <a:ext cx="0" cy="0"/>
          <a:chOff x="0" y="0"/>
          <a:chExt cx="0" cy="0"/>
        </a:xfrm>
      </p:grpSpPr>
      <p:sp>
        <p:nvSpPr>
          <p:cNvPr id="1078" name="Google Shape;1078;p5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454545"/>
              </a:buClr>
              <a:buSzPts val="2400"/>
              <a:buNone/>
            </a:pPr>
            <a:r>
              <a:rPr lang="en-US" sz="2400" b="0">
                <a:solidFill>
                  <a:srgbClr val="454545"/>
                </a:solidFill>
                <a:latin typeface="Avenir"/>
                <a:ea typeface="Avenir"/>
                <a:cs typeface="Avenir"/>
                <a:sym typeface="Avenir"/>
              </a:rPr>
              <a:t>In this activity, you will assess each of your existing or planned activities to see how they meet some of the common attributes of norms-focused programs. You can use this information in the next activity to redesign activities.</a:t>
            </a:r>
            <a:endParaRPr/>
          </a:p>
          <a:p>
            <a:pPr marL="0" lvl="0" indent="0" algn="l" rtl="0">
              <a:lnSpc>
                <a:spcPct val="90000"/>
              </a:lnSpc>
              <a:spcBef>
                <a:spcPts val="1000"/>
              </a:spcBef>
              <a:spcAft>
                <a:spcPts val="0"/>
              </a:spcAft>
              <a:buClr>
                <a:schemeClr val="dk1"/>
              </a:buClr>
              <a:buSzPts val="2400"/>
              <a:buNone/>
            </a:pPr>
            <a:endParaRPr sz="2400"/>
          </a:p>
        </p:txBody>
      </p:sp>
      <p:grpSp>
        <p:nvGrpSpPr>
          <p:cNvPr id="1079" name="Google Shape;1079;p54"/>
          <p:cNvGrpSpPr/>
          <p:nvPr/>
        </p:nvGrpSpPr>
        <p:grpSpPr>
          <a:xfrm>
            <a:off x="9601200" y="328481"/>
            <a:ext cx="2832498" cy="494202"/>
            <a:chOff x="4116076" y="413123"/>
            <a:chExt cx="2832498" cy="494202"/>
          </a:xfrm>
        </p:grpSpPr>
        <p:cxnSp>
          <p:nvCxnSpPr>
            <p:cNvPr id="1080" name="Google Shape;1080;p54"/>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1081" name="Google Shape;1081;p54"/>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082" name="Google Shape;1082;p54"/>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1083" name="Google Shape;1083;p54"/>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1084" name="Google Shape;1084;p54"/>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2</a:t>
              </a:r>
              <a:endParaRPr sz="500" b="1">
                <a:solidFill>
                  <a:srgbClr val="BFBFBF"/>
                </a:solidFill>
                <a:latin typeface="Avenir"/>
                <a:ea typeface="Avenir"/>
                <a:cs typeface="Avenir"/>
                <a:sym typeface="Avenir"/>
              </a:endParaRPr>
            </a:p>
          </p:txBody>
        </p:sp>
        <p:sp>
          <p:nvSpPr>
            <p:cNvPr id="1085" name="Google Shape;1085;p54"/>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3</a:t>
              </a:r>
              <a:endParaRPr sz="500" b="1">
                <a:solidFill>
                  <a:srgbClr val="07C1E8"/>
                </a:solidFill>
                <a:latin typeface="Avenir"/>
                <a:ea typeface="Avenir"/>
                <a:cs typeface="Avenir"/>
                <a:sym typeface="Avenir"/>
              </a:endParaRPr>
            </a:p>
          </p:txBody>
        </p:sp>
        <p:sp>
          <p:nvSpPr>
            <p:cNvPr id="1086" name="Google Shape;1086;p54"/>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4</a:t>
              </a:r>
              <a:endParaRPr sz="500" b="1">
                <a:solidFill>
                  <a:srgbClr val="BFBFBF"/>
                </a:solidFill>
                <a:latin typeface="Avenir"/>
                <a:ea typeface="Avenir"/>
                <a:cs typeface="Avenir"/>
                <a:sym typeface="Avenir"/>
              </a:endParaRPr>
            </a:p>
          </p:txBody>
        </p:sp>
        <p:sp>
          <p:nvSpPr>
            <p:cNvPr id="1087" name="Google Shape;1087;p54"/>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088" name="Google Shape;1088;p54"/>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089" name="Google Shape;1089;p54"/>
            <p:cNvSpPr/>
            <p:nvPr/>
          </p:nvSpPr>
          <p:spPr>
            <a:xfrm rot="8100000">
              <a:off x="5673408"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090" name="Google Shape;1090;p54"/>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
        <p:nvSpPr>
          <p:cNvPr id="1091" name="Google Shape;1091;p54"/>
          <p:cNvSpPr txBox="1"/>
          <p:nvPr/>
        </p:nvSpPr>
        <p:spPr>
          <a:xfrm>
            <a:off x="1024445" y="814889"/>
            <a:ext cx="7781352" cy="34146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7C1E8"/>
              </a:buClr>
              <a:buSzPts val="3200"/>
              <a:buFont typeface="Arial"/>
              <a:buNone/>
            </a:pPr>
            <a:r>
              <a:rPr lang="en-US" sz="3200" b="1" i="0">
                <a:solidFill>
                  <a:srgbClr val="07C1E8"/>
                </a:solidFill>
                <a:latin typeface="Arial"/>
                <a:ea typeface="Arial"/>
                <a:cs typeface="Arial"/>
                <a:sym typeface="Arial"/>
              </a:rPr>
              <a:t>Activity 2: Review Your Activities</a:t>
            </a:r>
            <a:endParaRPr sz="3200" b="1" i="0">
              <a:solidFill>
                <a:schemeClr val="accent2"/>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sp>
        <p:nvSpPr>
          <p:cNvPr id="1097" name="Google Shape;1097;p55"/>
          <p:cNvSpPr txBox="1"/>
          <p:nvPr/>
        </p:nvSpPr>
        <p:spPr>
          <a:xfrm>
            <a:off x="6708404" y="279795"/>
            <a:ext cx="1126531" cy="185803"/>
          </a:xfrm>
          <a:prstGeom prst="rect">
            <a:avLst/>
          </a:prstGeom>
          <a:noFill/>
          <a:ln>
            <a:noFill/>
          </a:ln>
        </p:spPr>
        <p:txBody>
          <a:bodyPr spcFirstLastPara="1" wrap="square" lIns="0" tIns="0" rIns="0" bIns="0" anchor="t" anchorCtr="0">
            <a:noAutofit/>
          </a:bodyPr>
          <a:lstStyle/>
          <a:p>
            <a:pPr marL="0" marR="0" lvl="0" indent="0" algn="r" rtl="0">
              <a:lnSpc>
                <a:spcPct val="90000"/>
              </a:lnSpc>
              <a:spcBef>
                <a:spcPts val="0"/>
              </a:spcBef>
              <a:spcAft>
                <a:spcPts val="0"/>
              </a:spcAft>
              <a:buClr>
                <a:schemeClr val="lt1"/>
              </a:buClr>
              <a:buSzPts val="1108"/>
              <a:buFont typeface="Comfortaa Regular"/>
              <a:buNone/>
            </a:pPr>
            <a:r>
              <a:rPr lang="en-US" sz="1108" b="0" i="0">
                <a:solidFill>
                  <a:schemeClr val="lt1"/>
                </a:solidFill>
                <a:latin typeface="Comfortaa Regular"/>
                <a:ea typeface="Comfortaa Regular"/>
                <a:cs typeface="Comfortaa Regular"/>
                <a:sym typeface="Comfortaa Regular"/>
              </a:rPr>
              <a:t>Activity 2</a:t>
            </a:r>
            <a:endParaRPr/>
          </a:p>
        </p:txBody>
      </p:sp>
      <p:sp>
        <p:nvSpPr>
          <p:cNvPr id="1098" name="Google Shape;1098;p55"/>
          <p:cNvSpPr/>
          <p:nvPr/>
        </p:nvSpPr>
        <p:spPr>
          <a:xfrm>
            <a:off x="6939898" y="246408"/>
            <a:ext cx="174462" cy="169950"/>
          </a:xfrm>
          <a:custGeom>
            <a:avLst/>
            <a:gdLst/>
            <a:ahLst/>
            <a:cxnLst/>
            <a:rect l="l" t="t" r="r" b="b"/>
            <a:pathLst>
              <a:path w="220" h="214" extrusionOk="0">
                <a:moveTo>
                  <a:pt x="212" y="180"/>
                </a:moveTo>
                <a:cubicBezTo>
                  <a:pt x="169" y="138"/>
                  <a:pt x="169" y="138"/>
                  <a:pt x="169" y="138"/>
                </a:cubicBezTo>
                <a:cubicBezTo>
                  <a:pt x="175" y="132"/>
                  <a:pt x="175" y="132"/>
                  <a:pt x="175" y="132"/>
                </a:cubicBezTo>
                <a:cubicBezTo>
                  <a:pt x="169" y="126"/>
                  <a:pt x="169" y="126"/>
                  <a:pt x="169" y="126"/>
                </a:cubicBezTo>
                <a:cubicBezTo>
                  <a:pt x="152" y="143"/>
                  <a:pt x="152" y="143"/>
                  <a:pt x="152" y="143"/>
                </a:cubicBezTo>
                <a:cubicBezTo>
                  <a:pt x="124" y="115"/>
                  <a:pt x="124" y="115"/>
                  <a:pt x="124" y="115"/>
                </a:cubicBezTo>
                <a:cubicBezTo>
                  <a:pt x="158" y="81"/>
                  <a:pt x="158" y="81"/>
                  <a:pt x="158" y="81"/>
                </a:cubicBezTo>
                <a:cubicBezTo>
                  <a:pt x="163" y="83"/>
                  <a:pt x="167" y="83"/>
                  <a:pt x="172" y="83"/>
                </a:cubicBezTo>
                <a:cubicBezTo>
                  <a:pt x="184" y="83"/>
                  <a:pt x="194" y="79"/>
                  <a:pt x="202" y="71"/>
                </a:cubicBezTo>
                <a:cubicBezTo>
                  <a:pt x="214" y="59"/>
                  <a:pt x="218" y="41"/>
                  <a:pt x="211" y="25"/>
                </a:cubicBezTo>
                <a:cubicBezTo>
                  <a:pt x="208" y="19"/>
                  <a:pt x="208" y="19"/>
                  <a:pt x="208" y="19"/>
                </a:cubicBezTo>
                <a:cubicBezTo>
                  <a:pt x="190" y="38"/>
                  <a:pt x="190" y="38"/>
                  <a:pt x="190" y="38"/>
                </a:cubicBezTo>
                <a:cubicBezTo>
                  <a:pt x="176" y="38"/>
                  <a:pt x="176" y="38"/>
                  <a:pt x="176" y="38"/>
                </a:cubicBezTo>
                <a:cubicBezTo>
                  <a:pt x="176" y="24"/>
                  <a:pt x="176" y="24"/>
                  <a:pt x="176" y="24"/>
                </a:cubicBezTo>
                <a:cubicBezTo>
                  <a:pt x="194" y="5"/>
                  <a:pt x="194" y="5"/>
                  <a:pt x="194" y="5"/>
                </a:cubicBezTo>
                <a:cubicBezTo>
                  <a:pt x="189" y="3"/>
                  <a:pt x="189" y="3"/>
                  <a:pt x="189" y="3"/>
                </a:cubicBezTo>
                <a:cubicBezTo>
                  <a:pt x="184" y="1"/>
                  <a:pt x="178" y="0"/>
                  <a:pt x="172" y="0"/>
                </a:cubicBezTo>
                <a:cubicBezTo>
                  <a:pt x="161" y="0"/>
                  <a:pt x="150" y="4"/>
                  <a:pt x="143" y="12"/>
                </a:cubicBezTo>
                <a:cubicBezTo>
                  <a:pt x="131" y="23"/>
                  <a:pt x="127" y="40"/>
                  <a:pt x="133" y="56"/>
                </a:cubicBezTo>
                <a:cubicBezTo>
                  <a:pt x="99" y="90"/>
                  <a:pt x="99" y="90"/>
                  <a:pt x="99" y="90"/>
                </a:cubicBezTo>
                <a:cubicBezTo>
                  <a:pt x="51" y="42"/>
                  <a:pt x="51" y="42"/>
                  <a:pt x="51" y="42"/>
                </a:cubicBezTo>
                <a:cubicBezTo>
                  <a:pt x="56" y="36"/>
                  <a:pt x="56" y="36"/>
                  <a:pt x="56" y="36"/>
                </a:cubicBezTo>
                <a:cubicBezTo>
                  <a:pt x="25" y="5"/>
                  <a:pt x="25" y="5"/>
                  <a:pt x="25" y="5"/>
                </a:cubicBezTo>
                <a:cubicBezTo>
                  <a:pt x="8" y="22"/>
                  <a:pt x="8" y="22"/>
                  <a:pt x="8" y="22"/>
                </a:cubicBezTo>
                <a:cubicBezTo>
                  <a:pt x="39" y="53"/>
                  <a:pt x="39" y="53"/>
                  <a:pt x="39" y="53"/>
                </a:cubicBezTo>
                <a:cubicBezTo>
                  <a:pt x="45" y="47"/>
                  <a:pt x="45" y="47"/>
                  <a:pt x="45" y="47"/>
                </a:cubicBezTo>
                <a:cubicBezTo>
                  <a:pt x="93" y="95"/>
                  <a:pt x="93" y="95"/>
                  <a:pt x="93" y="95"/>
                </a:cubicBezTo>
                <a:cubicBezTo>
                  <a:pt x="59" y="129"/>
                  <a:pt x="59" y="129"/>
                  <a:pt x="59" y="129"/>
                </a:cubicBezTo>
                <a:cubicBezTo>
                  <a:pt x="55" y="128"/>
                  <a:pt x="50" y="127"/>
                  <a:pt x="45" y="127"/>
                </a:cubicBezTo>
                <a:cubicBezTo>
                  <a:pt x="34" y="127"/>
                  <a:pt x="23" y="131"/>
                  <a:pt x="15" y="139"/>
                </a:cubicBezTo>
                <a:cubicBezTo>
                  <a:pt x="3" y="151"/>
                  <a:pt x="0" y="170"/>
                  <a:pt x="6" y="185"/>
                </a:cubicBezTo>
                <a:cubicBezTo>
                  <a:pt x="9" y="191"/>
                  <a:pt x="9" y="191"/>
                  <a:pt x="9" y="191"/>
                </a:cubicBezTo>
                <a:cubicBezTo>
                  <a:pt x="27" y="172"/>
                  <a:pt x="27" y="172"/>
                  <a:pt x="27" y="172"/>
                </a:cubicBezTo>
                <a:cubicBezTo>
                  <a:pt x="41" y="172"/>
                  <a:pt x="41" y="172"/>
                  <a:pt x="41" y="172"/>
                </a:cubicBezTo>
                <a:cubicBezTo>
                  <a:pt x="41" y="187"/>
                  <a:pt x="41" y="187"/>
                  <a:pt x="41" y="187"/>
                </a:cubicBezTo>
                <a:cubicBezTo>
                  <a:pt x="23" y="205"/>
                  <a:pt x="23" y="205"/>
                  <a:pt x="23" y="205"/>
                </a:cubicBezTo>
                <a:cubicBezTo>
                  <a:pt x="28" y="207"/>
                  <a:pt x="28" y="207"/>
                  <a:pt x="28" y="207"/>
                </a:cubicBezTo>
                <a:cubicBezTo>
                  <a:pt x="34" y="210"/>
                  <a:pt x="39" y="211"/>
                  <a:pt x="45" y="211"/>
                </a:cubicBezTo>
                <a:cubicBezTo>
                  <a:pt x="56" y="211"/>
                  <a:pt x="67" y="206"/>
                  <a:pt x="75" y="198"/>
                </a:cubicBezTo>
                <a:cubicBezTo>
                  <a:pt x="86" y="187"/>
                  <a:pt x="90" y="170"/>
                  <a:pt x="85" y="155"/>
                </a:cubicBezTo>
                <a:cubicBezTo>
                  <a:pt x="119" y="121"/>
                  <a:pt x="119" y="121"/>
                  <a:pt x="119" y="121"/>
                </a:cubicBezTo>
                <a:cubicBezTo>
                  <a:pt x="147" y="149"/>
                  <a:pt x="147" y="149"/>
                  <a:pt x="147" y="149"/>
                </a:cubicBezTo>
                <a:cubicBezTo>
                  <a:pt x="130" y="166"/>
                  <a:pt x="130" y="166"/>
                  <a:pt x="130" y="166"/>
                </a:cubicBezTo>
                <a:cubicBezTo>
                  <a:pt x="136" y="172"/>
                  <a:pt x="136" y="172"/>
                  <a:pt x="136" y="172"/>
                </a:cubicBezTo>
                <a:cubicBezTo>
                  <a:pt x="141" y="166"/>
                  <a:pt x="141" y="166"/>
                  <a:pt x="141" y="166"/>
                </a:cubicBezTo>
                <a:cubicBezTo>
                  <a:pt x="184" y="208"/>
                  <a:pt x="184" y="208"/>
                  <a:pt x="184" y="208"/>
                </a:cubicBezTo>
                <a:cubicBezTo>
                  <a:pt x="187" y="212"/>
                  <a:pt x="192" y="214"/>
                  <a:pt x="198" y="214"/>
                </a:cubicBezTo>
                <a:cubicBezTo>
                  <a:pt x="203" y="214"/>
                  <a:pt x="208" y="212"/>
                  <a:pt x="212" y="208"/>
                </a:cubicBezTo>
                <a:cubicBezTo>
                  <a:pt x="220" y="201"/>
                  <a:pt x="220" y="188"/>
                  <a:pt x="212" y="180"/>
                </a:cubicBezTo>
                <a:close/>
                <a:moveTo>
                  <a:pt x="20" y="22"/>
                </a:moveTo>
                <a:cubicBezTo>
                  <a:pt x="25" y="16"/>
                  <a:pt x="25" y="16"/>
                  <a:pt x="25" y="16"/>
                </a:cubicBezTo>
                <a:cubicBezTo>
                  <a:pt x="45" y="36"/>
                  <a:pt x="45" y="36"/>
                  <a:pt x="45" y="36"/>
                </a:cubicBezTo>
                <a:cubicBezTo>
                  <a:pt x="39" y="42"/>
                  <a:pt x="39" y="42"/>
                  <a:pt x="39" y="42"/>
                </a:cubicBezTo>
                <a:lnTo>
                  <a:pt x="20" y="22"/>
                </a:lnTo>
                <a:close/>
                <a:moveTo>
                  <a:pt x="76" y="155"/>
                </a:moveTo>
                <a:cubicBezTo>
                  <a:pt x="82" y="168"/>
                  <a:pt x="79" y="183"/>
                  <a:pt x="69" y="193"/>
                </a:cubicBezTo>
                <a:cubicBezTo>
                  <a:pt x="63" y="199"/>
                  <a:pt x="54" y="203"/>
                  <a:pt x="45" y="203"/>
                </a:cubicBezTo>
                <a:cubicBezTo>
                  <a:pt x="42" y="203"/>
                  <a:pt x="40" y="202"/>
                  <a:pt x="37" y="202"/>
                </a:cubicBezTo>
                <a:cubicBezTo>
                  <a:pt x="49" y="190"/>
                  <a:pt x="49" y="190"/>
                  <a:pt x="49" y="190"/>
                </a:cubicBezTo>
                <a:cubicBezTo>
                  <a:pt x="49" y="164"/>
                  <a:pt x="49" y="164"/>
                  <a:pt x="49" y="164"/>
                </a:cubicBezTo>
                <a:cubicBezTo>
                  <a:pt x="24" y="164"/>
                  <a:pt x="24" y="164"/>
                  <a:pt x="24" y="164"/>
                </a:cubicBezTo>
                <a:cubicBezTo>
                  <a:pt x="12" y="176"/>
                  <a:pt x="12" y="176"/>
                  <a:pt x="12" y="176"/>
                </a:cubicBezTo>
                <a:cubicBezTo>
                  <a:pt x="9" y="165"/>
                  <a:pt x="12" y="153"/>
                  <a:pt x="21" y="145"/>
                </a:cubicBezTo>
                <a:cubicBezTo>
                  <a:pt x="27" y="138"/>
                  <a:pt x="36" y="135"/>
                  <a:pt x="45" y="135"/>
                </a:cubicBezTo>
                <a:cubicBezTo>
                  <a:pt x="50" y="135"/>
                  <a:pt x="54" y="136"/>
                  <a:pt x="58" y="138"/>
                </a:cubicBezTo>
                <a:cubicBezTo>
                  <a:pt x="61" y="139"/>
                  <a:pt x="61" y="139"/>
                  <a:pt x="61" y="139"/>
                </a:cubicBezTo>
                <a:cubicBezTo>
                  <a:pt x="142" y="57"/>
                  <a:pt x="142" y="57"/>
                  <a:pt x="142" y="57"/>
                </a:cubicBezTo>
                <a:cubicBezTo>
                  <a:pt x="141" y="55"/>
                  <a:pt x="141" y="55"/>
                  <a:pt x="141" y="55"/>
                </a:cubicBezTo>
                <a:cubicBezTo>
                  <a:pt x="135" y="42"/>
                  <a:pt x="138" y="27"/>
                  <a:pt x="148" y="17"/>
                </a:cubicBezTo>
                <a:cubicBezTo>
                  <a:pt x="155" y="11"/>
                  <a:pt x="163" y="8"/>
                  <a:pt x="172" y="8"/>
                </a:cubicBezTo>
                <a:cubicBezTo>
                  <a:pt x="175" y="8"/>
                  <a:pt x="177" y="8"/>
                  <a:pt x="180" y="8"/>
                </a:cubicBezTo>
                <a:cubicBezTo>
                  <a:pt x="168" y="21"/>
                  <a:pt x="168" y="21"/>
                  <a:pt x="168" y="21"/>
                </a:cubicBezTo>
                <a:cubicBezTo>
                  <a:pt x="167" y="46"/>
                  <a:pt x="167" y="46"/>
                  <a:pt x="167" y="46"/>
                </a:cubicBezTo>
                <a:cubicBezTo>
                  <a:pt x="194" y="46"/>
                  <a:pt x="194" y="46"/>
                  <a:pt x="194" y="46"/>
                </a:cubicBezTo>
                <a:cubicBezTo>
                  <a:pt x="205" y="34"/>
                  <a:pt x="205" y="34"/>
                  <a:pt x="205" y="34"/>
                </a:cubicBezTo>
                <a:cubicBezTo>
                  <a:pt x="208" y="45"/>
                  <a:pt x="205" y="57"/>
                  <a:pt x="196" y="66"/>
                </a:cubicBezTo>
                <a:cubicBezTo>
                  <a:pt x="190" y="72"/>
                  <a:pt x="181" y="75"/>
                  <a:pt x="172" y="75"/>
                </a:cubicBezTo>
                <a:cubicBezTo>
                  <a:pt x="168" y="75"/>
                  <a:pt x="163" y="75"/>
                  <a:pt x="159" y="73"/>
                </a:cubicBezTo>
                <a:cubicBezTo>
                  <a:pt x="156" y="72"/>
                  <a:pt x="156" y="72"/>
                  <a:pt x="156" y="72"/>
                </a:cubicBezTo>
                <a:cubicBezTo>
                  <a:pt x="75" y="153"/>
                  <a:pt x="75" y="153"/>
                  <a:pt x="75" y="153"/>
                </a:cubicBezTo>
                <a:lnTo>
                  <a:pt x="76" y="155"/>
                </a:lnTo>
                <a:close/>
                <a:moveTo>
                  <a:pt x="206" y="203"/>
                </a:moveTo>
                <a:cubicBezTo>
                  <a:pt x="204" y="205"/>
                  <a:pt x="201" y="206"/>
                  <a:pt x="198" y="206"/>
                </a:cubicBezTo>
                <a:cubicBezTo>
                  <a:pt x="195" y="206"/>
                  <a:pt x="192" y="205"/>
                  <a:pt x="189" y="203"/>
                </a:cubicBezTo>
                <a:cubicBezTo>
                  <a:pt x="147" y="160"/>
                  <a:pt x="147" y="160"/>
                  <a:pt x="147" y="160"/>
                </a:cubicBezTo>
                <a:cubicBezTo>
                  <a:pt x="164" y="143"/>
                  <a:pt x="164" y="143"/>
                  <a:pt x="164" y="143"/>
                </a:cubicBezTo>
                <a:cubicBezTo>
                  <a:pt x="206" y="186"/>
                  <a:pt x="206" y="186"/>
                  <a:pt x="206" y="186"/>
                </a:cubicBezTo>
                <a:cubicBezTo>
                  <a:pt x="211" y="190"/>
                  <a:pt x="211" y="198"/>
                  <a:pt x="206" y="203"/>
                </a:cubicBezTo>
                <a:close/>
              </a:path>
            </a:pathLst>
          </a:custGeom>
          <a:solidFill>
            <a:schemeClr val="lt1"/>
          </a:solidFill>
          <a:ln>
            <a:noFill/>
          </a:ln>
        </p:spPr>
        <p:txBody>
          <a:bodyPr spcFirstLastPara="1" wrap="square" lIns="63300" tIns="31650" rIns="63300" bIns="31650" anchor="t" anchorCtr="0">
            <a:noAutofit/>
          </a:bodyPr>
          <a:lstStyle/>
          <a:p>
            <a:pPr marL="0" marR="0" lvl="0" indent="0" algn="r" rtl="0">
              <a:spcBef>
                <a:spcPts val="0"/>
              </a:spcBef>
              <a:spcAft>
                <a:spcPts val="0"/>
              </a:spcAft>
              <a:buNone/>
            </a:pPr>
            <a:endParaRPr sz="1246">
              <a:solidFill>
                <a:srgbClr val="3F3F3F"/>
              </a:solidFill>
              <a:latin typeface="Arial"/>
              <a:ea typeface="Arial"/>
              <a:cs typeface="Arial"/>
              <a:sym typeface="Arial"/>
            </a:endParaRPr>
          </a:p>
        </p:txBody>
      </p:sp>
      <p:sp>
        <p:nvSpPr>
          <p:cNvPr id="1099" name="Google Shape;1099;p55"/>
          <p:cNvSpPr txBox="1">
            <a:spLocks noGrp="1"/>
          </p:cNvSpPr>
          <p:nvPr>
            <p:ph type="sldNum" idx="12"/>
          </p:nvPr>
        </p:nvSpPr>
        <p:spPr>
          <a:xfrm>
            <a:off x="7884431" y="6367079"/>
            <a:ext cx="183561" cy="32651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55</a:t>
            </a:fld>
            <a:endParaRPr/>
          </a:p>
        </p:txBody>
      </p:sp>
      <p:sp>
        <p:nvSpPr>
          <p:cNvPr id="1100" name="Google Shape;1100;p55"/>
          <p:cNvSpPr txBox="1">
            <a:spLocks noGrp="1"/>
          </p:cNvSpPr>
          <p:nvPr>
            <p:ph type="body" idx="1"/>
          </p:nvPr>
        </p:nvSpPr>
        <p:spPr>
          <a:xfrm>
            <a:off x="938721" y="1901091"/>
            <a:ext cx="3952875" cy="414655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0000"/>
              </a:lnSpc>
              <a:spcBef>
                <a:spcPts val="0"/>
              </a:spcBef>
              <a:spcAft>
                <a:spcPts val="0"/>
              </a:spcAft>
              <a:buClr>
                <a:srgbClr val="0193C0"/>
              </a:buClr>
              <a:buSzPts val="2405"/>
              <a:buNone/>
            </a:pPr>
            <a:r>
              <a:rPr lang="en-US" sz="2405">
                <a:solidFill>
                  <a:srgbClr val="0193C0"/>
                </a:solidFill>
                <a:latin typeface="Comfortaa"/>
                <a:ea typeface="Comfortaa"/>
                <a:cs typeface="Comfortaa"/>
                <a:sym typeface="Comfortaa"/>
              </a:rPr>
              <a:t>The Nine Common Attributes of Community-Based </a:t>
            </a:r>
            <a:br>
              <a:rPr lang="en-US" sz="2405">
                <a:solidFill>
                  <a:srgbClr val="0193C0"/>
                </a:solidFill>
                <a:latin typeface="Comfortaa"/>
                <a:ea typeface="Comfortaa"/>
                <a:cs typeface="Comfortaa"/>
                <a:sym typeface="Comfortaa"/>
              </a:rPr>
            </a:br>
            <a:r>
              <a:rPr lang="en-US" sz="2405">
                <a:solidFill>
                  <a:srgbClr val="0193C0"/>
                </a:solidFill>
                <a:latin typeface="Comfortaa"/>
                <a:ea typeface="Comfortaa"/>
                <a:cs typeface="Comfortaa"/>
                <a:sym typeface="Comfortaa"/>
              </a:rPr>
              <a:t>Norms-Shifting Interventions</a:t>
            </a:r>
            <a:endParaRPr/>
          </a:p>
          <a:p>
            <a:pPr marL="0" lvl="0" indent="0" algn="l" rtl="0">
              <a:lnSpc>
                <a:spcPct val="110000"/>
              </a:lnSpc>
              <a:spcBef>
                <a:spcPts val="1000"/>
              </a:spcBef>
              <a:spcAft>
                <a:spcPts val="0"/>
              </a:spcAft>
              <a:buClr>
                <a:srgbClr val="454545"/>
              </a:buClr>
              <a:buSzPts val="2035"/>
              <a:buNone/>
            </a:pPr>
            <a:r>
              <a:rPr lang="en-US" sz="2035" b="0">
                <a:solidFill>
                  <a:srgbClr val="454545"/>
                </a:solidFill>
                <a:latin typeface="Avenir"/>
                <a:ea typeface="Avenir"/>
                <a:cs typeface="Avenir"/>
                <a:sym typeface="Avenir"/>
              </a:rPr>
              <a:t>Good, effective community-based social norms shifting programming has certain common elements. This does not mean that effective activities must include all nine attributes. </a:t>
            </a:r>
            <a:endParaRPr/>
          </a:p>
          <a:p>
            <a:pPr marL="0" lvl="0" indent="0" algn="l" rtl="0">
              <a:lnSpc>
                <a:spcPct val="90000"/>
              </a:lnSpc>
              <a:spcBef>
                <a:spcPts val="1000"/>
              </a:spcBef>
              <a:spcAft>
                <a:spcPts val="0"/>
              </a:spcAft>
              <a:buClr>
                <a:schemeClr val="dk1"/>
              </a:buClr>
              <a:buSzPts val="2590"/>
              <a:buNone/>
            </a:pPr>
            <a:endParaRPr sz="2590">
              <a:solidFill>
                <a:srgbClr val="00B0F0"/>
              </a:solidFill>
              <a:latin typeface="Comfortaa"/>
              <a:ea typeface="Comfortaa"/>
              <a:cs typeface="Comfortaa"/>
              <a:sym typeface="Comfortaa"/>
            </a:endParaRPr>
          </a:p>
        </p:txBody>
      </p:sp>
      <p:pic>
        <p:nvPicPr>
          <p:cNvPr id="1101" name="Google Shape;1101;p55"/>
          <p:cNvPicPr preferRelativeResize="0"/>
          <p:nvPr/>
        </p:nvPicPr>
        <p:blipFill rotWithShape="1">
          <a:blip r:embed="rId3">
            <a:alphaModFix/>
          </a:blip>
          <a:srcRect/>
          <a:stretch/>
        </p:blipFill>
        <p:spPr>
          <a:xfrm>
            <a:off x="5259947" y="1147350"/>
            <a:ext cx="4592689" cy="5654032"/>
          </a:xfrm>
          <a:prstGeom prst="rect">
            <a:avLst/>
          </a:prstGeom>
          <a:noFill/>
          <a:ln>
            <a:noFill/>
          </a:ln>
        </p:spPr>
      </p:pic>
      <p:grpSp>
        <p:nvGrpSpPr>
          <p:cNvPr id="1102" name="Google Shape;1102;p55"/>
          <p:cNvGrpSpPr/>
          <p:nvPr/>
        </p:nvGrpSpPr>
        <p:grpSpPr>
          <a:xfrm>
            <a:off x="9601200" y="328481"/>
            <a:ext cx="2832498" cy="494202"/>
            <a:chOff x="4116076" y="413123"/>
            <a:chExt cx="2832498" cy="494202"/>
          </a:xfrm>
        </p:grpSpPr>
        <p:cxnSp>
          <p:nvCxnSpPr>
            <p:cNvPr id="1103" name="Google Shape;1103;p55"/>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1104" name="Google Shape;1104;p55"/>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105" name="Google Shape;1105;p55"/>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1106" name="Google Shape;1106;p55"/>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1107" name="Google Shape;1107;p55"/>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2</a:t>
              </a:r>
              <a:endParaRPr sz="500" b="1">
                <a:solidFill>
                  <a:srgbClr val="BFBFBF"/>
                </a:solidFill>
                <a:latin typeface="Avenir"/>
                <a:ea typeface="Avenir"/>
                <a:cs typeface="Avenir"/>
                <a:sym typeface="Avenir"/>
              </a:endParaRPr>
            </a:p>
          </p:txBody>
        </p:sp>
        <p:sp>
          <p:nvSpPr>
            <p:cNvPr id="1108" name="Google Shape;1108;p55"/>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3</a:t>
              </a:r>
              <a:endParaRPr sz="500" b="1">
                <a:solidFill>
                  <a:srgbClr val="07C1E8"/>
                </a:solidFill>
                <a:latin typeface="Avenir"/>
                <a:ea typeface="Avenir"/>
                <a:cs typeface="Avenir"/>
                <a:sym typeface="Avenir"/>
              </a:endParaRPr>
            </a:p>
          </p:txBody>
        </p:sp>
        <p:sp>
          <p:nvSpPr>
            <p:cNvPr id="1109" name="Google Shape;1109;p55"/>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4</a:t>
              </a:r>
              <a:endParaRPr sz="500" b="1">
                <a:solidFill>
                  <a:srgbClr val="BFBFBF"/>
                </a:solidFill>
                <a:latin typeface="Avenir"/>
                <a:ea typeface="Avenir"/>
                <a:cs typeface="Avenir"/>
                <a:sym typeface="Avenir"/>
              </a:endParaRPr>
            </a:p>
          </p:txBody>
        </p:sp>
        <p:sp>
          <p:nvSpPr>
            <p:cNvPr id="1110" name="Google Shape;1110;p55"/>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111" name="Google Shape;1111;p55"/>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112" name="Google Shape;1112;p55"/>
            <p:cNvSpPr/>
            <p:nvPr/>
          </p:nvSpPr>
          <p:spPr>
            <a:xfrm rot="8100000">
              <a:off x="5673408"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113" name="Google Shape;1113;p55"/>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
        <p:nvSpPr>
          <p:cNvPr id="1114" name="Google Shape;1114;p55"/>
          <p:cNvSpPr txBox="1"/>
          <p:nvPr/>
        </p:nvSpPr>
        <p:spPr>
          <a:xfrm>
            <a:off x="1024445" y="814889"/>
            <a:ext cx="7781352" cy="34146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7C1E8"/>
              </a:buClr>
              <a:buSzPts val="3200"/>
              <a:buFont typeface="Arial"/>
              <a:buNone/>
            </a:pPr>
            <a:r>
              <a:rPr lang="en-US" sz="3200" b="1" i="0">
                <a:solidFill>
                  <a:srgbClr val="07C1E8"/>
                </a:solidFill>
                <a:latin typeface="Arial"/>
                <a:ea typeface="Arial"/>
                <a:cs typeface="Arial"/>
                <a:sym typeface="Arial"/>
              </a:rPr>
              <a:t>Activity 2: Review Your </a:t>
            </a:r>
            <a:endParaRPr/>
          </a:p>
          <a:p>
            <a:pPr marL="0" marR="0" lvl="0" indent="0" algn="l" rtl="0">
              <a:lnSpc>
                <a:spcPct val="90000"/>
              </a:lnSpc>
              <a:spcBef>
                <a:spcPts val="0"/>
              </a:spcBef>
              <a:spcAft>
                <a:spcPts val="0"/>
              </a:spcAft>
              <a:buClr>
                <a:srgbClr val="07C1E8"/>
              </a:buClr>
              <a:buSzPts val="3200"/>
              <a:buFont typeface="Arial"/>
              <a:buNone/>
            </a:pPr>
            <a:r>
              <a:rPr lang="en-US" sz="3200" b="1" i="0">
                <a:solidFill>
                  <a:srgbClr val="07C1E8"/>
                </a:solidFill>
                <a:latin typeface="Arial"/>
                <a:ea typeface="Arial"/>
                <a:cs typeface="Arial"/>
                <a:sym typeface="Arial"/>
              </a:rPr>
              <a:t>Activities</a:t>
            </a:r>
            <a:endParaRPr sz="3200" b="1" i="0">
              <a:solidFill>
                <a:schemeClr val="accent2"/>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56"/>
          <p:cNvSpPr txBox="1">
            <a:spLocks noGrp="1"/>
          </p:cNvSpPr>
          <p:nvPr>
            <p:ph type="body" idx="1"/>
          </p:nvPr>
        </p:nvSpPr>
        <p:spPr>
          <a:xfrm>
            <a:off x="993875" y="1691773"/>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193C0"/>
              </a:buClr>
              <a:buSzPts val="2400"/>
              <a:buNone/>
            </a:pPr>
            <a:r>
              <a:rPr lang="en-US" sz="2400">
                <a:solidFill>
                  <a:srgbClr val="0193C0"/>
                </a:solidFill>
                <a:latin typeface="Comfortaa"/>
                <a:ea typeface="Comfortaa"/>
                <a:cs typeface="Comfortaa"/>
                <a:sym typeface="Comfortaa"/>
              </a:rPr>
              <a:t>INSTRUCTIONS</a:t>
            </a:r>
            <a:endParaRPr sz="2400">
              <a:solidFill>
                <a:srgbClr val="454545"/>
              </a:solidFill>
              <a:latin typeface="Avenir"/>
              <a:ea typeface="Avenir"/>
              <a:cs typeface="Avenir"/>
              <a:sym typeface="Avenir"/>
            </a:endParaRPr>
          </a:p>
          <a:p>
            <a:pPr marL="457200" lvl="0" indent="-457200" algn="l" rtl="0">
              <a:lnSpc>
                <a:spcPct val="90000"/>
              </a:lnSpc>
              <a:spcBef>
                <a:spcPts val="1000"/>
              </a:spcBef>
              <a:spcAft>
                <a:spcPts val="0"/>
              </a:spcAft>
              <a:buClr>
                <a:srgbClr val="3F3F3F"/>
              </a:buClr>
              <a:buSzPts val="2400"/>
              <a:buFont typeface="Calibri"/>
              <a:buAutoNum type="arabicPeriod"/>
            </a:pPr>
            <a:r>
              <a:rPr lang="en-US" sz="2400">
                <a:solidFill>
                  <a:srgbClr val="3F3F3F"/>
                </a:solidFill>
                <a:latin typeface="Avenir"/>
                <a:ea typeface="Avenir"/>
                <a:cs typeface="Avenir"/>
                <a:sym typeface="Avenir"/>
              </a:rPr>
              <a:t>Get into one or more groups, depending on the size of your team.</a:t>
            </a:r>
            <a:endParaRPr/>
          </a:p>
          <a:p>
            <a:pPr marL="457200" lvl="0" indent="-457200" algn="l" rtl="0">
              <a:lnSpc>
                <a:spcPct val="90000"/>
              </a:lnSpc>
              <a:spcBef>
                <a:spcPts val="1000"/>
              </a:spcBef>
              <a:spcAft>
                <a:spcPts val="0"/>
              </a:spcAft>
              <a:buClr>
                <a:srgbClr val="3F3F3F"/>
              </a:buClr>
              <a:buSzPts val="2400"/>
              <a:buFont typeface="Calibri"/>
              <a:buAutoNum type="arabicPeriod"/>
            </a:pPr>
            <a:r>
              <a:rPr lang="en-US" sz="2400">
                <a:solidFill>
                  <a:srgbClr val="3F3F3F"/>
                </a:solidFill>
                <a:latin typeface="Avenir"/>
                <a:ea typeface="Avenir"/>
                <a:cs typeface="Avenir"/>
                <a:sym typeface="Avenir"/>
              </a:rPr>
              <a:t>Complete the Review Your Activities Table.</a:t>
            </a:r>
            <a:endParaRPr/>
          </a:p>
          <a:p>
            <a:pPr marL="457200" lvl="0" indent="-457200" algn="l" rtl="0">
              <a:lnSpc>
                <a:spcPct val="90000"/>
              </a:lnSpc>
              <a:spcBef>
                <a:spcPts val="1000"/>
              </a:spcBef>
              <a:spcAft>
                <a:spcPts val="0"/>
              </a:spcAft>
              <a:buClr>
                <a:srgbClr val="3F3F3F"/>
              </a:buClr>
              <a:buSzPts val="2400"/>
              <a:buFont typeface="Calibri"/>
              <a:buAutoNum type="arabicPeriod"/>
            </a:pPr>
            <a:r>
              <a:rPr lang="en-US" sz="2400">
                <a:solidFill>
                  <a:srgbClr val="3F3F3F"/>
                </a:solidFill>
                <a:latin typeface="Avenir"/>
                <a:ea typeface="Avenir"/>
                <a:cs typeface="Avenir"/>
                <a:sym typeface="Avenir"/>
              </a:rPr>
              <a:t>Complete Gap Analysis.</a:t>
            </a:r>
            <a:endParaRPr/>
          </a:p>
          <a:p>
            <a:pPr marL="0" lvl="0" indent="0" algn="l" rtl="0">
              <a:lnSpc>
                <a:spcPct val="90000"/>
              </a:lnSpc>
              <a:spcBef>
                <a:spcPts val="1000"/>
              </a:spcBef>
              <a:spcAft>
                <a:spcPts val="0"/>
              </a:spcAft>
              <a:buClr>
                <a:schemeClr val="dk1"/>
              </a:buClr>
              <a:buSzPts val="3200"/>
              <a:buNone/>
            </a:pPr>
            <a:endParaRPr sz="3200">
              <a:solidFill>
                <a:srgbClr val="0193C0"/>
              </a:solidFill>
              <a:latin typeface="Comfortaa"/>
              <a:ea typeface="Comfortaa"/>
              <a:cs typeface="Comfortaa"/>
              <a:sym typeface="Comfortaa"/>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grpSp>
        <p:nvGrpSpPr>
          <p:cNvPr id="1120" name="Google Shape;1120;p56"/>
          <p:cNvGrpSpPr/>
          <p:nvPr/>
        </p:nvGrpSpPr>
        <p:grpSpPr>
          <a:xfrm>
            <a:off x="9601200" y="328481"/>
            <a:ext cx="2832498" cy="494202"/>
            <a:chOff x="4116076" y="413123"/>
            <a:chExt cx="2832498" cy="494202"/>
          </a:xfrm>
        </p:grpSpPr>
        <p:cxnSp>
          <p:nvCxnSpPr>
            <p:cNvPr id="1121" name="Google Shape;1121;p56"/>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1122" name="Google Shape;1122;p56"/>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123" name="Google Shape;1123;p56"/>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1124" name="Google Shape;1124;p56"/>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1125" name="Google Shape;1125;p56"/>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2</a:t>
              </a:r>
              <a:endParaRPr sz="500" b="1">
                <a:solidFill>
                  <a:srgbClr val="BFBFBF"/>
                </a:solidFill>
                <a:latin typeface="Avenir"/>
                <a:ea typeface="Avenir"/>
                <a:cs typeface="Avenir"/>
                <a:sym typeface="Avenir"/>
              </a:endParaRPr>
            </a:p>
          </p:txBody>
        </p:sp>
        <p:sp>
          <p:nvSpPr>
            <p:cNvPr id="1126" name="Google Shape;1126;p56"/>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3</a:t>
              </a:r>
              <a:endParaRPr sz="500" b="1">
                <a:solidFill>
                  <a:srgbClr val="07C1E8"/>
                </a:solidFill>
                <a:latin typeface="Avenir"/>
                <a:ea typeface="Avenir"/>
                <a:cs typeface="Avenir"/>
                <a:sym typeface="Avenir"/>
              </a:endParaRPr>
            </a:p>
          </p:txBody>
        </p:sp>
        <p:sp>
          <p:nvSpPr>
            <p:cNvPr id="1127" name="Google Shape;1127;p56"/>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4</a:t>
              </a:r>
              <a:endParaRPr sz="500" b="1">
                <a:solidFill>
                  <a:srgbClr val="BFBFBF"/>
                </a:solidFill>
                <a:latin typeface="Avenir"/>
                <a:ea typeface="Avenir"/>
                <a:cs typeface="Avenir"/>
                <a:sym typeface="Avenir"/>
              </a:endParaRPr>
            </a:p>
          </p:txBody>
        </p:sp>
        <p:sp>
          <p:nvSpPr>
            <p:cNvPr id="1128" name="Google Shape;1128;p56"/>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129" name="Google Shape;1129;p56"/>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130" name="Google Shape;1130;p56"/>
            <p:cNvSpPr/>
            <p:nvPr/>
          </p:nvSpPr>
          <p:spPr>
            <a:xfrm rot="8100000">
              <a:off x="5673408"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131" name="Google Shape;1131;p56"/>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
        <p:nvSpPr>
          <p:cNvPr id="1132" name="Google Shape;1132;p56"/>
          <p:cNvSpPr txBox="1"/>
          <p:nvPr/>
        </p:nvSpPr>
        <p:spPr>
          <a:xfrm>
            <a:off x="1024445" y="814889"/>
            <a:ext cx="7781352" cy="34146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7C1E8"/>
              </a:buClr>
              <a:buSzPts val="3200"/>
              <a:buFont typeface="Arial"/>
              <a:buNone/>
            </a:pPr>
            <a:r>
              <a:rPr lang="en-US" sz="3200" b="1" i="0">
                <a:solidFill>
                  <a:srgbClr val="07C1E8"/>
                </a:solidFill>
                <a:latin typeface="Arial"/>
                <a:ea typeface="Arial"/>
                <a:cs typeface="Arial"/>
                <a:sym typeface="Arial"/>
              </a:rPr>
              <a:t>Activity 2: Review Your Activities</a:t>
            </a:r>
            <a:endParaRPr sz="3200" b="1" i="0">
              <a:solidFill>
                <a:schemeClr val="accent2"/>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137"/>
        <p:cNvGrpSpPr/>
        <p:nvPr/>
      </p:nvGrpSpPr>
      <p:grpSpPr>
        <a:xfrm>
          <a:off x="0" y="0"/>
          <a:ext cx="0" cy="0"/>
          <a:chOff x="0" y="0"/>
          <a:chExt cx="0" cy="0"/>
        </a:xfrm>
      </p:grpSpPr>
      <p:graphicFrame>
        <p:nvGraphicFramePr>
          <p:cNvPr id="1138" name="Google Shape;1138;p57"/>
          <p:cNvGraphicFramePr/>
          <p:nvPr>
            <p:extLst>
              <p:ext uri="{D42A27DB-BD31-4B8C-83A1-F6EECF244321}">
                <p14:modId xmlns:p14="http://schemas.microsoft.com/office/powerpoint/2010/main" val="4086649697"/>
              </p:ext>
            </p:extLst>
          </p:nvPr>
        </p:nvGraphicFramePr>
        <p:xfrm>
          <a:off x="4296892" y="1112790"/>
          <a:ext cx="6692850" cy="5406655"/>
        </p:xfrm>
        <a:graphic>
          <a:graphicData uri="http://schemas.openxmlformats.org/drawingml/2006/table">
            <a:tbl>
              <a:tblPr firstRow="1" firstCol="1" bandRow="1">
                <a:noFill/>
                <a:tableStyleId>{162E070B-021E-41B2-B654-C3F7026BE7C2}</a:tableStyleId>
              </a:tblPr>
              <a:tblGrid>
                <a:gridCol w="2673300">
                  <a:extLst>
                    <a:ext uri="{9D8B030D-6E8A-4147-A177-3AD203B41FA5}">
                      <a16:colId xmlns:a16="http://schemas.microsoft.com/office/drawing/2014/main" val="20000"/>
                    </a:ext>
                  </a:extLst>
                </a:gridCol>
                <a:gridCol w="1162050">
                  <a:extLst>
                    <a:ext uri="{9D8B030D-6E8A-4147-A177-3AD203B41FA5}">
                      <a16:colId xmlns:a16="http://schemas.microsoft.com/office/drawing/2014/main" val="20001"/>
                    </a:ext>
                  </a:extLst>
                </a:gridCol>
                <a:gridCol w="1466850">
                  <a:extLst>
                    <a:ext uri="{9D8B030D-6E8A-4147-A177-3AD203B41FA5}">
                      <a16:colId xmlns:a16="http://schemas.microsoft.com/office/drawing/2014/main" val="20002"/>
                    </a:ext>
                  </a:extLst>
                </a:gridCol>
                <a:gridCol w="1390650">
                  <a:extLst>
                    <a:ext uri="{9D8B030D-6E8A-4147-A177-3AD203B41FA5}">
                      <a16:colId xmlns:a16="http://schemas.microsoft.com/office/drawing/2014/main" val="20003"/>
                    </a:ext>
                  </a:extLst>
                </a:gridCol>
              </a:tblGrid>
              <a:tr h="403225">
                <a:tc>
                  <a:txBody>
                    <a:bodyPr/>
                    <a:lstStyle/>
                    <a:p>
                      <a:pPr marL="0" marR="0" lvl="0" indent="0" algn="ctr" rtl="0">
                        <a:lnSpc>
                          <a:spcPct val="120000"/>
                        </a:lnSpc>
                        <a:spcBef>
                          <a:spcPts val="0"/>
                        </a:spcBef>
                        <a:spcAft>
                          <a:spcPts val="0"/>
                        </a:spcAft>
                        <a:buNone/>
                      </a:pPr>
                      <a:r>
                        <a:rPr lang="en-US" sz="1200" b="1" i="0" u="none" strike="noStrike" cap="none" dirty="0">
                          <a:solidFill>
                            <a:schemeClr val="bg1"/>
                          </a:solidFill>
                          <a:latin typeface="Comfortaa"/>
                          <a:ea typeface="Comfortaa"/>
                          <a:cs typeface="Comfortaa"/>
                          <a:sym typeface="Comfortaa"/>
                        </a:rPr>
                        <a:t>Program Activity</a:t>
                      </a:r>
                      <a:endParaRPr sz="1200" b="1" i="0" u="none" strike="noStrike" cap="none" dirty="0">
                        <a:solidFill>
                          <a:schemeClr val="bg1"/>
                        </a:solidFill>
                        <a:latin typeface="Comfortaa"/>
                        <a:ea typeface="Comfortaa"/>
                        <a:cs typeface="Comfortaa"/>
                        <a:sym typeface="Comfortaa"/>
                      </a:endParaRPr>
                    </a:p>
                  </a:txBody>
                  <a:tcPr marL="43600" marR="43600" marT="0" marB="0">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None/>
                      </a:pPr>
                      <a:r>
                        <a:rPr lang="en-US" sz="1200" b="1" i="0" u="none" strike="noStrike" cap="none" dirty="0">
                          <a:solidFill>
                            <a:schemeClr val="bg1"/>
                          </a:solidFill>
                          <a:latin typeface="Comfortaa"/>
                          <a:ea typeface="Comfortaa"/>
                          <a:cs typeface="Comfortaa"/>
                          <a:sym typeface="Comfortaa"/>
                        </a:rPr>
                        <a:t>Activity 1</a:t>
                      </a:r>
                      <a:endParaRPr sz="1200" b="1" i="0" u="none" strike="noStrike" cap="none" dirty="0">
                        <a:solidFill>
                          <a:schemeClr val="bg1"/>
                        </a:solidFill>
                        <a:latin typeface="Comfortaa"/>
                        <a:ea typeface="Comfortaa"/>
                        <a:cs typeface="Comfortaa"/>
                        <a:sym typeface="Comfortaa"/>
                      </a:endParaRPr>
                    </a:p>
                  </a:txBody>
                  <a:tcPr marL="43600" marR="43600" marT="0" marB="0">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None/>
                      </a:pPr>
                      <a:r>
                        <a:rPr lang="en-US" sz="1200" b="1" i="0" u="none" strike="noStrike" cap="none" dirty="0">
                          <a:solidFill>
                            <a:schemeClr val="bg1"/>
                          </a:solidFill>
                          <a:latin typeface="Comfortaa"/>
                          <a:ea typeface="Comfortaa"/>
                          <a:cs typeface="Comfortaa"/>
                          <a:sym typeface="Comfortaa"/>
                        </a:rPr>
                        <a:t>Activity 2</a:t>
                      </a:r>
                      <a:endParaRPr dirty="0">
                        <a:solidFill>
                          <a:schemeClr val="bg1"/>
                        </a:solidFill>
                      </a:endParaRPr>
                    </a:p>
                  </a:txBody>
                  <a:tcPr marL="43600" marR="43600" marT="0" marB="0">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None/>
                      </a:pPr>
                      <a:r>
                        <a:rPr lang="en-US" sz="1200" b="1" i="0" u="none" strike="noStrike" cap="none">
                          <a:solidFill>
                            <a:srgbClr val="0193C0"/>
                          </a:solidFill>
                          <a:latin typeface="Comfortaa"/>
                          <a:ea typeface="Comfortaa"/>
                          <a:cs typeface="Comfortaa"/>
                          <a:sym typeface="Comfortaa"/>
                        </a:rPr>
                        <a:t>Activity 3</a:t>
                      </a:r>
                      <a:endParaRPr/>
                    </a:p>
                  </a:txBody>
                  <a:tcPr marL="43600" marR="43600" marT="0" marB="0">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870075">
                <a:tc>
                  <a:txBody>
                    <a:bodyPr/>
                    <a:lstStyle/>
                    <a:p>
                      <a:pPr marL="0" marR="0" lvl="0" indent="0" algn="l" rtl="0">
                        <a:lnSpc>
                          <a:spcPct val="120000"/>
                        </a:lnSpc>
                        <a:spcBef>
                          <a:spcPts val="0"/>
                        </a:spcBef>
                        <a:spcAft>
                          <a:spcPts val="0"/>
                        </a:spcAft>
                        <a:buNone/>
                      </a:pPr>
                      <a:endParaRPr sz="1200" b="1" i="0" u="none" strike="noStrike" cap="none" dirty="0">
                        <a:solidFill>
                          <a:schemeClr val="bg1"/>
                        </a:solidFill>
                        <a:latin typeface="Comfortaa"/>
                        <a:ea typeface="Comfortaa"/>
                        <a:cs typeface="Comfortaa"/>
                        <a:sym typeface="Comfortaa"/>
                      </a:endParaRPr>
                    </a:p>
                    <a:p>
                      <a:pPr marL="0" marR="0" lvl="0" indent="0" algn="l" rtl="0">
                        <a:lnSpc>
                          <a:spcPct val="120000"/>
                        </a:lnSpc>
                        <a:spcBef>
                          <a:spcPts val="0"/>
                        </a:spcBef>
                        <a:spcAft>
                          <a:spcPts val="0"/>
                        </a:spcAft>
                        <a:buNone/>
                      </a:pPr>
                      <a:r>
                        <a:rPr lang="en-US" sz="1200" b="1" i="0" u="none" strike="noStrike" cap="none" dirty="0">
                          <a:solidFill>
                            <a:schemeClr val="bg1"/>
                          </a:solidFill>
                          <a:latin typeface="Comfortaa"/>
                          <a:ea typeface="Comfortaa"/>
                          <a:cs typeface="Comfortaa"/>
                          <a:sym typeface="Comfortaa"/>
                        </a:rPr>
                        <a:t>Norm/s activity will address</a:t>
                      </a:r>
                      <a:endParaRPr dirty="0">
                        <a:solidFill>
                          <a:schemeClr val="bg1"/>
                        </a:solidFill>
                      </a:endParaRPr>
                    </a:p>
                  </a:txBody>
                  <a:tcPr marL="43600" marR="436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None/>
                      </a:pPr>
                      <a:endParaRPr sz="1200" b="0" i="0" u="none" strike="noStrike" cap="none">
                        <a:solidFill>
                          <a:schemeClr val="dk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alpha val="62745"/>
                      </a:schemeClr>
                    </a:solidFill>
                  </a:tcPr>
                </a:tc>
                <a:tc>
                  <a:txBody>
                    <a:bodyPr/>
                    <a:lstStyle/>
                    <a:p>
                      <a:pPr marL="0" marR="0" lvl="0" indent="0" algn="ctr" rtl="0">
                        <a:lnSpc>
                          <a:spcPct val="120000"/>
                        </a:lnSpc>
                        <a:spcBef>
                          <a:spcPts val="0"/>
                        </a:spcBef>
                        <a:spcAft>
                          <a:spcPts val="0"/>
                        </a:spcAft>
                        <a:buNone/>
                      </a:pPr>
                      <a:endParaRPr sz="1200" b="0" i="0" u="none" strike="noStrike" cap="none">
                        <a:solidFill>
                          <a:schemeClr val="dk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alpha val="62745"/>
                      </a:schemeClr>
                    </a:solidFill>
                  </a:tcPr>
                </a:tc>
                <a:tc>
                  <a:txBody>
                    <a:bodyPr/>
                    <a:lstStyle/>
                    <a:p>
                      <a:pPr marL="0" marR="0" lvl="0" indent="0" algn="ctr" rtl="0">
                        <a:lnSpc>
                          <a:spcPct val="120000"/>
                        </a:lnSpc>
                        <a:spcBef>
                          <a:spcPts val="0"/>
                        </a:spcBef>
                        <a:spcAft>
                          <a:spcPts val="0"/>
                        </a:spcAft>
                        <a:buClr>
                          <a:schemeClr val="dk1"/>
                        </a:buClr>
                        <a:buSzPts val="1200"/>
                        <a:buFont typeface="Calibri"/>
                        <a:buNone/>
                      </a:pPr>
                      <a:endParaRPr sz="1200" b="0" i="0" u="none" strike="noStrike" cap="none">
                        <a:solidFill>
                          <a:schemeClr val="dk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897825">
                <a:tc>
                  <a:txBody>
                    <a:bodyPr/>
                    <a:lstStyle/>
                    <a:p>
                      <a:pPr marL="0" marR="0" lvl="0" indent="0" algn="l" rtl="0">
                        <a:lnSpc>
                          <a:spcPct val="120000"/>
                        </a:lnSpc>
                        <a:spcBef>
                          <a:spcPts val="0"/>
                        </a:spcBef>
                        <a:spcAft>
                          <a:spcPts val="0"/>
                        </a:spcAft>
                        <a:buNone/>
                      </a:pPr>
                      <a:endParaRPr sz="1200" b="1" i="0" u="none" strike="noStrike" cap="none" dirty="0">
                        <a:solidFill>
                          <a:schemeClr val="bg1"/>
                        </a:solidFill>
                        <a:latin typeface="Comfortaa"/>
                        <a:ea typeface="Comfortaa"/>
                        <a:cs typeface="Comfortaa"/>
                        <a:sym typeface="Comfortaa"/>
                      </a:endParaRPr>
                    </a:p>
                    <a:p>
                      <a:pPr marL="0" marR="0" lvl="0" indent="0" algn="l" rtl="0">
                        <a:lnSpc>
                          <a:spcPct val="120000"/>
                        </a:lnSpc>
                        <a:spcBef>
                          <a:spcPts val="0"/>
                        </a:spcBef>
                        <a:spcAft>
                          <a:spcPts val="0"/>
                        </a:spcAft>
                        <a:buNone/>
                      </a:pPr>
                      <a:r>
                        <a:rPr lang="en-US" sz="1200" b="1" i="0" u="none" strike="noStrike" cap="none" dirty="0">
                          <a:solidFill>
                            <a:schemeClr val="bg1"/>
                          </a:solidFill>
                          <a:latin typeface="Comfortaa"/>
                          <a:ea typeface="Comfortaa"/>
                          <a:cs typeface="Comfortaa"/>
                          <a:sym typeface="Comfortaa"/>
                        </a:rPr>
                        <a:t>Priority group(s) and/or Reference group(s)</a:t>
                      </a:r>
                      <a:endParaRPr dirty="0">
                        <a:solidFill>
                          <a:schemeClr val="bg1"/>
                        </a:solidFill>
                      </a:endParaRPr>
                    </a:p>
                  </a:txBody>
                  <a:tcPr marL="43600" marR="436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None/>
                      </a:pPr>
                      <a:endParaRPr sz="1200" b="1" i="0" u="none" strike="noStrike" cap="none">
                        <a:solidFill>
                          <a:schemeClr val="dk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alpha val="62745"/>
                      </a:schemeClr>
                    </a:solidFill>
                  </a:tcPr>
                </a:tc>
                <a:tc>
                  <a:txBody>
                    <a:bodyPr/>
                    <a:lstStyle/>
                    <a:p>
                      <a:pPr marL="0" marR="0" lvl="0" indent="0" algn="ctr" rtl="0">
                        <a:lnSpc>
                          <a:spcPct val="120000"/>
                        </a:lnSpc>
                        <a:spcBef>
                          <a:spcPts val="0"/>
                        </a:spcBef>
                        <a:spcAft>
                          <a:spcPts val="0"/>
                        </a:spcAft>
                        <a:buNone/>
                      </a:pPr>
                      <a:endParaRPr sz="1200" b="1" i="0" u="none" strike="noStrike" cap="none">
                        <a:solidFill>
                          <a:schemeClr val="dk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alpha val="62745"/>
                      </a:schemeClr>
                    </a:solidFill>
                  </a:tcPr>
                </a:tc>
                <a:tc>
                  <a:txBody>
                    <a:bodyPr/>
                    <a:lstStyle/>
                    <a:p>
                      <a:pPr marL="0" marR="0" lvl="0" indent="0" algn="ctr" rtl="0">
                        <a:lnSpc>
                          <a:spcPct val="120000"/>
                        </a:lnSpc>
                        <a:spcBef>
                          <a:spcPts val="0"/>
                        </a:spcBef>
                        <a:spcAft>
                          <a:spcPts val="0"/>
                        </a:spcAft>
                        <a:buClr>
                          <a:schemeClr val="dk1"/>
                        </a:buClr>
                        <a:buSzPts val="1200"/>
                        <a:buFont typeface="Calibri"/>
                        <a:buNone/>
                      </a:pPr>
                      <a:endParaRPr sz="1200" b="0" i="0" u="none" strike="noStrike" cap="none">
                        <a:solidFill>
                          <a:schemeClr val="dk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54950">
                <a:tc>
                  <a:txBody>
                    <a:bodyPr/>
                    <a:lstStyle/>
                    <a:p>
                      <a:pPr marL="0" marR="0" lvl="0" indent="0" algn="l" rtl="0">
                        <a:lnSpc>
                          <a:spcPct val="120000"/>
                        </a:lnSpc>
                        <a:spcBef>
                          <a:spcPts val="0"/>
                        </a:spcBef>
                        <a:spcAft>
                          <a:spcPts val="0"/>
                        </a:spcAft>
                        <a:buNone/>
                      </a:pPr>
                      <a:r>
                        <a:rPr lang="en-US" sz="1200" b="1" i="0" u="none" strike="noStrike" cap="none">
                          <a:solidFill>
                            <a:srgbClr val="3F3F3F"/>
                          </a:solidFill>
                          <a:latin typeface="Comfortaa"/>
                          <a:ea typeface="Comfortaa"/>
                          <a:cs typeface="Comfortaa"/>
                          <a:sym typeface="Comfortaa"/>
                        </a:rPr>
                        <a:t>Corrects misconceptions around harmful behavior</a:t>
                      </a:r>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tc>
                  <a:txBody>
                    <a:bodyPr/>
                    <a:lstStyle/>
                    <a:p>
                      <a:pPr marL="0" marR="0" lvl="0" indent="0" algn="ctr" rtl="0">
                        <a:lnSpc>
                          <a:spcPct val="120000"/>
                        </a:lnSpc>
                        <a:spcBef>
                          <a:spcPts val="0"/>
                        </a:spcBef>
                        <a:spcAft>
                          <a:spcPts val="0"/>
                        </a:spcAft>
                        <a:buNone/>
                      </a:pPr>
                      <a:endParaRPr sz="1200" b="1" i="0" u="none" strike="noStrike" cap="none">
                        <a:solidFill>
                          <a:schemeClr val="dk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tc>
                  <a:txBody>
                    <a:bodyPr/>
                    <a:lstStyle/>
                    <a:p>
                      <a:pPr marL="0" marR="0" lvl="0" indent="0" algn="ctr" rtl="0">
                        <a:lnSpc>
                          <a:spcPct val="120000"/>
                        </a:lnSpc>
                        <a:spcBef>
                          <a:spcPts val="0"/>
                        </a:spcBef>
                        <a:spcAft>
                          <a:spcPts val="0"/>
                        </a:spcAft>
                        <a:buNone/>
                      </a:pPr>
                      <a:endParaRPr sz="1200" b="1" i="0" u="none" strike="noStrike" cap="none">
                        <a:solidFill>
                          <a:schemeClr val="dk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tc>
                  <a:txBody>
                    <a:bodyPr/>
                    <a:lstStyle/>
                    <a:p>
                      <a:pPr marL="0" marR="0" lvl="0" indent="0" algn="ctr" rtl="0">
                        <a:lnSpc>
                          <a:spcPct val="120000"/>
                        </a:lnSpc>
                        <a:spcBef>
                          <a:spcPts val="0"/>
                        </a:spcBef>
                        <a:spcAft>
                          <a:spcPts val="0"/>
                        </a:spcAft>
                        <a:buClr>
                          <a:schemeClr val="dk1"/>
                        </a:buClr>
                        <a:buSzPts val="1200"/>
                        <a:buFont typeface="Calibri"/>
                        <a:buNone/>
                      </a:pPr>
                      <a:endParaRPr sz="1200" b="0" i="0" u="none" strike="noStrike" cap="none">
                        <a:solidFill>
                          <a:schemeClr val="dk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extLst>
                  <a:ext uri="{0D108BD9-81ED-4DB2-BD59-A6C34878D82A}">
                    <a16:rowId xmlns:a16="http://schemas.microsoft.com/office/drawing/2014/main" val="10003"/>
                  </a:ext>
                </a:extLst>
              </a:tr>
              <a:tr h="359725">
                <a:tc>
                  <a:txBody>
                    <a:bodyPr/>
                    <a:lstStyle/>
                    <a:p>
                      <a:pPr marL="0" marR="0" lvl="0" indent="0" algn="l" rtl="0">
                        <a:lnSpc>
                          <a:spcPct val="120000"/>
                        </a:lnSpc>
                        <a:spcBef>
                          <a:spcPts val="0"/>
                        </a:spcBef>
                        <a:spcAft>
                          <a:spcPts val="0"/>
                        </a:spcAft>
                        <a:buNone/>
                      </a:pPr>
                      <a:r>
                        <a:rPr lang="en-US" sz="1200" b="1" i="0" u="none" strike="noStrike" cap="none">
                          <a:solidFill>
                            <a:srgbClr val="3F3F3F"/>
                          </a:solidFill>
                          <a:latin typeface="Comfortaa"/>
                          <a:ea typeface="Comfortaa"/>
                          <a:cs typeface="Comfortaa"/>
                          <a:sym typeface="Comfortaa"/>
                        </a:rPr>
                        <a:t>Confronts power imbalances</a:t>
                      </a:r>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tc>
                  <a:txBody>
                    <a:bodyPr/>
                    <a:lstStyle/>
                    <a:p>
                      <a:pPr marL="0" marR="0" lvl="0" indent="0" algn="ctr" rtl="0">
                        <a:lnSpc>
                          <a:spcPct val="120000"/>
                        </a:lnSpc>
                        <a:spcBef>
                          <a:spcPts val="0"/>
                        </a:spcBef>
                        <a:spcAft>
                          <a:spcPts val="0"/>
                        </a:spcAft>
                        <a:buNone/>
                      </a:pPr>
                      <a:endParaRPr sz="1200" b="1" i="0" u="none" strike="noStrike" cap="none">
                        <a:solidFill>
                          <a:schemeClr val="dk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tc>
                  <a:txBody>
                    <a:bodyPr/>
                    <a:lstStyle/>
                    <a:p>
                      <a:pPr marL="0" marR="0" lvl="0" indent="0" algn="ctr" rtl="0">
                        <a:lnSpc>
                          <a:spcPct val="120000"/>
                        </a:lnSpc>
                        <a:spcBef>
                          <a:spcPts val="0"/>
                        </a:spcBef>
                        <a:spcAft>
                          <a:spcPts val="0"/>
                        </a:spcAft>
                        <a:buNone/>
                      </a:pPr>
                      <a:endParaRPr sz="1200" b="1" i="0" u="none" strike="noStrike" cap="none">
                        <a:solidFill>
                          <a:schemeClr val="dk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tc>
                  <a:txBody>
                    <a:bodyPr/>
                    <a:lstStyle/>
                    <a:p>
                      <a:pPr marL="0" marR="0" lvl="0" indent="0" algn="ctr" rtl="0">
                        <a:lnSpc>
                          <a:spcPct val="120000"/>
                        </a:lnSpc>
                        <a:spcBef>
                          <a:spcPts val="0"/>
                        </a:spcBef>
                        <a:spcAft>
                          <a:spcPts val="0"/>
                        </a:spcAft>
                        <a:buClr>
                          <a:schemeClr val="dk1"/>
                        </a:buClr>
                        <a:buSzPts val="1200"/>
                        <a:buFont typeface="Calibri"/>
                        <a:buNone/>
                      </a:pPr>
                      <a:endParaRPr sz="1200" b="0" i="0" u="none" strike="noStrike" cap="none">
                        <a:solidFill>
                          <a:schemeClr val="dk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extLst>
                  <a:ext uri="{0D108BD9-81ED-4DB2-BD59-A6C34878D82A}">
                    <a16:rowId xmlns:a16="http://schemas.microsoft.com/office/drawing/2014/main" val="10004"/>
                  </a:ext>
                </a:extLst>
              </a:tr>
              <a:tr h="352400">
                <a:tc>
                  <a:txBody>
                    <a:bodyPr/>
                    <a:lstStyle/>
                    <a:p>
                      <a:pPr marL="0" marR="0" lvl="0" indent="0" algn="l" rtl="0">
                        <a:lnSpc>
                          <a:spcPct val="120000"/>
                        </a:lnSpc>
                        <a:spcBef>
                          <a:spcPts val="0"/>
                        </a:spcBef>
                        <a:spcAft>
                          <a:spcPts val="0"/>
                        </a:spcAft>
                        <a:buNone/>
                      </a:pPr>
                      <a:r>
                        <a:rPr lang="en-US" sz="1200" b="1" i="0" u="none" strike="noStrike" cap="none">
                          <a:solidFill>
                            <a:srgbClr val="3F3F3F"/>
                          </a:solidFill>
                          <a:latin typeface="Comfortaa"/>
                          <a:ea typeface="Comfortaa"/>
                          <a:cs typeface="Comfortaa"/>
                          <a:sym typeface="Comfortaa"/>
                        </a:rPr>
                        <a:t>Creates safe spaces for critical reflections by community</a:t>
                      </a:r>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tc>
                  <a:txBody>
                    <a:bodyPr/>
                    <a:lstStyle/>
                    <a:p>
                      <a:pPr marL="0" marR="0" lvl="0" indent="0" algn="ctr" rtl="0">
                        <a:lnSpc>
                          <a:spcPct val="120000"/>
                        </a:lnSpc>
                        <a:spcBef>
                          <a:spcPts val="0"/>
                        </a:spcBef>
                        <a:spcAft>
                          <a:spcPts val="0"/>
                        </a:spcAft>
                        <a:buNone/>
                      </a:pPr>
                      <a:endParaRPr sz="1200" b="1" i="0" u="none" strike="noStrike" cap="none">
                        <a:solidFill>
                          <a:schemeClr val="dk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tc>
                  <a:txBody>
                    <a:bodyPr/>
                    <a:lstStyle/>
                    <a:p>
                      <a:pPr marL="0" marR="0" lvl="0" indent="0" algn="ctr" rtl="0">
                        <a:lnSpc>
                          <a:spcPct val="120000"/>
                        </a:lnSpc>
                        <a:spcBef>
                          <a:spcPts val="0"/>
                        </a:spcBef>
                        <a:spcAft>
                          <a:spcPts val="0"/>
                        </a:spcAft>
                        <a:buNone/>
                      </a:pPr>
                      <a:endParaRPr sz="1200" b="1" i="0" u="none" strike="noStrike" cap="none">
                        <a:solidFill>
                          <a:schemeClr val="dk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tc>
                  <a:txBody>
                    <a:bodyPr/>
                    <a:lstStyle/>
                    <a:p>
                      <a:pPr marL="0" marR="0" lvl="0" indent="0" algn="ctr" rtl="0">
                        <a:lnSpc>
                          <a:spcPct val="120000"/>
                        </a:lnSpc>
                        <a:spcBef>
                          <a:spcPts val="0"/>
                        </a:spcBef>
                        <a:spcAft>
                          <a:spcPts val="0"/>
                        </a:spcAft>
                        <a:buClr>
                          <a:schemeClr val="dk1"/>
                        </a:buClr>
                        <a:buSzPts val="1200"/>
                        <a:buFont typeface="Calibri"/>
                        <a:buNone/>
                      </a:pPr>
                      <a:endParaRPr sz="1200" b="1" i="0" u="none" strike="noStrike" cap="none">
                        <a:solidFill>
                          <a:schemeClr val="dk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extLst>
                  <a:ext uri="{0D108BD9-81ED-4DB2-BD59-A6C34878D82A}">
                    <a16:rowId xmlns:a16="http://schemas.microsoft.com/office/drawing/2014/main" val="10005"/>
                  </a:ext>
                </a:extLst>
              </a:tr>
              <a:tr h="352400">
                <a:tc>
                  <a:txBody>
                    <a:bodyPr/>
                    <a:lstStyle/>
                    <a:p>
                      <a:pPr marL="0" marR="0" lvl="0" indent="0" algn="l" rtl="0">
                        <a:lnSpc>
                          <a:spcPct val="120000"/>
                        </a:lnSpc>
                        <a:spcBef>
                          <a:spcPts val="0"/>
                        </a:spcBef>
                        <a:spcAft>
                          <a:spcPts val="0"/>
                        </a:spcAft>
                        <a:buNone/>
                      </a:pPr>
                      <a:r>
                        <a:rPr lang="en-US" sz="1200" b="1" i="0" u="none" strike="noStrike" cap="none">
                          <a:solidFill>
                            <a:srgbClr val="3F3F3F"/>
                          </a:solidFill>
                          <a:latin typeface="Comfortaa"/>
                          <a:ea typeface="Comfortaa"/>
                          <a:cs typeface="Comfortaa"/>
                          <a:sym typeface="Comfortaa"/>
                        </a:rPr>
                        <a:t>Roots the issue within the community’s own value systems</a:t>
                      </a:r>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tc>
                  <a:txBody>
                    <a:bodyPr/>
                    <a:lstStyle/>
                    <a:p>
                      <a:pPr marL="0" marR="0" lvl="0" indent="0" algn="ctr" rtl="0">
                        <a:lnSpc>
                          <a:spcPct val="120000"/>
                        </a:lnSpc>
                        <a:spcBef>
                          <a:spcPts val="0"/>
                        </a:spcBef>
                        <a:spcAft>
                          <a:spcPts val="0"/>
                        </a:spcAft>
                        <a:buNone/>
                      </a:pPr>
                      <a:endParaRPr sz="1200" b="1" i="0" u="none" strike="noStrike" cap="none">
                        <a:solidFill>
                          <a:schemeClr val="dk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tc>
                  <a:txBody>
                    <a:bodyPr/>
                    <a:lstStyle/>
                    <a:p>
                      <a:pPr marL="0" marR="0" lvl="0" indent="0" algn="ctr" rtl="0">
                        <a:lnSpc>
                          <a:spcPct val="120000"/>
                        </a:lnSpc>
                        <a:spcBef>
                          <a:spcPts val="0"/>
                        </a:spcBef>
                        <a:spcAft>
                          <a:spcPts val="0"/>
                        </a:spcAft>
                        <a:buNone/>
                      </a:pPr>
                      <a:endParaRPr sz="1200" b="1" i="0" u="none" strike="noStrike" cap="none">
                        <a:solidFill>
                          <a:schemeClr val="dk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tc>
                  <a:txBody>
                    <a:bodyPr/>
                    <a:lstStyle/>
                    <a:p>
                      <a:pPr marL="0" marR="0" lvl="0" indent="0" algn="ctr" rtl="0">
                        <a:lnSpc>
                          <a:spcPct val="120000"/>
                        </a:lnSpc>
                        <a:spcBef>
                          <a:spcPts val="0"/>
                        </a:spcBef>
                        <a:spcAft>
                          <a:spcPts val="0"/>
                        </a:spcAft>
                        <a:buClr>
                          <a:schemeClr val="dk1"/>
                        </a:buClr>
                        <a:buSzPts val="1200"/>
                        <a:buFont typeface="Calibri"/>
                        <a:buNone/>
                      </a:pPr>
                      <a:endParaRPr sz="1200" b="1" i="0" u="none" strike="noStrike" cap="none">
                        <a:solidFill>
                          <a:schemeClr val="dk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extLst>
                  <a:ext uri="{0D108BD9-81ED-4DB2-BD59-A6C34878D82A}">
                    <a16:rowId xmlns:a16="http://schemas.microsoft.com/office/drawing/2014/main" val="10006"/>
                  </a:ext>
                </a:extLst>
              </a:tr>
              <a:tr h="381750">
                <a:tc>
                  <a:txBody>
                    <a:bodyPr/>
                    <a:lstStyle/>
                    <a:p>
                      <a:pPr marL="0" marR="0" lvl="0" indent="0" algn="l" rtl="0">
                        <a:lnSpc>
                          <a:spcPct val="120000"/>
                        </a:lnSpc>
                        <a:spcBef>
                          <a:spcPts val="0"/>
                        </a:spcBef>
                        <a:spcAft>
                          <a:spcPts val="0"/>
                        </a:spcAft>
                        <a:buNone/>
                      </a:pPr>
                      <a:r>
                        <a:rPr lang="en-US" sz="1200" b="1" i="0" u="none" strike="noStrike" cap="none">
                          <a:solidFill>
                            <a:srgbClr val="3F3F3F"/>
                          </a:solidFill>
                          <a:latin typeface="Comfortaa"/>
                          <a:ea typeface="Comfortaa"/>
                          <a:cs typeface="Comfortaa"/>
                          <a:sym typeface="Comfortaa"/>
                        </a:rPr>
                        <a:t>Uses organized diffusion</a:t>
                      </a:r>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tc>
                  <a:txBody>
                    <a:bodyPr/>
                    <a:lstStyle/>
                    <a:p>
                      <a:pPr marL="0" marR="0" lvl="0" indent="0" algn="ctr" rtl="0">
                        <a:lnSpc>
                          <a:spcPct val="120000"/>
                        </a:lnSpc>
                        <a:spcBef>
                          <a:spcPts val="0"/>
                        </a:spcBef>
                        <a:spcAft>
                          <a:spcPts val="0"/>
                        </a:spcAft>
                        <a:buNone/>
                      </a:pPr>
                      <a:endParaRPr sz="1200" b="1" i="0" u="none" strike="noStrike" cap="none">
                        <a:solidFill>
                          <a:schemeClr val="dk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tc>
                  <a:txBody>
                    <a:bodyPr/>
                    <a:lstStyle/>
                    <a:p>
                      <a:pPr marL="0" marR="0" lvl="0" indent="0" algn="ctr" rtl="0">
                        <a:lnSpc>
                          <a:spcPct val="120000"/>
                        </a:lnSpc>
                        <a:spcBef>
                          <a:spcPts val="0"/>
                        </a:spcBef>
                        <a:spcAft>
                          <a:spcPts val="0"/>
                        </a:spcAft>
                        <a:buNone/>
                      </a:pPr>
                      <a:endParaRPr sz="1200" b="1" i="0" u="none" strike="noStrike" cap="none">
                        <a:solidFill>
                          <a:schemeClr val="dk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tc>
                  <a:txBody>
                    <a:bodyPr/>
                    <a:lstStyle/>
                    <a:p>
                      <a:pPr marL="0" marR="0" lvl="0" indent="0" algn="ctr" rtl="0">
                        <a:lnSpc>
                          <a:spcPct val="120000"/>
                        </a:lnSpc>
                        <a:spcBef>
                          <a:spcPts val="0"/>
                        </a:spcBef>
                        <a:spcAft>
                          <a:spcPts val="0"/>
                        </a:spcAft>
                        <a:buClr>
                          <a:schemeClr val="dk1"/>
                        </a:buClr>
                        <a:buSzPts val="1200"/>
                        <a:buFont typeface="Calibri"/>
                        <a:buNone/>
                      </a:pPr>
                      <a:endParaRPr sz="1200" b="1" i="0" u="none" strike="noStrike" cap="none">
                        <a:solidFill>
                          <a:schemeClr val="dk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extLst>
                  <a:ext uri="{0D108BD9-81ED-4DB2-BD59-A6C34878D82A}">
                    <a16:rowId xmlns:a16="http://schemas.microsoft.com/office/drawing/2014/main" val="10007"/>
                  </a:ext>
                </a:extLst>
              </a:tr>
              <a:tr h="374425">
                <a:tc>
                  <a:txBody>
                    <a:bodyPr/>
                    <a:lstStyle/>
                    <a:p>
                      <a:pPr marL="0" marR="0" lvl="0" indent="0" algn="l" rtl="0">
                        <a:lnSpc>
                          <a:spcPct val="120000"/>
                        </a:lnSpc>
                        <a:spcBef>
                          <a:spcPts val="0"/>
                        </a:spcBef>
                        <a:spcAft>
                          <a:spcPts val="0"/>
                        </a:spcAft>
                        <a:buNone/>
                      </a:pPr>
                      <a:r>
                        <a:rPr lang="en-US" sz="1200" b="1" i="0" u="none" strike="noStrike" cap="none">
                          <a:solidFill>
                            <a:srgbClr val="3F3F3F"/>
                          </a:solidFill>
                          <a:latin typeface="Comfortaa"/>
                          <a:ea typeface="Comfortaa"/>
                          <a:cs typeface="Comfortaa"/>
                          <a:sym typeface="Comfortaa"/>
                        </a:rPr>
                        <a:t>Creates positive new norms</a:t>
                      </a:r>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tc>
                  <a:txBody>
                    <a:bodyPr/>
                    <a:lstStyle/>
                    <a:p>
                      <a:pPr marL="0" marR="0" lvl="0" indent="0" algn="ctr" rtl="0">
                        <a:lnSpc>
                          <a:spcPct val="120000"/>
                        </a:lnSpc>
                        <a:spcBef>
                          <a:spcPts val="0"/>
                        </a:spcBef>
                        <a:spcAft>
                          <a:spcPts val="0"/>
                        </a:spcAft>
                        <a:buNone/>
                      </a:pPr>
                      <a:endParaRPr sz="1200" b="1" i="0" u="none" strike="noStrike" cap="none">
                        <a:solidFill>
                          <a:schemeClr val="dk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tc>
                  <a:txBody>
                    <a:bodyPr/>
                    <a:lstStyle/>
                    <a:p>
                      <a:pPr marL="0" marR="0" lvl="0" indent="0" algn="ctr" rtl="0">
                        <a:lnSpc>
                          <a:spcPct val="120000"/>
                        </a:lnSpc>
                        <a:spcBef>
                          <a:spcPts val="0"/>
                        </a:spcBef>
                        <a:spcAft>
                          <a:spcPts val="0"/>
                        </a:spcAft>
                        <a:buNone/>
                      </a:pPr>
                      <a:endParaRPr sz="1200" b="1" i="0" u="none" strike="noStrike" cap="none">
                        <a:solidFill>
                          <a:schemeClr val="dk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tc>
                  <a:txBody>
                    <a:bodyPr/>
                    <a:lstStyle/>
                    <a:p>
                      <a:pPr marL="0" marR="0" lvl="0" indent="0" algn="ctr" rtl="0">
                        <a:lnSpc>
                          <a:spcPct val="120000"/>
                        </a:lnSpc>
                        <a:spcBef>
                          <a:spcPts val="0"/>
                        </a:spcBef>
                        <a:spcAft>
                          <a:spcPts val="0"/>
                        </a:spcAft>
                        <a:buClr>
                          <a:schemeClr val="dk1"/>
                        </a:buClr>
                        <a:buSzPts val="1200"/>
                        <a:buFont typeface="Calibri"/>
                        <a:buNone/>
                      </a:pPr>
                      <a:endParaRPr sz="1200" b="0" i="0" u="none" strike="noStrike" cap="none">
                        <a:solidFill>
                          <a:schemeClr val="dk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extLst>
                  <a:ext uri="{0D108BD9-81ED-4DB2-BD59-A6C34878D82A}">
                    <a16:rowId xmlns:a16="http://schemas.microsoft.com/office/drawing/2014/main" val="10008"/>
                  </a:ext>
                </a:extLst>
              </a:tr>
              <a:tr h="367075">
                <a:tc>
                  <a:txBody>
                    <a:bodyPr/>
                    <a:lstStyle/>
                    <a:p>
                      <a:pPr marL="0" marR="0" lvl="0" indent="0" algn="l" rtl="0">
                        <a:lnSpc>
                          <a:spcPct val="120000"/>
                        </a:lnSpc>
                        <a:spcBef>
                          <a:spcPts val="0"/>
                        </a:spcBef>
                        <a:spcAft>
                          <a:spcPts val="0"/>
                        </a:spcAft>
                        <a:buNone/>
                      </a:pPr>
                      <a:r>
                        <a:rPr lang="en-US" sz="1200" b="1" i="0" u="none" strike="noStrike" cap="none">
                          <a:solidFill>
                            <a:srgbClr val="3F3F3F"/>
                          </a:solidFill>
                          <a:latin typeface="Comfortaa"/>
                          <a:ea typeface="Comfortaa"/>
                          <a:cs typeface="Comfortaa"/>
                          <a:sym typeface="Comfortaa"/>
                        </a:rPr>
                        <a:t>Uses role models or opinion leaders to promote a new norm</a:t>
                      </a:r>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tc>
                  <a:txBody>
                    <a:bodyPr/>
                    <a:lstStyle/>
                    <a:p>
                      <a:pPr marL="0" marR="0" lvl="0" indent="0" algn="ctr" rtl="0">
                        <a:lnSpc>
                          <a:spcPct val="120000"/>
                        </a:lnSpc>
                        <a:spcBef>
                          <a:spcPts val="0"/>
                        </a:spcBef>
                        <a:spcAft>
                          <a:spcPts val="0"/>
                        </a:spcAft>
                        <a:buNone/>
                      </a:pPr>
                      <a:endParaRPr sz="1200" b="1" i="0" u="none" strike="noStrike" cap="none">
                        <a:solidFill>
                          <a:schemeClr val="dk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tc>
                  <a:txBody>
                    <a:bodyPr/>
                    <a:lstStyle/>
                    <a:p>
                      <a:pPr marL="0" marR="0" lvl="0" indent="0" algn="ctr" rtl="0">
                        <a:lnSpc>
                          <a:spcPct val="120000"/>
                        </a:lnSpc>
                        <a:spcBef>
                          <a:spcPts val="0"/>
                        </a:spcBef>
                        <a:spcAft>
                          <a:spcPts val="0"/>
                        </a:spcAft>
                        <a:buNone/>
                      </a:pPr>
                      <a:endParaRPr sz="1200" b="1" i="0" u="none" strike="noStrike" cap="none">
                        <a:solidFill>
                          <a:schemeClr val="dk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tc>
                  <a:txBody>
                    <a:bodyPr/>
                    <a:lstStyle/>
                    <a:p>
                      <a:pPr marL="0" marR="0" lvl="0" indent="0" algn="ctr" rtl="0">
                        <a:lnSpc>
                          <a:spcPct val="120000"/>
                        </a:lnSpc>
                        <a:spcBef>
                          <a:spcPts val="0"/>
                        </a:spcBef>
                        <a:spcAft>
                          <a:spcPts val="0"/>
                        </a:spcAft>
                        <a:buClr>
                          <a:schemeClr val="dk1"/>
                        </a:buClr>
                        <a:buSzPts val="1200"/>
                        <a:buFont typeface="Calibri"/>
                        <a:buNone/>
                      </a:pPr>
                      <a:endParaRPr sz="1200" b="0" i="0" u="none" strike="noStrike" cap="none">
                        <a:solidFill>
                          <a:schemeClr val="dk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extLst>
                  <a:ext uri="{0D108BD9-81ED-4DB2-BD59-A6C34878D82A}">
                    <a16:rowId xmlns:a16="http://schemas.microsoft.com/office/drawing/2014/main" val="10009"/>
                  </a:ext>
                </a:extLst>
              </a:tr>
              <a:tr h="359725">
                <a:tc>
                  <a:txBody>
                    <a:bodyPr/>
                    <a:lstStyle/>
                    <a:p>
                      <a:pPr marL="0" marR="0" lvl="0" indent="0" algn="l" rtl="0">
                        <a:lnSpc>
                          <a:spcPct val="120000"/>
                        </a:lnSpc>
                        <a:spcBef>
                          <a:spcPts val="0"/>
                        </a:spcBef>
                        <a:spcAft>
                          <a:spcPts val="0"/>
                        </a:spcAft>
                        <a:buNone/>
                      </a:pPr>
                      <a:r>
                        <a:rPr lang="en-US" sz="1200" b="1" i="0" u="none" strike="noStrike" cap="none">
                          <a:solidFill>
                            <a:srgbClr val="3F3F3F"/>
                          </a:solidFill>
                          <a:latin typeface="Comfortaa"/>
                          <a:ea typeface="Comfortaa"/>
                          <a:cs typeface="Comfortaa"/>
                          <a:sym typeface="Comfortaa"/>
                        </a:rPr>
                        <a:t>Provides opportunities to put new ideas into practice</a:t>
                      </a:r>
                      <a:endParaRPr/>
                    </a:p>
                  </a:txBody>
                  <a:tcPr marL="43600" marR="43600" marT="0" marB="0" anchor="ctr">
                    <a:lnT w="12700" cap="flat" cmpd="sng">
                      <a:solidFill>
                        <a:schemeClr val="dk1"/>
                      </a:solidFill>
                      <a:prstDash val="solid"/>
                      <a:round/>
                      <a:headEnd type="none" w="sm" len="sm"/>
                      <a:tailEnd type="none" w="sm" len="sm"/>
                    </a:lnT>
                    <a:solidFill>
                      <a:srgbClr val="DEFBFF"/>
                    </a:solidFill>
                  </a:tcPr>
                </a:tc>
                <a:tc>
                  <a:txBody>
                    <a:bodyPr/>
                    <a:lstStyle/>
                    <a:p>
                      <a:pPr marL="0" marR="0" lvl="0" indent="0" algn="ctr" rtl="0">
                        <a:lnSpc>
                          <a:spcPct val="120000"/>
                        </a:lnSpc>
                        <a:spcBef>
                          <a:spcPts val="0"/>
                        </a:spcBef>
                        <a:spcAft>
                          <a:spcPts val="0"/>
                        </a:spcAft>
                        <a:buNone/>
                      </a:pPr>
                      <a:endParaRPr sz="1200" b="1" i="0" u="none" strike="noStrike" cap="none">
                        <a:solidFill>
                          <a:schemeClr val="dk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solidFill>
                      <a:srgbClr val="DEFBFF"/>
                    </a:solidFill>
                  </a:tcPr>
                </a:tc>
                <a:tc>
                  <a:txBody>
                    <a:bodyPr/>
                    <a:lstStyle/>
                    <a:p>
                      <a:pPr marL="0" marR="0" lvl="0" indent="0" algn="ctr" rtl="0">
                        <a:lnSpc>
                          <a:spcPct val="120000"/>
                        </a:lnSpc>
                        <a:spcBef>
                          <a:spcPts val="0"/>
                        </a:spcBef>
                        <a:spcAft>
                          <a:spcPts val="0"/>
                        </a:spcAft>
                        <a:buNone/>
                      </a:pPr>
                      <a:endParaRPr sz="1200" b="1" i="0" u="none" strike="noStrike" cap="none">
                        <a:solidFill>
                          <a:schemeClr val="dk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solidFill>
                      <a:srgbClr val="DEFBFF"/>
                    </a:solidFill>
                  </a:tcPr>
                </a:tc>
                <a:tc>
                  <a:txBody>
                    <a:bodyPr/>
                    <a:lstStyle/>
                    <a:p>
                      <a:pPr marL="0" marR="0" lvl="0" indent="0" algn="ctr" rtl="0">
                        <a:lnSpc>
                          <a:spcPct val="120000"/>
                        </a:lnSpc>
                        <a:spcBef>
                          <a:spcPts val="0"/>
                        </a:spcBef>
                        <a:spcAft>
                          <a:spcPts val="0"/>
                        </a:spcAft>
                        <a:buClr>
                          <a:schemeClr val="dk1"/>
                        </a:buClr>
                        <a:buSzPts val="1200"/>
                        <a:buFont typeface="Calibri"/>
                        <a:buNone/>
                      </a:pPr>
                      <a:endParaRPr sz="1200" b="0" i="0" u="none" strike="noStrike" cap="none" dirty="0">
                        <a:solidFill>
                          <a:schemeClr val="dk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solidFill>
                      <a:srgbClr val="DEFBFF"/>
                    </a:solidFill>
                  </a:tcPr>
                </a:tc>
                <a:extLst>
                  <a:ext uri="{0D108BD9-81ED-4DB2-BD59-A6C34878D82A}">
                    <a16:rowId xmlns:a16="http://schemas.microsoft.com/office/drawing/2014/main" val="10010"/>
                  </a:ext>
                </a:extLst>
              </a:tr>
            </a:tbl>
          </a:graphicData>
        </a:graphic>
      </p:graphicFrame>
      <p:sp>
        <p:nvSpPr>
          <p:cNvPr id="1139" name="Google Shape;1139;p57"/>
          <p:cNvSpPr txBox="1"/>
          <p:nvPr/>
        </p:nvSpPr>
        <p:spPr>
          <a:xfrm>
            <a:off x="1012872" y="2206351"/>
            <a:ext cx="2478473" cy="16414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0193C0"/>
                </a:solidFill>
                <a:latin typeface="Comfortaa"/>
                <a:ea typeface="Comfortaa"/>
                <a:cs typeface="Comfortaa"/>
                <a:sym typeface="Comfortaa"/>
              </a:rPr>
              <a:t>TEMPLATE</a:t>
            </a:r>
            <a:r>
              <a:rPr lang="en-US" sz="2400" dirty="0">
                <a:solidFill>
                  <a:srgbClr val="00B0F0"/>
                </a:solidFill>
                <a:latin typeface="Comfortaa"/>
                <a:ea typeface="Comfortaa"/>
                <a:cs typeface="Comfortaa"/>
                <a:sym typeface="Comfortaa"/>
              </a:rPr>
              <a:t> </a:t>
            </a:r>
            <a:endParaRPr dirty="0"/>
          </a:p>
          <a:p>
            <a:pPr marL="0" marR="0" lvl="0" indent="0" algn="l" rtl="0">
              <a:spcBef>
                <a:spcPts val="1000"/>
              </a:spcBef>
              <a:spcAft>
                <a:spcPts val="0"/>
              </a:spcAft>
              <a:buClr>
                <a:srgbClr val="3F3F3F"/>
              </a:buClr>
              <a:buSzPts val="2000"/>
              <a:buFont typeface="Avenir"/>
              <a:buNone/>
            </a:pPr>
            <a:r>
              <a:rPr lang="en-US" sz="2000" dirty="0">
                <a:solidFill>
                  <a:srgbClr val="3F3F3F"/>
                </a:solidFill>
                <a:latin typeface="Avenir"/>
                <a:ea typeface="Avenir"/>
                <a:cs typeface="Avenir"/>
                <a:sym typeface="Avenir"/>
              </a:rPr>
              <a:t>Review Your Activities Table</a:t>
            </a:r>
            <a:endParaRPr dirty="0"/>
          </a:p>
          <a:p>
            <a:pPr marL="0" marR="0" lvl="0" indent="0" algn="l" rtl="0">
              <a:spcBef>
                <a:spcPts val="1000"/>
              </a:spcBef>
              <a:spcAft>
                <a:spcPts val="0"/>
              </a:spcAft>
              <a:buClr>
                <a:srgbClr val="0193C0"/>
              </a:buClr>
              <a:buSzPts val="2000"/>
              <a:buFont typeface="Avenir"/>
              <a:buNone/>
            </a:pPr>
            <a:r>
              <a:rPr lang="en-US" sz="2000" u="sng" dirty="0">
                <a:solidFill>
                  <a:srgbClr val="0193C0"/>
                </a:solidFill>
                <a:latin typeface="Avenir"/>
                <a:ea typeface="Avenir"/>
                <a:cs typeface="Avenir"/>
                <a:sym typeface="Avenir"/>
                <a:hlinkClick r:id="rId3">
                  <a:extLst>
                    <a:ext uri="{A12FA001-AC4F-418D-AE19-62706E023703}">
                      <ahyp:hlinkClr xmlns:ahyp="http://schemas.microsoft.com/office/drawing/2018/hyperlinkcolor" val="tx"/>
                    </a:ext>
                  </a:extLst>
                </a:hlinkClick>
              </a:rPr>
              <a:t>Annex 7</a:t>
            </a:r>
            <a:endParaRPr sz="2000" dirty="0">
              <a:solidFill>
                <a:srgbClr val="0193C0"/>
              </a:solidFill>
              <a:latin typeface="Avenir"/>
              <a:ea typeface="Avenir"/>
              <a:cs typeface="Avenir"/>
              <a:sym typeface="Avenir"/>
            </a:endParaRPr>
          </a:p>
        </p:txBody>
      </p:sp>
      <p:grpSp>
        <p:nvGrpSpPr>
          <p:cNvPr id="1140" name="Google Shape;1140;p57"/>
          <p:cNvGrpSpPr/>
          <p:nvPr/>
        </p:nvGrpSpPr>
        <p:grpSpPr>
          <a:xfrm>
            <a:off x="9601200" y="328481"/>
            <a:ext cx="2832498" cy="494202"/>
            <a:chOff x="4116076" y="413123"/>
            <a:chExt cx="2832498" cy="494202"/>
          </a:xfrm>
        </p:grpSpPr>
        <p:cxnSp>
          <p:nvCxnSpPr>
            <p:cNvPr id="1141" name="Google Shape;1141;p57"/>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1142" name="Google Shape;1142;p57"/>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143" name="Google Shape;1143;p57"/>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1144" name="Google Shape;1144;p57"/>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1145" name="Google Shape;1145;p57"/>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2</a:t>
              </a:r>
              <a:endParaRPr sz="500" b="1">
                <a:solidFill>
                  <a:srgbClr val="BFBFBF"/>
                </a:solidFill>
                <a:latin typeface="Avenir"/>
                <a:ea typeface="Avenir"/>
                <a:cs typeface="Avenir"/>
                <a:sym typeface="Avenir"/>
              </a:endParaRPr>
            </a:p>
          </p:txBody>
        </p:sp>
        <p:sp>
          <p:nvSpPr>
            <p:cNvPr id="1146" name="Google Shape;1146;p57"/>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3</a:t>
              </a:r>
              <a:endParaRPr sz="500" b="1">
                <a:solidFill>
                  <a:srgbClr val="07C1E8"/>
                </a:solidFill>
                <a:latin typeface="Avenir"/>
                <a:ea typeface="Avenir"/>
                <a:cs typeface="Avenir"/>
                <a:sym typeface="Avenir"/>
              </a:endParaRPr>
            </a:p>
          </p:txBody>
        </p:sp>
        <p:sp>
          <p:nvSpPr>
            <p:cNvPr id="1147" name="Google Shape;1147;p57"/>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4</a:t>
              </a:r>
              <a:endParaRPr sz="500" b="1">
                <a:solidFill>
                  <a:srgbClr val="BFBFBF"/>
                </a:solidFill>
                <a:latin typeface="Avenir"/>
                <a:ea typeface="Avenir"/>
                <a:cs typeface="Avenir"/>
                <a:sym typeface="Avenir"/>
              </a:endParaRPr>
            </a:p>
          </p:txBody>
        </p:sp>
        <p:sp>
          <p:nvSpPr>
            <p:cNvPr id="1148" name="Google Shape;1148;p57"/>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149" name="Google Shape;1149;p57"/>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150" name="Google Shape;1150;p57"/>
            <p:cNvSpPr/>
            <p:nvPr/>
          </p:nvSpPr>
          <p:spPr>
            <a:xfrm rot="8100000">
              <a:off x="5673408"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151" name="Google Shape;1151;p57"/>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
        <p:nvSpPr>
          <p:cNvPr id="1152" name="Google Shape;1152;p57"/>
          <p:cNvSpPr txBox="1"/>
          <p:nvPr/>
        </p:nvSpPr>
        <p:spPr>
          <a:xfrm>
            <a:off x="1024445" y="814889"/>
            <a:ext cx="7781352" cy="34146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7C1E8"/>
              </a:buClr>
              <a:buSzPts val="3200"/>
              <a:buFont typeface="Arial"/>
              <a:buNone/>
            </a:pPr>
            <a:r>
              <a:rPr lang="en-US" sz="3200" b="1" i="0">
                <a:solidFill>
                  <a:srgbClr val="07C1E8"/>
                </a:solidFill>
                <a:latin typeface="Arial"/>
                <a:ea typeface="Arial"/>
                <a:cs typeface="Arial"/>
                <a:sym typeface="Arial"/>
              </a:rPr>
              <a:t>Activity 2: Review </a:t>
            </a:r>
            <a:endParaRPr/>
          </a:p>
          <a:p>
            <a:pPr marL="0" marR="0" lvl="0" indent="0" algn="l" rtl="0">
              <a:lnSpc>
                <a:spcPct val="90000"/>
              </a:lnSpc>
              <a:spcBef>
                <a:spcPts val="0"/>
              </a:spcBef>
              <a:spcAft>
                <a:spcPts val="0"/>
              </a:spcAft>
              <a:buClr>
                <a:srgbClr val="07C1E8"/>
              </a:buClr>
              <a:buSzPts val="3200"/>
              <a:buFont typeface="Arial"/>
              <a:buNone/>
            </a:pPr>
            <a:r>
              <a:rPr lang="en-US" sz="3200" b="1" i="0">
                <a:solidFill>
                  <a:srgbClr val="07C1E8"/>
                </a:solidFill>
                <a:latin typeface="Arial"/>
                <a:ea typeface="Arial"/>
                <a:cs typeface="Arial"/>
                <a:sym typeface="Arial"/>
              </a:rPr>
              <a:t>Your Activities</a:t>
            </a:r>
            <a:endParaRPr sz="3200" b="1" i="0">
              <a:solidFill>
                <a:schemeClr val="accent2"/>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sp>
        <p:nvSpPr>
          <p:cNvPr id="1158" name="Google Shape;1158;p58"/>
          <p:cNvSpPr txBox="1"/>
          <p:nvPr/>
        </p:nvSpPr>
        <p:spPr>
          <a:xfrm>
            <a:off x="6708404" y="279795"/>
            <a:ext cx="1126531" cy="185803"/>
          </a:xfrm>
          <a:prstGeom prst="rect">
            <a:avLst/>
          </a:prstGeom>
          <a:noFill/>
          <a:ln>
            <a:noFill/>
          </a:ln>
        </p:spPr>
        <p:txBody>
          <a:bodyPr spcFirstLastPara="1" wrap="square" lIns="0" tIns="0" rIns="0" bIns="0" anchor="t" anchorCtr="0">
            <a:noAutofit/>
          </a:bodyPr>
          <a:lstStyle/>
          <a:p>
            <a:pPr marL="0" marR="0" lvl="0" indent="0" algn="r" rtl="0">
              <a:lnSpc>
                <a:spcPct val="90000"/>
              </a:lnSpc>
              <a:spcBef>
                <a:spcPts val="0"/>
              </a:spcBef>
              <a:spcAft>
                <a:spcPts val="0"/>
              </a:spcAft>
              <a:buClr>
                <a:schemeClr val="lt1"/>
              </a:buClr>
              <a:buSzPts val="1108"/>
              <a:buFont typeface="Comfortaa Regular"/>
              <a:buNone/>
            </a:pPr>
            <a:r>
              <a:rPr lang="en-US" sz="1108" b="0" i="0">
                <a:solidFill>
                  <a:schemeClr val="lt1"/>
                </a:solidFill>
                <a:latin typeface="Comfortaa Regular"/>
                <a:ea typeface="Comfortaa Regular"/>
                <a:cs typeface="Comfortaa Regular"/>
                <a:sym typeface="Comfortaa Regular"/>
              </a:rPr>
              <a:t>Activity 2</a:t>
            </a:r>
            <a:endParaRPr/>
          </a:p>
        </p:txBody>
      </p:sp>
      <p:sp>
        <p:nvSpPr>
          <p:cNvPr id="1159" name="Google Shape;1159;p58"/>
          <p:cNvSpPr/>
          <p:nvPr/>
        </p:nvSpPr>
        <p:spPr>
          <a:xfrm>
            <a:off x="6939898" y="246408"/>
            <a:ext cx="174462" cy="169950"/>
          </a:xfrm>
          <a:custGeom>
            <a:avLst/>
            <a:gdLst/>
            <a:ahLst/>
            <a:cxnLst/>
            <a:rect l="l" t="t" r="r" b="b"/>
            <a:pathLst>
              <a:path w="220" h="214" extrusionOk="0">
                <a:moveTo>
                  <a:pt x="212" y="180"/>
                </a:moveTo>
                <a:cubicBezTo>
                  <a:pt x="169" y="138"/>
                  <a:pt x="169" y="138"/>
                  <a:pt x="169" y="138"/>
                </a:cubicBezTo>
                <a:cubicBezTo>
                  <a:pt x="175" y="132"/>
                  <a:pt x="175" y="132"/>
                  <a:pt x="175" y="132"/>
                </a:cubicBezTo>
                <a:cubicBezTo>
                  <a:pt x="169" y="126"/>
                  <a:pt x="169" y="126"/>
                  <a:pt x="169" y="126"/>
                </a:cubicBezTo>
                <a:cubicBezTo>
                  <a:pt x="152" y="143"/>
                  <a:pt x="152" y="143"/>
                  <a:pt x="152" y="143"/>
                </a:cubicBezTo>
                <a:cubicBezTo>
                  <a:pt x="124" y="115"/>
                  <a:pt x="124" y="115"/>
                  <a:pt x="124" y="115"/>
                </a:cubicBezTo>
                <a:cubicBezTo>
                  <a:pt x="158" y="81"/>
                  <a:pt x="158" y="81"/>
                  <a:pt x="158" y="81"/>
                </a:cubicBezTo>
                <a:cubicBezTo>
                  <a:pt x="163" y="83"/>
                  <a:pt x="167" y="83"/>
                  <a:pt x="172" y="83"/>
                </a:cubicBezTo>
                <a:cubicBezTo>
                  <a:pt x="184" y="83"/>
                  <a:pt x="194" y="79"/>
                  <a:pt x="202" y="71"/>
                </a:cubicBezTo>
                <a:cubicBezTo>
                  <a:pt x="214" y="59"/>
                  <a:pt x="218" y="41"/>
                  <a:pt x="211" y="25"/>
                </a:cubicBezTo>
                <a:cubicBezTo>
                  <a:pt x="208" y="19"/>
                  <a:pt x="208" y="19"/>
                  <a:pt x="208" y="19"/>
                </a:cubicBezTo>
                <a:cubicBezTo>
                  <a:pt x="190" y="38"/>
                  <a:pt x="190" y="38"/>
                  <a:pt x="190" y="38"/>
                </a:cubicBezTo>
                <a:cubicBezTo>
                  <a:pt x="176" y="38"/>
                  <a:pt x="176" y="38"/>
                  <a:pt x="176" y="38"/>
                </a:cubicBezTo>
                <a:cubicBezTo>
                  <a:pt x="176" y="24"/>
                  <a:pt x="176" y="24"/>
                  <a:pt x="176" y="24"/>
                </a:cubicBezTo>
                <a:cubicBezTo>
                  <a:pt x="194" y="5"/>
                  <a:pt x="194" y="5"/>
                  <a:pt x="194" y="5"/>
                </a:cubicBezTo>
                <a:cubicBezTo>
                  <a:pt x="189" y="3"/>
                  <a:pt x="189" y="3"/>
                  <a:pt x="189" y="3"/>
                </a:cubicBezTo>
                <a:cubicBezTo>
                  <a:pt x="184" y="1"/>
                  <a:pt x="178" y="0"/>
                  <a:pt x="172" y="0"/>
                </a:cubicBezTo>
                <a:cubicBezTo>
                  <a:pt x="161" y="0"/>
                  <a:pt x="150" y="4"/>
                  <a:pt x="143" y="12"/>
                </a:cubicBezTo>
                <a:cubicBezTo>
                  <a:pt x="131" y="23"/>
                  <a:pt x="127" y="40"/>
                  <a:pt x="133" y="56"/>
                </a:cubicBezTo>
                <a:cubicBezTo>
                  <a:pt x="99" y="90"/>
                  <a:pt x="99" y="90"/>
                  <a:pt x="99" y="90"/>
                </a:cubicBezTo>
                <a:cubicBezTo>
                  <a:pt x="51" y="42"/>
                  <a:pt x="51" y="42"/>
                  <a:pt x="51" y="42"/>
                </a:cubicBezTo>
                <a:cubicBezTo>
                  <a:pt x="56" y="36"/>
                  <a:pt x="56" y="36"/>
                  <a:pt x="56" y="36"/>
                </a:cubicBezTo>
                <a:cubicBezTo>
                  <a:pt x="25" y="5"/>
                  <a:pt x="25" y="5"/>
                  <a:pt x="25" y="5"/>
                </a:cubicBezTo>
                <a:cubicBezTo>
                  <a:pt x="8" y="22"/>
                  <a:pt x="8" y="22"/>
                  <a:pt x="8" y="22"/>
                </a:cubicBezTo>
                <a:cubicBezTo>
                  <a:pt x="39" y="53"/>
                  <a:pt x="39" y="53"/>
                  <a:pt x="39" y="53"/>
                </a:cubicBezTo>
                <a:cubicBezTo>
                  <a:pt x="45" y="47"/>
                  <a:pt x="45" y="47"/>
                  <a:pt x="45" y="47"/>
                </a:cubicBezTo>
                <a:cubicBezTo>
                  <a:pt x="93" y="95"/>
                  <a:pt x="93" y="95"/>
                  <a:pt x="93" y="95"/>
                </a:cubicBezTo>
                <a:cubicBezTo>
                  <a:pt x="59" y="129"/>
                  <a:pt x="59" y="129"/>
                  <a:pt x="59" y="129"/>
                </a:cubicBezTo>
                <a:cubicBezTo>
                  <a:pt x="55" y="128"/>
                  <a:pt x="50" y="127"/>
                  <a:pt x="45" y="127"/>
                </a:cubicBezTo>
                <a:cubicBezTo>
                  <a:pt x="34" y="127"/>
                  <a:pt x="23" y="131"/>
                  <a:pt x="15" y="139"/>
                </a:cubicBezTo>
                <a:cubicBezTo>
                  <a:pt x="3" y="151"/>
                  <a:pt x="0" y="170"/>
                  <a:pt x="6" y="185"/>
                </a:cubicBezTo>
                <a:cubicBezTo>
                  <a:pt x="9" y="191"/>
                  <a:pt x="9" y="191"/>
                  <a:pt x="9" y="191"/>
                </a:cubicBezTo>
                <a:cubicBezTo>
                  <a:pt x="27" y="172"/>
                  <a:pt x="27" y="172"/>
                  <a:pt x="27" y="172"/>
                </a:cubicBezTo>
                <a:cubicBezTo>
                  <a:pt x="41" y="172"/>
                  <a:pt x="41" y="172"/>
                  <a:pt x="41" y="172"/>
                </a:cubicBezTo>
                <a:cubicBezTo>
                  <a:pt x="41" y="187"/>
                  <a:pt x="41" y="187"/>
                  <a:pt x="41" y="187"/>
                </a:cubicBezTo>
                <a:cubicBezTo>
                  <a:pt x="23" y="205"/>
                  <a:pt x="23" y="205"/>
                  <a:pt x="23" y="205"/>
                </a:cubicBezTo>
                <a:cubicBezTo>
                  <a:pt x="28" y="207"/>
                  <a:pt x="28" y="207"/>
                  <a:pt x="28" y="207"/>
                </a:cubicBezTo>
                <a:cubicBezTo>
                  <a:pt x="34" y="210"/>
                  <a:pt x="39" y="211"/>
                  <a:pt x="45" y="211"/>
                </a:cubicBezTo>
                <a:cubicBezTo>
                  <a:pt x="56" y="211"/>
                  <a:pt x="67" y="206"/>
                  <a:pt x="75" y="198"/>
                </a:cubicBezTo>
                <a:cubicBezTo>
                  <a:pt x="86" y="187"/>
                  <a:pt x="90" y="170"/>
                  <a:pt x="85" y="155"/>
                </a:cubicBezTo>
                <a:cubicBezTo>
                  <a:pt x="119" y="121"/>
                  <a:pt x="119" y="121"/>
                  <a:pt x="119" y="121"/>
                </a:cubicBezTo>
                <a:cubicBezTo>
                  <a:pt x="147" y="149"/>
                  <a:pt x="147" y="149"/>
                  <a:pt x="147" y="149"/>
                </a:cubicBezTo>
                <a:cubicBezTo>
                  <a:pt x="130" y="166"/>
                  <a:pt x="130" y="166"/>
                  <a:pt x="130" y="166"/>
                </a:cubicBezTo>
                <a:cubicBezTo>
                  <a:pt x="136" y="172"/>
                  <a:pt x="136" y="172"/>
                  <a:pt x="136" y="172"/>
                </a:cubicBezTo>
                <a:cubicBezTo>
                  <a:pt x="141" y="166"/>
                  <a:pt x="141" y="166"/>
                  <a:pt x="141" y="166"/>
                </a:cubicBezTo>
                <a:cubicBezTo>
                  <a:pt x="184" y="208"/>
                  <a:pt x="184" y="208"/>
                  <a:pt x="184" y="208"/>
                </a:cubicBezTo>
                <a:cubicBezTo>
                  <a:pt x="187" y="212"/>
                  <a:pt x="192" y="214"/>
                  <a:pt x="198" y="214"/>
                </a:cubicBezTo>
                <a:cubicBezTo>
                  <a:pt x="203" y="214"/>
                  <a:pt x="208" y="212"/>
                  <a:pt x="212" y="208"/>
                </a:cubicBezTo>
                <a:cubicBezTo>
                  <a:pt x="220" y="201"/>
                  <a:pt x="220" y="188"/>
                  <a:pt x="212" y="180"/>
                </a:cubicBezTo>
                <a:close/>
                <a:moveTo>
                  <a:pt x="20" y="22"/>
                </a:moveTo>
                <a:cubicBezTo>
                  <a:pt x="25" y="16"/>
                  <a:pt x="25" y="16"/>
                  <a:pt x="25" y="16"/>
                </a:cubicBezTo>
                <a:cubicBezTo>
                  <a:pt x="45" y="36"/>
                  <a:pt x="45" y="36"/>
                  <a:pt x="45" y="36"/>
                </a:cubicBezTo>
                <a:cubicBezTo>
                  <a:pt x="39" y="42"/>
                  <a:pt x="39" y="42"/>
                  <a:pt x="39" y="42"/>
                </a:cubicBezTo>
                <a:lnTo>
                  <a:pt x="20" y="22"/>
                </a:lnTo>
                <a:close/>
                <a:moveTo>
                  <a:pt x="76" y="155"/>
                </a:moveTo>
                <a:cubicBezTo>
                  <a:pt x="82" y="168"/>
                  <a:pt x="79" y="183"/>
                  <a:pt x="69" y="193"/>
                </a:cubicBezTo>
                <a:cubicBezTo>
                  <a:pt x="63" y="199"/>
                  <a:pt x="54" y="203"/>
                  <a:pt x="45" y="203"/>
                </a:cubicBezTo>
                <a:cubicBezTo>
                  <a:pt x="42" y="203"/>
                  <a:pt x="40" y="202"/>
                  <a:pt x="37" y="202"/>
                </a:cubicBezTo>
                <a:cubicBezTo>
                  <a:pt x="49" y="190"/>
                  <a:pt x="49" y="190"/>
                  <a:pt x="49" y="190"/>
                </a:cubicBezTo>
                <a:cubicBezTo>
                  <a:pt x="49" y="164"/>
                  <a:pt x="49" y="164"/>
                  <a:pt x="49" y="164"/>
                </a:cubicBezTo>
                <a:cubicBezTo>
                  <a:pt x="24" y="164"/>
                  <a:pt x="24" y="164"/>
                  <a:pt x="24" y="164"/>
                </a:cubicBezTo>
                <a:cubicBezTo>
                  <a:pt x="12" y="176"/>
                  <a:pt x="12" y="176"/>
                  <a:pt x="12" y="176"/>
                </a:cubicBezTo>
                <a:cubicBezTo>
                  <a:pt x="9" y="165"/>
                  <a:pt x="12" y="153"/>
                  <a:pt x="21" y="145"/>
                </a:cubicBezTo>
                <a:cubicBezTo>
                  <a:pt x="27" y="138"/>
                  <a:pt x="36" y="135"/>
                  <a:pt x="45" y="135"/>
                </a:cubicBezTo>
                <a:cubicBezTo>
                  <a:pt x="50" y="135"/>
                  <a:pt x="54" y="136"/>
                  <a:pt x="58" y="138"/>
                </a:cubicBezTo>
                <a:cubicBezTo>
                  <a:pt x="61" y="139"/>
                  <a:pt x="61" y="139"/>
                  <a:pt x="61" y="139"/>
                </a:cubicBezTo>
                <a:cubicBezTo>
                  <a:pt x="142" y="57"/>
                  <a:pt x="142" y="57"/>
                  <a:pt x="142" y="57"/>
                </a:cubicBezTo>
                <a:cubicBezTo>
                  <a:pt x="141" y="55"/>
                  <a:pt x="141" y="55"/>
                  <a:pt x="141" y="55"/>
                </a:cubicBezTo>
                <a:cubicBezTo>
                  <a:pt x="135" y="42"/>
                  <a:pt x="138" y="27"/>
                  <a:pt x="148" y="17"/>
                </a:cubicBezTo>
                <a:cubicBezTo>
                  <a:pt x="155" y="11"/>
                  <a:pt x="163" y="8"/>
                  <a:pt x="172" y="8"/>
                </a:cubicBezTo>
                <a:cubicBezTo>
                  <a:pt x="175" y="8"/>
                  <a:pt x="177" y="8"/>
                  <a:pt x="180" y="8"/>
                </a:cubicBezTo>
                <a:cubicBezTo>
                  <a:pt x="168" y="21"/>
                  <a:pt x="168" y="21"/>
                  <a:pt x="168" y="21"/>
                </a:cubicBezTo>
                <a:cubicBezTo>
                  <a:pt x="167" y="46"/>
                  <a:pt x="167" y="46"/>
                  <a:pt x="167" y="46"/>
                </a:cubicBezTo>
                <a:cubicBezTo>
                  <a:pt x="194" y="46"/>
                  <a:pt x="194" y="46"/>
                  <a:pt x="194" y="46"/>
                </a:cubicBezTo>
                <a:cubicBezTo>
                  <a:pt x="205" y="34"/>
                  <a:pt x="205" y="34"/>
                  <a:pt x="205" y="34"/>
                </a:cubicBezTo>
                <a:cubicBezTo>
                  <a:pt x="208" y="45"/>
                  <a:pt x="205" y="57"/>
                  <a:pt x="196" y="66"/>
                </a:cubicBezTo>
                <a:cubicBezTo>
                  <a:pt x="190" y="72"/>
                  <a:pt x="181" y="75"/>
                  <a:pt x="172" y="75"/>
                </a:cubicBezTo>
                <a:cubicBezTo>
                  <a:pt x="168" y="75"/>
                  <a:pt x="163" y="75"/>
                  <a:pt x="159" y="73"/>
                </a:cubicBezTo>
                <a:cubicBezTo>
                  <a:pt x="156" y="72"/>
                  <a:pt x="156" y="72"/>
                  <a:pt x="156" y="72"/>
                </a:cubicBezTo>
                <a:cubicBezTo>
                  <a:pt x="75" y="153"/>
                  <a:pt x="75" y="153"/>
                  <a:pt x="75" y="153"/>
                </a:cubicBezTo>
                <a:lnTo>
                  <a:pt x="76" y="155"/>
                </a:lnTo>
                <a:close/>
                <a:moveTo>
                  <a:pt x="206" y="203"/>
                </a:moveTo>
                <a:cubicBezTo>
                  <a:pt x="204" y="205"/>
                  <a:pt x="201" y="206"/>
                  <a:pt x="198" y="206"/>
                </a:cubicBezTo>
                <a:cubicBezTo>
                  <a:pt x="195" y="206"/>
                  <a:pt x="192" y="205"/>
                  <a:pt x="189" y="203"/>
                </a:cubicBezTo>
                <a:cubicBezTo>
                  <a:pt x="147" y="160"/>
                  <a:pt x="147" y="160"/>
                  <a:pt x="147" y="160"/>
                </a:cubicBezTo>
                <a:cubicBezTo>
                  <a:pt x="164" y="143"/>
                  <a:pt x="164" y="143"/>
                  <a:pt x="164" y="143"/>
                </a:cubicBezTo>
                <a:cubicBezTo>
                  <a:pt x="206" y="186"/>
                  <a:pt x="206" y="186"/>
                  <a:pt x="206" y="186"/>
                </a:cubicBezTo>
                <a:cubicBezTo>
                  <a:pt x="211" y="190"/>
                  <a:pt x="211" y="198"/>
                  <a:pt x="206" y="203"/>
                </a:cubicBezTo>
                <a:close/>
              </a:path>
            </a:pathLst>
          </a:custGeom>
          <a:solidFill>
            <a:schemeClr val="lt1"/>
          </a:solidFill>
          <a:ln>
            <a:noFill/>
          </a:ln>
        </p:spPr>
        <p:txBody>
          <a:bodyPr spcFirstLastPara="1" wrap="square" lIns="63300" tIns="31650" rIns="63300" bIns="31650" anchor="t" anchorCtr="0">
            <a:noAutofit/>
          </a:bodyPr>
          <a:lstStyle/>
          <a:p>
            <a:pPr marL="0" marR="0" lvl="0" indent="0" algn="r" rtl="0">
              <a:spcBef>
                <a:spcPts val="0"/>
              </a:spcBef>
              <a:spcAft>
                <a:spcPts val="0"/>
              </a:spcAft>
              <a:buNone/>
            </a:pPr>
            <a:endParaRPr sz="1246">
              <a:solidFill>
                <a:srgbClr val="3F3F3F"/>
              </a:solidFill>
              <a:latin typeface="Arial"/>
              <a:ea typeface="Arial"/>
              <a:cs typeface="Arial"/>
              <a:sym typeface="Arial"/>
            </a:endParaRPr>
          </a:p>
        </p:txBody>
      </p:sp>
      <p:graphicFrame>
        <p:nvGraphicFramePr>
          <p:cNvPr id="1160" name="Google Shape;1160;p58"/>
          <p:cNvGraphicFramePr/>
          <p:nvPr>
            <p:extLst>
              <p:ext uri="{D42A27DB-BD31-4B8C-83A1-F6EECF244321}">
                <p14:modId xmlns:p14="http://schemas.microsoft.com/office/powerpoint/2010/main" val="1989699203"/>
              </p:ext>
            </p:extLst>
          </p:nvPr>
        </p:nvGraphicFramePr>
        <p:xfrm>
          <a:off x="3098799" y="1168968"/>
          <a:ext cx="8792496" cy="5548869"/>
        </p:xfrm>
        <a:graphic>
          <a:graphicData uri="http://schemas.openxmlformats.org/drawingml/2006/table">
            <a:tbl>
              <a:tblPr firstRow="1" firstCol="1" bandRow="1">
                <a:noFill/>
                <a:tableStyleId>{162E070B-021E-41B2-B654-C3F7026BE7C2}</a:tableStyleId>
              </a:tblPr>
              <a:tblGrid>
                <a:gridCol w="3045648">
                  <a:extLst>
                    <a:ext uri="{9D8B030D-6E8A-4147-A177-3AD203B41FA5}">
                      <a16:colId xmlns:a16="http://schemas.microsoft.com/office/drawing/2014/main" val="20000"/>
                    </a:ext>
                  </a:extLst>
                </a:gridCol>
                <a:gridCol w="2130141">
                  <a:extLst>
                    <a:ext uri="{9D8B030D-6E8A-4147-A177-3AD203B41FA5}">
                      <a16:colId xmlns:a16="http://schemas.microsoft.com/office/drawing/2014/main" val="20001"/>
                    </a:ext>
                  </a:extLst>
                </a:gridCol>
                <a:gridCol w="1861610">
                  <a:extLst>
                    <a:ext uri="{9D8B030D-6E8A-4147-A177-3AD203B41FA5}">
                      <a16:colId xmlns:a16="http://schemas.microsoft.com/office/drawing/2014/main" val="20002"/>
                    </a:ext>
                  </a:extLst>
                </a:gridCol>
                <a:gridCol w="1755097">
                  <a:extLst>
                    <a:ext uri="{9D8B030D-6E8A-4147-A177-3AD203B41FA5}">
                      <a16:colId xmlns:a16="http://schemas.microsoft.com/office/drawing/2014/main" val="20003"/>
                    </a:ext>
                  </a:extLst>
                </a:gridCol>
              </a:tblGrid>
              <a:tr h="368499">
                <a:tc>
                  <a:txBody>
                    <a:bodyPr/>
                    <a:lstStyle/>
                    <a:p>
                      <a:pPr marL="0" marR="0" lvl="0" indent="0" algn="l" rtl="0">
                        <a:lnSpc>
                          <a:spcPct val="120000"/>
                        </a:lnSpc>
                        <a:spcBef>
                          <a:spcPts val="0"/>
                        </a:spcBef>
                        <a:spcAft>
                          <a:spcPts val="0"/>
                        </a:spcAft>
                        <a:buNone/>
                      </a:pPr>
                      <a:r>
                        <a:rPr lang="en-US" sz="1000" b="1" i="0" u="none" strike="noStrike" cap="none">
                          <a:solidFill>
                            <a:srgbClr val="0193C0"/>
                          </a:solidFill>
                          <a:latin typeface="Comfortaa"/>
                          <a:ea typeface="Comfortaa"/>
                          <a:cs typeface="Comfortaa"/>
                          <a:sym typeface="Comfortaa"/>
                        </a:rPr>
                        <a:t> Program Activity</a:t>
                      </a:r>
                      <a:endParaRPr sz="1300"/>
                    </a:p>
                  </a:txBody>
                  <a:tcPr marL="41492" marR="41492"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None/>
                      </a:pPr>
                      <a:r>
                        <a:rPr lang="en-US" sz="1000" b="1" i="0" u="none" strike="noStrike" cap="none">
                          <a:solidFill>
                            <a:srgbClr val="0193C0"/>
                          </a:solidFill>
                          <a:latin typeface="Comfortaa"/>
                          <a:ea typeface="Comfortaa"/>
                          <a:cs typeface="Comfortaa"/>
                          <a:sym typeface="Comfortaa"/>
                        </a:rPr>
                        <a:t>Activity 1</a:t>
                      </a:r>
                      <a:br>
                        <a:rPr lang="en-US" sz="1000" b="1" i="0" u="none" strike="noStrike" cap="none">
                          <a:solidFill>
                            <a:srgbClr val="0193C0"/>
                          </a:solidFill>
                          <a:latin typeface="Comfortaa"/>
                          <a:ea typeface="Comfortaa"/>
                          <a:cs typeface="Comfortaa"/>
                          <a:sym typeface="Comfortaa"/>
                        </a:rPr>
                      </a:br>
                      <a:r>
                        <a:rPr lang="en-US" sz="1000" b="0" i="0" u="none" strike="noStrike" cap="none">
                          <a:solidFill>
                            <a:schemeClr val="dk1"/>
                          </a:solidFill>
                          <a:latin typeface="Comfortaa"/>
                          <a:ea typeface="Comfortaa"/>
                          <a:cs typeface="Comfortaa"/>
                          <a:sym typeface="Comfortaa"/>
                        </a:rPr>
                        <a:t>Radio drama series</a:t>
                      </a:r>
                      <a:endParaRPr sz="1000" b="1" i="0" u="none" strike="noStrike" cap="none">
                        <a:solidFill>
                          <a:srgbClr val="0193C0"/>
                        </a:solidFill>
                        <a:latin typeface="Comfortaa"/>
                        <a:ea typeface="Comfortaa"/>
                        <a:cs typeface="Comfortaa"/>
                        <a:sym typeface="Comfortaa"/>
                      </a:endParaRPr>
                    </a:p>
                  </a:txBody>
                  <a:tcPr marL="41492" marR="41492"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None/>
                      </a:pPr>
                      <a:r>
                        <a:rPr lang="en-US" sz="1000" b="1" i="0" u="none" strike="noStrike" cap="none">
                          <a:solidFill>
                            <a:srgbClr val="0193C0"/>
                          </a:solidFill>
                          <a:latin typeface="Comfortaa"/>
                          <a:ea typeface="Comfortaa"/>
                          <a:cs typeface="Comfortaa"/>
                          <a:sym typeface="Comfortaa"/>
                        </a:rPr>
                        <a:t>Activity 2</a:t>
                      </a:r>
                      <a:endParaRPr sz="1300"/>
                    </a:p>
                    <a:p>
                      <a:pPr marL="0" marR="0" lvl="0" indent="0" algn="ctr" rtl="0">
                        <a:lnSpc>
                          <a:spcPct val="120000"/>
                        </a:lnSpc>
                        <a:spcBef>
                          <a:spcPts val="0"/>
                        </a:spcBef>
                        <a:spcAft>
                          <a:spcPts val="0"/>
                        </a:spcAft>
                        <a:buNone/>
                      </a:pPr>
                      <a:r>
                        <a:rPr lang="en-US" sz="1000" b="0" i="0" u="none" strike="noStrike" cap="none">
                          <a:solidFill>
                            <a:schemeClr val="dk1"/>
                          </a:solidFill>
                          <a:latin typeface="Comfortaa"/>
                          <a:ea typeface="Comfortaa"/>
                          <a:cs typeface="Comfortaa"/>
                          <a:sym typeface="Comfortaa"/>
                        </a:rPr>
                        <a:t>TV spots</a:t>
                      </a:r>
                      <a:endParaRPr sz="1000" b="1" i="0" u="none" strike="noStrike" cap="none">
                        <a:solidFill>
                          <a:srgbClr val="0193C0"/>
                        </a:solidFill>
                        <a:latin typeface="Comfortaa"/>
                        <a:ea typeface="Comfortaa"/>
                        <a:cs typeface="Comfortaa"/>
                        <a:sym typeface="Comfortaa"/>
                      </a:endParaRPr>
                    </a:p>
                  </a:txBody>
                  <a:tcPr marL="41492" marR="41492"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None/>
                      </a:pPr>
                      <a:r>
                        <a:rPr lang="en-US" sz="1000" b="1" i="0" u="none" strike="noStrike" cap="none">
                          <a:solidFill>
                            <a:srgbClr val="0193C0"/>
                          </a:solidFill>
                          <a:latin typeface="Comfortaa"/>
                          <a:ea typeface="Comfortaa"/>
                          <a:cs typeface="Comfortaa"/>
                          <a:sym typeface="Comfortaa"/>
                        </a:rPr>
                        <a:t>Activity 3</a:t>
                      </a:r>
                      <a:endParaRPr sz="1300"/>
                    </a:p>
                    <a:p>
                      <a:pPr marL="0" marR="0" lvl="0" indent="0" algn="ctr" rtl="0">
                        <a:lnSpc>
                          <a:spcPct val="120000"/>
                        </a:lnSpc>
                        <a:spcBef>
                          <a:spcPts val="0"/>
                        </a:spcBef>
                        <a:spcAft>
                          <a:spcPts val="0"/>
                        </a:spcAft>
                        <a:buNone/>
                      </a:pPr>
                      <a:r>
                        <a:rPr lang="en-US" sz="1000" b="0" i="0" u="none" strike="noStrike" cap="none">
                          <a:solidFill>
                            <a:schemeClr val="dk1"/>
                          </a:solidFill>
                          <a:latin typeface="Comfortaa"/>
                          <a:ea typeface="Comfortaa"/>
                          <a:cs typeface="Comfortaa"/>
                          <a:sym typeface="Comfortaa"/>
                        </a:rPr>
                        <a:t>Social mobilization</a:t>
                      </a:r>
                      <a:endParaRPr sz="1000" b="1" i="0" u="none" strike="noStrike" cap="none">
                        <a:solidFill>
                          <a:schemeClr val="dk1"/>
                        </a:solidFill>
                        <a:latin typeface="Comfortaa"/>
                        <a:ea typeface="Comfortaa"/>
                        <a:cs typeface="Comfortaa"/>
                        <a:sym typeface="Comfortaa"/>
                      </a:endParaRPr>
                    </a:p>
                  </a:txBody>
                  <a:tcPr marL="41492" marR="41492"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709793">
                <a:tc>
                  <a:txBody>
                    <a:bodyPr/>
                    <a:lstStyle/>
                    <a:p>
                      <a:pPr marL="0" marR="0" lvl="0" indent="0" algn="l" rtl="0">
                        <a:lnSpc>
                          <a:spcPct val="120000"/>
                        </a:lnSpc>
                        <a:spcBef>
                          <a:spcPts val="0"/>
                        </a:spcBef>
                        <a:spcAft>
                          <a:spcPts val="0"/>
                        </a:spcAft>
                        <a:buNone/>
                      </a:pPr>
                      <a:r>
                        <a:rPr lang="en-US" sz="1000" b="1" i="0" u="none" strike="noStrike" cap="none">
                          <a:solidFill>
                            <a:srgbClr val="3F3F3F"/>
                          </a:solidFill>
                          <a:latin typeface="Comfortaa"/>
                          <a:ea typeface="Comfortaa"/>
                          <a:cs typeface="Comfortaa"/>
                          <a:sym typeface="Comfortaa"/>
                        </a:rPr>
                        <a:t>Norm/s activity will address</a:t>
                      </a:r>
                      <a:endParaRPr sz="1300"/>
                    </a:p>
                  </a:txBody>
                  <a:tcPr marL="41492" marR="41492"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None/>
                      </a:pPr>
                      <a:r>
                        <a:rPr lang="en-US" sz="1000" b="1" i="0" u="none" strike="noStrike" cap="none">
                          <a:solidFill>
                            <a:srgbClr val="3F3F3F"/>
                          </a:solidFill>
                          <a:latin typeface="Comfortaa"/>
                          <a:ea typeface="Comfortaa"/>
                          <a:cs typeface="Comfortaa"/>
                          <a:sym typeface="Comfortaa"/>
                        </a:rPr>
                        <a:t> </a:t>
                      </a:r>
                      <a:r>
                        <a:rPr lang="en-US" sz="1000" b="0" i="0" u="none" strike="noStrike" cap="none">
                          <a:solidFill>
                            <a:srgbClr val="3F3F3F"/>
                          </a:solidFill>
                          <a:latin typeface="Comfortaa"/>
                          <a:ea typeface="Comfortaa"/>
                          <a:cs typeface="Comfortaa"/>
                          <a:sym typeface="Comfortaa"/>
                        </a:rPr>
                        <a:t>Couple harmony is valued in the community </a:t>
                      </a:r>
                      <a:endParaRPr sz="1300"/>
                    </a:p>
                    <a:p>
                      <a:pPr marL="0" marR="0" lvl="0" indent="0" algn="ctr" rtl="0">
                        <a:lnSpc>
                          <a:spcPct val="120000"/>
                        </a:lnSpc>
                        <a:spcBef>
                          <a:spcPts val="0"/>
                        </a:spcBef>
                        <a:spcAft>
                          <a:spcPts val="0"/>
                        </a:spcAft>
                        <a:buNone/>
                      </a:pPr>
                      <a:endParaRPr sz="1000" b="0" i="0" u="none" strike="noStrike" cap="none">
                        <a:solidFill>
                          <a:srgbClr val="3F3F3F"/>
                        </a:solidFill>
                        <a:latin typeface="Comfortaa"/>
                        <a:ea typeface="Comfortaa"/>
                        <a:cs typeface="Comfortaa"/>
                        <a:sym typeface="Comfortaa"/>
                      </a:endParaRPr>
                    </a:p>
                    <a:p>
                      <a:pPr marL="0" marR="0" lvl="0" indent="0" algn="ctr" rtl="0">
                        <a:lnSpc>
                          <a:spcPct val="120000"/>
                        </a:lnSpc>
                        <a:spcBef>
                          <a:spcPts val="0"/>
                        </a:spcBef>
                        <a:spcAft>
                          <a:spcPts val="0"/>
                        </a:spcAft>
                        <a:buNone/>
                      </a:pPr>
                      <a:r>
                        <a:rPr lang="en-US" sz="1000" b="0" i="0" u="none" strike="noStrike" cap="none">
                          <a:solidFill>
                            <a:srgbClr val="3F3F3F"/>
                          </a:solidFill>
                          <a:latin typeface="Comfortaa"/>
                          <a:ea typeface="Comfortaa"/>
                          <a:cs typeface="Comfortaa"/>
                          <a:sym typeface="Comfortaa"/>
                        </a:rPr>
                        <a:t>When men speak about using family planning with their partner, they are viewed as not being manly and not managing their household well</a:t>
                      </a:r>
                      <a:endParaRPr sz="1300"/>
                    </a:p>
                  </a:txBody>
                  <a:tcPr marL="41492" marR="41492"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alpha val="62745"/>
                      </a:schemeClr>
                    </a:solidFill>
                  </a:tcPr>
                </a:tc>
                <a:tc>
                  <a:txBody>
                    <a:bodyPr/>
                    <a:lstStyle/>
                    <a:p>
                      <a:pPr marL="0" marR="0" lvl="0" indent="0" algn="ctr" rtl="0">
                        <a:lnSpc>
                          <a:spcPct val="120000"/>
                        </a:lnSpc>
                        <a:spcBef>
                          <a:spcPts val="0"/>
                        </a:spcBef>
                        <a:spcAft>
                          <a:spcPts val="0"/>
                        </a:spcAft>
                        <a:buNone/>
                      </a:pPr>
                      <a:r>
                        <a:rPr lang="en-US" sz="1000" b="0" i="0" u="none" strike="noStrike" cap="none">
                          <a:solidFill>
                            <a:srgbClr val="3F3F3F"/>
                          </a:solidFill>
                          <a:latin typeface="Comfortaa"/>
                          <a:ea typeface="Comfortaa"/>
                          <a:cs typeface="Comfortaa"/>
                          <a:sym typeface="Comfortaa"/>
                        </a:rPr>
                        <a:t>Couple harmony is valued in the community </a:t>
                      </a:r>
                      <a:endParaRPr sz="1300"/>
                    </a:p>
                    <a:p>
                      <a:pPr marL="0" marR="0" lvl="0" indent="0" algn="ctr" rtl="0">
                        <a:lnSpc>
                          <a:spcPct val="120000"/>
                        </a:lnSpc>
                        <a:spcBef>
                          <a:spcPts val="0"/>
                        </a:spcBef>
                        <a:spcAft>
                          <a:spcPts val="0"/>
                        </a:spcAft>
                        <a:buNone/>
                      </a:pPr>
                      <a:endParaRPr sz="1000" b="0" i="0" u="none" strike="noStrike" cap="none">
                        <a:solidFill>
                          <a:srgbClr val="3F3F3F"/>
                        </a:solidFill>
                        <a:latin typeface="Comfortaa"/>
                        <a:ea typeface="Comfortaa"/>
                        <a:cs typeface="Comfortaa"/>
                        <a:sym typeface="Comfortaa"/>
                      </a:endParaRPr>
                    </a:p>
                    <a:p>
                      <a:pPr marL="0" marR="0" lvl="0" indent="0" algn="ctr" rtl="0">
                        <a:lnSpc>
                          <a:spcPct val="120000"/>
                        </a:lnSpc>
                        <a:spcBef>
                          <a:spcPts val="0"/>
                        </a:spcBef>
                        <a:spcAft>
                          <a:spcPts val="0"/>
                        </a:spcAft>
                        <a:buNone/>
                      </a:pPr>
                      <a:r>
                        <a:rPr lang="en-US" sz="1000" b="0" i="0" u="none" strike="noStrike" cap="none">
                          <a:solidFill>
                            <a:srgbClr val="3F3F3F"/>
                          </a:solidFill>
                          <a:latin typeface="Comfortaa"/>
                          <a:ea typeface="Comfortaa"/>
                          <a:cs typeface="Comfortaa"/>
                          <a:sym typeface="Comfortaa"/>
                        </a:rPr>
                        <a:t>When men speak about using family planning with their partner, they are viewed as not being manly and not managing their household well</a:t>
                      </a:r>
                      <a:endParaRPr sz="1300"/>
                    </a:p>
                  </a:txBody>
                  <a:tcPr marL="41492" marR="41492"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alpha val="62745"/>
                      </a:schemeClr>
                    </a:solidFill>
                  </a:tcPr>
                </a:tc>
                <a:tc>
                  <a:txBody>
                    <a:bodyPr/>
                    <a:lstStyle/>
                    <a:p>
                      <a:pPr marL="0" marR="0" lvl="0" indent="0" algn="ctr" rtl="0">
                        <a:lnSpc>
                          <a:spcPct val="120000"/>
                        </a:lnSpc>
                        <a:spcBef>
                          <a:spcPts val="0"/>
                        </a:spcBef>
                        <a:spcAft>
                          <a:spcPts val="0"/>
                        </a:spcAft>
                        <a:buClr>
                          <a:srgbClr val="3F3F3F"/>
                        </a:buClr>
                        <a:buSzPts val="1100"/>
                        <a:buFont typeface="Comfortaa"/>
                        <a:buNone/>
                      </a:pPr>
                      <a:r>
                        <a:rPr lang="en-US" sz="1000" b="0" i="0" u="none" strike="noStrike" cap="none">
                          <a:solidFill>
                            <a:srgbClr val="3F3F3F"/>
                          </a:solidFill>
                          <a:latin typeface="Comfortaa"/>
                          <a:ea typeface="Comfortaa"/>
                          <a:cs typeface="Comfortaa"/>
                          <a:sym typeface="Comfortaa"/>
                        </a:rPr>
                        <a:t>Women using family planning go against the teaching of the church</a:t>
                      </a:r>
                      <a:endParaRPr sz="1300"/>
                    </a:p>
                  </a:txBody>
                  <a:tcPr marL="41492" marR="41492"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61149">
                <a:tc>
                  <a:txBody>
                    <a:bodyPr/>
                    <a:lstStyle/>
                    <a:p>
                      <a:pPr marL="0" marR="0" lvl="0" indent="0" algn="l" rtl="0">
                        <a:lnSpc>
                          <a:spcPct val="120000"/>
                        </a:lnSpc>
                        <a:spcBef>
                          <a:spcPts val="0"/>
                        </a:spcBef>
                        <a:spcAft>
                          <a:spcPts val="0"/>
                        </a:spcAft>
                        <a:buNone/>
                      </a:pPr>
                      <a:r>
                        <a:rPr lang="en-US" sz="1000" b="1" i="0" u="none" strike="noStrike" cap="none" dirty="0">
                          <a:solidFill>
                            <a:srgbClr val="3F3F3F"/>
                          </a:solidFill>
                          <a:latin typeface="Comfortaa"/>
                          <a:ea typeface="Comfortaa"/>
                          <a:cs typeface="Comfortaa"/>
                          <a:sym typeface="Comfortaa"/>
                        </a:rPr>
                        <a:t>Priority group(s) and/or Reference group(s)</a:t>
                      </a:r>
                      <a:endParaRPr sz="1300" dirty="0"/>
                    </a:p>
                  </a:txBody>
                  <a:tcPr marL="41492" marR="41492"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None/>
                      </a:pPr>
                      <a:r>
                        <a:rPr lang="en-US" sz="1000" b="0" i="0" u="none" strike="noStrike" cap="none">
                          <a:solidFill>
                            <a:srgbClr val="3F3F3F"/>
                          </a:solidFill>
                          <a:latin typeface="Comfortaa"/>
                          <a:ea typeface="Comfortaa"/>
                          <a:cs typeface="Comfortaa"/>
                          <a:sym typeface="Comfortaa"/>
                        </a:rPr>
                        <a:t>Young couples, mothers-in-law, male community leaders</a:t>
                      </a:r>
                      <a:endParaRPr sz="1000" b="1" i="0" u="none" strike="noStrike" cap="none">
                        <a:solidFill>
                          <a:srgbClr val="3F3F3F"/>
                        </a:solidFill>
                        <a:latin typeface="Comfortaa"/>
                        <a:ea typeface="Comfortaa"/>
                        <a:cs typeface="Comfortaa"/>
                        <a:sym typeface="Comfortaa"/>
                      </a:endParaRPr>
                    </a:p>
                  </a:txBody>
                  <a:tcPr marL="41492" marR="41492"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alpha val="62745"/>
                      </a:schemeClr>
                    </a:solidFill>
                  </a:tcPr>
                </a:tc>
                <a:tc>
                  <a:txBody>
                    <a:bodyPr/>
                    <a:lstStyle/>
                    <a:p>
                      <a:pPr marL="0" marR="0" lvl="0" indent="0" algn="ctr" rtl="0">
                        <a:lnSpc>
                          <a:spcPct val="120000"/>
                        </a:lnSpc>
                        <a:spcBef>
                          <a:spcPts val="0"/>
                        </a:spcBef>
                        <a:spcAft>
                          <a:spcPts val="0"/>
                        </a:spcAft>
                        <a:buNone/>
                      </a:pPr>
                      <a:r>
                        <a:rPr lang="en-US" sz="1000" b="0" i="0" u="none" strike="noStrike" cap="none">
                          <a:solidFill>
                            <a:srgbClr val="3F3F3F"/>
                          </a:solidFill>
                          <a:latin typeface="Comfortaa"/>
                          <a:ea typeface="Comfortaa"/>
                          <a:cs typeface="Comfortaa"/>
                          <a:sym typeface="Comfortaa"/>
                        </a:rPr>
                        <a:t>Young couples, mothers-in-law, male community leaders</a:t>
                      </a:r>
                      <a:endParaRPr sz="1000" b="1" i="0" u="none" strike="noStrike" cap="none">
                        <a:solidFill>
                          <a:srgbClr val="3F3F3F"/>
                        </a:solidFill>
                        <a:latin typeface="Comfortaa"/>
                        <a:ea typeface="Comfortaa"/>
                        <a:cs typeface="Comfortaa"/>
                        <a:sym typeface="Comfortaa"/>
                      </a:endParaRPr>
                    </a:p>
                  </a:txBody>
                  <a:tcPr marL="41492" marR="41492"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alpha val="62745"/>
                      </a:schemeClr>
                    </a:solidFill>
                  </a:tcPr>
                </a:tc>
                <a:tc>
                  <a:txBody>
                    <a:bodyPr/>
                    <a:lstStyle/>
                    <a:p>
                      <a:pPr marL="0" marR="0" lvl="0" indent="0" algn="ctr" rtl="0">
                        <a:lnSpc>
                          <a:spcPct val="120000"/>
                        </a:lnSpc>
                        <a:spcBef>
                          <a:spcPts val="0"/>
                        </a:spcBef>
                        <a:spcAft>
                          <a:spcPts val="0"/>
                        </a:spcAft>
                        <a:buClr>
                          <a:srgbClr val="3F3F3F"/>
                        </a:buClr>
                        <a:buSzPts val="1100"/>
                        <a:buFont typeface="Comfortaa"/>
                        <a:buNone/>
                      </a:pPr>
                      <a:r>
                        <a:rPr lang="en-US" sz="1000" b="0" i="0" u="none" strike="noStrike" cap="none">
                          <a:solidFill>
                            <a:srgbClr val="3F3F3F"/>
                          </a:solidFill>
                          <a:latin typeface="Comfortaa"/>
                          <a:ea typeface="Comfortaa"/>
                          <a:cs typeface="Comfortaa"/>
                          <a:sym typeface="Comfortaa"/>
                        </a:rPr>
                        <a:t>Young couples, mothers-in-law, male community leaders</a:t>
                      </a:r>
                      <a:endParaRPr sz="1300"/>
                    </a:p>
                  </a:txBody>
                  <a:tcPr marL="41492" marR="41492"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69769">
                <a:tc>
                  <a:txBody>
                    <a:bodyPr/>
                    <a:lstStyle/>
                    <a:p>
                      <a:pPr marL="0" marR="0" lvl="0" indent="0" algn="l" rtl="0">
                        <a:lnSpc>
                          <a:spcPct val="120000"/>
                        </a:lnSpc>
                        <a:spcBef>
                          <a:spcPts val="0"/>
                        </a:spcBef>
                        <a:spcAft>
                          <a:spcPts val="0"/>
                        </a:spcAft>
                        <a:buNone/>
                      </a:pPr>
                      <a:r>
                        <a:rPr lang="en-US" sz="1000" b="1" i="0" u="none" strike="noStrike" cap="none">
                          <a:solidFill>
                            <a:srgbClr val="3F3F3F"/>
                          </a:solidFill>
                          <a:latin typeface="Comfortaa"/>
                          <a:ea typeface="Comfortaa"/>
                          <a:cs typeface="Comfortaa"/>
                          <a:sym typeface="Comfortaa"/>
                        </a:rPr>
                        <a:t>Corrects misconceptions around harmful behavior</a:t>
                      </a:r>
                      <a:endParaRPr sz="1300"/>
                    </a:p>
                  </a:txBody>
                  <a:tcPr marL="41492" marR="41492"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tc>
                  <a:txBody>
                    <a:bodyPr/>
                    <a:lstStyle/>
                    <a:p>
                      <a:pPr marL="0" marR="0" lvl="0" indent="0" algn="ctr" rtl="0">
                        <a:lnSpc>
                          <a:spcPct val="120000"/>
                        </a:lnSpc>
                        <a:spcBef>
                          <a:spcPts val="0"/>
                        </a:spcBef>
                        <a:spcAft>
                          <a:spcPts val="0"/>
                        </a:spcAft>
                        <a:buNone/>
                      </a:pPr>
                      <a:r>
                        <a:rPr lang="en-US" sz="1000" b="1" i="0" u="none" strike="noStrike" cap="none">
                          <a:solidFill>
                            <a:srgbClr val="3F3F3F"/>
                          </a:solidFill>
                          <a:latin typeface="Comfortaa"/>
                          <a:ea typeface="Comfortaa"/>
                          <a:cs typeface="Comfortaa"/>
                          <a:sym typeface="Comfortaa"/>
                        </a:rPr>
                        <a:t>X</a:t>
                      </a:r>
                      <a:endParaRPr sz="1300"/>
                    </a:p>
                  </a:txBody>
                  <a:tcPr marL="41492" marR="41492"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tc>
                  <a:txBody>
                    <a:bodyPr/>
                    <a:lstStyle/>
                    <a:p>
                      <a:pPr marL="0" marR="0" lvl="0" indent="0" algn="ctr" rtl="0">
                        <a:lnSpc>
                          <a:spcPct val="120000"/>
                        </a:lnSpc>
                        <a:spcBef>
                          <a:spcPts val="0"/>
                        </a:spcBef>
                        <a:spcAft>
                          <a:spcPts val="0"/>
                        </a:spcAft>
                        <a:buNone/>
                      </a:pPr>
                      <a:endParaRPr sz="1000" b="1" i="0" u="none" strike="noStrike" cap="none">
                        <a:solidFill>
                          <a:srgbClr val="3F3F3F"/>
                        </a:solidFill>
                        <a:latin typeface="Comfortaa"/>
                        <a:ea typeface="Comfortaa"/>
                        <a:cs typeface="Comfortaa"/>
                        <a:sym typeface="Comfortaa"/>
                      </a:endParaRPr>
                    </a:p>
                  </a:txBody>
                  <a:tcPr marL="41492" marR="41492"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tc>
                  <a:txBody>
                    <a:bodyPr/>
                    <a:lstStyle/>
                    <a:p>
                      <a:pPr marL="0" marR="0" lvl="0" indent="0" algn="ctr" rtl="0">
                        <a:lnSpc>
                          <a:spcPct val="120000"/>
                        </a:lnSpc>
                        <a:spcBef>
                          <a:spcPts val="0"/>
                        </a:spcBef>
                        <a:spcAft>
                          <a:spcPts val="0"/>
                        </a:spcAft>
                        <a:buClr>
                          <a:schemeClr val="dk1"/>
                        </a:buClr>
                        <a:buSzPts val="1100"/>
                        <a:buFont typeface="Calibri"/>
                        <a:buNone/>
                      </a:pPr>
                      <a:endParaRPr sz="1000" b="0" i="0" u="none" strike="noStrike" cap="none">
                        <a:solidFill>
                          <a:srgbClr val="3F3F3F"/>
                        </a:solidFill>
                        <a:latin typeface="Comfortaa"/>
                        <a:ea typeface="Comfortaa"/>
                        <a:cs typeface="Comfortaa"/>
                        <a:sym typeface="Comfortaa"/>
                      </a:endParaRPr>
                    </a:p>
                  </a:txBody>
                  <a:tcPr marL="41492" marR="41492"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extLst>
                  <a:ext uri="{0D108BD9-81ED-4DB2-BD59-A6C34878D82A}">
                    <a16:rowId xmlns:a16="http://schemas.microsoft.com/office/drawing/2014/main" val="10003"/>
                  </a:ext>
                </a:extLst>
              </a:tr>
              <a:tr h="284899">
                <a:tc>
                  <a:txBody>
                    <a:bodyPr/>
                    <a:lstStyle/>
                    <a:p>
                      <a:pPr marL="0" marR="0" lvl="0" indent="0" algn="l" rtl="0">
                        <a:lnSpc>
                          <a:spcPct val="120000"/>
                        </a:lnSpc>
                        <a:spcBef>
                          <a:spcPts val="0"/>
                        </a:spcBef>
                        <a:spcAft>
                          <a:spcPts val="0"/>
                        </a:spcAft>
                        <a:buNone/>
                      </a:pPr>
                      <a:r>
                        <a:rPr lang="en-US" sz="1000" b="1" i="0" u="none" strike="noStrike" cap="none">
                          <a:solidFill>
                            <a:srgbClr val="3F3F3F"/>
                          </a:solidFill>
                          <a:latin typeface="Comfortaa"/>
                          <a:ea typeface="Comfortaa"/>
                          <a:cs typeface="Comfortaa"/>
                          <a:sym typeface="Comfortaa"/>
                        </a:rPr>
                        <a:t>Confronts power imbalances</a:t>
                      </a:r>
                      <a:endParaRPr sz="1300"/>
                    </a:p>
                  </a:txBody>
                  <a:tcPr marL="41492" marR="41492"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tc>
                  <a:txBody>
                    <a:bodyPr/>
                    <a:lstStyle/>
                    <a:p>
                      <a:pPr marL="0" marR="0" lvl="0" indent="0" algn="ctr" rtl="0">
                        <a:lnSpc>
                          <a:spcPct val="120000"/>
                        </a:lnSpc>
                        <a:spcBef>
                          <a:spcPts val="0"/>
                        </a:spcBef>
                        <a:spcAft>
                          <a:spcPts val="0"/>
                        </a:spcAft>
                        <a:buNone/>
                      </a:pPr>
                      <a:endParaRPr sz="1000" b="1" i="0" u="none" strike="noStrike" cap="none">
                        <a:solidFill>
                          <a:srgbClr val="3F3F3F"/>
                        </a:solidFill>
                        <a:latin typeface="Comfortaa"/>
                        <a:ea typeface="Comfortaa"/>
                        <a:cs typeface="Comfortaa"/>
                        <a:sym typeface="Comfortaa"/>
                      </a:endParaRPr>
                    </a:p>
                  </a:txBody>
                  <a:tcPr marL="41492" marR="41492"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tc>
                  <a:txBody>
                    <a:bodyPr/>
                    <a:lstStyle/>
                    <a:p>
                      <a:pPr marL="0" marR="0" lvl="0" indent="0" algn="ctr" rtl="0">
                        <a:lnSpc>
                          <a:spcPct val="120000"/>
                        </a:lnSpc>
                        <a:spcBef>
                          <a:spcPts val="0"/>
                        </a:spcBef>
                        <a:spcAft>
                          <a:spcPts val="0"/>
                        </a:spcAft>
                        <a:buNone/>
                      </a:pPr>
                      <a:endParaRPr sz="1000" b="1" i="0" u="none" strike="noStrike" cap="none">
                        <a:solidFill>
                          <a:srgbClr val="3F3F3F"/>
                        </a:solidFill>
                        <a:latin typeface="Comfortaa"/>
                        <a:ea typeface="Comfortaa"/>
                        <a:cs typeface="Comfortaa"/>
                        <a:sym typeface="Comfortaa"/>
                      </a:endParaRPr>
                    </a:p>
                  </a:txBody>
                  <a:tcPr marL="41492" marR="41492"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tc>
                  <a:txBody>
                    <a:bodyPr/>
                    <a:lstStyle/>
                    <a:p>
                      <a:pPr marL="0" marR="0" lvl="0" indent="0" algn="ctr" rtl="0">
                        <a:lnSpc>
                          <a:spcPct val="120000"/>
                        </a:lnSpc>
                        <a:spcBef>
                          <a:spcPts val="0"/>
                        </a:spcBef>
                        <a:spcAft>
                          <a:spcPts val="0"/>
                        </a:spcAft>
                        <a:buClr>
                          <a:schemeClr val="dk1"/>
                        </a:buClr>
                        <a:buSzPts val="1100"/>
                        <a:buFont typeface="Calibri"/>
                        <a:buNone/>
                      </a:pPr>
                      <a:endParaRPr sz="1000" b="0" i="0" u="none" strike="noStrike" cap="none">
                        <a:solidFill>
                          <a:srgbClr val="3F3F3F"/>
                        </a:solidFill>
                        <a:latin typeface="Comfortaa"/>
                        <a:ea typeface="Comfortaa"/>
                        <a:cs typeface="Comfortaa"/>
                        <a:sym typeface="Comfortaa"/>
                      </a:endParaRPr>
                    </a:p>
                  </a:txBody>
                  <a:tcPr marL="41492" marR="41492"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extLst>
                  <a:ext uri="{0D108BD9-81ED-4DB2-BD59-A6C34878D82A}">
                    <a16:rowId xmlns:a16="http://schemas.microsoft.com/office/drawing/2014/main" val="10004"/>
                  </a:ext>
                </a:extLst>
              </a:tr>
              <a:tr h="446964">
                <a:tc>
                  <a:txBody>
                    <a:bodyPr/>
                    <a:lstStyle/>
                    <a:p>
                      <a:pPr marL="0" marR="0" lvl="0" indent="0" algn="l" rtl="0">
                        <a:lnSpc>
                          <a:spcPct val="120000"/>
                        </a:lnSpc>
                        <a:spcBef>
                          <a:spcPts val="0"/>
                        </a:spcBef>
                        <a:spcAft>
                          <a:spcPts val="0"/>
                        </a:spcAft>
                        <a:buNone/>
                      </a:pPr>
                      <a:r>
                        <a:rPr lang="en-US" sz="1000" b="1" i="0" u="none" strike="noStrike" cap="none">
                          <a:solidFill>
                            <a:srgbClr val="3F3F3F"/>
                          </a:solidFill>
                          <a:latin typeface="Comfortaa"/>
                          <a:ea typeface="Comfortaa"/>
                          <a:cs typeface="Comfortaa"/>
                          <a:sym typeface="Comfortaa"/>
                        </a:rPr>
                        <a:t>Creates safe spaces for critical reflections by community</a:t>
                      </a:r>
                      <a:endParaRPr sz="1300"/>
                    </a:p>
                  </a:txBody>
                  <a:tcPr marL="41492" marR="41492"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tc>
                  <a:txBody>
                    <a:bodyPr/>
                    <a:lstStyle/>
                    <a:p>
                      <a:pPr marL="0" marR="0" lvl="0" indent="0" algn="ctr" rtl="0">
                        <a:lnSpc>
                          <a:spcPct val="120000"/>
                        </a:lnSpc>
                        <a:spcBef>
                          <a:spcPts val="0"/>
                        </a:spcBef>
                        <a:spcAft>
                          <a:spcPts val="0"/>
                        </a:spcAft>
                        <a:buNone/>
                      </a:pPr>
                      <a:endParaRPr sz="1000" b="1" i="0" u="none" strike="noStrike" cap="none">
                        <a:solidFill>
                          <a:srgbClr val="3F3F3F"/>
                        </a:solidFill>
                        <a:latin typeface="Comfortaa"/>
                        <a:ea typeface="Comfortaa"/>
                        <a:cs typeface="Comfortaa"/>
                        <a:sym typeface="Comfortaa"/>
                      </a:endParaRPr>
                    </a:p>
                  </a:txBody>
                  <a:tcPr marL="41492" marR="41492"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tc>
                  <a:txBody>
                    <a:bodyPr/>
                    <a:lstStyle/>
                    <a:p>
                      <a:pPr marL="0" marR="0" lvl="0" indent="0" algn="ctr" rtl="0">
                        <a:lnSpc>
                          <a:spcPct val="120000"/>
                        </a:lnSpc>
                        <a:spcBef>
                          <a:spcPts val="0"/>
                        </a:spcBef>
                        <a:spcAft>
                          <a:spcPts val="0"/>
                        </a:spcAft>
                        <a:buNone/>
                      </a:pPr>
                      <a:endParaRPr sz="1000" b="1" i="0" u="none" strike="noStrike" cap="none">
                        <a:solidFill>
                          <a:srgbClr val="3F3F3F"/>
                        </a:solidFill>
                        <a:latin typeface="Comfortaa"/>
                        <a:ea typeface="Comfortaa"/>
                        <a:cs typeface="Comfortaa"/>
                        <a:sym typeface="Comfortaa"/>
                      </a:endParaRPr>
                    </a:p>
                  </a:txBody>
                  <a:tcPr marL="41492" marR="41492"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tc>
                  <a:txBody>
                    <a:bodyPr/>
                    <a:lstStyle/>
                    <a:p>
                      <a:pPr marL="0" marR="0" lvl="0" indent="0" algn="ctr" rtl="0">
                        <a:lnSpc>
                          <a:spcPct val="120000"/>
                        </a:lnSpc>
                        <a:spcBef>
                          <a:spcPts val="0"/>
                        </a:spcBef>
                        <a:spcAft>
                          <a:spcPts val="0"/>
                        </a:spcAft>
                        <a:buClr>
                          <a:srgbClr val="3F3F3F"/>
                        </a:buClr>
                        <a:buSzPts val="1100"/>
                        <a:buFont typeface="Comfortaa"/>
                        <a:buNone/>
                      </a:pPr>
                      <a:r>
                        <a:rPr lang="en-US" sz="1000" b="1" i="0" u="none" strike="noStrike" cap="none">
                          <a:solidFill>
                            <a:srgbClr val="3F3F3F"/>
                          </a:solidFill>
                          <a:latin typeface="Comfortaa"/>
                          <a:ea typeface="Comfortaa"/>
                          <a:cs typeface="Comfortaa"/>
                          <a:sym typeface="Comfortaa"/>
                        </a:rPr>
                        <a:t>X</a:t>
                      </a:r>
                      <a:endParaRPr sz="1300"/>
                    </a:p>
                  </a:txBody>
                  <a:tcPr marL="41492" marR="41492"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extLst>
                  <a:ext uri="{0D108BD9-81ED-4DB2-BD59-A6C34878D82A}">
                    <a16:rowId xmlns:a16="http://schemas.microsoft.com/office/drawing/2014/main" val="10005"/>
                  </a:ext>
                </a:extLst>
              </a:tr>
              <a:tr h="446964">
                <a:tc>
                  <a:txBody>
                    <a:bodyPr/>
                    <a:lstStyle/>
                    <a:p>
                      <a:pPr marL="0" marR="0" lvl="0" indent="0" algn="l" rtl="0">
                        <a:lnSpc>
                          <a:spcPct val="120000"/>
                        </a:lnSpc>
                        <a:spcBef>
                          <a:spcPts val="0"/>
                        </a:spcBef>
                        <a:spcAft>
                          <a:spcPts val="0"/>
                        </a:spcAft>
                        <a:buNone/>
                      </a:pPr>
                      <a:r>
                        <a:rPr lang="en-US" sz="1000" b="1" i="0" u="none" strike="noStrike" cap="none">
                          <a:solidFill>
                            <a:srgbClr val="3F3F3F"/>
                          </a:solidFill>
                          <a:latin typeface="Comfortaa"/>
                          <a:ea typeface="Comfortaa"/>
                          <a:cs typeface="Comfortaa"/>
                          <a:sym typeface="Comfortaa"/>
                        </a:rPr>
                        <a:t>Roots the issue within the community’s own value systems</a:t>
                      </a:r>
                      <a:endParaRPr sz="1300"/>
                    </a:p>
                  </a:txBody>
                  <a:tcPr marL="41492" marR="41492"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tc>
                  <a:txBody>
                    <a:bodyPr/>
                    <a:lstStyle/>
                    <a:p>
                      <a:pPr marL="0" marR="0" lvl="0" indent="0" algn="ctr" rtl="0">
                        <a:lnSpc>
                          <a:spcPct val="120000"/>
                        </a:lnSpc>
                        <a:spcBef>
                          <a:spcPts val="0"/>
                        </a:spcBef>
                        <a:spcAft>
                          <a:spcPts val="0"/>
                        </a:spcAft>
                        <a:buNone/>
                      </a:pPr>
                      <a:r>
                        <a:rPr lang="en-US" sz="1000" b="1" i="0" u="none" strike="noStrike" cap="none">
                          <a:solidFill>
                            <a:srgbClr val="3F3F3F"/>
                          </a:solidFill>
                          <a:latin typeface="Comfortaa"/>
                          <a:ea typeface="Comfortaa"/>
                          <a:cs typeface="Comfortaa"/>
                          <a:sym typeface="Comfortaa"/>
                        </a:rPr>
                        <a:t>X</a:t>
                      </a:r>
                      <a:endParaRPr sz="1300"/>
                    </a:p>
                  </a:txBody>
                  <a:tcPr marL="41492" marR="41492"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tc>
                  <a:txBody>
                    <a:bodyPr/>
                    <a:lstStyle/>
                    <a:p>
                      <a:pPr marL="0" marR="0" lvl="0" indent="0" algn="ctr" rtl="0">
                        <a:lnSpc>
                          <a:spcPct val="120000"/>
                        </a:lnSpc>
                        <a:spcBef>
                          <a:spcPts val="0"/>
                        </a:spcBef>
                        <a:spcAft>
                          <a:spcPts val="0"/>
                        </a:spcAft>
                        <a:buNone/>
                      </a:pPr>
                      <a:endParaRPr sz="1000" b="1" i="0" u="none" strike="noStrike" cap="none">
                        <a:solidFill>
                          <a:srgbClr val="3F3F3F"/>
                        </a:solidFill>
                        <a:latin typeface="Comfortaa"/>
                        <a:ea typeface="Comfortaa"/>
                        <a:cs typeface="Comfortaa"/>
                        <a:sym typeface="Comfortaa"/>
                      </a:endParaRPr>
                    </a:p>
                  </a:txBody>
                  <a:tcPr marL="41492" marR="41492"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tc>
                  <a:txBody>
                    <a:bodyPr/>
                    <a:lstStyle/>
                    <a:p>
                      <a:pPr marL="0" marR="0" lvl="0" indent="0" algn="ctr" rtl="0">
                        <a:lnSpc>
                          <a:spcPct val="120000"/>
                        </a:lnSpc>
                        <a:spcBef>
                          <a:spcPts val="0"/>
                        </a:spcBef>
                        <a:spcAft>
                          <a:spcPts val="0"/>
                        </a:spcAft>
                        <a:buClr>
                          <a:schemeClr val="dk1"/>
                        </a:buClr>
                        <a:buSzPts val="1100"/>
                        <a:buFont typeface="Calibri"/>
                        <a:buNone/>
                      </a:pPr>
                      <a:endParaRPr sz="1000" b="1" i="0" u="none" strike="noStrike" cap="none">
                        <a:solidFill>
                          <a:srgbClr val="3F3F3F"/>
                        </a:solidFill>
                        <a:latin typeface="Comfortaa"/>
                        <a:ea typeface="Comfortaa"/>
                        <a:cs typeface="Comfortaa"/>
                        <a:sym typeface="Comfortaa"/>
                      </a:endParaRPr>
                    </a:p>
                  </a:txBody>
                  <a:tcPr marL="41492" marR="41492"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extLst>
                  <a:ext uri="{0D108BD9-81ED-4DB2-BD59-A6C34878D82A}">
                    <a16:rowId xmlns:a16="http://schemas.microsoft.com/office/drawing/2014/main" val="10006"/>
                  </a:ext>
                </a:extLst>
              </a:tr>
              <a:tr h="0">
                <a:tc>
                  <a:txBody>
                    <a:bodyPr/>
                    <a:lstStyle/>
                    <a:p>
                      <a:pPr marL="0" marR="0" lvl="0" indent="0" algn="l" rtl="0">
                        <a:lnSpc>
                          <a:spcPct val="120000"/>
                        </a:lnSpc>
                        <a:spcBef>
                          <a:spcPts val="0"/>
                        </a:spcBef>
                        <a:spcAft>
                          <a:spcPts val="0"/>
                        </a:spcAft>
                        <a:buNone/>
                      </a:pPr>
                      <a:r>
                        <a:rPr lang="en-US" sz="1000" b="1" i="0" u="none" strike="noStrike" cap="none">
                          <a:solidFill>
                            <a:srgbClr val="3F3F3F"/>
                          </a:solidFill>
                          <a:latin typeface="Comfortaa"/>
                          <a:ea typeface="Comfortaa"/>
                          <a:cs typeface="Comfortaa"/>
                          <a:sym typeface="Comfortaa"/>
                        </a:rPr>
                        <a:t>Uses organized diffusion</a:t>
                      </a:r>
                      <a:endParaRPr sz="1300"/>
                    </a:p>
                  </a:txBody>
                  <a:tcPr marL="41492" marR="41492"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tc>
                  <a:txBody>
                    <a:bodyPr/>
                    <a:lstStyle/>
                    <a:p>
                      <a:pPr marL="0" marR="0" lvl="0" indent="0" algn="ctr" rtl="0">
                        <a:lnSpc>
                          <a:spcPct val="120000"/>
                        </a:lnSpc>
                        <a:spcBef>
                          <a:spcPts val="0"/>
                        </a:spcBef>
                        <a:spcAft>
                          <a:spcPts val="0"/>
                        </a:spcAft>
                        <a:buNone/>
                      </a:pPr>
                      <a:endParaRPr sz="1000" b="1" i="0" u="none" strike="noStrike" cap="none">
                        <a:solidFill>
                          <a:srgbClr val="3F3F3F"/>
                        </a:solidFill>
                        <a:latin typeface="Comfortaa"/>
                        <a:ea typeface="Comfortaa"/>
                        <a:cs typeface="Comfortaa"/>
                        <a:sym typeface="Comfortaa"/>
                      </a:endParaRPr>
                    </a:p>
                  </a:txBody>
                  <a:tcPr marL="41492" marR="41492"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tc>
                  <a:txBody>
                    <a:bodyPr/>
                    <a:lstStyle/>
                    <a:p>
                      <a:pPr marL="0" marR="0" lvl="0" indent="0" algn="ctr" rtl="0">
                        <a:lnSpc>
                          <a:spcPct val="120000"/>
                        </a:lnSpc>
                        <a:spcBef>
                          <a:spcPts val="0"/>
                        </a:spcBef>
                        <a:spcAft>
                          <a:spcPts val="0"/>
                        </a:spcAft>
                        <a:buNone/>
                      </a:pPr>
                      <a:endParaRPr sz="1000" b="1" i="0" u="none" strike="noStrike" cap="none">
                        <a:solidFill>
                          <a:srgbClr val="3F3F3F"/>
                        </a:solidFill>
                        <a:latin typeface="Comfortaa"/>
                        <a:ea typeface="Comfortaa"/>
                        <a:cs typeface="Comfortaa"/>
                        <a:sym typeface="Comfortaa"/>
                      </a:endParaRPr>
                    </a:p>
                  </a:txBody>
                  <a:tcPr marL="41492" marR="41492"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tc>
                  <a:txBody>
                    <a:bodyPr/>
                    <a:lstStyle/>
                    <a:p>
                      <a:pPr marL="0" marR="0" lvl="0" indent="0" algn="ctr" rtl="0">
                        <a:lnSpc>
                          <a:spcPct val="120000"/>
                        </a:lnSpc>
                        <a:spcBef>
                          <a:spcPts val="0"/>
                        </a:spcBef>
                        <a:spcAft>
                          <a:spcPts val="0"/>
                        </a:spcAft>
                        <a:buClr>
                          <a:srgbClr val="3F3F3F"/>
                        </a:buClr>
                        <a:buSzPts val="1100"/>
                        <a:buFont typeface="Comfortaa"/>
                        <a:buNone/>
                      </a:pPr>
                      <a:r>
                        <a:rPr lang="en-US" sz="1000" b="1" i="0" u="none" strike="noStrike" cap="none">
                          <a:solidFill>
                            <a:srgbClr val="3F3F3F"/>
                          </a:solidFill>
                          <a:latin typeface="Comfortaa"/>
                          <a:ea typeface="Comfortaa"/>
                          <a:cs typeface="Comfortaa"/>
                          <a:sym typeface="Comfortaa"/>
                        </a:rPr>
                        <a:t>X</a:t>
                      </a:r>
                      <a:endParaRPr sz="1300"/>
                    </a:p>
                  </a:txBody>
                  <a:tcPr marL="41492" marR="41492"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extLst>
                  <a:ext uri="{0D108BD9-81ED-4DB2-BD59-A6C34878D82A}">
                    <a16:rowId xmlns:a16="http://schemas.microsoft.com/office/drawing/2014/main" val="10007"/>
                  </a:ext>
                </a:extLst>
              </a:tr>
              <a:tr h="296533">
                <a:tc>
                  <a:txBody>
                    <a:bodyPr/>
                    <a:lstStyle/>
                    <a:p>
                      <a:pPr marL="0" marR="0" lvl="0" indent="0" algn="l" rtl="0">
                        <a:lnSpc>
                          <a:spcPct val="120000"/>
                        </a:lnSpc>
                        <a:spcBef>
                          <a:spcPts val="0"/>
                        </a:spcBef>
                        <a:spcAft>
                          <a:spcPts val="0"/>
                        </a:spcAft>
                        <a:buNone/>
                      </a:pPr>
                      <a:r>
                        <a:rPr lang="en-US" sz="1000" b="1" i="0" u="none" strike="noStrike" cap="none">
                          <a:solidFill>
                            <a:srgbClr val="3F3F3F"/>
                          </a:solidFill>
                          <a:latin typeface="Comfortaa"/>
                          <a:ea typeface="Comfortaa"/>
                          <a:cs typeface="Comfortaa"/>
                          <a:sym typeface="Comfortaa"/>
                        </a:rPr>
                        <a:t>Creates positive new norms</a:t>
                      </a:r>
                      <a:endParaRPr sz="1300"/>
                    </a:p>
                  </a:txBody>
                  <a:tcPr marL="41492" marR="41492"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tc>
                  <a:txBody>
                    <a:bodyPr/>
                    <a:lstStyle/>
                    <a:p>
                      <a:pPr marL="0" marR="0" lvl="0" indent="0" algn="ctr" rtl="0">
                        <a:lnSpc>
                          <a:spcPct val="120000"/>
                        </a:lnSpc>
                        <a:spcBef>
                          <a:spcPts val="0"/>
                        </a:spcBef>
                        <a:spcAft>
                          <a:spcPts val="0"/>
                        </a:spcAft>
                        <a:buNone/>
                      </a:pPr>
                      <a:endParaRPr sz="1000" b="1" i="0" u="none" strike="noStrike" cap="none">
                        <a:solidFill>
                          <a:srgbClr val="3F3F3F"/>
                        </a:solidFill>
                        <a:latin typeface="Comfortaa"/>
                        <a:ea typeface="Comfortaa"/>
                        <a:cs typeface="Comfortaa"/>
                        <a:sym typeface="Comfortaa"/>
                      </a:endParaRPr>
                    </a:p>
                  </a:txBody>
                  <a:tcPr marL="41492" marR="41492"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tc>
                  <a:txBody>
                    <a:bodyPr/>
                    <a:lstStyle/>
                    <a:p>
                      <a:pPr marL="0" marR="0" lvl="0" indent="0" algn="ctr" rtl="0">
                        <a:lnSpc>
                          <a:spcPct val="120000"/>
                        </a:lnSpc>
                        <a:spcBef>
                          <a:spcPts val="0"/>
                        </a:spcBef>
                        <a:spcAft>
                          <a:spcPts val="0"/>
                        </a:spcAft>
                        <a:buNone/>
                      </a:pPr>
                      <a:r>
                        <a:rPr lang="en-US" sz="1000" b="1" i="0" u="none" strike="noStrike" cap="none">
                          <a:solidFill>
                            <a:srgbClr val="3F3F3F"/>
                          </a:solidFill>
                          <a:latin typeface="Comfortaa"/>
                          <a:ea typeface="Comfortaa"/>
                          <a:cs typeface="Comfortaa"/>
                          <a:sym typeface="Comfortaa"/>
                        </a:rPr>
                        <a:t>X</a:t>
                      </a:r>
                      <a:endParaRPr sz="1300"/>
                    </a:p>
                  </a:txBody>
                  <a:tcPr marL="41492" marR="41492"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tc>
                  <a:txBody>
                    <a:bodyPr/>
                    <a:lstStyle/>
                    <a:p>
                      <a:pPr marL="0" marR="0" lvl="0" indent="0" algn="ctr" rtl="0">
                        <a:lnSpc>
                          <a:spcPct val="120000"/>
                        </a:lnSpc>
                        <a:spcBef>
                          <a:spcPts val="0"/>
                        </a:spcBef>
                        <a:spcAft>
                          <a:spcPts val="0"/>
                        </a:spcAft>
                        <a:buClr>
                          <a:schemeClr val="dk1"/>
                        </a:buClr>
                        <a:buSzPts val="1100"/>
                        <a:buFont typeface="Calibri"/>
                        <a:buNone/>
                      </a:pPr>
                      <a:endParaRPr sz="1000" b="0" i="0" u="none" strike="noStrike" cap="none">
                        <a:solidFill>
                          <a:srgbClr val="3F3F3F"/>
                        </a:solidFill>
                        <a:latin typeface="Comfortaa"/>
                        <a:ea typeface="Comfortaa"/>
                        <a:cs typeface="Comfortaa"/>
                        <a:sym typeface="Comfortaa"/>
                      </a:endParaRPr>
                    </a:p>
                  </a:txBody>
                  <a:tcPr marL="41492" marR="41492"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extLst>
                  <a:ext uri="{0D108BD9-81ED-4DB2-BD59-A6C34878D82A}">
                    <a16:rowId xmlns:a16="http://schemas.microsoft.com/office/drawing/2014/main" val="10008"/>
                  </a:ext>
                </a:extLst>
              </a:tr>
              <a:tr h="446964">
                <a:tc>
                  <a:txBody>
                    <a:bodyPr/>
                    <a:lstStyle/>
                    <a:p>
                      <a:pPr marL="0" marR="0" lvl="0" indent="0" algn="l" rtl="0">
                        <a:lnSpc>
                          <a:spcPct val="120000"/>
                        </a:lnSpc>
                        <a:spcBef>
                          <a:spcPts val="0"/>
                        </a:spcBef>
                        <a:spcAft>
                          <a:spcPts val="0"/>
                        </a:spcAft>
                        <a:buNone/>
                      </a:pPr>
                      <a:r>
                        <a:rPr lang="en-US" sz="1000" b="1" i="0" u="none" strike="noStrike" cap="none">
                          <a:solidFill>
                            <a:srgbClr val="3F3F3F"/>
                          </a:solidFill>
                          <a:latin typeface="Comfortaa"/>
                          <a:ea typeface="Comfortaa"/>
                          <a:cs typeface="Comfortaa"/>
                          <a:sym typeface="Comfortaa"/>
                        </a:rPr>
                        <a:t>Uses role models or opinion leaders to promote a new norm</a:t>
                      </a:r>
                      <a:endParaRPr sz="1300"/>
                    </a:p>
                  </a:txBody>
                  <a:tcPr marL="41492" marR="41492"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tc>
                  <a:txBody>
                    <a:bodyPr/>
                    <a:lstStyle/>
                    <a:p>
                      <a:pPr marL="0" marR="0" lvl="0" indent="0" algn="ctr" rtl="0">
                        <a:lnSpc>
                          <a:spcPct val="120000"/>
                        </a:lnSpc>
                        <a:spcBef>
                          <a:spcPts val="0"/>
                        </a:spcBef>
                        <a:spcAft>
                          <a:spcPts val="0"/>
                        </a:spcAft>
                        <a:buNone/>
                      </a:pPr>
                      <a:r>
                        <a:rPr lang="en-US" sz="1000" b="1" i="0" u="none" strike="noStrike" cap="none">
                          <a:solidFill>
                            <a:srgbClr val="3F3F3F"/>
                          </a:solidFill>
                          <a:latin typeface="Comfortaa"/>
                          <a:ea typeface="Comfortaa"/>
                          <a:cs typeface="Comfortaa"/>
                          <a:sym typeface="Comfortaa"/>
                        </a:rPr>
                        <a:t>X</a:t>
                      </a:r>
                      <a:endParaRPr sz="1300"/>
                    </a:p>
                  </a:txBody>
                  <a:tcPr marL="41492" marR="41492"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tc>
                  <a:txBody>
                    <a:bodyPr/>
                    <a:lstStyle/>
                    <a:p>
                      <a:pPr marL="0" marR="0" lvl="0" indent="0" algn="ctr" rtl="0">
                        <a:lnSpc>
                          <a:spcPct val="120000"/>
                        </a:lnSpc>
                        <a:spcBef>
                          <a:spcPts val="0"/>
                        </a:spcBef>
                        <a:spcAft>
                          <a:spcPts val="0"/>
                        </a:spcAft>
                        <a:buNone/>
                      </a:pPr>
                      <a:r>
                        <a:rPr lang="en-US" sz="1000" b="1" i="0" u="none" strike="noStrike" cap="none">
                          <a:solidFill>
                            <a:srgbClr val="3F3F3F"/>
                          </a:solidFill>
                          <a:latin typeface="Comfortaa"/>
                          <a:ea typeface="Comfortaa"/>
                          <a:cs typeface="Comfortaa"/>
                          <a:sym typeface="Comfortaa"/>
                        </a:rPr>
                        <a:t>X</a:t>
                      </a:r>
                      <a:endParaRPr sz="1300"/>
                    </a:p>
                  </a:txBody>
                  <a:tcPr marL="41492" marR="41492"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tc>
                  <a:txBody>
                    <a:bodyPr/>
                    <a:lstStyle/>
                    <a:p>
                      <a:pPr marL="0" marR="0" lvl="0" indent="0" algn="ctr" rtl="0">
                        <a:lnSpc>
                          <a:spcPct val="120000"/>
                        </a:lnSpc>
                        <a:spcBef>
                          <a:spcPts val="0"/>
                        </a:spcBef>
                        <a:spcAft>
                          <a:spcPts val="0"/>
                        </a:spcAft>
                        <a:buClr>
                          <a:schemeClr val="dk1"/>
                        </a:buClr>
                        <a:buSzPts val="1100"/>
                        <a:buFont typeface="Calibri"/>
                        <a:buNone/>
                      </a:pPr>
                      <a:endParaRPr sz="1000" b="0" i="0" u="none" strike="noStrike" cap="none">
                        <a:solidFill>
                          <a:srgbClr val="3F3F3F"/>
                        </a:solidFill>
                        <a:latin typeface="Comfortaa"/>
                        <a:ea typeface="Comfortaa"/>
                        <a:cs typeface="Comfortaa"/>
                        <a:sym typeface="Comfortaa"/>
                      </a:endParaRPr>
                    </a:p>
                  </a:txBody>
                  <a:tcPr marL="41492" marR="41492"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FBFF"/>
                    </a:solidFill>
                  </a:tcPr>
                </a:tc>
                <a:extLst>
                  <a:ext uri="{0D108BD9-81ED-4DB2-BD59-A6C34878D82A}">
                    <a16:rowId xmlns:a16="http://schemas.microsoft.com/office/drawing/2014/main" val="10009"/>
                  </a:ext>
                </a:extLst>
              </a:tr>
              <a:tr h="446964">
                <a:tc>
                  <a:txBody>
                    <a:bodyPr/>
                    <a:lstStyle/>
                    <a:p>
                      <a:pPr marL="0" marR="0" lvl="0" indent="0" algn="l" rtl="0">
                        <a:lnSpc>
                          <a:spcPct val="120000"/>
                        </a:lnSpc>
                        <a:spcBef>
                          <a:spcPts val="0"/>
                        </a:spcBef>
                        <a:spcAft>
                          <a:spcPts val="0"/>
                        </a:spcAft>
                        <a:buNone/>
                      </a:pPr>
                      <a:r>
                        <a:rPr lang="en-US" sz="1000" b="1" i="0" u="none" strike="noStrike" cap="none">
                          <a:solidFill>
                            <a:srgbClr val="3F3F3F"/>
                          </a:solidFill>
                          <a:latin typeface="Comfortaa"/>
                          <a:ea typeface="Comfortaa"/>
                          <a:cs typeface="Comfortaa"/>
                          <a:sym typeface="Comfortaa"/>
                        </a:rPr>
                        <a:t>Provides opportunities to put new ideas into practice</a:t>
                      </a:r>
                      <a:endParaRPr sz="1300"/>
                    </a:p>
                  </a:txBody>
                  <a:tcPr marL="41492" marR="41492" marT="0" marB="0" anchor="ctr">
                    <a:lnT w="12700" cap="flat" cmpd="sng">
                      <a:solidFill>
                        <a:schemeClr val="dk1"/>
                      </a:solidFill>
                      <a:prstDash val="solid"/>
                      <a:round/>
                      <a:headEnd type="none" w="sm" len="sm"/>
                      <a:tailEnd type="none" w="sm" len="sm"/>
                    </a:lnT>
                    <a:solidFill>
                      <a:srgbClr val="DEFBFF"/>
                    </a:solidFill>
                  </a:tcPr>
                </a:tc>
                <a:tc>
                  <a:txBody>
                    <a:bodyPr/>
                    <a:lstStyle/>
                    <a:p>
                      <a:pPr marL="0" marR="0" lvl="0" indent="0" algn="ctr" rtl="0">
                        <a:lnSpc>
                          <a:spcPct val="120000"/>
                        </a:lnSpc>
                        <a:spcBef>
                          <a:spcPts val="0"/>
                        </a:spcBef>
                        <a:spcAft>
                          <a:spcPts val="0"/>
                        </a:spcAft>
                        <a:buNone/>
                      </a:pPr>
                      <a:endParaRPr sz="1000" b="1" i="0" u="none" strike="noStrike" cap="none">
                        <a:solidFill>
                          <a:srgbClr val="3F3F3F"/>
                        </a:solidFill>
                        <a:latin typeface="Comfortaa"/>
                        <a:ea typeface="Comfortaa"/>
                        <a:cs typeface="Comfortaa"/>
                        <a:sym typeface="Comfortaa"/>
                      </a:endParaRPr>
                    </a:p>
                  </a:txBody>
                  <a:tcPr marL="41492" marR="41492" marT="0" marB="0" anchor="ctr">
                    <a:lnT w="12700" cap="flat" cmpd="sng">
                      <a:solidFill>
                        <a:schemeClr val="dk1"/>
                      </a:solidFill>
                      <a:prstDash val="solid"/>
                      <a:round/>
                      <a:headEnd type="none" w="sm" len="sm"/>
                      <a:tailEnd type="none" w="sm" len="sm"/>
                    </a:lnT>
                    <a:solidFill>
                      <a:srgbClr val="DEFBFF"/>
                    </a:solidFill>
                  </a:tcPr>
                </a:tc>
                <a:tc>
                  <a:txBody>
                    <a:bodyPr/>
                    <a:lstStyle/>
                    <a:p>
                      <a:pPr marL="0" marR="0" lvl="0" indent="0" algn="ctr" rtl="0">
                        <a:lnSpc>
                          <a:spcPct val="120000"/>
                        </a:lnSpc>
                        <a:spcBef>
                          <a:spcPts val="0"/>
                        </a:spcBef>
                        <a:spcAft>
                          <a:spcPts val="0"/>
                        </a:spcAft>
                        <a:buNone/>
                      </a:pPr>
                      <a:endParaRPr sz="1000" b="1" i="0" u="none" strike="noStrike" cap="none">
                        <a:solidFill>
                          <a:srgbClr val="3F3F3F"/>
                        </a:solidFill>
                        <a:latin typeface="Comfortaa"/>
                        <a:ea typeface="Comfortaa"/>
                        <a:cs typeface="Comfortaa"/>
                        <a:sym typeface="Comfortaa"/>
                      </a:endParaRPr>
                    </a:p>
                  </a:txBody>
                  <a:tcPr marL="41492" marR="41492" marT="0" marB="0" anchor="ctr">
                    <a:lnT w="12700" cap="flat" cmpd="sng">
                      <a:solidFill>
                        <a:schemeClr val="dk1"/>
                      </a:solidFill>
                      <a:prstDash val="solid"/>
                      <a:round/>
                      <a:headEnd type="none" w="sm" len="sm"/>
                      <a:tailEnd type="none" w="sm" len="sm"/>
                    </a:lnT>
                    <a:solidFill>
                      <a:srgbClr val="DEFBFF"/>
                    </a:solidFill>
                  </a:tcPr>
                </a:tc>
                <a:tc>
                  <a:txBody>
                    <a:bodyPr/>
                    <a:lstStyle/>
                    <a:p>
                      <a:pPr marL="0" marR="0" lvl="0" indent="0" algn="ctr" rtl="0">
                        <a:lnSpc>
                          <a:spcPct val="120000"/>
                        </a:lnSpc>
                        <a:spcBef>
                          <a:spcPts val="0"/>
                        </a:spcBef>
                        <a:spcAft>
                          <a:spcPts val="0"/>
                        </a:spcAft>
                        <a:buClr>
                          <a:schemeClr val="dk1"/>
                        </a:buClr>
                        <a:buSzPts val="1100"/>
                        <a:buFont typeface="Calibri"/>
                        <a:buNone/>
                      </a:pPr>
                      <a:endParaRPr sz="1000" b="0" i="0" u="none" strike="noStrike" cap="none" dirty="0">
                        <a:solidFill>
                          <a:srgbClr val="3F3F3F"/>
                        </a:solidFill>
                        <a:latin typeface="Comfortaa"/>
                        <a:ea typeface="Comfortaa"/>
                        <a:cs typeface="Comfortaa"/>
                        <a:sym typeface="Comfortaa"/>
                      </a:endParaRPr>
                    </a:p>
                  </a:txBody>
                  <a:tcPr marL="41492" marR="41492" marT="0" marB="0" anchor="ctr">
                    <a:lnT w="12700" cap="flat" cmpd="sng">
                      <a:solidFill>
                        <a:schemeClr val="dk1"/>
                      </a:solidFill>
                      <a:prstDash val="solid"/>
                      <a:round/>
                      <a:headEnd type="none" w="sm" len="sm"/>
                      <a:tailEnd type="none" w="sm" len="sm"/>
                    </a:lnT>
                    <a:solidFill>
                      <a:srgbClr val="DEFBFF"/>
                    </a:solidFill>
                  </a:tcPr>
                </a:tc>
                <a:extLst>
                  <a:ext uri="{0D108BD9-81ED-4DB2-BD59-A6C34878D82A}">
                    <a16:rowId xmlns:a16="http://schemas.microsoft.com/office/drawing/2014/main" val="10010"/>
                  </a:ext>
                </a:extLst>
              </a:tr>
            </a:tbl>
          </a:graphicData>
        </a:graphic>
      </p:graphicFrame>
      <p:sp>
        <p:nvSpPr>
          <p:cNvPr id="1161" name="Google Shape;1161;p58"/>
          <p:cNvSpPr txBox="1">
            <a:spLocks noGrp="1"/>
          </p:cNvSpPr>
          <p:nvPr>
            <p:ph type="body" idx="1"/>
          </p:nvPr>
        </p:nvSpPr>
        <p:spPr>
          <a:xfrm>
            <a:off x="213804" y="1937117"/>
            <a:ext cx="1843595"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193C0"/>
              </a:buClr>
              <a:buSzPts val="2400"/>
              <a:buNone/>
            </a:pPr>
            <a:r>
              <a:rPr lang="en-US" sz="2400" dirty="0">
                <a:solidFill>
                  <a:srgbClr val="0193C0"/>
                </a:solidFill>
                <a:latin typeface="Comfortaa"/>
                <a:ea typeface="Comfortaa"/>
                <a:cs typeface="Comfortaa"/>
                <a:sym typeface="Comfortaa"/>
              </a:rPr>
              <a:t>EXAMPLE </a:t>
            </a:r>
            <a:endParaRPr sz="2400" dirty="0">
              <a:solidFill>
                <a:srgbClr val="00B0F0"/>
              </a:solidFill>
              <a:latin typeface="Comfortaa"/>
              <a:ea typeface="Comfortaa"/>
              <a:cs typeface="Comfortaa"/>
              <a:sym typeface="Comfortaa"/>
            </a:endParaRPr>
          </a:p>
          <a:p>
            <a:pPr marL="0" lvl="0" indent="0" algn="l" rtl="0">
              <a:lnSpc>
                <a:spcPct val="90000"/>
              </a:lnSpc>
              <a:spcBef>
                <a:spcPts val="1000"/>
              </a:spcBef>
              <a:spcAft>
                <a:spcPts val="0"/>
              </a:spcAft>
              <a:buClr>
                <a:srgbClr val="3F3F3F"/>
              </a:buClr>
              <a:buSzPts val="2000"/>
              <a:buNone/>
            </a:pPr>
            <a:r>
              <a:rPr lang="en-US" sz="2000" dirty="0">
                <a:solidFill>
                  <a:srgbClr val="3F3F3F"/>
                </a:solidFill>
                <a:latin typeface="Avenir"/>
                <a:ea typeface="Avenir"/>
                <a:cs typeface="Avenir"/>
                <a:sym typeface="Avenir"/>
              </a:rPr>
              <a:t>Review Your Activities Table</a:t>
            </a:r>
            <a:endParaRPr dirty="0"/>
          </a:p>
        </p:txBody>
      </p:sp>
      <p:grpSp>
        <p:nvGrpSpPr>
          <p:cNvPr id="1162" name="Google Shape;1162;p58"/>
          <p:cNvGrpSpPr/>
          <p:nvPr/>
        </p:nvGrpSpPr>
        <p:grpSpPr>
          <a:xfrm>
            <a:off x="9601200" y="328481"/>
            <a:ext cx="2832498" cy="494202"/>
            <a:chOff x="4116076" y="413123"/>
            <a:chExt cx="2832498" cy="494202"/>
          </a:xfrm>
        </p:grpSpPr>
        <p:cxnSp>
          <p:nvCxnSpPr>
            <p:cNvPr id="1163" name="Google Shape;1163;p58"/>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1164" name="Google Shape;1164;p58"/>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165" name="Google Shape;1165;p58"/>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1166" name="Google Shape;1166;p58"/>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1167" name="Google Shape;1167;p58"/>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2</a:t>
              </a:r>
              <a:endParaRPr sz="500" b="1">
                <a:solidFill>
                  <a:srgbClr val="BFBFBF"/>
                </a:solidFill>
                <a:latin typeface="Avenir"/>
                <a:ea typeface="Avenir"/>
                <a:cs typeface="Avenir"/>
                <a:sym typeface="Avenir"/>
              </a:endParaRPr>
            </a:p>
          </p:txBody>
        </p:sp>
        <p:sp>
          <p:nvSpPr>
            <p:cNvPr id="1168" name="Google Shape;1168;p58"/>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3</a:t>
              </a:r>
              <a:endParaRPr sz="500" b="1">
                <a:solidFill>
                  <a:srgbClr val="07C1E8"/>
                </a:solidFill>
                <a:latin typeface="Avenir"/>
                <a:ea typeface="Avenir"/>
                <a:cs typeface="Avenir"/>
                <a:sym typeface="Avenir"/>
              </a:endParaRPr>
            </a:p>
          </p:txBody>
        </p:sp>
        <p:sp>
          <p:nvSpPr>
            <p:cNvPr id="1169" name="Google Shape;1169;p58"/>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4</a:t>
              </a:r>
              <a:endParaRPr sz="500" b="1">
                <a:solidFill>
                  <a:srgbClr val="BFBFBF"/>
                </a:solidFill>
                <a:latin typeface="Avenir"/>
                <a:ea typeface="Avenir"/>
                <a:cs typeface="Avenir"/>
                <a:sym typeface="Avenir"/>
              </a:endParaRPr>
            </a:p>
          </p:txBody>
        </p:sp>
        <p:sp>
          <p:nvSpPr>
            <p:cNvPr id="1170" name="Google Shape;1170;p58"/>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171" name="Google Shape;1171;p58"/>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172" name="Google Shape;1172;p58"/>
            <p:cNvSpPr/>
            <p:nvPr/>
          </p:nvSpPr>
          <p:spPr>
            <a:xfrm rot="8100000">
              <a:off x="5673408"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173" name="Google Shape;1173;p58"/>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
        <p:nvSpPr>
          <p:cNvPr id="1174" name="Google Shape;1174;p58"/>
          <p:cNvSpPr txBox="1"/>
          <p:nvPr/>
        </p:nvSpPr>
        <p:spPr>
          <a:xfrm>
            <a:off x="342660" y="498985"/>
            <a:ext cx="7781352" cy="34146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7C1E8"/>
              </a:buClr>
              <a:buSzPts val="3200"/>
              <a:buFont typeface="Arial"/>
              <a:buNone/>
            </a:pPr>
            <a:r>
              <a:rPr lang="en-US" sz="3200" b="1" i="0">
                <a:solidFill>
                  <a:srgbClr val="07C1E8"/>
                </a:solidFill>
                <a:latin typeface="Arial"/>
                <a:ea typeface="Arial"/>
                <a:cs typeface="Arial"/>
                <a:sym typeface="Arial"/>
              </a:rPr>
              <a:t>Activity 2: Review Your Activities</a:t>
            </a:r>
            <a:endParaRPr sz="3200" b="1" i="0">
              <a:solidFill>
                <a:schemeClr val="accent2"/>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179"/>
        <p:cNvGrpSpPr/>
        <p:nvPr/>
      </p:nvGrpSpPr>
      <p:grpSpPr>
        <a:xfrm>
          <a:off x="0" y="0"/>
          <a:ext cx="0" cy="0"/>
          <a:chOff x="0" y="0"/>
          <a:chExt cx="0" cy="0"/>
        </a:xfrm>
      </p:grpSpPr>
      <p:sp>
        <p:nvSpPr>
          <p:cNvPr id="1180" name="Google Shape;1180;p59"/>
          <p:cNvSpPr/>
          <p:nvPr/>
        </p:nvSpPr>
        <p:spPr>
          <a:xfrm>
            <a:off x="1429633" y="5609967"/>
            <a:ext cx="9547721" cy="936084"/>
          </a:xfrm>
          <a:prstGeom prst="rect">
            <a:avLst/>
          </a:prstGeom>
          <a:solidFill>
            <a:srgbClr val="CDF2F9">
              <a:alpha val="74901"/>
            </a:srgbClr>
          </a:solidFill>
          <a:ln>
            <a:noFill/>
          </a:ln>
        </p:spPr>
        <p:txBody>
          <a:bodyPr spcFirstLastPara="1" wrap="square" lIns="72000" tIns="36000" rIns="72000" bIns="36000" anchor="ctr" anchorCtr="0">
            <a:noAutofit/>
          </a:bodyPr>
          <a:lstStyle/>
          <a:p>
            <a:pPr marL="0" marR="0" lvl="0" indent="0" algn="ctr" rtl="0">
              <a:lnSpc>
                <a:spcPct val="110000"/>
              </a:lnSpc>
              <a:spcBef>
                <a:spcPts val="0"/>
              </a:spcBef>
              <a:spcAft>
                <a:spcPts val="0"/>
              </a:spcAft>
              <a:buNone/>
            </a:pPr>
            <a:endParaRPr sz="1000">
              <a:solidFill>
                <a:schemeClr val="dk1"/>
              </a:solidFill>
              <a:latin typeface="Calibri"/>
              <a:ea typeface="Calibri"/>
              <a:cs typeface="Calibri"/>
              <a:sym typeface="Calibri"/>
            </a:endParaRPr>
          </a:p>
        </p:txBody>
      </p:sp>
      <p:sp>
        <p:nvSpPr>
          <p:cNvPr id="1181" name="Google Shape;1181;p59"/>
          <p:cNvSpPr/>
          <p:nvPr/>
        </p:nvSpPr>
        <p:spPr>
          <a:xfrm>
            <a:off x="1429634" y="3548317"/>
            <a:ext cx="9547722" cy="1106809"/>
          </a:xfrm>
          <a:prstGeom prst="rect">
            <a:avLst/>
          </a:prstGeom>
          <a:solidFill>
            <a:srgbClr val="CDF2F9">
              <a:alpha val="74901"/>
            </a:srgbClr>
          </a:solidFill>
          <a:ln>
            <a:noFill/>
          </a:ln>
        </p:spPr>
        <p:txBody>
          <a:bodyPr spcFirstLastPara="1" wrap="square" lIns="72000" tIns="36000" rIns="72000" bIns="36000" anchor="ctr" anchorCtr="0">
            <a:noAutofit/>
          </a:bodyPr>
          <a:lstStyle/>
          <a:p>
            <a:pPr marL="0" marR="0" lvl="0" indent="0" algn="ctr" rtl="0">
              <a:lnSpc>
                <a:spcPct val="110000"/>
              </a:lnSpc>
              <a:spcBef>
                <a:spcPts val="0"/>
              </a:spcBef>
              <a:spcAft>
                <a:spcPts val="0"/>
              </a:spcAft>
              <a:buNone/>
            </a:pPr>
            <a:endParaRPr sz="1000">
              <a:solidFill>
                <a:schemeClr val="dk1"/>
              </a:solidFill>
              <a:latin typeface="Calibri"/>
              <a:ea typeface="Calibri"/>
              <a:cs typeface="Calibri"/>
              <a:sym typeface="Calibri"/>
            </a:endParaRPr>
          </a:p>
        </p:txBody>
      </p:sp>
      <p:grpSp>
        <p:nvGrpSpPr>
          <p:cNvPr id="1182" name="Google Shape;1182;p59"/>
          <p:cNvGrpSpPr/>
          <p:nvPr/>
        </p:nvGrpSpPr>
        <p:grpSpPr>
          <a:xfrm>
            <a:off x="9601200" y="328481"/>
            <a:ext cx="2832498" cy="494202"/>
            <a:chOff x="4116076" y="413123"/>
            <a:chExt cx="2832498" cy="494202"/>
          </a:xfrm>
        </p:grpSpPr>
        <p:cxnSp>
          <p:nvCxnSpPr>
            <p:cNvPr id="1183" name="Google Shape;1183;p59"/>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1184" name="Google Shape;1184;p59"/>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185" name="Google Shape;1185;p59"/>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1186" name="Google Shape;1186;p59"/>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1187" name="Google Shape;1187;p59"/>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2</a:t>
              </a:r>
              <a:endParaRPr sz="500" b="1">
                <a:solidFill>
                  <a:srgbClr val="BFBFBF"/>
                </a:solidFill>
                <a:latin typeface="Avenir"/>
                <a:ea typeface="Avenir"/>
                <a:cs typeface="Avenir"/>
                <a:sym typeface="Avenir"/>
              </a:endParaRPr>
            </a:p>
          </p:txBody>
        </p:sp>
        <p:sp>
          <p:nvSpPr>
            <p:cNvPr id="1188" name="Google Shape;1188;p59"/>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3</a:t>
              </a:r>
              <a:endParaRPr sz="500" b="1">
                <a:solidFill>
                  <a:srgbClr val="07C1E8"/>
                </a:solidFill>
                <a:latin typeface="Avenir"/>
                <a:ea typeface="Avenir"/>
                <a:cs typeface="Avenir"/>
                <a:sym typeface="Avenir"/>
              </a:endParaRPr>
            </a:p>
          </p:txBody>
        </p:sp>
        <p:sp>
          <p:nvSpPr>
            <p:cNvPr id="1189" name="Google Shape;1189;p59"/>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4</a:t>
              </a:r>
              <a:endParaRPr sz="500" b="1">
                <a:solidFill>
                  <a:srgbClr val="BFBFBF"/>
                </a:solidFill>
                <a:latin typeface="Avenir"/>
                <a:ea typeface="Avenir"/>
                <a:cs typeface="Avenir"/>
                <a:sym typeface="Avenir"/>
              </a:endParaRPr>
            </a:p>
          </p:txBody>
        </p:sp>
        <p:sp>
          <p:nvSpPr>
            <p:cNvPr id="1190" name="Google Shape;1190;p59"/>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191" name="Google Shape;1191;p59"/>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192" name="Google Shape;1192;p59"/>
            <p:cNvSpPr/>
            <p:nvPr/>
          </p:nvSpPr>
          <p:spPr>
            <a:xfrm rot="8100000">
              <a:off x="5673408"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193" name="Google Shape;1193;p59"/>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
        <p:nvSpPr>
          <p:cNvPr id="1194" name="Google Shape;1194;p59"/>
          <p:cNvSpPr txBox="1"/>
          <p:nvPr/>
        </p:nvSpPr>
        <p:spPr>
          <a:xfrm>
            <a:off x="1024445" y="814889"/>
            <a:ext cx="7781352" cy="34146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7C1E8"/>
              </a:buClr>
              <a:buSzPts val="3200"/>
              <a:buFont typeface="Arial"/>
              <a:buNone/>
            </a:pPr>
            <a:r>
              <a:rPr lang="en-US" sz="3200" b="1" i="0">
                <a:solidFill>
                  <a:srgbClr val="07C1E8"/>
                </a:solidFill>
                <a:latin typeface="Arial"/>
                <a:ea typeface="Arial"/>
                <a:cs typeface="Arial"/>
                <a:sym typeface="Arial"/>
              </a:rPr>
              <a:t>Activity 2: Review Your Activities</a:t>
            </a:r>
            <a:endParaRPr sz="3200" b="1" i="0">
              <a:solidFill>
                <a:schemeClr val="accent2"/>
              </a:solidFill>
              <a:latin typeface="Calibri"/>
              <a:ea typeface="Calibri"/>
              <a:cs typeface="Calibri"/>
              <a:sym typeface="Calibri"/>
            </a:endParaRPr>
          </a:p>
        </p:txBody>
      </p:sp>
      <p:sp>
        <p:nvSpPr>
          <p:cNvPr id="1195" name="Google Shape;1195;p59"/>
          <p:cNvSpPr txBox="1"/>
          <p:nvPr/>
        </p:nvSpPr>
        <p:spPr>
          <a:xfrm>
            <a:off x="1024445" y="1485646"/>
            <a:ext cx="9952911" cy="5197787"/>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193C0"/>
              </a:buClr>
              <a:buSzPts val="2400"/>
              <a:buFont typeface="Comfortaa"/>
              <a:buNone/>
            </a:pPr>
            <a:r>
              <a:rPr lang="en-US" sz="2400" b="0" i="0">
                <a:solidFill>
                  <a:srgbClr val="0193C0"/>
                </a:solidFill>
                <a:latin typeface="Comfortaa"/>
                <a:ea typeface="Comfortaa"/>
                <a:cs typeface="Comfortaa"/>
                <a:sym typeface="Comfortaa"/>
              </a:rPr>
              <a:t>GAP ANALYSIS</a:t>
            </a:r>
            <a:endParaRPr sz="2400" b="0" i="0">
              <a:solidFill>
                <a:srgbClr val="454545"/>
              </a:solidFill>
              <a:latin typeface="Comfortaa"/>
              <a:ea typeface="Comfortaa"/>
              <a:cs typeface="Comfortaa"/>
              <a:sym typeface="Comfortaa"/>
            </a:endParaRPr>
          </a:p>
          <a:p>
            <a:pPr marL="460375" marR="0" lvl="0" indent="-460375" algn="l" rtl="0">
              <a:lnSpc>
                <a:spcPct val="100000"/>
              </a:lnSpc>
              <a:spcBef>
                <a:spcPts val="0"/>
              </a:spcBef>
              <a:spcAft>
                <a:spcPts val="0"/>
              </a:spcAft>
              <a:buClr>
                <a:srgbClr val="454545"/>
              </a:buClr>
              <a:buSzPts val="2000"/>
              <a:buFont typeface="Calibri"/>
              <a:buAutoNum type="arabicPeriod"/>
            </a:pPr>
            <a:r>
              <a:rPr lang="en-US" sz="2000" b="0" i="0">
                <a:solidFill>
                  <a:srgbClr val="454545"/>
                </a:solidFill>
                <a:latin typeface="Avenir"/>
                <a:ea typeface="Avenir"/>
                <a:cs typeface="Avenir"/>
                <a:sym typeface="Avenir"/>
              </a:rPr>
              <a:t>Have you included reference groups in your activities? If so, consider whether you are including the most influential or impactful reference groups, and if you want to add or change anything at this point. If you have not included reference groups, consider which reference groups will be most influential given the norms you are addressing and your outcomes of interest. </a:t>
            </a:r>
            <a:endParaRPr/>
          </a:p>
          <a:p>
            <a:pPr marL="0" marR="0" lvl="0" indent="0" algn="l" rtl="0">
              <a:lnSpc>
                <a:spcPct val="100000"/>
              </a:lnSpc>
              <a:spcBef>
                <a:spcPts val="0"/>
              </a:spcBef>
              <a:spcAft>
                <a:spcPts val="0"/>
              </a:spcAft>
              <a:buClr>
                <a:srgbClr val="007096"/>
              </a:buClr>
              <a:buSzPts val="2000"/>
              <a:buFont typeface="Avenir"/>
              <a:buNone/>
            </a:pPr>
            <a:r>
              <a:rPr lang="en-US" sz="2000" b="0" i="0">
                <a:solidFill>
                  <a:srgbClr val="007096"/>
                </a:solidFill>
                <a:latin typeface="Avenir"/>
                <a:ea typeface="Avenir"/>
                <a:cs typeface="Avenir"/>
                <a:sym typeface="Avenir"/>
              </a:rPr>
              <a:t>	</a:t>
            </a:r>
            <a:endParaRPr/>
          </a:p>
          <a:p>
            <a:pPr marL="460375" marR="0" lvl="0" indent="0" algn="l" rtl="0">
              <a:lnSpc>
                <a:spcPct val="100000"/>
              </a:lnSpc>
              <a:spcBef>
                <a:spcPts val="0"/>
              </a:spcBef>
              <a:spcAft>
                <a:spcPts val="0"/>
              </a:spcAft>
              <a:buClr>
                <a:srgbClr val="007096"/>
              </a:buClr>
              <a:buSzPts val="2000"/>
              <a:buFont typeface="Avenir"/>
              <a:buNone/>
            </a:pPr>
            <a:r>
              <a:rPr lang="en-US" sz="2000" b="0" i="0">
                <a:solidFill>
                  <a:srgbClr val="007096"/>
                </a:solidFill>
                <a:latin typeface="Avenir"/>
                <a:ea typeface="Avenir"/>
                <a:cs typeface="Avenir"/>
                <a:sym typeface="Avenir"/>
              </a:rPr>
              <a:t>For example: </a:t>
            </a:r>
            <a:r>
              <a:rPr lang="en-US" sz="2000" b="0" i="0">
                <a:solidFill>
                  <a:srgbClr val="454545"/>
                </a:solidFill>
                <a:latin typeface="Avenir"/>
                <a:ea typeface="Avenir"/>
                <a:cs typeface="Avenir"/>
                <a:sym typeface="Avenir"/>
              </a:rPr>
              <a:t>Health workers are not directly addressed, though they may be exposed to the other activities. Consider adding an activity that aims to shift norms among health providers.</a:t>
            </a:r>
            <a:endParaRPr/>
          </a:p>
          <a:p>
            <a:pPr marL="158260" marR="0" lvl="0" indent="-31259" algn="l" rtl="0">
              <a:lnSpc>
                <a:spcPct val="100000"/>
              </a:lnSpc>
              <a:spcBef>
                <a:spcPts val="0"/>
              </a:spcBef>
              <a:spcAft>
                <a:spcPts val="0"/>
              </a:spcAft>
              <a:buClr>
                <a:schemeClr val="dk2"/>
              </a:buClr>
              <a:buSzPts val="2000"/>
              <a:buFont typeface="Calibri"/>
              <a:buNone/>
            </a:pPr>
            <a:endParaRPr sz="2000" b="0" i="0">
              <a:solidFill>
                <a:srgbClr val="454545"/>
              </a:solidFill>
              <a:latin typeface="Avenir"/>
              <a:ea typeface="Avenir"/>
              <a:cs typeface="Avenir"/>
              <a:sym typeface="Avenir"/>
            </a:endParaRPr>
          </a:p>
          <a:p>
            <a:pPr marL="460375" marR="0" lvl="0" indent="-460375" algn="l" rtl="0">
              <a:lnSpc>
                <a:spcPct val="100000"/>
              </a:lnSpc>
              <a:spcBef>
                <a:spcPts val="0"/>
              </a:spcBef>
              <a:spcAft>
                <a:spcPts val="0"/>
              </a:spcAft>
              <a:buClr>
                <a:srgbClr val="454545"/>
              </a:buClr>
              <a:buSzPts val="2000"/>
              <a:buFont typeface="Avenir"/>
              <a:buNone/>
            </a:pPr>
            <a:r>
              <a:rPr lang="en-US" sz="2000" b="0" i="0">
                <a:solidFill>
                  <a:srgbClr val="454545"/>
                </a:solidFill>
                <a:latin typeface="Avenir"/>
                <a:ea typeface="Avenir"/>
                <a:cs typeface="Avenir"/>
                <a:sym typeface="Avenir"/>
              </a:rPr>
              <a:t>2. 	Which attributes are not addressed in your activities? Consider whether inclusion of other attributes would strengthen your program.</a:t>
            </a:r>
            <a:endParaRPr/>
          </a:p>
          <a:p>
            <a:pPr marL="0" marR="0" lvl="0" indent="0" algn="l" rtl="0">
              <a:lnSpc>
                <a:spcPct val="100000"/>
              </a:lnSpc>
              <a:spcBef>
                <a:spcPts val="0"/>
              </a:spcBef>
              <a:spcAft>
                <a:spcPts val="0"/>
              </a:spcAft>
              <a:buClr>
                <a:schemeClr val="dk2"/>
              </a:buClr>
              <a:buSzPts val="2000"/>
              <a:buFont typeface="Montserrat"/>
              <a:buNone/>
            </a:pPr>
            <a:endParaRPr sz="2000" b="0" i="0">
              <a:solidFill>
                <a:srgbClr val="007096"/>
              </a:solidFill>
              <a:latin typeface="Avenir"/>
              <a:ea typeface="Avenir"/>
              <a:cs typeface="Avenir"/>
              <a:sym typeface="Avenir"/>
            </a:endParaRPr>
          </a:p>
          <a:p>
            <a:pPr marL="460375" marR="0" lvl="0" indent="0" algn="l" rtl="0">
              <a:lnSpc>
                <a:spcPct val="100000"/>
              </a:lnSpc>
              <a:spcBef>
                <a:spcPts val="0"/>
              </a:spcBef>
              <a:spcAft>
                <a:spcPts val="0"/>
              </a:spcAft>
              <a:buClr>
                <a:srgbClr val="007096"/>
              </a:buClr>
              <a:buSzPts val="2000"/>
              <a:buFont typeface="Avenir"/>
              <a:buNone/>
            </a:pPr>
            <a:r>
              <a:rPr lang="en-US" sz="2000" b="0" i="0">
                <a:solidFill>
                  <a:srgbClr val="007096"/>
                </a:solidFill>
                <a:latin typeface="Avenir"/>
                <a:ea typeface="Avenir"/>
                <a:cs typeface="Avenir"/>
                <a:sym typeface="Avenir"/>
              </a:rPr>
              <a:t>For example: </a:t>
            </a:r>
            <a:r>
              <a:rPr lang="en-US" sz="2000" b="0" i="0">
                <a:solidFill>
                  <a:srgbClr val="454545"/>
                </a:solidFill>
                <a:latin typeface="Avenir"/>
                <a:ea typeface="Avenir"/>
                <a:cs typeface="Avenir"/>
                <a:sym typeface="Avenir"/>
              </a:rPr>
              <a:t>Current activities don’t address power imbalances or purposively provide opportunities to put new ideas into practice.</a:t>
            </a:r>
            <a:endParaRPr/>
          </a:p>
          <a:p>
            <a:pPr marL="158260" marR="0" lvl="0" indent="-109872" algn="l" rtl="0">
              <a:lnSpc>
                <a:spcPct val="90000"/>
              </a:lnSpc>
              <a:spcBef>
                <a:spcPts val="0"/>
              </a:spcBef>
              <a:spcAft>
                <a:spcPts val="0"/>
              </a:spcAft>
              <a:buClr>
                <a:schemeClr val="dk2"/>
              </a:buClr>
              <a:buSzPts val="762"/>
              <a:buFont typeface="Calibri"/>
              <a:buNone/>
            </a:pPr>
            <a:endParaRPr sz="762" b="0" i="0">
              <a:solidFill>
                <a:srgbClr val="454545"/>
              </a:solidFill>
              <a:latin typeface="Avenir"/>
              <a:ea typeface="Avenir"/>
              <a:cs typeface="Avenir"/>
              <a:sym typeface="Avenir"/>
            </a:endParaRPr>
          </a:p>
          <a:p>
            <a:pPr marL="158260" marR="0" lvl="0" indent="-109872" algn="l" rtl="0">
              <a:lnSpc>
                <a:spcPct val="90000"/>
              </a:lnSpc>
              <a:spcBef>
                <a:spcPts val="0"/>
              </a:spcBef>
              <a:spcAft>
                <a:spcPts val="0"/>
              </a:spcAft>
              <a:buClr>
                <a:schemeClr val="dk2"/>
              </a:buClr>
              <a:buSzPts val="762"/>
              <a:buFont typeface="Calibri"/>
              <a:buNone/>
            </a:pPr>
            <a:endParaRPr sz="762" b="0" i="0">
              <a:solidFill>
                <a:srgbClr val="454545"/>
              </a:solidFill>
              <a:latin typeface="Avenir"/>
              <a:ea typeface="Avenir"/>
              <a:cs typeface="Avenir"/>
              <a:sym typeface="Avenir"/>
            </a:endParaRPr>
          </a:p>
          <a:p>
            <a:pPr marL="158260" marR="0" lvl="0" indent="-109872" algn="l" rtl="0">
              <a:lnSpc>
                <a:spcPct val="90000"/>
              </a:lnSpc>
              <a:spcBef>
                <a:spcPts val="0"/>
              </a:spcBef>
              <a:spcAft>
                <a:spcPts val="0"/>
              </a:spcAft>
              <a:buClr>
                <a:schemeClr val="dk2"/>
              </a:buClr>
              <a:buSzPts val="762"/>
              <a:buFont typeface="Calibri"/>
              <a:buNone/>
            </a:pPr>
            <a:endParaRPr sz="762" b="0" i="0">
              <a:solidFill>
                <a:srgbClr val="454545"/>
              </a:solidFill>
              <a:latin typeface="Avenir"/>
              <a:ea typeface="Avenir"/>
              <a:cs typeface="Avenir"/>
              <a:sym typeface="Avenir"/>
            </a:endParaRPr>
          </a:p>
          <a:p>
            <a:pPr marL="158260" marR="0" lvl="0" indent="-109872" algn="l" rtl="0">
              <a:lnSpc>
                <a:spcPct val="90000"/>
              </a:lnSpc>
              <a:spcBef>
                <a:spcPts val="0"/>
              </a:spcBef>
              <a:spcAft>
                <a:spcPts val="0"/>
              </a:spcAft>
              <a:buClr>
                <a:schemeClr val="dk2"/>
              </a:buClr>
              <a:buSzPts val="762"/>
              <a:buFont typeface="Calibri"/>
              <a:buNone/>
            </a:pPr>
            <a:endParaRPr sz="762" b="0" i="0">
              <a:solidFill>
                <a:srgbClr val="454545"/>
              </a:solidFill>
              <a:latin typeface="Avenir"/>
              <a:ea typeface="Avenir"/>
              <a:cs typeface="Avenir"/>
              <a:sym typeface="Avenir"/>
            </a:endParaRPr>
          </a:p>
          <a:p>
            <a:pPr marL="0" marR="0" lvl="0" indent="0" algn="l" rtl="0">
              <a:lnSpc>
                <a:spcPct val="90000"/>
              </a:lnSpc>
              <a:spcBef>
                <a:spcPts val="0"/>
              </a:spcBef>
              <a:spcAft>
                <a:spcPts val="0"/>
              </a:spcAft>
              <a:buClr>
                <a:schemeClr val="dk2"/>
              </a:buClr>
              <a:buSzPts val="762"/>
              <a:buFont typeface="Montserrat"/>
              <a:buNone/>
            </a:pPr>
            <a:endParaRPr sz="762" b="0" i="0">
              <a:solidFill>
                <a:srgbClr val="454545"/>
              </a:solidFill>
              <a:latin typeface="Avenir"/>
              <a:ea typeface="Avenir"/>
              <a:cs typeface="Avenir"/>
              <a:sym typeface="Avenir"/>
            </a:endParaRPr>
          </a:p>
          <a:p>
            <a:pPr marL="0" marR="0" lvl="0" indent="0" algn="l" rtl="0">
              <a:lnSpc>
                <a:spcPct val="90000"/>
              </a:lnSpc>
              <a:spcBef>
                <a:spcPts val="0"/>
              </a:spcBef>
              <a:spcAft>
                <a:spcPts val="0"/>
              </a:spcAft>
              <a:buClr>
                <a:schemeClr val="dk2"/>
              </a:buClr>
              <a:buSzPts val="762"/>
              <a:buFont typeface="Montserrat"/>
              <a:buNone/>
            </a:pPr>
            <a:endParaRPr sz="762" b="0" i="0">
              <a:solidFill>
                <a:srgbClr val="454545"/>
              </a:solidFill>
              <a:latin typeface="Avenir"/>
              <a:ea typeface="Avenir"/>
              <a:cs typeface="Avenir"/>
              <a:sym typeface="Avenir"/>
            </a:endParaRPr>
          </a:p>
          <a:p>
            <a:pPr marL="0" marR="0" lvl="0" indent="0" algn="l" rtl="0">
              <a:lnSpc>
                <a:spcPct val="90000"/>
              </a:lnSpc>
              <a:spcBef>
                <a:spcPts val="0"/>
              </a:spcBef>
              <a:spcAft>
                <a:spcPts val="0"/>
              </a:spcAft>
              <a:buClr>
                <a:schemeClr val="dk2"/>
              </a:buClr>
              <a:buSzPts val="762"/>
              <a:buFont typeface="Montserrat"/>
              <a:buNone/>
            </a:pPr>
            <a:endParaRPr sz="762" b="0" i="0">
              <a:solidFill>
                <a:srgbClr val="454545"/>
              </a:solidFill>
              <a:latin typeface="Avenir"/>
              <a:ea typeface="Avenir"/>
              <a:cs typeface="Avenir"/>
              <a:sym typeface="Avenir"/>
            </a:endParaRPr>
          </a:p>
          <a:p>
            <a:pPr marL="0" marR="0" lvl="0" indent="0" algn="l" rtl="0">
              <a:lnSpc>
                <a:spcPct val="90000"/>
              </a:lnSpc>
              <a:spcBef>
                <a:spcPts val="0"/>
              </a:spcBef>
              <a:spcAft>
                <a:spcPts val="0"/>
              </a:spcAft>
              <a:buClr>
                <a:schemeClr val="dk2"/>
              </a:buClr>
              <a:buSzPts val="762"/>
              <a:buFont typeface="Montserrat"/>
              <a:buNone/>
            </a:pPr>
            <a:endParaRPr sz="762" b="0" i="0">
              <a:solidFill>
                <a:srgbClr val="454545"/>
              </a:solidFill>
              <a:latin typeface="Avenir"/>
              <a:ea typeface="Avenir"/>
              <a:cs typeface="Avenir"/>
              <a:sym typeface="Avenir"/>
            </a:endParaRPr>
          </a:p>
          <a:p>
            <a:pPr marL="0" marR="0" lvl="0" indent="0" algn="l" rtl="0">
              <a:lnSpc>
                <a:spcPct val="90000"/>
              </a:lnSpc>
              <a:spcBef>
                <a:spcPts val="0"/>
              </a:spcBef>
              <a:spcAft>
                <a:spcPts val="0"/>
              </a:spcAft>
              <a:buClr>
                <a:schemeClr val="dk2"/>
              </a:buClr>
              <a:buSzPts val="762"/>
              <a:buFont typeface="Montserrat"/>
              <a:buNone/>
            </a:pPr>
            <a:endParaRPr sz="762" b="0" i="0">
              <a:solidFill>
                <a:srgbClr val="454545"/>
              </a:solidFill>
              <a:latin typeface="Avenir"/>
              <a:ea typeface="Avenir"/>
              <a:cs typeface="Avenir"/>
              <a:sym typeface="Aveni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6"/>
          <p:cNvSpPr txBox="1">
            <a:spLocks noGrp="1"/>
          </p:cNvSpPr>
          <p:nvPr>
            <p:ph type="body" idx="1"/>
          </p:nvPr>
        </p:nvSpPr>
        <p:spPr>
          <a:xfrm>
            <a:off x="752474" y="1907669"/>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193C0"/>
              </a:buClr>
              <a:buSzPts val="2240"/>
              <a:buNone/>
            </a:pPr>
            <a:r>
              <a:rPr lang="en-US" sz="2240" dirty="0">
                <a:solidFill>
                  <a:srgbClr val="0193C0"/>
                </a:solidFill>
                <a:latin typeface="Comfortaa"/>
                <a:ea typeface="Comfortaa"/>
                <a:cs typeface="Comfortaa"/>
                <a:sym typeface="Comfortaa"/>
              </a:rPr>
              <a:t>GOAL</a:t>
            </a:r>
            <a:endParaRPr dirty="0"/>
          </a:p>
          <a:p>
            <a:pPr marL="0" lvl="0" indent="0" algn="l" rtl="0">
              <a:lnSpc>
                <a:spcPct val="100000"/>
              </a:lnSpc>
              <a:spcBef>
                <a:spcPts val="1000"/>
              </a:spcBef>
              <a:spcAft>
                <a:spcPts val="0"/>
              </a:spcAft>
              <a:buClr>
                <a:srgbClr val="454545"/>
              </a:buClr>
              <a:buSzPts val="1960"/>
              <a:buNone/>
            </a:pPr>
            <a:r>
              <a:rPr lang="en-US" sz="1960" b="0" dirty="0">
                <a:solidFill>
                  <a:srgbClr val="454545"/>
                </a:solidFill>
                <a:latin typeface="Avenir"/>
                <a:ea typeface="Avenir"/>
                <a:cs typeface="Avenir"/>
                <a:sym typeface="Avenir"/>
              </a:rPr>
              <a:t>The team will organize its understanding, based on formative research findings, of how social norms influence the program’s behaviors of interest.</a:t>
            </a:r>
            <a:endParaRPr sz="2240" dirty="0">
              <a:solidFill>
                <a:srgbClr val="0193C0"/>
              </a:solidFill>
              <a:latin typeface="Comfortaa"/>
              <a:ea typeface="Comfortaa"/>
              <a:cs typeface="Comfortaa"/>
              <a:sym typeface="Comfortaa"/>
            </a:endParaRPr>
          </a:p>
          <a:p>
            <a:pPr marL="0" lvl="0" indent="0" algn="l" rtl="0">
              <a:lnSpc>
                <a:spcPct val="100000"/>
              </a:lnSpc>
              <a:spcBef>
                <a:spcPts val="2000"/>
              </a:spcBef>
              <a:spcAft>
                <a:spcPts val="0"/>
              </a:spcAft>
              <a:buClr>
                <a:srgbClr val="0193C0"/>
              </a:buClr>
              <a:buSzPts val="2240"/>
              <a:buNone/>
            </a:pPr>
            <a:r>
              <a:rPr lang="en-US" sz="2240" dirty="0">
                <a:solidFill>
                  <a:srgbClr val="0193C0"/>
                </a:solidFill>
                <a:latin typeface="Comfortaa"/>
                <a:ea typeface="Comfortaa"/>
                <a:cs typeface="Comfortaa"/>
                <a:sym typeface="Comfortaa"/>
              </a:rPr>
              <a:t>ACTIVITIES</a:t>
            </a:r>
            <a:endParaRPr dirty="0"/>
          </a:p>
          <a:p>
            <a:pPr marL="514350" lvl="0" indent="-514350" algn="l" rtl="0">
              <a:lnSpc>
                <a:spcPct val="100000"/>
              </a:lnSpc>
              <a:spcBef>
                <a:spcPts val="1000"/>
              </a:spcBef>
              <a:spcAft>
                <a:spcPts val="0"/>
              </a:spcAft>
              <a:buClr>
                <a:srgbClr val="3F3F3F"/>
              </a:buClr>
              <a:buSzPts val="1960"/>
              <a:buAutoNum type="arabicPeriod"/>
            </a:pPr>
            <a:r>
              <a:rPr lang="en-US" sz="1960" dirty="0">
                <a:solidFill>
                  <a:srgbClr val="3F3F3F"/>
                </a:solidFill>
                <a:latin typeface="Avenir"/>
                <a:ea typeface="Avenir"/>
                <a:cs typeface="Avenir"/>
                <a:sym typeface="Avenir"/>
              </a:rPr>
              <a:t>N</a:t>
            </a:r>
            <a:r>
              <a:rPr lang="en-US" sz="1960" b="0" dirty="0">
                <a:solidFill>
                  <a:srgbClr val="3F3F3F"/>
                </a:solidFill>
                <a:latin typeface="Avenir"/>
                <a:ea typeface="Avenir"/>
                <a:cs typeface="Avenir"/>
                <a:sym typeface="Avenir"/>
              </a:rPr>
              <a:t>orm-behavior mapping</a:t>
            </a:r>
            <a:endParaRPr dirty="0"/>
          </a:p>
          <a:p>
            <a:pPr marL="514350" lvl="0" indent="-514350" algn="l" rtl="0">
              <a:lnSpc>
                <a:spcPct val="100000"/>
              </a:lnSpc>
              <a:spcBef>
                <a:spcPts val="1000"/>
              </a:spcBef>
              <a:spcAft>
                <a:spcPts val="0"/>
              </a:spcAft>
              <a:buClr>
                <a:srgbClr val="3F3F3F"/>
              </a:buClr>
              <a:buSzPts val="1960"/>
              <a:buAutoNum type="arabicPeriod"/>
            </a:pPr>
            <a:r>
              <a:rPr lang="en-US" sz="1960" b="0" dirty="0">
                <a:solidFill>
                  <a:srgbClr val="3F3F3F"/>
                </a:solidFill>
                <a:latin typeface="Avenir"/>
                <a:ea typeface="Avenir"/>
                <a:cs typeface="Avenir"/>
                <a:sym typeface="Avenir"/>
              </a:rPr>
              <a:t>Understand priority groups and reference groups</a:t>
            </a:r>
            <a:endParaRPr dirty="0"/>
          </a:p>
          <a:p>
            <a:pPr marL="514350" lvl="0" indent="-514350" algn="l" rtl="0">
              <a:lnSpc>
                <a:spcPct val="100000"/>
              </a:lnSpc>
              <a:spcBef>
                <a:spcPts val="1000"/>
              </a:spcBef>
              <a:spcAft>
                <a:spcPts val="0"/>
              </a:spcAft>
              <a:buClr>
                <a:srgbClr val="3F3F3F"/>
              </a:buClr>
              <a:buSzPts val="1960"/>
              <a:buAutoNum type="arabicPeriod"/>
            </a:pPr>
            <a:r>
              <a:rPr lang="en-US" sz="1960" b="0" dirty="0">
                <a:solidFill>
                  <a:srgbClr val="3F3F3F"/>
                </a:solidFill>
                <a:latin typeface="Avenir"/>
                <a:ea typeface="Avenir"/>
                <a:cs typeface="Avenir"/>
                <a:sym typeface="Avenir"/>
              </a:rPr>
              <a:t>Norm profiles</a:t>
            </a:r>
            <a:endParaRPr sz="2240" dirty="0">
              <a:solidFill>
                <a:srgbClr val="3F3F3F"/>
              </a:solidFill>
              <a:latin typeface="Comfortaa"/>
              <a:ea typeface="Comfortaa"/>
              <a:cs typeface="Comfortaa"/>
              <a:sym typeface="Comfortaa"/>
            </a:endParaRPr>
          </a:p>
          <a:p>
            <a:pPr marL="0" lvl="0" indent="0" algn="l" rtl="0">
              <a:lnSpc>
                <a:spcPct val="100000"/>
              </a:lnSpc>
              <a:spcBef>
                <a:spcPts val="2000"/>
              </a:spcBef>
              <a:spcAft>
                <a:spcPts val="0"/>
              </a:spcAft>
              <a:buClr>
                <a:srgbClr val="0193C0"/>
              </a:buClr>
              <a:buSzPts val="2240"/>
              <a:buNone/>
            </a:pPr>
            <a:r>
              <a:rPr lang="en-US" sz="2240" dirty="0">
                <a:solidFill>
                  <a:srgbClr val="0193C0"/>
                </a:solidFill>
                <a:latin typeface="Comfortaa"/>
                <a:ea typeface="Comfortaa"/>
                <a:cs typeface="Comfortaa"/>
                <a:sym typeface="Comfortaa"/>
              </a:rPr>
              <a:t>OUTPUT</a:t>
            </a:r>
            <a:endParaRPr dirty="0"/>
          </a:p>
          <a:p>
            <a:pPr marL="0" lvl="0" indent="0" algn="l" rtl="0">
              <a:lnSpc>
                <a:spcPct val="100000"/>
              </a:lnSpc>
              <a:spcBef>
                <a:spcPts val="1000"/>
              </a:spcBef>
              <a:spcAft>
                <a:spcPts val="0"/>
              </a:spcAft>
              <a:buClr>
                <a:srgbClr val="454545"/>
              </a:buClr>
              <a:buSzPts val="1960"/>
              <a:buNone/>
            </a:pPr>
            <a:r>
              <a:rPr lang="en-US" sz="1960" b="0" dirty="0">
                <a:solidFill>
                  <a:srgbClr val="454545"/>
                </a:solidFill>
                <a:latin typeface="Avenir"/>
                <a:ea typeface="Avenir"/>
                <a:cs typeface="Avenir"/>
                <a:sym typeface="Avenir"/>
              </a:rPr>
              <a:t>Norm Profiles of key norms linked to the behaviors of interest partially completed</a:t>
            </a:r>
            <a:endParaRPr dirty="0"/>
          </a:p>
          <a:p>
            <a:pPr marL="228600" lvl="0" indent="-104140" algn="l" rtl="0">
              <a:lnSpc>
                <a:spcPct val="100000"/>
              </a:lnSpc>
              <a:spcBef>
                <a:spcPts val="1000"/>
              </a:spcBef>
              <a:spcAft>
                <a:spcPts val="0"/>
              </a:spcAft>
              <a:buClr>
                <a:srgbClr val="07C1E8"/>
              </a:buClr>
              <a:buSzPts val="1960"/>
              <a:buFont typeface="Calibri"/>
              <a:buNone/>
            </a:pPr>
            <a:endParaRPr sz="1960" b="0" dirty="0">
              <a:solidFill>
                <a:srgbClr val="454545"/>
              </a:solidFill>
              <a:latin typeface="Avenir"/>
              <a:ea typeface="Avenir"/>
              <a:cs typeface="Avenir"/>
              <a:sym typeface="Avenir"/>
            </a:endParaRPr>
          </a:p>
          <a:p>
            <a:pPr marL="0" lvl="0" indent="0" algn="l" rtl="0">
              <a:lnSpc>
                <a:spcPct val="70000"/>
              </a:lnSpc>
              <a:spcBef>
                <a:spcPts val="1000"/>
              </a:spcBef>
              <a:spcAft>
                <a:spcPts val="0"/>
              </a:spcAft>
              <a:buClr>
                <a:schemeClr val="dk1"/>
              </a:buClr>
              <a:buSzPts val="1960"/>
              <a:buNone/>
            </a:pPr>
            <a:endParaRPr sz="1960" dirty="0"/>
          </a:p>
        </p:txBody>
      </p:sp>
      <p:sp>
        <p:nvSpPr>
          <p:cNvPr id="170" name="Google Shape;170;p6"/>
          <p:cNvSpPr txBox="1">
            <a:spLocks noGrp="1"/>
          </p:cNvSpPr>
          <p:nvPr>
            <p:ph type="title"/>
          </p:nvPr>
        </p:nvSpPr>
        <p:spPr>
          <a:xfrm>
            <a:off x="838200" y="907951"/>
            <a:ext cx="10515600" cy="64226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7C1E8"/>
              </a:buClr>
              <a:buSzPts val="4400"/>
              <a:buFont typeface="Arial"/>
              <a:buNone/>
            </a:pPr>
            <a:r>
              <a:rPr lang="en-US" sz="4400" dirty="0">
                <a:solidFill>
                  <a:srgbClr val="07C1E8"/>
                </a:solidFill>
                <a:latin typeface="Arial"/>
                <a:ea typeface="Arial"/>
                <a:cs typeface="Arial"/>
                <a:sym typeface="Arial"/>
              </a:rPr>
              <a:t>Module 1: Understanding the Norms</a:t>
            </a:r>
            <a:endParaRPr sz="4400" dirty="0">
              <a:latin typeface="Calibri"/>
              <a:ea typeface="Calibri"/>
              <a:cs typeface="Calibri"/>
              <a:sym typeface="Calibri"/>
            </a:endParaRPr>
          </a:p>
        </p:txBody>
      </p:sp>
      <p:grpSp>
        <p:nvGrpSpPr>
          <p:cNvPr id="171" name="Google Shape;171;p6"/>
          <p:cNvGrpSpPr/>
          <p:nvPr/>
        </p:nvGrpSpPr>
        <p:grpSpPr>
          <a:xfrm>
            <a:off x="9602476" y="327846"/>
            <a:ext cx="2832498" cy="494202"/>
            <a:chOff x="4116076" y="413123"/>
            <a:chExt cx="2832498" cy="494202"/>
          </a:xfrm>
        </p:grpSpPr>
        <p:cxnSp>
          <p:nvCxnSpPr>
            <p:cNvPr id="172" name="Google Shape;172;p6"/>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173" name="Google Shape;173;p6"/>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174" name="Google Shape;174;p6"/>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INTRO</a:t>
              </a:r>
              <a:endParaRPr sz="500" b="1" i="0" u="none" strike="noStrike" cap="none">
                <a:solidFill>
                  <a:srgbClr val="BFBFBF"/>
                </a:solidFill>
                <a:latin typeface="Avenir"/>
                <a:ea typeface="Avenir"/>
                <a:cs typeface="Avenir"/>
                <a:sym typeface="Avenir"/>
              </a:endParaRPr>
            </a:p>
          </p:txBody>
        </p:sp>
        <p:sp>
          <p:nvSpPr>
            <p:cNvPr id="175" name="Google Shape;175;p6"/>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07C1E8"/>
                  </a:solidFill>
                  <a:latin typeface="Avenir"/>
                  <a:ea typeface="Avenir"/>
                  <a:cs typeface="Avenir"/>
                  <a:sym typeface="Avenir"/>
                </a:rPr>
                <a:t>MODULE 1</a:t>
              </a:r>
              <a:endParaRPr sz="500" b="1" i="0" u="none" strike="noStrike" cap="none">
                <a:solidFill>
                  <a:srgbClr val="07C1E8"/>
                </a:solidFill>
                <a:latin typeface="Avenir"/>
                <a:ea typeface="Avenir"/>
                <a:cs typeface="Avenir"/>
                <a:sym typeface="Avenir"/>
              </a:endParaRPr>
            </a:p>
          </p:txBody>
        </p:sp>
        <p:sp>
          <p:nvSpPr>
            <p:cNvPr id="176" name="Google Shape;176;p6"/>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2</a:t>
              </a:r>
              <a:endParaRPr sz="500" b="1" i="0" u="none" strike="noStrike" cap="none">
                <a:solidFill>
                  <a:srgbClr val="BFBFBF"/>
                </a:solidFill>
                <a:latin typeface="Avenir"/>
                <a:ea typeface="Avenir"/>
                <a:cs typeface="Avenir"/>
                <a:sym typeface="Avenir"/>
              </a:endParaRPr>
            </a:p>
          </p:txBody>
        </p:sp>
        <p:sp>
          <p:nvSpPr>
            <p:cNvPr id="177" name="Google Shape;177;p6"/>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3</a:t>
              </a:r>
              <a:endParaRPr sz="500" b="1" i="0" u="none" strike="noStrike" cap="none">
                <a:solidFill>
                  <a:srgbClr val="BFBFBF"/>
                </a:solidFill>
                <a:latin typeface="Avenir"/>
                <a:ea typeface="Avenir"/>
                <a:cs typeface="Avenir"/>
                <a:sym typeface="Avenir"/>
              </a:endParaRPr>
            </a:p>
          </p:txBody>
        </p:sp>
        <p:sp>
          <p:nvSpPr>
            <p:cNvPr id="178" name="Google Shape;178;p6"/>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4</a:t>
              </a:r>
              <a:endParaRPr sz="500" b="1" i="0" u="none" strike="noStrike" cap="none">
                <a:solidFill>
                  <a:srgbClr val="BFBFBF"/>
                </a:solidFill>
                <a:latin typeface="Avenir"/>
                <a:ea typeface="Avenir"/>
                <a:cs typeface="Avenir"/>
                <a:sym typeface="Avenir"/>
              </a:endParaRPr>
            </a:p>
          </p:txBody>
        </p:sp>
        <p:sp>
          <p:nvSpPr>
            <p:cNvPr id="179" name="Google Shape;179;p6"/>
            <p:cNvSpPr/>
            <p:nvPr/>
          </p:nvSpPr>
          <p:spPr>
            <a:xfrm rot="8100000">
              <a:off x="4726350"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180" name="Google Shape;180;p6"/>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181" name="Google Shape;181;p6"/>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182" name="Google Shape;182;p6"/>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199"/>
        <p:cNvGrpSpPr/>
        <p:nvPr/>
      </p:nvGrpSpPr>
      <p:grpSpPr>
        <a:xfrm>
          <a:off x="0" y="0"/>
          <a:ext cx="0" cy="0"/>
          <a:chOff x="0" y="0"/>
          <a:chExt cx="0" cy="0"/>
        </a:xfrm>
      </p:grpSpPr>
      <p:sp>
        <p:nvSpPr>
          <p:cNvPr id="1200" name="Google Shape;1200;p6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193C0"/>
              </a:buClr>
              <a:buSzPts val="2400"/>
              <a:buNone/>
            </a:pPr>
            <a:r>
              <a:rPr lang="en-US" sz="2400">
                <a:solidFill>
                  <a:srgbClr val="0193C0"/>
                </a:solidFill>
                <a:latin typeface="Comfortaa"/>
                <a:ea typeface="Comfortaa"/>
                <a:cs typeface="Comfortaa"/>
                <a:sym typeface="Comfortaa"/>
              </a:rPr>
              <a:t>WRAP UP</a:t>
            </a:r>
            <a:endParaRPr sz="2800" b="0">
              <a:solidFill>
                <a:srgbClr val="454545"/>
              </a:solidFill>
              <a:latin typeface="Avenir"/>
              <a:ea typeface="Avenir"/>
              <a:cs typeface="Avenir"/>
              <a:sym typeface="Avenir"/>
            </a:endParaRPr>
          </a:p>
          <a:p>
            <a:pPr marL="0" lvl="0" indent="0" algn="l" rtl="0">
              <a:lnSpc>
                <a:spcPct val="90000"/>
              </a:lnSpc>
              <a:spcBef>
                <a:spcPts val="1000"/>
              </a:spcBef>
              <a:spcAft>
                <a:spcPts val="0"/>
              </a:spcAft>
              <a:buClr>
                <a:srgbClr val="454545"/>
              </a:buClr>
              <a:buSzPts val="2400"/>
              <a:buNone/>
            </a:pPr>
            <a:r>
              <a:rPr lang="en-US" sz="2400" b="0">
                <a:solidFill>
                  <a:srgbClr val="454545"/>
                </a:solidFill>
                <a:latin typeface="Avenir"/>
                <a:ea typeface="Avenir"/>
                <a:cs typeface="Avenir"/>
                <a:sym typeface="Avenir"/>
              </a:rPr>
              <a:t>In Activity 1, the team assessed the program logic model to see if it reflected the team’s understanding of social norms, and in Activity 2, the team assessed individual activities against the “Nine Common Attributes of Community-Based Norms Shifting Interventions.” In the next activity the team will analyze each planned activity to assess whether there is a compelling logic chain between the activity, social norms, and program outcomes.</a:t>
            </a:r>
            <a:endParaRPr sz="2400">
              <a:latin typeface="Avenir"/>
              <a:ea typeface="Avenir"/>
              <a:cs typeface="Avenir"/>
              <a:sym typeface="Avenir"/>
            </a:endParaRPr>
          </a:p>
          <a:p>
            <a:pPr marL="228600" lvl="0" indent="-76200" algn="l" rtl="0">
              <a:lnSpc>
                <a:spcPct val="90000"/>
              </a:lnSpc>
              <a:spcBef>
                <a:spcPts val="1000"/>
              </a:spcBef>
              <a:spcAft>
                <a:spcPts val="0"/>
              </a:spcAft>
              <a:buClr>
                <a:schemeClr val="dk1"/>
              </a:buClr>
              <a:buSzPts val="2400"/>
              <a:buNone/>
            </a:pPr>
            <a:endParaRPr sz="2400" b="0">
              <a:solidFill>
                <a:srgbClr val="454545"/>
              </a:solidFill>
              <a:latin typeface="Avenir"/>
              <a:ea typeface="Avenir"/>
              <a:cs typeface="Avenir"/>
              <a:sym typeface="Avenir"/>
            </a:endParaRPr>
          </a:p>
          <a:p>
            <a:pPr marL="0" lvl="0" indent="0" algn="l" rtl="0">
              <a:lnSpc>
                <a:spcPct val="90000"/>
              </a:lnSpc>
              <a:spcBef>
                <a:spcPts val="1000"/>
              </a:spcBef>
              <a:spcAft>
                <a:spcPts val="0"/>
              </a:spcAft>
              <a:buClr>
                <a:schemeClr val="dk1"/>
              </a:buClr>
              <a:buSzPts val="2400"/>
              <a:buNone/>
            </a:pPr>
            <a:endParaRPr sz="2400">
              <a:latin typeface="Avenir"/>
              <a:ea typeface="Avenir"/>
              <a:cs typeface="Avenir"/>
              <a:sym typeface="Aveni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grpSp>
        <p:nvGrpSpPr>
          <p:cNvPr id="1201" name="Google Shape;1201;p60"/>
          <p:cNvGrpSpPr/>
          <p:nvPr/>
        </p:nvGrpSpPr>
        <p:grpSpPr>
          <a:xfrm>
            <a:off x="9601200" y="328481"/>
            <a:ext cx="2832498" cy="494202"/>
            <a:chOff x="4116076" y="413123"/>
            <a:chExt cx="2832498" cy="494202"/>
          </a:xfrm>
        </p:grpSpPr>
        <p:cxnSp>
          <p:nvCxnSpPr>
            <p:cNvPr id="1202" name="Google Shape;1202;p60"/>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1203" name="Google Shape;1203;p60"/>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204" name="Google Shape;1204;p60"/>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1205" name="Google Shape;1205;p60"/>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1206" name="Google Shape;1206;p60"/>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2</a:t>
              </a:r>
              <a:endParaRPr sz="500" b="1">
                <a:solidFill>
                  <a:srgbClr val="BFBFBF"/>
                </a:solidFill>
                <a:latin typeface="Avenir"/>
                <a:ea typeface="Avenir"/>
                <a:cs typeface="Avenir"/>
                <a:sym typeface="Avenir"/>
              </a:endParaRPr>
            </a:p>
          </p:txBody>
        </p:sp>
        <p:sp>
          <p:nvSpPr>
            <p:cNvPr id="1207" name="Google Shape;1207;p60"/>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3</a:t>
              </a:r>
              <a:endParaRPr sz="500" b="1">
                <a:solidFill>
                  <a:srgbClr val="07C1E8"/>
                </a:solidFill>
                <a:latin typeface="Avenir"/>
                <a:ea typeface="Avenir"/>
                <a:cs typeface="Avenir"/>
                <a:sym typeface="Avenir"/>
              </a:endParaRPr>
            </a:p>
          </p:txBody>
        </p:sp>
        <p:sp>
          <p:nvSpPr>
            <p:cNvPr id="1208" name="Google Shape;1208;p60"/>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4</a:t>
              </a:r>
              <a:endParaRPr sz="500" b="1">
                <a:solidFill>
                  <a:srgbClr val="BFBFBF"/>
                </a:solidFill>
                <a:latin typeface="Avenir"/>
                <a:ea typeface="Avenir"/>
                <a:cs typeface="Avenir"/>
                <a:sym typeface="Avenir"/>
              </a:endParaRPr>
            </a:p>
          </p:txBody>
        </p:sp>
        <p:sp>
          <p:nvSpPr>
            <p:cNvPr id="1209" name="Google Shape;1209;p60"/>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210" name="Google Shape;1210;p60"/>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211" name="Google Shape;1211;p60"/>
            <p:cNvSpPr/>
            <p:nvPr/>
          </p:nvSpPr>
          <p:spPr>
            <a:xfrm rot="8100000">
              <a:off x="5673408"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212" name="Google Shape;1212;p60"/>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
        <p:nvSpPr>
          <p:cNvPr id="1213" name="Google Shape;1213;p60"/>
          <p:cNvSpPr txBox="1"/>
          <p:nvPr/>
        </p:nvSpPr>
        <p:spPr>
          <a:xfrm>
            <a:off x="1024445" y="814889"/>
            <a:ext cx="7781352" cy="34146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7C1E8"/>
              </a:buClr>
              <a:buSzPts val="3200"/>
              <a:buFont typeface="Arial"/>
              <a:buNone/>
            </a:pPr>
            <a:r>
              <a:rPr lang="en-US" sz="3200" b="1" i="0">
                <a:solidFill>
                  <a:srgbClr val="07C1E8"/>
                </a:solidFill>
                <a:latin typeface="Arial"/>
                <a:ea typeface="Arial"/>
                <a:cs typeface="Arial"/>
                <a:sym typeface="Arial"/>
              </a:rPr>
              <a:t>Activity 2: Review Your Activities</a:t>
            </a:r>
            <a:endParaRPr sz="3200" b="1" i="0">
              <a:solidFill>
                <a:schemeClr val="accent2"/>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217"/>
        <p:cNvGrpSpPr/>
        <p:nvPr/>
      </p:nvGrpSpPr>
      <p:grpSpPr>
        <a:xfrm>
          <a:off x="0" y="0"/>
          <a:ext cx="0" cy="0"/>
          <a:chOff x="0" y="0"/>
          <a:chExt cx="0" cy="0"/>
        </a:xfrm>
      </p:grpSpPr>
      <p:sp>
        <p:nvSpPr>
          <p:cNvPr id="1218" name="Google Shape;1218;p61"/>
          <p:cNvSpPr txBox="1">
            <a:spLocks noGrp="1"/>
          </p:cNvSpPr>
          <p:nvPr>
            <p:ph type="body" idx="1"/>
          </p:nvPr>
        </p:nvSpPr>
        <p:spPr>
          <a:xfrm>
            <a:off x="993875" y="1691773"/>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454545"/>
              </a:buClr>
              <a:buSzPts val="2400"/>
              <a:buNone/>
            </a:pPr>
            <a:r>
              <a:rPr lang="en-US" sz="2400" b="0">
                <a:solidFill>
                  <a:srgbClr val="454545"/>
                </a:solidFill>
                <a:latin typeface="Avenir"/>
                <a:ea typeface="Avenir"/>
                <a:cs typeface="Avenir"/>
                <a:sym typeface="Avenir"/>
              </a:rPr>
              <a:t>In this activity, the team will have the opportunity to refine existing or new program activities by considering the causal pathway between each activity and the expected norms and program outcomes.</a:t>
            </a:r>
            <a:endParaRPr/>
          </a:p>
          <a:p>
            <a:pPr marL="0" lvl="0" indent="0" algn="l" rtl="0">
              <a:lnSpc>
                <a:spcPct val="90000"/>
              </a:lnSpc>
              <a:spcBef>
                <a:spcPts val="1000"/>
              </a:spcBef>
              <a:spcAft>
                <a:spcPts val="0"/>
              </a:spcAft>
              <a:buClr>
                <a:schemeClr val="dk1"/>
              </a:buClr>
              <a:buSzPts val="2400"/>
              <a:buNone/>
            </a:pPr>
            <a:endParaRPr sz="2400" b="0">
              <a:solidFill>
                <a:srgbClr val="454545"/>
              </a:solidFill>
              <a:latin typeface="Avenir"/>
              <a:ea typeface="Avenir"/>
              <a:cs typeface="Avenir"/>
              <a:sym typeface="Avenir"/>
            </a:endParaRPr>
          </a:p>
          <a:p>
            <a:pPr marL="0" lvl="0" indent="0" algn="l" rtl="0">
              <a:lnSpc>
                <a:spcPct val="90000"/>
              </a:lnSpc>
              <a:spcBef>
                <a:spcPts val="1000"/>
              </a:spcBef>
              <a:spcAft>
                <a:spcPts val="0"/>
              </a:spcAft>
              <a:buClr>
                <a:schemeClr val="dk1"/>
              </a:buClr>
              <a:buSzPts val="2400"/>
              <a:buNone/>
            </a:pPr>
            <a:endParaRPr sz="2400"/>
          </a:p>
        </p:txBody>
      </p:sp>
      <p:grpSp>
        <p:nvGrpSpPr>
          <p:cNvPr id="1219" name="Google Shape;1219;p61"/>
          <p:cNvGrpSpPr/>
          <p:nvPr/>
        </p:nvGrpSpPr>
        <p:grpSpPr>
          <a:xfrm>
            <a:off x="9601200" y="328481"/>
            <a:ext cx="2832498" cy="494202"/>
            <a:chOff x="4116076" y="413123"/>
            <a:chExt cx="2832498" cy="494202"/>
          </a:xfrm>
        </p:grpSpPr>
        <p:cxnSp>
          <p:nvCxnSpPr>
            <p:cNvPr id="1220" name="Google Shape;1220;p61"/>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1221" name="Google Shape;1221;p61"/>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222" name="Google Shape;1222;p61"/>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1223" name="Google Shape;1223;p61"/>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1224" name="Google Shape;1224;p61"/>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2</a:t>
              </a:r>
              <a:endParaRPr sz="500" b="1">
                <a:solidFill>
                  <a:srgbClr val="BFBFBF"/>
                </a:solidFill>
                <a:latin typeface="Avenir"/>
                <a:ea typeface="Avenir"/>
                <a:cs typeface="Avenir"/>
                <a:sym typeface="Avenir"/>
              </a:endParaRPr>
            </a:p>
          </p:txBody>
        </p:sp>
        <p:sp>
          <p:nvSpPr>
            <p:cNvPr id="1225" name="Google Shape;1225;p61"/>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3</a:t>
              </a:r>
              <a:endParaRPr sz="500" b="1">
                <a:solidFill>
                  <a:srgbClr val="07C1E8"/>
                </a:solidFill>
                <a:latin typeface="Avenir"/>
                <a:ea typeface="Avenir"/>
                <a:cs typeface="Avenir"/>
                <a:sym typeface="Avenir"/>
              </a:endParaRPr>
            </a:p>
          </p:txBody>
        </p:sp>
        <p:sp>
          <p:nvSpPr>
            <p:cNvPr id="1226" name="Google Shape;1226;p61"/>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4</a:t>
              </a:r>
              <a:endParaRPr sz="500" b="1">
                <a:solidFill>
                  <a:srgbClr val="BFBFBF"/>
                </a:solidFill>
                <a:latin typeface="Avenir"/>
                <a:ea typeface="Avenir"/>
                <a:cs typeface="Avenir"/>
                <a:sym typeface="Avenir"/>
              </a:endParaRPr>
            </a:p>
          </p:txBody>
        </p:sp>
        <p:sp>
          <p:nvSpPr>
            <p:cNvPr id="1227" name="Google Shape;1227;p61"/>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228" name="Google Shape;1228;p61"/>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229" name="Google Shape;1229;p61"/>
            <p:cNvSpPr/>
            <p:nvPr/>
          </p:nvSpPr>
          <p:spPr>
            <a:xfrm rot="8100000">
              <a:off x="5673408"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230" name="Google Shape;1230;p61"/>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
        <p:nvSpPr>
          <p:cNvPr id="1231" name="Google Shape;1231;p61"/>
          <p:cNvSpPr txBox="1"/>
          <p:nvPr/>
        </p:nvSpPr>
        <p:spPr>
          <a:xfrm>
            <a:off x="1024445" y="814889"/>
            <a:ext cx="7781352" cy="34146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7C1E8"/>
              </a:buClr>
              <a:buSzPts val="3200"/>
              <a:buFont typeface="Arial"/>
              <a:buNone/>
            </a:pPr>
            <a:r>
              <a:rPr lang="en-US" sz="3200" b="1" i="0">
                <a:solidFill>
                  <a:srgbClr val="07C1E8"/>
                </a:solidFill>
                <a:latin typeface="Arial"/>
                <a:ea typeface="Arial"/>
                <a:cs typeface="Arial"/>
                <a:sym typeface="Arial"/>
              </a:rPr>
              <a:t>Activity 3: Refine Your Activities</a:t>
            </a:r>
            <a:endParaRPr sz="3200" b="1" i="0">
              <a:solidFill>
                <a:schemeClr val="accent2"/>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36" name="Google Shape;1236;p62"/>
          <p:cNvSpPr txBox="1">
            <a:spLocks noGrp="1"/>
          </p:cNvSpPr>
          <p:nvPr>
            <p:ph type="body" idx="1"/>
          </p:nvPr>
        </p:nvSpPr>
        <p:spPr>
          <a:xfrm>
            <a:off x="993875" y="1691773"/>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193C0"/>
              </a:buClr>
              <a:buSzPts val="2400"/>
              <a:buNone/>
            </a:pPr>
            <a:r>
              <a:rPr lang="en-US" sz="2400">
                <a:solidFill>
                  <a:srgbClr val="0193C0"/>
                </a:solidFill>
                <a:latin typeface="Comfortaa"/>
                <a:ea typeface="Comfortaa"/>
                <a:cs typeface="Comfortaa"/>
                <a:sym typeface="Comfortaa"/>
              </a:rPr>
              <a:t>INSTRUCTIONS</a:t>
            </a:r>
            <a:endParaRPr sz="2400">
              <a:solidFill>
                <a:srgbClr val="454545"/>
              </a:solidFill>
              <a:latin typeface="Avenir"/>
              <a:ea typeface="Avenir"/>
              <a:cs typeface="Avenir"/>
              <a:sym typeface="Avenir"/>
            </a:endParaRPr>
          </a:p>
          <a:p>
            <a:pPr marL="457200" lvl="0" indent="-457200" algn="l" rtl="0">
              <a:lnSpc>
                <a:spcPct val="100000"/>
              </a:lnSpc>
              <a:spcBef>
                <a:spcPts val="1000"/>
              </a:spcBef>
              <a:spcAft>
                <a:spcPts val="0"/>
              </a:spcAft>
              <a:buClr>
                <a:srgbClr val="3F3F3F"/>
              </a:buClr>
              <a:buSzPts val="2400"/>
              <a:buFont typeface="Calibri"/>
              <a:buAutoNum type="arabicPeriod"/>
            </a:pPr>
            <a:r>
              <a:rPr lang="en-US" sz="2400">
                <a:solidFill>
                  <a:srgbClr val="3F3F3F"/>
                </a:solidFill>
                <a:latin typeface="Avenir"/>
                <a:ea typeface="Avenir"/>
                <a:cs typeface="Avenir"/>
                <a:sym typeface="Avenir"/>
              </a:rPr>
              <a:t>Get into one or more groups, depending on the size of your team.</a:t>
            </a:r>
            <a:endParaRPr/>
          </a:p>
          <a:p>
            <a:pPr marL="457200" lvl="0" indent="-457200" algn="l" rtl="0">
              <a:lnSpc>
                <a:spcPct val="100000"/>
              </a:lnSpc>
              <a:spcBef>
                <a:spcPts val="1000"/>
              </a:spcBef>
              <a:spcAft>
                <a:spcPts val="0"/>
              </a:spcAft>
              <a:buClr>
                <a:srgbClr val="3F3F3F"/>
              </a:buClr>
              <a:buSzPts val="2400"/>
              <a:buFont typeface="Calibri"/>
              <a:buAutoNum type="arabicPeriod"/>
            </a:pPr>
            <a:r>
              <a:rPr lang="en-US" sz="2400">
                <a:solidFill>
                  <a:srgbClr val="3F3F3F"/>
                </a:solidFill>
                <a:latin typeface="Avenir"/>
                <a:ea typeface="Avenir"/>
                <a:cs typeface="Avenir"/>
                <a:sym typeface="Avenir"/>
              </a:rPr>
              <a:t>F</a:t>
            </a:r>
            <a:r>
              <a:rPr lang="en-US" sz="2400" b="0">
                <a:solidFill>
                  <a:srgbClr val="3F3F3F"/>
                </a:solidFill>
                <a:latin typeface="Avenir"/>
                <a:ea typeface="Avenir"/>
                <a:cs typeface="Avenir"/>
                <a:sym typeface="Avenir"/>
              </a:rPr>
              <a:t>or each existing or new activity in your program, write at least one logic-chain sentence (or paragraph) that </a:t>
            </a:r>
            <a:br>
              <a:rPr lang="en-US" sz="2400" b="0">
                <a:solidFill>
                  <a:srgbClr val="3F3F3F"/>
                </a:solidFill>
                <a:latin typeface="Avenir"/>
                <a:ea typeface="Avenir"/>
                <a:cs typeface="Avenir"/>
                <a:sym typeface="Avenir"/>
              </a:rPr>
            </a:br>
            <a:r>
              <a:rPr lang="en-US" sz="2400" b="0">
                <a:solidFill>
                  <a:srgbClr val="3F3F3F"/>
                </a:solidFill>
                <a:latin typeface="Avenir"/>
                <a:ea typeface="Avenir"/>
                <a:cs typeface="Avenir"/>
                <a:sym typeface="Avenir"/>
              </a:rPr>
              <a:t>	a) Describes the </a:t>
            </a:r>
            <a:r>
              <a:rPr lang="en-US" sz="2400" b="1">
                <a:solidFill>
                  <a:srgbClr val="3F3F3F"/>
                </a:solidFill>
                <a:latin typeface="Avenir"/>
                <a:ea typeface="Avenir"/>
                <a:cs typeface="Avenir"/>
                <a:sym typeface="Avenir"/>
              </a:rPr>
              <a:t>activity</a:t>
            </a:r>
            <a:br>
              <a:rPr lang="en-US" sz="2400" b="0">
                <a:solidFill>
                  <a:srgbClr val="3F3F3F"/>
                </a:solidFill>
                <a:latin typeface="Avenir"/>
                <a:ea typeface="Avenir"/>
                <a:cs typeface="Avenir"/>
                <a:sym typeface="Avenir"/>
              </a:rPr>
            </a:br>
            <a:r>
              <a:rPr lang="en-US" sz="2400" b="0">
                <a:solidFill>
                  <a:srgbClr val="3F3F3F"/>
                </a:solidFill>
                <a:latin typeface="Avenir"/>
                <a:ea typeface="Avenir"/>
                <a:cs typeface="Avenir"/>
                <a:sym typeface="Avenir"/>
              </a:rPr>
              <a:t>	b) How the </a:t>
            </a:r>
            <a:r>
              <a:rPr lang="en-US" sz="2400" b="1">
                <a:solidFill>
                  <a:srgbClr val="3F3F3F"/>
                </a:solidFill>
                <a:latin typeface="Avenir"/>
                <a:ea typeface="Avenir"/>
                <a:cs typeface="Avenir"/>
                <a:sym typeface="Avenir"/>
              </a:rPr>
              <a:t>norm</a:t>
            </a:r>
            <a:r>
              <a:rPr lang="en-US" sz="2400" b="0">
                <a:solidFill>
                  <a:srgbClr val="3F3F3F"/>
                </a:solidFill>
                <a:latin typeface="Avenir"/>
                <a:ea typeface="Avenir"/>
                <a:cs typeface="Avenir"/>
                <a:sym typeface="Avenir"/>
              </a:rPr>
              <a:t> will be used</a:t>
            </a:r>
            <a:br>
              <a:rPr lang="en-US" sz="2400" b="0">
                <a:solidFill>
                  <a:srgbClr val="3F3F3F"/>
                </a:solidFill>
                <a:latin typeface="Avenir"/>
                <a:ea typeface="Avenir"/>
                <a:cs typeface="Avenir"/>
                <a:sym typeface="Avenir"/>
              </a:rPr>
            </a:br>
            <a:r>
              <a:rPr lang="en-US" sz="2400" b="0">
                <a:solidFill>
                  <a:srgbClr val="3F3F3F"/>
                </a:solidFill>
                <a:latin typeface="Avenir"/>
                <a:ea typeface="Avenir"/>
                <a:cs typeface="Avenir"/>
                <a:sym typeface="Avenir"/>
              </a:rPr>
              <a:t>	c) How </a:t>
            </a:r>
            <a:r>
              <a:rPr lang="en-US" sz="2400" b="1">
                <a:solidFill>
                  <a:srgbClr val="3F3F3F"/>
                </a:solidFill>
                <a:latin typeface="Avenir"/>
                <a:ea typeface="Avenir"/>
                <a:cs typeface="Avenir"/>
                <a:sym typeface="Avenir"/>
              </a:rPr>
              <a:t>reference groups </a:t>
            </a:r>
            <a:r>
              <a:rPr lang="en-US" sz="2400" b="0">
                <a:solidFill>
                  <a:srgbClr val="3F3F3F"/>
                </a:solidFill>
                <a:latin typeface="Avenir"/>
                <a:ea typeface="Avenir"/>
                <a:cs typeface="Avenir"/>
                <a:sym typeface="Avenir"/>
              </a:rPr>
              <a:t>will be reached</a:t>
            </a:r>
            <a:br>
              <a:rPr lang="en-US" sz="2400" b="0">
                <a:solidFill>
                  <a:srgbClr val="3F3F3F"/>
                </a:solidFill>
                <a:latin typeface="Avenir"/>
                <a:ea typeface="Avenir"/>
                <a:cs typeface="Avenir"/>
                <a:sym typeface="Avenir"/>
              </a:rPr>
            </a:br>
            <a:r>
              <a:rPr lang="en-US" sz="2400" b="0">
                <a:solidFill>
                  <a:srgbClr val="3F3F3F"/>
                </a:solidFill>
                <a:latin typeface="Avenir"/>
                <a:ea typeface="Avenir"/>
                <a:cs typeface="Avenir"/>
                <a:sym typeface="Avenir"/>
              </a:rPr>
              <a:t>	d) What will </a:t>
            </a:r>
            <a:r>
              <a:rPr lang="en-US" sz="2400" b="1">
                <a:solidFill>
                  <a:srgbClr val="3F3F3F"/>
                </a:solidFill>
                <a:latin typeface="Avenir"/>
                <a:ea typeface="Avenir"/>
                <a:cs typeface="Avenir"/>
                <a:sym typeface="Avenir"/>
              </a:rPr>
              <a:t>change</a:t>
            </a:r>
            <a:r>
              <a:rPr lang="en-US" sz="2400" b="0">
                <a:solidFill>
                  <a:srgbClr val="3F3F3F"/>
                </a:solidFill>
                <a:latin typeface="Avenir"/>
                <a:ea typeface="Avenir"/>
                <a:cs typeface="Avenir"/>
                <a:sym typeface="Avenir"/>
              </a:rPr>
              <a:t> as a result</a:t>
            </a:r>
            <a:endParaRPr sz="2400">
              <a:solidFill>
                <a:srgbClr val="3F3F3F"/>
              </a:solidFill>
              <a:latin typeface="Avenir"/>
              <a:ea typeface="Avenir"/>
              <a:cs typeface="Avenir"/>
              <a:sym typeface="Avenir"/>
            </a:endParaRPr>
          </a:p>
          <a:p>
            <a:pPr marL="457200" lvl="0" indent="-457200" algn="l" rtl="0">
              <a:lnSpc>
                <a:spcPct val="100000"/>
              </a:lnSpc>
              <a:spcBef>
                <a:spcPts val="1000"/>
              </a:spcBef>
              <a:spcAft>
                <a:spcPts val="0"/>
              </a:spcAft>
              <a:buClr>
                <a:srgbClr val="3F3F3F"/>
              </a:buClr>
              <a:buSzPts val="2400"/>
              <a:buFont typeface="Calibri"/>
              <a:buAutoNum type="arabicPeriod"/>
            </a:pPr>
            <a:r>
              <a:rPr lang="en-US" sz="2400">
                <a:solidFill>
                  <a:srgbClr val="3F3F3F"/>
                </a:solidFill>
                <a:latin typeface="Avenir"/>
                <a:ea typeface="Avenir"/>
                <a:cs typeface="Avenir"/>
                <a:sym typeface="Avenir"/>
              </a:rPr>
              <a:t>Collect all logic chain sentences into one document.</a:t>
            </a:r>
            <a:endParaRPr/>
          </a:p>
          <a:p>
            <a:pPr marL="0" lvl="0" indent="0" algn="l" rtl="0">
              <a:lnSpc>
                <a:spcPct val="100000"/>
              </a:lnSpc>
              <a:spcBef>
                <a:spcPts val="1000"/>
              </a:spcBef>
              <a:spcAft>
                <a:spcPts val="0"/>
              </a:spcAft>
              <a:buClr>
                <a:schemeClr val="dk1"/>
              </a:buClr>
              <a:buSzPts val="2400"/>
              <a:buNone/>
            </a:pPr>
            <a:endParaRPr sz="2400">
              <a:solidFill>
                <a:srgbClr val="3F3F3F"/>
              </a:solidFill>
              <a:latin typeface="Avenir"/>
              <a:ea typeface="Avenir"/>
              <a:cs typeface="Avenir"/>
              <a:sym typeface="Avenir"/>
            </a:endParaRPr>
          </a:p>
          <a:p>
            <a:pPr marL="0" lvl="0" indent="0" algn="l" rtl="0">
              <a:lnSpc>
                <a:spcPct val="90000"/>
              </a:lnSpc>
              <a:spcBef>
                <a:spcPts val="1000"/>
              </a:spcBef>
              <a:spcAft>
                <a:spcPts val="0"/>
              </a:spcAft>
              <a:buClr>
                <a:schemeClr val="dk1"/>
              </a:buClr>
              <a:buSzPts val="2800"/>
              <a:buNone/>
            </a:pPr>
            <a:endParaRPr/>
          </a:p>
        </p:txBody>
      </p:sp>
      <p:grpSp>
        <p:nvGrpSpPr>
          <p:cNvPr id="1237" name="Google Shape;1237;p62"/>
          <p:cNvGrpSpPr/>
          <p:nvPr/>
        </p:nvGrpSpPr>
        <p:grpSpPr>
          <a:xfrm>
            <a:off x="9601200" y="328481"/>
            <a:ext cx="2832498" cy="494202"/>
            <a:chOff x="4116076" y="413123"/>
            <a:chExt cx="2832498" cy="494202"/>
          </a:xfrm>
        </p:grpSpPr>
        <p:cxnSp>
          <p:nvCxnSpPr>
            <p:cNvPr id="1238" name="Google Shape;1238;p62"/>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1239" name="Google Shape;1239;p62"/>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240" name="Google Shape;1240;p62"/>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1241" name="Google Shape;1241;p62"/>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1242" name="Google Shape;1242;p62"/>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2</a:t>
              </a:r>
              <a:endParaRPr sz="500" b="1">
                <a:solidFill>
                  <a:srgbClr val="BFBFBF"/>
                </a:solidFill>
                <a:latin typeface="Avenir"/>
                <a:ea typeface="Avenir"/>
                <a:cs typeface="Avenir"/>
                <a:sym typeface="Avenir"/>
              </a:endParaRPr>
            </a:p>
          </p:txBody>
        </p:sp>
        <p:sp>
          <p:nvSpPr>
            <p:cNvPr id="1243" name="Google Shape;1243;p62"/>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3</a:t>
              </a:r>
              <a:endParaRPr sz="500" b="1">
                <a:solidFill>
                  <a:srgbClr val="07C1E8"/>
                </a:solidFill>
                <a:latin typeface="Avenir"/>
                <a:ea typeface="Avenir"/>
                <a:cs typeface="Avenir"/>
                <a:sym typeface="Avenir"/>
              </a:endParaRPr>
            </a:p>
          </p:txBody>
        </p:sp>
        <p:sp>
          <p:nvSpPr>
            <p:cNvPr id="1244" name="Google Shape;1244;p62"/>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4</a:t>
              </a:r>
              <a:endParaRPr sz="500" b="1">
                <a:solidFill>
                  <a:srgbClr val="BFBFBF"/>
                </a:solidFill>
                <a:latin typeface="Avenir"/>
                <a:ea typeface="Avenir"/>
                <a:cs typeface="Avenir"/>
                <a:sym typeface="Avenir"/>
              </a:endParaRPr>
            </a:p>
          </p:txBody>
        </p:sp>
        <p:sp>
          <p:nvSpPr>
            <p:cNvPr id="1245" name="Google Shape;1245;p62"/>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246" name="Google Shape;1246;p62"/>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247" name="Google Shape;1247;p62"/>
            <p:cNvSpPr/>
            <p:nvPr/>
          </p:nvSpPr>
          <p:spPr>
            <a:xfrm rot="8100000">
              <a:off x="5673408"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248" name="Google Shape;1248;p62"/>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
        <p:nvSpPr>
          <p:cNvPr id="1249" name="Google Shape;1249;p62"/>
          <p:cNvSpPr txBox="1"/>
          <p:nvPr/>
        </p:nvSpPr>
        <p:spPr>
          <a:xfrm>
            <a:off x="1024445" y="814889"/>
            <a:ext cx="7781352" cy="34146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7C1E8"/>
              </a:buClr>
              <a:buSzPts val="3200"/>
              <a:buFont typeface="Arial"/>
              <a:buNone/>
            </a:pPr>
            <a:r>
              <a:rPr lang="en-US" sz="3200" b="1" i="0">
                <a:solidFill>
                  <a:srgbClr val="07C1E8"/>
                </a:solidFill>
                <a:latin typeface="Arial"/>
                <a:ea typeface="Arial"/>
                <a:cs typeface="Arial"/>
                <a:sym typeface="Arial"/>
              </a:rPr>
              <a:t>Activity 3: Refine Your Activities</a:t>
            </a:r>
            <a:endParaRPr sz="3200" b="1" i="0">
              <a:solidFill>
                <a:schemeClr val="accent2"/>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254"/>
        <p:cNvGrpSpPr/>
        <p:nvPr/>
      </p:nvGrpSpPr>
      <p:grpSpPr>
        <a:xfrm>
          <a:off x="0" y="0"/>
          <a:ext cx="0" cy="0"/>
          <a:chOff x="0" y="0"/>
          <a:chExt cx="0" cy="0"/>
        </a:xfrm>
      </p:grpSpPr>
      <p:pic>
        <p:nvPicPr>
          <p:cNvPr id="1255" name="Google Shape;1255;p63"/>
          <p:cNvPicPr preferRelativeResize="0"/>
          <p:nvPr/>
        </p:nvPicPr>
        <p:blipFill rotWithShape="1">
          <a:blip r:embed="rId3">
            <a:alphaModFix/>
          </a:blip>
          <a:srcRect/>
          <a:stretch/>
        </p:blipFill>
        <p:spPr>
          <a:xfrm>
            <a:off x="838200" y="2314517"/>
            <a:ext cx="10430618" cy="3639312"/>
          </a:xfrm>
          <a:prstGeom prst="rect">
            <a:avLst/>
          </a:prstGeom>
          <a:noFill/>
          <a:ln>
            <a:noFill/>
          </a:ln>
        </p:spPr>
      </p:pic>
      <p:sp>
        <p:nvSpPr>
          <p:cNvPr id="1256" name="Google Shape;1256;p63"/>
          <p:cNvSpPr/>
          <p:nvPr/>
        </p:nvSpPr>
        <p:spPr>
          <a:xfrm>
            <a:off x="838200" y="1852852"/>
            <a:ext cx="216764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0193C0"/>
                </a:solidFill>
                <a:latin typeface="Comfortaa"/>
                <a:ea typeface="Comfortaa"/>
                <a:cs typeface="Comfortaa"/>
                <a:sym typeface="Comfortaa"/>
              </a:rPr>
              <a:t>EXAMPLE</a:t>
            </a:r>
            <a:endParaRPr sz="2400">
              <a:solidFill>
                <a:srgbClr val="454545"/>
              </a:solidFill>
              <a:latin typeface="Avenir"/>
              <a:ea typeface="Avenir"/>
              <a:cs typeface="Avenir"/>
              <a:sym typeface="Avenir"/>
            </a:endParaRPr>
          </a:p>
        </p:txBody>
      </p:sp>
      <p:grpSp>
        <p:nvGrpSpPr>
          <p:cNvPr id="1257" name="Google Shape;1257;p63"/>
          <p:cNvGrpSpPr/>
          <p:nvPr/>
        </p:nvGrpSpPr>
        <p:grpSpPr>
          <a:xfrm>
            <a:off x="9601200" y="328481"/>
            <a:ext cx="2832498" cy="494202"/>
            <a:chOff x="4116076" y="413123"/>
            <a:chExt cx="2832498" cy="494202"/>
          </a:xfrm>
        </p:grpSpPr>
        <p:cxnSp>
          <p:nvCxnSpPr>
            <p:cNvPr id="1258" name="Google Shape;1258;p63"/>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1259" name="Google Shape;1259;p63"/>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260" name="Google Shape;1260;p63"/>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1261" name="Google Shape;1261;p63"/>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1262" name="Google Shape;1262;p63"/>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2</a:t>
              </a:r>
              <a:endParaRPr sz="500" b="1">
                <a:solidFill>
                  <a:srgbClr val="BFBFBF"/>
                </a:solidFill>
                <a:latin typeface="Avenir"/>
                <a:ea typeface="Avenir"/>
                <a:cs typeface="Avenir"/>
                <a:sym typeface="Avenir"/>
              </a:endParaRPr>
            </a:p>
          </p:txBody>
        </p:sp>
        <p:sp>
          <p:nvSpPr>
            <p:cNvPr id="1263" name="Google Shape;1263;p63"/>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3</a:t>
              </a:r>
              <a:endParaRPr sz="500" b="1">
                <a:solidFill>
                  <a:srgbClr val="07C1E8"/>
                </a:solidFill>
                <a:latin typeface="Avenir"/>
                <a:ea typeface="Avenir"/>
                <a:cs typeface="Avenir"/>
                <a:sym typeface="Avenir"/>
              </a:endParaRPr>
            </a:p>
          </p:txBody>
        </p:sp>
        <p:sp>
          <p:nvSpPr>
            <p:cNvPr id="1264" name="Google Shape;1264;p63"/>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4</a:t>
              </a:r>
              <a:endParaRPr sz="500" b="1">
                <a:solidFill>
                  <a:srgbClr val="BFBFBF"/>
                </a:solidFill>
                <a:latin typeface="Avenir"/>
                <a:ea typeface="Avenir"/>
                <a:cs typeface="Avenir"/>
                <a:sym typeface="Avenir"/>
              </a:endParaRPr>
            </a:p>
          </p:txBody>
        </p:sp>
        <p:sp>
          <p:nvSpPr>
            <p:cNvPr id="1265" name="Google Shape;1265;p63"/>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266" name="Google Shape;1266;p63"/>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267" name="Google Shape;1267;p63"/>
            <p:cNvSpPr/>
            <p:nvPr/>
          </p:nvSpPr>
          <p:spPr>
            <a:xfrm rot="8100000">
              <a:off x="5673408"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268" name="Google Shape;1268;p63"/>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
        <p:nvSpPr>
          <p:cNvPr id="1269" name="Google Shape;1269;p63"/>
          <p:cNvSpPr txBox="1"/>
          <p:nvPr/>
        </p:nvSpPr>
        <p:spPr>
          <a:xfrm>
            <a:off x="1024445" y="814889"/>
            <a:ext cx="7781352" cy="34146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7C1E8"/>
              </a:buClr>
              <a:buSzPts val="3200"/>
              <a:buFont typeface="Arial"/>
              <a:buNone/>
            </a:pPr>
            <a:r>
              <a:rPr lang="en-US" sz="3200" b="1" i="0">
                <a:solidFill>
                  <a:srgbClr val="07C1E8"/>
                </a:solidFill>
                <a:latin typeface="Arial"/>
                <a:ea typeface="Arial"/>
                <a:cs typeface="Arial"/>
                <a:sym typeface="Arial"/>
              </a:rPr>
              <a:t>Activity 3: Refine Your Activities</a:t>
            </a:r>
            <a:endParaRPr sz="3200" b="1" i="0">
              <a:solidFill>
                <a:schemeClr val="accent2"/>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sp>
        <p:nvSpPr>
          <p:cNvPr id="1274" name="Google Shape;1274;p64"/>
          <p:cNvSpPr txBox="1"/>
          <p:nvPr/>
        </p:nvSpPr>
        <p:spPr>
          <a:xfrm>
            <a:off x="930616" y="1478898"/>
            <a:ext cx="10744200" cy="29956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0193C0"/>
                </a:solidFill>
                <a:latin typeface="Comfortaa"/>
                <a:ea typeface="Comfortaa"/>
                <a:cs typeface="Comfortaa"/>
                <a:sym typeface="Comfortaa"/>
              </a:rPr>
              <a:t>NEED SOME PRACTICE? Practice on examples then write your own.</a:t>
            </a:r>
            <a:endParaRPr/>
          </a:p>
          <a:p>
            <a:pPr marL="0" marR="0" lvl="0" indent="0" algn="l" rtl="0">
              <a:spcBef>
                <a:spcPts val="0"/>
              </a:spcBef>
              <a:spcAft>
                <a:spcPts val="0"/>
              </a:spcAft>
              <a:buNone/>
            </a:pPr>
            <a:r>
              <a:rPr lang="en-US" sz="2000">
                <a:solidFill>
                  <a:srgbClr val="0193C0"/>
                </a:solidFill>
                <a:latin typeface="Comfortaa"/>
                <a:ea typeface="Comfortaa"/>
                <a:cs typeface="Comfortaa"/>
                <a:sym typeface="Comfortaa"/>
              </a:rPr>
              <a:t> </a:t>
            </a:r>
            <a:endParaRPr/>
          </a:p>
          <a:p>
            <a:pPr marL="0" marR="0" lvl="0" indent="0" algn="l" rtl="0">
              <a:spcBef>
                <a:spcPts val="1000"/>
              </a:spcBef>
              <a:spcAft>
                <a:spcPts val="0"/>
              </a:spcAft>
              <a:buNone/>
            </a:pPr>
            <a:r>
              <a:rPr lang="en-US" sz="2000">
                <a:solidFill>
                  <a:srgbClr val="0193C0"/>
                </a:solidFill>
                <a:latin typeface="Avenir"/>
                <a:ea typeface="Avenir"/>
                <a:cs typeface="Avenir"/>
                <a:sym typeface="Avenir"/>
              </a:rPr>
              <a:t>Tag this example like the example diagramed on the previous slide and below:</a:t>
            </a:r>
            <a:endParaRPr/>
          </a:p>
          <a:p>
            <a:pPr marL="0" marR="0" lvl="0" indent="0" algn="l" rtl="0">
              <a:spcBef>
                <a:spcPts val="1000"/>
              </a:spcBef>
              <a:spcAft>
                <a:spcPts val="0"/>
              </a:spcAft>
              <a:buNone/>
            </a:pPr>
            <a:r>
              <a:rPr lang="en-US" sz="1800" b="0">
                <a:solidFill>
                  <a:srgbClr val="454545"/>
                </a:solidFill>
                <a:latin typeface="Avenir"/>
                <a:ea typeface="Avenir"/>
                <a:cs typeface="Avenir"/>
                <a:sym typeface="Avenir"/>
              </a:rPr>
              <a:t>“Radio drama will feature a married man who believes Christianity prohibits family planning (FP) as sinful. He will be counseled by his pastor and church members and encouraged to talk to his wife about family planning. As a result, listeners will be more likely to reject the idea that FP is sinful and will be more likely to talk to their wives about family planning.”</a:t>
            </a:r>
            <a:endParaRPr/>
          </a:p>
          <a:p>
            <a:pPr marL="0" marR="0" lvl="0" indent="0" algn="l" rtl="0">
              <a:spcBef>
                <a:spcPts val="0"/>
              </a:spcBef>
              <a:spcAft>
                <a:spcPts val="0"/>
              </a:spcAft>
              <a:buNone/>
            </a:pPr>
            <a:endParaRPr sz="1800" b="0">
              <a:solidFill>
                <a:srgbClr val="454545"/>
              </a:solidFill>
              <a:latin typeface="Avenir"/>
              <a:ea typeface="Avenir"/>
              <a:cs typeface="Avenir"/>
              <a:sym typeface="Avenir"/>
            </a:endParaRPr>
          </a:p>
          <a:p>
            <a:pPr marL="0" marR="0" lvl="0" indent="0" algn="l" rtl="0">
              <a:spcBef>
                <a:spcPts val="0"/>
              </a:spcBef>
              <a:spcAft>
                <a:spcPts val="0"/>
              </a:spcAft>
              <a:buNone/>
            </a:pPr>
            <a:endParaRPr sz="1800" b="0">
              <a:solidFill>
                <a:srgbClr val="454545"/>
              </a:solidFill>
              <a:latin typeface="Avenir"/>
              <a:ea typeface="Avenir"/>
              <a:cs typeface="Avenir"/>
              <a:sym typeface="Avenir"/>
            </a:endParaRPr>
          </a:p>
        </p:txBody>
      </p:sp>
      <p:pic>
        <p:nvPicPr>
          <p:cNvPr id="1275" name="Google Shape;1275;p64"/>
          <p:cNvPicPr preferRelativeResize="0"/>
          <p:nvPr/>
        </p:nvPicPr>
        <p:blipFill rotWithShape="1">
          <a:blip r:embed="rId3">
            <a:alphaModFix/>
          </a:blip>
          <a:srcRect/>
          <a:stretch/>
        </p:blipFill>
        <p:spPr>
          <a:xfrm>
            <a:off x="2001067" y="3950352"/>
            <a:ext cx="8189865" cy="2857499"/>
          </a:xfrm>
          <a:prstGeom prst="rect">
            <a:avLst/>
          </a:prstGeom>
          <a:noFill/>
          <a:ln>
            <a:noFill/>
          </a:ln>
        </p:spPr>
      </p:pic>
      <p:grpSp>
        <p:nvGrpSpPr>
          <p:cNvPr id="1276" name="Google Shape;1276;p64"/>
          <p:cNvGrpSpPr/>
          <p:nvPr/>
        </p:nvGrpSpPr>
        <p:grpSpPr>
          <a:xfrm>
            <a:off x="9601200" y="328481"/>
            <a:ext cx="2832498" cy="494202"/>
            <a:chOff x="4116076" y="413123"/>
            <a:chExt cx="2832498" cy="494202"/>
          </a:xfrm>
        </p:grpSpPr>
        <p:cxnSp>
          <p:nvCxnSpPr>
            <p:cNvPr id="1277" name="Google Shape;1277;p64"/>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1278" name="Google Shape;1278;p64"/>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279" name="Google Shape;1279;p64"/>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1280" name="Google Shape;1280;p64"/>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1281" name="Google Shape;1281;p64"/>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2</a:t>
              </a:r>
              <a:endParaRPr sz="500" b="1">
                <a:solidFill>
                  <a:srgbClr val="BFBFBF"/>
                </a:solidFill>
                <a:latin typeface="Avenir"/>
                <a:ea typeface="Avenir"/>
                <a:cs typeface="Avenir"/>
                <a:sym typeface="Avenir"/>
              </a:endParaRPr>
            </a:p>
          </p:txBody>
        </p:sp>
        <p:sp>
          <p:nvSpPr>
            <p:cNvPr id="1282" name="Google Shape;1282;p64"/>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3</a:t>
              </a:r>
              <a:endParaRPr sz="500" b="1">
                <a:solidFill>
                  <a:srgbClr val="07C1E8"/>
                </a:solidFill>
                <a:latin typeface="Avenir"/>
                <a:ea typeface="Avenir"/>
                <a:cs typeface="Avenir"/>
                <a:sym typeface="Avenir"/>
              </a:endParaRPr>
            </a:p>
          </p:txBody>
        </p:sp>
        <p:sp>
          <p:nvSpPr>
            <p:cNvPr id="1283" name="Google Shape;1283;p64"/>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4</a:t>
              </a:r>
              <a:endParaRPr sz="500" b="1">
                <a:solidFill>
                  <a:srgbClr val="BFBFBF"/>
                </a:solidFill>
                <a:latin typeface="Avenir"/>
                <a:ea typeface="Avenir"/>
                <a:cs typeface="Avenir"/>
                <a:sym typeface="Avenir"/>
              </a:endParaRPr>
            </a:p>
          </p:txBody>
        </p:sp>
        <p:sp>
          <p:nvSpPr>
            <p:cNvPr id="1284" name="Google Shape;1284;p64"/>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285" name="Google Shape;1285;p64"/>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286" name="Google Shape;1286;p64"/>
            <p:cNvSpPr/>
            <p:nvPr/>
          </p:nvSpPr>
          <p:spPr>
            <a:xfrm rot="8100000">
              <a:off x="5673408"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287" name="Google Shape;1287;p64"/>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
        <p:nvSpPr>
          <p:cNvPr id="1288" name="Google Shape;1288;p64"/>
          <p:cNvSpPr txBox="1"/>
          <p:nvPr/>
        </p:nvSpPr>
        <p:spPr>
          <a:xfrm>
            <a:off x="1024445" y="814889"/>
            <a:ext cx="7781352" cy="34146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7C1E8"/>
              </a:buClr>
              <a:buSzPts val="3200"/>
              <a:buFont typeface="Arial"/>
              <a:buNone/>
            </a:pPr>
            <a:r>
              <a:rPr lang="en-US" sz="3200" b="1" i="0">
                <a:solidFill>
                  <a:srgbClr val="07C1E8"/>
                </a:solidFill>
                <a:latin typeface="Arial"/>
                <a:ea typeface="Arial"/>
                <a:cs typeface="Arial"/>
                <a:sym typeface="Arial"/>
              </a:rPr>
              <a:t>Activity 3: Refine Your Activities</a:t>
            </a:r>
            <a:endParaRPr sz="3200" b="1" i="0">
              <a:solidFill>
                <a:schemeClr val="accent2"/>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292"/>
        <p:cNvGrpSpPr/>
        <p:nvPr/>
      </p:nvGrpSpPr>
      <p:grpSpPr>
        <a:xfrm>
          <a:off x="0" y="0"/>
          <a:ext cx="0" cy="0"/>
          <a:chOff x="0" y="0"/>
          <a:chExt cx="0" cy="0"/>
        </a:xfrm>
      </p:grpSpPr>
      <p:sp>
        <p:nvSpPr>
          <p:cNvPr id="1293" name="Google Shape;1293;p65"/>
          <p:cNvSpPr txBox="1">
            <a:spLocks noGrp="1"/>
          </p:cNvSpPr>
          <p:nvPr>
            <p:ph type="body" idx="1"/>
          </p:nvPr>
        </p:nvSpPr>
        <p:spPr>
          <a:xfrm>
            <a:off x="946529" y="1691773"/>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193C0"/>
              </a:buClr>
              <a:buSzPts val="2600"/>
              <a:buNone/>
            </a:pPr>
            <a:r>
              <a:rPr lang="en-US" sz="2600">
                <a:solidFill>
                  <a:srgbClr val="0193C0"/>
                </a:solidFill>
                <a:latin typeface="Comfortaa"/>
                <a:ea typeface="Comfortaa"/>
                <a:cs typeface="Comfortaa"/>
                <a:sym typeface="Comfortaa"/>
              </a:rPr>
              <a:t>WRAP UP</a:t>
            </a:r>
            <a:endParaRPr sz="2800" b="0">
              <a:solidFill>
                <a:srgbClr val="454545"/>
              </a:solidFill>
              <a:latin typeface="Avenir"/>
              <a:ea typeface="Avenir"/>
              <a:cs typeface="Avenir"/>
              <a:sym typeface="Avenir"/>
            </a:endParaRPr>
          </a:p>
          <a:p>
            <a:pPr marL="0" lvl="0" indent="0" algn="l" rtl="0">
              <a:lnSpc>
                <a:spcPct val="100000"/>
              </a:lnSpc>
              <a:spcBef>
                <a:spcPts val="1000"/>
              </a:spcBef>
              <a:spcAft>
                <a:spcPts val="0"/>
              </a:spcAft>
              <a:buClr>
                <a:srgbClr val="454545"/>
              </a:buClr>
              <a:buSzPts val="2400"/>
              <a:buNone/>
            </a:pPr>
            <a:r>
              <a:rPr lang="en-US" sz="2400" b="0">
                <a:solidFill>
                  <a:srgbClr val="454545"/>
                </a:solidFill>
                <a:latin typeface="Avenir"/>
                <a:ea typeface="Avenir"/>
                <a:cs typeface="Avenir"/>
                <a:sym typeface="Avenir"/>
              </a:rPr>
              <a:t>The team has now assessed the program logic model to see if it reflected the team’s understanding of social norms (Activity 1), assessed individual activities against the “Nine Common Attributes of Community-Based Norms Shifting Interventions" (Activity 2), and analyzed and refined each planned activity to assess whether there is a compelling logic chain between the activity, social norms, and program outcomes (Activity 3). In the next activity, the team will pause and consider whether, given the analysis work the team has done, the program has adequately considered the risks of unanticipated effects of social norms work.</a:t>
            </a:r>
            <a:endParaRPr sz="2400">
              <a:latin typeface="Avenir"/>
              <a:ea typeface="Avenir"/>
              <a:cs typeface="Avenir"/>
              <a:sym typeface="Avenir"/>
            </a:endParaRPr>
          </a:p>
          <a:p>
            <a:pPr marL="228600" lvl="0" indent="-50800" algn="l" rtl="0">
              <a:lnSpc>
                <a:spcPct val="90000"/>
              </a:lnSpc>
              <a:spcBef>
                <a:spcPts val="1000"/>
              </a:spcBef>
              <a:spcAft>
                <a:spcPts val="0"/>
              </a:spcAft>
              <a:buClr>
                <a:schemeClr val="dk1"/>
              </a:buClr>
              <a:buSzPts val="2800"/>
              <a:buNone/>
            </a:pPr>
            <a:endParaRPr sz="2800" b="0">
              <a:solidFill>
                <a:srgbClr val="454545"/>
              </a:solidFill>
              <a:latin typeface="Avenir"/>
              <a:ea typeface="Avenir"/>
              <a:cs typeface="Avenir"/>
              <a:sym typeface="Avenir"/>
            </a:endParaRPr>
          </a:p>
          <a:p>
            <a:pPr marL="0" lvl="0" indent="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grpSp>
        <p:nvGrpSpPr>
          <p:cNvPr id="1294" name="Google Shape;1294;p65"/>
          <p:cNvGrpSpPr/>
          <p:nvPr/>
        </p:nvGrpSpPr>
        <p:grpSpPr>
          <a:xfrm>
            <a:off x="9601200" y="328481"/>
            <a:ext cx="2832498" cy="494202"/>
            <a:chOff x="4116076" y="413123"/>
            <a:chExt cx="2832498" cy="494202"/>
          </a:xfrm>
        </p:grpSpPr>
        <p:cxnSp>
          <p:nvCxnSpPr>
            <p:cNvPr id="1295" name="Google Shape;1295;p65"/>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1296" name="Google Shape;1296;p65"/>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297" name="Google Shape;1297;p65"/>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1298" name="Google Shape;1298;p65"/>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1299" name="Google Shape;1299;p65"/>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2</a:t>
              </a:r>
              <a:endParaRPr sz="500" b="1">
                <a:solidFill>
                  <a:srgbClr val="BFBFBF"/>
                </a:solidFill>
                <a:latin typeface="Avenir"/>
                <a:ea typeface="Avenir"/>
                <a:cs typeface="Avenir"/>
                <a:sym typeface="Avenir"/>
              </a:endParaRPr>
            </a:p>
          </p:txBody>
        </p:sp>
        <p:sp>
          <p:nvSpPr>
            <p:cNvPr id="1300" name="Google Shape;1300;p65"/>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3</a:t>
              </a:r>
              <a:endParaRPr sz="500" b="1">
                <a:solidFill>
                  <a:srgbClr val="07C1E8"/>
                </a:solidFill>
                <a:latin typeface="Avenir"/>
                <a:ea typeface="Avenir"/>
                <a:cs typeface="Avenir"/>
                <a:sym typeface="Avenir"/>
              </a:endParaRPr>
            </a:p>
          </p:txBody>
        </p:sp>
        <p:sp>
          <p:nvSpPr>
            <p:cNvPr id="1301" name="Google Shape;1301;p65"/>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4</a:t>
              </a:r>
              <a:endParaRPr sz="500" b="1">
                <a:solidFill>
                  <a:srgbClr val="BFBFBF"/>
                </a:solidFill>
                <a:latin typeface="Avenir"/>
                <a:ea typeface="Avenir"/>
                <a:cs typeface="Avenir"/>
                <a:sym typeface="Avenir"/>
              </a:endParaRPr>
            </a:p>
          </p:txBody>
        </p:sp>
        <p:sp>
          <p:nvSpPr>
            <p:cNvPr id="1302" name="Google Shape;1302;p65"/>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303" name="Google Shape;1303;p65"/>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304" name="Google Shape;1304;p65"/>
            <p:cNvSpPr/>
            <p:nvPr/>
          </p:nvSpPr>
          <p:spPr>
            <a:xfrm rot="8100000">
              <a:off x="5673408"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305" name="Google Shape;1305;p65"/>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
        <p:nvSpPr>
          <p:cNvPr id="1306" name="Google Shape;1306;p65"/>
          <p:cNvSpPr txBox="1"/>
          <p:nvPr/>
        </p:nvSpPr>
        <p:spPr>
          <a:xfrm>
            <a:off x="1024445" y="814889"/>
            <a:ext cx="7781352" cy="34146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7C1E8"/>
              </a:buClr>
              <a:buSzPts val="3200"/>
              <a:buFont typeface="Arial"/>
              <a:buNone/>
            </a:pPr>
            <a:r>
              <a:rPr lang="en-US" sz="3200" b="1" i="0">
                <a:solidFill>
                  <a:srgbClr val="07C1E8"/>
                </a:solidFill>
                <a:latin typeface="Arial"/>
                <a:ea typeface="Arial"/>
                <a:cs typeface="Arial"/>
                <a:sym typeface="Arial"/>
              </a:rPr>
              <a:t>Activity 3: Refine Your Activities</a:t>
            </a:r>
            <a:endParaRPr sz="3200" b="1" i="0">
              <a:solidFill>
                <a:schemeClr val="accent2"/>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310"/>
        <p:cNvGrpSpPr/>
        <p:nvPr/>
      </p:nvGrpSpPr>
      <p:grpSpPr>
        <a:xfrm>
          <a:off x="0" y="0"/>
          <a:ext cx="0" cy="0"/>
          <a:chOff x="0" y="0"/>
          <a:chExt cx="0" cy="0"/>
        </a:xfrm>
      </p:grpSpPr>
      <p:sp>
        <p:nvSpPr>
          <p:cNvPr id="1311" name="Google Shape;1311;p66"/>
          <p:cNvSpPr txBox="1">
            <a:spLocks noGrp="1"/>
          </p:cNvSpPr>
          <p:nvPr>
            <p:ph type="body" idx="1"/>
          </p:nvPr>
        </p:nvSpPr>
        <p:spPr>
          <a:xfrm>
            <a:off x="993875" y="1691773"/>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454545"/>
              </a:buClr>
              <a:buSzPts val="2400"/>
              <a:buNone/>
            </a:pPr>
            <a:r>
              <a:rPr lang="en-US" sz="2400" b="0">
                <a:solidFill>
                  <a:srgbClr val="454545"/>
                </a:solidFill>
                <a:latin typeface="Avenir"/>
                <a:ea typeface="Avenir"/>
                <a:cs typeface="Avenir"/>
                <a:sym typeface="Avenir"/>
              </a:rPr>
              <a:t>When working on norms shifting programs, considering the ethical implications of the work is essential. </a:t>
            </a:r>
            <a:endParaRPr sz="2400">
              <a:solidFill>
                <a:srgbClr val="454545"/>
              </a:solidFill>
              <a:latin typeface="Avenir"/>
              <a:ea typeface="Avenir"/>
              <a:cs typeface="Avenir"/>
              <a:sym typeface="Avenir"/>
            </a:endParaRPr>
          </a:p>
          <a:p>
            <a:pPr marL="0" lvl="0" indent="0" algn="l" rtl="0">
              <a:lnSpc>
                <a:spcPct val="100000"/>
              </a:lnSpc>
              <a:spcBef>
                <a:spcPts val="1000"/>
              </a:spcBef>
              <a:spcAft>
                <a:spcPts val="0"/>
              </a:spcAft>
              <a:buClr>
                <a:srgbClr val="454545"/>
              </a:buClr>
              <a:buSzPts val="2400"/>
              <a:buNone/>
            </a:pPr>
            <a:r>
              <a:rPr lang="en-US" sz="2400" b="0">
                <a:solidFill>
                  <a:srgbClr val="454545"/>
                </a:solidFill>
                <a:latin typeface="Avenir"/>
                <a:ea typeface="Avenir"/>
                <a:cs typeface="Avenir"/>
                <a:sym typeface="Avenir"/>
              </a:rPr>
              <a:t>This may include stigma or other negative consequences for those who step outside of existing norms, especially those who do so early on, or those who continue to adhere to norms as they shift. </a:t>
            </a:r>
            <a:endParaRPr/>
          </a:p>
          <a:p>
            <a:pPr marL="0" lvl="0" indent="0" algn="l" rtl="0">
              <a:lnSpc>
                <a:spcPct val="100000"/>
              </a:lnSpc>
              <a:spcBef>
                <a:spcPts val="1000"/>
              </a:spcBef>
              <a:spcAft>
                <a:spcPts val="0"/>
              </a:spcAft>
              <a:buClr>
                <a:srgbClr val="454545"/>
              </a:buClr>
              <a:buSzPts val="2400"/>
              <a:buNone/>
            </a:pPr>
            <a:r>
              <a:rPr lang="en-US" sz="2400" b="0">
                <a:solidFill>
                  <a:srgbClr val="454545"/>
                </a:solidFill>
                <a:latin typeface="Avenir"/>
                <a:ea typeface="Avenir"/>
                <a:cs typeface="Avenir"/>
                <a:sym typeface="Avenir"/>
              </a:rPr>
              <a:t>Shifting norms may also pose risks to community-based field workers or volunteers who are affiliated with the program. In this activity, you will consider what the negative consequences might be of shifting norms and how to avoid or reduce these consequences. </a:t>
            </a:r>
            <a:endParaRPr sz="2400">
              <a:latin typeface="Avenir"/>
              <a:ea typeface="Avenir"/>
              <a:cs typeface="Avenir"/>
              <a:sym typeface="Avenir"/>
            </a:endParaRPr>
          </a:p>
        </p:txBody>
      </p:sp>
      <p:grpSp>
        <p:nvGrpSpPr>
          <p:cNvPr id="1312" name="Google Shape;1312;p66"/>
          <p:cNvGrpSpPr/>
          <p:nvPr/>
        </p:nvGrpSpPr>
        <p:grpSpPr>
          <a:xfrm>
            <a:off x="9601200" y="328481"/>
            <a:ext cx="2832498" cy="494202"/>
            <a:chOff x="4116076" y="413123"/>
            <a:chExt cx="2832498" cy="494202"/>
          </a:xfrm>
        </p:grpSpPr>
        <p:cxnSp>
          <p:nvCxnSpPr>
            <p:cNvPr id="1313" name="Google Shape;1313;p66"/>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1314" name="Google Shape;1314;p66"/>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315" name="Google Shape;1315;p66"/>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1316" name="Google Shape;1316;p66"/>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1317" name="Google Shape;1317;p66"/>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2</a:t>
              </a:r>
              <a:endParaRPr sz="500" b="1">
                <a:solidFill>
                  <a:srgbClr val="BFBFBF"/>
                </a:solidFill>
                <a:latin typeface="Avenir"/>
                <a:ea typeface="Avenir"/>
                <a:cs typeface="Avenir"/>
                <a:sym typeface="Avenir"/>
              </a:endParaRPr>
            </a:p>
          </p:txBody>
        </p:sp>
        <p:sp>
          <p:nvSpPr>
            <p:cNvPr id="1318" name="Google Shape;1318;p66"/>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3</a:t>
              </a:r>
              <a:endParaRPr sz="500" b="1">
                <a:solidFill>
                  <a:srgbClr val="07C1E8"/>
                </a:solidFill>
                <a:latin typeface="Avenir"/>
                <a:ea typeface="Avenir"/>
                <a:cs typeface="Avenir"/>
                <a:sym typeface="Avenir"/>
              </a:endParaRPr>
            </a:p>
          </p:txBody>
        </p:sp>
        <p:sp>
          <p:nvSpPr>
            <p:cNvPr id="1319" name="Google Shape;1319;p66"/>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4</a:t>
              </a:r>
              <a:endParaRPr sz="500" b="1">
                <a:solidFill>
                  <a:srgbClr val="BFBFBF"/>
                </a:solidFill>
                <a:latin typeface="Avenir"/>
                <a:ea typeface="Avenir"/>
                <a:cs typeface="Avenir"/>
                <a:sym typeface="Avenir"/>
              </a:endParaRPr>
            </a:p>
          </p:txBody>
        </p:sp>
        <p:sp>
          <p:nvSpPr>
            <p:cNvPr id="1320" name="Google Shape;1320;p66"/>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321" name="Google Shape;1321;p66"/>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322" name="Google Shape;1322;p66"/>
            <p:cNvSpPr/>
            <p:nvPr/>
          </p:nvSpPr>
          <p:spPr>
            <a:xfrm rot="8100000">
              <a:off x="5673408"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323" name="Google Shape;1323;p66"/>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
        <p:nvSpPr>
          <p:cNvPr id="1324" name="Google Shape;1324;p66"/>
          <p:cNvSpPr txBox="1"/>
          <p:nvPr/>
        </p:nvSpPr>
        <p:spPr>
          <a:xfrm>
            <a:off x="1024445" y="814889"/>
            <a:ext cx="7781352" cy="34146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7C1E8"/>
              </a:buClr>
              <a:buSzPts val="3200"/>
              <a:buFont typeface="Arial"/>
              <a:buNone/>
            </a:pPr>
            <a:r>
              <a:rPr lang="en-US" sz="3200" b="1" i="0">
                <a:solidFill>
                  <a:srgbClr val="07C1E8"/>
                </a:solidFill>
                <a:latin typeface="Arial"/>
                <a:ea typeface="Arial"/>
                <a:cs typeface="Arial"/>
                <a:sym typeface="Arial"/>
              </a:rPr>
              <a:t>Activity 4: Consider Risks</a:t>
            </a:r>
            <a:endParaRPr sz="3200" b="1" i="0">
              <a:solidFill>
                <a:schemeClr val="accent2"/>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328"/>
        <p:cNvGrpSpPr/>
        <p:nvPr/>
      </p:nvGrpSpPr>
      <p:grpSpPr>
        <a:xfrm>
          <a:off x="0" y="0"/>
          <a:ext cx="0" cy="0"/>
          <a:chOff x="0" y="0"/>
          <a:chExt cx="0" cy="0"/>
        </a:xfrm>
      </p:grpSpPr>
      <p:sp>
        <p:nvSpPr>
          <p:cNvPr id="1329" name="Google Shape;1329;p6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193C0"/>
              </a:buClr>
              <a:buSzPts val="2400"/>
              <a:buNone/>
            </a:pPr>
            <a:r>
              <a:rPr lang="en-US" sz="2400">
                <a:solidFill>
                  <a:srgbClr val="0193C0"/>
                </a:solidFill>
                <a:latin typeface="Comfortaa"/>
                <a:ea typeface="Comfortaa"/>
                <a:cs typeface="Comfortaa"/>
                <a:sym typeface="Comfortaa"/>
              </a:rPr>
              <a:t>INSTRUCTIONS</a:t>
            </a:r>
            <a:endParaRPr>
              <a:solidFill>
                <a:srgbClr val="454545"/>
              </a:solidFill>
              <a:latin typeface="Avenir"/>
              <a:ea typeface="Avenir"/>
              <a:cs typeface="Avenir"/>
              <a:sym typeface="Avenir"/>
            </a:endParaRPr>
          </a:p>
          <a:p>
            <a:pPr marL="514350" lvl="0" indent="-514350" algn="l" rtl="0">
              <a:lnSpc>
                <a:spcPct val="90000"/>
              </a:lnSpc>
              <a:spcBef>
                <a:spcPts val="1000"/>
              </a:spcBef>
              <a:spcAft>
                <a:spcPts val="0"/>
              </a:spcAft>
              <a:buClr>
                <a:srgbClr val="3F3F3F"/>
              </a:buClr>
              <a:buSzPts val="2400"/>
              <a:buFont typeface="Calibri"/>
              <a:buAutoNum type="arabicPeriod"/>
            </a:pPr>
            <a:r>
              <a:rPr lang="en-US" sz="2400">
                <a:solidFill>
                  <a:srgbClr val="3F3F3F"/>
                </a:solidFill>
                <a:latin typeface="Avenir"/>
                <a:ea typeface="Avenir"/>
                <a:cs typeface="Avenir"/>
                <a:sym typeface="Avenir"/>
              </a:rPr>
              <a:t>Get into one or more groups, depending on the size of your team.</a:t>
            </a:r>
            <a:endParaRPr/>
          </a:p>
          <a:p>
            <a:pPr marL="514350" lvl="0" indent="-514350" algn="l" rtl="0">
              <a:lnSpc>
                <a:spcPct val="90000"/>
              </a:lnSpc>
              <a:spcBef>
                <a:spcPts val="1000"/>
              </a:spcBef>
              <a:spcAft>
                <a:spcPts val="0"/>
              </a:spcAft>
              <a:buClr>
                <a:srgbClr val="3F3F3F"/>
              </a:buClr>
              <a:buSzPts val="2400"/>
              <a:buFont typeface="Calibri"/>
              <a:buAutoNum type="arabicPeriod"/>
            </a:pPr>
            <a:r>
              <a:rPr lang="en-US" sz="2400">
                <a:solidFill>
                  <a:srgbClr val="3F3F3F"/>
                </a:solidFill>
                <a:latin typeface="Avenir"/>
                <a:ea typeface="Avenir"/>
                <a:cs typeface="Avenir"/>
                <a:sym typeface="Avenir"/>
              </a:rPr>
              <a:t>Complete the Consider Risks Table.</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
        <p:nvSpPr>
          <p:cNvPr id="1330" name="Google Shape;1330;p67"/>
          <p:cNvSpPr txBox="1"/>
          <p:nvPr/>
        </p:nvSpPr>
        <p:spPr>
          <a:xfrm>
            <a:off x="4644180" y="4930169"/>
            <a:ext cx="6950600" cy="1927831"/>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7C1E8"/>
              </a:buClr>
              <a:buSzPts val="2000"/>
              <a:buFont typeface="Comfortaa"/>
              <a:buNone/>
            </a:pPr>
            <a:r>
              <a:rPr lang="en-US" sz="2000" b="0" i="0" dirty="0">
                <a:solidFill>
                  <a:srgbClr val="07C1E8"/>
                </a:solidFill>
                <a:latin typeface="Comfortaa"/>
                <a:ea typeface="Comfortaa"/>
                <a:cs typeface="Comfortaa"/>
                <a:sym typeface="Comfortaa"/>
              </a:rPr>
              <a:t>You won’t be able to predict and avoid all negative implications, so include attention to these in your monitoring plan. Programs should put in place monitoring systems that allow them to learn about resistance or backlash early in implementation.</a:t>
            </a:r>
            <a:endParaRPr dirty="0"/>
          </a:p>
          <a:p>
            <a:pPr marL="0" marR="0" lvl="0" indent="0" algn="l" rtl="0">
              <a:lnSpc>
                <a:spcPct val="90000"/>
              </a:lnSpc>
              <a:spcBef>
                <a:spcPts val="0"/>
              </a:spcBef>
              <a:spcAft>
                <a:spcPts val="0"/>
              </a:spcAft>
              <a:buClr>
                <a:schemeClr val="dk2"/>
              </a:buClr>
              <a:buSzPts val="1100"/>
              <a:buFont typeface="Montserrat"/>
              <a:buNone/>
            </a:pPr>
            <a:endParaRPr sz="1100" b="0" i="0" dirty="0">
              <a:solidFill>
                <a:srgbClr val="454545"/>
              </a:solidFill>
              <a:latin typeface="Avenir"/>
              <a:ea typeface="Avenir"/>
              <a:cs typeface="Avenir"/>
              <a:sym typeface="Avenir"/>
            </a:endParaRPr>
          </a:p>
        </p:txBody>
      </p:sp>
      <p:grpSp>
        <p:nvGrpSpPr>
          <p:cNvPr id="1331" name="Google Shape;1331;p67"/>
          <p:cNvGrpSpPr/>
          <p:nvPr/>
        </p:nvGrpSpPr>
        <p:grpSpPr>
          <a:xfrm>
            <a:off x="9601200" y="328481"/>
            <a:ext cx="2832498" cy="494202"/>
            <a:chOff x="4116076" y="413123"/>
            <a:chExt cx="2832498" cy="494202"/>
          </a:xfrm>
        </p:grpSpPr>
        <p:cxnSp>
          <p:nvCxnSpPr>
            <p:cNvPr id="1332" name="Google Shape;1332;p67"/>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1333" name="Google Shape;1333;p67"/>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334" name="Google Shape;1334;p67"/>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1335" name="Google Shape;1335;p67"/>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1336" name="Google Shape;1336;p67"/>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2</a:t>
              </a:r>
              <a:endParaRPr sz="500" b="1">
                <a:solidFill>
                  <a:srgbClr val="BFBFBF"/>
                </a:solidFill>
                <a:latin typeface="Avenir"/>
                <a:ea typeface="Avenir"/>
                <a:cs typeface="Avenir"/>
                <a:sym typeface="Avenir"/>
              </a:endParaRPr>
            </a:p>
          </p:txBody>
        </p:sp>
        <p:sp>
          <p:nvSpPr>
            <p:cNvPr id="1337" name="Google Shape;1337;p67"/>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3</a:t>
              </a:r>
              <a:endParaRPr sz="500" b="1">
                <a:solidFill>
                  <a:srgbClr val="07C1E8"/>
                </a:solidFill>
                <a:latin typeface="Avenir"/>
                <a:ea typeface="Avenir"/>
                <a:cs typeface="Avenir"/>
                <a:sym typeface="Avenir"/>
              </a:endParaRPr>
            </a:p>
          </p:txBody>
        </p:sp>
        <p:sp>
          <p:nvSpPr>
            <p:cNvPr id="1338" name="Google Shape;1338;p67"/>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4</a:t>
              </a:r>
              <a:endParaRPr sz="500" b="1">
                <a:solidFill>
                  <a:srgbClr val="BFBFBF"/>
                </a:solidFill>
                <a:latin typeface="Avenir"/>
                <a:ea typeface="Avenir"/>
                <a:cs typeface="Avenir"/>
                <a:sym typeface="Avenir"/>
              </a:endParaRPr>
            </a:p>
          </p:txBody>
        </p:sp>
        <p:sp>
          <p:nvSpPr>
            <p:cNvPr id="1339" name="Google Shape;1339;p67"/>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340" name="Google Shape;1340;p67"/>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341" name="Google Shape;1341;p67"/>
            <p:cNvSpPr/>
            <p:nvPr/>
          </p:nvSpPr>
          <p:spPr>
            <a:xfrm rot="8100000">
              <a:off x="5673408"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342" name="Google Shape;1342;p67"/>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
        <p:nvSpPr>
          <p:cNvPr id="1343" name="Google Shape;1343;p67"/>
          <p:cNvSpPr txBox="1"/>
          <p:nvPr/>
        </p:nvSpPr>
        <p:spPr>
          <a:xfrm>
            <a:off x="1024445" y="814889"/>
            <a:ext cx="7781352" cy="34146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7C1E8"/>
              </a:buClr>
              <a:buSzPts val="3200"/>
              <a:buFont typeface="Arial"/>
              <a:buNone/>
            </a:pPr>
            <a:r>
              <a:rPr lang="en-US" sz="3200" b="1" i="0">
                <a:solidFill>
                  <a:srgbClr val="07C1E8"/>
                </a:solidFill>
                <a:latin typeface="Arial"/>
                <a:ea typeface="Arial"/>
                <a:cs typeface="Arial"/>
                <a:sym typeface="Arial"/>
              </a:rPr>
              <a:t>Activity 4: Consider Risks</a:t>
            </a:r>
            <a:endParaRPr sz="3200" b="1" i="0">
              <a:solidFill>
                <a:schemeClr val="accent2"/>
              </a:solidFill>
              <a:latin typeface="Calibri"/>
              <a:ea typeface="Calibri"/>
              <a:cs typeface="Calibri"/>
              <a:sym typeface="Calibri"/>
            </a:endParaRPr>
          </a:p>
        </p:txBody>
      </p:sp>
      <p:sp>
        <p:nvSpPr>
          <p:cNvPr id="1344" name="Google Shape;1344;p67"/>
          <p:cNvSpPr/>
          <p:nvPr/>
        </p:nvSpPr>
        <p:spPr>
          <a:xfrm rot="2700000">
            <a:off x="2849878" y="4789078"/>
            <a:ext cx="1415780" cy="1415780"/>
          </a:xfrm>
          <a:prstGeom prst="teardrop">
            <a:avLst>
              <a:gd name="adj" fmla="val 92853"/>
            </a:avLst>
          </a:prstGeom>
          <a:solidFill>
            <a:schemeClr val="lt1"/>
          </a:solidFill>
          <a:ln w="28575" cap="flat" cmpd="sng">
            <a:solidFill>
              <a:srgbClr val="07C1E8"/>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10000"/>
              </a:lnSpc>
              <a:spcBef>
                <a:spcPts val="0"/>
              </a:spcBef>
              <a:spcAft>
                <a:spcPts val="0"/>
              </a:spcAft>
              <a:buNone/>
            </a:pPr>
            <a:endParaRPr sz="1000">
              <a:solidFill>
                <a:schemeClr val="dk1"/>
              </a:solidFill>
              <a:latin typeface="Calibri"/>
              <a:ea typeface="Calibri"/>
              <a:cs typeface="Calibri"/>
              <a:sym typeface="Calibri"/>
            </a:endParaRPr>
          </a:p>
        </p:txBody>
      </p:sp>
      <p:sp>
        <p:nvSpPr>
          <p:cNvPr id="1345" name="Google Shape;1345;p67"/>
          <p:cNvSpPr txBox="1"/>
          <p:nvPr/>
        </p:nvSpPr>
        <p:spPr>
          <a:xfrm>
            <a:off x="2975956" y="5357908"/>
            <a:ext cx="1356319" cy="278121"/>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7C1E8"/>
              </a:buClr>
              <a:buSzPts val="2000"/>
              <a:buFont typeface="Avenir"/>
              <a:buNone/>
            </a:pPr>
            <a:r>
              <a:rPr lang="en-US" sz="2000" b="1" i="0" dirty="0">
                <a:solidFill>
                  <a:srgbClr val="07C1E8"/>
                </a:solidFill>
                <a:latin typeface="Avenir"/>
                <a:ea typeface="Avenir"/>
                <a:cs typeface="Avenir"/>
                <a:sym typeface="Avenir"/>
              </a:rPr>
              <a:t>Remember</a:t>
            </a:r>
            <a:endParaRP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350"/>
        <p:cNvGrpSpPr/>
        <p:nvPr/>
      </p:nvGrpSpPr>
      <p:grpSpPr>
        <a:xfrm>
          <a:off x="0" y="0"/>
          <a:ext cx="0" cy="0"/>
          <a:chOff x="0" y="0"/>
          <a:chExt cx="0" cy="0"/>
        </a:xfrm>
      </p:grpSpPr>
      <p:graphicFrame>
        <p:nvGraphicFramePr>
          <p:cNvPr id="1351" name="Google Shape;1351;p68"/>
          <p:cNvGraphicFramePr/>
          <p:nvPr>
            <p:extLst>
              <p:ext uri="{D42A27DB-BD31-4B8C-83A1-F6EECF244321}">
                <p14:modId xmlns:p14="http://schemas.microsoft.com/office/powerpoint/2010/main" val="662098962"/>
              </p:ext>
            </p:extLst>
          </p:nvPr>
        </p:nvGraphicFramePr>
        <p:xfrm>
          <a:off x="4444459" y="1383400"/>
          <a:ext cx="5499625" cy="5178005"/>
        </p:xfrm>
        <a:graphic>
          <a:graphicData uri="http://schemas.openxmlformats.org/drawingml/2006/table">
            <a:tbl>
              <a:tblPr firstRow="1" firstCol="1" bandRow="1">
                <a:noFill/>
                <a:tableStyleId>{162E070B-021E-41B2-B654-C3F7026BE7C2}</a:tableStyleId>
              </a:tblPr>
              <a:tblGrid>
                <a:gridCol w="2748925">
                  <a:extLst>
                    <a:ext uri="{9D8B030D-6E8A-4147-A177-3AD203B41FA5}">
                      <a16:colId xmlns:a16="http://schemas.microsoft.com/office/drawing/2014/main" val="20000"/>
                    </a:ext>
                  </a:extLst>
                </a:gridCol>
                <a:gridCol w="2750700">
                  <a:extLst>
                    <a:ext uri="{9D8B030D-6E8A-4147-A177-3AD203B41FA5}">
                      <a16:colId xmlns:a16="http://schemas.microsoft.com/office/drawing/2014/main" val="20001"/>
                    </a:ext>
                  </a:extLst>
                </a:gridCol>
              </a:tblGrid>
              <a:tr h="315475">
                <a:tc>
                  <a:txBody>
                    <a:bodyPr/>
                    <a:lstStyle/>
                    <a:p>
                      <a:pPr marL="0" marR="0" lvl="0" indent="0" algn="l" rtl="0">
                        <a:lnSpc>
                          <a:spcPct val="120000"/>
                        </a:lnSpc>
                        <a:spcBef>
                          <a:spcPts val="0"/>
                        </a:spcBef>
                        <a:spcAft>
                          <a:spcPts val="0"/>
                        </a:spcAft>
                        <a:buNone/>
                      </a:pPr>
                      <a:r>
                        <a:rPr lang="en-US" sz="1100" b="1" i="0" u="none" strike="noStrike" cap="none" dirty="0">
                          <a:solidFill>
                            <a:schemeClr val="bg1"/>
                          </a:solidFill>
                          <a:latin typeface="Avenir"/>
                          <a:ea typeface="Avenir"/>
                          <a:cs typeface="Avenir"/>
                          <a:sym typeface="Avenir"/>
                        </a:rPr>
                        <a:t>Question</a:t>
                      </a:r>
                      <a:endParaRPr dirty="0">
                        <a:solidFill>
                          <a:schemeClr val="bg1"/>
                        </a:solidFill>
                      </a:endParaRPr>
                    </a:p>
                  </a:txBody>
                  <a:tcPr marL="43600" marR="43600"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20000"/>
                        </a:lnSpc>
                        <a:spcBef>
                          <a:spcPts val="0"/>
                        </a:spcBef>
                        <a:spcAft>
                          <a:spcPts val="0"/>
                        </a:spcAft>
                        <a:buNone/>
                      </a:pPr>
                      <a:r>
                        <a:rPr lang="en-US" sz="1100" b="1" i="0" u="none" strike="noStrike" cap="none" dirty="0">
                          <a:solidFill>
                            <a:schemeClr val="bg1"/>
                          </a:solidFill>
                          <a:latin typeface="Avenir"/>
                          <a:ea typeface="Avenir"/>
                          <a:cs typeface="Avenir"/>
                          <a:sym typeface="Avenir"/>
                        </a:rPr>
                        <a:t>Notes</a:t>
                      </a:r>
                      <a:endParaRPr sz="1100" b="1" i="0" u="none" strike="noStrike" cap="none" dirty="0">
                        <a:solidFill>
                          <a:schemeClr val="bg1"/>
                        </a:solidFill>
                        <a:latin typeface="Avenir"/>
                        <a:ea typeface="Avenir"/>
                        <a:cs typeface="Avenir"/>
                        <a:sym typeface="Avenir"/>
                      </a:endParaRPr>
                    </a:p>
                  </a:txBody>
                  <a:tcPr marL="43600" marR="43600"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021425">
                <a:tc>
                  <a:txBody>
                    <a:bodyPr/>
                    <a:lstStyle/>
                    <a:p>
                      <a:pPr marL="0" marR="0" lvl="0" indent="0" algn="l" rtl="0">
                        <a:lnSpc>
                          <a:spcPct val="120000"/>
                        </a:lnSpc>
                        <a:spcBef>
                          <a:spcPts val="0"/>
                        </a:spcBef>
                        <a:spcAft>
                          <a:spcPts val="0"/>
                        </a:spcAft>
                        <a:buNone/>
                      </a:pPr>
                      <a:r>
                        <a:rPr lang="en-US" sz="1100" b="0" i="0" u="none" strike="noStrike" cap="none" dirty="0">
                          <a:solidFill>
                            <a:schemeClr val="bg1"/>
                          </a:solidFill>
                          <a:latin typeface="Avenir"/>
                          <a:ea typeface="Avenir"/>
                          <a:cs typeface="Avenir"/>
                          <a:sym typeface="Avenir"/>
                        </a:rPr>
                        <a:t>How have you planned to engage respectfully with all sections of the community, including marginalized or vulnerable groups such as women or youth?</a:t>
                      </a:r>
                      <a:endParaRPr dirty="0">
                        <a:solidFill>
                          <a:schemeClr val="bg1"/>
                        </a:solidFill>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20000"/>
                        </a:lnSpc>
                        <a:spcBef>
                          <a:spcPts val="0"/>
                        </a:spcBef>
                        <a:spcAft>
                          <a:spcPts val="0"/>
                        </a:spcAft>
                        <a:buNone/>
                      </a:pPr>
                      <a:endParaRPr sz="1100" b="0" i="0" u="none" strike="noStrike" cap="none">
                        <a:solidFill>
                          <a:schemeClr val="dk1"/>
                        </a:solidFill>
                        <a:latin typeface="Avenir"/>
                        <a:ea typeface="Avenir"/>
                        <a:cs typeface="Avenir"/>
                        <a:sym typeface="Avenir"/>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alpha val="62745"/>
                      </a:schemeClr>
                    </a:solidFill>
                  </a:tcPr>
                </a:tc>
                <a:extLst>
                  <a:ext uri="{0D108BD9-81ED-4DB2-BD59-A6C34878D82A}">
                    <a16:rowId xmlns:a16="http://schemas.microsoft.com/office/drawing/2014/main" val="10001"/>
                  </a:ext>
                </a:extLst>
              </a:tr>
              <a:tr h="915925">
                <a:tc>
                  <a:txBody>
                    <a:bodyPr/>
                    <a:lstStyle/>
                    <a:p>
                      <a:pPr marL="0" marR="0" lvl="0" indent="0" algn="l" rtl="0">
                        <a:lnSpc>
                          <a:spcPct val="120000"/>
                        </a:lnSpc>
                        <a:spcBef>
                          <a:spcPts val="0"/>
                        </a:spcBef>
                        <a:spcAft>
                          <a:spcPts val="0"/>
                        </a:spcAft>
                        <a:buNone/>
                      </a:pPr>
                      <a:r>
                        <a:rPr lang="en-US" sz="1100" b="0" i="0" u="none" strike="noStrike" cap="none" dirty="0">
                          <a:solidFill>
                            <a:schemeClr val="bg1"/>
                          </a:solidFill>
                          <a:latin typeface="Avenir"/>
                          <a:ea typeface="Avenir"/>
                          <a:cs typeface="Avenir"/>
                          <a:sym typeface="Avenir"/>
                        </a:rPr>
                        <a:t>How have you ensured your messages resonate with local contexts and cultures?</a:t>
                      </a:r>
                      <a:endParaRPr dirty="0">
                        <a:solidFill>
                          <a:schemeClr val="bg1"/>
                        </a:solidFill>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20000"/>
                        </a:lnSpc>
                        <a:spcBef>
                          <a:spcPts val="0"/>
                        </a:spcBef>
                        <a:spcAft>
                          <a:spcPts val="0"/>
                        </a:spcAft>
                        <a:buNone/>
                      </a:pPr>
                      <a:endParaRPr sz="1100" b="1" i="0" u="none" strike="noStrike" cap="none">
                        <a:solidFill>
                          <a:schemeClr val="dk1"/>
                        </a:solidFill>
                        <a:latin typeface="Avenir"/>
                        <a:ea typeface="Avenir"/>
                        <a:cs typeface="Avenir"/>
                        <a:sym typeface="Avenir"/>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alpha val="62745"/>
                      </a:schemeClr>
                    </a:solidFill>
                  </a:tcPr>
                </a:tc>
                <a:extLst>
                  <a:ext uri="{0D108BD9-81ED-4DB2-BD59-A6C34878D82A}">
                    <a16:rowId xmlns:a16="http://schemas.microsoft.com/office/drawing/2014/main" val="10002"/>
                  </a:ext>
                </a:extLst>
              </a:tr>
              <a:tr h="1018350">
                <a:tc>
                  <a:txBody>
                    <a:bodyPr/>
                    <a:lstStyle/>
                    <a:p>
                      <a:pPr marL="0" marR="0" lvl="0" indent="0" algn="l" rtl="0">
                        <a:lnSpc>
                          <a:spcPct val="120000"/>
                        </a:lnSpc>
                        <a:spcBef>
                          <a:spcPts val="0"/>
                        </a:spcBef>
                        <a:spcAft>
                          <a:spcPts val="0"/>
                        </a:spcAft>
                        <a:buNone/>
                      </a:pPr>
                      <a:r>
                        <a:rPr lang="en-US" sz="1100" b="0" i="0" u="none" strike="noStrike" cap="none">
                          <a:solidFill>
                            <a:srgbClr val="3F3F3F"/>
                          </a:solidFill>
                          <a:latin typeface="Avenir"/>
                          <a:ea typeface="Avenir"/>
                          <a:cs typeface="Avenir"/>
                          <a:sym typeface="Avenir"/>
                        </a:rPr>
                        <a:t>How have you partnered with policy makers, opinion leaders, and service providers to ensure their support and buy-in? Are there other “gate-keepers” that may influence acceptance of change?</a:t>
                      </a:r>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20000"/>
                        </a:lnSpc>
                        <a:spcBef>
                          <a:spcPts val="0"/>
                        </a:spcBef>
                        <a:spcAft>
                          <a:spcPts val="0"/>
                        </a:spcAft>
                        <a:buClr>
                          <a:schemeClr val="dk1"/>
                        </a:buClr>
                        <a:buSzPts val="1100"/>
                        <a:buFont typeface="Calibri"/>
                        <a:buNone/>
                      </a:pPr>
                      <a:endParaRPr sz="1100" b="1" i="0" u="none" strike="noStrike" cap="none">
                        <a:solidFill>
                          <a:schemeClr val="dk1"/>
                        </a:solidFill>
                        <a:latin typeface="Avenir"/>
                        <a:ea typeface="Avenir"/>
                        <a:cs typeface="Avenir"/>
                        <a:sym typeface="Avenir"/>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911150">
                <a:tc>
                  <a:txBody>
                    <a:bodyPr/>
                    <a:lstStyle/>
                    <a:p>
                      <a:pPr marL="0" marR="0" lvl="0" indent="0" algn="l" rtl="0">
                        <a:lnSpc>
                          <a:spcPct val="120000"/>
                        </a:lnSpc>
                        <a:spcBef>
                          <a:spcPts val="0"/>
                        </a:spcBef>
                        <a:spcAft>
                          <a:spcPts val="0"/>
                        </a:spcAft>
                        <a:buNone/>
                      </a:pPr>
                      <a:r>
                        <a:rPr lang="en-US" sz="1100" b="0" i="0" u="none" strike="noStrike" cap="none">
                          <a:solidFill>
                            <a:srgbClr val="3F3F3F"/>
                          </a:solidFill>
                          <a:latin typeface="Avenir"/>
                          <a:ea typeface="Avenir"/>
                          <a:cs typeface="Avenir"/>
                          <a:sym typeface="Avenir"/>
                        </a:rPr>
                        <a:t>Are you working with role models (e.g., popular musicians, sports stars, or people respected by priority groups) to endorse new values and practices, if relevant?</a:t>
                      </a:r>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20000"/>
                        </a:lnSpc>
                        <a:spcBef>
                          <a:spcPts val="0"/>
                        </a:spcBef>
                        <a:spcAft>
                          <a:spcPts val="0"/>
                        </a:spcAft>
                        <a:buClr>
                          <a:schemeClr val="dk1"/>
                        </a:buClr>
                        <a:buSzPts val="1100"/>
                        <a:buFont typeface="Calibri"/>
                        <a:buNone/>
                      </a:pPr>
                      <a:endParaRPr sz="1100" b="1" i="0" u="none" strike="noStrike" cap="none">
                        <a:solidFill>
                          <a:schemeClr val="dk1"/>
                        </a:solidFill>
                        <a:latin typeface="Avenir"/>
                        <a:ea typeface="Avenir"/>
                        <a:cs typeface="Avenir"/>
                        <a:sym typeface="Avenir"/>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911250">
                <a:tc>
                  <a:txBody>
                    <a:bodyPr/>
                    <a:lstStyle/>
                    <a:p>
                      <a:pPr marL="0" marR="0" lvl="0" indent="0" algn="l" rtl="0">
                        <a:lnSpc>
                          <a:spcPct val="120000"/>
                        </a:lnSpc>
                        <a:spcBef>
                          <a:spcPts val="0"/>
                        </a:spcBef>
                        <a:spcAft>
                          <a:spcPts val="0"/>
                        </a:spcAft>
                        <a:buNone/>
                      </a:pPr>
                      <a:r>
                        <a:rPr lang="en-US" sz="1100" b="0" i="0" u="none" strike="noStrike" cap="none">
                          <a:solidFill>
                            <a:srgbClr val="3F3F3F"/>
                          </a:solidFill>
                          <a:latin typeface="Avenir"/>
                          <a:ea typeface="Avenir"/>
                          <a:cs typeface="Avenir"/>
                          <a:sym typeface="Avenir"/>
                        </a:rPr>
                        <a:t>Do you have a plan in place to deal with unanticipated consequences? Those might include harm against program staff or push back from people whose power is threatened by norms change.</a:t>
                      </a:r>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20000"/>
                        </a:lnSpc>
                        <a:spcBef>
                          <a:spcPts val="0"/>
                        </a:spcBef>
                        <a:spcAft>
                          <a:spcPts val="0"/>
                        </a:spcAft>
                        <a:buClr>
                          <a:schemeClr val="dk1"/>
                        </a:buClr>
                        <a:buSzPts val="1100"/>
                        <a:buFont typeface="Calibri"/>
                        <a:buNone/>
                      </a:pPr>
                      <a:endParaRPr sz="1100" b="1" i="0" u="none" strike="noStrike" cap="none" dirty="0">
                        <a:solidFill>
                          <a:schemeClr val="dk1"/>
                        </a:solidFill>
                        <a:latin typeface="Avenir"/>
                        <a:ea typeface="Avenir"/>
                        <a:cs typeface="Avenir"/>
                        <a:sym typeface="Avenir"/>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
        <p:nvSpPr>
          <p:cNvPr id="1352" name="Google Shape;1352;p68"/>
          <p:cNvSpPr txBox="1">
            <a:spLocks noGrp="1"/>
          </p:cNvSpPr>
          <p:nvPr>
            <p:ph type="body" idx="1"/>
          </p:nvPr>
        </p:nvSpPr>
        <p:spPr>
          <a:xfrm>
            <a:off x="1024445" y="1654175"/>
            <a:ext cx="3257550" cy="177482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193C0"/>
              </a:buClr>
              <a:buSzPts val="2400"/>
              <a:buNone/>
            </a:pPr>
            <a:r>
              <a:rPr lang="en-US" sz="2400" dirty="0">
                <a:solidFill>
                  <a:srgbClr val="0193C0"/>
                </a:solidFill>
                <a:latin typeface="Comfortaa"/>
                <a:ea typeface="Comfortaa"/>
                <a:cs typeface="Comfortaa"/>
                <a:sym typeface="Comfortaa"/>
              </a:rPr>
              <a:t>TEMPLATE </a:t>
            </a:r>
            <a:endParaRPr dirty="0"/>
          </a:p>
          <a:p>
            <a:pPr marL="0" lvl="0" indent="0" algn="l" rtl="0">
              <a:lnSpc>
                <a:spcPct val="90000"/>
              </a:lnSpc>
              <a:spcBef>
                <a:spcPts val="1000"/>
              </a:spcBef>
              <a:spcAft>
                <a:spcPts val="0"/>
              </a:spcAft>
              <a:buClr>
                <a:srgbClr val="3F3F3F"/>
              </a:buClr>
              <a:buSzPts val="2000"/>
              <a:buNone/>
            </a:pPr>
            <a:r>
              <a:rPr lang="en-US" sz="2000" dirty="0">
                <a:solidFill>
                  <a:srgbClr val="3F3F3F"/>
                </a:solidFill>
                <a:latin typeface="Avenir"/>
                <a:ea typeface="Avenir"/>
                <a:cs typeface="Avenir"/>
                <a:sym typeface="Avenir"/>
              </a:rPr>
              <a:t>Consider Risks Table</a:t>
            </a:r>
            <a:endParaRPr dirty="0"/>
          </a:p>
          <a:p>
            <a:pPr marL="0" lvl="0" indent="0" algn="l" rtl="0">
              <a:lnSpc>
                <a:spcPct val="90000"/>
              </a:lnSpc>
              <a:spcBef>
                <a:spcPts val="1000"/>
              </a:spcBef>
              <a:spcAft>
                <a:spcPts val="0"/>
              </a:spcAft>
              <a:buClr>
                <a:srgbClr val="0193C0"/>
              </a:buClr>
              <a:buSzPts val="2000"/>
              <a:buNone/>
            </a:pPr>
            <a:r>
              <a:rPr lang="en-US" sz="2000" u="sng" dirty="0">
                <a:solidFill>
                  <a:srgbClr val="0193C0"/>
                </a:solidFill>
                <a:latin typeface="Avenir"/>
                <a:ea typeface="Avenir"/>
                <a:cs typeface="Avenir"/>
                <a:sym typeface="Avenir"/>
                <a:hlinkClick r:id="rId3">
                  <a:extLst>
                    <a:ext uri="{A12FA001-AC4F-418D-AE19-62706E023703}">
                      <ahyp:hlinkClr xmlns:ahyp="http://schemas.microsoft.com/office/drawing/2018/hyperlinkcolor" val="tx"/>
                    </a:ext>
                  </a:extLst>
                </a:hlinkClick>
              </a:rPr>
              <a:t>Annex 8</a:t>
            </a:r>
            <a:endParaRPr sz="2000" dirty="0">
              <a:solidFill>
                <a:srgbClr val="0193C0"/>
              </a:solidFill>
              <a:latin typeface="Avenir"/>
              <a:ea typeface="Avenir"/>
              <a:cs typeface="Avenir"/>
              <a:sym typeface="Avenir"/>
            </a:endParaRPr>
          </a:p>
        </p:txBody>
      </p:sp>
      <p:grpSp>
        <p:nvGrpSpPr>
          <p:cNvPr id="1353" name="Google Shape;1353;p68"/>
          <p:cNvGrpSpPr/>
          <p:nvPr/>
        </p:nvGrpSpPr>
        <p:grpSpPr>
          <a:xfrm>
            <a:off x="9601200" y="328481"/>
            <a:ext cx="2832498" cy="494202"/>
            <a:chOff x="4116076" y="413123"/>
            <a:chExt cx="2832498" cy="494202"/>
          </a:xfrm>
        </p:grpSpPr>
        <p:cxnSp>
          <p:nvCxnSpPr>
            <p:cNvPr id="1354" name="Google Shape;1354;p68"/>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1355" name="Google Shape;1355;p68"/>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356" name="Google Shape;1356;p68"/>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1357" name="Google Shape;1357;p68"/>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1358" name="Google Shape;1358;p68"/>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2</a:t>
              </a:r>
              <a:endParaRPr sz="500" b="1">
                <a:solidFill>
                  <a:srgbClr val="BFBFBF"/>
                </a:solidFill>
                <a:latin typeface="Avenir"/>
                <a:ea typeface="Avenir"/>
                <a:cs typeface="Avenir"/>
                <a:sym typeface="Avenir"/>
              </a:endParaRPr>
            </a:p>
          </p:txBody>
        </p:sp>
        <p:sp>
          <p:nvSpPr>
            <p:cNvPr id="1359" name="Google Shape;1359;p68"/>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3</a:t>
              </a:r>
              <a:endParaRPr sz="500" b="1">
                <a:solidFill>
                  <a:srgbClr val="07C1E8"/>
                </a:solidFill>
                <a:latin typeface="Avenir"/>
                <a:ea typeface="Avenir"/>
                <a:cs typeface="Avenir"/>
                <a:sym typeface="Avenir"/>
              </a:endParaRPr>
            </a:p>
          </p:txBody>
        </p:sp>
        <p:sp>
          <p:nvSpPr>
            <p:cNvPr id="1360" name="Google Shape;1360;p68"/>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4</a:t>
              </a:r>
              <a:endParaRPr sz="500" b="1">
                <a:solidFill>
                  <a:srgbClr val="BFBFBF"/>
                </a:solidFill>
                <a:latin typeface="Avenir"/>
                <a:ea typeface="Avenir"/>
                <a:cs typeface="Avenir"/>
                <a:sym typeface="Avenir"/>
              </a:endParaRPr>
            </a:p>
          </p:txBody>
        </p:sp>
        <p:sp>
          <p:nvSpPr>
            <p:cNvPr id="1361" name="Google Shape;1361;p68"/>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362" name="Google Shape;1362;p68"/>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363" name="Google Shape;1363;p68"/>
            <p:cNvSpPr/>
            <p:nvPr/>
          </p:nvSpPr>
          <p:spPr>
            <a:xfrm rot="8100000">
              <a:off x="5673408"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364" name="Google Shape;1364;p68"/>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
        <p:nvSpPr>
          <p:cNvPr id="1365" name="Google Shape;1365;p68"/>
          <p:cNvSpPr txBox="1"/>
          <p:nvPr/>
        </p:nvSpPr>
        <p:spPr>
          <a:xfrm>
            <a:off x="1024445" y="814889"/>
            <a:ext cx="7781352" cy="34146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7C1E8"/>
              </a:buClr>
              <a:buSzPts val="3200"/>
              <a:buFont typeface="Arial"/>
              <a:buNone/>
            </a:pPr>
            <a:r>
              <a:rPr lang="en-US" sz="3200" b="1" i="0">
                <a:solidFill>
                  <a:srgbClr val="07C1E8"/>
                </a:solidFill>
                <a:latin typeface="Arial"/>
                <a:ea typeface="Arial"/>
                <a:cs typeface="Arial"/>
                <a:sym typeface="Arial"/>
              </a:rPr>
              <a:t>Activity 4: Consider Risks</a:t>
            </a:r>
            <a:endParaRPr sz="3200" b="1" i="0">
              <a:solidFill>
                <a:schemeClr val="accent2"/>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370"/>
        <p:cNvGrpSpPr/>
        <p:nvPr/>
      </p:nvGrpSpPr>
      <p:grpSpPr>
        <a:xfrm>
          <a:off x="0" y="0"/>
          <a:ext cx="0" cy="0"/>
          <a:chOff x="0" y="0"/>
          <a:chExt cx="0" cy="0"/>
        </a:xfrm>
      </p:grpSpPr>
      <p:sp>
        <p:nvSpPr>
          <p:cNvPr id="1371" name="Google Shape;1371;p69"/>
          <p:cNvSpPr txBox="1"/>
          <p:nvPr/>
        </p:nvSpPr>
        <p:spPr>
          <a:xfrm>
            <a:off x="6708404" y="279795"/>
            <a:ext cx="1126531" cy="185803"/>
          </a:xfrm>
          <a:prstGeom prst="rect">
            <a:avLst/>
          </a:prstGeom>
          <a:noFill/>
          <a:ln>
            <a:noFill/>
          </a:ln>
        </p:spPr>
        <p:txBody>
          <a:bodyPr spcFirstLastPara="1" wrap="square" lIns="0" tIns="0" rIns="0" bIns="0" anchor="t" anchorCtr="0">
            <a:noAutofit/>
          </a:bodyPr>
          <a:lstStyle/>
          <a:p>
            <a:pPr marL="0" marR="0" lvl="0" indent="0" algn="r" rtl="0">
              <a:lnSpc>
                <a:spcPct val="90000"/>
              </a:lnSpc>
              <a:spcBef>
                <a:spcPts val="0"/>
              </a:spcBef>
              <a:spcAft>
                <a:spcPts val="0"/>
              </a:spcAft>
              <a:buClr>
                <a:schemeClr val="lt1"/>
              </a:buClr>
              <a:buSzPts val="1108"/>
              <a:buFont typeface="Comfortaa Regular"/>
              <a:buNone/>
            </a:pPr>
            <a:r>
              <a:rPr lang="en-US" sz="1108" b="0" i="0">
                <a:solidFill>
                  <a:schemeClr val="lt1"/>
                </a:solidFill>
                <a:latin typeface="Comfortaa Regular"/>
                <a:ea typeface="Comfortaa Regular"/>
                <a:cs typeface="Comfortaa Regular"/>
                <a:sym typeface="Comfortaa Regular"/>
              </a:rPr>
              <a:t>Activity 4</a:t>
            </a:r>
            <a:endParaRPr/>
          </a:p>
        </p:txBody>
      </p:sp>
      <p:sp>
        <p:nvSpPr>
          <p:cNvPr id="1372" name="Google Shape;1372;p69"/>
          <p:cNvSpPr/>
          <p:nvPr/>
        </p:nvSpPr>
        <p:spPr>
          <a:xfrm>
            <a:off x="6939898" y="246408"/>
            <a:ext cx="174462" cy="169950"/>
          </a:xfrm>
          <a:custGeom>
            <a:avLst/>
            <a:gdLst/>
            <a:ahLst/>
            <a:cxnLst/>
            <a:rect l="l" t="t" r="r" b="b"/>
            <a:pathLst>
              <a:path w="220" h="214" extrusionOk="0">
                <a:moveTo>
                  <a:pt x="212" y="180"/>
                </a:moveTo>
                <a:cubicBezTo>
                  <a:pt x="169" y="138"/>
                  <a:pt x="169" y="138"/>
                  <a:pt x="169" y="138"/>
                </a:cubicBezTo>
                <a:cubicBezTo>
                  <a:pt x="175" y="132"/>
                  <a:pt x="175" y="132"/>
                  <a:pt x="175" y="132"/>
                </a:cubicBezTo>
                <a:cubicBezTo>
                  <a:pt x="169" y="126"/>
                  <a:pt x="169" y="126"/>
                  <a:pt x="169" y="126"/>
                </a:cubicBezTo>
                <a:cubicBezTo>
                  <a:pt x="152" y="143"/>
                  <a:pt x="152" y="143"/>
                  <a:pt x="152" y="143"/>
                </a:cubicBezTo>
                <a:cubicBezTo>
                  <a:pt x="124" y="115"/>
                  <a:pt x="124" y="115"/>
                  <a:pt x="124" y="115"/>
                </a:cubicBezTo>
                <a:cubicBezTo>
                  <a:pt x="158" y="81"/>
                  <a:pt x="158" y="81"/>
                  <a:pt x="158" y="81"/>
                </a:cubicBezTo>
                <a:cubicBezTo>
                  <a:pt x="163" y="83"/>
                  <a:pt x="167" y="83"/>
                  <a:pt x="172" y="83"/>
                </a:cubicBezTo>
                <a:cubicBezTo>
                  <a:pt x="184" y="83"/>
                  <a:pt x="194" y="79"/>
                  <a:pt x="202" y="71"/>
                </a:cubicBezTo>
                <a:cubicBezTo>
                  <a:pt x="214" y="59"/>
                  <a:pt x="218" y="41"/>
                  <a:pt x="211" y="25"/>
                </a:cubicBezTo>
                <a:cubicBezTo>
                  <a:pt x="208" y="19"/>
                  <a:pt x="208" y="19"/>
                  <a:pt x="208" y="19"/>
                </a:cubicBezTo>
                <a:cubicBezTo>
                  <a:pt x="190" y="38"/>
                  <a:pt x="190" y="38"/>
                  <a:pt x="190" y="38"/>
                </a:cubicBezTo>
                <a:cubicBezTo>
                  <a:pt x="176" y="38"/>
                  <a:pt x="176" y="38"/>
                  <a:pt x="176" y="38"/>
                </a:cubicBezTo>
                <a:cubicBezTo>
                  <a:pt x="176" y="24"/>
                  <a:pt x="176" y="24"/>
                  <a:pt x="176" y="24"/>
                </a:cubicBezTo>
                <a:cubicBezTo>
                  <a:pt x="194" y="5"/>
                  <a:pt x="194" y="5"/>
                  <a:pt x="194" y="5"/>
                </a:cubicBezTo>
                <a:cubicBezTo>
                  <a:pt x="189" y="3"/>
                  <a:pt x="189" y="3"/>
                  <a:pt x="189" y="3"/>
                </a:cubicBezTo>
                <a:cubicBezTo>
                  <a:pt x="184" y="1"/>
                  <a:pt x="178" y="0"/>
                  <a:pt x="172" y="0"/>
                </a:cubicBezTo>
                <a:cubicBezTo>
                  <a:pt x="161" y="0"/>
                  <a:pt x="150" y="4"/>
                  <a:pt x="143" y="12"/>
                </a:cubicBezTo>
                <a:cubicBezTo>
                  <a:pt x="131" y="23"/>
                  <a:pt x="127" y="40"/>
                  <a:pt x="133" y="56"/>
                </a:cubicBezTo>
                <a:cubicBezTo>
                  <a:pt x="99" y="90"/>
                  <a:pt x="99" y="90"/>
                  <a:pt x="99" y="90"/>
                </a:cubicBezTo>
                <a:cubicBezTo>
                  <a:pt x="51" y="42"/>
                  <a:pt x="51" y="42"/>
                  <a:pt x="51" y="42"/>
                </a:cubicBezTo>
                <a:cubicBezTo>
                  <a:pt x="56" y="36"/>
                  <a:pt x="56" y="36"/>
                  <a:pt x="56" y="36"/>
                </a:cubicBezTo>
                <a:cubicBezTo>
                  <a:pt x="25" y="5"/>
                  <a:pt x="25" y="5"/>
                  <a:pt x="25" y="5"/>
                </a:cubicBezTo>
                <a:cubicBezTo>
                  <a:pt x="8" y="22"/>
                  <a:pt x="8" y="22"/>
                  <a:pt x="8" y="22"/>
                </a:cubicBezTo>
                <a:cubicBezTo>
                  <a:pt x="39" y="53"/>
                  <a:pt x="39" y="53"/>
                  <a:pt x="39" y="53"/>
                </a:cubicBezTo>
                <a:cubicBezTo>
                  <a:pt x="45" y="47"/>
                  <a:pt x="45" y="47"/>
                  <a:pt x="45" y="47"/>
                </a:cubicBezTo>
                <a:cubicBezTo>
                  <a:pt x="93" y="95"/>
                  <a:pt x="93" y="95"/>
                  <a:pt x="93" y="95"/>
                </a:cubicBezTo>
                <a:cubicBezTo>
                  <a:pt x="59" y="129"/>
                  <a:pt x="59" y="129"/>
                  <a:pt x="59" y="129"/>
                </a:cubicBezTo>
                <a:cubicBezTo>
                  <a:pt x="55" y="128"/>
                  <a:pt x="50" y="127"/>
                  <a:pt x="45" y="127"/>
                </a:cubicBezTo>
                <a:cubicBezTo>
                  <a:pt x="34" y="127"/>
                  <a:pt x="23" y="131"/>
                  <a:pt x="15" y="139"/>
                </a:cubicBezTo>
                <a:cubicBezTo>
                  <a:pt x="3" y="151"/>
                  <a:pt x="0" y="170"/>
                  <a:pt x="6" y="185"/>
                </a:cubicBezTo>
                <a:cubicBezTo>
                  <a:pt x="9" y="191"/>
                  <a:pt x="9" y="191"/>
                  <a:pt x="9" y="191"/>
                </a:cubicBezTo>
                <a:cubicBezTo>
                  <a:pt x="27" y="172"/>
                  <a:pt x="27" y="172"/>
                  <a:pt x="27" y="172"/>
                </a:cubicBezTo>
                <a:cubicBezTo>
                  <a:pt x="41" y="172"/>
                  <a:pt x="41" y="172"/>
                  <a:pt x="41" y="172"/>
                </a:cubicBezTo>
                <a:cubicBezTo>
                  <a:pt x="41" y="187"/>
                  <a:pt x="41" y="187"/>
                  <a:pt x="41" y="187"/>
                </a:cubicBezTo>
                <a:cubicBezTo>
                  <a:pt x="23" y="205"/>
                  <a:pt x="23" y="205"/>
                  <a:pt x="23" y="205"/>
                </a:cubicBezTo>
                <a:cubicBezTo>
                  <a:pt x="28" y="207"/>
                  <a:pt x="28" y="207"/>
                  <a:pt x="28" y="207"/>
                </a:cubicBezTo>
                <a:cubicBezTo>
                  <a:pt x="34" y="210"/>
                  <a:pt x="39" y="211"/>
                  <a:pt x="45" y="211"/>
                </a:cubicBezTo>
                <a:cubicBezTo>
                  <a:pt x="56" y="211"/>
                  <a:pt x="67" y="206"/>
                  <a:pt x="75" y="198"/>
                </a:cubicBezTo>
                <a:cubicBezTo>
                  <a:pt x="86" y="187"/>
                  <a:pt x="90" y="170"/>
                  <a:pt x="85" y="155"/>
                </a:cubicBezTo>
                <a:cubicBezTo>
                  <a:pt x="119" y="121"/>
                  <a:pt x="119" y="121"/>
                  <a:pt x="119" y="121"/>
                </a:cubicBezTo>
                <a:cubicBezTo>
                  <a:pt x="147" y="149"/>
                  <a:pt x="147" y="149"/>
                  <a:pt x="147" y="149"/>
                </a:cubicBezTo>
                <a:cubicBezTo>
                  <a:pt x="130" y="166"/>
                  <a:pt x="130" y="166"/>
                  <a:pt x="130" y="166"/>
                </a:cubicBezTo>
                <a:cubicBezTo>
                  <a:pt x="136" y="172"/>
                  <a:pt x="136" y="172"/>
                  <a:pt x="136" y="172"/>
                </a:cubicBezTo>
                <a:cubicBezTo>
                  <a:pt x="141" y="166"/>
                  <a:pt x="141" y="166"/>
                  <a:pt x="141" y="166"/>
                </a:cubicBezTo>
                <a:cubicBezTo>
                  <a:pt x="184" y="208"/>
                  <a:pt x="184" y="208"/>
                  <a:pt x="184" y="208"/>
                </a:cubicBezTo>
                <a:cubicBezTo>
                  <a:pt x="187" y="212"/>
                  <a:pt x="192" y="214"/>
                  <a:pt x="198" y="214"/>
                </a:cubicBezTo>
                <a:cubicBezTo>
                  <a:pt x="203" y="214"/>
                  <a:pt x="208" y="212"/>
                  <a:pt x="212" y="208"/>
                </a:cubicBezTo>
                <a:cubicBezTo>
                  <a:pt x="220" y="201"/>
                  <a:pt x="220" y="188"/>
                  <a:pt x="212" y="180"/>
                </a:cubicBezTo>
                <a:close/>
                <a:moveTo>
                  <a:pt x="20" y="22"/>
                </a:moveTo>
                <a:cubicBezTo>
                  <a:pt x="25" y="16"/>
                  <a:pt x="25" y="16"/>
                  <a:pt x="25" y="16"/>
                </a:cubicBezTo>
                <a:cubicBezTo>
                  <a:pt x="45" y="36"/>
                  <a:pt x="45" y="36"/>
                  <a:pt x="45" y="36"/>
                </a:cubicBezTo>
                <a:cubicBezTo>
                  <a:pt x="39" y="42"/>
                  <a:pt x="39" y="42"/>
                  <a:pt x="39" y="42"/>
                </a:cubicBezTo>
                <a:lnTo>
                  <a:pt x="20" y="22"/>
                </a:lnTo>
                <a:close/>
                <a:moveTo>
                  <a:pt x="76" y="155"/>
                </a:moveTo>
                <a:cubicBezTo>
                  <a:pt x="82" y="168"/>
                  <a:pt x="79" y="183"/>
                  <a:pt x="69" y="193"/>
                </a:cubicBezTo>
                <a:cubicBezTo>
                  <a:pt x="63" y="199"/>
                  <a:pt x="54" y="203"/>
                  <a:pt x="45" y="203"/>
                </a:cubicBezTo>
                <a:cubicBezTo>
                  <a:pt x="42" y="203"/>
                  <a:pt x="40" y="202"/>
                  <a:pt x="37" y="202"/>
                </a:cubicBezTo>
                <a:cubicBezTo>
                  <a:pt x="49" y="190"/>
                  <a:pt x="49" y="190"/>
                  <a:pt x="49" y="190"/>
                </a:cubicBezTo>
                <a:cubicBezTo>
                  <a:pt x="49" y="164"/>
                  <a:pt x="49" y="164"/>
                  <a:pt x="49" y="164"/>
                </a:cubicBezTo>
                <a:cubicBezTo>
                  <a:pt x="24" y="164"/>
                  <a:pt x="24" y="164"/>
                  <a:pt x="24" y="164"/>
                </a:cubicBezTo>
                <a:cubicBezTo>
                  <a:pt x="12" y="176"/>
                  <a:pt x="12" y="176"/>
                  <a:pt x="12" y="176"/>
                </a:cubicBezTo>
                <a:cubicBezTo>
                  <a:pt x="9" y="165"/>
                  <a:pt x="12" y="153"/>
                  <a:pt x="21" y="145"/>
                </a:cubicBezTo>
                <a:cubicBezTo>
                  <a:pt x="27" y="138"/>
                  <a:pt x="36" y="135"/>
                  <a:pt x="45" y="135"/>
                </a:cubicBezTo>
                <a:cubicBezTo>
                  <a:pt x="50" y="135"/>
                  <a:pt x="54" y="136"/>
                  <a:pt x="58" y="138"/>
                </a:cubicBezTo>
                <a:cubicBezTo>
                  <a:pt x="61" y="139"/>
                  <a:pt x="61" y="139"/>
                  <a:pt x="61" y="139"/>
                </a:cubicBezTo>
                <a:cubicBezTo>
                  <a:pt x="142" y="57"/>
                  <a:pt x="142" y="57"/>
                  <a:pt x="142" y="57"/>
                </a:cubicBezTo>
                <a:cubicBezTo>
                  <a:pt x="141" y="55"/>
                  <a:pt x="141" y="55"/>
                  <a:pt x="141" y="55"/>
                </a:cubicBezTo>
                <a:cubicBezTo>
                  <a:pt x="135" y="42"/>
                  <a:pt x="138" y="27"/>
                  <a:pt x="148" y="17"/>
                </a:cubicBezTo>
                <a:cubicBezTo>
                  <a:pt x="155" y="11"/>
                  <a:pt x="163" y="8"/>
                  <a:pt x="172" y="8"/>
                </a:cubicBezTo>
                <a:cubicBezTo>
                  <a:pt x="175" y="8"/>
                  <a:pt x="177" y="8"/>
                  <a:pt x="180" y="8"/>
                </a:cubicBezTo>
                <a:cubicBezTo>
                  <a:pt x="168" y="21"/>
                  <a:pt x="168" y="21"/>
                  <a:pt x="168" y="21"/>
                </a:cubicBezTo>
                <a:cubicBezTo>
                  <a:pt x="167" y="46"/>
                  <a:pt x="167" y="46"/>
                  <a:pt x="167" y="46"/>
                </a:cubicBezTo>
                <a:cubicBezTo>
                  <a:pt x="194" y="46"/>
                  <a:pt x="194" y="46"/>
                  <a:pt x="194" y="46"/>
                </a:cubicBezTo>
                <a:cubicBezTo>
                  <a:pt x="205" y="34"/>
                  <a:pt x="205" y="34"/>
                  <a:pt x="205" y="34"/>
                </a:cubicBezTo>
                <a:cubicBezTo>
                  <a:pt x="208" y="45"/>
                  <a:pt x="205" y="57"/>
                  <a:pt x="196" y="66"/>
                </a:cubicBezTo>
                <a:cubicBezTo>
                  <a:pt x="190" y="72"/>
                  <a:pt x="181" y="75"/>
                  <a:pt x="172" y="75"/>
                </a:cubicBezTo>
                <a:cubicBezTo>
                  <a:pt x="168" y="75"/>
                  <a:pt x="163" y="75"/>
                  <a:pt x="159" y="73"/>
                </a:cubicBezTo>
                <a:cubicBezTo>
                  <a:pt x="156" y="72"/>
                  <a:pt x="156" y="72"/>
                  <a:pt x="156" y="72"/>
                </a:cubicBezTo>
                <a:cubicBezTo>
                  <a:pt x="75" y="153"/>
                  <a:pt x="75" y="153"/>
                  <a:pt x="75" y="153"/>
                </a:cubicBezTo>
                <a:lnTo>
                  <a:pt x="76" y="155"/>
                </a:lnTo>
                <a:close/>
                <a:moveTo>
                  <a:pt x="206" y="203"/>
                </a:moveTo>
                <a:cubicBezTo>
                  <a:pt x="204" y="205"/>
                  <a:pt x="201" y="206"/>
                  <a:pt x="198" y="206"/>
                </a:cubicBezTo>
                <a:cubicBezTo>
                  <a:pt x="195" y="206"/>
                  <a:pt x="192" y="205"/>
                  <a:pt x="189" y="203"/>
                </a:cubicBezTo>
                <a:cubicBezTo>
                  <a:pt x="147" y="160"/>
                  <a:pt x="147" y="160"/>
                  <a:pt x="147" y="160"/>
                </a:cubicBezTo>
                <a:cubicBezTo>
                  <a:pt x="164" y="143"/>
                  <a:pt x="164" y="143"/>
                  <a:pt x="164" y="143"/>
                </a:cubicBezTo>
                <a:cubicBezTo>
                  <a:pt x="206" y="186"/>
                  <a:pt x="206" y="186"/>
                  <a:pt x="206" y="186"/>
                </a:cubicBezTo>
                <a:cubicBezTo>
                  <a:pt x="211" y="190"/>
                  <a:pt x="211" y="198"/>
                  <a:pt x="206" y="203"/>
                </a:cubicBezTo>
                <a:close/>
              </a:path>
            </a:pathLst>
          </a:custGeom>
          <a:solidFill>
            <a:schemeClr val="lt1"/>
          </a:solidFill>
          <a:ln>
            <a:noFill/>
          </a:ln>
        </p:spPr>
        <p:txBody>
          <a:bodyPr spcFirstLastPara="1" wrap="square" lIns="63300" tIns="31650" rIns="63300" bIns="31650" anchor="t" anchorCtr="0">
            <a:noAutofit/>
          </a:bodyPr>
          <a:lstStyle/>
          <a:p>
            <a:pPr marL="0" marR="0" lvl="0" indent="0" algn="r" rtl="0">
              <a:spcBef>
                <a:spcPts val="0"/>
              </a:spcBef>
              <a:spcAft>
                <a:spcPts val="0"/>
              </a:spcAft>
              <a:buNone/>
            </a:pPr>
            <a:endParaRPr sz="1246">
              <a:solidFill>
                <a:srgbClr val="3F3F3F"/>
              </a:solidFill>
              <a:latin typeface="Arial"/>
              <a:ea typeface="Arial"/>
              <a:cs typeface="Arial"/>
              <a:sym typeface="Arial"/>
            </a:endParaRPr>
          </a:p>
        </p:txBody>
      </p:sp>
      <p:graphicFrame>
        <p:nvGraphicFramePr>
          <p:cNvPr id="1373" name="Google Shape;1373;p69"/>
          <p:cNvGraphicFramePr/>
          <p:nvPr/>
        </p:nvGraphicFramePr>
        <p:xfrm>
          <a:off x="3341956" y="186340"/>
          <a:ext cx="5894250" cy="5984183"/>
        </p:xfrm>
        <a:graphic>
          <a:graphicData uri="http://schemas.openxmlformats.org/drawingml/2006/table">
            <a:tbl>
              <a:tblPr firstRow="1" firstCol="1" bandRow="1">
                <a:noFill/>
                <a:tableStyleId>{162E070B-021E-41B2-B654-C3F7026BE7C2}</a:tableStyleId>
              </a:tblPr>
              <a:tblGrid>
                <a:gridCol w="2946175">
                  <a:extLst>
                    <a:ext uri="{9D8B030D-6E8A-4147-A177-3AD203B41FA5}">
                      <a16:colId xmlns:a16="http://schemas.microsoft.com/office/drawing/2014/main" val="20000"/>
                    </a:ext>
                  </a:extLst>
                </a:gridCol>
                <a:gridCol w="2948075">
                  <a:extLst>
                    <a:ext uri="{9D8B030D-6E8A-4147-A177-3AD203B41FA5}">
                      <a16:colId xmlns:a16="http://schemas.microsoft.com/office/drawing/2014/main" val="20001"/>
                    </a:ext>
                  </a:extLst>
                </a:gridCol>
              </a:tblGrid>
              <a:tr h="330650">
                <a:tc>
                  <a:txBody>
                    <a:bodyPr/>
                    <a:lstStyle/>
                    <a:p>
                      <a:pPr marL="0" marR="0" lvl="0" indent="0" algn="l" rtl="0">
                        <a:lnSpc>
                          <a:spcPct val="120000"/>
                        </a:lnSpc>
                        <a:spcBef>
                          <a:spcPts val="0"/>
                        </a:spcBef>
                        <a:spcAft>
                          <a:spcPts val="0"/>
                        </a:spcAft>
                        <a:buNone/>
                      </a:pPr>
                      <a:r>
                        <a:rPr lang="en-US" sz="1200" b="1" i="0" u="none" strike="noStrike" cap="none">
                          <a:solidFill>
                            <a:srgbClr val="0193C0"/>
                          </a:solidFill>
                          <a:latin typeface="Avenir"/>
                          <a:ea typeface="Avenir"/>
                          <a:cs typeface="Avenir"/>
                          <a:sym typeface="Avenir"/>
                        </a:rPr>
                        <a:t>Question</a:t>
                      </a:r>
                      <a:endParaRPr/>
                    </a:p>
                  </a:txBody>
                  <a:tcPr marL="43600" marR="43600"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20000"/>
                        </a:lnSpc>
                        <a:spcBef>
                          <a:spcPts val="0"/>
                        </a:spcBef>
                        <a:spcAft>
                          <a:spcPts val="0"/>
                        </a:spcAft>
                        <a:buNone/>
                      </a:pPr>
                      <a:r>
                        <a:rPr lang="en-US" sz="1200" b="1" i="0" u="none" strike="noStrike" cap="none">
                          <a:solidFill>
                            <a:srgbClr val="0193C0"/>
                          </a:solidFill>
                          <a:latin typeface="Avenir"/>
                          <a:ea typeface="Avenir"/>
                          <a:cs typeface="Avenir"/>
                          <a:sym typeface="Avenir"/>
                        </a:rPr>
                        <a:t>Notes</a:t>
                      </a:r>
                      <a:endParaRPr sz="1200" b="1" i="0" u="none" strike="noStrike" cap="none">
                        <a:solidFill>
                          <a:srgbClr val="0193C0"/>
                        </a:solidFill>
                        <a:latin typeface="Avenir"/>
                        <a:ea typeface="Avenir"/>
                        <a:cs typeface="Avenir"/>
                        <a:sym typeface="Avenir"/>
                      </a:endParaRPr>
                    </a:p>
                  </a:txBody>
                  <a:tcPr marL="43600" marR="43600"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196575">
                <a:tc>
                  <a:txBody>
                    <a:bodyPr/>
                    <a:lstStyle/>
                    <a:p>
                      <a:pPr marL="0" marR="0" lvl="0" indent="0" algn="l" rtl="0">
                        <a:lnSpc>
                          <a:spcPct val="120000"/>
                        </a:lnSpc>
                        <a:spcBef>
                          <a:spcPts val="0"/>
                        </a:spcBef>
                        <a:spcAft>
                          <a:spcPts val="0"/>
                        </a:spcAft>
                        <a:buNone/>
                      </a:pPr>
                      <a:r>
                        <a:rPr lang="en-US" sz="1200" b="0" i="0" u="none" strike="noStrike" cap="none">
                          <a:solidFill>
                            <a:srgbClr val="3F3F3F"/>
                          </a:solidFill>
                          <a:latin typeface="Avenir"/>
                          <a:ea typeface="Avenir"/>
                          <a:cs typeface="Avenir"/>
                          <a:sym typeface="Avenir"/>
                        </a:rPr>
                        <a:t>How have you planned to engage respectfully with all sections of the community, including marginalized or vulnerable groups such as women or youth?</a:t>
                      </a:r>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20000"/>
                        </a:lnSpc>
                        <a:spcBef>
                          <a:spcPts val="0"/>
                        </a:spcBef>
                        <a:spcAft>
                          <a:spcPts val="0"/>
                        </a:spcAft>
                        <a:buNone/>
                      </a:pPr>
                      <a:r>
                        <a:rPr lang="en-US" sz="1200" b="0" i="0" u="none" strike="noStrike" cap="none">
                          <a:solidFill>
                            <a:srgbClr val="3F3F3F"/>
                          </a:solidFill>
                          <a:latin typeface="Avenir"/>
                          <a:ea typeface="Avenir"/>
                          <a:cs typeface="Avenir"/>
                          <a:sym typeface="Avenir"/>
                        </a:rPr>
                        <a:t>We have engaged heavily with community and religious leaders, as well as families and health workers. However, we have had difficulty engaging marginalized members of the community. We have also not reached out to influential women’s groups.</a:t>
                      </a:r>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alpha val="62745"/>
                      </a:schemeClr>
                    </a:solidFill>
                  </a:tcPr>
                </a:tc>
                <a:extLst>
                  <a:ext uri="{0D108BD9-81ED-4DB2-BD59-A6C34878D82A}">
                    <a16:rowId xmlns:a16="http://schemas.microsoft.com/office/drawing/2014/main" val="10001"/>
                  </a:ext>
                </a:extLst>
              </a:tr>
              <a:tr h="805600">
                <a:tc>
                  <a:txBody>
                    <a:bodyPr/>
                    <a:lstStyle/>
                    <a:p>
                      <a:pPr marL="0" marR="0" lvl="0" indent="0" algn="l" rtl="0">
                        <a:lnSpc>
                          <a:spcPct val="120000"/>
                        </a:lnSpc>
                        <a:spcBef>
                          <a:spcPts val="0"/>
                        </a:spcBef>
                        <a:spcAft>
                          <a:spcPts val="0"/>
                        </a:spcAft>
                        <a:buNone/>
                      </a:pPr>
                      <a:r>
                        <a:rPr lang="en-US" sz="1200" b="0" i="0" u="none" strike="noStrike" cap="none">
                          <a:solidFill>
                            <a:srgbClr val="3F3F3F"/>
                          </a:solidFill>
                          <a:latin typeface="Avenir"/>
                          <a:ea typeface="Avenir"/>
                          <a:cs typeface="Avenir"/>
                          <a:sym typeface="Avenir"/>
                        </a:rPr>
                        <a:t>How have you ensured your messages resonate with local contexts and cultures?</a:t>
                      </a:r>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20000"/>
                        </a:lnSpc>
                        <a:spcBef>
                          <a:spcPts val="0"/>
                        </a:spcBef>
                        <a:spcAft>
                          <a:spcPts val="0"/>
                        </a:spcAft>
                        <a:buNone/>
                      </a:pPr>
                      <a:r>
                        <a:rPr lang="en-US" sz="1200" b="0" i="0" u="none" strike="noStrike" cap="none">
                          <a:solidFill>
                            <a:srgbClr val="3F3F3F"/>
                          </a:solidFill>
                          <a:latin typeface="Avenir"/>
                          <a:ea typeface="Avenir"/>
                          <a:cs typeface="Avenir"/>
                          <a:sym typeface="Avenir"/>
                        </a:rPr>
                        <a:t>We have pretested messages with different groups and have made changes based on their feedback. However, our messages were not co-designed with these groups.</a:t>
                      </a:r>
                      <a:endParaRPr sz="1200" b="1" i="0" u="none" strike="noStrike" cap="none">
                        <a:solidFill>
                          <a:srgbClr val="3F3F3F"/>
                        </a:solidFill>
                        <a:latin typeface="Avenir"/>
                        <a:ea typeface="Avenir"/>
                        <a:cs typeface="Avenir"/>
                        <a:sym typeface="Avenir"/>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alpha val="62745"/>
                      </a:schemeClr>
                    </a:solidFill>
                  </a:tcPr>
                </a:tc>
                <a:extLst>
                  <a:ext uri="{0D108BD9-81ED-4DB2-BD59-A6C34878D82A}">
                    <a16:rowId xmlns:a16="http://schemas.microsoft.com/office/drawing/2014/main" val="10002"/>
                  </a:ext>
                </a:extLst>
              </a:tr>
              <a:tr h="955050">
                <a:tc>
                  <a:txBody>
                    <a:bodyPr/>
                    <a:lstStyle/>
                    <a:p>
                      <a:pPr marL="0" marR="0" lvl="0" indent="0" algn="l" rtl="0">
                        <a:lnSpc>
                          <a:spcPct val="120000"/>
                        </a:lnSpc>
                        <a:spcBef>
                          <a:spcPts val="0"/>
                        </a:spcBef>
                        <a:spcAft>
                          <a:spcPts val="0"/>
                        </a:spcAft>
                        <a:buNone/>
                      </a:pPr>
                      <a:r>
                        <a:rPr lang="en-US" sz="1200" b="0" i="0" u="none" strike="noStrike" cap="none">
                          <a:solidFill>
                            <a:srgbClr val="3F3F3F"/>
                          </a:solidFill>
                          <a:latin typeface="Avenir"/>
                          <a:ea typeface="Avenir"/>
                          <a:cs typeface="Avenir"/>
                          <a:sym typeface="Avenir"/>
                        </a:rPr>
                        <a:t>How have you partnered with policy makers, opinion leaders, and service providers to ensure their support and buy-in? Are there other “gate-keepers” that may influence acceptance of change?</a:t>
                      </a:r>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20000"/>
                        </a:lnSpc>
                        <a:spcBef>
                          <a:spcPts val="0"/>
                        </a:spcBef>
                        <a:spcAft>
                          <a:spcPts val="0"/>
                        </a:spcAft>
                        <a:buClr>
                          <a:srgbClr val="3F3F3F"/>
                        </a:buClr>
                        <a:buSzPts val="1200"/>
                        <a:buFont typeface="Avenir"/>
                        <a:buNone/>
                      </a:pPr>
                      <a:r>
                        <a:rPr lang="en-US" sz="1200" b="0" i="0" u="none" strike="noStrike" cap="none">
                          <a:solidFill>
                            <a:srgbClr val="3F3F3F"/>
                          </a:solidFill>
                          <a:latin typeface="Avenir"/>
                          <a:ea typeface="Avenir"/>
                          <a:cs typeface="Avenir"/>
                          <a:sym typeface="Avenir"/>
                        </a:rPr>
                        <a:t>We have reached out to religious leaders but could do more to bring them into our program strategy to ensure their full buy-in. </a:t>
                      </a:r>
                      <a:endParaRPr sz="1200" b="1" i="0" u="none" strike="noStrike" cap="none">
                        <a:solidFill>
                          <a:srgbClr val="3F3F3F"/>
                        </a:solidFill>
                        <a:latin typeface="Avenir"/>
                        <a:ea typeface="Avenir"/>
                        <a:cs typeface="Avenir"/>
                        <a:sym typeface="Avenir"/>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805600">
                <a:tc>
                  <a:txBody>
                    <a:bodyPr/>
                    <a:lstStyle/>
                    <a:p>
                      <a:pPr marL="0" marR="0" lvl="0" indent="0" algn="l" rtl="0">
                        <a:lnSpc>
                          <a:spcPct val="120000"/>
                        </a:lnSpc>
                        <a:spcBef>
                          <a:spcPts val="0"/>
                        </a:spcBef>
                        <a:spcAft>
                          <a:spcPts val="0"/>
                        </a:spcAft>
                        <a:buNone/>
                      </a:pPr>
                      <a:r>
                        <a:rPr lang="en-US" sz="1200" b="0" i="0" u="none" strike="noStrike" cap="none">
                          <a:solidFill>
                            <a:srgbClr val="3F3F3F"/>
                          </a:solidFill>
                          <a:latin typeface="Avenir"/>
                          <a:ea typeface="Avenir"/>
                          <a:cs typeface="Avenir"/>
                          <a:sym typeface="Avenir"/>
                        </a:rPr>
                        <a:t>Are you working with role models (e.g., popular musicians, sports stars, or people respected by priority groups) to endorse new values and practices, if relevant?</a:t>
                      </a:r>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20000"/>
                        </a:lnSpc>
                        <a:spcBef>
                          <a:spcPts val="0"/>
                        </a:spcBef>
                        <a:spcAft>
                          <a:spcPts val="0"/>
                        </a:spcAft>
                        <a:buClr>
                          <a:srgbClr val="3F3F3F"/>
                        </a:buClr>
                        <a:buSzPts val="1200"/>
                        <a:buFont typeface="Avenir"/>
                        <a:buNone/>
                      </a:pPr>
                      <a:r>
                        <a:rPr lang="en-US" sz="1200" b="0" i="0" u="none" strike="noStrike" cap="none">
                          <a:solidFill>
                            <a:srgbClr val="3F3F3F"/>
                          </a:solidFill>
                          <a:latin typeface="Avenir"/>
                          <a:ea typeface="Avenir"/>
                          <a:cs typeface="Avenir"/>
                          <a:sym typeface="Avenir"/>
                        </a:rPr>
                        <a:t>We haven’t considered informal opinion leaders among youth, such as local musicians. This is an area we could explore.</a:t>
                      </a:r>
                      <a:endParaRPr sz="1200" b="1" i="0" u="none" strike="noStrike" cap="none">
                        <a:solidFill>
                          <a:srgbClr val="3F3F3F"/>
                        </a:solidFill>
                        <a:latin typeface="Avenir"/>
                        <a:ea typeface="Avenir"/>
                        <a:cs typeface="Avenir"/>
                        <a:sym typeface="Avenir"/>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955050">
                <a:tc>
                  <a:txBody>
                    <a:bodyPr/>
                    <a:lstStyle/>
                    <a:p>
                      <a:pPr marL="0" marR="0" lvl="0" indent="0" algn="l" rtl="0">
                        <a:lnSpc>
                          <a:spcPct val="120000"/>
                        </a:lnSpc>
                        <a:spcBef>
                          <a:spcPts val="0"/>
                        </a:spcBef>
                        <a:spcAft>
                          <a:spcPts val="0"/>
                        </a:spcAft>
                        <a:buNone/>
                      </a:pPr>
                      <a:r>
                        <a:rPr lang="en-US" sz="1200" b="0" i="0" u="none" strike="noStrike" cap="none">
                          <a:solidFill>
                            <a:srgbClr val="3F3F3F"/>
                          </a:solidFill>
                          <a:latin typeface="Avenir"/>
                          <a:ea typeface="Avenir"/>
                          <a:cs typeface="Avenir"/>
                          <a:sym typeface="Avenir"/>
                        </a:rPr>
                        <a:t>Do you have a plan in place to deal with unanticipated consequences? Those might include harm against program staff or push back from people whose power is threatened by norms change.</a:t>
                      </a:r>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20000"/>
                        </a:lnSpc>
                        <a:spcBef>
                          <a:spcPts val="0"/>
                        </a:spcBef>
                        <a:spcAft>
                          <a:spcPts val="0"/>
                        </a:spcAft>
                        <a:buClr>
                          <a:srgbClr val="3F3F3F"/>
                        </a:buClr>
                        <a:buSzPts val="1200"/>
                        <a:buFont typeface="Avenir"/>
                        <a:buNone/>
                      </a:pPr>
                      <a:r>
                        <a:rPr lang="en-US" sz="1200" b="0" i="0" u="none" strike="noStrike" cap="none">
                          <a:solidFill>
                            <a:srgbClr val="3F3F3F"/>
                          </a:solidFill>
                          <a:latin typeface="Avenir"/>
                          <a:ea typeface="Avenir"/>
                          <a:cs typeface="Avenir"/>
                          <a:sym typeface="Avenir"/>
                        </a:rPr>
                        <a:t>We do not have a plan in place yet. We will devise a simple process to facilitate rapid decision-making around program adjustments and mitigation that works through existing community structures.</a:t>
                      </a:r>
                      <a:endParaRPr sz="1200" b="1" i="0" u="none" strike="noStrike" cap="none">
                        <a:solidFill>
                          <a:srgbClr val="3F3F3F"/>
                        </a:solidFill>
                        <a:latin typeface="Avenir"/>
                        <a:ea typeface="Avenir"/>
                        <a:cs typeface="Avenir"/>
                        <a:sym typeface="Avenir"/>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
        <p:nvSpPr>
          <p:cNvPr id="1375" name="Google Shape;1375;p69"/>
          <p:cNvSpPr txBox="1">
            <a:spLocks noGrp="1"/>
          </p:cNvSpPr>
          <p:nvPr>
            <p:ph type="body" idx="1"/>
          </p:nvPr>
        </p:nvSpPr>
        <p:spPr>
          <a:xfrm>
            <a:off x="497353" y="1858876"/>
            <a:ext cx="2628900" cy="1074824"/>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rgbClr val="0193C0"/>
              </a:buClr>
              <a:buSzPts val="2402"/>
              <a:buNone/>
            </a:pPr>
            <a:r>
              <a:rPr lang="en-US" sz="2402" dirty="0">
                <a:solidFill>
                  <a:srgbClr val="0193C0"/>
                </a:solidFill>
                <a:latin typeface="Comfortaa"/>
                <a:ea typeface="Comfortaa"/>
                <a:cs typeface="Comfortaa"/>
                <a:sym typeface="Comfortaa"/>
              </a:rPr>
              <a:t>EXAMPLE</a:t>
            </a:r>
            <a:r>
              <a:rPr lang="en-US" sz="2170" dirty="0">
                <a:solidFill>
                  <a:srgbClr val="0193C0"/>
                </a:solidFill>
                <a:latin typeface="Comfortaa"/>
                <a:ea typeface="Comfortaa"/>
                <a:cs typeface="Comfortaa"/>
                <a:sym typeface="Comfortaa"/>
              </a:rPr>
              <a:t> </a:t>
            </a:r>
            <a:endParaRPr dirty="0"/>
          </a:p>
          <a:p>
            <a:pPr marL="0" lvl="0" indent="0" algn="l" rtl="0">
              <a:lnSpc>
                <a:spcPct val="70000"/>
              </a:lnSpc>
              <a:spcBef>
                <a:spcPts val="1000"/>
              </a:spcBef>
              <a:spcAft>
                <a:spcPts val="0"/>
              </a:spcAft>
              <a:buClr>
                <a:srgbClr val="3F3F3F"/>
              </a:buClr>
              <a:buSzPts val="2015"/>
              <a:buNone/>
            </a:pPr>
            <a:r>
              <a:rPr lang="en-US" sz="2015" dirty="0">
                <a:solidFill>
                  <a:srgbClr val="3F3F3F"/>
                </a:solidFill>
                <a:latin typeface="Comfortaa"/>
                <a:ea typeface="Comfortaa"/>
                <a:cs typeface="Comfortaa"/>
                <a:sym typeface="Comfortaa"/>
              </a:rPr>
              <a:t>Consider Risks Table</a:t>
            </a:r>
            <a:endParaRPr dirty="0"/>
          </a:p>
        </p:txBody>
      </p:sp>
      <p:grpSp>
        <p:nvGrpSpPr>
          <p:cNvPr id="1376" name="Google Shape;1376;p69"/>
          <p:cNvGrpSpPr/>
          <p:nvPr/>
        </p:nvGrpSpPr>
        <p:grpSpPr>
          <a:xfrm>
            <a:off x="9601200" y="328481"/>
            <a:ext cx="2832498" cy="494202"/>
            <a:chOff x="4116076" y="413123"/>
            <a:chExt cx="2832498" cy="494202"/>
          </a:xfrm>
        </p:grpSpPr>
        <p:cxnSp>
          <p:nvCxnSpPr>
            <p:cNvPr id="1377" name="Google Shape;1377;p69"/>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1378" name="Google Shape;1378;p69"/>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379" name="Google Shape;1379;p69"/>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1380" name="Google Shape;1380;p69"/>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1381" name="Google Shape;1381;p69"/>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2</a:t>
              </a:r>
              <a:endParaRPr sz="500" b="1">
                <a:solidFill>
                  <a:srgbClr val="BFBFBF"/>
                </a:solidFill>
                <a:latin typeface="Avenir"/>
                <a:ea typeface="Avenir"/>
                <a:cs typeface="Avenir"/>
                <a:sym typeface="Avenir"/>
              </a:endParaRPr>
            </a:p>
          </p:txBody>
        </p:sp>
        <p:sp>
          <p:nvSpPr>
            <p:cNvPr id="1382" name="Google Shape;1382;p69"/>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3</a:t>
              </a:r>
              <a:endParaRPr sz="500" b="1">
                <a:solidFill>
                  <a:srgbClr val="07C1E8"/>
                </a:solidFill>
                <a:latin typeface="Avenir"/>
                <a:ea typeface="Avenir"/>
                <a:cs typeface="Avenir"/>
                <a:sym typeface="Avenir"/>
              </a:endParaRPr>
            </a:p>
          </p:txBody>
        </p:sp>
        <p:sp>
          <p:nvSpPr>
            <p:cNvPr id="1383" name="Google Shape;1383;p69"/>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4</a:t>
              </a:r>
              <a:endParaRPr sz="500" b="1">
                <a:solidFill>
                  <a:srgbClr val="BFBFBF"/>
                </a:solidFill>
                <a:latin typeface="Avenir"/>
                <a:ea typeface="Avenir"/>
                <a:cs typeface="Avenir"/>
                <a:sym typeface="Avenir"/>
              </a:endParaRPr>
            </a:p>
          </p:txBody>
        </p:sp>
        <p:sp>
          <p:nvSpPr>
            <p:cNvPr id="1384" name="Google Shape;1384;p69"/>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385" name="Google Shape;1385;p69"/>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386" name="Google Shape;1386;p69"/>
            <p:cNvSpPr/>
            <p:nvPr/>
          </p:nvSpPr>
          <p:spPr>
            <a:xfrm rot="8100000">
              <a:off x="5673408"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387" name="Google Shape;1387;p69"/>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
        <p:nvSpPr>
          <p:cNvPr id="1388" name="Google Shape;1388;p69"/>
          <p:cNvSpPr txBox="1"/>
          <p:nvPr/>
        </p:nvSpPr>
        <p:spPr>
          <a:xfrm>
            <a:off x="535751" y="677403"/>
            <a:ext cx="7781352" cy="34146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7C1E8"/>
              </a:buClr>
              <a:buSzPts val="3200"/>
              <a:buFont typeface="Arial"/>
              <a:buNone/>
            </a:pPr>
            <a:r>
              <a:rPr lang="en-US" sz="3200" b="1" i="0">
                <a:solidFill>
                  <a:srgbClr val="07C1E8"/>
                </a:solidFill>
                <a:latin typeface="Arial"/>
                <a:ea typeface="Arial"/>
                <a:cs typeface="Arial"/>
                <a:sym typeface="Arial"/>
              </a:rPr>
              <a:t>Activity 4: </a:t>
            </a:r>
            <a:endParaRPr/>
          </a:p>
          <a:p>
            <a:pPr marL="0" marR="0" lvl="0" indent="0" algn="l" rtl="0">
              <a:lnSpc>
                <a:spcPct val="90000"/>
              </a:lnSpc>
              <a:spcBef>
                <a:spcPts val="0"/>
              </a:spcBef>
              <a:spcAft>
                <a:spcPts val="0"/>
              </a:spcAft>
              <a:buClr>
                <a:srgbClr val="07C1E8"/>
              </a:buClr>
              <a:buSzPts val="3200"/>
              <a:buFont typeface="Arial"/>
              <a:buNone/>
            </a:pPr>
            <a:r>
              <a:rPr lang="en-US" sz="3200" b="1" i="0">
                <a:solidFill>
                  <a:srgbClr val="07C1E8"/>
                </a:solidFill>
                <a:latin typeface="Arial"/>
                <a:ea typeface="Arial"/>
                <a:cs typeface="Arial"/>
                <a:sym typeface="Arial"/>
              </a:rPr>
              <a:t>Consider Risks</a:t>
            </a:r>
            <a:endParaRPr sz="3200" b="1" i="0">
              <a:solidFill>
                <a:schemeClr val="accent2"/>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7"/>
          <p:cNvSpPr txBox="1">
            <a:spLocks noGrp="1"/>
          </p:cNvSpPr>
          <p:nvPr>
            <p:ph type="body" idx="1"/>
          </p:nvPr>
        </p:nvSpPr>
        <p:spPr>
          <a:xfrm>
            <a:off x="606928" y="1437887"/>
            <a:ext cx="10989128" cy="5144755"/>
          </a:xfrm>
          <a:prstGeom prst="rect">
            <a:avLst/>
          </a:prstGeom>
          <a:noFill/>
          <a:ln>
            <a:noFill/>
          </a:ln>
        </p:spPr>
        <p:txBody>
          <a:bodyPr spcFirstLastPara="1" wrap="square" lIns="91425" tIns="45700" rIns="91425" bIns="45700" anchor="t" anchorCtr="0">
            <a:normAutofit lnSpcReduction="10000"/>
          </a:bodyPr>
          <a:lstStyle/>
          <a:p>
            <a:pPr marL="136525" lvl="0" indent="0" algn="l" rtl="0">
              <a:lnSpc>
                <a:spcPct val="100000"/>
              </a:lnSpc>
              <a:spcBef>
                <a:spcPts val="0"/>
              </a:spcBef>
              <a:spcAft>
                <a:spcPts val="0"/>
              </a:spcAft>
              <a:buClr>
                <a:srgbClr val="05B5DB"/>
              </a:buClr>
              <a:buSzPts val="2886"/>
              <a:buNone/>
            </a:pPr>
            <a:r>
              <a:rPr lang="en-US" sz="2405" dirty="0">
                <a:solidFill>
                  <a:srgbClr val="0193C0"/>
                </a:solidFill>
                <a:latin typeface="Comfortaa"/>
                <a:ea typeface="Comfortaa"/>
                <a:cs typeface="Comfortaa"/>
                <a:sym typeface="Comfortaa"/>
              </a:rPr>
              <a:t>KEY TERMS</a:t>
            </a:r>
            <a:endParaRPr sz="2405" b="1" dirty="0">
              <a:solidFill>
                <a:srgbClr val="454545"/>
              </a:solidFill>
              <a:latin typeface="Avenir"/>
              <a:ea typeface="Avenir"/>
              <a:cs typeface="Avenir"/>
              <a:sym typeface="Avenir"/>
            </a:endParaRPr>
          </a:p>
          <a:p>
            <a:pPr marL="458788" lvl="0" indent="-322263" algn="l" rtl="0">
              <a:lnSpc>
                <a:spcPct val="100000"/>
              </a:lnSpc>
              <a:spcBef>
                <a:spcPts val="1000"/>
              </a:spcBef>
              <a:spcAft>
                <a:spcPts val="0"/>
              </a:spcAft>
              <a:buClr>
                <a:srgbClr val="05B5DB"/>
              </a:buClr>
              <a:buSzPts val="2442"/>
              <a:buFont typeface="Courier New"/>
              <a:buChar char="o"/>
            </a:pPr>
            <a:r>
              <a:rPr lang="en-US" sz="2035" b="1" dirty="0">
                <a:solidFill>
                  <a:srgbClr val="454545"/>
                </a:solidFill>
                <a:latin typeface="Avenir"/>
                <a:ea typeface="Avenir"/>
                <a:cs typeface="Avenir"/>
                <a:sym typeface="Avenir"/>
              </a:rPr>
              <a:t>Formative research </a:t>
            </a:r>
            <a:r>
              <a:rPr lang="en-US" sz="2035" b="0" dirty="0">
                <a:solidFill>
                  <a:srgbClr val="454545"/>
                </a:solidFill>
                <a:latin typeface="Avenir"/>
                <a:ea typeface="Avenir"/>
                <a:cs typeface="Avenir"/>
                <a:sym typeface="Avenir"/>
              </a:rPr>
              <a:t>is gathering existing information or collecting data before a program begins that is used to inform and tailor the program to the specific population of interest and program objectives.</a:t>
            </a:r>
            <a:endParaRPr dirty="0"/>
          </a:p>
          <a:p>
            <a:pPr marL="458788" lvl="0" indent="-322263" algn="l" rtl="0">
              <a:lnSpc>
                <a:spcPct val="100000"/>
              </a:lnSpc>
              <a:spcBef>
                <a:spcPts val="1000"/>
              </a:spcBef>
              <a:spcAft>
                <a:spcPts val="0"/>
              </a:spcAft>
              <a:buClr>
                <a:srgbClr val="05B5DB"/>
              </a:buClr>
              <a:buSzPts val="2442"/>
              <a:buFont typeface="Courier New"/>
              <a:buChar char="o"/>
            </a:pPr>
            <a:r>
              <a:rPr lang="en-US" sz="2035" b="1" dirty="0">
                <a:solidFill>
                  <a:srgbClr val="454545"/>
                </a:solidFill>
                <a:latin typeface="Avenir"/>
                <a:ea typeface="Avenir"/>
                <a:cs typeface="Avenir"/>
                <a:sym typeface="Avenir"/>
              </a:rPr>
              <a:t>Priority Groups </a:t>
            </a:r>
            <a:r>
              <a:rPr lang="en-US" sz="2035" b="0" dirty="0">
                <a:solidFill>
                  <a:srgbClr val="454545"/>
                </a:solidFill>
                <a:latin typeface="Avenir"/>
                <a:ea typeface="Avenir"/>
                <a:cs typeface="Avenir"/>
                <a:sym typeface="Avenir"/>
              </a:rPr>
              <a:t>are those who perform a behavior or are directly affected by a social norm. </a:t>
            </a:r>
            <a:endParaRPr dirty="0"/>
          </a:p>
          <a:p>
            <a:pPr marL="458788" lvl="0" indent="-322263" algn="l" rtl="0">
              <a:lnSpc>
                <a:spcPct val="100000"/>
              </a:lnSpc>
              <a:spcBef>
                <a:spcPts val="1000"/>
              </a:spcBef>
              <a:spcAft>
                <a:spcPts val="0"/>
              </a:spcAft>
              <a:buClr>
                <a:srgbClr val="05B5DB"/>
              </a:buClr>
              <a:buSzPts val="2442"/>
              <a:buFont typeface="Courier New"/>
              <a:buChar char="o"/>
            </a:pPr>
            <a:r>
              <a:rPr lang="en-US" sz="2035" b="1" dirty="0">
                <a:solidFill>
                  <a:srgbClr val="454545"/>
                </a:solidFill>
                <a:latin typeface="Avenir"/>
                <a:ea typeface="Avenir"/>
                <a:cs typeface="Avenir"/>
                <a:sym typeface="Avenir"/>
              </a:rPr>
              <a:t>Reference groups </a:t>
            </a:r>
            <a:r>
              <a:rPr lang="en-US" sz="2035" b="0" dirty="0">
                <a:solidFill>
                  <a:srgbClr val="454545"/>
                </a:solidFill>
                <a:latin typeface="Avenir"/>
                <a:ea typeface="Avenir"/>
                <a:cs typeface="Avenir"/>
                <a:sym typeface="Avenir"/>
              </a:rPr>
              <a:t>are those who those who matter most to individuals performing the behavior(s) of interest.</a:t>
            </a:r>
            <a:endParaRPr dirty="0"/>
          </a:p>
          <a:p>
            <a:pPr marL="458788" lvl="0" indent="-322263" algn="l" rtl="0">
              <a:lnSpc>
                <a:spcPct val="100000"/>
              </a:lnSpc>
              <a:spcBef>
                <a:spcPts val="1000"/>
              </a:spcBef>
              <a:spcAft>
                <a:spcPts val="0"/>
              </a:spcAft>
              <a:buClr>
                <a:srgbClr val="05B5DB"/>
              </a:buClr>
              <a:buSzPts val="2442"/>
              <a:buFont typeface="Courier New"/>
              <a:buChar char="o"/>
            </a:pPr>
            <a:r>
              <a:rPr lang="en-US" sz="2035" b="1" dirty="0">
                <a:solidFill>
                  <a:srgbClr val="454545"/>
                </a:solidFill>
                <a:latin typeface="Avenir"/>
                <a:ea typeface="Avenir"/>
                <a:cs typeface="Avenir"/>
                <a:sym typeface="Avenir"/>
              </a:rPr>
              <a:t>Social norms </a:t>
            </a:r>
            <a:r>
              <a:rPr lang="en-US" sz="2035" b="0" dirty="0">
                <a:solidFill>
                  <a:srgbClr val="454545"/>
                </a:solidFill>
                <a:latin typeface="Avenir"/>
                <a:ea typeface="Avenir"/>
                <a:cs typeface="Avenir"/>
                <a:sym typeface="Avenir"/>
              </a:rPr>
              <a:t>are the often unspoken rules that govern behavior. They are influenced by belief systems, perceptions of what others expect and do, and sometimes by perceived rewards and sanctions. Norms often perpetuate existing power dynamics and are embedded in formal and informal institutions and produced and reproduced through social interaction. Social norms are different from attitudes, which can be understood as personal or individual beliefs about what is good and bad and how things should be.</a:t>
            </a:r>
            <a:r>
              <a:rPr lang="en-US" sz="2035" b="0" baseline="30000" dirty="0">
                <a:solidFill>
                  <a:srgbClr val="454545"/>
                </a:solidFill>
                <a:latin typeface="Avenir"/>
                <a:ea typeface="Avenir"/>
                <a:cs typeface="Avenir"/>
                <a:sym typeface="Avenir"/>
              </a:rPr>
              <a:t>5</a:t>
            </a:r>
            <a:r>
              <a:rPr lang="en-US" sz="2035" b="0" dirty="0">
                <a:solidFill>
                  <a:srgbClr val="454545"/>
                </a:solidFill>
                <a:latin typeface="Avenir"/>
                <a:ea typeface="Avenir"/>
                <a:cs typeface="Avenir"/>
                <a:sym typeface="Avenir"/>
              </a:rPr>
              <a:t>  </a:t>
            </a:r>
            <a:endParaRPr dirty="0"/>
          </a:p>
          <a:p>
            <a:pPr marL="458788" lvl="0" indent="-322263" algn="l" rtl="0">
              <a:lnSpc>
                <a:spcPct val="100000"/>
              </a:lnSpc>
              <a:spcBef>
                <a:spcPts val="1000"/>
              </a:spcBef>
              <a:spcAft>
                <a:spcPts val="0"/>
              </a:spcAft>
              <a:buClr>
                <a:srgbClr val="05B5DB"/>
              </a:buClr>
              <a:buSzPts val="2442"/>
              <a:buFont typeface="Courier New"/>
              <a:buChar char="o"/>
            </a:pPr>
            <a:r>
              <a:rPr lang="en-US" sz="2035" b="1" dirty="0">
                <a:solidFill>
                  <a:srgbClr val="454545"/>
                </a:solidFill>
                <a:latin typeface="Avenir"/>
                <a:ea typeface="Avenir"/>
                <a:cs typeface="Avenir"/>
                <a:sym typeface="Avenir"/>
              </a:rPr>
              <a:t>Target behaviors </a:t>
            </a:r>
            <a:r>
              <a:rPr lang="en-US" sz="2035" b="0" dirty="0">
                <a:solidFill>
                  <a:srgbClr val="454545"/>
                </a:solidFill>
                <a:latin typeface="Avenir"/>
                <a:ea typeface="Avenir"/>
                <a:cs typeface="Avenir"/>
                <a:sym typeface="Avenir"/>
              </a:rPr>
              <a:t>are the behaviors the program is tasked with changing.</a:t>
            </a:r>
            <a:endParaRPr dirty="0"/>
          </a:p>
        </p:txBody>
      </p:sp>
      <p:grpSp>
        <p:nvGrpSpPr>
          <p:cNvPr id="189" name="Google Shape;189;p7"/>
          <p:cNvGrpSpPr/>
          <p:nvPr/>
        </p:nvGrpSpPr>
        <p:grpSpPr>
          <a:xfrm>
            <a:off x="9602476" y="328481"/>
            <a:ext cx="2832498" cy="494202"/>
            <a:chOff x="4116076" y="413123"/>
            <a:chExt cx="2832498" cy="494202"/>
          </a:xfrm>
        </p:grpSpPr>
        <p:cxnSp>
          <p:nvCxnSpPr>
            <p:cNvPr id="190" name="Google Shape;190;p7"/>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191" name="Google Shape;191;p7"/>
            <p:cNvSpPr/>
            <p:nvPr/>
          </p:nvSpPr>
          <p:spPr>
            <a:xfrm rot="8100000">
              <a:off x="4256087" y="458567"/>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192" name="Google Shape;192;p7"/>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07C1E8"/>
                  </a:solidFill>
                  <a:latin typeface="Avenir"/>
                  <a:ea typeface="Avenir"/>
                  <a:cs typeface="Avenir"/>
                  <a:sym typeface="Avenir"/>
                </a:rPr>
                <a:t>INTRO</a:t>
              </a:r>
              <a:endParaRPr sz="500" b="1" i="0" u="none" strike="noStrike" cap="none">
                <a:solidFill>
                  <a:srgbClr val="07C1E8"/>
                </a:solidFill>
                <a:latin typeface="Avenir"/>
                <a:ea typeface="Avenir"/>
                <a:cs typeface="Avenir"/>
                <a:sym typeface="Avenir"/>
              </a:endParaRPr>
            </a:p>
          </p:txBody>
        </p:sp>
        <p:sp>
          <p:nvSpPr>
            <p:cNvPr id="193" name="Google Shape;193;p7"/>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1</a:t>
              </a:r>
              <a:endParaRPr sz="500" b="1" i="0" u="none" strike="noStrike" cap="none">
                <a:solidFill>
                  <a:srgbClr val="BFBFBF"/>
                </a:solidFill>
                <a:latin typeface="Avenir"/>
                <a:ea typeface="Avenir"/>
                <a:cs typeface="Avenir"/>
                <a:sym typeface="Avenir"/>
              </a:endParaRPr>
            </a:p>
          </p:txBody>
        </p:sp>
        <p:sp>
          <p:nvSpPr>
            <p:cNvPr id="194" name="Google Shape;194;p7"/>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2</a:t>
              </a:r>
              <a:endParaRPr sz="500" b="1" i="0" u="none" strike="noStrike" cap="none">
                <a:solidFill>
                  <a:srgbClr val="BFBFBF"/>
                </a:solidFill>
                <a:latin typeface="Avenir"/>
                <a:ea typeface="Avenir"/>
                <a:cs typeface="Avenir"/>
                <a:sym typeface="Avenir"/>
              </a:endParaRPr>
            </a:p>
          </p:txBody>
        </p:sp>
        <p:sp>
          <p:nvSpPr>
            <p:cNvPr id="195" name="Google Shape;195;p7"/>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3</a:t>
              </a:r>
              <a:endParaRPr sz="500" b="1" i="0" u="none" strike="noStrike" cap="none">
                <a:solidFill>
                  <a:srgbClr val="BFBFBF"/>
                </a:solidFill>
                <a:latin typeface="Avenir"/>
                <a:ea typeface="Avenir"/>
                <a:cs typeface="Avenir"/>
                <a:sym typeface="Avenir"/>
              </a:endParaRPr>
            </a:p>
          </p:txBody>
        </p:sp>
        <p:sp>
          <p:nvSpPr>
            <p:cNvPr id="196" name="Google Shape;196;p7"/>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4</a:t>
              </a:r>
              <a:endParaRPr sz="500" b="1" i="0" u="none" strike="noStrike" cap="none">
                <a:solidFill>
                  <a:srgbClr val="BFBFBF"/>
                </a:solidFill>
                <a:latin typeface="Avenir"/>
                <a:ea typeface="Avenir"/>
                <a:cs typeface="Avenir"/>
                <a:sym typeface="Avenir"/>
              </a:endParaRPr>
            </a:p>
          </p:txBody>
        </p:sp>
        <p:sp>
          <p:nvSpPr>
            <p:cNvPr id="197" name="Google Shape;197;p7"/>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198" name="Google Shape;198;p7"/>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199" name="Google Shape;199;p7"/>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200" name="Google Shape;200;p7"/>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grpSp>
      <p:grpSp>
        <p:nvGrpSpPr>
          <p:cNvPr id="201" name="Google Shape;201;p7"/>
          <p:cNvGrpSpPr/>
          <p:nvPr/>
        </p:nvGrpSpPr>
        <p:grpSpPr>
          <a:xfrm>
            <a:off x="9602476" y="327846"/>
            <a:ext cx="2832498" cy="494202"/>
            <a:chOff x="4116076" y="413123"/>
            <a:chExt cx="2832498" cy="494202"/>
          </a:xfrm>
        </p:grpSpPr>
        <p:cxnSp>
          <p:nvCxnSpPr>
            <p:cNvPr id="202" name="Google Shape;202;p7"/>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203" name="Google Shape;203;p7"/>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204" name="Google Shape;204;p7"/>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INTRO</a:t>
              </a:r>
              <a:endParaRPr sz="500" b="1" i="0" u="none" strike="noStrike" cap="none">
                <a:solidFill>
                  <a:srgbClr val="BFBFBF"/>
                </a:solidFill>
                <a:latin typeface="Avenir"/>
                <a:ea typeface="Avenir"/>
                <a:cs typeface="Avenir"/>
                <a:sym typeface="Avenir"/>
              </a:endParaRPr>
            </a:p>
          </p:txBody>
        </p:sp>
        <p:sp>
          <p:nvSpPr>
            <p:cNvPr id="205" name="Google Shape;205;p7"/>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07C1E8"/>
                  </a:solidFill>
                  <a:latin typeface="Avenir"/>
                  <a:ea typeface="Avenir"/>
                  <a:cs typeface="Avenir"/>
                  <a:sym typeface="Avenir"/>
                </a:rPr>
                <a:t>MODULE 1</a:t>
              </a:r>
              <a:endParaRPr sz="500" b="1" i="0" u="none" strike="noStrike" cap="none">
                <a:solidFill>
                  <a:srgbClr val="07C1E8"/>
                </a:solidFill>
                <a:latin typeface="Avenir"/>
                <a:ea typeface="Avenir"/>
                <a:cs typeface="Avenir"/>
                <a:sym typeface="Avenir"/>
              </a:endParaRPr>
            </a:p>
          </p:txBody>
        </p:sp>
        <p:sp>
          <p:nvSpPr>
            <p:cNvPr id="206" name="Google Shape;206;p7"/>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2</a:t>
              </a:r>
              <a:endParaRPr sz="500" b="1" i="0" u="none" strike="noStrike" cap="none">
                <a:solidFill>
                  <a:srgbClr val="BFBFBF"/>
                </a:solidFill>
                <a:latin typeface="Avenir"/>
                <a:ea typeface="Avenir"/>
                <a:cs typeface="Avenir"/>
                <a:sym typeface="Avenir"/>
              </a:endParaRPr>
            </a:p>
          </p:txBody>
        </p:sp>
        <p:sp>
          <p:nvSpPr>
            <p:cNvPr id="207" name="Google Shape;207;p7"/>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3</a:t>
              </a:r>
              <a:endParaRPr sz="500" b="1" i="0" u="none" strike="noStrike" cap="none">
                <a:solidFill>
                  <a:srgbClr val="BFBFBF"/>
                </a:solidFill>
                <a:latin typeface="Avenir"/>
                <a:ea typeface="Avenir"/>
                <a:cs typeface="Avenir"/>
                <a:sym typeface="Avenir"/>
              </a:endParaRPr>
            </a:p>
          </p:txBody>
        </p:sp>
        <p:sp>
          <p:nvSpPr>
            <p:cNvPr id="208" name="Google Shape;208;p7"/>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4</a:t>
              </a:r>
              <a:endParaRPr sz="500" b="1" i="0" u="none" strike="noStrike" cap="none">
                <a:solidFill>
                  <a:srgbClr val="BFBFBF"/>
                </a:solidFill>
                <a:latin typeface="Avenir"/>
                <a:ea typeface="Avenir"/>
                <a:cs typeface="Avenir"/>
                <a:sym typeface="Avenir"/>
              </a:endParaRPr>
            </a:p>
          </p:txBody>
        </p:sp>
        <p:sp>
          <p:nvSpPr>
            <p:cNvPr id="209" name="Google Shape;209;p7"/>
            <p:cNvSpPr/>
            <p:nvPr/>
          </p:nvSpPr>
          <p:spPr>
            <a:xfrm rot="8100000">
              <a:off x="4726350"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210" name="Google Shape;210;p7"/>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211" name="Google Shape;211;p7"/>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212" name="Google Shape;212;p7"/>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grpSp>
      <p:sp>
        <p:nvSpPr>
          <p:cNvPr id="213" name="Google Shape;213;p7"/>
          <p:cNvSpPr txBox="1">
            <a:spLocks noGrp="1"/>
          </p:cNvSpPr>
          <p:nvPr>
            <p:ph type="title"/>
          </p:nvPr>
        </p:nvSpPr>
        <p:spPr>
          <a:xfrm>
            <a:off x="838200" y="907951"/>
            <a:ext cx="10515600" cy="64226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7C1E8"/>
              </a:buClr>
              <a:buSzPts val="3200"/>
              <a:buFont typeface="Arial"/>
              <a:buNone/>
            </a:pPr>
            <a:r>
              <a:rPr lang="en-US" sz="3200" dirty="0">
                <a:solidFill>
                  <a:srgbClr val="07C1E8"/>
                </a:solidFill>
                <a:latin typeface="Arial"/>
                <a:ea typeface="Arial"/>
                <a:cs typeface="Arial"/>
                <a:sym typeface="Arial"/>
              </a:rPr>
              <a:t>Module 1: Understanding the Norms</a:t>
            </a:r>
            <a:endParaRPr sz="3200" dirty="0">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392"/>
        <p:cNvGrpSpPr/>
        <p:nvPr/>
      </p:nvGrpSpPr>
      <p:grpSpPr>
        <a:xfrm>
          <a:off x="0" y="0"/>
          <a:ext cx="0" cy="0"/>
          <a:chOff x="0" y="0"/>
          <a:chExt cx="0" cy="0"/>
        </a:xfrm>
      </p:grpSpPr>
      <p:sp>
        <p:nvSpPr>
          <p:cNvPr id="1393" name="Google Shape;1393;p7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193C0"/>
              </a:buClr>
              <a:buSzPts val="2400"/>
              <a:buNone/>
            </a:pPr>
            <a:r>
              <a:rPr lang="en-US" sz="2400">
                <a:solidFill>
                  <a:srgbClr val="0193C0"/>
                </a:solidFill>
                <a:latin typeface="Comfortaa"/>
                <a:ea typeface="Comfortaa"/>
                <a:cs typeface="Comfortaa"/>
                <a:sym typeface="Comfortaa"/>
              </a:rPr>
              <a:t>WRAP UP</a:t>
            </a:r>
            <a:endParaRPr/>
          </a:p>
          <a:p>
            <a:pPr marL="0" lvl="0" indent="0" algn="l" rtl="0">
              <a:lnSpc>
                <a:spcPct val="100000"/>
              </a:lnSpc>
              <a:spcBef>
                <a:spcPts val="1000"/>
              </a:spcBef>
              <a:spcAft>
                <a:spcPts val="0"/>
              </a:spcAft>
              <a:buClr>
                <a:srgbClr val="454545"/>
              </a:buClr>
              <a:buSzPts val="2400"/>
              <a:buNone/>
            </a:pPr>
            <a:r>
              <a:rPr lang="en-US" sz="2400" b="0">
                <a:solidFill>
                  <a:srgbClr val="454545"/>
                </a:solidFill>
                <a:latin typeface="Avenir"/>
                <a:ea typeface="Avenir"/>
                <a:cs typeface="Avenir"/>
                <a:sym typeface="Avenir"/>
              </a:rPr>
              <a:t>The team has now assessed the program logic model to see if it reflected the team’s understanding of social norms (Activity 1), assessed individual activities against the “Nine Common Attributes of Community-Based Norms Shifting Interventions” (Activity 2), analyzed each planned activity to assess whether there is a compelling logic chain between the activity, social norms, and program outcomes (Activity 3), and considered the risks of unanticipated effects of social norms work (Activity 4). In the next and final activity of this module, the team will put it all together and rewrite program documents to fully include social norms.</a:t>
            </a:r>
            <a:endParaRPr sz="2400">
              <a:latin typeface="Avenir"/>
              <a:ea typeface="Avenir"/>
              <a:cs typeface="Avenir"/>
              <a:sym typeface="Avenir"/>
            </a:endParaRPr>
          </a:p>
          <a:p>
            <a:pPr marL="228600" lvl="0" indent="-50800" algn="l" rtl="0">
              <a:lnSpc>
                <a:spcPct val="90000"/>
              </a:lnSpc>
              <a:spcBef>
                <a:spcPts val="1000"/>
              </a:spcBef>
              <a:spcAft>
                <a:spcPts val="0"/>
              </a:spcAft>
              <a:buClr>
                <a:schemeClr val="dk1"/>
              </a:buClr>
              <a:buSzPts val="2800"/>
              <a:buNone/>
            </a:pPr>
            <a:endParaRPr sz="2800" b="0">
              <a:solidFill>
                <a:srgbClr val="454545"/>
              </a:solidFill>
              <a:latin typeface="Avenir"/>
              <a:ea typeface="Avenir"/>
              <a:cs typeface="Avenir"/>
              <a:sym typeface="Avenir"/>
            </a:endParaRPr>
          </a:p>
          <a:p>
            <a:pPr marL="0" lvl="0" indent="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grpSp>
        <p:nvGrpSpPr>
          <p:cNvPr id="1394" name="Google Shape;1394;p70"/>
          <p:cNvGrpSpPr/>
          <p:nvPr/>
        </p:nvGrpSpPr>
        <p:grpSpPr>
          <a:xfrm>
            <a:off x="9601200" y="328481"/>
            <a:ext cx="2832498" cy="494202"/>
            <a:chOff x="4116076" y="413123"/>
            <a:chExt cx="2832498" cy="494202"/>
          </a:xfrm>
        </p:grpSpPr>
        <p:cxnSp>
          <p:nvCxnSpPr>
            <p:cNvPr id="1395" name="Google Shape;1395;p70"/>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1396" name="Google Shape;1396;p70"/>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397" name="Google Shape;1397;p70"/>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1398" name="Google Shape;1398;p70"/>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1399" name="Google Shape;1399;p70"/>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2</a:t>
              </a:r>
              <a:endParaRPr sz="500" b="1">
                <a:solidFill>
                  <a:srgbClr val="BFBFBF"/>
                </a:solidFill>
                <a:latin typeface="Avenir"/>
                <a:ea typeface="Avenir"/>
                <a:cs typeface="Avenir"/>
                <a:sym typeface="Avenir"/>
              </a:endParaRPr>
            </a:p>
          </p:txBody>
        </p:sp>
        <p:sp>
          <p:nvSpPr>
            <p:cNvPr id="1400" name="Google Shape;1400;p70"/>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3</a:t>
              </a:r>
              <a:endParaRPr sz="500" b="1">
                <a:solidFill>
                  <a:srgbClr val="07C1E8"/>
                </a:solidFill>
                <a:latin typeface="Avenir"/>
                <a:ea typeface="Avenir"/>
                <a:cs typeface="Avenir"/>
                <a:sym typeface="Avenir"/>
              </a:endParaRPr>
            </a:p>
          </p:txBody>
        </p:sp>
        <p:sp>
          <p:nvSpPr>
            <p:cNvPr id="1401" name="Google Shape;1401;p70"/>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4</a:t>
              </a:r>
              <a:endParaRPr sz="500" b="1">
                <a:solidFill>
                  <a:srgbClr val="BFBFBF"/>
                </a:solidFill>
                <a:latin typeface="Avenir"/>
                <a:ea typeface="Avenir"/>
                <a:cs typeface="Avenir"/>
                <a:sym typeface="Avenir"/>
              </a:endParaRPr>
            </a:p>
          </p:txBody>
        </p:sp>
        <p:sp>
          <p:nvSpPr>
            <p:cNvPr id="1402" name="Google Shape;1402;p70"/>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403" name="Google Shape;1403;p70"/>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404" name="Google Shape;1404;p70"/>
            <p:cNvSpPr/>
            <p:nvPr/>
          </p:nvSpPr>
          <p:spPr>
            <a:xfrm rot="8100000">
              <a:off x="5673408"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405" name="Google Shape;1405;p70"/>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
        <p:nvSpPr>
          <p:cNvPr id="1406" name="Google Shape;1406;p70"/>
          <p:cNvSpPr txBox="1"/>
          <p:nvPr/>
        </p:nvSpPr>
        <p:spPr>
          <a:xfrm>
            <a:off x="1024445" y="814889"/>
            <a:ext cx="7781352" cy="34146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7C1E8"/>
              </a:buClr>
              <a:buSzPts val="3200"/>
              <a:buFont typeface="Arial"/>
              <a:buNone/>
            </a:pPr>
            <a:r>
              <a:rPr lang="en-US" sz="3200" b="1" i="0">
                <a:solidFill>
                  <a:srgbClr val="07C1E8"/>
                </a:solidFill>
                <a:latin typeface="Arial"/>
                <a:ea typeface="Arial"/>
                <a:cs typeface="Arial"/>
                <a:sym typeface="Arial"/>
              </a:rPr>
              <a:t>Activity 4: Consider Risks</a:t>
            </a:r>
            <a:endParaRPr sz="3200" b="1" i="0">
              <a:solidFill>
                <a:schemeClr val="accent2"/>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410"/>
        <p:cNvGrpSpPr/>
        <p:nvPr/>
      </p:nvGrpSpPr>
      <p:grpSpPr>
        <a:xfrm>
          <a:off x="0" y="0"/>
          <a:ext cx="0" cy="0"/>
          <a:chOff x="0" y="0"/>
          <a:chExt cx="0" cy="0"/>
        </a:xfrm>
      </p:grpSpPr>
      <p:sp>
        <p:nvSpPr>
          <p:cNvPr id="1411" name="Google Shape;1411;p7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454545"/>
              </a:buClr>
              <a:buSzPts val="2400"/>
              <a:buNone/>
            </a:pPr>
            <a:r>
              <a:rPr lang="en-US" sz="2400" b="0">
                <a:solidFill>
                  <a:srgbClr val="454545"/>
                </a:solidFill>
                <a:latin typeface="Avenir"/>
                <a:ea typeface="Avenir"/>
                <a:cs typeface="Avenir"/>
                <a:sym typeface="Avenir"/>
              </a:rPr>
              <a:t>Congratulations! The team has done a lot of work to integrate social norms into the program. In this activity, the team will now put it all together and update the program logic model and the program documents that flow from the logic model. </a:t>
            </a:r>
            <a:endParaRPr/>
          </a:p>
          <a:p>
            <a:pPr marL="0" lvl="0" indent="0" algn="l" rtl="0">
              <a:lnSpc>
                <a:spcPct val="90000"/>
              </a:lnSpc>
              <a:spcBef>
                <a:spcPts val="1000"/>
              </a:spcBef>
              <a:spcAft>
                <a:spcPts val="0"/>
              </a:spcAft>
              <a:buClr>
                <a:schemeClr val="dk1"/>
              </a:buClr>
              <a:buSzPts val="2800"/>
              <a:buNone/>
            </a:pPr>
            <a:endParaRPr/>
          </a:p>
        </p:txBody>
      </p:sp>
      <p:grpSp>
        <p:nvGrpSpPr>
          <p:cNvPr id="1412" name="Google Shape;1412;p71"/>
          <p:cNvGrpSpPr/>
          <p:nvPr/>
        </p:nvGrpSpPr>
        <p:grpSpPr>
          <a:xfrm>
            <a:off x="9601200" y="328481"/>
            <a:ext cx="2832498" cy="494202"/>
            <a:chOff x="4116076" y="413123"/>
            <a:chExt cx="2832498" cy="494202"/>
          </a:xfrm>
        </p:grpSpPr>
        <p:cxnSp>
          <p:nvCxnSpPr>
            <p:cNvPr id="1413" name="Google Shape;1413;p71"/>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1414" name="Google Shape;1414;p71"/>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415" name="Google Shape;1415;p71"/>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1416" name="Google Shape;1416;p71"/>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1417" name="Google Shape;1417;p71"/>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2</a:t>
              </a:r>
              <a:endParaRPr sz="500" b="1">
                <a:solidFill>
                  <a:srgbClr val="BFBFBF"/>
                </a:solidFill>
                <a:latin typeface="Avenir"/>
                <a:ea typeface="Avenir"/>
                <a:cs typeface="Avenir"/>
                <a:sym typeface="Avenir"/>
              </a:endParaRPr>
            </a:p>
          </p:txBody>
        </p:sp>
        <p:sp>
          <p:nvSpPr>
            <p:cNvPr id="1418" name="Google Shape;1418;p71"/>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3</a:t>
              </a:r>
              <a:endParaRPr sz="500" b="1">
                <a:solidFill>
                  <a:srgbClr val="07C1E8"/>
                </a:solidFill>
                <a:latin typeface="Avenir"/>
                <a:ea typeface="Avenir"/>
                <a:cs typeface="Avenir"/>
                <a:sym typeface="Avenir"/>
              </a:endParaRPr>
            </a:p>
          </p:txBody>
        </p:sp>
        <p:sp>
          <p:nvSpPr>
            <p:cNvPr id="1419" name="Google Shape;1419;p71"/>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4</a:t>
              </a:r>
              <a:endParaRPr sz="500" b="1">
                <a:solidFill>
                  <a:srgbClr val="BFBFBF"/>
                </a:solidFill>
                <a:latin typeface="Avenir"/>
                <a:ea typeface="Avenir"/>
                <a:cs typeface="Avenir"/>
                <a:sym typeface="Avenir"/>
              </a:endParaRPr>
            </a:p>
          </p:txBody>
        </p:sp>
        <p:sp>
          <p:nvSpPr>
            <p:cNvPr id="1420" name="Google Shape;1420;p71"/>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421" name="Google Shape;1421;p71"/>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422" name="Google Shape;1422;p71"/>
            <p:cNvSpPr/>
            <p:nvPr/>
          </p:nvSpPr>
          <p:spPr>
            <a:xfrm rot="8100000">
              <a:off x="5673408"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423" name="Google Shape;1423;p71"/>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
        <p:nvSpPr>
          <p:cNvPr id="1424" name="Google Shape;1424;p71"/>
          <p:cNvSpPr txBox="1"/>
          <p:nvPr/>
        </p:nvSpPr>
        <p:spPr>
          <a:xfrm>
            <a:off x="1024445" y="814889"/>
            <a:ext cx="7781352" cy="34146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7C1E8"/>
              </a:buClr>
              <a:buSzPts val="3200"/>
              <a:buFont typeface="Arial"/>
              <a:buNone/>
            </a:pPr>
            <a:r>
              <a:rPr lang="en-US" sz="3200" b="1" i="0">
                <a:solidFill>
                  <a:srgbClr val="07C1E8"/>
                </a:solidFill>
                <a:latin typeface="Arial"/>
                <a:ea typeface="Arial"/>
                <a:cs typeface="Arial"/>
                <a:sym typeface="Arial"/>
              </a:rPr>
              <a:t>Activity 5: Revise Program Documents</a:t>
            </a:r>
            <a:endParaRPr sz="3200" b="1" i="0">
              <a:solidFill>
                <a:schemeClr val="accent2"/>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428"/>
        <p:cNvGrpSpPr/>
        <p:nvPr/>
      </p:nvGrpSpPr>
      <p:grpSpPr>
        <a:xfrm>
          <a:off x="0" y="0"/>
          <a:ext cx="0" cy="0"/>
          <a:chOff x="0" y="0"/>
          <a:chExt cx="0" cy="0"/>
        </a:xfrm>
      </p:grpSpPr>
      <p:sp>
        <p:nvSpPr>
          <p:cNvPr id="1429" name="Google Shape;1429;p7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193C0"/>
              </a:buClr>
              <a:buSzPts val="2400"/>
              <a:buNone/>
            </a:pPr>
            <a:r>
              <a:rPr lang="en-US" sz="2400">
                <a:solidFill>
                  <a:srgbClr val="0193C0"/>
                </a:solidFill>
                <a:latin typeface="Comfortaa"/>
                <a:ea typeface="Comfortaa"/>
                <a:cs typeface="Comfortaa"/>
                <a:sym typeface="Comfortaa"/>
              </a:rPr>
              <a:t>INSTRUCTIONS</a:t>
            </a:r>
            <a:endParaRPr sz="2400">
              <a:solidFill>
                <a:srgbClr val="454545"/>
              </a:solidFill>
              <a:latin typeface="Avenir"/>
              <a:ea typeface="Avenir"/>
              <a:cs typeface="Avenir"/>
              <a:sym typeface="Avenir"/>
            </a:endParaRPr>
          </a:p>
          <a:p>
            <a:pPr marL="457200" lvl="0" indent="-457200" algn="l" rtl="0">
              <a:lnSpc>
                <a:spcPct val="90000"/>
              </a:lnSpc>
              <a:spcBef>
                <a:spcPts val="1000"/>
              </a:spcBef>
              <a:spcAft>
                <a:spcPts val="0"/>
              </a:spcAft>
              <a:buClr>
                <a:srgbClr val="3F3F3F"/>
              </a:buClr>
              <a:buSzPts val="2400"/>
              <a:buFont typeface="Calibri"/>
              <a:buAutoNum type="arabicPeriod"/>
            </a:pPr>
            <a:r>
              <a:rPr lang="en-US" sz="2400">
                <a:solidFill>
                  <a:srgbClr val="3F3F3F"/>
                </a:solidFill>
                <a:latin typeface="Avenir"/>
                <a:ea typeface="Avenir"/>
                <a:cs typeface="Avenir"/>
                <a:sym typeface="Avenir"/>
              </a:rPr>
              <a:t>Review and revise the program logic model.</a:t>
            </a:r>
            <a:endParaRPr/>
          </a:p>
          <a:p>
            <a:pPr marL="457200" lvl="0" indent="-457200" algn="l" rtl="0">
              <a:lnSpc>
                <a:spcPct val="90000"/>
              </a:lnSpc>
              <a:spcBef>
                <a:spcPts val="1000"/>
              </a:spcBef>
              <a:spcAft>
                <a:spcPts val="0"/>
              </a:spcAft>
              <a:buClr>
                <a:srgbClr val="3F3F3F"/>
              </a:buClr>
              <a:buSzPts val="2400"/>
              <a:buFont typeface="Calibri"/>
              <a:buAutoNum type="arabicPeriod"/>
            </a:pPr>
            <a:r>
              <a:rPr lang="en-US" sz="2400">
                <a:solidFill>
                  <a:srgbClr val="3F3F3F"/>
                </a:solidFill>
                <a:latin typeface="Avenir"/>
                <a:ea typeface="Avenir"/>
                <a:cs typeface="Avenir"/>
                <a:sym typeface="Avenir"/>
              </a:rPr>
              <a:t>Incorporate activity descriptions (Activity 3) into program documents.</a:t>
            </a:r>
            <a:endParaRPr/>
          </a:p>
          <a:p>
            <a:pPr marL="457200" lvl="0" indent="-457200" algn="l" rtl="0">
              <a:lnSpc>
                <a:spcPct val="90000"/>
              </a:lnSpc>
              <a:spcBef>
                <a:spcPts val="1000"/>
              </a:spcBef>
              <a:spcAft>
                <a:spcPts val="0"/>
              </a:spcAft>
              <a:buClr>
                <a:srgbClr val="3F3F3F"/>
              </a:buClr>
              <a:buSzPts val="2400"/>
              <a:buFont typeface="Calibri"/>
              <a:buAutoNum type="arabicPeriod"/>
            </a:pPr>
            <a:r>
              <a:rPr lang="en-US" sz="2400">
                <a:solidFill>
                  <a:srgbClr val="3F3F3F"/>
                </a:solidFill>
                <a:latin typeface="Avenir"/>
                <a:ea typeface="Avenir"/>
                <a:cs typeface="Avenir"/>
                <a:sym typeface="Avenir"/>
              </a:rPr>
              <a:t>Plan for reporting back to the community.</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grpSp>
        <p:nvGrpSpPr>
          <p:cNvPr id="1430" name="Google Shape;1430;p72"/>
          <p:cNvGrpSpPr/>
          <p:nvPr/>
        </p:nvGrpSpPr>
        <p:grpSpPr>
          <a:xfrm>
            <a:off x="9601200" y="328481"/>
            <a:ext cx="2832498" cy="494202"/>
            <a:chOff x="4116076" y="413123"/>
            <a:chExt cx="2832498" cy="494202"/>
          </a:xfrm>
        </p:grpSpPr>
        <p:cxnSp>
          <p:nvCxnSpPr>
            <p:cNvPr id="1431" name="Google Shape;1431;p72"/>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1432" name="Google Shape;1432;p72"/>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433" name="Google Shape;1433;p72"/>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1434" name="Google Shape;1434;p72"/>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1435" name="Google Shape;1435;p72"/>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2</a:t>
              </a:r>
              <a:endParaRPr sz="500" b="1">
                <a:solidFill>
                  <a:srgbClr val="BFBFBF"/>
                </a:solidFill>
                <a:latin typeface="Avenir"/>
                <a:ea typeface="Avenir"/>
                <a:cs typeface="Avenir"/>
                <a:sym typeface="Avenir"/>
              </a:endParaRPr>
            </a:p>
          </p:txBody>
        </p:sp>
        <p:sp>
          <p:nvSpPr>
            <p:cNvPr id="1436" name="Google Shape;1436;p72"/>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3</a:t>
              </a:r>
              <a:endParaRPr sz="500" b="1">
                <a:solidFill>
                  <a:srgbClr val="07C1E8"/>
                </a:solidFill>
                <a:latin typeface="Avenir"/>
                <a:ea typeface="Avenir"/>
                <a:cs typeface="Avenir"/>
                <a:sym typeface="Avenir"/>
              </a:endParaRPr>
            </a:p>
          </p:txBody>
        </p:sp>
        <p:sp>
          <p:nvSpPr>
            <p:cNvPr id="1437" name="Google Shape;1437;p72"/>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4</a:t>
              </a:r>
              <a:endParaRPr sz="500" b="1">
                <a:solidFill>
                  <a:srgbClr val="BFBFBF"/>
                </a:solidFill>
                <a:latin typeface="Avenir"/>
                <a:ea typeface="Avenir"/>
                <a:cs typeface="Avenir"/>
                <a:sym typeface="Avenir"/>
              </a:endParaRPr>
            </a:p>
          </p:txBody>
        </p:sp>
        <p:sp>
          <p:nvSpPr>
            <p:cNvPr id="1438" name="Google Shape;1438;p72"/>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439" name="Google Shape;1439;p72"/>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440" name="Google Shape;1440;p72"/>
            <p:cNvSpPr/>
            <p:nvPr/>
          </p:nvSpPr>
          <p:spPr>
            <a:xfrm rot="8100000">
              <a:off x="5673408"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441" name="Google Shape;1441;p72"/>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
        <p:nvSpPr>
          <p:cNvPr id="1442" name="Google Shape;1442;p72"/>
          <p:cNvSpPr txBox="1"/>
          <p:nvPr/>
        </p:nvSpPr>
        <p:spPr>
          <a:xfrm>
            <a:off x="1024445" y="814889"/>
            <a:ext cx="7781352" cy="34146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7C1E8"/>
              </a:buClr>
              <a:buSzPts val="3200"/>
              <a:buFont typeface="Arial"/>
              <a:buNone/>
            </a:pPr>
            <a:r>
              <a:rPr lang="en-US" sz="3200" b="1" i="0">
                <a:solidFill>
                  <a:srgbClr val="07C1E8"/>
                </a:solidFill>
                <a:latin typeface="Arial"/>
                <a:ea typeface="Arial"/>
                <a:cs typeface="Arial"/>
                <a:sym typeface="Arial"/>
              </a:rPr>
              <a:t>Activity 5: Revise Program Documents</a:t>
            </a:r>
            <a:endParaRPr sz="3200" b="1" i="0">
              <a:solidFill>
                <a:schemeClr val="accent2"/>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446"/>
        <p:cNvGrpSpPr/>
        <p:nvPr/>
      </p:nvGrpSpPr>
      <p:grpSpPr>
        <a:xfrm>
          <a:off x="0" y="0"/>
          <a:ext cx="0" cy="0"/>
          <a:chOff x="0" y="0"/>
          <a:chExt cx="0" cy="0"/>
        </a:xfrm>
      </p:grpSpPr>
      <p:sp>
        <p:nvSpPr>
          <p:cNvPr id="1447" name="Google Shape;1447;p7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193C0"/>
              </a:buClr>
              <a:buSzPts val="2400"/>
              <a:buNone/>
            </a:pPr>
            <a:r>
              <a:rPr lang="en-US" sz="2400">
                <a:solidFill>
                  <a:srgbClr val="0193C0"/>
                </a:solidFill>
                <a:latin typeface="Comfortaa"/>
                <a:ea typeface="Comfortaa"/>
                <a:cs typeface="Comfortaa"/>
                <a:sym typeface="Comfortaa"/>
              </a:rPr>
              <a:t>WRAP UP</a:t>
            </a:r>
            <a:endParaRPr/>
          </a:p>
          <a:p>
            <a:pPr marL="0" lvl="0" indent="0" algn="l" rtl="0">
              <a:lnSpc>
                <a:spcPct val="100000"/>
              </a:lnSpc>
              <a:spcBef>
                <a:spcPts val="1000"/>
              </a:spcBef>
              <a:spcAft>
                <a:spcPts val="0"/>
              </a:spcAft>
              <a:buClr>
                <a:srgbClr val="454545"/>
              </a:buClr>
              <a:buSzPts val="2400"/>
              <a:buNone/>
            </a:pPr>
            <a:r>
              <a:rPr lang="en-US" sz="2400" b="0">
                <a:solidFill>
                  <a:srgbClr val="454545"/>
                </a:solidFill>
                <a:latin typeface="Avenir"/>
                <a:ea typeface="Avenir"/>
                <a:cs typeface="Avenir"/>
                <a:sym typeface="Avenir"/>
              </a:rPr>
              <a:t>In this module, the team assessed the program logic model (Activity 1), assessed individual activities against the “Nine Common Attributes of Community-Based Norms Shifting Interventions” (Activity 2), analyzed each planned activity’s logic chain (Activity 3), and considered the risks of unanticipated effects of social norms work (Activity 4). Finally, the team used this analysis to re-write program documents to fully include social norms. This completes Module 3. In the next and final module, the team will review and adapt the program’s monitoring and evaluation plan to capture the new social norms focus and activities.</a:t>
            </a:r>
            <a:endParaRPr/>
          </a:p>
          <a:p>
            <a:pPr marL="228600" lvl="0" indent="-50800" algn="l" rtl="0">
              <a:lnSpc>
                <a:spcPct val="90000"/>
              </a:lnSpc>
              <a:spcBef>
                <a:spcPts val="1000"/>
              </a:spcBef>
              <a:spcAft>
                <a:spcPts val="0"/>
              </a:spcAft>
              <a:buClr>
                <a:schemeClr val="dk1"/>
              </a:buClr>
              <a:buSzPts val="2800"/>
              <a:buNone/>
            </a:pPr>
            <a:endParaRPr sz="2800" b="0">
              <a:solidFill>
                <a:srgbClr val="454545"/>
              </a:solidFill>
              <a:latin typeface="Avenir"/>
              <a:ea typeface="Avenir"/>
              <a:cs typeface="Avenir"/>
              <a:sym typeface="Avenir"/>
            </a:endParaRPr>
          </a:p>
          <a:p>
            <a:pPr marL="0" lvl="0" indent="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
        <p:nvSpPr>
          <p:cNvPr id="1448" name="Google Shape;1448;p73"/>
          <p:cNvSpPr txBox="1"/>
          <p:nvPr/>
        </p:nvSpPr>
        <p:spPr>
          <a:xfrm>
            <a:off x="1024445" y="814889"/>
            <a:ext cx="7781352" cy="34146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7C1E8"/>
              </a:buClr>
              <a:buSzPts val="3200"/>
              <a:buFont typeface="Arial"/>
              <a:buNone/>
            </a:pPr>
            <a:r>
              <a:rPr lang="en-US" sz="3200" b="1" i="0">
                <a:solidFill>
                  <a:srgbClr val="07C1E8"/>
                </a:solidFill>
                <a:latin typeface="Arial"/>
                <a:ea typeface="Arial"/>
                <a:cs typeface="Arial"/>
                <a:sym typeface="Arial"/>
              </a:rPr>
              <a:t>Activity 5: Revise Program Documents</a:t>
            </a:r>
            <a:endParaRPr sz="3200" b="1" i="0">
              <a:solidFill>
                <a:schemeClr val="accent2"/>
              </a:solidFill>
              <a:latin typeface="Calibri"/>
              <a:ea typeface="Calibri"/>
              <a:cs typeface="Calibri"/>
              <a:sym typeface="Calibri"/>
            </a:endParaRPr>
          </a:p>
        </p:txBody>
      </p:sp>
      <p:grpSp>
        <p:nvGrpSpPr>
          <p:cNvPr id="1449" name="Google Shape;1449;p73"/>
          <p:cNvGrpSpPr/>
          <p:nvPr/>
        </p:nvGrpSpPr>
        <p:grpSpPr>
          <a:xfrm>
            <a:off x="9601200" y="328481"/>
            <a:ext cx="2832498" cy="494202"/>
            <a:chOff x="4116076" y="413123"/>
            <a:chExt cx="2832498" cy="494202"/>
          </a:xfrm>
        </p:grpSpPr>
        <p:cxnSp>
          <p:nvCxnSpPr>
            <p:cNvPr id="1450" name="Google Shape;1450;p73"/>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1451" name="Google Shape;1451;p73"/>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452" name="Google Shape;1452;p73"/>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1453" name="Google Shape;1453;p73"/>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1454" name="Google Shape;1454;p73"/>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2</a:t>
              </a:r>
              <a:endParaRPr sz="500" b="1">
                <a:solidFill>
                  <a:srgbClr val="BFBFBF"/>
                </a:solidFill>
                <a:latin typeface="Avenir"/>
                <a:ea typeface="Avenir"/>
                <a:cs typeface="Avenir"/>
                <a:sym typeface="Avenir"/>
              </a:endParaRPr>
            </a:p>
          </p:txBody>
        </p:sp>
        <p:sp>
          <p:nvSpPr>
            <p:cNvPr id="1455" name="Google Shape;1455;p73"/>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3</a:t>
              </a:r>
              <a:endParaRPr sz="500" b="1">
                <a:solidFill>
                  <a:srgbClr val="07C1E8"/>
                </a:solidFill>
                <a:latin typeface="Avenir"/>
                <a:ea typeface="Avenir"/>
                <a:cs typeface="Avenir"/>
                <a:sym typeface="Avenir"/>
              </a:endParaRPr>
            </a:p>
          </p:txBody>
        </p:sp>
        <p:sp>
          <p:nvSpPr>
            <p:cNvPr id="1456" name="Google Shape;1456;p73"/>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4</a:t>
              </a:r>
              <a:endParaRPr sz="500" b="1">
                <a:solidFill>
                  <a:srgbClr val="BFBFBF"/>
                </a:solidFill>
                <a:latin typeface="Avenir"/>
                <a:ea typeface="Avenir"/>
                <a:cs typeface="Avenir"/>
                <a:sym typeface="Avenir"/>
              </a:endParaRPr>
            </a:p>
          </p:txBody>
        </p:sp>
        <p:sp>
          <p:nvSpPr>
            <p:cNvPr id="1457" name="Google Shape;1457;p73"/>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458" name="Google Shape;1458;p73"/>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459" name="Google Shape;1459;p73"/>
            <p:cNvSpPr/>
            <p:nvPr/>
          </p:nvSpPr>
          <p:spPr>
            <a:xfrm rot="8100000">
              <a:off x="5673408"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460" name="Google Shape;1460;p73"/>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464"/>
        <p:cNvGrpSpPr/>
        <p:nvPr/>
      </p:nvGrpSpPr>
      <p:grpSpPr>
        <a:xfrm>
          <a:off x="0" y="0"/>
          <a:ext cx="0" cy="0"/>
          <a:chOff x="0" y="0"/>
          <a:chExt cx="0" cy="0"/>
        </a:xfrm>
      </p:grpSpPr>
      <p:grpSp>
        <p:nvGrpSpPr>
          <p:cNvPr id="1465" name="Google Shape;1465;p74"/>
          <p:cNvGrpSpPr/>
          <p:nvPr/>
        </p:nvGrpSpPr>
        <p:grpSpPr>
          <a:xfrm>
            <a:off x="4729908" y="2086544"/>
            <a:ext cx="2732183" cy="2402335"/>
            <a:chOff x="4729908" y="1385475"/>
            <a:chExt cx="2732183" cy="2402335"/>
          </a:xfrm>
        </p:grpSpPr>
        <p:sp>
          <p:nvSpPr>
            <p:cNvPr id="1466" name="Google Shape;1466;p74"/>
            <p:cNvSpPr txBox="1"/>
            <p:nvPr/>
          </p:nvSpPr>
          <p:spPr>
            <a:xfrm>
              <a:off x="4729908" y="3447376"/>
              <a:ext cx="2732183" cy="340434"/>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7C1E8"/>
                </a:buClr>
                <a:buSzPts val="3200"/>
                <a:buFont typeface="Arial"/>
                <a:buNone/>
              </a:pPr>
              <a:r>
                <a:rPr lang="en-US" sz="3200" b="1" i="0">
                  <a:solidFill>
                    <a:srgbClr val="07C1E8"/>
                  </a:solidFill>
                  <a:latin typeface="Arial"/>
                  <a:ea typeface="Arial"/>
                  <a:cs typeface="Arial"/>
                  <a:sym typeface="Arial"/>
                </a:rPr>
                <a:t>Monitoring Plan</a:t>
              </a:r>
              <a:endParaRPr/>
            </a:p>
          </p:txBody>
        </p:sp>
        <p:grpSp>
          <p:nvGrpSpPr>
            <p:cNvPr id="1467" name="Google Shape;1467;p74"/>
            <p:cNvGrpSpPr/>
            <p:nvPr/>
          </p:nvGrpSpPr>
          <p:grpSpPr>
            <a:xfrm>
              <a:off x="5131224" y="1385475"/>
              <a:ext cx="1929553" cy="1929553"/>
              <a:chOff x="453466" y="5899754"/>
              <a:chExt cx="2305246" cy="2305246"/>
            </a:xfrm>
          </p:grpSpPr>
          <p:sp>
            <p:nvSpPr>
              <p:cNvPr id="1468" name="Google Shape;1468;p74"/>
              <p:cNvSpPr/>
              <p:nvPr/>
            </p:nvSpPr>
            <p:spPr>
              <a:xfrm rot="8100000">
                <a:off x="791061" y="6237350"/>
                <a:ext cx="1630055" cy="1630055"/>
              </a:xfrm>
              <a:prstGeom prst="teardrop">
                <a:avLst>
                  <a:gd name="adj" fmla="val 92853"/>
                </a:avLst>
              </a:prstGeom>
              <a:noFill/>
              <a:ln w="38100" cap="flat" cmpd="sng">
                <a:solidFill>
                  <a:srgbClr val="07C1E8"/>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469" name="Google Shape;1469;p74"/>
              <p:cNvSpPr txBox="1"/>
              <p:nvPr/>
            </p:nvSpPr>
            <p:spPr>
              <a:xfrm>
                <a:off x="1075144" y="6894858"/>
                <a:ext cx="974585" cy="315038"/>
              </a:xfrm>
              <a:prstGeom prst="rect">
                <a:avLst/>
              </a:prstGeom>
              <a:noFill/>
              <a:ln>
                <a:noFill/>
              </a:ln>
            </p:spPr>
            <p:txBody>
              <a:bodyPr spcFirstLastPara="1" wrap="square" lIns="0" tIns="0" rIns="0" bIns="0" anchor="t" anchorCtr="0">
                <a:noAutofit/>
              </a:bodyPr>
              <a:lstStyle/>
              <a:p>
                <a:pPr marL="92075" marR="0" lvl="0" indent="0" algn="ctr" rtl="0">
                  <a:lnSpc>
                    <a:spcPct val="150000"/>
                  </a:lnSpc>
                  <a:spcBef>
                    <a:spcPts val="0"/>
                  </a:spcBef>
                  <a:spcAft>
                    <a:spcPts val="0"/>
                  </a:spcAft>
                  <a:buClr>
                    <a:srgbClr val="07C1E8"/>
                  </a:buClr>
                  <a:buSzPts val="900"/>
                  <a:buFont typeface="Comfortaa"/>
                  <a:buNone/>
                </a:pPr>
                <a:r>
                  <a:rPr lang="en-US" sz="900" b="1" i="0">
                    <a:solidFill>
                      <a:srgbClr val="07C1E8"/>
                    </a:solidFill>
                    <a:latin typeface="Comfortaa"/>
                    <a:ea typeface="Comfortaa"/>
                    <a:cs typeface="Comfortaa"/>
                    <a:sym typeface="Comfortaa"/>
                  </a:rPr>
                  <a:t>MODULE </a:t>
                </a:r>
                <a:r>
                  <a:rPr lang="en-US" sz="1100" b="1" i="0">
                    <a:solidFill>
                      <a:srgbClr val="07C1E8"/>
                    </a:solidFill>
                    <a:latin typeface="Comfortaa"/>
                    <a:ea typeface="Comfortaa"/>
                    <a:cs typeface="Comfortaa"/>
                    <a:sym typeface="Comfortaa"/>
                  </a:rPr>
                  <a:t>4</a:t>
                </a:r>
                <a:endParaRPr sz="900" b="1" i="0">
                  <a:solidFill>
                    <a:srgbClr val="07C1E8"/>
                  </a:solidFill>
                  <a:latin typeface="Comfortaa"/>
                  <a:ea typeface="Comfortaa"/>
                  <a:cs typeface="Comfortaa"/>
                  <a:sym typeface="Comfortaa"/>
                </a:endParaRPr>
              </a:p>
            </p:txBody>
          </p:sp>
        </p:grpSp>
      </p:gr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473"/>
        <p:cNvGrpSpPr/>
        <p:nvPr/>
      </p:nvGrpSpPr>
      <p:grpSpPr>
        <a:xfrm>
          <a:off x="0" y="0"/>
          <a:ext cx="0" cy="0"/>
          <a:chOff x="0" y="0"/>
          <a:chExt cx="0" cy="0"/>
        </a:xfrm>
      </p:grpSpPr>
      <p:sp>
        <p:nvSpPr>
          <p:cNvPr id="1474" name="Google Shape;1474;p75"/>
          <p:cNvSpPr txBox="1">
            <a:spLocks noGrp="1"/>
          </p:cNvSpPr>
          <p:nvPr>
            <p:ph type="body" idx="1"/>
          </p:nvPr>
        </p:nvSpPr>
        <p:spPr>
          <a:xfrm>
            <a:off x="946529" y="1463004"/>
            <a:ext cx="10515600" cy="518717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193C0"/>
              </a:buClr>
              <a:buSzPts val="2400"/>
              <a:buNone/>
            </a:pPr>
            <a:r>
              <a:rPr lang="en-US" sz="2400">
                <a:solidFill>
                  <a:srgbClr val="0193C0"/>
                </a:solidFill>
                <a:latin typeface="Comfortaa"/>
                <a:ea typeface="Comfortaa"/>
                <a:cs typeface="Comfortaa"/>
                <a:sym typeface="Comfortaa"/>
              </a:rPr>
              <a:t>GOAL</a:t>
            </a:r>
            <a:endParaRPr/>
          </a:p>
          <a:p>
            <a:pPr marL="0" lvl="0" indent="0" algn="l" rtl="0">
              <a:lnSpc>
                <a:spcPct val="100000"/>
              </a:lnSpc>
              <a:spcBef>
                <a:spcPts val="1000"/>
              </a:spcBef>
              <a:spcAft>
                <a:spcPts val="0"/>
              </a:spcAft>
              <a:buClr>
                <a:srgbClr val="454545"/>
              </a:buClr>
              <a:buSzPts val="1800"/>
              <a:buNone/>
            </a:pPr>
            <a:r>
              <a:rPr lang="en-US" sz="1800" b="0">
                <a:solidFill>
                  <a:srgbClr val="454545"/>
                </a:solidFill>
                <a:latin typeface="Avenir"/>
                <a:ea typeface="Avenir"/>
                <a:cs typeface="Avenir"/>
                <a:sym typeface="Avenir"/>
              </a:rPr>
              <a:t>This module focuses on refining your monitoring plan to accompany program work on social norms. It is intended to inform, or supplement, the program’s larger monitoring, evaluation, and learning plan. In this module, the team will refine or adapt the monitoring and evaluation (M&amp;E) plan, including indicators, data sources, data disaggregation, and frequency of data collection to assess program quality, its coverage/reach, and initial outcomes. It does not include tool development.</a:t>
            </a:r>
            <a:endParaRPr sz="1800">
              <a:solidFill>
                <a:srgbClr val="0193C0"/>
              </a:solidFill>
              <a:latin typeface="Comfortaa"/>
              <a:ea typeface="Comfortaa"/>
              <a:cs typeface="Comfortaa"/>
              <a:sym typeface="Comfortaa"/>
            </a:endParaRPr>
          </a:p>
          <a:p>
            <a:pPr marL="0" lvl="0" indent="0" algn="l" rtl="0">
              <a:lnSpc>
                <a:spcPct val="100000"/>
              </a:lnSpc>
              <a:spcBef>
                <a:spcPts val="1000"/>
              </a:spcBef>
              <a:spcAft>
                <a:spcPts val="0"/>
              </a:spcAft>
              <a:buClr>
                <a:srgbClr val="0193C0"/>
              </a:buClr>
              <a:buSzPts val="2400"/>
              <a:buNone/>
            </a:pPr>
            <a:r>
              <a:rPr lang="en-US" sz="2400">
                <a:solidFill>
                  <a:srgbClr val="0193C0"/>
                </a:solidFill>
                <a:latin typeface="Comfortaa"/>
                <a:ea typeface="Comfortaa"/>
                <a:cs typeface="Comfortaa"/>
                <a:sym typeface="Comfortaa"/>
              </a:rPr>
              <a:t>ACTIVITIES IN THIS MODULE</a:t>
            </a:r>
            <a:endParaRPr/>
          </a:p>
          <a:p>
            <a:pPr marL="273050" lvl="0" indent="-127000" algn="l" rtl="0">
              <a:lnSpc>
                <a:spcPct val="100000"/>
              </a:lnSpc>
              <a:spcBef>
                <a:spcPts val="1000"/>
              </a:spcBef>
              <a:spcAft>
                <a:spcPts val="0"/>
              </a:spcAft>
              <a:buClr>
                <a:srgbClr val="454545"/>
              </a:buClr>
              <a:buSzPts val="2000"/>
              <a:buFont typeface="Calibri"/>
              <a:buAutoNum type="arabicPeriod"/>
            </a:pPr>
            <a:r>
              <a:rPr lang="en-US" sz="2000" b="0">
                <a:solidFill>
                  <a:srgbClr val="454545"/>
                </a:solidFill>
                <a:latin typeface="Avenir"/>
                <a:ea typeface="Avenir"/>
                <a:cs typeface="Avenir"/>
                <a:sym typeface="Avenir"/>
              </a:rPr>
              <a:t> </a:t>
            </a:r>
            <a:r>
              <a:rPr lang="en-US" sz="1800" b="0">
                <a:solidFill>
                  <a:srgbClr val="454545"/>
                </a:solidFill>
                <a:latin typeface="Avenir"/>
                <a:ea typeface="Avenir"/>
                <a:cs typeface="Avenir"/>
                <a:sym typeface="Avenir"/>
              </a:rPr>
              <a:t>Develop indicators for identified social norms</a:t>
            </a:r>
            <a:endParaRPr/>
          </a:p>
          <a:p>
            <a:pPr marL="273050" lvl="0" indent="-114300" algn="l" rtl="0">
              <a:lnSpc>
                <a:spcPct val="100000"/>
              </a:lnSpc>
              <a:spcBef>
                <a:spcPts val="1000"/>
              </a:spcBef>
              <a:spcAft>
                <a:spcPts val="0"/>
              </a:spcAft>
              <a:buClr>
                <a:srgbClr val="454545"/>
              </a:buClr>
              <a:buSzPts val="1800"/>
              <a:buFont typeface="Calibri"/>
              <a:buAutoNum type="arabicPeriod"/>
            </a:pPr>
            <a:r>
              <a:rPr lang="en-US" sz="1800" b="0">
                <a:solidFill>
                  <a:srgbClr val="454545"/>
                </a:solidFill>
                <a:latin typeface="Avenir"/>
                <a:ea typeface="Avenir"/>
                <a:cs typeface="Avenir"/>
                <a:sym typeface="Avenir"/>
              </a:rPr>
              <a:t> Integrate social norms indicators into the M&amp;E Plan </a:t>
            </a:r>
            <a:endParaRPr/>
          </a:p>
          <a:p>
            <a:pPr marL="273050" lvl="0" indent="-114300" algn="l" rtl="0">
              <a:lnSpc>
                <a:spcPct val="100000"/>
              </a:lnSpc>
              <a:spcBef>
                <a:spcPts val="1000"/>
              </a:spcBef>
              <a:spcAft>
                <a:spcPts val="0"/>
              </a:spcAft>
              <a:buClr>
                <a:srgbClr val="454545"/>
              </a:buClr>
              <a:buSzPts val="1800"/>
              <a:buFont typeface="Calibri"/>
              <a:buAutoNum type="arabicPeriod"/>
            </a:pPr>
            <a:r>
              <a:rPr lang="en-US" sz="1800" b="0">
                <a:solidFill>
                  <a:srgbClr val="454545"/>
                </a:solidFill>
                <a:latin typeface="Avenir"/>
                <a:ea typeface="Avenir"/>
                <a:cs typeface="Avenir"/>
                <a:sym typeface="Avenir"/>
              </a:rPr>
              <a:t> Include qualitative inquiry to augment quantitative indicators</a:t>
            </a:r>
            <a:endParaRPr/>
          </a:p>
          <a:p>
            <a:pPr marL="273050" lvl="0" indent="-114300" algn="l" rtl="0">
              <a:lnSpc>
                <a:spcPct val="100000"/>
              </a:lnSpc>
              <a:spcBef>
                <a:spcPts val="1000"/>
              </a:spcBef>
              <a:spcAft>
                <a:spcPts val="0"/>
              </a:spcAft>
              <a:buClr>
                <a:srgbClr val="454545"/>
              </a:buClr>
              <a:buSzPts val="1800"/>
              <a:buFont typeface="Calibri"/>
              <a:buAutoNum type="arabicPeriod"/>
            </a:pPr>
            <a:r>
              <a:rPr lang="en-US" sz="1800" b="0">
                <a:solidFill>
                  <a:srgbClr val="454545"/>
                </a:solidFill>
                <a:latin typeface="Avenir"/>
                <a:ea typeface="Avenir"/>
                <a:cs typeface="Avenir"/>
                <a:sym typeface="Avenir"/>
              </a:rPr>
              <a:t> Finalize monitoring plan table for social norms</a:t>
            </a:r>
            <a:endParaRPr sz="700">
              <a:solidFill>
                <a:srgbClr val="0193C0"/>
              </a:solidFill>
              <a:latin typeface="Comfortaa"/>
              <a:ea typeface="Comfortaa"/>
              <a:cs typeface="Comfortaa"/>
              <a:sym typeface="Comfortaa"/>
            </a:endParaRPr>
          </a:p>
          <a:p>
            <a:pPr marL="0" lvl="0" indent="0" algn="l" rtl="0">
              <a:lnSpc>
                <a:spcPct val="100000"/>
              </a:lnSpc>
              <a:spcBef>
                <a:spcPts val="1000"/>
              </a:spcBef>
              <a:spcAft>
                <a:spcPts val="0"/>
              </a:spcAft>
              <a:buClr>
                <a:srgbClr val="0193C0"/>
              </a:buClr>
              <a:buSzPts val="2400"/>
              <a:buNone/>
            </a:pPr>
            <a:r>
              <a:rPr lang="en-US" sz="2400">
                <a:solidFill>
                  <a:srgbClr val="0193C0"/>
                </a:solidFill>
                <a:latin typeface="Comfortaa"/>
                <a:ea typeface="Comfortaa"/>
                <a:cs typeface="Comfortaa"/>
                <a:sym typeface="Comfortaa"/>
              </a:rPr>
              <a:t>OUTPUT</a:t>
            </a:r>
            <a:endParaRPr/>
          </a:p>
          <a:p>
            <a:pPr marL="0" lvl="0" indent="0" algn="l" rtl="0">
              <a:lnSpc>
                <a:spcPct val="100000"/>
              </a:lnSpc>
              <a:spcBef>
                <a:spcPts val="1000"/>
              </a:spcBef>
              <a:spcAft>
                <a:spcPts val="0"/>
              </a:spcAft>
              <a:buClr>
                <a:srgbClr val="454545"/>
              </a:buClr>
              <a:buSzPts val="1800"/>
              <a:buNone/>
            </a:pPr>
            <a:r>
              <a:rPr lang="en-US" sz="1800" b="0">
                <a:solidFill>
                  <a:srgbClr val="454545"/>
                </a:solidFill>
                <a:latin typeface="Avenir"/>
                <a:ea typeface="Avenir"/>
                <a:cs typeface="Avenir"/>
                <a:sym typeface="Avenir"/>
              </a:rPr>
              <a:t>Monitoring plan Table</a:t>
            </a:r>
            <a:endParaRPr/>
          </a:p>
          <a:p>
            <a:pPr marL="0" lvl="0" indent="0" algn="l" rtl="0">
              <a:lnSpc>
                <a:spcPct val="70000"/>
              </a:lnSpc>
              <a:spcBef>
                <a:spcPts val="1000"/>
              </a:spcBef>
              <a:spcAft>
                <a:spcPts val="0"/>
              </a:spcAft>
              <a:buClr>
                <a:schemeClr val="dk1"/>
              </a:buClr>
              <a:buSzPts val="800"/>
              <a:buNone/>
            </a:pPr>
            <a:endParaRPr sz="800">
              <a:solidFill>
                <a:srgbClr val="0193C0"/>
              </a:solidFill>
              <a:latin typeface="Comfortaa"/>
              <a:ea typeface="Comfortaa"/>
              <a:cs typeface="Comfortaa"/>
              <a:sym typeface="Comfortaa"/>
            </a:endParaRPr>
          </a:p>
          <a:p>
            <a:pPr marL="0" lvl="0" indent="0" algn="l" rtl="0">
              <a:lnSpc>
                <a:spcPct val="70000"/>
              </a:lnSpc>
              <a:spcBef>
                <a:spcPts val="1000"/>
              </a:spcBef>
              <a:spcAft>
                <a:spcPts val="0"/>
              </a:spcAft>
              <a:buClr>
                <a:schemeClr val="dk1"/>
              </a:buClr>
              <a:buSzPts val="800"/>
              <a:buNone/>
            </a:pPr>
            <a:endParaRPr sz="800">
              <a:solidFill>
                <a:srgbClr val="0193C0"/>
              </a:solidFill>
              <a:latin typeface="Comfortaa"/>
              <a:ea typeface="Comfortaa"/>
              <a:cs typeface="Comfortaa"/>
              <a:sym typeface="Comfortaa"/>
            </a:endParaRPr>
          </a:p>
          <a:p>
            <a:pPr marL="0" lvl="0" indent="0" algn="l" rtl="0">
              <a:lnSpc>
                <a:spcPct val="70000"/>
              </a:lnSpc>
              <a:spcBef>
                <a:spcPts val="1000"/>
              </a:spcBef>
              <a:spcAft>
                <a:spcPts val="0"/>
              </a:spcAft>
              <a:buClr>
                <a:srgbClr val="07C1E8"/>
              </a:buClr>
              <a:buSzPts val="700"/>
              <a:buNone/>
            </a:pPr>
            <a:endParaRPr sz="700" b="0">
              <a:solidFill>
                <a:srgbClr val="454545"/>
              </a:solidFill>
              <a:latin typeface="Avenir"/>
              <a:ea typeface="Avenir"/>
              <a:cs typeface="Avenir"/>
              <a:sym typeface="Avenir"/>
            </a:endParaRPr>
          </a:p>
          <a:p>
            <a:pPr marL="0" lvl="0" indent="0" algn="l" rtl="0">
              <a:lnSpc>
                <a:spcPct val="70000"/>
              </a:lnSpc>
              <a:spcBef>
                <a:spcPts val="1000"/>
              </a:spcBef>
              <a:spcAft>
                <a:spcPts val="0"/>
              </a:spcAft>
              <a:buClr>
                <a:srgbClr val="07C1E8"/>
              </a:buClr>
              <a:buSzPts val="700"/>
              <a:buNone/>
            </a:pPr>
            <a:endParaRPr sz="700" b="0">
              <a:solidFill>
                <a:srgbClr val="454545"/>
              </a:solidFill>
              <a:latin typeface="Avenir"/>
              <a:ea typeface="Avenir"/>
              <a:cs typeface="Avenir"/>
              <a:sym typeface="Avenir"/>
            </a:endParaRPr>
          </a:p>
          <a:p>
            <a:pPr marL="0" lvl="0" indent="0" algn="l" rtl="0">
              <a:lnSpc>
                <a:spcPct val="70000"/>
              </a:lnSpc>
              <a:spcBef>
                <a:spcPts val="1000"/>
              </a:spcBef>
              <a:spcAft>
                <a:spcPts val="0"/>
              </a:spcAft>
              <a:buClr>
                <a:schemeClr val="dk1"/>
              </a:buClr>
              <a:buSzPts val="700"/>
              <a:buNone/>
            </a:pPr>
            <a:endParaRPr sz="700"/>
          </a:p>
        </p:txBody>
      </p:sp>
      <p:sp>
        <p:nvSpPr>
          <p:cNvPr id="1475" name="Google Shape;1475;p75"/>
          <p:cNvSpPr txBox="1"/>
          <p:nvPr/>
        </p:nvSpPr>
        <p:spPr>
          <a:xfrm>
            <a:off x="1024445" y="814889"/>
            <a:ext cx="7781352" cy="34146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7C1E8"/>
              </a:buClr>
              <a:buSzPts val="3200"/>
              <a:buFont typeface="Arial"/>
              <a:buNone/>
            </a:pPr>
            <a:r>
              <a:rPr lang="en-US" sz="3200" b="1" i="0">
                <a:solidFill>
                  <a:srgbClr val="07C1E8"/>
                </a:solidFill>
                <a:latin typeface="Arial"/>
                <a:ea typeface="Arial"/>
                <a:cs typeface="Arial"/>
                <a:sym typeface="Arial"/>
              </a:rPr>
              <a:t>Module 4: Monitoring Plan</a:t>
            </a:r>
            <a:endParaRPr sz="3200" b="1" i="0">
              <a:solidFill>
                <a:schemeClr val="accent2"/>
              </a:solidFill>
              <a:latin typeface="Calibri"/>
              <a:ea typeface="Calibri"/>
              <a:cs typeface="Calibri"/>
              <a:sym typeface="Calibri"/>
            </a:endParaRPr>
          </a:p>
        </p:txBody>
      </p:sp>
      <p:grpSp>
        <p:nvGrpSpPr>
          <p:cNvPr id="1476" name="Google Shape;1476;p75"/>
          <p:cNvGrpSpPr/>
          <p:nvPr/>
        </p:nvGrpSpPr>
        <p:grpSpPr>
          <a:xfrm>
            <a:off x="9601200" y="328481"/>
            <a:ext cx="2832498" cy="494202"/>
            <a:chOff x="4116076" y="413123"/>
            <a:chExt cx="2832498" cy="494202"/>
          </a:xfrm>
        </p:grpSpPr>
        <p:cxnSp>
          <p:nvCxnSpPr>
            <p:cNvPr id="1477" name="Google Shape;1477;p75"/>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1478" name="Google Shape;1478;p75"/>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479" name="Google Shape;1479;p75"/>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1480" name="Google Shape;1480;p75"/>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1481" name="Google Shape;1481;p75"/>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2</a:t>
              </a:r>
              <a:endParaRPr sz="500" b="1">
                <a:solidFill>
                  <a:srgbClr val="BFBFBF"/>
                </a:solidFill>
                <a:latin typeface="Avenir"/>
                <a:ea typeface="Avenir"/>
                <a:cs typeface="Avenir"/>
                <a:sym typeface="Avenir"/>
              </a:endParaRPr>
            </a:p>
          </p:txBody>
        </p:sp>
        <p:sp>
          <p:nvSpPr>
            <p:cNvPr id="1482" name="Google Shape;1482;p75"/>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3</a:t>
              </a:r>
              <a:endParaRPr sz="500" b="1">
                <a:solidFill>
                  <a:srgbClr val="BFBFBF"/>
                </a:solidFill>
                <a:latin typeface="Avenir"/>
                <a:ea typeface="Avenir"/>
                <a:cs typeface="Avenir"/>
                <a:sym typeface="Avenir"/>
              </a:endParaRPr>
            </a:p>
          </p:txBody>
        </p:sp>
        <p:sp>
          <p:nvSpPr>
            <p:cNvPr id="1483" name="Google Shape;1483;p75"/>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4</a:t>
              </a:r>
              <a:endParaRPr sz="500" b="1">
                <a:solidFill>
                  <a:srgbClr val="07C1E8"/>
                </a:solidFill>
                <a:latin typeface="Avenir"/>
                <a:ea typeface="Avenir"/>
                <a:cs typeface="Avenir"/>
                <a:sym typeface="Avenir"/>
              </a:endParaRPr>
            </a:p>
          </p:txBody>
        </p:sp>
        <p:sp>
          <p:nvSpPr>
            <p:cNvPr id="1484" name="Google Shape;1484;p75"/>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485" name="Google Shape;1485;p75"/>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486" name="Google Shape;1486;p75"/>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487" name="Google Shape;1487;p75"/>
            <p:cNvSpPr/>
            <p:nvPr/>
          </p:nvSpPr>
          <p:spPr>
            <a:xfrm rot="8100000">
              <a:off x="6146936"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491"/>
        <p:cNvGrpSpPr/>
        <p:nvPr/>
      </p:nvGrpSpPr>
      <p:grpSpPr>
        <a:xfrm>
          <a:off x="0" y="0"/>
          <a:ext cx="0" cy="0"/>
          <a:chOff x="0" y="0"/>
          <a:chExt cx="0" cy="0"/>
        </a:xfrm>
      </p:grpSpPr>
      <p:sp>
        <p:nvSpPr>
          <p:cNvPr id="1492" name="Google Shape;1492;p76"/>
          <p:cNvSpPr txBox="1">
            <a:spLocks noGrp="1"/>
          </p:cNvSpPr>
          <p:nvPr>
            <p:ph type="body" idx="1"/>
          </p:nvPr>
        </p:nvSpPr>
        <p:spPr>
          <a:xfrm>
            <a:off x="946529" y="1561832"/>
            <a:ext cx="10515600" cy="4630796"/>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rgbClr val="0193C0"/>
              </a:buClr>
              <a:buSzPts val="2375"/>
              <a:buNone/>
            </a:pPr>
            <a:r>
              <a:rPr lang="en-US" sz="2375">
                <a:solidFill>
                  <a:srgbClr val="0193C0"/>
                </a:solidFill>
                <a:latin typeface="Comfortaa"/>
                <a:ea typeface="Comfortaa"/>
                <a:cs typeface="Comfortaa"/>
                <a:sym typeface="Comfortaa"/>
              </a:rPr>
              <a:t>KEY TERMS</a:t>
            </a:r>
            <a:endParaRPr/>
          </a:p>
          <a:p>
            <a:pPr marL="460375" lvl="0" indent="-323850" algn="l" rtl="0">
              <a:lnSpc>
                <a:spcPct val="100000"/>
              </a:lnSpc>
              <a:spcBef>
                <a:spcPts val="1000"/>
              </a:spcBef>
              <a:spcAft>
                <a:spcPts val="0"/>
              </a:spcAft>
              <a:buClr>
                <a:srgbClr val="007096"/>
              </a:buClr>
              <a:buSzPts val="2550"/>
              <a:buFont typeface="Courier New"/>
              <a:buChar char="o"/>
            </a:pPr>
            <a:r>
              <a:rPr lang="en-US" sz="2125" b="1">
                <a:solidFill>
                  <a:srgbClr val="454545"/>
                </a:solidFill>
                <a:latin typeface="Avenir"/>
                <a:ea typeface="Avenir"/>
                <a:cs typeface="Avenir"/>
                <a:sym typeface="Avenir"/>
              </a:rPr>
              <a:t>Descriptive norms </a:t>
            </a:r>
            <a:r>
              <a:rPr lang="en-US" sz="2125">
                <a:solidFill>
                  <a:srgbClr val="454545"/>
                </a:solidFill>
                <a:latin typeface="Avenir"/>
                <a:ea typeface="Avenir"/>
                <a:cs typeface="Avenir"/>
                <a:sym typeface="Avenir"/>
              </a:rPr>
              <a:t>are</a:t>
            </a:r>
            <a:r>
              <a:rPr lang="en-US" sz="2125" b="1">
                <a:solidFill>
                  <a:srgbClr val="454545"/>
                </a:solidFill>
                <a:latin typeface="Avenir"/>
                <a:ea typeface="Avenir"/>
                <a:cs typeface="Avenir"/>
                <a:sym typeface="Avenir"/>
              </a:rPr>
              <a:t> </a:t>
            </a:r>
            <a:r>
              <a:rPr lang="en-US" sz="2125" b="0">
                <a:solidFill>
                  <a:srgbClr val="454545"/>
                </a:solidFill>
                <a:latin typeface="Avenir"/>
                <a:ea typeface="Avenir"/>
                <a:cs typeface="Avenir"/>
                <a:sym typeface="Avenir"/>
              </a:rPr>
              <a:t>what people think others do (the “is”)</a:t>
            </a:r>
            <a:endParaRPr/>
          </a:p>
          <a:p>
            <a:pPr marL="460375" lvl="0" indent="-323850" algn="l" rtl="0">
              <a:lnSpc>
                <a:spcPct val="100000"/>
              </a:lnSpc>
              <a:spcBef>
                <a:spcPts val="1000"/>
              </a:spcBef>
              <a:spcAft>
                <a:spcPts val="0"/>
              </a:spcAft>
              <a:buClr>
                <a:srgbClr val="007096"/>
              </a:buClr>
              <a:buSzPts val="2550"/>
              <a:buFont typeface="Courier New"/>
              <a:buChar char="o"/>
            </a:pPr>
            <a:r>
              <a:rPr lang="en-US" sz="2125" b="1">
                <a:solidFill>
                  <a:srgbClr val="454545"/>
                </a:solidFill>
                <a:latin typeface="Avenir"/>
                <a:ea typeface="Avenir"/>
                <a:cs typeface="Avenir"/>
                <a:sym typeface="Avenir"/>
              </a:rPr>
              <a:t>Injunctive norms </a:t>
            </a:r>
            <a:r>
              <a:rPr lang="en-US" sz="2125">
                <a:solidFill>
                  <a:srgbClr val="454545"/>
                </a:solidFill>
                <a:latin typeface="Avenir"/>
                <a:ea typeface="Avenir"/>
                <a:cs typeface="Avenir"/>
                <a:sym typeface="Avenir"/>
              </a:rPr>
              <a:t>are</a:t>
            </a:r>
            <a:r>
              <a:rPr lang="en-US" sz="2125" b="1">
                <a:solidFill>
                  <a:srgbClr val="454545"/>
                </a:solidFill>
                <a:latin typeface="Avenir"/>
                <a:ea typeface="Avenir"/>
                <a:cs typeface="Avenir"/>
                <a:sym typeface="Avenir"/>
              </a:rPr>
              <a:t> </a:t>
            </a:r>
            <a:r>
              <a:rPr lang="en-US" sz="2125" b="0">
                <a:solidFill>
                  <a:srgbClr val="454545"/>
                </a:solidFill>
                <a:latin typeface="Avenir"/>
                <a:ea typeface="Avenir"/>
                <a:cs typeface="Avenir"/>
                <a:sym typeface="Avenir"/>
              </a:rPr>
              <a:t>what people think other people approve (the “ought”)</a:t>
            </a:r>
            <a:endParaRPr/>
          </a:p>
          <a:p>
            <a:pPr marL="460375" lvl="0" indent="-323850" algn="l" rtl="0">
              <a:lnSpc>
                <a:spcPct val="100000"/>
              </a:lnSpc>
              <a:spcBef>
                <a:spcPts val="1000"/>
              </a:spcBef>
              <a:spcAft>
                <a:spcPts val="0"/>
              </a:spcAft>
              <a:buClr>
                <a:srgbClr val="007096"/>
              </a:buClr>
              <a:buSzPts val="2550"/>
              <a:buFont typeface="Courier New"/>
              <a:buChar char="o"/>
            </a:pPr>
            <a:r>
              <a:rPr lang="en-US" sz="2125" b="1">
                <a:solidFill>
                  <a:srgbClr val="454545"/>
                </a:solidFill>
                <a:latin typeface="Avenir"/>
                <a:ea typeface="Avenir"/>
                <a:cs typeface="Avenir"/>
                <a:sym typeface="Avenir"/>
              </a:rPr>
              <a:t>Outputs </a:t>
            </a:r>
            <a:r>
              <a:rPr lang="en-US" sz="2125" b="0">
                <a:solidFill>
                  <a:srgbClr val="454545"/>
                </a:solidFill>
                <a:latin typeface="Avenir"/>
                <a:ea typeface="Avenir"/>
                <a:cs typeface="Avenir"/>
                <a:sym typeface="Avenir"/>
              </a:rPr>
              <a:t>are the activities, services, events, and products that reach the program’s primary audience. </a:t>
            </a:r>
            <a:endParaRPr/>
          </a:p>
          <a:p>
            <a:pPr marL="460375" lvl="0" indent="-323850" algn="l" rtl="0">
              <a:lnSpc>
                <a:spcPct val="100000"/>
              </a:lnSpc>
              <a:spcBef>
                <a:spcPts val="1000"/>
              </a:spcBef>
              <a:spcAft>
                <a:spcPts val="0"/>
              </a:spcAft>
              <a:buClr>
                <a:srgbClr val="007096"/>
              </a:buClr>
              <a:buSzPts val="2550"/>
              <a:buFont typeface="Courier New"/>
              <a:buChar char="o"/>
            </a:pPr>
            <a:r>
              <a:rPr lang="en-US" sz="2125" b="1">
                <a:solidFill>
                  <a:srgbClr val="454545"/>
                </a:solidFill>
                <a:latin typeface="Avenir"/>
                <a:ea typeface="Avenir"/>
                <a:cs typeface="Avenir"/>
                <a:sym typeface="Avenir"/>
              </a:rPr>
              <a:t>Output Indicators </a:t>
            </a:r>
            <a:r>
              <a:rPr lang="en-US" sz="2125" b="0">
                <a:solidFill>
                  <a:srgbClr val="454545"/>
                </a:solidFill>
                <a:latin typeface="Avenir"/>
                <a:ea typeface="Avenir"/>
                <a:cs typeface="Avenir"/>
                <a:sym typeface="Avenir"/>
              </a:rPr>
              <a:t>track the activities, services, events, and products that reach the program’s primary audience. </a:t>
            </a:r>
            <a:endParaRPr/>
          </a:p>
          <a:p>
            <a:pPr marL="460375" lvl="0" indent="-323850" algn="l" rtl="0">
              <a:lnSpc>
                <a:spcPct val="100000"/>
              </a:lnSpc>
              <a:spcBef>
                <a:spcPts val="1000"/>
              </a:spcBef>
              <a:spcAft>
                <a:spcPts val="0"/>
              </a:spcAft>
              <a:buClr>
                <a:srgbClr val="007096"/>
              </a:buClr>
              <a:buSzPts val="2550"/>
              <a:buFont typeface="Courier New"/>
              <a:buChar char="o"/>
            </a:pPr>
            <a:r>
              <a:rPr lang="en-US" sz="2125" b="1">
                <a:solidFill>
                  <a:srgbClr val="454545"/>
                </a:solidFill>
                <a:latin typeface="Avenir"/>
                <a:ea typeface="Avenir"/>
                <a:cs typeface="Avenir"/>
                <a:sym typeface="Avenir"/>
              </a:rPr>
              <a:t>Outcome Indicators </a:t>
            </a:r>
            <a:r>
              <a:rPr lang="en-US" sz="2125" b="0">
                <a:solidFill>
                  <a:srgbClr val="454545"/>
                </a:solidFill>
                <a:latin typeface="Avenir"/>
                <a:ea typeface="Avenir"/>
                <a:cs typeface="Avenir"/>
                <a:sym typeface="Avenir"/>
              </a:rPr>
              <a:t>track how successful program activities have been at achieving program goals. They help to answer the question, “Have program activities made a difference?</a:t>
            </a:r>
            <a:endParaRPr/>
          </a:p>
          <a:p>
            <a:pPr marL="368300" lvl="0" indent="-98425" algn="l" rtl="0">
              <a:lnSpc>
                <a:spcPct val="70000"/>
              </a:lnSpc>
              <a:spcBef>
                <a:spcPts val="1000"/>
              </a:spcBef>
              <a:spcAft>
                <a:spcPts val="0"/>
              </a:spcAft>
              <a:buClr>
                <a:srgbClr val="05B5DB"/>
              </a:buClr>
              <a:buSzPts val="2100"/>
              <a:buFont typeface="Courier New"/>
              <a:buNone/>
            </a:pPr>
            <a:endParaRPr sz="1750"/>
          </a:p>
        </p:txBody>
      </p:sp>
      <p:sp>
        <p:nvSpPr>
          <p:cNvPr id="1493" name="Google Shape;1493;p76"/>
          <p:cNvSpPr txBox="1"/>
          <p:nvPr/>
        </p:nvSpPr>
        <p:spPr>
          <a:xfrm>
            <a:off x="1024445" y="814889"/>
            <a:ext cx="7781352" cy="34146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7C1E8"/>
              </a:buClr>
              <a:buSzPts val="3200"/>
              <a:buFont typeface="Arial"/>
              <a:buNone/>
            </a:pPr>
            <a:r>
              <a:rPr lang="en-US" sz="3200" b="1" i="0">
                <a:solidFill>
                  <a:srgbClr val="07C1E8"/>
                </a:solidFill>
                <a:latin typeface="Arial"/>
                <a:ea typeface="Arial"/>
                <a:cs typeface="Arial"/>
                <a:sym typeface="Arial"/>
              </a:rPr>
              <a:t>Module 4: Monitoring Plan</a:t>
            </a:r>
            <a:endParaRPr sz="3200" b="1" i="0">
              <a:solidFill>
                <a:schemeClr val="accent2"/>
              </a:solidFill>
              <a:latin typeface="Calibri"/>
              <a:ea typeface="Calibri"/>
              <a:cs typeface="Calibri"/>
              <a:sym typeface="Calibri"/>
            </a:endParaRPr>
          </a:p>
        </p:txBody>
      </p:sp>
      <p:grpSp>
        <p:nvGrpSpPr>
          <p:cNvPr id="1494" name="Google Shape;1494;p76"/>
          <p:cNvGrpSpPr/>
          <p:nvPr/>
        </p:nvGrpSpPr>
        <p:grpSpPr>
          <a:xfrm>
            <a:off x="9601200" y="328481"/>
            <a:ext cx="2832498" cy="494202"/>
            <a:chOff x="4116076" y="413123"/>
            <a:chExt cx="2832498" cy="494202"/>
          </a:xfrm>
        </p:grpSpPr>
        <p:cxnSp>
          <p:nvCxnSpPr>
            <p:cNvPr id="1495" name="Google Shape;1495;p76"/>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1496" name="Google Shape;1496;p76"/>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497" name="Google Shape;1497;p76"/>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1498" name="Google Shape;1498;p76"/>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1499" name="Google Shape;1499;p76"/>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2</a:t>
              </a:r>
              <a:endParaRPr sz="500" b="1">
                <a:solidFill>
                  <a:srgbClr val="BFBFBF"/>
                </a:solidFill>
                <a:latin typeface="Avenir"/>
                <a:ea typeface="Avenir"/>
                <a:cs typeface="Avenir"/>
                <a:sym typeface="Avenir"/>
              </a:endParaRPr>
            </a:p>
          </p:txBody>
        </p:sp>
        <p:sp>
          <p:nvSpPr>
            <p:cNvPr id="1500" name="Google Shape;1500;p76"/>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3</a:t>
              </a:r>
              <a:endParaRPr sz="500" b="1">
                <a:solidFill>
                  <a:srgbClr val="BFBFBF"/>
                </a:solidFill>
                <a:latin typeface="Avenir"/>
                <a:ea typeface="Avenir"/>
                <a:cs typeface="Avenir"/>
                <a:sym typeface="Avenir"/>
              </a:endParaRPr>
            </a:p>
          </p:txBody>
        </p:sp>
        <p:sp>
          <p:nvSpPr>
            <p:cNvPr id="1501" name="Google Shape;1501;p76"/>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4</a:t>
              </a:r>
              <a:endParaRPr sz="500" b="1">
                <a:solidFill>
                  <a:srgbClr val="07C1E8"/>
                </a:solidFill>
                <a:latin typeface="Avenir"/>
                <a:ea typeface="Avenir"/>
                <a:cs typeface="Avenir"/>
                <a:sym typeface="Avenir"/>
              </a:endParaRPr>
            </a:p>
          </p:txBody>
        </p:sp>
        <p:sp>
          <p:nvSpPr>
            <p:cNvPr id="1502" name="Google Shape;1502;p76"/>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503" name="Google Shape;1503;p76"/>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504" name="Google Shape;1504;p76"/>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505" name="Google Shape;1505;p76"/>
            <p:cNvSpPr/>
            <p:nvPr/>
          </p:nvSpPr>
          <p:spPr>
            <a:xfrm rot="8100000">
              <a:off x="6146936"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509"/>
        <p:cNvGrpSpPr/>
        <p:nvPr/>
      </p:nvGrpSpPr>
      <p:grpSpPr>
        <a:xfrm>
          <a:off x="0" y="0"/>
          <a:ext cx="0" cy="0"/>
          <a:chOff x="0" y="0"/>
          <a:chExt cx="0" cy="0"/>
        </a:xfrm>
      </p:grpSpPr>
      <p:sp>
        <p:nvSpPr>
          <p:cNvPr id="1510" name="Google Shape;1510;p77"/>
          <p:cNvSpPr txBox="1">
            <a:spLocks noGrp="1"/>
          </p:cNvSpPr>
          <p:nvPr>
            <p:ph type="body" idx="1"/>
          </p:nvPr>
        </p:nvSpPr>
        <p:spPr>
          <a:xfrm>
            <a:off x="946529" y="1607343"/>
            <a:ext cx="10515600" cy="364331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454545"/>
              </a:buClr>
              <a:buSzPts val="2400"/>
              <a:buNone/>
            </a:pPr>
            <a:r>
              <a:rPr lang="en-US" sz="2400">
                <a:solidFill>
                  <a:srgbClr val="454545"/>
                </a:solidFill>
                <a:latin typeface="Avenir"/>
                <a:ea typeface="Avenir"/>
                <a:cs typeface="Avenir"/>
                <a:sym typeface="Avenir"/>
              </a:rPr>
              <a:t>O</a:t>
            </a:r>
            <a:r>
              <a:rPr lang="en-US" sz="2400" b="0">
                <a:solidFill>
                  <a:srgbClr val="454545"/>
                </a:solidFill>
                <a:latin typeface="Avenir"/>
                <a:ea typeface="Avenir"/>
                <a:cs typeface="Avenir"/>
                <a:sym typeface="Avenir"/>
              </a:rPr>
              <a:t>ne or more M&amp;E staff members will help the team revisit each norm that you plan to reframe or shift (as per Module 2, Activity 2). This activity will give you the opportunity to think critically about how you will measure the social norms you aim to reframe or shift. </a:t>
            </a:r>
            <a:endParaRPr/>
          </a:p>
          <a:p>
            <a:pPr marL="0" lvl="0" indent="0" algn="l" rtl="0">
              <a:lnSpc>
                <a:spcPct val="100000"/>
              </a:lnSpc>
              <a:spcBef>
                <a:spcPts val="1000"/>
              </a:spcBef>
              <a:spcAft>
                <a:spcPts val="0"/>
              </a:spcAft>
              <a:buClr>
                <a:schemeClr val="dk1"/>
              </a:buClr>
              <a:buSzPts val="2400"/>
              <a:buNone/>
            </a:pPr>
            <a:endParaRPr sz="2400" b="0">
              <a:solidFill>
                <a:srgbClr val="454545"/>
              </a:solidFill>
              <a:latin typeface="Avenir"/>
              <a:ea typeface="Avenir"/>
              <a:cs typeface="Avenir"/>
              <a:sym typeface="Avenir"/>
            </a:endParaRPr>
          </a:p>
          <a:p>
            <a:pPr marL="0" lvl="0" indent="0" algn="l" rtl="0">
              <a:lnSpc>
                <a:spcPct val="100000"/>
              </a:lnSpc>
              <a:spcBef>
                <a:spcPts val="1000"/>
              </a:spcBef>
              <a:spcAft>
                <a:spcPts val="0"/>
              </a:spcAft>
              <a:buClr>
                <a:schemeClr val="dk1"/>
              </a:buClr>
              <a:buSzPts val="2400"/>
              <a:buNone/>
            </a:pPr>
            <a:endParaRPr sz="2400">
              <a:latin typeface="Avenir"/>
              <a:ea typeface="Avenir"/>
              <a:cs typeface="Avenir"/>
              <a:sym typeface="Avenir"/>
            </a:endParaRPr>
          </a:p>
        </p:txBody>
      </p:sp>
      <p:sp>
        <p:nvSpPr>
          <p:cNvPr id="1511" name="Google Shape;1511;p77"/>
          <p:cNvSpPr txBox="1"/>
          <p:nvPr/>
        </p:nvSpPr>
        <p:spPr>
          <a:xfrm>
            <a:off x="1024445" y="814889"/>
            <a:ext cx="7781352" cy="34146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7C1E8"/>
              </a:buClr>
              <a:buSzPts val="3200"/>
              <a:buFont typeface="Arial"/>
              <a:buNone/>
            </a:pPr>
            <a:r>
              <a:rPr lang="en-US" sz="3200" b="1" i="0">
                <a:solidFill>
                  <a:srgbClr val="07C1E8"/>
                </a:solidFill>
                <a:latin typeface="Arial"/>
                <a:ea typeface="Arial"/>
                <a:cs typeface="Arial"/>
                <a:sym typeface="Arial"/>
              </a:rPr>
              <a:t>Module 4: Monitoring Plan</a:t>
            </a:r>
            <a:endParaRPr sz="3200" b="1" i="0">
              <a:solidFill>
                <a:schemeClr val="accent2"/>
              </a:solidFill>
              <a:latin typeface="Calibri"/>
              <a:ea typeface="Calibri"/>
              <a:cs typeface="Calibri"/>
              <a:sym typeface="Calibri"/>
            </a:endParaRPr>
          </a:p>
        </p:txBody>
      </p:sp>
      <p:grpSp>
        <p:nvGrpSpPr>
          <p:cNvPr id="1512" name="Google Shape;1512;p77"/>
          <p:cNvGrpSpPr/>
          <p:nvPr/>
        </p:nvGrpSpPr>
        <p:grpSpPr>
          <a:xfrm>
            <a:off x="9601200" y="328481"/>
            <a:ext cx="2832498" cy="494202"/>
            <a:chOff x="4116076" y="413123"/>
            <a:chExt cx="2832498" cy="494202"/>
          </a:xfrm>
        </p:grpSpPr>
        <p:cxnSp>
          <p:nvCxnSpPr>
            <p:cNvPr id="1513" name="Google Shape;1513;p77"/>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1514" name="Google Shape;1514;p77"/>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515" name="Google Shape;1515;p77"/>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1516" name="Google Shape;1516;p77"/>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1517" name="Google Shape;1517;p77"/>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2</a:t>
              </a:r>
              <a:endParaRPr sz="500" b="1">
                <a:solidFill>
                  <a:srgbClr val="BFBFBF"/>
                </a:solidFill>
                <a:latin typeface="Avenir"/>
                <a:ea typeface="Avenir"/>
                <a:cs typeface="Avenir"/>
                <a:sym typeface="Avenir"/>
              </a:endParaRPr>
            </a:p>
          </p:txBody>
        </p:sp>
        <p:sp>
          <p:nvSpPr>
            <p:cNvPr id="1518" name="Google Shape;1518;p77"/>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3</a:t>
              </a:r>
              <a:endParaRPr sz="500" b="1">
                <a:solidFill>
                  <a:srgbClr val="BFBFBF"/>
                </a:solidFill>
                <a:latin typeface="Avenir"/>
                <a:ea typeface="Avenir"/>
                <a:cs typeface="Avenir"/>
                <a:sym typeface="Avenir"/>
              </a:endParaRPr>
            </a:p>
          </p:txBody>
        </p:sp>
        <p:sp>
          <p:nvSpPr>
            <p:cNvPr id="1519" name="Google Shape;1519;p77"/>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4</a:t>
              </a:r>
              <a:endParaRPr sz="500" b="1">
                <a:solidFill>
                  <a:srgbClr val="07C1E8"/>
                </a:solidFill>
                <a:latin typeface="Avenir"/>
                <a:ea typeface="Avenir"/>
                <a:cs typeface="Avenir"/>
                <a:sym typeface="Avenir"/>
              </a:endParaRPr>
            </a:p>
          </p:txBody>
        </p:sp>
        <p:sp>
          <p:nvSpPr>
            <p:cNvPr id="1520" name="Google Shape;1520;p77"/>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521" name="Google Shape;1521;p77"/>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522" name="Google Shape;1522;p77"/>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523" name="Google Shape;1523;p77"/>
            <p:cNvSpPr/>
            <p:nvPr/>
          </p:nvSpPr>
          <p:spPr>
            <a:xfrm rot="8100000">
              <a:off x="6146936"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527"/>
        <p:cNvGrpSpPr/>
        <p:nvPr/>
      </p:nvGrpSpPr>
      <p:grpSpPr>
        <a:xfrm>
          <a:off x="0" y="0"/>
          <a:ext cx="0" cy="0"/>
          <a:chOff x="0" y="0"/>
          <a:chExt cx="0" cy="0"/>
        </a:xfrm>
      </p:grpSpPr>
      <p:sp>
        <p:nvSpPr>
          <p:cNvPr id="1528" name="Google Shape;1528;p78"/>
          <p:cNvSpPr txBox="1">
            <a:spLocks noGrp="1"/>
          </p:cNvSpPr>
          <p:nvPr>
            <p:ph type="body" idx="1"/>
          </p:nvPr>
        </p:nvSpPr>
        <p:spPr>
          <a:xfrm>
            <a:off x="946529" y="1930200"/>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193C0"/>
              </a:buClr>
              <a:buSzPts val="2400"/>
              <a:buNone/>
            </a:pPr>
            <a:r>
              <a:rPr lang="en-US" sz="2400">
                <a:solidFill>
                  <a:srgbClr val="0193C0"/>
                </a:solidFill>
                <a:latin typeface="Comfortaa"/>
                <a:ea typeface="Comfortaa"/>
                <a:cs typeface="Comfortaa"/>
                <a:sym typeface="Comfortaa"/>
              </a:rPr>
              <a:t>INSTRUCTIONS</a:t>
            </a:r>
            <a:endParaRPr sz="2400">
              <a:solidFill>
                <a:srgbClr val="454545"/>
              </a:solidFill>
              <a:latin typeface="Avenir"/>
              <a:ea typeface="Avenir"/>
              <a:cs typeface="Avenir"/>
              <a:sym typeface="Avenir"/>
            </a:endParaRPr>
          </a:p>
          <a:p>
            <a:pPr marL="514350" lvl="0" indent="-514350" algn="l" rtl="0">
              <a:lnSpc>
                <a:spcPct val="100000"/>
              </a:lnSpc>
              <a:spcBef>
                <a:spcPts val="1000"/>
              </a:spcBef>
              <a:spcAft>
                <a:spcPts val="0"/>
              </a:spcAft>
              <a:buClr>
                <a:srgbClr val="3F3F3F"/>
              </a:buClr>
              <a:buSzPts val="2400"/>
              <a:buFont typeface="Calibri"/>
              <a:buAutoNum type="arabicPeriod"/>
            </a:pPr>
            <a:r>
              <a:rPr lang="en-US" sz="2400">
                <a:solidFill>
                  <a:srgbClr val="3F3F3F"/>
                </a:solidFill>
                <a:latin typeface="Avenir"/>
                <a:ea typeface="Avenir"/>
                <a:cs typeface="Avenir"/>
                <a:sym typeface="Avenir"/>
              </a:rPr>
              <a:t>Get into one or more groups, depending on the size of your team.</a:t>
            </a:r>
            <a:endParaRPr/>
          </a:p>
          <a:p>
            <a:pPr marL="514350" lvl="0" indent="-514350" algn="l" rtl="0">
              <a:lnSpc>
                <a:spcPct val="100000"/>
              </a:lnSpc>
              <a:spcBef>
                <a:spcPts val="1000"/>
              </a:spcBef>
              <a:spcAft>
                <a:spcPts val="0"/>
              </a:spcAft>
              <a:buClr>
                <a:srgbClr val="3F3F3F"/>
              </a:buClr>
              <a:buSzPts val="2400"/>
              <a:buFont typeface="Calibri"/>
              <a:buAutoNum type="arabicPeriod"/>
            </a:pPr>
            <a:r>
              <a:rPr lang="en-US" sz="2400" b="0">
                <a:solidFill>
                  <a:srgbClr val="3F3F3F"/>
                </a:solidFill>
                <a:latin typeface="Avenir"/>
                <a:ea typeface="Avenir"/>
                <a:cs typeface="Avenir"/>
                <a:sym typeface="Avenir"/>
              </a:rPr>
              <a:t>Copy each of the future norms together with the revised/new objective you determined during Module 2 that you plan to reframe or shift into the table below. </a:t>
            </a:r>
            <a:endParaRPr/>
          </a:p>
          <a:p>
            <a:pPr marL="514350" lvl="0" indent="-514350" algn="l" rtl="0">
              <a:lnSpc>
                <a:spcPct val="100000"/>
              </a:lnSpc>
              <a:spcBef>
                <a:spcPts val="1000"/>
              </a:spcBef>
              <a:spcAft>
                <a:spcPts val="0"/>
              </a:spcAft>
              <a:buClr>
                <a:srgbClr val="3F3F3F"/>
              </a:buClr>
              <a:buSzPts val="2400"/>
              <a:buFont typeface="Calibri"/>
              <a:buAutoNum type="arabicPeriod"/>
            </a:pPr>
            <a:r>
              <a:rPr lang="en-US" sz="2400" b="0">
                <a:solidFill>
                  <a:srgbClr val="3F3F3F"/>
                </a:solidFill>
                <a:latin typeface="Avenir"/>
                <a:ea typeface="Avenir"/>
                <a:cs typeface="Avenir"/>
                <a:sym typeface="Avenir"/>
              </a:rPr>
              <a:t>For each norm, as appropriate/relevant, develop indicators for both descriptive and injunctive norms unless it is clear that only one is needed for your particular aim.</a:t>
            </a:r>
            <a:br>
              <a:rPr lang="en-US" sz="2800" b="0">
                <a:latin typeface="Avenir"/>
                <a:ea typeface="Avenir"/>
                <a:cs typeface="Avenir"/>
                <a:sym typeface="Avenir"/>
              </a:rPr>
            </a:br>
            <a:br>
              <a:rPr lang="en-US" sz="2800" b="0">
                <a:solidFill>
                  <a:srgbClr val="454545"/>
                </a:solidFill>
                <a:latin typeface="Avenir"/>
                <a:ea typeface="Avenir"/>
                <a:cs typeface="Avenir"/>
                <a:sym typeface="Avenir"/>
              </a:rPr>
            </a:br>
            <a:endParaRPr/>
          </a:p>
          <a:p>
            <a:pPr marL="0" lvl="0" indent="0" algn="l" rtl="0">
              <a:lnSpc>
                <a:spcPct val="90000"/>
              </a:lnSpc>
              <a:spcBef>
                <a:spcPts val="1000"/>
              </a:spcBef>
              <a:spcAft>
                <a:spcPts val="0"/>
              </a:spcAft>
              <a:buClr>
                <a:schemeClr val="dk1"/>
              </a:buClr>
              <a:buSzPts val="2800"/>
              <a:buNone/>
            </a:pPr>
            <a:endParaRPr/>
          </a:p>
        </p:txBody>
      </p:sp>
      <p:sp>
        <p:nvSpPr>
          <p:cNvPr id="1529" name="Google Shape;1529;p78"/>
          <p:cNvSpPr txBox="1"/>
          <p:nvPr/>
        </p:nvSpPr>
        <p:spPr>
          <a:xfrm>
            <a:off x="1024445" y="814889"/>
            <a:ext cx="7781352" cy="34146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7C1E8"/>
              </a:buClr>
              <a:buSzPts val="3200"/>
              <a:buFont typeface="Arial"/>
              <a:buNone/>
            </a:pPr>
            <a:r>
              <a:rPr lang="en-US" sz="3200" b="1" i="0">
                <a:solidFill>
                  <a:srgbClr val="07C1E8"/>
                </a:solidFill>
                <a:latin typeface="Arial"/>
                <a:ea typeface="Arial"/>
                <a:cs typeface="Arial"/>
                <a:sym typeface="Arial"/>
              </a:rPr>
              <a:t>Activity 1: Develop indicators for identified social norms</a:t>
            </a:r>
            <a:endParaRPr sz="3200" b="1" i="0">
              <a:solidFill>
                <a:schemeClr val="accent2"/>
              </a:solidFill>
              <a:latin typeface="Calibri"/>
              <a:ea typeface="Calibri"/>
              <a:cs typeface="Calibri"/>
              <a:sym typeface="Calibri"/>
            </a:endParaRPr>
          </a:p>
        </p:txBody>
      </p:sp>
      <p:grpSp>
        <p:nvGrpSpPr>
          <p:cNvPr id="1530" name="Google Shape;1530;p78"/>
          <p:cNvGrpSpPr/>
          <p:nvPr/>
        </p:nvGrpSpPr>
        <p:grpSpPr>
          <a:xfrm>
            <a:off x="9601200" y="328481"/>
            <a:ext cx="2832498" cy="494202"/>
            <a:chOff x="4116076" y="413123"/>
            <a:chExt cx="2832498" cy="494202"/>
          </a:xfrm>
        </p:grpSpPr>
        <p:cxnSp>
          <p:nvCxnSpPr>
            <p:cNvPr id="1531" name="Google Shape;1531;p78"/>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1532" name="Google Shape;1532;p78"/>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533" name="Google Shape;1533;p78"/>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1534" name="Google Shape;1534;p78"/>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1535" name="Google Shape;1535;p78"/>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2</a:t>
              </a:r>
              <a:endParaRPr sz="500" b="1">
                <a:solidFill>
                  <a:srgbClr val="BFBFBF"/>
                </a:solidFill>
                <a:latin typeface="Avenir"/>
                <a:ea typeface="Avenir"/>
                <a:cs typeface="Avenir"/>
                <a:sym typeface="Avenir"/>
              </a:endParaRPr>
            </a:p>
          </p:txBody>
        </p:sp>
        <p:sp>
          <p:nvSpPr>
            <p:cNvPr id="1536" name="Google Shape;1536;p78"/>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3</a:t>
              </a:r>
              <a:endParaRPr sz="500" b="1">
                <a:solidFill>
                  <a:srgbClr val="BFBFBF"/>
                </a:solidFill>
                <a:latin typeface="Avenir"/>
                <a:ea typeface="Avenir"/>
                <a:cs typeface="Avenir"/>
                <a:sym typeface="Avenir"/>
              </a:endParaRPr>
            </a:p>
          </p:txBody>
        </p:sp>
        <p:sp>
          <p:nvSpPr>
            <p:cNvPr id="1537" name="Google Shape;1537;p78"/>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4</a:t>
              </a:r>
              <a:endParaRPr sz="500" b="1">
                <a:solidFill>
                  <a:srgbClr val="07C1E8"/>
                </a:solidFill>
                <a:latin typeface="Avenir"/>
                <a:ea typeface="Avenir"/>
                <a:cs typeface="Avenir"/>
                <a:sym typeface="Avenir"/>
              </a:endParaRPr>
            </a:p>
          </p:txBody>
        </p:sp>
        <p:sp>
          <p:nvSpPr>
            <p:cNvPr id="1538" name="Google Shape;1538;p78"/>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539" name="Google Shape;1539;p78"/>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540" name="Google Shape;1540;p78"/>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541" name="Google Shape;1541;p78"/>
            <p:cNvSpPr/>
            <p:nvPr/>
          </p:nvSpPr>
          <p:spPr>
            <a:xfrm rot="8100000">
              <a:off x="6146936"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546"/>
        <p:cNvGrpSpPr/>
        <p:nvPr/>
      </p:nvGrpSpPr>
      <p:grpSpPr>
        <a:xfrm>
          <a:off x="0" y="0"/>
          <a:ext cx="0" cy="0"/>
          <a:chOff x="0" y="0"/>
          <a:chExt cx="0" cy="0"/>
        </a:xfrm>
      </p:grpSpPr>
      <p:graphicFrame>
        <p:nvGraphicFramePr>
          <p:cNvPr id="1547" name="Google Shape;1547;p79"/>
          <p:cNvGraphicFramePr/>
          <p:nvPr>
            <p:extLst>
              <p:ext uri="{D42A27DB-BD31-4B8C-83A1-F6EECF244321}">
                <p14:modId xmlns:p14="http://schemas.microsoft.com/office/powerpoint/2010/main" val="2309903117"/>
              </p:ext>
            </p:extLst>
          </p:nvPr>
        </p:nvGraphicFramePr>
        <p:xfrm>
          <a:off x="5638800" y="1190781"/>
          <a:ext cx="5823329" cy="5300522"/>
        </p:xfrm>
        <a:graphic>
          <a:graphicData uri="http://schemas.openxmlformats.org/drawingml/2006/table">
            <a:tbl>
              <a:tblPr firstRow="1" firstCol="1" bandRow="1">
                <a:noFill/>
                <a:tableStyleId>{162E070B-021E-41B2-B654-C3F7026BE7C2}</a:tableStyleId>
              </a:tblPr>
              <a:tblGrid>
                <a:gridCol w="1012081">
                  <a:extLst>
                    <a:ext uri="{9D8B030D-6E8A-4147-A177-3AD203B41FA5}">
                      <a16:colId xmlns:a16="http://schemas.microsoft.com/office/drawing/2014/main" val="20000"/>
                    </a:ext>
                  </a:extLst>
                </a:gridCol>
                <a:gridCol w="1191241">
                  <a:extLst>
                    <a:ext uri="{9D8B030D-6E8A-4147-A177-3AD203B41FA5}">
                      <a16:colId xmlns:a16="http://schemas.microsoft.com/office/drawing/2014/main" val="20001"/>
                    </a:ext>
                  </a:extLst>
                </a:gridCol>
                <a:gridCol w="1191241">
                  <a:extLst>
                    <a:ext uri="{9D8B030D-6E8A-4147-A177-3AD203B41FA5}">
                      <a16:colId xmlns:a16="http://schemas.microsoft.com/office/drawing/2014/main" val="20002"/>
                    </a:ext>
                  </a:extLst>
                </a:gridCol>
                <a:gridCol w="1214383">
                  <a:extLst>
                    <a:ext uri="{9D8B030D-6E8A-4147-A177-3AD203B41FA5}">
                      <a16:colId xmlns:a16="http://schemas.microsoft.com/office/drawing/2014/main" val="20003"/>
                    </a:ext>
                  </a:extLst>
                </a:gridCol>
                <a:gridCol w="1214383">
                  <a:extLst>
                    <a:ext uri="{9D8B030D-6E8A-4147-A177-3AD203B41FA5}">
                      <a16:colId xmlns:a16="http://schemas.microsoft.com/office/drawing/2014/main" val="20004"/>
                    </a:ext>
                  </a:extLst>
                </a:gridCol>
              </a:tblGrid>
              <a:tr h="234800">
                <a:tc>
                  <a:txBody>
                    <a:bodyPr/>
                    <a:lstStyle/>
                    <a:p>
                      <a:pPr marL="0" marR="0" lvl="0" indent="0" algn="ctr" rtl="0">
                        <a:lnSpc>
                          <a:spcPct val="120000"/>
                        </a:lnSpc>
                        <a:spcBef>
                          <a:spcPts val="0"/>
                        </a:spcBef>
                        <a:spcAft>
                          <a:spcPts val="0"/>
                        </a:spcAft>
                        <a:buNone/>
                      </a:pPr>
                      <a:r>
                        <a:rPr lang="en-US" sz="1200" b="1" i="0" u="none" strike="noStrike" cap="none" dirty="0">
                          <a:solidFill>
                            <a:schemeClr val="bg1"/>
                          </a:solidFill>
                          <a:latin typeface="Comfortaa"/>
                          <a:ea typeface="Comfortaa"/>
                          <a:cs typeface="Comfortaa"/>
                          <a:sym typeface="Comfortaa"/>
                        </a:rPr>
                        <a:t> Current norm</a:t>
                      </a:r>
                      <a:endParaRPr dirty="0">
                        <a:solidFill>
                          <a:schemeClr val="bg1"/>
                        </a:solidFill>
                      </a:endParaRPr>
                    </a:p>
                  </a:txBody>
                  <a:tcPr marL="43600" marR="43600"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None/>
                      </a:pPr>
                      <a:r>
                        <a:rPr lang="en-US" sz="1200" b="1" i="0" u="none" strike="noStrike" cap="none" dirty="0">
                          <a:solidFill>
                            <a:schemeClr val="bg1"/>
                          </a:solidFill>
                          <a:latin typeface="Comfortaa"/>
                          <a:ea typeface="Comfortaa"/>
                          <a:cs typeface="Comfortaa"/>
                          <a:sym typeface="Comfortaa"/>
                        </a:rPr>
                        <a:t>Future norm</a:t>
                      </a:r>
                      <a:endParaRPr sz="1200" b="1" i="0" u="none" strike="noStrike" cap="none" dirty="0">
                        <a:solidFill>
                          <a:schemeClr val="bg1"/>
                        </a:solidFill>
                        <a:latin typeface="Comfortaa"/>
                        <a:ea typeface="Comfortaa"/>
                        <a:cs typeface="Comfortaa"/>
                        <a:sym typeface="Comfortaa"/>
                      </a:endParaRPr>
                    </a:p>
                  </a:txBody>
                  <a:tcPr marL="43600" marR="43600"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None/>
                      </a:pPr>
                      <a:r>
                        <a:rPr lang="en-US" sz="1200" b="1" i="0" u="none" strike="noStrike" cap="none" dirty="0">
                          <a:solidFill>
                            <a:schemeClr val="bg1"/>
                          </a:solidFill>
                          <a:latin typeface="Comfortaa"/>
                          <a:ea typeface="Comfortaa"/>
                          <a:cs typeface="Comfortaa"/>
                          <a:sym typeface="Comfortaa"/>
                        </a:rPr>
                        <a:t>Revised/new objective</a:t>
                      </a:r>
                      <a:endParaRPr sz="1200" b="1" i="0" u="none" strike="noStrike" cap="none" dirty="0">
                        <a:solidFill>
                          <a:schemeClr val="bg1"/>
                        </a:solidFill>
                        <a:latin typeface="Comfortaa"/>
                        <a:ea typeface="Comfortaa"/>
                        <a:cs typeface="Comfortaa"/>
                        <a:sym typeface="Comfortaa"/>
                      </a:endParaRPr>
                    </a:p>
                  </a:txBody>
                  <a:tcPr marL="43600" marR="43600"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None/>
                      </a:pPr>
                      <a:r>
                        <a:rPr lang="en-US" sz="1200" b="1" i="0" u="none" strike="noStrike" cap="none">
                          <a:solidFill>
                            <a:srgbClr val="0193C0"/>
                          </a:solidFill>
                          <a:latin typeface="Comfortaa"/>
                          <a:ea typeface="Comfortaa"/>
                          <a:cs typeface="Comfortaa"/>
                          <a:sym typeface="Comfortaa"/>
                        </a:rPr>
                        <a:t>Descriptive norm indicator</a:t>
                      </a:r>
                      <a:endParaRPr sz="1200" b="1" i="0" u="none" strike="noStrike" cap="none">
                        <a:solidFill>
                          <a:schemeClr val="dk1"/>
                        </a:solidFill>
                        <a:latin typeface="Comfortaa"/>
                        <a:ea typeface="Comfortaa"/>
                        <a:cs typeface="Comfortaa"/>
                        <a:sym typeface="Comfortaa"/>
                      </a:endParaRPr>
                    </a:p>
                  </a:txBody>
                  <a:tcPr marL="43600" marR="43600"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None/>
                      </a:pPr>
                      <a:r>
                        <a:rPr lang="en-US" sz="1200" b="1" i="0" u="none" strike="noStrike" cap="none">
                          <a:solidFill>
                            <a:srgbClr val="0193C0"/>
                          </a:solidFill>
                          <a:latin typeface="Comfortaa"/>
                          <a:ea typeface="Comfortaa"/>
                          <a:cs typeface="Comfortaa"/>
                          <a:sym typeface="Comfortaa"/>
                        </a:rPr>
                        <a:t>Injunctive norm indicator</a:t>
                      </a:r>
                      <a:endParaRPr sz="1200" b="1" i="0" u="none" strike="noStrike" cap="none">
                        <a:solidFill>
                          <a:schemeClr val="dk1"/>
                        </a:solidFill>
                        <a:latin typeface="Comfortaa"/>
                        <a:ea typeface="Comfortaa"/>
                        <a:cs typeface="Comfortaa"/>
                        <a:sym typeface="Comfortaa"/>
                      </a:endParaRPr>
                    </a:p>
                  </a:txBody>
                  <a:tcPr marL="43600" marR="43600"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976900">
                <a:tc>
                  <a:txBody>
                    <a:bodyPr/>
                    <a:lstStyle/>
                    <a:p>
                      <a:pPr marL="0" marR="0" lvl="0" indent="0" algn="l" rtl="0">
                        <a:lnSpc>
                          <a:spcPct val="120000"/>
                        </a:lnSpc>
                        <a:spcBef>
                          <a:spcPts val="0"/>
                        </a:spcBef>
                        <a:spcAft>
                          <a:spcPts val="0"/>
                        </a:spcAft>
                        <a:buNone/>
                      </a:pPr>
                      <a:endParaRPr sz="1200" b="0" i="0" u="none" strike="noStrike" cap="none">
                        <a:solidFill>
                          <a:schemeClr val="dk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None/>
                      </a:pPr>
                      <a:endParaRPr sz="1200" b="1" i="0" u="none" strike="noStrike" cap="none">
                        <a:solidFill>
                          <a:srgbClr val="3F3F3F"/>
                        </a:solidFill>
                        <a:latin typeface="Comfortaa"/>
                        <a:ea typeface="Comfortaa"/>
                        <a:cs typeface="Comfortaa"/>
                        <a:sym typeface="Comfortaa"/>
                      </a:endParaRPr>
                    </a:p>
                    <a:p>
                      <a:pPr marL="0" marR="0" lvl="0" indent="0" algn="ctr" rtl="0">
                        <a:lnSpc>
                          <a:spcPct val="120000"/>
                        </a:lnSpc>
                        <a:spcBef>
                          <a:spcPts val="0"/>
                        </a:spcBef>
                        <a:spcAft>
                          <a:spcPts val="0"/>
                        </a:spcAft>
                        <a:buNone/>
                      </a:pPr>
                      <a:r>
                        <a:rPr lang="en-US" sz="1200" b="1" i="0" u="none" strike="noStrike" cap="none">
                          <a:solidFill>
                            <a:srgbClr val="3F3F3F"/>
                          </a:solidFill>
                          <a:latin typeface="Comfortaa"/>
                          <a:ea typeface="Comfortaa"/>
                          <a:cs typeface="Comfortaa"/>
                          <a:sym typeface="Comfortaa"/>
                        </a:rPr>
                        <a:t>Reframe:</a:t>
                      </a:r>
                      <a:endParaRPr sz="1200" b="0" i="0" u="none" strike="noStrike" cap="none">
                        <a:solidFill>
                          <a:srgbClr val="3F3F3F"/>
                        </a:solidFill>
                        <a:latin typeface="Comfortaa"/>
                        <a:ea typeface="Comfortaa"/>
                        <a:cs typeface="Comfortaa"/>
                        <a:sym typeface="Comfortaa"/>
                      </a:endParaRPr>
                    </a:p>
                  </a:txBody>
                  <a:tcPr marL="43600" marR="436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alpha val="62745"/>
                      </a:schemeClr>
                    </a:solidFill>
                  </a:tcPr>
                </a:tc>
                <a:tc>
                  <a:txBody>
                    <a:bodyPr/>
                    <a:lstStyle/>
                    <a:p>
                      <a:pPr marL="0" marR="0" lvl="0" indent="0" algn="ctr" rtl="0">
                        <a:lnSpc>
                          <a:spcPct val="120000"/>
                        </a:lnSpc>
                        <a:spcBef>
                          <a:spcPts val="0"/>
                        </a:spcBef>
                        <a:spcAft>
                          <a:spcPts val="0"/>
                        </a:spcAft>
                        <a:buNone/>
                      </a:pPr>
                      <a:endParaRPr sz="1200" b="1" i="0" u="none" strike="noStrike" cap="none">
                        <a:solidFill>
                          <a:srgbClr val="3F3F3F"/>
                        </a:solidFill>
                        <a:latin typeface="Comfortaa"/>
                        <a:ea typeface="Comfortaa"/>
                        <a:cs typeface="Comfortaa"/>
                        <a:sym typeface="Comfortaa"/>
                      </a:endParaRPr>
                    </a:p>
                    <a:p>
                      <a:pPr marL="0" marR="0" lvl="0" indent="0" algn="ctr" rtl="0">
                        <a:lnSpc>
                          <a:spcPct val="120000"/>
                        </a:lnSpc>
                        <a:spcBef>
                          <a:spcPts val="0"/>
                        </a:spcBef>
                        <a:spcAft>
                          <a:spcPts val="0"/>
                        </a:spcAft>
                        <a:buNone/>
                      </a:pPr>
                      <a:r>
                        <a:rPr lang="en-US" sz="1200" b="1" i="0" u="none" strike="noStrike" cap="none">
                          <a:solidFill>
                            <a:srgbClr val="3F3F3F"/>
                          </a:solidFill>
                          <a:latin typeface="Comfortaa"/>
                          <a:ea typeface="Comfortaa"/>
                          <a:cs typeface="Comfortaa"/>
                          <a:sym typeface="Comfortaa"/>
                        </a:rPr>
                        <a:t>New: </a:t>
                      </a:r>
                      <a:endParaRPr sz="1200" b="0" i="0" u="none" strike="noStrike" cap="none">
                        <a:solidFill>
                          <a:srgbClr val="3F3F3F"/>
                        </a:solidFill>
                        <a:latin typeface="Comfortaa"/>
                        <a:ea typeface="Comfortaa"/>
                        <a:cs typeface="Comfortaa"/>
                        <a:sym typeface="Comfortaa"/>
                      </a:endParaRPr>
                    </a:p>
                  </a:txBody>
                  <a:tcPr marL="43600" marR="436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alpha val="62745"/>
                      </a:schemeClr>
                    </a:solidFill>
                  </a:tcPr>
                </a:tc>
                <a:tc>
                  <a:txBody>
                    <a:bodyPr/>
                    <a:lstStyle/>
                    <a:p>
                      <a:pPr marL="0" marR="0" lvl="0" indent="0" algn="ctr" rtl="0">
                        <a:lnSpc>
                          <a:spcPct val="120000"/>
                        </a:lnSpc>
                        <a:spcBef>
                          <a:spcPts val="0"/>
                        </a:spcBef>
                        <a:spcAft>
                          <a:spcPts val="0"/>
                        </a:spcAft>
                        <a:buClr>
                          <a:schemeClr val="dk1"/>
                        </a:buClr>
                        <a:buSzPts val="1200"/>
                        <a:buFont typeface="Calibri"/>
                        <a:buNone/>
                      </a:pPr>
                      <a:endParaRPr sz="1200" b="0" i="0" u="none" strike="noStrike" cap="none">
                        <a:solidFill>
                          <a:srgbClr val="3F3F3F"/>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1200"/>
                        <a:buFont typeface="Calibri"/>
                        <a:buNone/>
                      </a:pPr>
                      <a:endParaRPr sz="1200" b="0" i="0" u="none" strike="noStrike" cap="none">
                        <a:solidFill>
                          <a:schemeClr val="dk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920425">
                <a:tc>
                  <a:txBody>
                    <a:bodyPr/>
                    <a:lstStyle/>
                    <a:p>
                      <a:pPr marL="0" marR="0" lvl="0" indent="0" algn="l" rtl="0">
                        <a:lnSpc>
                          <a:spcPct val="120000"/>
                        </a:lnSpc>
                        <a:spcBef>
                          <a:spcPts val="0"/>
                        </a:spcBef>
                        <a:spcAft>
                          <a:spcPts val="0"/>
                        </a:spcAft>
                        <a:buNone/>
                      </a:pPr>
                      <a:endParaRPr sz="1200" b="0" i="0" u="none" strike="noStrike" cap="none">
                        <a:solidFill>
                          <a:schemeClr val="dk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None/>
                      </a:pPr>
                      <a:endParaRPr sz="1200" b="1" i="0" u="none" strike="noStrike" cap="none">
                        <a:solidFill>
                          <a:srgbClr val="3F3F3F"/>
                        </a:solidFill>
                        <a:latin typeface="Comfortaa"/>
                        <a:ea typeface="Comfortaa"/>
                        <a:cs typeface="Comfortaa"/>
                        <a:sym typeface="Comfortaa"/>
                      </a:endParaRPr>
                    </a:p>
                    <a:p>
                      <a:pPr marL="0" marR="0" lvl="0" indent="0" algn="ctr" rtl="0">
                        <a:lnSpc>
                          <a:spcPct val="120000"/>
                        </a:lnSpc>
                        <a:spcBef>
                          <a:spcPts val="0"/>
                        </a:spcBef>
                        <a:spcAft>
                          <a:spcPts val="0"/>
                        </a:spcAft>
                        <a:buNone/>
                      </a:pPr>
                      <a:r>
                        <a:rPr lang="en-US" sz="1200" b="1" i="0" u="none" strike="noStrike" cap="none">
                          <a:solidFill>
                            <a:srgbClr val="3F3F3F"/>
                          </a:solidFill>
                          <a:latin typeface="Comfortaa"/>
                          <a:ea typeface="Comfortaa"/>
                          <a:cs typeface="Comfortaa"/>
                          <a:sym typeface="Comfortaa"/>
                        </a:rPr>
                        <a:t>Shift:</a:t>
                      </a:r>
                      <a:endParaRPr sz="1200" b="0" i="0" u="none" strike="noStrike" cap="none">
                        <a:solidFill>
                          <a:srgbClr val="3F3F3F"/>
                        </a:solidFill>
                        <a:latin typeface="Comfortaa"/>
                        <a:ea typeface="Comfortaa"/>
                        <a:cs typeface="Comfortaa"/>
                        <a:sym typeface="Comfortaa"/>
                      </a:endParaRPr>
                    </a:p>
                  </a:txBody>
                  <a:tcPr marL="43600" marR="436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alpha val="62745"/>
                      </a:schemeClr>
                    </a:solidFill>
                  </a:tcPr>
                </a:tc>
                <a:tc>
                  <a:txBody>
                    <a:bodyPr/>
                    <a:lstStyle/>
                    <a:p>
                      <a:pPr marL="0" marR="0" lvl="0" indent="0" algn="ctr" rtl="0">
                        <a:lnSpc>
                          <a:spcPct val="120000"/>
                        </a:lnSpc>
                        <a:spcBef>
                          <a:spcPts val="0"/>
                        </a:spcBef>
                        <a:spcAft>
                          <a:spcPts val="0"/>
                        </a:spcAft>
                        <a:buNone/>
                      </a:pPr>
                      <a:endParaRPr sz="1200" b="1" i="0" u="none" strike="noStrike" cap="none">
                        <a:solidFill>
                          <a:srgbClr val="3F3F3F"/>
                        </a:solidFill>
                        <a:latin typeface="Comfortaa"/>
                        <a:ea typeface="Comfortaa"/>
                        <a:cs typeface="Comfortaa"/>
                        <a:sym typeface="Comfortaa"/>
                      </a:endParaRPr>
                    </a:p>
                    <a:p>
                      <a:pPr marL="0" marR="0" lvl="0" indent="0" algn="ctr" rtl="0">
                        <a:lnSpc>
                          <a:spcPct val="120000"/>
                        </a:lnSpc>
                        <a:spcBef>
                          <a:spcPts val="0"/>
                        </a:spcBef>
                        <a:spcAft>
                          <a:spcPts val="0"/>
                        </a:spcAft>
                        <a:buNone/>
                      </a:pPr>
                      <a:r>
                        <a:rPr lang="en-US" sz="1200" b="1" i="0" u="none" strike="noStrike" cap="none">
                          <a:solidFill>
                            <a:srgbClr val="3F3F3F"/>
                          </a:solidFill>
                          <a:latin typeface="Comfortaa"/>
                          <a:ea typeface="Comfortaa"/>
                          <a:cs typeface="Comfortaa"/>
                          <a:sym typeface="Comfortaa"/>
                        </a:rPr>
                        <a:t>New: </a:t>
                      </a:r>
                      <a:endParaRPr sz="1200" b="0" i="0" u="none" strike="noStrike" cap="none">
                        <a:solidFill>
                          <a:srgbClr val="3F3F3F"/>
                        </a:solidFill>
                        <a:latin typeface="Comfortaa"/>
                        <a:ea typeface="Comfortaa"/>
                        <a:cs typeface="Comfortaa"/>
                        <a:sym typeface="Comfortaa"/>
                      </a:endParaRPr>
                    </a:p>
                  </a:txBody>
                  <a:tcPr marL="43600" marR="436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alpha val="62745"/>
                      </a:schemeClr>
                    </a:solidFill>
                  </a:tcPr>
                </a:tc>
                <a:tc>
                  <a:txBody>
                    <a:bodyPr/>
                    <a:lstStyle/>
                    <a:p>
                      <a:pPr marL="0" marR="0" lvl="0" indent="0" algn="ctr" rtl="0">
                        <a:lnSpc>
                          <a:spcPct val="120000"/>
                        </a:lnSpc>
                        <a:spcBef>
                          <a:spcPts val="0"/>
                        </a:spcBef>
                        <a:spcAft>
                          <a:spcPts val="0"/>
                        </a:spcAft>
                        <a:buClr>
                          <a:schemeClr val="dk1"/>
                        </a:buClr>
                        <a:buSzPts val="1200"/>
                        <a:buFont typeface="Calibri"/>
                        <a:buNone/>
                      </a:pPr>
                      <a:endParaRPr sz="1200" b="0" i="0" u="none" strike="noStrike" cap="none">
                        <a:solidFill>
                          <a:srgbClr val="3F3F3F"/>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1200"/>
                        <a:buFont typeface="Calibri"/>
                        <a:buNone/>
                      </a:pPr>
                      <a:endParaRPr sz="1200" b="0" i="0" u="none" strike="noStrike" cap="none">
                        <a:solidFill>
                          <a:schemeClr val="dk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920425">
                <a:tc>
                  <a:txBody>
                    <a:bodyPr/>
                    <a:lstStyle/>
                    <a:p>
                      <a:pPr marL="0" marR="0" lvl="0" indent="0" algn="l" rtl="0">
                        <a:lnSpc>
                          <a:spcPct val="120000"/>
                        </a:lnSpc>
                        <a:spcBef>
                          <a:spcPts val="0"/>
                        </a:spcBef>
                        <a:spcAft>
                          <a:spcPts val="0"/>
                        </a:spcAft>
                        <a:buNone/>
                      </a:pPr>
                      <a:endParaRPr sz="500" b="0" i="0" u="none" strike="noStrike" cap="none">
                        <a:solidFill>
                          <a:schemeClr val="dk1"/>
                        </a:solidFill>
                        <a:latin typeface="Avenir"/>
                        <a:ea typeface="Avenir"/>
                        <a:cs typeface="Avenir"/>
                        <a:sym typeface="Avenir"/>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None/>
                      </a:pPr>
                      <a:endParaRPr sz="500" b="0" i="0" u="none" strike="noStrike" cap="none">
                        <a:solidFill>
                          <a:schemeClr val="dk1"/>
                        </a:solidFill>
                        <a:latin typeface="Avenir"/>
                        <a:ea typeface="Avenir"/>
                        <a:cs typeface="Avenir"/>
                        <a:sym typeface="Avenir"/>
                      </a:endParaRPr>
                    </a:p>
                  </a:txBody>
                  <a:tcPr marL="43600" marR="436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alpha val="62745"/>
                      </a:schemeClr>
                    </a:solidFill>
                  </a:tcPr>
                </a:tc>
                <a:tc>
                  <a:txBody>
                    <a:bodyPr/>
                    <a:lstStyle/>
                    <a:p>
                      <a:pPr marL="0" marR="0" lvl="0" indent="0" algn="ctr" rtl="0">
                        <a:lnSpc>
                          <a:spcPct val="120000"/>
                        </a:lnSpc>
                        <a:spcBef>
                          <a:spcPts val="0"/>
                        </a:spcBef>
                        <a:spcAft>
                          <a:spcPts val="0"/>
                        </a:spcAft>
                        <a:buNone/>
                      </a:pPr>
                      <a:endParaRPr sz="500" b="0" i="0" u="none" strike="noStrike" cap="none">
                        <a:solidFill>
                          <a:schemeClr val="dk1"/>
                        </a:solidFill>
                        <a:latin typeface="Avenir"/>
                        <a:ea typeface="Avenir"/>
                        <a:cs typeface="Avenir"/>
                        <a:sym typeface="Avenir"/>
                      </a:endParaRPr>
                    </a:p>
                  </a:txBody>
                  <a:tcPr marL="43600" marR="436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alpha val="62745"/>
                      </a:schemeClr>
                    </a:solidFill>
                  </a:tcPr>
                </a:tc>
                <a:tc>
                  <a:txBody>
                    <a:bodyPr/>
                    <a:lstStyle/>
                    <a:p>
                      <a:pPr marL="0" marR="0" lvl="0" indent="0" algn="ctr" rtl="0">
                        <a:lnSpc>
                          <a:spcPct val="120000"/>
                        </a:lnSpc>
                        <a:spcBef>
                          <a:spcPts val="0"/>
                        </a:spcBef>
                        <a:spcAft>
                          <a:spcPts val="0"/>
                        </a:spcAft>
                        <a:buClr>
                          <a:schemeClr val="dk1"/>
                        </a:buClr>
                        <a:buSzPts val="500"/>
                        <a:buFont typeface="Calibri"/>
                        <a:buNone/>
                      </a:pPr>
                      <a:endParaRPr sz="500" b="0" i="0" u="none" strike="noStrike" cap="none">
                        <a:solidFill>
                          <a:schemeClr val="dk1"/>
                        </a:solidFill>
                        <a:latin typeface="Avenir"/>
                        <a:ea typeface="Avenir"/>
                        <a:cs typeface="Avenir"/>
                        <a:sym typeface="Avenir"/>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500"/>
                        <a:buFont typeface="Calibri"/>
                        <a:buNone/>
                      </a:pPr>
                      <a:endParaRPr sz="500" b="0" i="0" u="none" strike="noStrike" cap="none">
                        <a:solidFill>
                          <a:schemeClr val="dk1"/>
                        </a:solidFill>
                        <a:latin typeface="Avenir"/>
                        <a:ea typeface="Avenir"/>
                        <a:cs typeface="Avenir"/>
                        <a:sym typeface="Avenir"/>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920425">
                <a:tc>
                  <a:txBody>
                    <a:bodyPr/>
                    <a:lstStyle/>
                    <a:p>
                      <a:pPr marL="0" marR="0" lvl="0" indent="0" algn="l" rtl="0">
                        <a:lnSpc>
                          <a:spcPct val="120000"/>
                        </a:lnSpc>
                        <a:spcBef>
                          <a:spcPts val="0"/>
                        </a:spcBef>
                        <a:spcAft>
                          <a:spcPts val="0"/>
                        </a:spcAft>
                        <a:buNone/>
                      </a:pPr>
                      <a:endParaRPr sz="500" b="0" i="0" u="none" strike="noStrike" cap="none">
                        <a:solidFill>
                          <a:schemeClr val="dk1"/>
                        </a:solidFill>
                        <a:latin typeface="Avenir"/>
                        <a:ea typeface="Avenir"/>
                        <a:cs typeface="Avenir"/>
                        <a:sym typeface="Avenir"/>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None/>
                      </a:pPr>
                      <a:endParaRPr sz="500" b="0" i="0" u="none" strike="noStrike" cap="none">
                        <a:solidFill>
                          <a:schemeClr val="dk1"/>
                        </a:solidFill>
                        <a:latin typeface="Avenir"/>
                        <a:ea typeface="Avenir"/>
                        <a:cs typeface="Avenir"/>
                        <a:sym typeface="Avenir"/>
                      </a:endParaRPr>
                    </a:p>
                  </a:txBody>
                  <a:tcPr marL="43600" marR="436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alpha val="62745"/>
                      </a:schemeClr>
                    </a:solidFill>
                  </a:tcPr>
                </a:tc>
                <a:tc>
                  <a:txBody>
                    <a:bodyPr/>
                    <a:lstStyle/>
                    <a:p>
                      <a:pPr marL="0" marR="0" lvl="0" indent="0" algn="ctr" rtl="0">
                        <a:lnSpc>
                          <a:spcPct val="120000"/>
                        </a:lnSpc>
                        <a:spcBef>
                          <a:spcPts val="0"/>
                        </a:spcBef>
                        <a:spcAft>
                          <a:spcPts val="0"/>
                        </a:spcAft>
                        <a:buNone/>
                      </a:pPr>
                      <a:endParaRPr sz="500" b="0" i="0" u="none" strike="noStrike" cap="none">
                        <a:solidFill>
                          <a:schemeClr val="dk1"/>
                        </a:solidFill>
                        <a:latin typeface="Avenir"/>
                        <a:ea typeface="Avenir"/>
                        <a:cs typeface="Avenir"/>
                        <a:sym typeface="Avenir"/>
                      </a:endParaRPr>
                    </a:p>
                  </a:txBody>
                  <a:tcPr marL="43600" marR="436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alpha val="62745"/>
                      </a:schemeClr>
                    </a:solidFill>
                  </a:tcPr>
                </a:tc>
                <a:tc>
                  <a:txBody>
                    <a:bodyPr/>
                    <a:lstStyle/>
                    <a:p>
                      <a:pPr marL="0" marR="0" lvl="0" indent="0" algn="ctr" rtl="0">
                        <a:lnSpc>
                          <a:spcPct val="120000"/>
                        </a:lnSpc>
                        <a:spcBef>
                          <a:spcPts val="0"/>
                        </a:spcBef>
                        <a:spcAft>
                          <a:spcPts val="0"/>
                        </a:spcAft>
                        <a:buClr>
                          <a:schemeClr val="dk1"/>
                        </a:buClr>
                        <a:buSzPts val="500"/>
                        <a:buFont typeface="Calibri"/>
                        <a:buNone/>
                      </a:pPr>
                      <a:endParaRPr sz="500" b="0" i="0" u="none" strike="noStrike" cap="none">
                        <a:solidFill>
                          <a:schemeClr val="dk1"/>
                        </a:solidFill>
                        <a:latin typeface="Avenir"/>
                        <a:ea typeface="Avenir"/>
                        <a:cs typeface="Avenir"/>
                        <a:sym typeface="Avenir"/>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500"/>
                        <a:buFont typeface="Calibri"/>
                        <a:buNone/>
                      </a:pPr>
                      <a:endParaRPr sz="500" b="0" i="0" u="none" strike="noStrike" cap="none">
                        <a:solidFill>
                          <a:schemeClr val="dk1"/>
                        </a:solidFill>
                        <a:latin typeface="Avenir"/>
                        <a:ea typeface="Avenir"/>
                        <a:cs typeface="Avenir"/>
                        <a:sym typeface="Avenir"/>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920425">
                <a:tc>
                  <a:txBody>
                    <a:bodyPr/>
                    <a:lstStyle/>
                    <a:p>
                      <a:pPr marL="0" marR="0" lvl="0" indent="0" algn="l" rtl="0">
                        <a:lnSpc>
                          <a:spcPct val="120000"/>
                        </a:lnSpc>
                        <a:spcBef>
                          <a:spcPts val="0"/>
                        </a:spcBef>
                        <a:spcAft>
                          <a:spcPts val="0"/>
                        </a:spcAft>
                        <a:buNone/>
                      </a:pPr>
                      <a:endParaRPr sz="500" b="0" i="0" u="none" strike="noStrike" cap="none">
                        <a:solidFill>
                          <a:schemeClr val="dk1"/>
                        </a:solidFill>
                        <a:latin typeface="Avenir"/>
                        <a:ea typeface="Avenir"/>
                        <a:cs typeface="Avenir"/>
                        <a:sym typeface="Avenir"/>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None/>
                      </a:pPr>
                      <a:endParaRPr sz="500" b="0" i="0" u="none" strike="noStrike" cap="none">
                        <a:solidFill>
                          <a:schemeClr val="dk1"/>
                        </a:solidFill>
                        <a:latin typeface="Avenir"/>
                        <a:ea typeface="Avenir"/>
                        <a:cs typeface="Avenir"/>
                        <a:sym typeface="Avenir"/>
                      </a:endParaRPr>
                    </a:p>
                  </a:txBody>
                  <a:tcPr marL="43600" marR="436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alpha val="62745"/>
                      </a:schemeClr>
                    </a:solidFill>
                  </a:tcPr>
                </a:tc>
                <a:tc>
                  <a:txBody>
                    <a:bodyPr/>
                    <a:lstStyle/>
                    <a:p>
                      <a:pPr marL="0" marR="0" lvl="0" indent="0" algn="ctr" rtl="0">
                        <a:lnSpc>
                          <a:spcPct val="120000"/>
                        </a:lnSpc>
                        <a:spcBef>
                          <a:spcPts val="0"/>
                        </a:spcBef>
                        <a:spcAft>
                          <a:spcPts val="0"/>
                        </a:spcAft>
                        <a:buNone/>
                      </a:pPr>
                      <a:endParaRPr sz="500" b="0" i="0" u="none" strike="noStrike" cap="none">
                        <a:solidFill>
                          <a:schemeClr val="dk1"/>
                        </a:solidFill>
                        <a:latin typeface="Avenir"/>
                        <a:ea typeface="Avenir"/>
                        <a:cs typeface="Avenir"/>
                        <a:sym typeface="Avenir"/>
                      </a:endParaRPr>
                    </a:p>
                  </a:txBody>
                  <a:tcPr marL="43600" marR="43600"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alpha val="62745"/>
                      </a:schemeClr>
                    </a:solidFill>
                  </a:tcPr>
                </a:tc>
                <a:tc>
                  <a:txBody>
                    <a:bodyPr/>
                    <a:lstStyle/>
                    <a:p>
                      <a:pPr marL="0" marR="0" lvl="0" indent="0" algn="ctr" rtl="0">
                        <a:lnSpc>
                          <a:spcPct val="120000"/>
                        </a:lnSpc>
                        <a:spcBef>
                          <a:spcPts val="0"/>
                        </a:spcBef>
                        <a:spcAft>
                          <a:spcPts val="0"/>
                        </a:spcAft>
                        <a:buClr>
                          <a:schemeClr val="dk1"/>
                        </a:buClr>
                        <a:buSzPts val="500"/>
                        <a:buFont typeface="Calibri"/>
                        <a:buNone/>
                      </a:pPr>
                      <a:endParaRPr sz="500" b="0" i="0" u="none" strike="noStrike" cap="none">
                        <a:solidFill>
                          <a:schemeClr val="dk1"/>
                        </a:solidFill>
                        <a:latin typeface="Avenir"/>
                        <a:ea typeface="Avenir"/>
                        <a:cs typeface="Avenir"/>
                        <a:sym typeface="Avenir"/>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500"/>
                        <a:buFont typeface="Calibri"/>
                        <a:buNone/>
                      </a:pPr>
                      <a:endParaRPr sz="500" b="0" i="0" u="none" strike="noStrike" cap="none" dirty="0">
                        <a:solidFill>
                          <a:schemeClr val="dk1"/>
                        </a:solidFill>
                        <a:latin typeface="Avenir"/>
                        <a:ea typeface="Avenir"/>
                        <a:cs typeface="Avenir"/>
                        <a:sym typeface="Avenir"/>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
        <p:nvSpPr>
          <p:cNvPr id="1548" name="Google Shape;1548;p79"/>
          <p:cNvSpPr txBox="1">
            <a:spLocks noGrp="1"/>
          </p:cNvSpPr>
          <p:nvPr>
            <p:ph type="body" idx="1"/>
          </p:nvPr>
        </p:nvSpPr>
        <p:spPr>
          <a:xfrm>
            <a:off x="914400" y="2511425"/>
            <a:ext cx="2543695" cy="244157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193C0"/>
              </a:buClr>
              <a:buSzPts val="2400"/>
              <a:buNone/>
            </a:pPr>
            <a:r>
              <a:rPr lang="en-US" sz="2400" dirty="0">
                <a:solidFill>
                  <a:srgbClr val="0193C0"/>
                </a:solidFill>
                <a:latin typeface="Comfortaa"/>
                <a:ea typeface="Comfortaa"/>
                <a:cs typeface="Comfortaa"/>
                <a:sym typeface="Comfortaa"/>
              </a:rPr>
              <a:t>TEMPLATE</a:t>
            </a:r>
            <a:endParaRPr sz="2400" dirty="0">
              <a:solidFill>
                <a:srgbClr val="454545"/>
              </a:solidFill>
              <a:latin typeface="Avenir"/>
              <a:ea typeface="Avenir"/>
              <a:cs typeface="Avenir"/>
              <a:sym typeface="Avenir"/>
            </a:endParaRPr>
          </a:p>
          <a:p>
            <a:pPr marL="0" lvl="0" indent="0" algn="l" rtl="0">
              <a:lnSpc>
                <a:spcPct val="100000"/>
              </a:lnSpc>
              <a:spcBef>
                <a:spcPts val="1000"/>
              </a:spcBef>
              <a:spcAft>
                <a:spcPts val="0"/>
              </a:spcAft>
              <a:buClr>
                <a:srgbClr val="3F3F3F"/>
              </a:buClr>
              <a:buSzPts val="2000"/>
              <a:buNone/>
            </a:pPr>
            <a:r>
              <a:rPr lang="en-US" sz="2000" dirty="0">
                <a:solidFill>
                  <a:srgbClr val="3F3F3F"/>
                </a:solidFill>
                <a:latin typeface="Avenir"/>
                <a:ea typeface="Avenir"/>
                <a:cs typeface="Avenir"/>
                <a:sym typeface="Avenir"/>
              </a:rPr>
              <a:t>Review the Key Indicators in your Revised Logic Model</a:t>
            </a:r>
            <a:endParaRPr dirty="0"/>
          </a:p>
          <a:p>
            <a:pPr marL="0" lvl="0" indent="0" algn="l" rtl="0">
              <a:lnSpc>
                <a:spcPct val="100000"/>
              </a:lnSpc>
              <a:spcBef>
                <a:spcPts val="1000"/>
              </a:spcBef>
              <a:spcAft>
                <a:spcPts val="0"/>
              </a:spcAft>
              <a:buClr>
                <a:srgbClr val="0193C0"/>
              </a:buClr>
              <a:buSzPts val="2000"/>
              <a:buNone/>
            </a:pPr>
            <a:r>
              <a:rPr lang="en-US" sz="2000" u="sng" dirty="0">
                <a:solidFill>
                  <a:srgbClr val="0193C0"/>
                </a:solidFill>
                <a:latin typeface="Avenir"/>
                <a:ea typeface="Avenir"/>
                <a:cs typeface="Avenir"/>
                <a:sym typeface="Avenir"/>
                <a:hlinkClick r:id="rId3">
                  <a:extLst>
                    <a:ext uri="{A12FA001-AC4F-418D-AE19-62706E023703}">
                      <ahyp:hlinkClr xmlns:ahyp="http://schemas.microsoft.com/office/drawing/2018/hyperlinkcolor" val="tx"/>
                    </a:ext>
                  </a:extLst>
                </a:hlinkClick>
              </a:rPr>
              <a:t>Annex 9</a:t>
            </a:r>
            <a:endParaRPr sz="2000" dirty="0">
              <a:solidFill>
                <a:srgbClr val="0193C0"/>
              </a:solidFill>
              <a:latin typeface="Avenir"/>
              <a:ea typeface="Avenir"/>
              <a:cs typeface="Avenir"/>
              <a:sym typeface="Avenir"/>
            </a:endParaRPr>
          </a:p>
        </p:txBody>
      </p:sp>
      <p:sp>
        <p:nvSpPr>
          <p:cNvPr id="1549" name="Google Shape;1549;p79"/>
          <p:cNvSpPr txBox="1"/>
          <p:nvPr/>
        </p:nvSpPr>
        <p:spPr>
          <a:xfrm>
            <a:off x="1024445" y="814889"/>
            <a:ext cx="7781352" cy="34146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7C1E8"/>
              </a:buClr>
              <a:buSzPts val="3200"/>
              <a:buFont typeface="Arial"/>
              <a:buNone/>
            </a:pPr>
            <a:r>
              <a:rPr lang="en-US" sz="3200" b="1" i="0">
                <a:solidFill>
                  <a:srgbClr val="07C1E8"/>
                </a:solidFill>
                <a:latin typeface="Arial"/>
                <a:ea typeface="Arial"/>
                <a:cs typeface="Arial"/>
                <a:sym typeface="Arial"/>
              </a:rPr>
              <a:t>Activity 1: Develop </a:t>
            </a:r>
            <a:endParaRPr/>
          </a:p>
          <a:p>
            <a:pPr marL="0" marR="0" lvl="0" indent="0" algn="l" rtl="0">
              <a:lnSpc>
                <a:spcPct val="90000"/>
              </a:lnSpc>
              <a:spcBef>
                <a:spcPts val="0"/>
              </a:spcBef>
              <a:spcAft>
                <a:spcPts val="0"/>
              </a:spcAft>
              <a:buClr>
                <a:srgbClr val="07C1E8"/>
              </a:buClr>
              <a:buSzPts val="3200"/>
              <a:buFont typeface="Arial"/>
              <a:buNone/>
            </a:pPr>
            <a:r>
              <a:rPr lang="en-US" sz="3200" b="1" i="0">
                <a:solidFill>
                  <a:srgbClr val="07C1E8"/>
                </a:solidFill>
                <a:latin typeface="Arial"/>
                <a:ea typeface="Arial"/>
                <a:cs typeface="Arial"/>
                <a:sym typeface="Arial"/>
              </a:rPr>
              <a:t>indicators for identified </a:t>
            </a:r>
            <a:endParaRPr/>
          </a:p>
          <a:p>
            <a:pPr marL="0" marR="0" lvl="0" indent="0" algn="l" rtl="0">
              <a:lnSpc>
                <a:spcPct val="90000"/>
              </a:lnSpc>
              <a:spcBef>
                <a:spcPts val="0"/>
              </a:spcBef>
              <a:spcAft>
                <a:spcPts val="0"/>
              </a:spcAft>
              <a:buClr>
                <a:srgbClr val="07C1E8"/>
              </a:buClr>
              <a:buSzPts val="3200"/>
              <a:buFont typeface="Arial"/>
              <a:buNone/>
            </a:pPr>
            <a:r>
              <a:rPr lang="en-US" sz="3200" b="1" i="0">
                <a:solidFill>
                  <a:srgbClr val="07C1E8"/>
                </a:solidFill>
                <a:latin typeface="Arial"/>
                <a:ea typeface="Arial"/>
                <a:cs typeface="Arial"/>
                <a:sym typeface="Arial"/>
              </a:rPr>
              <a:t>social norms</a:t>
            </a:r>
            <a:endParaRPr sz="3200" b="1" i="0">
              <a:solidFill>
                <a:schemeClr val="accent2"/>
              </a:solidFill>
              <a:latin typeface="Calibri"/>
              <a:ea typeface="Calibri"/>
              <a:cs typeface="Calibri"/>
              <a:sym typeface="Calibri"/>
            </a:endParaRPr>
          </a:p>
        </p:txBody>
      </p:sp>
      <p:grpSp>
        <p:nvGrpSpPr>
          <p:cNvPr id="1550" name="Google Shape;1550;p79"/>
          <p:cNvGrpSpPr/>
          <p:nvPr/>
        </p:nvGrpSpPr>
        <p:grpSpPr>
          <a:xfrm>
            <a:off x="9601200" y="328481"/>
            <a:ext cx="2832498" cy="494202"/>
            <a:chOff x="4116076" y="413123"/>
            <a:chExt cx="2832498" cy="494202"/>
          </a:xfrm>
        </p:grpSpPr>
        <p:cxnSp>
          <p:nvCxnSpPr>
            <p:cNvPr id="1551" name="Google Shape;1551;p79"/>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1552" name="Google Shape;1552;p79"/>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553" name="Google Shape;1553;p79"/>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1554" name="Google Shape;1554;p79"/>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1555" name="Google Shape;1555;p79"/>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2</a:t>
              </a:r>
              <a:endParaRPr sz="500" b="1">
                <a:solidFill>
                  <a:srgbClr val="BFBFBF"/>
                </a:solidFill>
                <a:latin typeface="Avenir"/>
                <a:ea typeface="Avenir"/>
                <a:cs typeface="Avenir"/>
                <a:sym typeface="Avenir"/>
              </a:endParaRPr>
            </a:p>
          </p:txBody>
        </p:sp>
        <p:sp>
          <p:nvSpPr>
            <p:cNvPr id="1556" name="Google Shape;1556;p79"/>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3</a:t>
              </a:r>
              <a:endParaRPr sz="500" b="1">
                <a:solidFill>
                  <a:srgbClr val="BFBFBF"/>
                </a:solidFill>
                <a:latin typeface="Avenir"/>
                <a:ea typeface="Avenir"/>
                <a:cs typeface="Avenir"/>
                <a:sym typeface="Avenir"/>
              </a:endParaRPr>
            </a:p>
          </p:txBody>
        </p:sp>
        <p:sp>
          <p:nvSpPr>
            <p:cNvPr id="1557" name="Google Shape;1557;p79"/>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4</a:t>
              </a:r>
              <a:endParaRPr sz="500" b="1">
                <a:solidFill>
                  <a:srgbClr val="07C1E8"/>
                </a:solidFill>
                <a:latin typeface="Avenir"/>
                <a:ea typeface="Avenir"/>
                <a:cs typeface="Avenir"/>
                <a:sym typeface="Avenir"/>
              </a:endParaRPr>
            </a:p>
          </p:txBody>
        </p:sp>
        <p:sp>
          <p:nvSpPr>
            <p:cNvPr id="1558" name="Google Shape;1558;p79"/>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559" name="Google Shape;1559;p79"/>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560" name="Google Shape;1560;p79"/>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561" name="Google Shape;1561;p79"/>
            <p:cNvSpPr/>
            <p:nvPr/>
          </p:nvSpPr>
          <p:spPr>
            <a:xfrm rot="8100000">
              <a:off x="6146936"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8"/>
          <p:cNvSpPr txBox="1">
            <a:spLocks noGrp="1"/>
          </p:cNvSpPr>
          <p:nvPr>
            <p:ph type="title"/>
          </p:nvPr>
        </p:nvSpPr>
        <p:spPr>
          <a:xfrm>
            <a:off x="1024446" y="814889"/>
            <a:ext cx="10143108" cy="34146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7C1E8"/>
              </a:buClr>
              <a:buSzPts val="3200"/>
              <a:buFont typeface="Arial"/>
              <a:buNone/>
            </a:pPr>
            <a:r>
              <a:rPr lang="en-US" sz="3200" dirty="0">
                <a:solidFill>
                  <a:srgbClr val="07C1E8"/>
                </a:solidFill>
                <a:latin typeface="Arial"/>
                <a:ea typeface="Arial"/>
                <a:cs typeface="Arial"/>
                <a:sym typeface="Arial"/>
              </a:rPr>
              <a:t>Activity 1: Norm Behavior Mapping</a:t>
            </a:r>
            <a:endParaRPr sz="3200" dirty="0">
              <a:latin typeface="Calibri"/>
              <a:ea typeface="Calibri"/>
              <a:cs typeface="Calibri"/>
              <a:sym typeface="Calibri"/>
            </a:endParaRPr>
          </a:p>
        </p:txBody>
      </p:sp>
      <p:sp>
        <p:nvSpPr>
          <p:cNvPr id="219" name="Google Shape;219;p8"/>
          <p:cNvSpPr txBox="1">
            <a:spLocks noGrp="1"/>
          </p:cNvSpPr>
          <p:nvPr>
            <p:ph type="body" idx="1"/>
          </p:nvPr>
        </p:nvSpPr>
        <p:spPr>
          <a:xfrm>
            <a:off x="873812" y="2470799"/>
            <a:ext cx="6345071" cy="283346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54545"/>
              </a:buClr>
              <a:buSzPts val="2400"/>
              <a:buNone/>
            </a:pPr>
            <a:r>
              <a:rPr lang="en-US" sz="2400" b="0" dirty="0">
                <a:solidFill>
                  <a:srgbClr val="454545"/>
                </a:solidFill>
                <a:latin typeface="Avenir"/>
                <a:ea typeface="Avenir"/>
                <a:cs typeface="Avenir"/>
                <a:sym typeface="Avenir"/>
              </a:rPr>
              <a:t>In this activity, the team will explore the relationship between social norms and the program’s behaviors of interest, or target behaviors. To do this the team will consider whether a social norm influences a behavior directly or indirectly. </a:t>
            </a:r>
            <a:endParaRPr dirty="0"/>
          </a:p>
        </p:txBody>
      </p:sp>
      <p:grpSp>
        <p:nvGrpSpPr>
          <p:cNvPr id="220" name="Google Shape;220;p8"/>
          <p:cNvGrpSpPr/>
          <p:nvPr/>
        </p:nvGrpSpPr>
        <p:grpSpPr>
          <a:xfrm>
            <a:off x="7219946" y="1237687"/>
            <a:ext cx="4340988" cy="4382623"/>
            <a:chOff x="4785765" y="2461393"/>
            <a:chExt cx="1996985" cy="1996985"/>
          </a:xfrm>
        </p:grpSpPr>
        <p:sp>
          <p:nvSpPr>
            <p:cNvPr id="221" name="Google Shape;221;p8"/>
            <p:cNvSpPr/>
            <p:nvPr/>
          </p:nvSpPr>
          <p:spPr>
            <a:xfrm rot="2700000">
              <a:off x="5078217" y="2753845"/>
              <a:ext cx="1412082" cy="1412082"/>
            </a:xfrm>
            <a:prstGeom prst="ellipse">
              <a:avLst/>
            </a:prstGeom>
            <a:solidFill>
              <a:srgbClr val="07C1E8"/>
            </a:solidFill>
            <a:ln>
              <a:noFill/>
            </a:ln>
          </p:spPr>
          <p:txBody>
            <a:bodyPr spcFirstLastPara="1" wrap="square" lIns="72000" tIns="36000" rIns="72000" bIns="36000" anchor="ctr" anchorCtr="0">
              <a:noAutofit/>
            </a:bodyPr>
            <a:lstStyle/>
            <a:p>
              <a:pPr marL="0" marR="0" lvl="0" indent="0" algn="ctr" rtl="0">
                <a:lnSpc>
                  <a:spcPct val="110000"/>
                </a:lnSpc>
                <a:spcBef>
                  <a:spcPts val="0"/>
                </a:spcBef>
                <a:spcAft>
                  <a:spcPts val="0"/>
                </a:spcAft>
                <a:buNone/>
              </a:pPr>
              <a:endParaRPr sz="1000" b="0" i="0" u="none" strike="noStrike" cap="none">
                <a:solidFill>
                  <a:schemeClr val="dk1"/>
                </a:solidFill>
                <a:latin typeface="Calibri"/>
                <a:ea typeface="Calibri"/>
                <a:cs typeface="Calibri"/>
                <a:sym typeface="Calibri"/>
              </a:endParaRPr>
            </a:p>
          </p:txBody>
        </p:sp>
        <p:sp>
          <p:nvSpPr>
            <p:cNvPr id="222" name="Google Shape;222;p8"/>
            <p:cNvSpPr txBox="1"/>
            <p:nvPr/>
          </p:nvSpPr>
          <p:spPr>
            <a:xfrm>
              <a:off x="5153579" y="3209881"/>
              <a:ext cx="1275618" cy="5469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dirty="0">
                  <a:solidFill>
                    <a:schemeClr val="lt1"/>
                  </a:solidFill>
                  <a:latin typeface="Avenir"/>
                  <a:ea typeface="Avenir"/>
                  <a:cs typeface="Avenir"/>
                  <a:sym typeface="Avenir"/>
                </a:rPr>
                <a:t>A </a:t>
              </a:r>
              <a:r>
                <a:rPr lang="en-US" sz="1800" b="1" i="0" u="none" strike="noStrike" cap="none" dirty="0">
                  <a:solidFill>
                    <a:schemeClr val="lt1"/>
                  </a:solidFill>
                  <a:latin typeface="Avenir"/>
                  <a:ea typeface="Avenir"/>
                  <a:cs typeface="Avenir"/>
                  <a:sym typeface="Avenir"/>
                </a:rPr>
                <a:t>behavior of interest </a:t>
              </a:r>
              <a:r>
                <a:rPr lang="en-US" sz="1800" b="0" i="0" u="none" strike="noStrike" cap="none" dirty="0">
                  <a:solidFill>
                    <a:schemeClr val="lt1"/>
                  </a:solidFill>
                  <a:latin typeface="Avenir"/>
                  <a:ea typeface="Avenir"/>
                  <a:cs typeface="Avenir"/>
                  <a:sym typeface="Avenir"/>
                </a:rPr>
                <a:t>is the behavior the program is tasked with changing.</a:t>
              </a:r>
              <a:endParaRPr dirty="0"/>
            </a:p>
          </p:txBody>
        </p:sp>
      </p:grpSp>
      <p:grpSp>
        <p:nvGrpSpPr>
          <p:cNvPr id="223" name="Google Shape;223;p8"/>
          <p:cNvGrpSpPr/>
          <p:nvPr/>
        </p:nvGrpSpPr>
        <p:grpSpPr>
          <a:xfrm>
            <a:off x="9602476" y="327846"/>
            <a:ext cx="2832498" cy="494202"/>
            <a:chOff x="4116076" y="413123"/>
            <a:chExt cx="2832498" cy="494202"/>
          </a:xfrm>
        </p:grpSpPr>
        <p:cxnSp>
          <p:nvCxnSpPr>
            <p:cNvPr id="224" name="Google Shape;224;p8"/>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225" name="Google Shape;225;p8"/>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226" name="Google Shape;226;p8"/>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INTRO</a:t>
              </a:r>
              <a:endParaRPr sz="500" b="1" i="0" u="none" strike="noStrike" cap="none">
                <a:solidFill>
                  <a:srgbClr val="BFBFBF"/>
                </a:solidFill>
                <a:latin typeface="Avenir"/>
                <a:ea typeface="Avenir"/>
                <a:cs typeface="Avenir"/>
                <a:sym typeface="Avenir"/>
              </a:endParaRPr>
            </a:p>
          </p:txBody>
        </p:sp>
        <p:sp>
          <p:nvSpPr>
            <p:cNvPr id="227" name="Google Shape;227;p8"/>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07C1E8"/>
                  </a:solidFill>
                  <a:latin typeface="Avenir"/>
                  <a:ea typeface="Avenir"/>
                  <a:cs typeface="Avenir"/>
                  <a:sym typeface="Avenir"/>
                </a:rPr>
                <a:t>MODULE 1</a:t>
              </a:r>
              <a:endParaRPr sz="500" b="1" i="0" u="none" strike="noStrike" cap="none">
                <a:solidFill>
                  <a:srgbClr val="07C1E8"/>
                </a:solidFill>
                <a:latin typeface="Avenir"/>
                <a:ea typeface="Avenir"/>
                <a:cs typeface="Avenir"/>
                <a:sym typeface="Avenir"/>
              </a:endParaRPr>
            </a:p>
          </p:txBody>
        </p:sp>
        <p:sp>
          <p:nvSpPr>
            <p:cNvPr id="228" name="Google Shape;228;p8"/>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2</a:t>
              </a:r>
              <a:endParaRPr sz="500" b="1" i="0" u="none" strike="noStrike" cap="none">
                <a:solidFill>
                  <a:srgbClr val="BFBFBF"/>
                </a:solidFill>
                <a:latin typeface="Avenir"/>
                <a:ea typeface="Avenir"/>
                <a:cs typeface="Avenir"/>
                <a:sym typeface="Avenir"/>
              </a:endParaRPr>
            </a:p>
          </p:txBody>
        </p:sp>
        <p:sp>
          <p:nvSpPr>
            <p:cNvPr id="229" name="Google Shape;229;p8"/>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3</a:t>
              </a:r>
              <a:endParaRPr sz="500" b="1" i="0" u="none" strike="noStrike" cap="none">
                <a:solidFill>
                  <a:srgbClr val="BFBFBF"/>
                </a:solidFill>
                <a:latin typeface="Avenir"/>
                <a:ea typeface="Avenir"/>
                <a:cs typeface="Avenir"/>
                <a:sym typeface="Avenir"/>
              </a:endParaRPr>
            </a:p>
          </p:txBody>
        </p:sp>
        <p:sp>
          <p:nvSpPr>
            <p:cNvPr id="230" name="Google Shape;230;p8"/>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4</a:t>
              </a:r>
              <a:endParaRPr sz="500" b="1" i="0" u="none" strike="noStrike" cap="none">
                <a:solidFill>
                  <a:srgbClr val="BFBFBF"/>
                </a:solidFill>
                <a:latin typeface="Avenir"/>
                <a:ea typeface="Avenir"/>
                <a:cs typeface="Avenir"/>
                <a:sym typeface="Avenir"/>
              </a:endParaRPr>
            </a:p>
          </p:txBody>
        </p:sp>
        <p:sp>
          <p:nvSpPr>
            <p:cNvPr id="231" name="Google Shape;231;p8"/>
            <p:cNvSpPr/>
            <p:nvPr/>
          </p:nvSpPr>
          <p:spPr>
            <a:xfrm rot="8100000">
              <a:off x="4726350"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232" name="Google Shape;232;p8"/>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233" name="Google Shape;233;p8"/>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234" name="Google Shape;234;p8"/>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566"/>
        <p:cNvGrpSpPr/>
        <p:nvPr/>
      </p:nvGrpSpPr>
      <p:grpSpPr>
        <a:xfrm>
          <a:off x="0" y="0"/>
          <a:ext cx="0" cy="0"/>
          <a:chOff x="0" y="0"/>
          <a:chExt cx="0" cy="0"/>
        </a:xfrm>
      </p:grpSpPr>
      <p:graphicFrame>
        <p:nvGraphicFramePr>
          <p:cNvPr id="1569" name="Google Shape;1569;p80"/>
          <p:cNvGraphicFramePr/>
          <p:nvPr>
            <p:extLst>
              <p:ext uri="{D42A27DB-BD31-4B8C-83A1-F6EECF244321}">
                <p14:modId xmlns:p14="http://schemas.microsoft.com/office/powerpoint/2010/main" val="1266456300"/>
              </p:ext>
            </p:extLst>
          </p:nvPr>
        </p:nvGraphicFramePr>
        <p:xfrm>
          <a:off x="3950313" y="850952"/>
          <a:ext cx="6819550" cy="5937877"/>
        </p:xfrm>
        <a:graphic>
          <a:graphicData uri="http://schemas.openxmlformats.org/drawingml/2006/table">
            <a:tbl>
              <a:tblPr firstRow="1" firstCol="1" bandRow="1">
                <a:noFill/>
                <a:tableStyleId>{162E070B-021E-41B2-B654-C3F7026BE7C2}</a:tableStyleId>
              </a:tblPr>
              <a:tblGrid>
                <a:gridCol w="1185200">
                  <a:extLst>
                    <a:ext uri="{9D8B030D-6E8A-4147-A177-3AD203B41FA5}">
                      <a16:colId xmlns:a16="http://schemas.microsoft.com/office/drawing/2014/main" val="20000"/>
                    </a:ext>
                  </a:extLst>
                </a:gridCol>
                <a:gridCol w="1395050">
                  <a:extLst>
                    <a:ext uri="{9D8B030D-6E8A-4147-A177-3AD203B41FA5}">
                      <a16:colId xmlns:a16="http://schemas.microsoft.com/office/drawing/2014/main" val="20001"/>
                    </a:ext>
                  </a:extLst>
                </a:gridCol>
                <a:gridCol w="1395050">
                  <a:extLst>
                    <a:ext uri="{9D8B030D-6E8A-4147-A177-3AD203B41FA5}">
                      <a16:colId xmlns:a16="http://schemas.microsoft.com/office/drawing/2014/main" val="20002"/>
                    </a:ext>
                  </a:extLst>
                </a:gridCol>
                <a:gridCol w="1422125">
                  <a:extLst>
                    <a:ext uri="{9D8B030D-6E8A-4147-A177-3AD203B41FA5}">
                      <a16:colId xmlns:a16="http://schemas.microsoft.com/office/drawing/2014/main" val="20003"/>
                    </a:ext>
                  </a:extLst>
                </a:gridCol>
                <a:gridCol w="1422125">
                  <a:extLst>
                    <a:ext uri="{9D8B030D-6E8A-4147-A177-3AD203B41FA5}">
                      <a16:colId xmlns:a16="http://schemas.microsoft.com/office/drawing/2014/main" val="20004"/>
                    </a:ext>
                  </a:extLst>
                </a:gridCol>
              </a:tblGrid>
              <a:tr h="481575">
                <a:tc>
                  <a:txBody>
                    <a:bodyPr/>
                    <a:lstStyle/>
                    <a:p>
                      <a:pPr marL="0" marR="0" lvl="0" indent="0" algn="ctr" rtl="0">
                        <a:lnSpc>
                          <a:spcPct val="120000"/>
                        </a:lnSpc>
                        <a:spcBef>
                          <a:spcPts val="0"/>
                        </a:spcBef>
                        <a:spcAft>
                          <a:spcPts val="0"/>
                        </a:spcAft>
                        <a:buNone/>
                      </a:pPr>
                      <a:r>
                        <a:rPr lang="en-US" sz="1200" b="1" i="0" u="none" strike="noStrike" cap="none" dirty="0">
                          <a:solidFill>
                            <a:schemeClr val="bg1"/>
                          </a:solidFill>
                          <a:latin typeface="Comfortaa"/>
                          <a:ea typeface="Comfortaa"/>
                          <a:cs typeface="Comfortaa"/>
                          <a:sym typeface="Comfortaa"/>
                        </a:rPr>
                        <a:t>Current norm</a:t>
                      </a:r>
                      <a:endParaRPr sz="1200" b="1" i="0" u="none" strike="noStrike" cap="none" dirty="0">
                        <a:solidFill>
                          <a:schemeClr val="bg1"/>
                        </a:solidFill>
                        <a:latin typeface="Comfortaa"/>
                        <a:ea typeface="Comfortaa"/>
                        <a:cs typeface="Comfortaa"/>
                        <a:sym typeface="Comfortaa"/>
                      </a:endParaRPr>
                    </a:p>
                  </a:txBody>
                  <a:tcPr marL="43600" marR="43600"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None/>
                      </a:pPr>
                      <a:r>
                        <a:rPr lang="en-US" sz="1200" b="1" i="0" u="none" strike="noStrike" cap="none" dirty="0">
                          <a:solidFill>
                            <a:schemeClr val="bg1"/>
                          </a:solidFill>
                          <a:latin typeface="Comfortaa"/>
                          <a:ea typeface="Comfortaa"/>
                          <a:cs typeface="Comfortaa"/>
                          <a:sym typeface="Comfortaa"/>
                        </a:rPr>
                        <a:t>Future norm</a:t>
                      </a:r>
                      <a:endParaRPr sz="1200" b="1" i="0" u="none" strike="noStrike" cap="none" dirty="0">
                        <a:solidFill>
                          <a:schemeClr val="bg1"/>
                        </a:solidFill>
                        <a:latin typeface="Comfortaa"/>
                        <a:ea typeface="Comfortaa"/>
                        <a:cs typeface="Comfortaa"/>
                        <a:sym typeface="Comfortaa"/>
                      </a:endParaRPr>
                    </a:p>
                  </a:txBody>
                  <a:tcPr marL="43600" marR="43600"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None/>
                      </a:pPr>
                      <a:r>
                        <a:rPr lang="en-US" sz="1200" b="1" i="0" u="none" strike="noStrike" cap="none" dirty="0">
                          <a:solidFill>
                            <a:schemeClr val="bg1"/>
                          </a:solidFill>
                          <a:latin typeface="Comfortaa"/>
                          <a:ea typeface="Comfortaa"/>
                          <a:cs typeface="Comfortaa"/>
                          <a:sym typeface="Comfortaa"/>
                        </a:rPr>
                        <a:t>Revised/new objective</a:t>
                      </a:r>
                      <a:endParaRPr sz="1200" b="1" i="0" u="none" strike="noStrike" cap="none" dirty="0">
                        <a:solidFill>
                          <a:schemeClr val="bg1"/>
                        </a:solidFill>
                        <a:latin typeface="Comfortaa"/>
                        <a:ea typeface="Comfortaa"/>
                        <a:cs typeface="Comfortaa"/>
                        <a:sym typeface="Comfortaa"/>
                      </a:endParaRPr>
                    </a:p>
                  </a:txBody>
                  <a:tcPr marL="43600" marR="43600"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None/>
                      </a:pPr>
                      <a:r>
                        <a:rPr lang="en-US" sz="1200" b="1" i="0" u="none" strike="noStrike" cap="none">
                          <a:solidFill>
                            <a:srgbClr val="0193C0"/>
                          </a:solidFill>
                          <a:latin typeface="Comfortaa"/>
                          <a:ea typeface="Comfortaa"/>
                          <a:cs typeface="Comfortaa"/>
                          <a:sym typeface="Comfortaa"/>
                        </a:rPr>
                        <a:t>Descriptive Norm Indicator</a:t>
                      </a:r>
                      <a:endParaRPr sz="1200" b="1" i="0" u="none" strike="noStrike" cap="none">
                        <a:solidFill>
                          <a:srgbClr val="0193C0"/>
                        </a:solidFill>
                        <a:latin typeface="Comfortaa"/>
                        <a:ea typeface="Comfortaa"/>
                        <a:cs typeface="Comfortaa"/>
                        <a:sym typeface="Comfortaa"/>
                      </a:endParaRPr>
                    </a:p>
                  </a:txBody>
                  <a:tcPr marL="43600" marR="43600"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None/>
                      </a:pPr>
                      <a:r>
                        <a:rPr lang="en-US" sz="1200" b="1" i="0" u="none" strike="noStrike" cap="none">
                          <a:solidFill>
                            <a:srgbClr val="0193C0"/>
                          </a:solidFill>
                          <a:latin typeface="Comfortaa"/>
                          <a:ea typeface="Comfortaa"/>
                          <a:cs typeface="Comfortaa"/>
                          <a:sym typeface="Comfortaa"/>
                        </a:rPr>
                        <a:t>Injunctive norm indicator</a:t>
                      </a:r>
                      <a:endParaRPr sz="1200" b="1" i="0" u="none" strike="noStrike" cap="none">
                        <a:solidFill>
                          <a:schemeClr val="dk1"/>
                        </a:solidFill>
                        <a:latin typeface="Comfortaa"/>
                        <a:ea typeface="Comfortaa"/>
                        <a:cs typeface="Comfortaa"/>
                        <a:sym typeface="Comfortaa"/>
                      </a:endParaRPr>
                    </a:p>
                  </a:txBody>
                  <a:tcPr marL="43600" marR="43600"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567052">
                <a:tc>
                  <a:txBody>
                    <a:bodyPr/>
                    <a:lstStyle/>
                    <a:p>
                      <a:pPr marL="0" marR="0" lvl="0" indent="0" algn="l" rtl="0">
                        <a:lnSpc>
                          <a:spcPct val="120000"/>
                        </a:lnSpc>
                        <a:spcBef>
                          <a:spcPts val="0"/>
                        </a:spcBef>
                        <a:spcAft>
                          <a:spcPts val="0"/>
                        </a:spcAft>
                        <a:buNone/>
                      </a:pPr>
                      <a:r>
                        <a:rPr lang="en-US" sz="1200" b="0" i="0" u="none" strike="noStrike" cap="none">
                          <a:solidFill>
                            <a:schemeClr val="dk1"/>
                          </a:solidFill>
                          <a:latin typeface="Comfortaa"/>
                          <a:ea typeface="Comfortaa"/>
                          <a:cs typeface="Comfortaa"/>
                          <a:sym typeface="Comfortaa"/>
                        </a:rPr>
                        <a:t>It’s important to have a large family, in part for social recognition and status</a:t>
                      </a:r>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None/>
                      </a:pPr>
                      <a:r>
                        <a:rPr lang="en-US" sz="1200" b="1" i="0" u="none" strike="noStrike" cap="none">
                          <a:solidFill>
                            <a:schemeClr val="dk1"/>
                          </a:solidFill>
                          <a:latin typeface="Comfortaa"/>
                          <a:ea typeface="Comfortaa"/>
                          <a:cs typeface="Comfortaa"/>
                          <a:sym typeface="Comfortaa"/>
                        </a:rPr>
                        <a:t>Reframe:</a:t>
                      </a:r>
                      <a:endParaRPr sz="1200" b="0" i="0" u="none" strike="noStrike" cap="none">
                        <a:solidFill>
                          <a:schemeClr val="dk1"/>
                        </a:solidFill>
                        <a:latin typeface="Comfortaa"/>
                        <a:ea typeface="Comfortaa"/>
                        <a:cs typeface="Comfortaa"/>
                        <a:sym typeface="Comfortaa"/>
                      </a:endParaRPr>
                    </a:p>
                    <a:p>
                      <a:pPr marL="0" marR="0" lvl="0" indent="0" algn="ctr" rtl="0">
                        <a:lnSpc>
                          <a:spcPct val="120000"/>
                        </a:lnSpc>
                        <a:spcBef>
                          <a:spcPts val="0"/>
                        </a:spcBef>
                        <a:spcAft>
                          <a:spcPts val="0"/>
                        </a:spcAft>
                        <a:buNone/>
                      </a:pPr>
                      <a:r>
                        <a:rPr lang="en-US" sz="1200" b="0" i="0" u="none" strike="noStrike" cap="none">
                          <a:solidFill>
                            <a:schemeClr val="dk1"/>
                          </a:solidFill>
                          <a:latin typeface="Comfortaa"/>
                          <a:ea typeface="Comfortaa"/>
                          <a:cs typeface="Comfortaa"/>
                          <a:sym typeface="Comfortaa"/>
                        </a:rPr>
                        <a:t>A man’s status in the community comes from whether he can provide for the number of children he has</a:t>
                      </a:r>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alpha val="62745"/>
                      </a:schemeClr>
                    </a:solidFill>
                  </a:tcPr>
                </a:tc>
                <a:tc>
                  <a:txBody>
                    <a:bodyPr/>
                    <a:lstStyle/>
                    <a:p>
                      <a:pPr marL="0" marR="0" lvl="0" indent="0" algn="ctr" rtl="0">
                        <a:lnSpc>
                          <a:spcPct val="120000"/>
                        </a:lnSpc>
                        <a:spcBef>
                          <a:spcPts val="0"/>
                        </a:spcBef>
                        <a:spcAft>
                          <a:spcPts val="0"/>
                        </a:spcAft>
                        <a:buNone/>
                      </a:pPr>
                      <a:r>
                        <a:rPr lang="en-US" sz="1200" b="1" i="0" u="none" strike="noStrike" cap="none">
                          <a:solidFill>
                            <a:schemeClr val="dk1"/>
                          </a:solidFill>
                          <a:latin typeface="Comfortaa"/>
                          <a:ea typeface="Comfortaa"/>
                          <a:cs typeface="Comfortaa"/>
                          <a:sym typeface="Comfortaa"/>
                        </a:rPr>
                        <a:t>New: </a:t>
                      </a:r>
                      <a:endParaRPr sz="1200" b="0" i="0" u="none" strike="noStrike" cap="none">
                        <a:solidFill>
                          <a:schemeClr val="dk1"/>
                        </a:solidFill>
                        <a:latin typeface="Comfortaa"/>
                        <a:ea typeface="Comfortaa"/>
                        <a:cs typeface="Comfortaa"/>
                        <a:sym typeface="Comfortaa"/>
                      </a:endParaRPr>
                    </a:p>
                    <a:p>
                      <a:pPr marL="0" marR="0" lvl="0" indent="0" algn="ctr" rtl="0">
                        <a:lnSpc>
                          <a:spcPct val="120000"/>
                        </a:lnSpc>
                        <a:spcBef>
                          <a:spcPts val="0"/>
                        </a:spcBef>
                        <a:spcAft>
                          <a:spcPts val="0"/>
                        </a:spcAft>
                        <a:buNone/>
                      </a:pPr>
                      <a:r>
                        <a:rPr lang="en-US" sz="1200" b="0" i="0" u="none" strike="noStrike" cap="none">
                          <a:solidFill>
                            <a:schemeClr val="dk1"/>
                          </a:solidFill>
                          <a:latin typeface="Comfortaa"/>
                          <a:ea typeface="Comfortaa"/>
                          <a:cs typeface="Comfortaa"/>
                          <a:sym typeface="Comfortaa"/>
                        </a:rPr>
                        <a:t>Increase the percentage of men who think that being able to provide for their children is an important aspect of being a man</a:t>
                      </a:r>
                      <a:endParaRPr/>
                    </a:p>
                    <a:p>
                      <a:pPr marL="0" marR="0" lvl="0" indent="0" algn="ctr" rtl="0">
                        <a:lnSpc>
                          <a:spcPct val="120000"/>
                        </a:lnSpc>
                        <a:spcBef>
                          <a:spcPts val="0"/>
                        </a:spcBef>
                        <a:spcAft>
                          <a:spcPts val="0"/>
                        </a:spcAft>
                        <a:buNone/>
                      </a:pPr>
                      <a:endParaRPr sz="1200" b="0" i="0" u="none" strike="noStrike" cap="none">
                        <a:solidFill>
                          <a:schemeClr val="dk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alpha val="62745"/>
                      </a:schemeClr>
                    </a:solidFill>
                  </a:tcPr>
                </a:tc>
                <a:tc>
                  <a:txBody>
                    <a:bodyPr/>
                    <a:lstStyle/>
                    <a:p>
                      <a:pPr marL="0" marR="0" lvl="0" indent="0" algn="ctr" rtl="0">
                        <a:lnSpc>
                          <a:spcPct val="120000"/>
                        </a:lnSpc>
                        <a:spcBef>
                          <a:spcPts val="0"/>
                        </a:spcBef>
                        <a:spcAft>
                          <a:spcPts val="0"/>
                        </a:spcAft>
                        <a:buClr>
                          <a:schemeClr val="dk1"/>
                        </a:buClr>
                        <a:buSzPts val="1200"/>
                        <a:buFont typeface="Comfortaa"/>
                        <a:buNone/>
                      </a:pPr>
                      <a:r>
                        <a:rPr lang="en-US" sz="1200" b="0" i="0" u="none" strike="noStrike" cap="none">
                          <a:solidFill>
                            <a:schemeClr val="dk1"/>
                          </a:solidFill>
                          <a:latin typeface="Comfortaa"/>
                          <a:ea typeface="Comfortaa"/>
                          <a:cs typeface="Comfortaa"/>
                          <a:sym typeface="Comfortaa"/>
                        </a:rPr>
                        <a:t>% of respondents who report that most men in their community only have (or intend to have) as many children as they can provide for</a:t>
                      </a:r>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1200"/>
                        <a:buFont typeface="Comfortaa"/>
                        <a:buNone/>
                      </a:pPr>
                      <a:r>
                        <a:rPr lang="en-US" sz="1200" b="0" i="0" u="none" strike="noStrike" cap="none">
                          <a:solidFill>
                            <a:schemeClr val="dk1"/>
                          </a:solidFill>
                          <a:latin typeface="Comfortaa"/>
                          <a:ea typeface="Comfortaa"/>
                          <a:cs typeface="Comfortaa"/>
                          <a:sym typeface="Comfortaa"/>
                        </a:rPr>
                        <a:t>% of men who report that most of the people who are important to them would approve if they limited their family size based on their ability to provide support</a:t>
                      </a:r>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415700">
                <a:tc>
                  <a:txBody>
                    <a:bodyPr/>
                    <a:lstStyle/>
                    <a:p>
                      <a:pPr marL="0" marR="0" lvl="0" indent="0" algn="l" rtl="0">
                        <a:lnSpc>
                          <a:spcPct val="120000"/>
                        </a:lnSpc>
                        <a:spcBef>
                          <a:spcPts val="0"/>
                        </a:spcBef>
                        <a:spcAft>
                          <a:spcPts val="0"/>
                        </a:spcAft>
                        <a:buNone/>
                      </a:pPr>
                      <a:r>
                        <a:rPr lang="en-US" sz="1200" b="0" i="0" u="none" strike="noStrike" cap="none">
                          <a:solidFill>
                            <a:schemeClr val="dk1"/>
                          </a:solidFill>
                          <a:latin typeface="Comfortaa"/>
                          <a:ea typeface="Comfortaa"/>
                          <a:cs typeface="Comfortaa"/>
                          <a:sym typeface="Comfortaa"/>
                        </a:rPr>
                        <a:t>A real man can manage his home and does not speak with his partner about family planning. </a:t>
                      </a:r>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None/>
                      </a:pPr>
                      <a:r>
                        <a:rPr lang="en-US" sz="1200" b="1" i="0" u="none" strike="noStrike" cap="none">
                          <a:solidFill>
                            <a:schemeClr val="dk1"/>
                          </a:solidFill>
                          <a:latin typeface="Comfortaa"/>
                          <a:ea typeface="Comfortaa"/>
                          <a:cs typeface="Comfortaa"/>
                          <a:sym typeface="Comfortaa"/>
                        </a:rPr>
                        <a:t>Shift:</a:t>
                      </a:r>
                      <a:endParaRPr sz="1200" b="0" i="0" u="none" strike="noStrike" cap="none">
                        <a:solidFill>
                          <a:schemeClr val="dk1"/>
                        </a:solidFill>
                        <a:latin typeface="Comfortaa"/>
                        <a:ea typeface="Comfortaa"/>
                        <a:cs typeface="Comfortaa"/>
                        <a:sym typeface="Comfortaa"/>
                      </a:endParaRPr>
                    </a:p>
                    <a:p>
                      <a:pPr marL="0" marR="0" lvl="0" indent="0" algn="ctr" rtl="0">
                        <a:lnSpc>
                          <a:spcPct val="120000"/>
                        </a:lnSpc>
                        <a:spcBef>
                          <a:spcPts val="0"/>
                        </a:spcBef>
                        <a:spcAft>
                          <a:spcPts val="0"/>
                        </a:spcAft>
                        <a:buNone/>
                      </a:pPr>
                      <a:r>
                        <a:rPr lang="en-US" sz="1200" b="0" i="0" u="none" strike="noStrike" cap="none">
                          <a:solidFill>
                            <a:schemeClr val="dk1"/>
                          </a:solidFill>
                          <a:latin typeface="Comfortaa"/>
                          <a:ea typeface="Comfortaa"/>
                          <a:cs typeface="Comfortaa"/>
                          <a:sym typeface="Comfortaa"/>
                        </a:rPr>
                        <a:t>When men speak about using family planning with their partner, they are viewed with respect by their community</a:t>
                      </a:r>
                      <a:endParaRPr/>
                    </a:p>
                    <a:p>
                      <a:pPr marL="0" marR="0" lvl="0" indent="0" algn="ctr" rtl="0">
                        <a:lnSpc>
                          <a:spcPct val="120000"/>
                        </a:lnSpc>
                        <a:spcBef>
                          <a:spcPts val="0"/>
                        </a:spcBef>
                        <a:spcAft>
                          <a:spcPts val="0"/>
                        </a:spcAft>
                        <a:buNone/>
                      </a:pPr>
                      <a:endParaRPr sz="1200" b="0" i="0" u="none" strike="noStrike" cap="none">
                        <a:solidFill>
                          <a:schemeClr val="dk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alpha val="62745"/>
                      </a:schemeClr>
                    </a:solidFill>
                  </a:tcPr>
                </a:tc>
                <a:tc>
                  <a:txBody>
                    <a:bodyPr/>
                    <a:lstStyle/>
                    <a:p>
                      <a:pPr marL="0" marR="0" lvl="0" indent="0" algn="ctr" rtl="0">
                        <a:lnSpc>
                          <a:spcPct val="120000"/>
                        </a:lnSpc>
                        <a:spcBef>
                          <a:spcPts val="0"/>
                        </a:spcBef>
                        <a:spcAft>
                          <a:spcPts val="0"/>
                        </a:spcAft>
                        <a:buNone/>
                      </a:pPr>
                      <a:r>
                        <a:rPr lang="en-US" sz="1200" b="1" i="0" u="none" strike="noStrike" cap="none">
                          <a:solidFill>
                            <a:schemeClr val="dk1"/>
                          </a:solidFill>
                          <a:latin typeface="Comfortaa"/>
                          <a:ea typeface="Comfortaa"/>
                          <a:cs typeface="Comfortaa"/>
                          <a:sym typeface="Comfortaa"/>
                        </a:rPr>
                        <a:t>New: </a:t>
                      </a:r>
                      <a:endParaRPr sz="1200" b="0" i="0" u="none" strike="noStrike" cap="none">
                        <a:solidFill>
                          <a:schemeClr val="dk1"/>
                        </a:solidFill>
                        <a:latin typeface="Comfortaa"/>
                        <a:ea typeface="Comfortaa"/>
                        <a:cs typeface="Comfortaa"/>
                        <a:sym typeface="Comfortaa"/>
                      </a:endParaRPr>
                    </a:p>
                    <a:p>
                      <a:pPr marL="0" marR="0" lvl="0" indent="0" algn="ctr" rtl="0">
                        <a:lnSpc>
                          <a:spcPct val="120000"/>
                        </a:lnSpc>
                        <a:spcBef>
                          <a:spcPts val="0"/>
                        </a:spcBef>
                        <a:spcAft>
                          <a:spcPts val="0"/>
                        </a:spcAft>
                        <a:buNone/>
                      </a:pPr>
                      <a:r>
                        <a:rPr lang="en-US" sz="1200" b="0" i="0" u="none" strike="noStrike" cap="none">
                          <a:solidFill>
                            <a:schemeClr val="dk1"/>
                          </a:solidFill>
                          <a:latin typeface="Comfortaa"/>
                          <a:ea typeface="Comfortaa"/>
                          <a:cs typeface="Comfortaa"/>
                          <a:sym typeface="Comfortaa"/>
                        </a:rPr>
                        <a:t>Increase the percent of community members who believe that men should speak about family planning with their partner</a:t>
                      </a:r>
                      <a:endParaRPr/>
                    </a:p>
                    <a:p>
                      <a:pPr marL="0" marR="0" lvl="0" indent="0" algn="ctr" rtl="0">
                        <a:lnSpc>
                          <a:spcPct val="120000"/>
                        </a:lnSpc>
                        <a:spcBef>
                          <a:spcPts val="0"/>
                        </a:spcBef>
                        <a:spcAft>
                          <a:spcPts val="0"/>
                        </a:spcAft>
                        <a:buNone/>
                      </a:pPr>
                      <a:endParaRPr sz="1200" b="0" i="0" u="none" strike="noStrike" cap="none">
                        <a:solidFill>
                          <a:schemeClr val="dk1"/>
                        </a:solidFill>
                        <a:latin typeface="Comfortaa"/>
                        <a:ea typeface="Comfortaa"/>
                        <a:cs typeface="Comfortaa"/>
                        <a:sym typeface="Comfortaa"/>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alpha val="62745"/>
                      </a:schemeClr>
                    </a:solidFill>
                  </a:tcPr>
                </a:tc>
                <a:tc>
                  <a:txBody>
                    <a:bodyPr/>
                    <a:lstStyle/>
                    <a:p>
                      <a:pPr marL="0" marR="0" lvl="0" indent="0" algn="ctr" rtl="0">
                        <a:lnSpc>
                          <a:spcPct val="120000"/>
                        </a:lnSpc>
                        <a:spcBef>
                          <a:spcPts val="0"/>
                        </a:spcBef>
                        <a:spcAft>
                          <a:spcPts val="0"/>
                        </a:spcAft>
                        <a:buClr>
                          <a:schemeClr val="dk1"/>
                        </a:buClr>
                        <a:buSzPts val="1200"/>
                        <a:buFont typeface="Comfortaa"/>
                        <a:buNone/>
                      </a:pPr>
                      <a:r>
                        <a:rPr lang="en-US" sz="1200" b="0" i="0" u="none" strike="noStrike" cap="none">
                          <a:solidFill>
                            <a:schemeClr val="dk1"/>
                          </a:solidFill>
                          <a:latin typeface="Comfortaa"/>
                          <a:ea typeface="Comfortaa"/>
                          <a:cs typeface="Comfortaa"/>
                          <a:sym typeface="Comfortaa"/>
                        </a:rPr>
                        <a:t>% of respondents who report that most men in their community communicate with their partners about family planning (disaggregated by sex, priority, and reference groups)</a:t>
                      </a:r>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1200"/>
                        <a:buFont typeface="Comfortaa"/>
                        <a:buNone/>
                      </a:pPr>
                      <a:r>
                        <a:rPr lang="en-US" sz="1200" b="0" i="0" u="none" strike="noStrike" cap="none" dirty="0">
                          <a:solidFill>
                            <a:schemeClr val="dk1"/>
                          </a:solidFill>
                          <a:latin typeface="Comfortaa"/>
                          <a:ea typeface="Comfortaa"/>
                          <a:cs typeface="Comfortaa"/>
                          <a:sym typeface="Comfortaa"/>
                        </a:rPr>
                        <a:t>% of men who report that most people who are important to them would respect them if they spoke with their partner about family planning</a:t>
                      </a:r>
                      <a:endParaRPr dirty="0"/>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
        <p:nvSpPr>
          <p:cNvPr id="1570" name="Google Shape;1570;p80"/>
          <p:cNvSpPr txBox="1">
            <a:spLocks noGrp="1"/>
          </p:cNvSpPr>
          <p:nvPr>
            <p:ph type="body" idx="1"/>
          </p:nvPr>
        </p:nvSpPr>
        <p:spPr>
          <a:xfrm>
            <a:off x="642060" y="3424372"/>
            <a:ext cx="2271204" cy="184636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193C0"/>
              </a:buClr>
              <a:buSzPts val="2400"/>
              <a:buNone/>
            </a:pPr>
            <a:r>
              <a:rPr lang="en-US" sz="2400">
                <a:solidFill>
                  <a:srgbClr val="0193C0"/>
                </a:solidFill>
                <a:latin typeface="Comfortaa"/>
                <a:ea typeface="Comfortaa"/>
                <a:cs typeface="Comfortaa"/>
                <a:sym typeface="Comfortaa"/>
              </a:rPr>
              <a:t>EXAMPLE</a:t>
            </a:r>
            <a:endParaRPr sz="2400">
              <a:solidFill>
                <a:srgbClr val="454545"/>
              </a:solidFill>
              <a:latin typeface="Avenir"/>
              <a:ea typeface="Avenir"/>
              <a:cs typeface="Avenir"/>
              <a:sym typeface="Avenir"/>
            </a:endParaRPr>
          </a:p>
          <a:p>
            <a:pPr marL="0" lvl="0" indent="0" algn="l" rtl="0">
              <a:lnSpc>
                <a:spcPct val="100000"/>
              </a:lnSpc>
              <a:spcBef>
                <a:spcPts val="1000"/>
              </a:spcBef>
              <a:spcAft>
                <a:spcPts val="0"/>
              </a:spcAft>
              <a:buClr>
                <a:srgbClr val="3F3F3F"/>
              </a:buClr>
              <a:buSzPts val="2000"/>
              <a:buNone/>
            </a:pPr>
            <a:r>
              <a:rPr lang="en-US" sz="2000">
                <a:solidFill>
                  <a:srgbClr val="3F3F3F"/>
                </a:solidFill>
                <a:latin typeface="Avenir"/>
                <a:ea typeface="Avenir"/>
                <a:cs typeface="Avenir"/>
                <a:sym typeface="Avenir"/>
              </a:rPr>
              <a:t>Review the Key Indicators of your Logic Model</a:t>
            </a:r>
            <a:endParaRPr/>
          </a:p>
          <a:p>
            <a:pPr marL="0" lvl="0" indent="0" algn="l" rtl="0">
              <a:lnSpc>
                <a:spcPct val="90000"/>
              </a:lnSpc>
              <a:spcBef>
                <a:spcPts val="1000"/>
              </a:spcBef>
              <a:spcAft>
                <a:spcPts val="0"/>
              </a:spcAft>
              <a:buClr>
                <a:schemeClr val="dk1"/>
              </a:buClr>
              <a:buSzPts val="2800"/>
              <a:buNone/>
            </a:pPr>
            <a:endParaRPr>
              <a:solidFill>
                <a:srgbClr val="00B0F0"/>
              </a:solidFill>
              <a:latin typeface="Comfortaa"/>
              <a:ea typeface="Comfortaa"/>
              <a:cs typeface="Comfortaa"/>
              <a:sym typeface="Comfortaa"/>
            </a:endParaRPr>
          </a:p>
        </p:txBody>
      </p:sp>
      <p:sp>
        <p:nvSpPr>
          <p:cNvPr id="1571" name="Google Shape;1571;p80"/>
          <p:cNvSpPr txBox="1"/>
          <p:nvPr/>
        </p:nvSpPr>
        <p:spPr>
          <a:xfrm>
            <a:off x="642060" y="819260"/>
            <a:ext cx="3098667" cy="1691184"/>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7C1E8"/>
              </a:buClr>
              <a:buSzPts val="3200"/>
              <a:buFont typeface="Arial"/>
              <a:buNone/>
            </a:pPr>
            <a:r>
              <a:rPr lang="en-US" sz="3200" b="1" i="0" dirty="0">
                <a:solidFill>
                  <a:srgbClr val="07C1E8"/>
                </a:solidFill>
                <a:latin typeface="Arial"/>
                <a:ea typeface="Arial"/>
                <a:cs typeface="Arial"/>
                <a:sym typeface="Arial"/>
              </a:rPr>
              <a:t>Activity 1: Develop </a:t>
            </a:r>
            <a:endParaRPr dirty="0"/>
          </a:p>
          <a:p>
            <a:pPr marL="0" marR="0" lvl="0" indent="0" algn="l" rtl="0">
              <a:lnSpc>
                <a:spcPct val="90000"/>
              </a:lnSpc>
              <a:spcBef>
                <a:spcPts val="0"/>
              </a:spcBef>
              <a:spcAft>
                <a:spcPts val="0"/>
              </a:spcAft>
              <a:buClr>
                <a:srgbClr val="07C1E8"/>
              </a:buClr>
              <a:buSzPts val="3200"/>
              <a:buFont typeface="Arial"/>
              <a:buNone/>
            </a:pPr>
            <a:r>
              <a:rPr lang="en-US" sz="3200" b="1" i="0" dirty="0">
                <a:solidFill>
                  <a:srgbClr val="07C1E8"/>
                </a:solidFill>
                <a:latin typeface="Arial"/>
                <a:ea typeface="Arial"/>
                <a:cs typeface="Arial"/>
                <a:sym typeface="Arial"/>
              </a:rPr>
              <a:t>indicators for identified </a:t>
            </a:r>
            <a:endParaRPr dirty="0"/>
          </a:p>
          <a:p>
            <a:pPr marL="0" marR="0" lvl="0" indent="0" algn="l" rtl="0">
              <a:lnSpc>
                <a:spcPct val="90000"/>
              </a:lnSpc>
              <a:spcBef>
                <a:spcPts val="0"/>
              </a:spcBef>
              <a:spcAft>
                <a:spcPts val="0"/>
              </a:spcAft>
              <a:buClr>
                <a:srgbClr val="07C1E8"/>
              </a:buClr>
              <a:buSzPts val="3200"/>
              <a:buFont typeface="Arial"/>
              <a:buNone/>
            </a:pPr>
            <a:r>
              <a:rPr lang="en-US" sz="3200" b="1" i="0" dirty="0">
                <a:solidFill>
                  <a:srgbClr val="07C1E8"/>
                </a:solidFill>
                <a:latin typeface="Arial"/>
                <a:ea typeface="Arial"/>
                <a:cs typeface="Arial"/>
                <a:sym typeface="Arial"/>
              </a:rPr>
              <a:t>social norms</a:t>
            </a:r>
            <a:endParaRPr sz="3200" b="1" i="0" dirty="0">
              <a:solidFill>
                <a:schemeClr val="accent2"/>
              </a:solidFill>
              <a:latin typeface="Calibri"/>
              <a:ea typeface="Calibri"/>
              <a:cs typeface="Calibri"/>
              <a:sym typeface="Calibri"/>
            </a:endParaRPr>
          </a:p>
        </p:txBody>
      </p:sp>
      <p:grpSp>
        <p:nvGrpSpPr>
          <p:cNvPr id="1572" name="Google Shape;1572;p80"/>
          <p:cNvGrpSpPr/>
          <p:nvPr/>
        </p:nvGrpSpPr>
        <p:grpSpPr>
          <a:xfrm>
            <a:off x="9601200" y="328481"/>
            <a:ext cx="2832498" cy="494202"/>
            <a:chOff x="4116076" y="413123"/>
            <a:chExt cx="2832498" cy="494202"/>
          </a:xfrm>
        </p:grpSpPr>
        <p:cxnSp>
          <p:nvCxnSpPr>
            <p:cNvPr id="1573" name="Google Shape;1573;p80"/>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1574" name="Google Shape;1574;p80"/>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575" name="Google Shape;1575;p80"/>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1576" name="Google Shape;1576;p80"/>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1577" name="Google Shape;1577;p80"/>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2</a:t>
              </a:r>
              <a:endParaRPr sz="500" b="1">
                <a:solidFill>
                  <a:srgbClr val="BFBFBF"/>
                </a:solidFill>
                <a:latin typeface="Avenir"/>
                <a:ea typeface="Avenir"/>
                <a:cs typeface="Avenir"/>
                <a:sym typeface="Avenir"/>
              </a:endParaRPr>
            </a:p>
          </p:txBody>
        </p:sp>
        <p:sp>
          <p:nvSpPr>
            <p:cNvPr id="1578" name="Google Shape;1578;p80"/>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3</a:t>
              </a:r>
              <a:endParaRPr sz="500" b="1">
                <a:solidFill>
                  <a:srgbClr val="BFBFBF"/>
                </a:solidFill>
                <a:latin typeface="Avenir"/>
                <a:ea typeface="Avenir"/>
                <a:cs typeface="Avenir"/>
                <a:sym typeface="Avenir"/>
              </a:endParaRPr>
            </a:p>
          </p:txBody>
        </p:sp>
        <p:sp>
          <p:nvSpPr>
            <p:cNvPr id="1579" name="Google Shape;1579;p80"/>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4</a:t>
              </a:r>
              <a:endParaRPr sz="500" b="1">
                <a:solidFill>
                  <a:srgbClr val="07C1E8"/>
                </a:solidFill>
                <a:latin typeface="Avenir"/>
                <a:ea typeface="Avenir"/>
                <a:cs typeface="Avenir"/>
                <a:sym typeface="Avenir"/>
              </a:endParaRPr>
            </a:p>
          </p:txBody>
        </p:sp>
        <p:sp>
          <p:nvSpPr>
            <p:cNvPr id="1580" name="Google Shape;1580;p80"/>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581" name="Google Shape;1581;p80"/>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582" name="Google Shape;1582;p80"/>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583" name="Google Shape;1583;p80"/>
            <p:cNvSpPr/>
            <p:nvPr/>
          </p:nvSpPr>
          <p:spPr>
            <a:xfrm rot="8100000">
              <a:off x="6146936"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587"/>
        <p:cNvGrpSpPr/>
        <p:nvPr/>
      </p:nvGrpSpPr>
      <p:grpSpPr>
        <a:xfrm>
          <a:off x="0" y="0"/>
          <a:ext cx="0" cy="0"/>
          <a:chOff x="0" y="0"/>
          <a:chExt cx="0" cy="0"/>
        </a:xfrm>
      </p:grpSpPr>
      <p:sp>
        <p:nvSpPr>
          <p:cNvPr id="1588" name="Google Shape;1588;p81"/>
          <p:cNvSpPr txBox="1">
            <a:spLocks noGrp="1"/>
          </p:cNvSpPr>
          <p:nvPr>
            <p:ph type="body" idx="1"/>
          </p:nvPr>
        </p:nvSpPr>
        <p:spPr>
          <a:xfrm>
            <a:off x="946529" y="1930200"/>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193C0"/>
              </a:buClr>
              <a:buSzPts val="2400"/>
              <a:buNone/>
            </a:pPr>
            <a:r>
              <a:rPr lang="en-US" sz="2400">
                <a:solidFill>
                  <a:srgbClr val="0193C0"/>
                </a:solidFill>
                <a:latin typeface="Avenir"/>
                <a:ea typeface="Avenir"/>
                <a:cs typeface="Avenir"/>
                <a:sym typeface="Avenir"/>
              </a:rPr>
              <a:t>WRAP UP</a:t>
            </a:r>
            <a:endParaRPr/>
          </a:p>
          <a:p>
            <a:pPr marL="0" lvl="0" indent="0" algn="l" rtl="0">
              <a:lnSpc>
                <a:spcPct val="100000"/>
              </a:lnSpc>
              <a:spcBef>
                <a:spcPts val="1000"/>
              </a:spcBef>
              <a:spcAft>
                <a:spcPts val="0"/>
              </a:spcAft>
              <a:buClr>
                <a:srgbClr val="454545"/>
              </a:buClr>
              <a:buSzPts val="2400"/>
              <a:buNone/>
            </a:pPr>
            <a:r>
              <a:rPr lang="en-US" sz="2400" b="0">
                <a:solidFill>
                  <a:srgbClr val="454545"/>
                </a:solidFill>
                <a:latin typeface="Avenir"/>
                <a:ea typeface="Avenir"/>
                <a:cs typeface="Avenir"/>
                <a:sym typeface="Avenir"/>
              </a:rPr>
              <a:t>In this activity, the team identified objectives and indicators for each of the social norms that the program will shift or reframe. The team defined whether these norms were descriptive or injunctive norms. In the next activity, the team will develop quantitative measures for these indicators.</a:t>
            </a:r>
            <a:endParaRPr/>
          </a:p>
          <a:p>
            <a:pPr marL="0" lvl="0" indent="0" algn="l" rtl="0">
              <a:lnSpc>
                <a:spcPct val="100000"/>
              </a:lnSpc>
              <a:spcBef>
                <a:spcPts val="1000"/>
              </a:spcBef>
              <a:spcAft>
                <a:spcPts val="0"/>
              </a:spcAft>
              <a:buClr>
                <a:schemeClr val="dk1"/>
              </a:buClr>
              <a:buSzPts val="2800"/>
              <a:buNone/>
            </a:pPr>
            <a:endParaRPr sz="2800" b="0">
              <a:solidFill>
                <a:srgbClr val="454545"/>
              </a:solidFill>
              <a:latin typeface="Avenir"/>
              <a:ea typeface="Avenir"/>
              <a:cs typeface="Avenir"/>
              <a:sym typeface="Avenir"/>
            </a:endParaRPr>
          </a:p>
          <a:p>
            <a:pPr marL="0" lvl="0" indent="0" algn="l" rtl="0">
              <a:lnSpc>
                <a:spcPct val="100000"/>
              </a:lnSpc>
              <a:spcBef>
                <a:spcPts val="1000"/>
              </a:spcBef>
              <a:spcAft>
                <a:spcPts val="0"/>
              </a:spcAft>
              <a:buClr>
                <a:schemeClr val="dk1"/>
              </a:buClr>
              <a:buSzPts val="2800"/>
              <a:buNone/>
            </a:pPr>
            <a:endParaRPr>
              <a:latin typeface="Avenir"/>
              <a:ea typeface="Avenir"/>
              <a:cs typeface="Avenir"/>
              <a:sym typeface="Aveni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
        <p:nvSpPr>
          <p:cNvPr id="1589" name="Google Shape;1589;p81"/>
          <p:cNvSpPr txBox="1"/>
          <p:nvPr/>
        </p:nvSpPr>
        <p:spPr>
          <a:xfrm>
            <a:off x="1024445" y="814889"/>
            <a:ext cx="7781352" cy="34146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7C1E8"/>
              </a:buClr>
              <a:buSzPts val="3200"/>
              <a:buFont typeface="Arial"/>
              <a:buNone/>
            </a:pPr>
            <a:r>
              <a:rPr lang="en-US" sz="3200" b="1" i="0">
                <a:solidFill>
                  <a:srgbClr val="07C1E8"/>
                </a:solidFill>
                <a:latin typeface="Arial"/>
                <a:ea typeface="Arial"/>
                <a:cs typeface="Arial"/>
                <a:sym typeface="Arial"/>
              </a:rPr>
              <a:t>Activity 1: Develop indicators for identified social norms</a:t>
            </a:r>
            <a:endParaRPr sz="3200" b="1" i="0">
              <a:solidFill>
                <a:schemeClr val="accent2"/>
              </a:solidFill>
              <a:latin typeface="Calibri"/>
              <a:ea typeface="Calibri"/>
              <a:cs typeface="Calibri"/>
              <a:sym typeface="Calibri"/>
            </a:endParaRPr>
          </a:p>
        </p:txBody>
      </p:sp>
      <p:grpSp>
        <p:nvGrpSpPr>
          <p:cNvPr id="1590" name="Google Shape;1590;p81"/>
          <p:cNvGrpSpPr/>
          <p:nvPr/>
        </p:nvGrpSpPr>
        <p:grpSpPr>
          <a:xfrm>
            <a:off x="9601200" y="328481"/>
            <a:ext cx="2832498" cy="494202"/>
            <a:chOff x="4116076" y="413123"/>
            <a:chExt cx="2832498" cy="494202"/>
          </a:xfrm>
        </p:grpSpPr>
        <p:cxnSp>
          <p:nvCxnSpPr>
            <p:cNvPr id="1591" name="Google Shape;1591;p81"/>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1592" name="Google Shape;1592;p81"/>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593" name="Google Shape;1593;p81"/>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1594" name="Google Shape;1594;p81"/>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1595" name="Google Shape;1595;p81"/>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2</a:t>
              </a:r>
              <a:endParaRPr sz="500" b="1">
                <a:solidFill>
                  <a:srgbClr val="BFBFBF"/>
                </a:solidFill>
                <a:latin typeface="Avenir"/>
                <a:ea typeface="Avenir"/>
                <a:cs typeface="Avenir"/>
                <a:sym typeface="Avenir"/>
              </a:endParaRPr>
            </a:p>
          </p:txBody>
        </p:sp>
        <p:sp>
          <p:nvSpPr>
            <p:cNvPr id="1596" name="Google Shape;1596;p81"/>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3</a:t>
              </a:r>
              <a:endParaRPr sz="500" b="1">
                <a:solidFill>
                  <a:srgbClr val="BFBFBF"/>
                </a:solidFill>
                <a:latin typeface="Avenir"/>
                <a:ea typeface="Avenir"/>
                <a:cs typeface="Avenir"/>
                <a:sym typeface="Avenir"/>
              </a:endParaRPr>
            </a:p>
          </p:txBody>
        </p:sp>
        <p:sp>
          <p:nvSpPr>
            <p:cNvPr id="1597" name="Google Shape;1597;p81"/>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4</a:t>
              </a:r>
              <a:endParaRPr sz="500" b="1">
                <a:solidFill>
                  <a:srgbClr val="07C1E8"/>
                </a:solidFill>
                <a:latin typeface="Avenir"/>
                <a:ea typeface="Avenir"/>
                <a:cs typeface="Avenir"/>
                <a:sym typeface="Avenir"/>
              </a:endParaRPr>
            </a:p>
          </p:txBody>
        </p:sp>
        <p:sp>
          <p:nvSpPr>
            <p:cNvPr id="1598" name="Google Shape;1598;p81"/>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599" name="Google Shape;1599;p81"/>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600" name="Google Shape;1600;p81"/>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601" name="Google Shape;1601;p81"/>
            <p:cNvSpPr/>
            <p:nvPr/>
          </p:nvSpPr>
          <p:spPr>
            <a:xfrm rot="8100000">
              <a:off x="6146936"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605"/>
        <p:cNvGrpSpPr/>
        <p:nvPr/>
      </p:nvGrpSpPr>
      <p:grpSpPr>
        <a:xfrm>
          <a:off x="0" y="0"/>
          <a:ext cx="0" cy="0"/>
          <a:chOff x="0" y="0"/>
          <a:chExt cx="0" cy="0"/>
        </a:xfrm>
      </p:grpSpPr>
      <p:sp>
        <p:nvSpPr>
          <p:cNvPr id="1606" name="Google Shape;1606;p82"/>
          <p:cNvSpPr txBox="1">
            <a:spLocks noGrp="1"/>
          </p:cNvSpPr>
          <p:nvPr>
            <p:ph type="body" idx="1"/>
          </p:nvPr>
        </p:nvSpPr>
        <p:spPr>
          <a:xfrm>
            <a:off x="946529" y="1930200"/>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454545"/>
              </a:buClr>
              <a:buSzPts val="2400"/>
              <a:buNone/>
            </a:pPr>
            <a:r>
              <a:rPr lang="en-US" sz="2400" b="0">
                <a:solidFill>
                  <a:srgbClr val="454545"/>
                </a:solidFill>
                <a:latin typeface="Avenir"/>
                <a:ea typeface="Avenir"/>
                <a:cs typeface="Avenir"/>
                <a:sym typeface="Avenir"/>
              </a:rPr>
              <a:t>In this activity, the team will add the newly created social norm indicators into their existing M&amp;E plan or develop an M&amp;E plan if one is not yet drafted. M&amp;E plans should include output and coverage/reach indicators as well as intermediate and behavioral outcome indicators for each of the social norms included in the previous exercise. This exercise focuses on quantitative indicators; the next activity will give you the opportunity to incorporate qualitative indicators.</a:t>
            </a:r>
            <a:endParaRPr/>
          </a:p>
          <a:p>
            <a:pPr marL="0" lvl="0" indent="0" algn="l" rtl="0">
              <a:lnSpc>
                <a:spcPct val="90000"/>
              </a:lnSpc>
              <a:spcBef>
                <a:spcPts val="1000"/>
              </a:spcBef>
              <a:spcAft>
                <a:spcPts val="0"/>
              </a:spcAft>
              <a:buClr>
                <a:schemeClr val="dk1"/>
              </a:buClr>
              <a:buSzPts val="2800"/>
              <a:buNone/>
            </a:pPr>
            <a:endParaRPr sz="2800" b="0">
              <a:solidFill>
                <a:srgbClr val="454545"/>
              </a:solidFill>
              <a:latin typeface="Avenir"/>
              <a:ea typeface="Avenir"/>
              <a:cs typeface="Avenir"/>
              <a:sym typeface="Avenir"/>
            </a:endParaRPr>
          </a:p>
        </p:txBody>
      </p:sp>
      <p:sp>
        <p:nvSpPr>
          <p:cNvPr id="1607" name="Google Shape;1607;p82"/>
          <p:cNvSpPr txBox="1"/>
          <p:nvPr/>
        </p:nvSpPr>
        <p:spPr>
          <a:xfrm>
            <a:off x="1024445" y="814889"/>
            <a:ext cx="7781352" cy="34146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7C1E8"/>
              </a:buClr>
              <a:buSzPts val="3200"/>
              <a:buFont typeface="Arial"/>
              <a:buNone/>
            </a:pPr>
            <a:r>
              <a:rPr lang="en-US" sz="3200" b="1" i="0">
                <a:solidFill>
                  <a:srgbClr val="07C1E8"/>
                </a:solidFill>
                <a:latin typeface="Arial"/>
                <a:ea typeface="Arial"/>
                <a:cs typeface="Arial"/>
                <a:sym typeface="Arial"/>
              </a:rPr>
              <a:t>Activity 2: Integrate Social Norms Indicators into M&amp;E Plan</a:t>
            </a:r>
            <a:endParaRPr sz="3200" b="1" i="0">
              <a:solidFill>
                <a:schemeClr val="accent2"/>
              </a:solidFill>
              <a:latin typeface="Calibri"/>
              <a:ea typeface="Calibri"/>
              <a:cs typeface="Calibri"/>
              <a:sym typeface="Calibri"/>
            </a:endParaRPr>
          </a:p>
        </p:txBody>
      </p:sp>
      <p:grpSp>
        <p:nvGrpSpPr>
          <p:cNvPr id="1608" name="Google Shape;1608;p82"/>
          <p:cNvGrpSpPr/>
          <p:nvPr/>
        </p:nvGrpSpPr>
        <p:grpSpPr>
          <a:xfrm>
            <a:off x="9601200" y="328481"/>
            <a:ext cx="2832498" cy="494202"/>
            <a:chOff x="4116076" y="413123"/>
            <a:chExt cx="2832498" cy="494202"/>
          </a:xfrm>
        </p:grpSpPr>
        <p:cxnSp>
          <p:nvCxnSpPr>
            <p:cNvPr id="1609" name="Google Shape;1609;p82"/>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1610" name="Google Shape;1610;p82"/>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611" name="Google Shape;1611;p82"/>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1612" name="Google Shape;1612;p82"/>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1613" name="Google Shape;1613;p82"/>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2</a:t>
              </a:r>
              <a:endParaRPr sz="500" b="1">
                <a:solidFill>
                  <a:srgbClr val="BFBFBF"/>
                </a:solidFill>
                <a:latin typeface="Avenir"/>
                <a:ea typeface="Avenir"/>
                <a:cs typeface="Avenir"/>
                <a:sym typeface="Avenir"/>
              </a:endParaRPr>
            </a:p>
          </p:txBody>
        </p:sp>
        <p:sp>
          <p:nvSpPr>
            <p:cNvPr id="1614" name="Google Shape;1614;p82"/>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3</a:t>
              </a:r>
              <a:endParaRPr sz="500" b="1">
                <a:solidFill>
                  <a:srgbClr val="BFBFBF"/>
                </a:solidFill>
                <a:latin typeface="Avenir"/>
                <a:ea typeface="Avenir"/>
                <a:cs typeface="Avenir"/>
                <a:sym typeface="Avenir"/>
              </a:endParaRPr>
            </a:p>
          </p:txBody>
        </p:sp>
        <p:sp>
          <p:nvSpPr>
            <p:cNvPr id="1615" name="Google Shape;1615;p82"/>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4</a:t>
              </a:r>
              <a:endParaRPr sz="500" b="1">
                <a:solidFill>
                  <a:srgbClr val="07C1E8"/>
                </a:solidFill>
                <a:latin typeface="Avenir"/>
                <a:ea typeface="Avenir"/>
                <a:cs typeface="Avenir"/>
                <a:sym typeface="Avenir"/>
              </a:endParaRPr>
            </a:p>
          </p:txBody>
        </p:sp>
        <p:sp>
          <p:nvSpPr>
            <p:cNvPr id="1616" name="Google Shape;1616;p82"/>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617" name="Google Shape;1617;p82"/>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618" name="Google Shape;1618;p82"/>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619" name="Google Shape;1619;p82"/>
            <p:cNvSpPr/>
            <p:nvPr/>
          </p:nvSpPr>
          <p:spPr>
            <a:xfrm rot="8100000">
              <a:off x="6146936"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623"/>
        <p:cNvGrpSpPr/>
        <p:nvPr/>
      </p:nvGrpSpPr>
      <p:grpSpPr>
        <a:xfrm>
          <a:off x="0" y="0"/>
          <a:ext cx="0" cy="0"/>
          <a:chOff x="0" y="0"/>
          <a:chExt cx="0" cy="0"/>
        </a:xfrm>
      </p:grpSpPr>
      <p:sp>
        <p:nvSpPr>
          <p:cNvPr id="1624" name="Google Shape;1624;p83"/>
          <p:cNvSpPr txBox="1">
            <a:spLocks noGrp="1"/>
          </p:cNvSpPr>
          <p:nvPr>
            <p:ph type="body" idx="1"/>
          </p:nvPr>
        </p:nvSpPr>
        <p:spPr>
          <a:xfrm>
            <a:off x="946529" y="1930200"/>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193C0"/>
              </a:buClr>
              <a:buSzPts val="2400"/>
              <a:buNone/>
            </a:pPr>
            <a:r>
              <a:rPr lang="en-US" sz="2400">
                <a:solidFill>
                  <a:srgbClr val="0193C0"/>
                </a:solidFill>
                <a:latin typeface="Comfortaa"/>
                <a:ea typeface="Comfortaa"/>
                <a:cs typeface="Comfortaa"/>
                <a:sym typeface="Comfortaa"/>
              </a:rPr>
              <a:t>INSTRUCTIONS</a:t>
            </a:r>
            <a:endParaRPr sz="2400">
              <a:solidFill>
                <a:srgbClr val="454545"/>
              </a:solidFill>
              <a:latin typeface="Avenir"/>
              <a:ea typeface="Avenir"/>
              <a:cs typeface="Avenir"/>
              <a:sym typeface="Avenir"/>
            </a:endParaRPr>
          </a:p>
          <a:p>
            <a:pPr marL="514350" lvl="0" indent="-514350" algn="l" rtl="0">
              <a:lnSpc>
                <a:spcPct val="100000"/>
              </a:lnSpc>
              <a:spcBef>
                <a:spcPts val="1000"/>
              </a:spcBef>
              <a:spcAft>
                <a:spcPts val="0"/>
              </a:spcAft>
              <a:buClr>
                <a:srgbClr val="3F3F3F"/>
              </a:buClr>
              <a:buSzPts val="2400"/>
              <a:buFont typeface="Calibri"/>
              <a:buAutoNum type="arabicPeriod"/>
            </a:pPr>
            <a:r>
              <a:rPr lang="en-US" sz="2400">
                <a:solidFill>
                  <a:srgbClr val="3F3F3F"/>
                </a:solidFill>
                <a:latin typeface="Avenir"/>
                <a:ea typeface="Avenir"/>
                <a:cs typeface="Avenir"/>
                <a:sym typeface="Avenir"/>
              </a:rPr>
              <a:t>Get into one or more groups, depending on the size of your team.</a:t>
            </a:r>
            <a:endParaRPr/>
          </a:p>
          <a:p>
            <a:pPr marL="514350" lvl="0" indent="-514350" algn="l" rtl="0">
              <a:lnSpc>
                <a:spcPct val="100000"/>
              </a:lnSpc>
              <a:spcBef>
                <a:spcPts val="1000"/>
              </a:spcBef>
              <a:spcAft>
                <a:spcPts val="0"/>
              </a:spcAft>
              <a:buClr>
                <a:srgbClr val="3F3F3F"/>
              </a:buClr>
              <a:buSzPts val="2400"/>
              <a:buFont typeface="Calibri"/>
              <a:buAutoNum type="arabicPeriod"/>
            </a:pPr>
            <a:r>
              <a:rPr lang="en-US" sz="2400" b="0">
                <a:solidFill>
                  <a:srgbClr val="3F3F3F"/>
                </a:solidFill>
                <a:latin typeface="Avenir"/>
                <a:ea typeface="Avenir"/>
                <a:cs typeface="Avenir"/>
                <a:sym typeface="Avenir"/>
              </a:rPr>
              <a:t>Complete the Monitoring Plan Table with output indicators, coverage/reach, intermediate outcome, and behavioral outcome indicators. Leave the other cells of the table blank for now.</a:t>
            </a:r>
            <a:endParaRPr/>
          </a:p>
          <a:p>
            <a:pPr marL="514350" lvl="0" indent="-514350" algn="l" rtl="0">
              <a:lnSpc>
                <a:spcPct val="100000"/>
              </a:lnSpc>
              <a:spcBef>
                <a:spcPts val="1000"/>
              </a:spcBef>
              <a:spcAft>
                <a:spcPts val="0"/>
              </a:spcAft>
              <a:buClr>
                <a:srgbClr val="3F3F3F"/>
              </a:buClr>
              <a:buSzPts val="2400"/>
              <a:buFont typeface="Calibri"/>
              <a:buAutoNum type="arabicPeriod"/>
            </a:pPr>
            <a:r>
              <a:rPr lang="en-US" sz="2400" b="0">
                <a:solidFill>
                  <a:srgbClr val="3F3F3F"/>
                </a:solidFill>
                <a:latin typeface="Avenir"/>
                <a:ea typeface="Avenir"/>
                <a:cs typeface="Avenir"/>
                <a:sym typeface="Avenir"/>
              </a:rPr>
              <a:t>For each indicator, specify (1) the type of indicator, i.e., output, reach, coverage, intermediate outcome, and behavioral outcome; and (2) whether it is a descriptive or injunctive norm (for social norms indicators only).</a:t>
            </a:r>
            <a:endParaRPr sz="2400">
              <a:solidFill>
                <a:srgbClr val="3F3F3F"/>
              </a:solidFill>
              <a:latin typeface="Avenir"/>
              <a:ea typeface="Avenir"/>
              <a:cs typeface="Avenir"/>
              <a:sym typeface="Aveni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
        <p:nvSpPr>
          <p:cNvPr id="1625" name="Google Shape;1625;p83"/>
          <p:cNvSpPr txBox="1"/>
          <p:nvPr/>
        </p:nvSpPr>
        <p:spPr>
          <a:xfrm>
            <a:off x="1024445" y="814889"/>
            <a:ext cx="7781352" cy="34146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7C1E8"/>
              </a:buClr>
              <a:buSzPts val="3200"/>
              <a:buFont typeface="Arial"/>
              <a:buNone/>
            </a:pPr>
            <a:r>
              <a:rPr lang="en-US" sz="3200" b="1" i="0">
                <a:solidFill>
                  <a:srgbClr val="07C1E8"/>
                </a:solidFill>
                <a:latin typeface="Arial"/>
                <a:ea typeface="Arial"/>
                <a:cs typeface="Arial"/>
                <a:sym typeface="Arial"/>
              </a:rPr>
              <a:t>Activity 2: Integrate Social Norms Indicators into M&amp;E Plan</a:t>
            </a:r>
            <a:endParaRPr sz="3200" b="1" i="0">
              <a:solidFill>
                <a:schemeClr val="accent2"/>
              </a:solidFill>
              <a:latin typeface="Calibri"/>
              <a:ea typeface="Calibri"/>
              <a:cs typeface="Calibri"/>
              <a:sym typeface="Calibri"/>
            </a:endParaRPr>
          </a:p>
        </p:txBody>
      </p:sp>
      <p:grpSp>
        <p:nvGrpSpPr>
          <p:cNvPr id="1626" name="Google Shape;1626;p83"/>
          <p:cNvGrpSpPr/>
          <p:nvPr/>
        </p:nvGrpSpPr>
        <p:grpSpPr>
          <a:xfrm>
            <a:off x="9601200" y="328481"/>
            <a:ext cx="2832498" cy="494202"/>
            <a:chOff x="4116076" y="413123"/>
            <a:chExt cx="2832498" cy="494202"/>
          </a:xfrm>
        </p:grpSpPr>
        <p:cxnSp>
          <p:nvCxnSpPr>
            <p:cNvPr id="1627" name="Google Shape;1627;p83"/>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1628" name="Google Shape;1628;p83"/>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629" name="Google Shape;1629;p83"/>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1630" name="Google Shape;1630;p83"/>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1631" name="Google Shape;1631;p83"/>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2</a:t>
              </a:r>
              <a:endParaRPr sz="500" b="1">
                <a:solidFill>
                  <a:srgbClr val="BFBFBF"/>
                </a:solidFill>
                <a:latin typeface="Avenir"/>
                <a:ea typeface="Avenir"/>
                <a:cs typeface="Avenir"/>
                <a:sym typeface="Avenir"/>
              </a:endParaRPr>
            </a:p>
          </p:txBody>
        </p:sp>
        <p:sp>
          <p:nvSpPr>
            <p:cNvPr id="1632" name="Google Shape;1632;p83"/>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3</a:t>
              </a:r>
              <a:endParaRPr sz="500" b="1">
                <a:solidFill>
                  <a:srgbClr val="BFBFBF"/>
                </a:solidFill>
                <a:latin typeface="Avenir"/>
                <a:ea typeface="Avenir"/>
                <a:cs typeface="Avenir"/>
                <a:sym typeface="Avenir"/>
              </a:endParaRPr>
            </a:p>
          </p:txBody>
        </p:sp>
        <p:sp>
          <p:nvSpPr>
            <p:cNvPr id="1633" name="Google Shape;1633;p83"/>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4</a:t>
              </a:r>
              <a:endParaRPr sz="500" b="1">
                <a:solidFill>
                  <a:srgbClr val="07C1E8"/>
                </a:solidFill>
                <a:latin typeface="Avenir"/>
                <a:ea typeface="Avenir"/>
                <a:cs typeface="Avenir"/>
                <a:sym typeface="Avenir"/>
              </a:endParaRPr>
            </a:p>
          </p:txBody>
        </p:sp>
        <p:sp>
          <p:nvSpPr>
            <p:cNvPr id="1634" name="Google Shape;1634;p83"/>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635" name="Google Shape;1635;p83"/>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636" name="Google Shape;1636;p83"/>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637" name="Google Shape;1637;p83"/>
            <p:cNvSpPr/>
            <p:nvPr/>
          </p:nvSpPr>
          <p:spPr>
            <a:xfrm rot="8100000">
              <a:off x="6146936"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642"/>
        <p:cNvGrpSpPr/>
        <p:nvPr/>
      </p:nvGrpSpPr>
      <p:grpSpPr>
        <a:xfrm>
          <a:off x="0" y="0"/>
          <a:ext cx="0" cy="0"/>
          <a:chOff x="0" y="0"/>
          <a:chExt cx="0" cy="0"/>
        </a:xfrm>
      </p:grpSpPr>
      <p:graphicFrame>
        <p:nvGraphicFramePr>
          <p:cNvPr id="1643" name="Google Shape;1643;p84"/>
          <p:cNvGraphicFramePr/>
          <p:nvPr>
            <p:extLst>
              <p:ext uri="{D42A27DB-BD31-4B8C-83A1-F6EECF244321}">
                <p14:modId xmlns:p14="http://schemas.microsoft.com/office/powerpoint/2010/main" val="1371671802"/>
              </p:ext>
            </p:extLst>
          </p:nvPr>
        </p:nvGraphicFramePr>
        <p:xfrm>
          <a:off x="4018022" y="1898356"/>
          <a:ext cx="7445350" cy="4383182"/>
        </p:xfrm>
        <a:graphic>
          <a:graphicData uri="http://schemas.openxmlformats.org/drawingml/2006/table">
            <a:tbl>
              <a:tblPr firstRow="1" firstCol="1" bandRow="1">
                <a:noFill/>
                <a:tableStyleId>{162E070B-021E-41B2-B654-C3F7026BE7C2}</a:tableStyleId>
              </a:tblPr>
              <a:tblGrid>
                <a:gridCol w="1379700">
                  <a:extLst>
                    <a:ext uri="{9D8B030D-6E8A-4147-A177-3AD203B41FA5}">
                      <a16:colId xmlns:a16="http://schemas.microsoft.com/office/drawing/2014/main" val="20000"/>
                    </a:ext>
                  </a:extLst>
                </a:gridCol>
                <a:gridCol w="951225">
                  <a:extLst>
                    <a:ext uri="{9D8B030D-6E8A-4147-A177-3AD203B41FA5}">
                      <a16:colId xmlns:a16="http://schemas.microsoft.com/office/drawing/2014/main" val="20001"/>
                    </a:ext>
                  </a:extLst>
                </a:gridCol>
                <a:gridCol w="1260250">
                  <a:extLst>
                    <a:ext uri="{9D8B030D-6E8A-4147-A177-3AD203B41FA5}">
                      <a16:colId xmlns:a16="http://schemas.microsoft.com/office/drawing/2014/main" val="20002"/>
                    </a:ext>
                  </a:extLst>
                </a:gridCol>
                <a:gridCol w="1331603">
                  <a:extLst>
                    <a:ext uri="{9D8B030D-6E8A-4147-A177-3AD203B41FA5}">
                      <a16:colId xmlns:a16="http://schemas.microsoft.com/office/drawing/2014/main" val="20003"/>
                    </a:ext>
                  </a:extLst>
                </a:gridCol>
                <a:gridCol w="1333500">
                  <a:extLst>
                    <a:ext uri="{9D8B030D-6E8A-4147-A177-3AD203B41FA5}">
                      <a16:colId xmlns:a16="http://schemas.microsoft.com/office/drawing/2014/main" val="20004"/>
                    </a:ext>
                  </a:extLst>
                </a:gridCol>
                <a:gridCol w="1189072">
                  <a:extLst>
                    <a:ext uri="{9D8B030D-6E8A-4147-A177-3AD203B41FA5}">
                      <a16:colId xmlns:a16="http://schemas.microsoft.com/office/drawing/2014/main" val="20005"/>
                    </a:ext>
                  </a:extLst>
                </a:gridCol>
              </a:tblGrid>
              <a:tr h="309800">
                <a:tc>
                  <a:txBody>
                    <a:bodyPr/>
                    <a:lstStyle/>
                    <a:p>
                      <a:pPr marL="0" marR="0" lvl="0" indent="0" algn="ctr" rtl="0">
                        <a:lnSpc>
                          <a:spcPct val="120000"/>
                        </a:lnSpc>
                        <a:spcBef>
                          <a:spcPts val="0"/>
                        </a:spcBef>
                        <a:spcAft>
                          <a:spcPts val="0"/>
                        </a:spcAft>
                        <a:buNone/>
                      </a:pPr>
                      <a:r>
                        <a:rPr lang="en-US" sz="1200" b="1" i="0" u="none" strike="noStrike" cap="none">
                          <a:solidFill>
                            <a:schemeClr val="bg1"/>
                          </a:solidFill>
                          <a:latin typeface="Comfortaa"/>
                          <a:ea typeface="Comfortaa"/>
                          <a:cs typeface="Comfortaa"/>
                          <a:sym typeface="Comfortaa"/>
                        </a:rPr>
                        <a:t>Indicator</a:t>
                      </a:r>
                      <a:endParaRPr>
                        <a:solidFill>
                          <a:schemeClr val="bg1"/>
                        </a:solidFill>
                      </a:endParaRPr>
                    </a:p>
                  </a:txBody>
                  <a:tcPr marL="43600" marR="43600"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None/>
                      </a:pPr>
                      <a:r>
                        <a:rPr lang="en-US" sz="1200" b="1" i="0" u="none" strike="noStrike" cap="none">
                          <a:solidFill>
                            <a:schemeClr val="bg1"/>
                          </a:solidFill>
                          <a:latin typeface="Comfortaa"/>
                          <a:ea typeface="Comfortaa"/>
                          <a:cs typeface="Comfortaa"/>
                          <a:sym typeface="Comfortaa"/>
                        </a:rPr>
                        <a:t>Indicator type, norm type</a:t>
                      </a:r>
                      <a:endParaRPr sz="1200" b="1" i="0" u="none" strike="noStrike" cap="none">
                        <a:solidFill>
                          <a:schemeClr val="bg1"/>
                        </a:solidFill>
                        <a:latin typeface="Comfortaa"/>
                        <a:ea typeface="Comfortaa"/>
                        <a:cs typeface="Comfortaa"/>
                        <a:sym typeface="Comfortaa"/>
                      </a:endParaRPr>
                    </a:p>
                  </a:txBody>
                  <a:tcPr marL="43600" marR="43600"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Clr>
                          <a:srgbClr val="0193C0"/>
                        </a:buClr>
                        <a:buSzPts val="1200"/>
                        <a:buFont typeface="Comfortaa"/>
                        <a:buNone/>
                      </a:pPr>
                      <a:r>
                        <a:rPr lang="en-US" sz="1200" b="1" i="0" u="none" strike="noStrike" cap="none">
                          <a:solidFill>
                            <a:schemeClr val="bg1"/>
                          </a:solidFill>
                          <a:latin typeface="Comfortaa"/>
                          <a:ea typeface="Comfortaa"/>
                          <a:cs typeface="Comfortaa"/>
                          <a:sym typeface="Comfortaa"/>
                        </a:rPr>
                        <a:t>Data sources &amp; methods</a:t>
                      </a:r>
                      <a:endParaRPr>
                        <a:solidFill>
                          <a:schemeClr val="bg1"/>
                        </a:solidFill>
                      </a:endParaRPr>
                    </a:p>
                  </a:txBody>
                  <a:tcPr marL="43600" marR="43600"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Clr>
                          <a:srgbClr val="0193C0"/>
                        </a:buClr>
                        <a:buSzPts val="1200"/>
                        <a:buFont typeface="Comfortaa"/>
                        <a:buNone/>
                      </a:pPr>
                      <a:r>
                        <a:rPr lang="en-US" sz="1200" b="0" i="0" u="none" strike="noStrike" cap="none" dirty="0">
                          <a:solidFill>
                            <a:schemeClr val="bg1"/>
                          </a:solidFill>
                          <a:latin typeface="Comfortaa"/>
                          <a:ea typeface="Comfortaa"/>
                          <a:cs typeface="Comfortaa"/>
                          <a:sym typeface="Comfortaa"/>
                        </a:rPr>
                        <a:t>Disaggregation (e.g., Age, sex, etc.)</a:t>
                      </a:r>
                      <a:endParaRPr dirty="0">
                        <a:solidFill>
                          <a:schemeClr val="bg1"/>
                        </a:solidFill>
                      </a:endParaRPr>
                    </a:p>
                  </a:txBody>
                  <a:tcPr marL="43600" marR="43600"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Clr>
                          <a:srgbClr val="0193C0"/>
                        </a:buClr>
                        <a:buSzPts val="1200"/>
                        <a:buFont typeface="Comfortaa"/>
                        <a:buNone/>
                      </a:pPr>
                      <a:r>
                        <a:rPr lang="en-US" sz="1200" b="0" i="0" u="none" strike="noStrike" cap="none" dirty="0">
                          <a:solidFill>
                            <a:schemeClr val="bg1"/>
                          </a:solidFill>
                          <a:latin typeface="Comfortaa"/>
                          <a:ea typeface="Comfortaa"/>
                          <a:cs typeface="Comfortaa"/>
                          <a:sym typeface="Comfortaa"/>
                        </a:rPr>
                        <a:t>Frequency/</a:t>
                      </a:r>
                    </a:p>
                    <a:p>
                      <a:pPr marL="0" marR="0" lvl="0" indent="0" algn="ctr" rtl="0">
                        <a:lnSpc>
                          <a:spcPct val="120000"/>
                        </a:lnSpc>
                        <a:spcBef>
                          <a:spcPts val="0"/>
                        </a:spcBef>
                        <a:spcAft>
                          <a:spcPts val="0"/>
                        </a:spcAft>
                        <a:buClr>
                          <a:srgbClr val="0193C0"/>
                        </a:buClr>
                        <a:buSzPts val="1200"/>
                        <a:buFont typeface="Comfortaa"/>
                        <a:buNone/>
                      </a:pPr>
                      <a:r>
                        <a:rPr lang="en-US" sz="1200" b="0" i="0" u="none" strike="noStrike" cap="none" dirty="0">
                          <a:solidFill>
                            <a:schemeClr val="bg1"/>
                          </a:solidFill>
                          <a:latin typeface="Comfortaa"/>
                          <a:ea typeface="Comfortaa"/>
                          <a:cs typeface="Comfortaa"/>
                          <a:sym typeface="Comfortaa"/>
                        </a:rPr>
                        <a:t>timing of data collection</a:t>
                      </a:r>
                      <a:endParaRPr dirty="0">
                        <a:solidFill>
                          <a:schemeClr val="bg1"/>
                        </a:solidFill>
                      </a:endParaRPr>
                    </a:p>
                  </a:txBody>
                  <a:tcPr marL="43600" marR="43600"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None/>
                      </a:pPr>
                      <a:r>
                        <a:rPr lang="en-US" sz="1200" b="0" i="0" u="none" strike="noStrike" cap="none" dirty="0">
                          <a:solidFill>
                            <a:schemeClr val="bg1"/>
                          </a:solidFill>
                          <a:latin typeface="Comfortaa"/>
                          <a:ea typeface="Comfortaa"/>
                          <a:cs typeface="Comfortaa"/>
                          <a:sym typeface="Comfortaa"/>
                        </a:rPr>
                        <a:t>Data manager</a:t>
                      </a:r>
                      <a:endParaRPr dirty="0">
                        <a:solidFill>
                          <a:schemeClr val="bg1"/>
                        </a:solidFill>
                      </a:endParaRPr>
                    </a:p>
                  </a:txBody>
                  <a:tcPr marL="43600" marR="43600"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11650">
                <a:tc>
                  <a:txBody>
                    <a:bodyPr/>
                    <a:lstStyle/>
                    <a:p>
                      <a:pPr marL="0" marR="0" lvl="0" indent="0" algn="ctr" rtl="0">
                        <a:spcBef>
                          <a:spcPts val="0"/>
                        </a:spcBef>
                        <a:spcAft>
                          <a:spcPts val="0"/>
                        </a:spcAft>
                        <a:buClr>
                          <a:schemeClr val="dk1"/>
                        </a:buClr>
                        <a:buSzPts val="400"/>
                        <a:buFont typeface="Calibri"/>
                        <a:buNone/>
                      </a:pPr>
                      <a:endParaRPr sz="400" b="0" i="0" u="none" strike="noStrike" cap="none">
                        <a:solidFill>
                          <a:schemeClr val="dk1"/>
                        </a:solidFill>
                        <a:latin typeface="Avenir"/>
                        <a:ea typeface="Avenir"/>
                        <a:cs typeface="Avenir"/>
                        <a:sym typeface="Avenir"/>
                      </a:endParaRPr>
                    </a:p>
                  </a:txBody>
                  <a:tcPr marL="43600" marR="4360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400"/>
                        <a:buFont typeface="Calibri"/>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400"/>
                        <a:buFont typeface="Calibri"/>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400"/>
                        <a:buFont typeface="Calibri"/>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11650">
                <a:tc>
                  <a:txBody>
                    <a:bodyPr/>
                    <a:lstStyle/>
                    <a:p>
                      <a:pPr marL="0" marR="0" lvl="0" indent="0" algn="ctr" rtl="0">
                        <a:spcBef>
                          <a:spcPts val="0"/>
                        </a:spcBef>
                        <a:spcAft>
                          <a:spcPts val="0"/>
                        </a:spcAft>
                        <a:buClr>
                          <a:schemeClr val="dk1"/>
                        </a:buClr>
                        <a:buSzPts val="400"/>
                        <a:buFont typeface="Calibri"/>
                        <a:buNone/>
                      </a:pPr>
                      <a:endParaRPr sz="400" b="0" i="0" u="none" strike="noStrike" cap="none">
                        <a:solidFill>
                          <a:schemeClr val="dk1"/>
                        </a:solidFill>
                        <a:latin typeface="Avenir"/>
                        <a:ea typeface="Avenir"/>
                        <a:cs typeface="Avenir"/>
                        <a:sym typeface="Avenir"/>
                      </a:endParaRPr>
                    </a:p>
                  </a:txBody>
                  <a:tcPr marL="43600" marR="4360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400"/>
                        <a:buFont typeface="Calibri"/>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400"/>
                        <a:buFont typeface="Calibri"/>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400"/>
                        <a:buFont typeface="Calibri"/>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11650">
                <a:tc>
                  <a:txBody>
                    <a:bodyPr/>
                    <a:lstStyle/>
                    <a:p>
                      <a:pPr marL="0" marR="0" lvl="0" indent="0" algn="ctr" rtl="0">
                        <a:spcBef>
                          <a:spcPts val="0"/>
                        </a:spcBef>
                        <a:spcAft>
                          <a:spcPts val="0"/>
                        </a:spcAft>
                        <a:buClr>
                          <a:schemeClr val="dk1"/>
                        </a:buClr>
                        <a:buSzPts val="400"/>
                        <a:buFont typeface="Calibri"/>
                        <a:buNone/>
                      </a:pPr>
                      <a:endParaRPr sz="400" b="0" i="0" u="none" strike="noStrike" cap="none">
                        <a:solidFill>
                          <a:schemeClr val="dk1"/>
                        </a:solidFill>
                        <a:latin typeface="Avenir"/>
                        <a:ea typeface="Avenir"/>
                        <a:cs typeface="Avenir"/>
                        <a:sym typeface="Avenir"/>
                      </a:endParaRPr>
                    </a:p>
                  </a:txBody>
                  <a:tcPr marL="43600" marR="4360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400"/>
                        <a:buFont typeface="Calibri"/>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400"/>
                        <a:buFont typeface="Calibri"/>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400"/>
                        <a:buFont typeface="Calibri"/>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11650">
                <a:tc>
                  <a:txBody>
                    <a:bodyPr/>
                    <a:lstStyle/>
                    <a:p>
                      <a:pPr marL="0" marR="0" lvl="0" indent="0" algn="ctr" rtl="0">
                        <a:spcBef>
                          <a:spcPts val="0"/>
                        </a:spcBef>
                        <a:spcAft>
                          <a:spcPts val="0"/>
                        </a:spcAft>
                        <a:buClr>
                          <a:schemeClr val="dk1"/>
                        </a:buClr>
                        <a:buSzPts val="400"/>
                        <a:buFont typeface="Calibri"/>
                        <a:buNone/>
                      </a:pPr>
                      <a:endParaRPr sz="400" b="0" i="0" u="none" strike="noStrike" cap="none">
                        <a:solidFill>
                          <a:schemeClr val="dk1"/>
                        </a:solidFill>
                        <a:latin typeface="Avenir"/>
                        <a:ea typeface="Avenir"/>
                        <a:cs typeface="Avenir"/>
                        <a:sym typeface="Avenir"/>
                      </a:endParaRPr>
                    </a:p>
                  </a:txBody>
                  <a:tcPr marL="43600" marR="4360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400"/>
                        <a:buFont typeface="Calibri"/>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400"/>
                        <a:buFont typeface="Calibri"/>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400"/>
                        <a:buFont typeface="Calibri"/>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11650">
                <a:tc>
                  <a:txBody>
                    <a:bodyPr/>
                    <a:lstStyle/>
                    <a:p>
                      <a:pPr marL="0" marR="0" lvl="0" indent="0" algn="ctr" rtl="0">
                        <a:spcBef>
                          <a:spcPts val="0"/>
                        </a:spcBef>
                        <a:spcAft>
                          <a:spcPts val="0"/>
                        </a:spcAft>
                        <a:buClr>
                          <a:schemeClr val="dk1"/>
                        </a:buClr>
                        <a:buSzPts val="400"/>
                        <a:buFont typeface="Calibri"/>
                        <a:buNone/>
                      </a:pPr>
                      <a:endParaRPr sz="400" b="0" i="0" u="none" strike="noStrike" cap="none">
                        <a:solidFill>
                          <a:schemeClr val="dk1"/>
                        </a:solidFill>
                        <a:latin typeface="Avenir"/>
                        <a:ea typeface="Avenir"/>
                        <a:cs typeface="Avenir"/>
                        <a:sym typeface="Avenir"/>
                      </a:endParaRPr>
                    </a:p>
                  </a:txBody>
                  <a:tcPr marL="43600" marR="4360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400"/>
                        <a:buFont typeface="Calibri"/>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400"/>
                        <a:buFont typeface="Calibri"/>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400"/>
                        <a:buFont typeface="Calibri"/>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11650">
                <a:tc>
                  <a:txBody>
                    <a:bodyPr/>
                    <a:lstStyle/>
                    <a:p>
                      <a:pPr marL="0" marR="0" lvl="0" indent="0" algn="ctr" rtl="0">
                        <a:spcBef>
                          <a:spcPts val="0"/>
                        </a:spcBef>
                        <a:spcAft>
                          <a:spcPts val="0"/>
                        </a:spcAft>
                        <a:buClr>
                          <a:schemeClr val="dk1"/>
                        </a:buClr>
                        <a:buSzPts val="400"/>
                        <a:buFont typeface="Calibri"/>
                        <a:buNone/>
                      </a:pPr>
                      <a:endParaRPr sz="400" b="0" i="0" u="none" strike="noStrike" cap="none">
                        <a:solidFill>
                          <a:schemeClr val="dk1"/>
                        </a:solidFill>
                        <a:latin typeface="Avenir"/>
                        <a:ea typeface="Avenir"/>
                        <a:cs typeface="Avenir"/>
                        <a:sym typeface="Avenir"/>
                      </a:endParaRPr>
                    </a:p>
                  </a:txBody>
                  <a:tcPr marL="43600" marR="4360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400"/>
                        <a:buFont typeface="Calibri"/>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400"/>
                        <a:buFont typeface="Calibri"/>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400"/>
                        <a:buFont typeface="Calibri"/>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11650">
                <a:tc>
                  <a:txBody>
                    <a:bodyPr/>
                    <a:lstStyle/>
                    <a:p>
                      <a:pPr marL="0" marR="0" lvl="0" indent="0" algn="ctr" rtl="0">
                        <a:spcBef>
                          <a:spcPts val="0"/>
                        </a:spcBef>
                        <a:spcAft>
                          <a:spcPts val="0"/>
                        </a:spcAft>
                        <a:buClr>
                          <a:schemeClr val="dk1"/>
                        </a:buClr>
                        <a:buSzPts val="400"/>
                        <a:buFont typeface="Calibri"/>
                        <a:buNone/>
                      </a:pPr>
                      <a:endParaRPr sz="400" b="0" i="0" u="none" strike="noStrike" cap="none">
                        <a:solidFill>
                          <a:schemeClr val="dk1"/>
                        </a:solidFill>
                        <a:latin typeface="Avenir"/>
                        <a:ea typeface="Avenir"/>
                        <a:cs typeface="Avenir"/>
                        <a:sym typeface="Avenir"/>
                      </a:endParaRPr>
                    </a:p>
                  </a:txBody>
                  <a:tcPr marL="43600" marR="4360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400"/>
                        <a:buFont typeface="Calibri"/>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400"/>
                        <a:buFont typeface="Calibri"/>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400"/>
                        <a:buFont typeface="Calibri"/>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11650">
                <a:tc>
                  <a:txBody>
                    <a:bodyPr/>
                    <a:lstStyle/>
                    <a:p>
                      <a:pPr marL="0" marR="0" lvl="0" indent="0" algn="ctr" rtl="0">
                        <a:spcBef>
                          <a:spcPts val="0"/>
                        </a:spcBef>
                        <a:spcAft>
                          <a:spcPts val="0"/>
                        </a:spcAft>
                        <a:buClr>
                          <a:schemeClr val="dk1"/>
                        </a:buClr>
                        <a:buSzPts val="400"/>
                        <a:buFont typeface="Calibri"/>
                        <a:buNone/>
                      </a:pPr>
                      <a:endParaRPr sz="400" b="0" i="0" u="none" strike="noStrike" cap="none">
                        <a:solidFill>
                          <a:schemeClr val="dk1"/>
                        </a:solidFill>
                        <a:latin typeface="Avenir"/>
                        <a:ea typeface="Avenir"/>
                        <a:cs typeface="Avenir"/>
                        <a:sym typeface="Avenir"/>
                      </a:endParaRPr>
                    </a:p>
                  </a:txBody>
                  <a:tcPr marL="43600" marR="4360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400"/>
                        <a:buFont typeface="Calibri"/>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400"/>
                        <a:buFont typeface="Calibri"/>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400"/>
                        <a:buFont typeface="Calibri"/>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400"/>
                        <a:buFont typeface="Calibri"/>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311650">
                <a:tc>
                  <a:txBody>
                    <a:bodyPr/>
                    <a:lstStyle/>
                    <a:p>
                      <a:pPr marL="0" marR="0" lvl="0" indent="0" algn="ctr" rtl="0">
                        <a:spcBef>
                          <a:spcPts val="0"/>
                        </a:spcBef>
                        <a:spcAft>
                          <a:spcPts val="0"/>
                        </a:spcAft>
                        <a:buClr>
                          <a:schemeClr val="dk1"/>
                        </a:buClr>
                        <a:buSzPts val="400"/>
                        <a:buFont typeface="Calibri"/>
                        <a:buNone/>
                      </a:pPr>
                      <a:endParaRPr sz="400" b="0" i="0" u="none" strike="noStrike" cap="none">
                        <a:solidFill>
                          <a:schemeClr val="dk1"/>
                        </a:solidFill>
                        <a:latin typeface="Avenir"/>
                        <a:ea typeface="Avenir"/>
                        <a:cs typeface="Avenir"/>
                        <a:sym typeface="Avenir"/>
                      </a:endParaRPr>
                    </a:p>
                  </a:txBody>
                  <a:tcPr marL="43600" marR="4360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400"/>
                        <a:buFont typeface="Calibri"/>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400"/>
                        <a:buFont typeface="Calibri"/>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400"/>
                        <a:buFont typeface="Calibri"/>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311650">
                <a:tc>
                  <a:txBody>
                    <a:bodyPr/>
                    <a:lstStyle/>
                    <a:p>
                      <a:pPr marL="0" marR="0" lvl="0" indent="0" algn="ctr" rtl="0">
                        <a:spcBef>
                          <a:spcPts val="0"/>
                        </a:spcBef>
                        <a:spcAft>
                          <a:spcPts val="0"/>
                        </a:spcAft>
                        <a:buClr>
                          <a:schemeClr val="dk1"/>
                        </a:buClr>
                        <a:buSzPts val="400"/>
                        <a:buFont typeface="Calibri"/>
                        <a:buNone/>
                      </a:pPr>
                      <a:endParaRPr sz="400" b="0" i="0" u="none" strike="noStrike" cap="none">
                        <a:solidFill>
                          <a:schemeClr val="dk1"/>
                        </a:solidFill>
                        <a:latin typeface="Avenir"/>
                        <a:ea typeface="Avenir"/>
                        <a:cs typeface="Avenir"/>
                        <a:sym typeface="Avenir"/>
                      </a:endParaRPr>
                    </a:p>
                  </a:txBody>
                  <a:tcPr marL="43600" marR="4360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400"/>
                        <a:buFont typeface="Calibri"/>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400"/>
                        <a:buFont typeface="Calibri"/>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400"/>
                        <a:buFont typeface="Calibri"/>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311650">
                <a:tc>
                  <a:txBody>
                    <a:bodyPr/>
                    <a:lstStyle/>
                    <a:p>
                      <a:pPr marL="0" marR="0" lvl="0" indent="0" algn="ctr" rtl="0">
                        <a:spcBef>
                          <a:spcPts val="0"/>
                        </a:spcBef>
                        <a:spcAft>
                          <a:spcPts val="0"/>
                        </a:spcAft>
                        <a:buClr>
                          <a:schemeClr val="dk1"/>
                        </a:buClr>
                        <a:buSzPts val="400"/>
                        <a:buFont typeface="Calibri"/>
                        <a:buNone/>
                      </a:pPr>
                      <a:endParaRPr sz="400" b="0" i="0" u="none" strike="noStrike" cap="none">
                        <a:solidFill>
                          <a:schemeClr val="dk1"/>
                        </a:solidFill>
                        <a:latin typeface="Avenir"/>
                        <a:ea typeface="Avenir"/>
                        <a:cs typeface="Avenir"/>
                        <a:sym typeface="Avenir"/>
                      </a:endParaRPr>
                    </a:p>
                  </a:txBody>
                  <a:tcPr marL="43600" marR="4360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400"/>
                        <a:buFont typeface="Calibri"/>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400"/>
                        <a:buFont typeface="Calibri"/>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400"/>
                        <a:buFont typeface="Calibri"/>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400"/>
                        <a:buFont typeface="Calibri"/>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311650">
                <a:tc>
                  <a:txBody>
                    <a:bodyPr/>
                    <a:lstStyle/>
                    <a:p>
                      <a:pPr marL="0" marR="0" lvl="0" indent="0" algn="ctr" rtl="0">
                        <a:spcBef>
                          <a:spcPts val="0"/>
                        </a:spcBef>
                        <a:spcAft>
                          <a:spcPts val="0"/>
                        </a:spcAft>
                        <a:buClr>
                          <a:schemeClr val="dk1"/>
                        </a:buClr>
                        <a:buSzPts val="400"/>
                        <a:buFont typeface="Calibri"/>
                        <a:buNone/>
                      </a:pPr>
                      <a:endParaRPr sz="400" b="0" i="0" u="none" strike="noStrike" cap="none">
                        <a:solidFill>
                          <a:schemeClr val="dk1"/>
                        </a:solidFill>
                        <a:latin typeface="Avenir"/>
                        <a:ea typeface="Avenir"/>
                        <a:cs typeface="Avenir"/>
                        <a:sym typeface="Avenir"/>
                      </a:endParaRPr>
                    </a:p>
                  </a:txBody>
                  <a:tcPr marL="43600" marR="4360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400"/>
                        <a:buFont typeface="Calibri"/>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400"/>
                        <a:buFont typeface="Calibri"/>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400"/>
                        <a:buFont typeface="Calibri"/>
                        <a:buNone/>
                      </a:pPr>
                      <a:endParaRPr sz="400" b="0" i="0" u="none" strike="noStrike" cap="none">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400"/>
                        <a:buFont typeface="Calibri"/>
                        <a:buNone/>
                      </a:pPr>
                      <a:endParaRPr sz="400" b="0" i="0" u="none" strike="noStrike" cap="none" dirty="0">
                        <a:solidFill>
                          <a:schemeClr val="dk1"/>
                        </a:solidFill>
                        <a:latin typeface="Avenir"/>
                        <a:ea typeface="Avenir"/>
                        <a:cs typeface="Avenir"/>
                        <a:sym typeface="Avenir"/>
                      </a:endParaRPr>
                    </a:p>
                  </a:txBody>
                  <a:tcPr marL="43600" marR="43600"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bl>
          </a:graphicData>
        </a:graphic>
      </p:graphicFrame>
      <p:sp>
        <p:nvSpPr>
          <p:cNvPr id="1644" name="Google Shape;1644;p84"/>
          <p:cNvSpPr txBox="1">
            <a:spLocks noGrp="1"/>
          </p:cNvSpPr>
          <p:nvPr>
            <p:ph type="body" idx="1"/>
          </p:nvPr>
        </p:nvSpPr>
        <p:spPr>
          <a:xfrm>
            <a:off x="1024445" y="2292170"/>
            <a:ext cx="2427775" cy="244157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193C0"/>
              </a:buClr>
              <a:buSzPts val="2400"/>
              <a:buNone/>
            </a:pPr>
            <a:r>
              <a:rPr lang="en-US" sz="2400" dirty="0">
                <a:solidFill>
                  <a:srgbClr val="0193C0"/>
                </a:solidFill>
                <a:latin typeface="Comfortaa"/>
                <a:ea typeface="Comfortaa"/>
                <a:cs typeface="Comfortaa"/>
                <a:sym typeface="Comfortaa"/>
              </a:rPr>
              <a:t>TEMPLATE</a:t>
            </a:r>
            <a:endParaRPr sz="2400" dirty="0">
              <a:solidFill>
                <a:srgbClr val="454545"/>
              </a:solidFill>
              <a:latin typeface="Avenir"/>
              <a:ea typeface="Avenir"/>
              <a:cs typeface="Avenir"/>
              <a:sym typeface="Avenir"/>
            </a:endParaRPr>
          </a:p>
          <a:p>
            <a:pPr marL="0" lvl="0" indent="0" algn="l" rtl="0">
              <a:lnSpc>
                <a:spcPct val="90000"/>
              </a:lnSpc>
              <a:spcBef>
                <a:spcPts val="1000"/>
              </a:spcBef>
              <a:spcAft>
                <a:spcPts val="0"/>
              </a:spcAft>
              <a:buClr>
                <a:srgbClr val="3F3F3F"/>
              </a:buClr>
              <a:buSzPts val="2000"/>
              <a:buNone/>
            </a:pPr>
            <a:r>
              <a:rPr lang="en-US" sz="2000" dirty="0">
                <a:solidFill>
                  <a:srgbClr val="3F3F3F"/>
                </a:solidFill>
                <a:latin typeface="Avenir"/>
                <a:ea typeface="Avenir"/>
                <a:cs typeface="Avenir"/>
                <a:sym typeface="Avenir"/>
              </a:rPr>
              <a:t>Monitoring Plan Table</a:t>
            </a:r>
            <a:endParaRPr dirty="0"/>
          </a:p>
          <a:p>
            <a:pPr marL="0" lvl="0" indent="0" algn="l" rtl="0">
              <a:lnSpc>
                <a:spcPct val="90000"/>
              </a:lnSpc>
              <a:spcBef>
                <a:spcPts val="1000"/>
              </a:spcBef>
              <a:spcAft>
                <a:spcPts val="0"/>
              </a:spcAft>
              <a:buClr>
                <a:srgbClr val="0193C0"/>
              </a:buClr>
              <a:buSzPts val="2000"/>
              <a:buNone/>
            </a:pPr>
            <a:r>
              <a:rPr lang="en-US" sz="2000" u="sng" dirty="0">
                <a:solidFill>
                  <a:srgbClr val="0193C0"/>
                </a:solidFill>
                <a:latin typeface="Avenir"/>
                <a:ea typeface="Avenir"/>
                <a:cs typeface="Avenir"/>
                <a:sym typeface="Avenir"/>
                <a:hlinkClick r:id="rId3">
                  <a:extLst>
                    <a:ext uri="{A12FA001-AC4F-418D-AE19-62706E023703}">
                      <ahyp:hlinkClr xmlns:ahyp="http://schemas.microsoft.com/office/drawing/2018/hyperlinkcolor" val="tx"/>
                    </a:ext>
                  </a:extLst>
                </a:hlinkClick>
              </a:rPr>
              <a:t>Annex 10</a:t>
            </a:r>
            <a:endParaRPr dirty="0">
              <a:solidFill>
                <a:srgbClr val="0193C0"/>
              </a:solidFill>
              <a:latin typeface="Avenir"/>
              <a:ea typeface="Avenir"/>
              <a:cs typeface="Avenir"/>
              <a:sym typeface="Avenir"/>
            </a:endParaRPr>
          </a:p>
        </p:txBody>
      </p:sp>
      <p:sp>
        <p:nvSpPr>
          <p:cNvPr id="1646" name="Google Shape;1646;p84"/>
          <p:cNvSpPr txBox="1"/>
          <p:nvPr/>
        </p:nvSpPr>
        <p:spPr>
          <a:xfrm>
            <a:off x="545892" y="5265760"/>
            <a:ext cx="3169871" cy="237011"/>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B0F0"/>
              </a:buClr>
              <a:buSzPts val="2000"/>
              <a:buFont typeface="Comfortaa"/>
              <a:buNone/>
            </a:pPr>
            <a:r>
              <a:rPr lang="en-US" sz="2000" b="0" i="0">
                <a:solidFill>
                  <a:srgbClr val="00B0F0"/>
                </a:solidFill>
                <a:latin typeface="Comfortaa"/>
                <a:ea typeface="Comfortaa"/>
                <a:cs typeface="Comfortaa"/>
                <a:sym typeface="Comfortaa"/>
              </a:rPr>
              <a:t>NOTE: You will insert information only in the two leftmost columns of the table for this exercise.</a:t>
            </a:r>
            <a:endParaRPr/>
          </a:p>
        </p:txBody>
      </p:sp>
      <p:sp>
        <p:nvSpPr>
          <p:cNvPr id="1647" name="Google Shape;1647;p84"/>
          <p:cNvSpPr txBox="1"/>
          <p:nvPr/>
        </p:nvSpPr>
        <p:spPr>
          <a:xfrm>
            <a:off x="1024445" y="814889"/>
            <a:ext cx="7781352" cy="34146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7C1E8"/>
              </a:buClr>
              <a:buSzPts val="3200"/>
              <a:buFont typeface="Arial"/>
              <a:buNone/>
            </a:pPr>
            <a:r>
              <a:rPr lang="en-US" sz="3200" b="1" i="0">
                <a:solidFill>
                  <a:srgbClr val="07C1E8"/>
                </a:solidFill>
                <a:latin typeface="Arial"/>
                <a:ea typeface="Arial"/>
                <a:cs typeface="Arial"/>
                <a:sym typeface="Arial"/>
              </a:rPr>
              <a:t>Activity 2: Integrate Social Norms Indicators into M&amp;E Plan</a:t>
            </a:r>
            <a:endParaRPr sz="3200" b="1" i="0">
              <a:solidFill>
                <a:schemeClr val="accent2"/>
              </a:solidFill>
              <a:latin typeface="Calibri"/>
              <a:ea typeface="Calibri"/>
              <a:cs typeface="Calibri"/>
              <a:sym typeface="Calibri"/>
            </a:endParaRPr>
          </a:p>
        </p:txBody>
      </p:sp>
      <p:grpSp>
        <p:nvGrpSpPr>
          <p:cNvPr id="1648" name="Google Shape;1648;p84"/>
          <p:cNvGrpSpPr/>
          <p:nvPr/>
        </p:nvGrpSpPr>
        <p:grpSpPr>
          <a:xfrm>
            <a:off x="9601200" y="328481"/>
            <a:ext cx="2832498" cy="494202"/>
            <a:chOff x="4116076" y="413123"/>
            <a:chExt cx="2832498" cy="494202"/>
          </a:xfrm>
        </p:grpSpPr>
        <p:cxnSp>
          <p:nvCxnSpPr>
            <p:cNvPr id="1649" name="Google Shape;1649;p84"/>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1650" name="Google Shape;1650;p84"/>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651" name="Google Shape;1651;p84"/>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1652" name="Google Shape;1652;p84"/>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1653" name="Google Shape;1653;p84"/>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2</a:t>
              </a:r>
              <a:endParaRPr sz="500" b="1">
                <a:solidFill>
                  <a:srgbClr val="BFBFBF"/>
                </a:solidFill>
                <a:latin typeface="Avenir"/>
                <a:ea typeface="Avenir"/>
                <a:cs typeface="Avenir"/>
                <a:sym typeface="Avenir"/>
              </a:endParaRPr>
            </a:p>
          </p:txBody>
        </p:sp>
        <p:sp>
          <p:nvSpPr>
            <p:cNvPr id="1654" name="Google Shape;1654;p84"/>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3</a:t>
              </a:r>
              <a:endParaRPr sz="500" b="1">
                <a:solidFill>
                  <a:srgbClr val="BFBFBF"/>
                </a:solidFill>
                <a:latin typeface="Avenir"/>
                <a:ea typeface="Avenir"/>
                <a:cs typeface="Avenir"/>
                <a:sym typeface="Avenir"/>
              </a:endParaRPr>
            </a:p>
          </p:txBody>
        </p:sp>
        <p:sp>
          <p:nvSpPr>
            <p:cNvPr id="1655" name="Google Shape;1655;p84"/>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4</a:t>
              </a:r>
              <a:endParaRPr sz="500" b="1">
                <a:solidFill>
                  <a:srgbClr val="07C1E8"/>
                </a:solidFill>
                <a:latin typeface="Avenir"/>
                <a:ea typeface="Avenir"/>
                <a:cs typeface="Avenir"/>
                <a:sym typeface="Avenir"/>
              </a:endParaRPr>
            </a:p>
          </p:txBody>
        </p:sp>
        <p:sp>
          <p:nvSpPr>
            <p:cNvPr id="1656" name="Google Shape;1656;p84"/>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657" name="Google Shape;1657;p84"/>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658" name="Google Shape;1658;p84"/>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659" name="Google Shape;1659;p84"/>
            <p:cNvSpPr/>
            <p:nvPr/>
          </p:nvSpPr>
          <p:spPr>
            <a:xfrm rot="8100000">
              <a:off x="6146936"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664"/>
        <p:cNvGrpSpPr/>
        <p:nvPr/>
      </p:nvGrpSpPr>
      <p:grpSpPr>
        <a:xfrm>
          <a:off x="0" y="0"/>
          <a:ext cx="0" cy="0"/>
          <a:chOff x="0" y="0"/>
          <a:chExt cx="0" cy="0"/>
        </a:xfrm>
      </p:grpSpPr>
      <p:sp>
        <p:nvSpPr>
          <p:cNvPr id="1665" name="Google Shape;1665;p85"/>
          <p:cNvSpPr txBox="1"/>
          <p:nvPr/>
        </p:nvSpPr>
        <p:spPr>
          <a:xfrm>
            <a:off x="6708404" y="279795"/>
            <a:ext cx="1126531" cy="185803"/>
          </a:xfrm>
          <a:prstGeom prst="rect">
            <a:avLst/>
          </a:prstGeom>
          <a:noFill/>
          <a:ln>
            <a:noFill/>
          </a:ln>
        </p:spPr>
        <p:txBody>
          <a:bodyPr spcFirstLastPara="1" wrap="square" lIns="0" tIns="0" rIns="0" bIns="0" anchor="t" anchorCtr="0">
            <a:noAutofit/>
          </a:bodyPr>
          <a:lstStyle/>
          <a:p>
            <a:pPr marL="0" marR="0" lvl="0" indent="0" algn="r" rtl="0">
              <a:lnSpc>
                <a:spcPct val="90000"/>
              </a:lnSpc>
              <a:spcBef>
                <a:spcPts val="0"/>
              </a:spcBef>
              <a:spcAft>
                <a:spcPts val="0"/>
              </a:spcAft>
              <a:buClr>
                <a:schemeClr val="lt1"/>
              </a:buClr>
              <a:buSzPts val="1108"/>
              <a:buFont typeface="Comfortaa Regular"/>
              <a:buNone/>
            </a:pPr>
            <a:r>
              <a:rPr lang="en-US" sz="1108" b="0" i="0">
                <a:solidFill>
                  <a:schemeClr val="lt1"/>
                </a:solidFill>
                <a:latin typeface="Comfortaa Regular"/>
                <a:ea typeface="Comfortaa Regular"/>
                <a:cs typeface="Comfortaa Regular"/>
                <a:sym typeface="Comfortaa Regular"/>
              </a:rPr>
              <a:t>Activity 2</a:t>
            </a:r>
            <a:endParaRPr/>
          </a:p>
        </p:txBody>
      </p:sp>
      <p:sp>
        <p:nvSpPr>
          <p:cNvPr id="1666" name="Google Shape;1666;p85"/>
          <p:cNvSpPr/>
          <p:nvPr/>
        </p:nvSpPr>
        <p:spPr>
          <a:xfrm>
            <a:off x="6939898" y="246408"/>
            <a:ext cx="174462" cy="169950"/>
          </a:xfrm>
          <a:custGeom>
            <a:avLst/>
            <a:gdLst/>
            <a:ahLst/>
            <a:cxnLst/>
            <a:rect l="l" t="t" r="r" b="b"/>
            <a:pathLst>
              <a:path w="220" h="214" extrusionOk="0">
                <a:moveTo>
                  <a:pt x="212" y="180"/>
                </a:moveTo>
                <a:cubicBezTo>
                  <a:pt x="169" y="138"/>
                  <a:pt x="169" y="138"/>
                  <a:pt x="169" y="138"/>
                </a:cubicBezTo>
                <a:cubicBezTo>
                  <a:pt x="175" y="132"/>
                  <a:pt x="175" y="132"/>
                  <a:pt x="175" y="132"/>
                </a:cubicBezTo>
                <a:cubicBezTo>
                  <a:pt x="169" y="126"/>
                  <a:pt x="169" y="126"/>
                  <a:pt x="169" y="126"/>
                </a:cubicBezTo>
                <a:cubicBezTo>
                  <a:pt x="152" y="143"/>
                  <a:pt x="152" y="143"/>
                  <a:pt x="152" y="143"/>
                </a:cubicBezTo>
                <a:cubicBezTo>
                  <a:pt x="124" y="115"/>
                  <a:pt x="124" y="115"/>
                  <a:pt x="124" y="115"/>
                </a:cubicBezTo>
                <a:cubicBezTo>
                  <a:pt x="158" y="81"/>
                  <a:pt x="158" y="81"/>
                  <a:pt x="158" y="81"/>
                </a:cubicBezTo>
                <a:cubicBezTo>
                  <a:pt x="163" y="83"/>
                  <a:pt x="167" y="83"/>
                  <a:pt x="172" y="83"/>
                </a:cubicBezTo>
                <a:cubicBezTo>
                  <a:pt x="184" y="83"/>
                  <a:pt x="194" y="79"/>
                  <a:pt x="202" y="71"/>
                </a:cubicBezTo>
                <a:cubicBezTo>
                  <a:pt x="214" y="59"/>
                  <a:pt x="218" y="41"/>
                  <a:pt x="211" y="25"/>
                </a:cubicBezTo>
                <a:cubicBezTo>
                  <a:pt x="208" y="19"/>
                  <a:pt x="208" y="19"/>
                  <a:pt x="208" y="19"/>
                </a:cubicBezTo>
                <a:cubicBezTo>
                  <a:pt x="190" y="38"/>
                  <a:pt x="190" y="38"/>
                  <a:pt x="190" y="38"/>
                </a:cubicBezTo>
                <a:cubicBezTo>
                  <a:pt x="176" y="38"/>
                  <a:pt x="176" y="38"/>
                  <a:pt x="176" y="38"/>
                </a:cubicBezTo>
                <a:cubicBezTo>
                  <a:pt x="176" y="24"/>
                  <a:pt x="176" y="24"/>
                  <a:pt x="176" y="24"/>
                </a:cubicBezTo>
                <a:cubicBezTo>
                  <a:pt x="194" y="5"/>
                  <a:pt x="194" y="5"/>
                  <a:pt x="194" y="5"/>
                </a:cubicBezTo>
                <a:cubicBezTo>
                  <a:pt x="189" y="3"/>
                  <a:pt x="189" y="3"/>
                  <a:pt x="189" y="3"/>
                </a:cubicBezTo>
                <a:cubicBezTo>
                  <a:pt x="184" y="1"/>
                  <a:pt x="178" y="0"/>
                  <a:pt x="172" y="0"/>
                </a:cubicBezTo>
                <a:cubicBezTo>
                  <a:pt x="161" y="0"/>
                  <a:pt x="150" y="4"/>
                  <a:pt x="143" y="12"/>
                </a:cubicBezTo>
                <a:cubicBezTo>
                  <a:pt x="131" y="23"/>
                  <a:pt x="127" y="40"/>
                  <a:pt x="133" y="56"/>
                </a:cubicBezTo>
                <a:cubicBezTo>
                  <a:pt x="99" y="90"/>
                  <a:pt x="99" y="90"/>
                  <a:pt x="99" y="90"/>
                </a:cubicBezTo>
                <a:cubicBezTo>
                  <a:pt x="51" y="42"/>
                  <a:pt x="51" y="42"/>
                  <a:pt x="51" y="42"/>
                </a:cubicBezTo>
                <a:cubicBezTo>
                  <a:pt x="56" y="36"/>
                  <a:pt x="56" y="36"/>
                  <a:pt x="56" y="36"/>
                </a:cubicBezTo>
                <a:cubicBezTo>
                  <a:pt x="25" y="5"/>
                  <a:pt x="25" y="5"/>
                  <a:pt x="25" y="5"/>
                </a:cubicBezTo>
                <a:cubicBezTo>
                  <a:pt x="8" y="22"/>
                  <a:pt x="8" y="22"/>
                  <a:pt x="8" y="22"/>
                </a:cubicBezTo>
                <a:cubicBezTo>
                  <a:pt x="39" y="53"/>
                  <a:pt x="39" y="53"/>
                  <a:pt x="39" y="53"/>
                </a:cubicBezTo>
                <a:cubicBezTo>
                  <a:pt x="45" y="47"/>
                  <a:pt x="45" y="47"/>
                  <a:pt x="45" y="47"/>
                </a:cubicBezTo>
                <a:cubicBezTo>
                  <a:pt x="93" y="95"/>
                  <a:pt x="93" y="95"/>
                  <a:pt x="93" y="95"/>
                </a:cubicBezTo>
                <a:cubicBezTo>
                  <a:pt x="59" y="129"/>
                  <a:pt x="59" y="129"/>
                  <a:pt x="59" y="129"/>
                </a:cubicBezTo>
                <a:cubicBezTo>
                  <a:pt x="55" y="128"/>
                  <a:pt x="50" y="127"/>
                  <a:pt x="45" y="127"/>
                </a:cubicBezTo>
                <a:cubicBezTo>
                  <a:pt x="34" y="127"/>
                  <a:pt x="23" y="131"/>
                  <a:pt x="15" y="139"/>
                </a:cubicBezTo>
                <a:cubicBezTo>
                  <a:pt x="3" y="151"/>
                  <a:pt x="0" y="170"/>
                  <a:pt x="6" y="185"/>
                </a:cubicBezTo>
                <a:cubicBezTo>
                  <a:pt x="9" y="191"/>
                  <a:pt x="9" y="191"/>
                  <a:pt x="9" y="191"/>
                </a:cubicBezTo>
                <a:cubicBezTo>
                  <a:pt x="27" y="172"/>
                  <a:pt x="27" y="172"/>
                  <a:pt x="27" y="172"/>
                </a:cubicBezTo>
                <a:cubicBezTo>
                  <a:pt x="41" y="172"/>
                  <a:pt x="41" y="172"/>
                  <a:pt x="41" y="172"/>
                </a:cubicBezTo>
                <a:cubicBezTo>
                  <a:pt x="41" y="187"/>
                  <a:pt x="41" y="187"/>
                  <a:pt x="41" y="187"/>
                </a:cubicBezTo>
                <a:cubicBezTo>
                  <a:pt x="23" y="205"/>
                  <a:pt x="23" y="205"/>
                  <a:pt x="23" y="205"/>
                </a:cubicBezTo>
                <a:cubicBezTo>
                  <a:pt x="28" y="207"/>
                  <a:pt x="28" y="207"/>
                  <a:pt x="28" y="207"/>
                </a:cubicBezTo>
                <a:cubicBezTo>
                  <a:pt x="34" y="210"/>
                  <a:pt x="39" y="211"/>
                  <a:pt x="45" y="211"/>
                </a:cubicBezTo>
                <a:cubicBezTo>
                  <a:pt x="56" y="211"/>
                  <a:pt x="67" y="206"/>
                  <a:pt x="75" y="198"/>
                </a:cubicBezTo>
                <a:cubicBezTo>
                  <a:pt x="86" y="187"/>
                  <a:pt x="90" y="170"/>
                  <a:pt x="85" y="155"/>
                </a:cubicBezTo>
                <a:cubicBezTo>
                  <a:pt x="119" y="121"/>
                  <a:pt x="119" y="121"/>
                  <a:pt x="119" y="121"/>
                </a:cubicBezTo>
                <a:cubicBezTo>
                  <a:pt x="147" y="149"/>
                  <a:pt x="147" y="149"/>
                  <a:pt x="147" y="149"/>
                </a:cubicBezTo>
                <a:cubicBezTo>
                  <a:pt x="130" y="166"/>
                  <a:pt x="130" y="166"/>
                  <a:pt x="130" y="166"/>
                </a:cubicBezTo>
                <a:cubicBezTo>
                  <a:pt x="136" y="172"/>
                  <a:pt x="136" y="172"/>
                  <a:pt x="136" y="172"/>
                </a:cubicBezTo>
                <a:cubicBezTo>
                  <a:pt x="141" y="166"/>
                  <a:pt x="141" y="166"/>
                  <a:pt x="141" y="166"/>
                </a:cubicBezTo>
                <a:cubicBezTo>
                  <a:pt x="184" y="208"/>
                  <a:pt x="184" y="208"/>
                  <a:pt x="184" y="208"/>
                </a:cubicBezTo>
                <a:cubicBezTo>
                  <a:pt x="187" y="212"/>
                  <a:pt x="192" y="214"/>
                  <a:pt x="198" y="214"/>
                </a:cubicBezTo>
                <a:cubicBezTo>
                  <a:pt x="203" y="214"/>
                  <a:pt x="208" y="212"/>
                  <a:pt x="212" y="208"/>
                </a:cubicBezTo>
                <a:cubicBezTo>
                  <a:pt x="220" y="201"/>
                  <a:pt x="220" y="188"/>
                  <a:pt x="212" y="180"/>
                </a:cubicBezTo>
                <a:close/>
                <a:moveTo>
                  <a:pt x="20" y="22"/>
                </a:moveTo>
                <a:cubicBezTo>
                  <a:pt x="25" y="16"/>
                  <a:pt x="25" y="16"/>
                  <a:pt x="25" y="16"/>
                </a:cubicBezTo>
                <a:cubicBezTo>
                  <a:pt x="45" y="36"/>
                  <a:pt x="45" y="36"/>
                  <a:pt x="45" y="36"/>
                </a:cubicBezTo>
                <a:cubicBezTo>
                  <a:pt x="39" y="42"/>
                  <a:pt x="39" y="42"/>
                  <a:pt x="39" y="42"/>
                </a:cubicBezTo>
                <a:lnTo>
                  <a:pt x="20" y="22"/>
                </a:lnTo>
                <a:close/>
                <a:moveTo>
                  <a:pt x="76" y="155"/>
                </a:moveTo>
                <a:cubicBezTo>
                  <a:pt x="82" y="168"/>
                  <a:pt x="79" y="183"/>
                  <a:pt x="69" y="193"/>
                </a:cubicBezTo>
                <a:cubicBezTo>
                  <a:pt x="63" y="199"/>
                  <a:pt x="54" y="203"/>
                  <a:pt x="45" y="203"/>
                </a:cubicBezTo>
                <a:cubicBezTo>
                  <a:pt x="42" y="203"/>
                  <a:pt x="40" y="202"/>
                  <a:pt x="37" y="202"/>
                </a:cubicBezTo>
                <a:cubicBezTo>
                  <a:pt x="49" y="190"/>
                  <a:pt x="49" y="190"/>
                  <a:pt x="49" y="190"/>
                </a:cubicBezTo>
                <a:cubicBezTo>
                  <a:pt x="49" y="164"/>
                  <a:pt x="49" y="164"/>
                  <a:pt x="49" y="164"/>
                </a:cubicBezTo>
                <a:cubicBezTo>
                  <a:pt x="24" y="164"/>
                  <a:pt x="24" y="164"/>
                  <a:pt x="24" y="164"/>
                </a:cubicBezTo>
                <a:cubicBezTo>
                  <a:pt x="12" y="176"/>
                  <a:pt x="12" y="176"/>
                  <a:pt x="12" y="176"/>
                </a:cubicBezTo>
                <a:cubicBezTo>
                  <a:pt x="9" y="165"/>
                  <a:pt x="12" y="153"/>
                  <a:pt x="21" y="145"/>
                </a:cubicBezTo>
                <a:cubicBezTo>
                  <a:pt x="27" y="138"/>
                  <a:pt x="36" y="135"/>
                  <a:pt x="45" y="135"/>
                </a:cubicBezTo>
                <a:cubicBezTo>
                  <a:pt x="50" y="135"/>
                  <a:pt x="54" y="136"/>
                  <a:pt x="58" y="138"/>
                </a:cubicBezTo>
                <a:cubicBezTo>
                  <a:pt x="61" y="139"/>
                  <a:pt x="61" y="139"/>
                  <a:pt x="61" y="139"/>
                </a:cubicBezTo>
                <a:cubicBezTo>
                  <a:pt x="142" y="57"/>
                  <a:pt x="142" y="57"/>
                  <a:pt x="142" y="57"/>
                </a:cubicBezTo>
                <a:cubicBezTo>
                  <a:pt x="141" y="55"/>
                  <a:pt x="141" y="55"/>
                  <a:pt x="141" y="55"/>
                </a:cubicBezTo>
                <a:cubicBezTo>
                  <a:pt x="135" y="42"/>
                  <a:pt x="138" y="27"/>
                  <a:pt x="148" y="17"/>
                </a:cubicBezTo>
                <a:cubicBezTo>
                  <a:pt x="155" y="11"/>
                  <a:pt x="163" y="8"/>
                  <a:pt x="172" y="8"/>
                </a:cubicBezTo>
                <a:cubicBezTo>
                  <a:pt x="175" y="8"/>
                  <a:pt x="177" y="8"/>
                  <a:pt x="180" y="8"/>
                </a:cubicBezTo>
                <a:cubicBezTo>
                  <a:pt x="168" y="21"/>
                  <a:pt x="168" y="21"/>
                  <a:pt x="168" y="21"/>
                </a:cubicBezTo>
                <a:cubicBezTo>
                  <a:pt x="167" y="46"/>
                  <a:pt x="167" y="46"/>
                  <a:pt x="167" y="46"/>
                </a:cubicBezTo>
                <a:cubicBezTo>
                  <a:pt x="194" y="46"/>
                  <a:pt x="194" y="46"/>
                  <a:pt x="194" y="46"/>
                </a:cubicBezTo>
                <a:cubicBezTo>
                  <a:pt x="205" y="34"/>
                  <a:pt x="205" y="34"/>
                  <a:pt x="205" y="34"/>
                </a:cubicBezTo>
                <a:cubicBezTo>
                  <a:pt x="208" y="45"/>
                  <a:pt x="205" y="57"/>
                  <a:pt x="196" y="66"/>
                </a:cubicBezTo>
                <a:cubicBezTo>
                  <a:pt x="190" y="72"/>
                  <a:pt x="181" y="75"/>
                  <a:pt x="172" y="75"/>
                </a:cubicBezTo>
                <a:cubicBezTo>
                  <a:pt x="168" y="75"/>
                  <a:pt x="163" y="75"/>
                  <a:pt x="159" y="73"/>
                </a:cubicBezTo>
                <a:cubicBezTo>
                  <a:pt x="156" y="72"/>
                  <a:pt x="156" y="72"/>
                  <a:pt x="156" y="72"/>
                </a:cubicBezTo>
                <a:cubicBezTo>
                  <a:pt x="75" y="153"/>
                  <a:pt x="75" y="153"/>
                  <a:pt x="75" y="153"/>
                </a:cubicBezTo>
                <a:lnTo>
                  <a:pt x="76" y="155"/>
                </a:lnTo>
                <a:close/>
                <a:moveTo>
                  <a:pt x="206" y="203"/>
                </a:moveTo>
                <a:cubicBezTo>
                  <a:pt x="204" y="205"/>
                  <a:pt x="201" y="206"/>
                  <a:pt x="198" y="206"/>
                </a:cubicBezTo>
                <a:cubicBezTo>
                  <a:pt x="195" y="206"/>
                  <a:pt x="192" y="205"/>
                  <a:pt x="189" y="203"/>
                </a:cubicBezTo>
                <a:cubicBezTo>
                  <a:pt x="147" y="160"/>
                  <a:pt x="147" y="160"/>
                  <a:pt x="147" y="160"/>
                </a:cubicBezTo>
                <a:cubicBezTo>
                  <a:pt x="164" y="143"/>
                  <a:pt x="164" y="143"/>
                  <a:pt x="164" y="143"/>
                </a:cubicBezTo>
                <a:cubicBezTo>
                  <a:pt x="206" y="186"/>
                  <a:pt x="206" y="186"/>
                  <a:pt x="206" y="186"/>
                </a:cubicBezTo>
                <a:cubicBezTo>
                  <a:pt x="211" y="190"/>
                  <a:pt x="211" y="198"/>
                  <a:pt x="206" y="203"/>
                </a:cubicBezTo>
                <a:close/>
              </a:path>
            </a:pathLst>
          </a:custGeom>
          <a:solidFill>
            <a:schemeClr val="lt1"/>
          </a:solidFill>
          <a:ln>
            <a:noFill/>
          </a:ln>
        </p:spPr>
        <p:txBody>
          <a:bodyPr spcFirstLastPara="1" wrap="square" lIns="63300" tIns="31650" rIns="63300" bIns="31650" anchor="t" anchorCtr="0">
            <a:noAutofit/>
          </a:bodyPr>
          <a:lstStyle/>
          <a:p>
            <a:pPr marL="0" marR="0" lvl="0" indent="0" algn="r" rtl="0">
              <a:spcBef>
                <a:spcPts val="0"/>
              </a:spcBef>
              <a:spcAft>
                <a:spcPts val="0"/>
              </a:spcAft>
              <a:buNone/>
            </a:pPr>
            <a:endParaRPr sz="1246">
              <a:solidFill>
                <a:srgbClr val="3F3F3F"/>
              </a:solidFill>
              <a:latin typeface="Arial"/>
              <a:ea typeface="Arial"/>
              <a:cs typeface="Arial"/>
              <a:sym typeface="Arial"/>
            </a:endParaRPr>
          </a:p>
        </p:txBody>
      </p:sp>
      <p:graphicFrame>
        <p:nvGraphicFramePr>
          <p:cNvPr id="1667" name="Google Shape;1667;p85"/>
          <p:cNvGraphicFramePr/>
          <p:nvPr>
            <p:extLst>
              <p:ext uri="{D42A27DB-BD31-4B8C-83A1-F6EECF244321}">
                <p14:modId xmlns:p14="http://schemas.microsoft.com/office/powerpoint/2010/main" val="3305223874"/>
              </p:ext>
            </p:extLst>
          </p:nvPr>
        </p:nvGraphicFramePr>
        <p:xfrm>
          <a:off x="3795627" y="1272980"/>
          <a:ext cx="7580175" cy="5483405"/>
        </p:xfrm>
        <a:graphic>
          <a:graphicData uri="http://schemas.openxmlformats.org/drawingml/2006/table">
            <a:tbl>
              <a:tblPr firstRow="1" firstCol="1" bandRow="1">
                <a:noFill/>
                <a:tableStyleId>{162E070B-021E-41B2-B654-C3F7026BE7C2}</a:tableStyleId>
              </a:tblPr>
              <a:tblGrid>
                <a:gridCol w="3156050">
                  <a:extLst>
                    <a:ext uri="{9D8B030D-6E8A-4147-A177-3AD203B41FA5}">
                      <a16:colId xmlns:a16="http://schemas.microsoft.com/office/drawing/2014/main" val="20000"/>
                    </a:ext>
                  </a:extLst>
                </a:gridCol>
                <a:gridCol w="1238250">
                  <a:extLst>
                    <a:ext uri="{9D8B030D-6E8A-4147-A177-3AD203B41FA5}">
                      <a16:colId xmlns:a16="http://schemas.microsoft.com/office/drawing/2014/main" val="20001"/>
                    </a:ext>
                  </a:extLst>
                </a:gridCol>
                <a:gridCol w="904875">
                  <a:extLst>
                    <a:ext uri="{9D8B030D-6E8A-4147-A177-3AD203B41FA5}">
                      <a16:colId xmlns:a16="http://schemas.microsoft.com/office/drawing/2014/main" val="20002"/>
                    </a:ext>
                  </a:extLst>
                </a:gridCol>
                <a:gridCol w="847725">
                  <a:extLst>
                    <a:ext uri="{9D8B030D-6E8A-4147-A177-3AD203B41FA5}">
                      <a16:colId xmlns:a16="http://schemas.microsoft.com/office/drawing/2014/main" val="20003"/>
                    </a:ext>
                  </a:extLst>
                </a:gridCol>
                <a:gridCol w="781050">
                  <a:extLst>
                    <a:ext uri="{9D8B030D-6E8A-4147-A177-3AD203B41FA5}">
                      <a16:colId xmlns:a16="http://schemas.microsoft.com/office/drawing/2014/main" val="20004"/>
                    </a:ext>
                  </a:extLst>
                </a:gridCol>
                <a:gridCol w="652225">
                  <a:extLst>
                    <a:ext uri="{9D8B030D-6E8A-4147-A177-3AD203B41FA5}">
                      <a16:colId xmlns:a16="http://schemas.microsoft.com/office/drawing/2014/main" val="20005"/>
                    </a:ext>
                  </a:extLst>
                </a:gridCol>
              </a:tblGrid>
              <a:tr h="790575">
                <a:tc>
                  <a:txBody>
                    <a:bodyPr/>
                    <a:lstStyle/>
                    <a:p>
                      <a:pPr marL="0" marR="0" lvl="0" indent="0" algn="ctr" rtl="0">
                        <a:lnSpc>
                          <a:spcPct val="120000"/>
                        </a:lnSpc>
                        <a:spcBef>
                          <a:spcPts val="0"/>
                        </a:spcBef>
                        <a:spcAft>
                          <a:spcPts val="0"/>
                        </a:spcAft>
                        <a:buNone/>
                      </a:pPr>
                      <a:r>
                        <a:rPr lang="en-US" sz="1050" b="1" i="0" u="none" strike="noStrike" cap="none" dirty="0">
                          <a:solidFill>
                            <a:schemeClr val="bg1"/>
                          </a:solidFill>
                          <a:latin typeface="Comfortaa"/>
                          <a:ea typeface="Comfortaa"/>
                          <a:cs typeface="Comfortaa"/>
                          <a:sym typeface="Comfortaa"/>
                        </a:rPr>
                        <a:t>Indicator</a:t>
                      </a:r>
                      <a:endParaRPr dirty="0">
                        <a:solidFill>
                          <a:schemeClr val="bg1"/>
                        </a:solidFill>
                      </a:endParaRPr>
                    </a:p>
                  </a:txBody>
                  <a:tcPr marL="43600" marR="43600"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None/>
                      </a:pPr>
                      <a:r>
                        <a:rPr lang="en-US" sz="1050" b="1" i="0" u="none" strike="noStrike" cap="none" dirty="0">
                          <a:solidFill>
                            <a:schemeClr val="bg1"/>
                          </a:solidFill>
                          <a:latin typeface="Comfortaa"/>
                          <a:ea typeface="Comfortaa"/>
                          <a:cs typeface="Comfortaa"/>
                          <a:sym typeface="Comfortaa"/>
                        </a:rPr>
                        <a:t>Indicator type, norm type</a:t>
                      </a:r>
                      <a:endParaRPr sz="1050" b="1" i="0" u="none" strike="noStrike" cap="none" dirty="0">
                        <a:solidFill>
                          <a:schemeClr val="bg1"/>
                        </a:solidFill>
                        <a:latin typeface="Comfortaa"/>
                        <a:ea typeface="Comfortaa"/>
                        <a:cs typeface="Comfortaa"/>
                        <a:sym typeface="Comfortaa"/>
                      </a:endParaRPr>
                    </a:p>
                  </a:txBody>
                  <a:tcPr marL="43600" marR="43600"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Clr>
                          <a:schemeClr val="dk1"/>
                        </a:buClr>
                        <a:buSzPts val="1050"/>
                        <a:buFont typeface="Calibri"/>
                        <a:buNone/>
                      </a:pPr>
                      <a:endParaRPr sz="1050" b="1" i="0" u="none" strike="noStrike" cap="none" dirty="0">
                        <a:solidFill>
                          <a:schemeClr val="bg1"/>
                        </a:solidFill>
                        <a:latin typeface="Comfortaa"/>
                        <a:ea typeface="Comfortaa"/>
                        <a:cs typeface="Comfortaa"/>
                        <a:sym typeface="Comfortaa"/>
                      </a:endParaRPr>
                    </a:p>
                  </a:txBody>
                  <a:tcPr marL="43600" marR="43600"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Clr>
                          <a:schemeClr val="dk1"/>
                        </a:buClr>
                        <a:buSzPts val="1050"/>
                        <a:buFont typeface="Calibri"/>
                        <a:buNone/>
                      </a:pPr>
                      <a:endParaRPr sz="1050" b="0" i="0" u="none" strike="noStrike" cap="none" dirty="0">
                        <a:solidFill>
                          <a:schemeClr val="bg1"/>
                        </a:solidFill>
                        <a:latin typeface="Comfortaa"/>
                        <a:ea typeface="Comfortaa"/>
                        <a:cs typeface="Comfortaa"/>
                        <a:sym typeface="Comfortaa"/>
                      </a:endParaRPr>
                    </a:p>
                  </a:txBody>
                  <a:tcPr marL="43600" marR="43600"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Clr>
                          <a:schemeClr val="dk1"/>
                        </a:buClr>
                        <a:buSzPts val="1050"/>
                        <a:buFont typeface="Calibri"/>
                        <a:buNone/>
                      </a:pPr>
                      <a:endParaRPr sz="1050" b="0" i="0" u="none" strike="noStrike" cap="none" dirty="0">
                        <a:solidFill>
                          <a:schemeClr val="bg1"/>
                        </a:solidFill>
                        <a:latin typeface="Comfortaa"/>
                        <a:ea typeface="Comfortaa"/>
                        <a:cs typeface="Comfortaa"/>
                        <a:sym typeface="Comfortaa"/>
                      </a:endParaRPr>
                    </a:p>
                  </a:txBody>
                  <a:tcPr marL="43600" marR="43600"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None/>
                      </a:pPr>
                      <a:endParaRPr sz="1050" b="1" i="0" u="none" strike="noStrike" cap="none" dirty="0">
                        <a:solidFill>
                          <a:schemeClr val="bg1"/>
                        </a:solidFill>
                        <a:latin typeface="Comfortaa"/>
                        <a:ea typeface="Comfortaa"/>
                        <a:cs typeface="Comfortaa"/>
                        <a:sym typeface="Comfortaa"/>
                      </a:endParaRPr>
                    </a:p>
                  </a:txBody>
                  <a:tcPr marL="43600" marR="43600"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79650">
                <a:tc>
                  <a:txBody>
                    <a:bodyPr/>
                    <a:lstStyle/>
                    <a:p>
                      <a:pPr marL="0" marR="0" lvl="0" indent="0" algn="ctr" rtl="0">
                        <a:spcBef>
                          <a:spcPts val="0"/>
                        </a:spcBef>
                        <a:spcAft>
                          <a:spcPts val="0"/>
                        </a:spcAft>
                        <a:buClr>
                          <a:srgbClr val="3F3F3F"/>
                        </a:buClr>
                        <a:buSzPts val="1050"/>
                        <a:buFont typeface="Calibri"/>
                        <a:buNone/>
                      </a:pPr>
                      <a:r>
                        <a:rPr lang="en-US" sz="1050" b="0" i="0" u="none" strike="noStrike" cap="none">
                          <a:solidFill>
                            <a:srgbClr val="3F3F3F"/>
                          </a:solidFill>
                          <a:latin typeface="Comfortaa"/>
                          <a:ea typeface="Comfortaa"/>
                          <a:cs typeface="Comfortaa"/>
                          <a:sym typeface="Comfortaa"/>
                        </a:rPr>
                        <a:t>Number of radio drama episodes/TV spots newly developed that model desired social norms</a:t>
                      </a:r>
                      <a:endParaRPr/>
                    </a:p>
                  </a:txBody>
                  <a:tcPr marL="43600" marR="4360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050" b="0" i="0" u="none" strike="noStrike" cap="none">
                          <a:solidFill>
                            <a:srgbClr val="3F3F3F"/>
                          </a:solidFill>
                          <a:latin typeface="Comfortaa"/>
                          <a:ea typeface="Comfortaa"/>
                          <a:cs typeface="Comfortaa"/>
                          <a:sym typeface="Comfortaa"/>
                        </a:rPr>
                        <a:t>Output</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None/>
                      </a:pPr>
                      <a:endParaRPr sz="1050" b="0" i="0" u="none" strike="noStrike" cap="none">
                        <a:solidFill>
                          <a:schemeClr val="dk1"/>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1050"/>
                        <a:buFont typeface="Calibri"/>
                        <a:buNone/>
                      </a:pPr>
                      <a:endParaRPr sz="1050" b="0" i="0" u="none" strike="noStrike" cap="none">
                        <a:solidFill>
                          <a:schemeClr val="dk1"/>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1050"/>
                        <a:buFont typeface="Calibri"/>
                        <a:buNone/>
                      </a:pPr>
                      <a:endParaRPr sz="1050" b="0" i="0" u="none" strike="noStrike" cap="none">
                        <a:solidFill>
                          <a:schemeClr val="dk1"/>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1050"/>
                        <a:buFont typeface="Calibri"/>
                        <a:buNone/>
                      </a:pPr>
                      <a:endParaRPr sz="1050" b="0" i="0" u="none" strike="noStrike" cap="none">
                        <a:solidFill>
                          <a:schemeClr val="dk1"/>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52450">
                <a:tc>
                  <a:txBody>
                    <a:bodyPr/>
                    <a:lstStyle/>
                    <a:p>
                      <a:pPr marL="0" marR="0" lvl="0" indent="0" algn="ctr" rtl="0">
                        <a:spcBef>
                          <a:spcPts val="0"/>
                        </a:spcBef>
                        <a:spcAft>
                          <a:spcPts val="0"/>
                        </a:spcAft>
                        <a:buClr>
                          <a:srgbClr val="3F3F3F"/>
                        </a:buClr>
                        <a:buSzPts val="1050"/>
                        <a:buFont typeface="Calibri"/>
                        <a:buNone/>
                      </a:pPr>
                      <a:r>
                        <a:rPr lang="en-US" sz="1050" b="0" i="0" u="none" strike="noStrike" cap="none">
                          <a:solidFill>
                            <a:srgbClr val="3F3F3F"/>
                          </a:solidFill>
                          <a:latin typeface="Comfortaa"/>
                          <a:ea typeface="Comfortaa"/>
                          <a:cs typeface="Comfortaa"/>
                          <a:sym typeface="Comfortaa"/>
                        </a:rPr>
                        <a:t>Number of radio drama episodes/TV spots broadcasted that model desired social norms</a:t>
                      </a:r>
                      <a:endParaRPr/>
                    </a:p>
                  </a:txBody>
                  <a:tcPr marL="43600" marR="4360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050" b="0" i="0" u="none" strike="noStrike" cap="none">
                          <a:solidFill>
                            <a:srgbClr val="3F3F3F"/>
                          </a:solidFill>
                          <a:latin typeface="Comfortaa"/>
                          <a:ea typeface="Comfortaa"/>
                          <a:cs typeface="Comfortaa"/>
                          <a:sym typeface="Comfortaa"/>
                        </a:rPr>
                        <a:t>Output</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None/>
                      </a:pPr>
                      <a:endParaRPr sz="1050" b="0" i="0" u="none" strike="noStrike" cap="none">
                        <a:solidFill>
                          <a:schemeClr val="dk1"/>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1050"/>
                        <a:buFont typeface="Calibri"/>
                        <a:buNone/>
                      </a:pPr>
                      <a:endParaRPr sz="1050" b="0" i="0" u="none" strike="noStrike" cap="none">
                        <a:solidFill>
                          <a:schemeClr val="dk1"/>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1050"/>
                        <a:buFont typeface="Calibri"/>
                        <a:buNone/>
                      </a:pPr>
                      <a:endParaRPr sz="1050" b="0" i="0" u="none" strike="noStrike" cap="none">
                        <a:solidFill>
                          <a:schemeClr val="dk1"/>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1050"/>
                        <a:buFont typeface="Calibri"/>
                        <a:buNone/>
                      </a:pPr>
                      <a:endParaRPr sz="1050" b="0" i="0" u="none" strike="noStrike" cap="none">
                        <a:solidFill>
                          <a:schemeClr val="dk1"/>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95300">
                <a:tc>
                  <a:txBody>
                    <a:bodyPr/>
                    <a:lstStyle/>
                    <a:p>
                      <a:pPr marL="0" marR="0" lvl="0" indent="0" algn="ctr" rtl="0">
                        <a:spcBef>
                          <a:spcPts val="0"/>
                        </a:spcBef>
                        <a:spcAft>
                          <a:spcPts val="0"/>
                        </a:spcAft>
                        <a:buClr>
                          <a:srgbClr val="3F3F3F"/>
                        </a:buClr>
                        <a:buSzPts val="1050"/>
                        <a:buFont typeface="Calibri"/>
                        <a:buNone/>
                      </a:pPr>
                      <a:r>
                        <a:rPr lang="en-US" sz="1050" b="0" i="0" u="none" strike="noStrike" cap="none">
                          <a:solidFill>
                            <a:srgbClr val="3F3F3F"/>
                          </a:solidFill>
                          <a:latin typeface="Comfortaa"/>
                          <a:ea typeface="Comfortaa"/>
                          <a:cs typeface="Comfortaa"/>
                          <a:sym typeface="Comfortaa"/>
                        </a:rPr>
                        <a:t>Number of providers who participated in training addressing priority norms</a:t>
                      </a:r>
                      <a:endParaRPr/>
                    </a:p>
                  </a:txBody>
                  <a:tcPr marL="43600" marR="4360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050" b="0" i="0" u="none" strike="noStrike" cap="none">
                          <a:solidFill>
                            <a:srgbClr val="3F3F3F"/>
                          </a:solidFill>
                          <a:latin typeface="Comfortaa"/>
                          <a:ea typeface="Comfortaa"/>
                          <a:cs typeface="Comfortaa"/>
                          <a:sym typeface="Comfortaa"/>
                        </a:rPr>
                        <a:t>Output</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None/>
                      </a:pPr>
                      <a:endParaRPr sz="1050" b="0" i="0" u="none" strike="noStrike" cap="none">
                        <a:solidFill>
                          <a:schemeClr val="dk1"/>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1050"/>
                        <a:buFont typeface="Calibri"/>
                        <a:buNone/>
                      </a:pPr>
                      <a:endParaRPr sz="1050" b="0" i="0" u="none" strike="noStrike" cap="none">
                        <a:solidFill>
                          <a:schemeClr val="dk1"/>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1050"/>
                        <a:buFont typeface="Calibri"/>
                        <a:buNone/>
                      </a:pPr>
                      <a:endParaRPr sz="1050" b="0" i="0" u="none" strike="noStrike" cap="none">
                        <a:solidFill>
                          <a:schemeClr val="dk1"/>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1050"/>
                        <a:buFont typeface="Calibri"/>
                        <a:buNone/>
                      </a:pPr>
                      <a:endParaRPr sz="1050" b="0" i="0" u="none" strike="noStrike" cap="none">
                        <a:solidFill>
                          <a:schemeClr val="dk1"/>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609600">
                <a:tc>
                  <a:txBody>
                    <a:bodyPr/>
                    <a:lstStyle/>
                    <a:p>
                      <a:pPr marL="0" marR="0" lvl="0" indent="0" algn="ctr" rtl="0">
                        <a:spcBef>
                          <a:spcPts val="0"/>
                        </a:spcBef>
                        <a:spcAft>
                          <a:spcPts val="0"/>
                        </a:spcAft>
                        <a:buClr>
                          <a:srgbClr val="3F3F3F"/>
                        </a:buClr>
                        <a:buSzPts val="1050"/>
                        <a:buFont typeface="Calibri"/>
                        <a:buNone/>
                      </a:pPr>
                      <a:r>
                        <a:rPr lang="en-US" sz="1050" b="0" i="0" u="none" strike="noStrike" cap="none">
                          <a:solidFill>
                            <a:srgbClr val="3F3F3F"/>
                          </a:solidFill>
                          <a:latin typeface="Comfortaa"/>
                          <a:ea typeface="Comfortaa"/>
                          <a:cs typeface="Comfortaa"/>
                          <a:sym typeface="Comfortaa"/>
                        </a:rPr>
                        <a:t>Number of priority group members who participated in social mobilization activities that focused on social norms</a:t>
                      </a:r>
                      <a:endParaRPr/>
                    </a:p>
                  </a:txBody>
                  <a:tcPr marL="43600" marR="4360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050" b="0" i="0" u="none" strike="noStrike" cap="none">
                          <a:solidFill>
                            <a:srgbClr val="3F3F3F"/>
                          </a:solidFill>
                          <a:latin typeface="Comfortaa"/>
                          <a:ea typeface="Comfortaa"/>
                          <a:cs typeface="Comfortaa"/>
                          <a:sym typeface="Comfortaa"/>
                        </a:rPr>
                        <a:t>Coverage</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None/>
                      </a:pPr>
                      <a:endParaRPr sz="1050" b="0" i="0" u="none" strike="noStrike" cap="none">
                        <a:solidFill>
                          <a:schemeClr val="dk1"/>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1050"/>
                        <a:buFont typeface="Calibri"/>
                        <a:buNone/>
                      </a:pPr>
                      <a:endParaRPr sz="1050" b="0" i="0" u="none" strike="noStrike" cap="none">
                        <a:solidFill>
                          <a:schemeClr val="dk1"/>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1050"/>
                        <a:buFont typeface="Calibri"/>
                        <a:buNone/>
                      </a:pPr>
                      <a:endParaRPr sz="1050" b="0" i="0" u="none" strike="noStrike" cap="none">
                        <a:solidFill>
                          <a:schemeClr val="dk1"/>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1050"/>
                        <a:buFont typeface="Calibri"/>
                        <a:buNone/>
                      </a:pPr>
                      <a:endParaRPr sz="1050" b="0" i="0" u="none" strike="noStrike" cap="none">
                        <a:solidFill>
                          <a:schemeClr val="dk1"/>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533400">
                <a:tc>
                  <a:txBody>
                    <a:bodyPr/>
                    <a:lstStyle/>
                    <a:p>
                      <a:pPr marL="0" marR="0" lvl="0" indent="0" algn="ctr" rtl="0">
                        <a:spcBef>
                          <a:spcPts val="0"/>
                        </a:spcBef>
                        <a:spcAft>
                          <a:spcPts val="0"/>
                        </a:spcAft>
                        <a:buClr>
                          <a:srgbClr val="3F3F3F"/>
                        </a:buClr>
                        <a:buSzPts val="1050"/>
                        <a:buFont typeface="Calibri"/>
                        <a:buNone/>
                      </a:pPr>
                      <a:r>
                        <a:rPr lang="en-US" sz="1050" b="0" i="0" u="none" strike="noStrike" cap="none">
                          <a:solidFill>
                            <a:srgbClr val="3F3F3F"/>
                          </a:solidFill>
                          <a:latin typeface="Comfortaa"/>
                          <a:ea typeface="Comfortaa"/>
                          <a:cs typeface="Comfortaa"/>
                          <a:sym typeface="Comfortaa"/>
                        </a:rPr>
                        <a:t>% of priority group who recall radio drama/TV spots that model desired social norms</a:t>
                      </a:r>
                      <a:endParaRPr/>
                    </a:p>
                  </a:txBody>
                  <a:tcPr marL="43600" marR="4360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050" b="0" i="0" u="none" strike="noStrike" cap="none">
                          <a:solidFill>
                            <a:srgbClr val="3F3F3F"/>
                          </a:solidFill>
                          <a:latin typeface="Comfortaa"/>
                          <a:ea typeface="Comfortaa"/>
                          <a:cs typeface="Comfortaa"/>
                          <a:sym typeface="Comfortaa"/>
                        </a:rPr>
                        <a:t>Reach</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None/>
                      </a:pPr>
                      <a:endParaRPr sz="1050" b="0" i="0" u="none" strike="noStrike" cap="none">
                        <a:solidFill>
                          <a:schemeClr val="dk1"/>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1050"/>
                        <a:buFont typeface="Calibri"/>
                        <a:buNone/>
                      </a:pPr>
                      <a:endParaRPr sz="1050" b="0" i="0" u="none" strike="noStrike" cap="none">
                        <a:solidFill>
                          <a:schemeClr val="dk1"/>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1050"/>
                        <a:buFont typeface="Calibri"/>
                        <a:buNone/>
                      </a:pPr>
                      <a:endParaRPr sz="1050" b="0" i="0" u="none" strike="noStrike" cap="none">
                        <a:solidFill>
                          <a:schemeClr val="dk1"/>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1050"/>
                        <a:buFont typeface="Calibri"/>
                        <a:buNone/>
                      </a:pPr>
                      <a:endParaRPr sz="1050" b="0" i="0" u="none" strike="noStrike" cap="none">
                        <a:solidFill>
                          <a:schemeClr val="dk1"/>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485775">
                <a:tc>
                  <a:txBody>
                    <a:bodyPr/>
                    <a:lstStyle/>
                    <a:p>
                      <a:pPr marL="0" marR="0" lvl="0" indent="0" algn="ctr" rtl="0">
                        <a:spcBef>
                          <a:spcPts val="0"/>
                        </a:spcBef>
                        <a:spcAft>
                          <a:spcPts val="0"/>
                        </a:spcAft>
                        <a:buClr>
                          <a:srgbClr val="3F3F3F"/>
                        </a:buClr>
                        <a:buSzPts val="1050"/>
                        <a:buFont typeface="Calibri"/>
                        <a:buNone/>
                      </a:pPr>
                      <a:r>
                        <a:rPr lang="en-US" sz="1050" b="0" i="0" u="none" strike="noStrike" cap="none">
                          <a:solidFill>
                            <a:srgbClr val="3F3F3F"/>
                          </a:solidFill>
                          <a:latin typeface="Comfortaa"/>
                          <a:ea typeface="Comfortaa"/>
                          <a:cs typeface="Comfortaa"/>
                          <a:sym typeface="Comfortaa"/>
                        </a:rPr>
                        <a:t>% of men who intend to communicate with their wives about family planning</a:t>
                      </a:r>
                      <a:endParaRPr/>
                    </a:p>
                  </a:txBody>
                  <a:tcPr marL="43600" marR="4360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050" b="0" i="0" u="none" strike="noStrike" cap="none">
                          <a:solidFill>
                            <a:srgbClr val="3F3F3F"/>
                          </a:solidFill>
                          <a:latin typeface="Comfortaa"/>
                          <a:ea typeface="Comfortaa"/>
                          <a:cs typeface="Comfortaa"/>
                          <a:sym typeface="Comfortaa"/>
                        </a:rPr>
                        <a:t>Intermediate</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None/>
                      </a:pPr>
                      <a:endParaRPr sz="1050" b="0" i="0" u="none" strike="noStrike" cap="none">
                        <a:solidFill>
                          <a:schemeClr val="dk1"/>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1050"/>
                        <a:buFont typeface="Calibri"/>
                        <a:buNone/>
                      </a:pPr>
                      <a:endParaRPr sz="1050" b="0" i="0" u="none" strike="noStrike" cap="none">
                        <a:solidFill>
                          <a:schemeClr val="dk1"/>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1050"/>
                        <a:buFont typeface="Calibri"/>
                        <a:buNone/>
                      </a:pPr>
                      <a:endParaRPr sz="1050" b="0" i="0" u="none" strike="noStrike" cap="none">
                        <a:solidFill>
                          <a:schemeClr val="dk1"/>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1050"/>
                        <a:buFont typeface="Calibri"/>
                        <a:buNone/>
                      </a:pPr>
                      <a:endParaRPr sz="1050" b="0" i="0" u="none" strike="noStrike" cap="none">
                        <a:solidFill>
                          <a:schemeClr val="dk1"/>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495300">
                <a:tc>
                  <a:txBody>
                    <a:bodyPr/>
                    <a:lstStyle/>
                    <a:p>
                      <a:pPr marL="0" marR="0" lvl="0" indent="0" algn="ctr" rtl="0">
                        <a:spcBef>
                          <a:spcPts val="0"/>
                        </a:spcBef>
                        <a:spcAft>
                          <a:spcPts val="0"/>
                        </a:spcAft>
                        <a:buClr>
                          <a:srgbClr val="3F3F3F"/>
                        </a:buClr>
                        <a:buSzPts val="1050"/>
                        <a:buFont typeface="Calibri"/>
                        <a:buNone/>
                      </a:pPr>
                      <a:r>
                        <a:rPr lang="en-US" sz="1050" b="0" i="0" u="none" strike="noStrike" cap="none">
                          <a:solidFill>
                            <a:srgbClr val="3F3F3F"/>
                          </a:solidFill>
                          <a:latin typeface="Comfortaa"/>
                          <a:ea typeface="Comfortaa"/>
                          <a:cs typeface="Comfortaa"/>
                          <a:sym typeface="Comfortaa"/>
                        </a:rPr>
                        <a:t>% of intended audience who report that their religious community approves of family planning</a:t>
                      </a:r>
                      <a:endParaRPr/>
                    </a:p>
                  </a:txBody>
                  <a:tcPr marL="43600" marR="4360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050" b="0" i="0" u="none" strike="noStrike" cap="none">
                          <a:solidFill>
                            <a:srgbClr val="3F3F3F"/>
                          </a:solidFill>
                          <a:latin typeface="Comfortaa"/>
                          <a:ea typeface="Comfortaa"/>
                          <a:cs typeface="Comfortaa"/>
                          <a:sym typeface="Comfortaa"/>
                        </a:rPr>
                        <a:t>Intermediate outcome, descriptive norm</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None/>
                      </a:pPr>
                      <a:endParaRPr sz="1050" b="0" i="0" u="none" strike="noStrike" cap="none">
                        <a:solidFill>
                          <a:schemeClr val="dk1"/>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1050"/>
                        <a:buFont typeface="Calibri"/>
                        <a:buNone/>
                      </a:pPr>
                      <a:endParaRPr sz="1050" b="0" i="0" u="none" strike="noStrike" cap="none">
                        <a:solidFill>
                          <a:schemeClr val="dk1"/>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1050"/>
                        <a:buFont typeface="Calibri"/>
                        <a:buNone/>
                      </a:pPr>
                      <a:endParaRPr sz="1050" b="0" i="0" u="none" strike="noStrike" cap="none">
                        <a:solidFill>
                          <a:schemeClr val="dk1"/>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1050"/>
                        <a:buFont typeface="Calibri"/>
                        <a:buNone/>
                      </a:pPr>
                      <a:endParaRPr sz="1050" b="0" i="0" u="none" strike="noStrike" cap="none">
                        <a:solidFill>
                          <a:schemeClr val="dk1"/>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696575">
                <a:tc>
                  <a:txBody>
                    <a:bodyPr/>
                    <a:lstStyle/>
                    <a:p>
                      <a:pPr marL="0" marR="0" lvl="0" indent="0" algn="ctr" rtl="0">
                        <a:spcBef>
                          <a:spcPts val="0"/>
                        </a:spcBef>
                        <a:spcAft>
                          <a:spcPts val="0"/>
                        </a:spcAft>
                        <a:buClr>
                          <a:srgbClr val="3F3F3F"/>
                        </a:buClr>
                        <a:buSzPts val="1050"/>
                        <a:buFont typeface="Calibri"/>
                        <a:buNone/>
                      </a:pPr>
                      <a:r>
                        <a:rPr lang="en-US" sz="1050" b="0" i="0" u="none" strike="noStrike" cap="none">
                          <a:solidFill>
                            <a:srgbClr val="3F3F3F"/>
                          </a:solidFill>
                          <a:latin typeface="Comfortaa"/>
                          <a:ea typeface="Comfortaa"/>
                          <a:cs typeface="Comfortaa"/>
                          <a:sym typeface="Comfortaa"/>
                        </a:rPr>
                        <a:t>% of intended audience who agree that others like them in their communities use modern contraception</a:t>
                      </a:r>
                      <a:endParaRPr/>
                    </a:p>
                  </a:txBody>
                  <a:tcPr marL="43600" marR="4360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3F3F3F"/>
                        </a:buClr>
                        <a:buSzPts val="1050"/>
                        <a:buFont typeface="Comfortaa"/>
                        <a:buNone/>
                      </a:pPr>
                      <a:r>
                        <a:rPr lang="en-US" sz="1050" b="0" i="0" u="none" strike="noStrike" cap="none">
                          <a:solidFill>
                            <a:srgbClr val="3F3F3F"/>
                          </a:solidFill>
                          <a:latin typeface="Comfortaa"/>
                          <a:ea typeface="Comfortaa"/>
                          <a:cs typeface="Comfortaa"/>
                          <a:sym typeface="Comfortaa"/>
                        </a:rPr>
                        <a:t>Intermediate outcome, descriptive norm</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None/>
                      </a:pPr>
                      <a:endParaRPr sz="1050" b="0" i="0" u="none" strike="noStrike" cap="none">
                        <a:solidFill>
                          <a:schemeClr val="dk1"/>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1050"/>
                        <a:buFont typeface="Calibri"/>
                        <a:buNone/>
                      </a:pPr>
                      <a:endParaRPr sz="1050" b="0" i="0" u="none" strike="noStrike" cap="none">
                        <a:solidFill>
                          <a:schemeClr val="dk1"/>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1050"/>
                        <a:buFont typeface="Calibri"/>
                        <a:buNone/>
                      </a:pPr>
                      <a:endParaRPr sz="1050" b="0" i="0" u="none" strike="noStrike" cap="none">
                        <a:solidFill>
                          <a:schemeClr val="dk1"/>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1050"/>
                        <a:buFont typeface="Calibri"/>
                        <a:buNone/>
                      </a:pPr>
                      <a:endParaRPr sz="1050" b="0" i="0" u="none" strike="noStrike" cap="none" dirty="0">
                        <a:solidFill>
                          <a:schemeClr val="dk1"/>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bl>
          </a:graphicData>
        </a:graphic>
      </p:graphicFrame>
      <p:sp>
        <p:nvSpPr>
          <p:cNvPr id="1668" name="Google Shape;1668;p85"/>
          <p:cNvSpPr txBox="1">
            <a:spLocks noGrp="1"/>
          </p:cNvSpPr>
          <p:nvPr>
            <p:ph type="body" idx="1"/>
          </p:nvPr>
        </p:nvSpPr>
        <p:spPr>
          <a:xfrm>
            <a:off x="1024445" y="2067780"/>
            <a:ext cx="2271204"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193C0"/>
              </a:buClr>
              <a:buSzPts val="2400"/>
              <a:buNone/>
            </a:pPr>
            <a:r>
              <a:rPr lang="en-US" sz="2400">
                <a:solidFill>
                  <a:srgbClr val="0193C0"/>
                </a:solidFill>
                <a:latin typeface="Comfortaa"/>
                <a:ea typeface="Comfortaa"/>
                <a:cs typeface="Comfortaa"/>
                <a:sym typeface="Comfortaa"/>
              </a:rPr>
              <a:t>EXAMPLE</a:t>
            </a:r>
            <a:endParaRPr sz="2400">
              <a:solidFill>
                <a:srgbClr val="454545"/>
              </a:solidFill>
              <a:latin typeface="Avenir"/>
              <a:ea typeface="Avenir"/>
              <a:cs typeface="Avenir"/>
              <a:sym typeface="Avenir"/>
            </a:endParaRPr>
          </a:p>
          <a:p>
            <a:pPr marL="0" lvl="0" indent="0" algn="l" rtl="0">
              <a:lnSpc>
                <a:spcPct val="90000"/>
              </a:lnSpc>
              <a:spcBef>
                <a:spcPts val="1000"/>
              </a:spcBef>
              <a:spcAft>
                <a:spcPts val="0"/>
              </a:spcAft>
              <a:buClr>
                <a:srgbClr val="3F3F3F"/>
              </a:buClr>
              <a:buSzPts val="2000"/>
              <a:buNone/>
            </a:pPr>
            <a:r>
              <a:rPr lang="en-US" sz="2000">
                <a:solidFill>
                  <a:srgbClr val="3F3F3F"/>
                </a:solidFill>
                <a:latin typeface="Comfortaa"/>
                <a:ea typeface="Comfortaa"/>
                <a:cs typeface="Comfortaa"/>
                <a:sym typeface="Comfortaa"/>
              </a:rPr>
              <a:t>Monitoring Plan Table</a:t>
            </a:r>
            <a:endParaRPr/>
          </a:p>
          <a:p>
            <a:pPr marL="0" lvl="0" indent="0" algn="l" rtl="0">
              <a:lnSpc>
                <a:spcPct val="90000"/>
              </a:lnSpc>
              <a:spcBef>
                <a:spcPts val="1000"/>
              </a:spcBef>
              <a:spcAft>
                <a:spcPts val="0"/>
              </a:spcAft>
              <a:buClr>
                <a:schemeClr val="dk1"/>
              </a:buClr>
              <a:buSzPts val="2800"/>
              <a:buNone/>
            </a:pPr>
            <a:endParaRPr>
              <a:solidFill>
                <a:srgbClr val="00B0F0"/>
              </a:solidFill>
              <a:latin typeface="Comfortaa"/>
              <a:ea typeface="Comfortaa"/>
              <a:cs typeface="Comfortaa"/>
              <a:sym typeface="Comfortaa"/>
            </a:endParaRPr>
          </a:p>
        </p:txBody>
      </p:sp>
      <p:sp>
        <p:nvSpPr>
          <p:cNvPr id="1669" name="Google Shape;1669;p85"/>
          <p:cNvSpPr txBox="1"/>
          <p:nvPr/>
        </p:nvSpPr>
        <p:spPr>
          <a:xfrm>
            <a:off x="1024445" y="814889"/>
            <a:ext cx="7781352" cy="34146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7C1E8"/>
              </a:buClr>
              <a:buSzPts val="3200"/>
              <a:buFont typeface="Arial"/>
              <a:buNone/>
            </a:pPr>
            <a:r>
              <a:rPr lang="en-US" sz="3200" b="1" i="0">
                <a:solidFill>
                  <a:srgbClr val="07C1E8"/>
                </a:solidFill>
                <a:latin typeface="Arial"/>
                <a:ea typeface="Arial"/>
                <a:cs typeface="Arial"/>
                <a:sym typeface="Arial"/>
              </a:rPr>
              <a:t>Activity 2: Integrate Social Norms Indicators into M&amp;E Plan</a:t>
            </a:r>
            <a:endParaRPr sz="3200" b="1" i="0">
              <a:solidFill>
                <a:schemeClr val="accent2"/>
              </a:solidFill>
              <a:latin typeface="Calibri"/>
              <a:ea typeface="Calibri"/>
              <a:cs typeface="Calibri"/>
              <a:sym typeface="Calibri"/>
            </a:endParaRPr>
          </a:p>
        </p:txBody>
      </p:sp>
      <p:grpSp>
        <p:nvGrpSpPr>
          <p:cNvPr id="1670" name="Google Shape;1670;p85"/>
          <p:cNvGrpSpPr/>
          <p:nvPr/>
        </p:nvGrpSpPr>
        <p:grpSpPr>
          <a:xfrm>
            <a:off x="9601200" y="328481"/>
            <a:ext cx="2832498" cy="494202"/>
            <a:chOff x="4116076" y="413123"/>
            <a:chExt cx="2832498" cy="494202"/>
          </a:xfrm>
        </p:grpSpPr>
        <p:cxnSp>
          <p:nvCxnSpPr>
            <p:cNvPr id="1671" name="Google Shape;1671;p85"/>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1672" name="Google Shape;1672;p85"/>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673" name="Google Shape;1673;p85"/>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1674" name="Google Shape;1674;p85"/>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1675" name="Google Shape;1675;p85"/>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2</a:t>
              </a:r>
              <a:endParaRPr sz="500" b="1">
                <a:solidFill>
                  <a:srgbClr val="BFBFBF"/>
                </a:solidFill>
                <a:latin typeface="Avenir"/>
                <a:ea typeface="Avenir"/>
                <a:cs typeface="Avenir"/>
                <a:sym typeface="Avenir"/>
              </a:endParaRPr>
            </a:p>
          </p:txBody>
        </p:sp>
        <p:sp>
          <p:nvSpPr>
            <p:cNvPr id="1676" name="Google Shape;1676;p85"/>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3</a:t>
              </a:r>
              <a:endParaRPr sz="500" b="1">
                <a:solidFill>
                  <a:srgbClr val="BFBFBF"/>
                </a:solidFill>
                <a:latin typeface="Avenir"/>
                <a:ea typeface="Avenir"/>
                <a:cs typeface="Avenir"/>
                <a:sym typeface="Avenir"/>
              </a:endParaRPr>
            </a:p>
          </p:txBody>
        </p:sp>
        <p:sp>
          <p:nvSpPr>
            <p:cNvPr id="1677" name="Google Shape;1677;p85"/>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4</a:t>
              </a:r>
              <a:endParaRPr sz="500" b="1">
                <a:solidFill>
                  <a:srgbClr val="07C1E8"/>
                </a:solidFill>
                <a:latin typeface="Avenir"/>
                <a:ea typeface="Avenir"/>
                <a:cs typeface="Avenir"/>
                <a:sym typeface="Avenir"/>
              </a:endParaRPr>
            </a:p>
          </p:txBody>
        </p:sp>
        <p:sp>
          <p:nvSpPr>
            <p:cNvPr id="1678" name="Google Shape;1678;p85"/>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679" name="Google Shape;1679;p85"/>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680" name="Google Shape;1680;p85"/>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681" name="Google Shape;1681;p85"/>
            <p:cNvSpPr/>
            <p:nvPr/>
          </p:nvSpPr>
          <p:spPr>
            <a:xfrm rot="8100000">
              <a:off x="6146936"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685"/>
        <p:cNvGrpSpPr/>
        <p:nvPr/>
      </p:nvGrpSpPr>
      <p:grpSpPr>
        <a:xfrm>
          <a:off x="0" y="0"/>
          <a:ext cx="0" cy="0"/>
          <a:chOff x="0" y="0"/>
          <a:chExt cx="0" cy="0"/>
        </a:xfrm>
      </p:grpSpPr>
      <p:sp>
        <p:nvSpPr>
          <p:cNvPr id="1686" name="Google Shape;1686;p86"/>
          <p:cNvSpPr txBox="1">
            <a:spLocks noGrp="1"/>
          </p:cNvSpPr>
          <p:nvPr>
            <p:ph type="body" idx="1"/>
          </p:nvPr>
        </p:nvSpPr>
        <p:spPr>
          <a:xfrm>
            <a:off x="946529" y="1930200"/>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193C0"/>
              </a:buClr>
              <a:buSzPts val="2400"/>
              <a:buNone/>
            </a:pPr>
            <a:r>
              <a:rPr lang="en-US" sz="2400">
                <a:solidFill>
                  <a:srgbClr val="0193C0"/>
                </a:solidFill>
                <a:latin typeface="Comfortaa"/>
                <a:ea typeface="Comfortaa"/>
                <a:cs typeface="Comfortaa"/>
                <a:sym typeface="Comfortaa"/>
              </a:rPr>
              <a:t>WRAP UP</a:t>
            </a:r>
            <a:endParaRPr sz="2000" b="0">
              <a:solidFill>
                <a:srgbClr val="454545"/>
              </a:solidFill>
              <a:latin typeface="Avenir"/>
              <a:ea typeface="Avenir"/>
              <a:cs typeface="Avenir"/>
              <a:sym typeface="Avenir"/>
            </a:endParaRPr>
          </a:p>
          <a:p>
            <a:pPr marL="0" lvl="0" indent="0" algn="l" rtl="0">
              <a:lnSpc>
                <a:spcPct val="100000"/>
              </a:lnSpc>
              <a:spcBef>
                <a:spcPts val="1000"/>
              </a:spcBef>
              <a:spcAft>
                <a:spcPts val="0"/>
              </a:spcAft>
              <a:buClr>
                <a:srgbClr val="454545"/>
              </a:buClr>
              <a:buSzPts val="2400"/>
              <a:buNone/>
            </a:pPr>
            <a:r>
              <a:rPr lang="en-US" sz="2400" b="0">
                <a:solidFill>
                  <a:srgbClr val="454545"/>
                </a:solidFill>
                <a:latin typeface="Avenir"/>
                <a:ea typeface="Avenir"/>
                <a:cs typeface="Avenir"/>
                <a:sym typeface="Avenir"/>
              </a:rPr>
              <a:t>In Activity 1, the team identified objectives and indicators for each of the social norms that the program will shift or reframe and defined whether these norms were descriptive or injunctive norms. In this activity, the team developed quantitative measures for the indicators. In the next activity, the team will explore qualitative methods to augment the quantitative measures.</a:t>
            </a:r>
            <a:endParaRPr/>
          </a:p>
          <a:p>
            <a:pPr marL="0" lvl="0" indent="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
        <p:nvSpPr>
          <p:cNvPr id="1687" name="Google Shape;1687;p86"/>
          <p:cNvSpPr txBox="1"/>
          <p:nvPr/>
        </p:nvSpPr>
        <p:spPr>
          <a:xfrm>
            <a:off x="1024445" y="814889"/>
            <a:ext cx="7781352" cy="34146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7C1E8"/>
              </a:buClr>
              <a:buSzPts val="3200"/>
              <a:buFont typeface="Arial"/>
              <a:buNone/>
            </a:pPr>
            <a:r>
              <a:rPr lang="en-US" sz="3200" b="1" i="0">
                <a:solidFill>
                  <a:srgbClr val="07C1E8"/>
                </a:solidFill>
                <a:latin typeface="Arial"/>
                <a:ea typeface="Arial"/>
                <a:cs typeface="Arial"/>
                <a:sym typeface="Arial"/>
              </a:rPr>
              <a:t>Activity 2: Integrate Social Norms Indicators into M&amp;E Plan</a:t>
            </a:r>
            <a:endParaRPr sz="3200" b="1" i="0">
              <a:solidFill>
                <a:schemeClr val="accent2"/>
              </a:solidFill>
              <a:latin typeface="Calibri"/>
              <a:ea typeface="Calibri"/>
              <a:cs typeface="Calibri"/>
              <a:sym typeface="Calibri"/>
            </a:endParaRPr>
          </a:p>
        </p:txBody>
      </p:sp>
      <p:grpSp>
        <p:nvGrpSpPr>
          <p:cNvPr id="1688" name="Google Shape;1688;p86"/>
          <p:cNvGrpSpPr/>
          <p:nvPr/>
        </p:nvGrpSpPr>
        <p:grpSpPr>
          <a:xfrm>
            <a:off x="9601200" y="328481"/>
            <a:ext cx="2832498" cy="494202"/>
            <a:chOff x="4116076" y="413123"/>
            <a:chExt cx="2832498" cy="494202"/>
          </a:xfrm>
        </p:grpSpPr>
        <p:cxnSp>
          <p:nvCxnSpPr>
            <p:cNvPr id="1689" name="Google Shape;1689;p86"/>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1690" name="Google Shape;1690;p86"/>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691" name="Google Shape;1691;p86"/>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1692" name="Google Shape;1692;p86"/>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1693" name="Google Shape;1693;p86"/>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2</a:t>
              </a:r>
              <a:endParaRPr sz="500" b="1">
                <a:solidFill>
                  <a:srgbClr val="BFBFBF"/>
                </a:solidFill>
                <a:latin typeface="Avenir"/>
                <a:ea typeface="Avenir"/>
                <a:cs typeface="Avenir"/>
                <a:sym typeface="Avenir"/>
              </a:endParaRPr>
            </a:p>
          </p:txBody>
        </p:sp>
        <p:sp>
          <p:nvSpPr>
            <p:cNvPr id="1694" name="Google Shape;1694;p86"/>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3</a:t>
              </a:r>
              <a:endParaRPr sz="500" b="1">
                <a:solidFill>
                  <a:srgbClr val="BFBFBF"/>
                </a:solidFill>
                <a:latin typeface="Avenir"/>
                <a:ea typeface="Avenir"/>
                <a:cs typeface="Avenir"/>
                <a:sym typeface="Avenir"/>
              </a:endParaRPr>
            </a:p>
          </p:txBody>
        </p:sp>
        <p:sp>
          <p:nvSpPr>
            <p:cNvPr id="1695" name="Google Shape;1695;p86"/>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4</a:t>
              </a:r>
              <a:endParaRPr sz="500" b="1">
                <a:solidFill>
                  <a:srgbClr val="07C1E8"/>
                </a:solidFill>
                <a:latin typeface="Avenir"/>
                <a:ea typeface="Avenir"/>
                <a:cs typeface="Avenir"/>
                <a:sym typeface="Avenir"/>
              </a:endParaRPr>
            </a:p>
          </p:txBody>
        </p:sp>
        <p:sp>
          <p:nvSpPr>
            <p:cNvPr id="1696" name="Google Shape;1696;p86"/>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697" name="Google Shape;1697;p86"/>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698" name="Google Shape;1698;p86"/>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699" name="Google Shape;1699;p86"/>
            <p:cNvSpPr/>
            <p:nvPr/>
          </p:nvSpPr>
          <p:spPr>
            <a:xfrm rot="8100000">
              <a:off x="6146936"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703"/>
        <p:cNvGrpSpPr/>
        <p:nvPr/>
      </p:nvGrpSpPr>
      <p:grpSpPr>
        <a:xfrm>
          <a:off x="0" y="0"/>
          <a:ext cx="0" cy="0"/>
          <a:chOff x="0" y="0"/>
          <a:chExt cx="0" cy="0"/>
        </a:xfrm>
      </p:grpSpPr>
      <p:sp>
        <p:nvSpPr>
          <p:cNvPr id="1704" name="Google Shape;1704;p87"/>
          <p:cNvSpPr txBox="1">
            <a:spLocks noGrp="1"/>
          </p:cNvSpPr>
          <p:nvPr>
            <p:ph type="body" idx="1"/>
          </p:nvPr>
        </p:nvSpPr>
        <p:spPr>
          <a:xfrm>
            <a:off x="946529" y="1390479"/>
            <a:ext cx="10515600" cy="489105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54545"/>
              </a:buClr>
              <a:buSzPts val="2405"/>
              <a:buNone/>
            </a:pPr>
            <a:r>
              <a:rPr lang="en-US" sz="2405" b="0">
                <a:solidFill>
                  <a:srgbClr val="454545"/>
                </a:solidFill>
                <a:latin typeface="Avenir"/>
                <a:ea typeface="Avenir"/>
                <a:cs typeface="Avenir"/>
                <a:sym typeface="Avenir"/>
              </a:rPr>
              <a:t>Qualitative approaches are an important component of monitoring, as staff try to understand if a program is being implemented according to plan (e.g., to assess fidelity); how implementation differs by contexts or group characteristics, if at all; what’s working or not working for whom, and how to adjust for those differences. Qualitative monitoring approaches can also help a program team understand complex situations, discover unintended consequences, and identify program aspects that need attention. In addition to face-to-face interviews, focus group discussions, observation, and </a:t>
            </a:r>
            <a:r>
              <a:rPr lang="en-US" sz="2405" b="0" u="sng">
                <a:solidFill>
                  <a:srgbClr val="454545"/>
                </a:solidFill>
                <a:latin typeface="Avenir"/>
                <a:ea typeface="Avenir"/>
                <a:cs typeface="Avenir"/>
                <a:sym typeface="Avenir"/>
                <a:hlinkClick r:id="rId3">
                  <a:extLst>
                    <a:ext uri="{A12FA001-AC4F-418D-AE19-62706E023703}">
                      <ahyp:hlinkClr xmlns:ahyp="http://schemas.microsoft.com/office/drawing/2018/hyperlinkcolor" val="tx"/>
                    </a:ext>
                  </a:extLst>
                </a:hlinkClick>
              </a:rPr>
              <a:t>complexity-aware methods</a:t>
            </a:r>
            <a:r>
              <a:rPr lang="en-US" sz="2405" b="0">
                <a:solidFill>
                  <a:srgbClr val="454545"/>
                </a:solidFill>
                <a:latin typeface="Avenir"/>
                <a:ea typeface="Avenir"/>
                <a:cs typeface="Avenir"/>
                <a:sym typeface="Avenir"/>
              </a:rPr>
              <a:t>, such as outcome harvesting or most significant change, among other approaches, can be useful.</a:t>
            </a:r>
            <a:endParaRPr/>
          </a:p>
          <a:p>
            <a:pPr marL="0" lvl="0" indent="0" algn="l" rtl="0">
              <a:lnSpc>
                <a:spcPct val="90000"/>
              </a:lnSpc>
              <a:spcBef>
                <a:spcPts val="1000"/>
              </a:spcBef>
              <a:spcAft>
                <a:spcPts val="0"/>
              </a:spcAft>
              <a:buClr>
                <a:schemeClr val="dk1"/>
              </a:buClr>
              <a:buSzPts val="2405"/>
              <a:buNone/>
            </a:pPr>
            <a:endParaRPr sz="2405" b="0">
              <a:solidFill>
                <a:srgbClr val="454545"/>
              </a:solidFill>
              <a:latin typeface="Avenir"/>
              <a:ea typeface="Avenir"/>
              <a:cs typeface="Avenir"/>
              <a:sym typeface="Avenir"/>
            </a:endParaRPr>
          </a:p>
          <a:p>
            <a:pPr marL="0" lvl="0" indent="0" algn="l" rtl="0">
              <a:lnSpc>
                <a:spcPct val="90000"/>
              </a:lnSpc>
              <a:spcBef>
                <a:spcPts val="1000"/>
              </a:spcBef>
              <a:spcAft>
                <a:spcPts val="0"/>
              </a:spcAft>
              <a:buClr>
                <a:srgbClr val="454545"/>
              </a:buClr>
              <a:buSzPts val="2405"/>
              <a:buNone/>
            </a:pPr>
            <a:r>
              <a:rPr lang="en-US" sz="2405" b="0">
                <a:solidFill>
                  <a:srgbClr val="454545"/>
                </a:solidFill>
                <a:latin typeface="Avenir"/>
                <a:ea typeface="Avenir"/>
                <a:cs typeface="Avenir"/>
                <a:sym typeface="Avenir"/>
              </a:rPr>
              <a:t>In this activity, the team will think about ways to incorporate qualitative inquiry into the program’s monitoring plans.</a:t>
            </a:r>
            <a:endParaRPr/>
          </a:p>
          <a:p>
            <a:pPr marL="0" lvl="0" indent="0" algn="l" rtl="0">
              <a:lnSpc>
                <a:spcPct val="70000"/>
              </a:lnSpc>
              <a:spcBef>
                <a:spcPts val="1000"/>
              </a:spcBef>
              <a:spcAft>
                <a:spcPts val="0"/>
              </a:spcAft>
              <a:buClr>
                <a:schemeClr val="dk1"/>
              </a:buClr>
              <a:buSzPts val="2590"/>
              <a:buNone/>
            </a:pPr>
            <a:endParaRPr sz="2590" b="0">
              <a:solidFill>
                <a:srgbClr val="454545"/>
              </a:solidFill>
              <a:latin typeface="Avenir"/>
              <a:ea typeface="Avenir"/>
              <a:cs typeface="Avenir"/>
              <a:sym typeface="Avenir"/>
            </a:endParaRPr>
          </a:p>
          <a:p>
            <a:pPr marL="0" lvl="0" indent="0" algn="l" rtl="0">
              <a:lnSpc>
                <a:spcPct val="70000"/>
              </a:lnSpc>
              <a:spcBef>
                <a:spcPts val="1000"/>
              </a:spcBef>
              <a:spcAft>
                <a:spcPts val="0"/>
              </a:spcAft>
              <a:buClr>
                <a:schemeClr val="dk1"/>
              </a:buClr>
              <a:buSzPts val="2590"/>
              <a:buNone/>
            </a:pPr>
            <a:endParaRPr sz="2590"/>
          </a:p>
        </p:txBody>
      </p:sp>
      <p:sp>
        <p:nvSpPr>
          <p:cNvPr id="1705" name="Google Shape;1705;p87"/>
          <p:cNvSpPr txBox="1"/>
          <p:nvPr/>
        </p:nvSpPr>
        <p:spPr>
          <a:xfrm>
            <a:off x="1024445" y="814889"/>
            <a:ext cx="7781352" cy="34146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7C1E8"/>
              </a:buClr>
              <a:buSzPts val="3200"/>
              <a:buFont typeface="Arial"/>
              <a:buNone/>
            </a:pPr>
            <a:r>
              <a:rPr lang="en-US" sz="3200" b="1" i="0">
                <a:solidFill>
                  <a:srgbClr val="07C1E8"/>
                </a:solidFill>
                <a:latin typeface="Arial"/>
                <a:ea typeface="Arial"/>
                <a:cs typeface="Arial"/>
                <a:sym typeface="Arial"/>
              </a:rPr>
              <a:t>Activity 3: Include Qualitative Inquiry</a:t>
            </a:r>
            <a:endParaRPr sz="3200" b="1" i="0">
              <a:solidFill>
                <a:schemeClr val="accent2"/>
              </a:solidFill>
              <a:latin typeface="Calibri"/>
              <a:ea typeface="Calibri"/>
              <a:cs typeface="Calibri"/>
              <a:sym typeface="Calibri"/>
            </a:endParaRPr>
          </a:p>
        </p:txBody>
      </p:sp>
      <p:grpSp>
        <p:nvGrpSpPr>
          <p:cNvPr id="1706" name="Google Shape;1706;p87"/>
          <p:cNvGrpSpPr/>
          <p:nvPr/>
        </p:nvGrpSpPr>
        <p:grpSpPr>
          <a:xfrm>
            <a:off x="9601200" y="328481"/>
            <a:ext cx="2832498" cy="494202"/>
            <a:chOff x="4116076" y="413123"/>
            <a:chExt cx="2832498" cy="494202"/>
          </a:xfrm>
        </p:grpSpPr>
        <p:cxnSp>
          <p:nvCxnSpPr>
            <p:cNvPr id="1707" name="Google Shape;1707;p87"/>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1708" name="Google Shape;1708;p87"/>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709" name="Google Shape;1709;p87"/>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1710" name="Google Shape;1710;p87"/>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1711" name="Google Shape;1711;p87"/>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2</a:t>
              </a:r>
              <a:endParaRPr sz="500" b="1">
                <a:solidFill>
                  <a:srgbClr val="BFBFBF"/>
                </a:solidFill>
                <a:latin typeface="Avenir"/>
                <a:ea typeface="Avenir"/>
                <a:cs typeface="Avenir"/>
                <a:sym typeface="Avenir"/>
              </a:endParaRPr>
            </a:p>
          </p:txBody>
        </p:sp>
        <p:sp>
          <p:nvSpPr>
            <p:cNvPr id="1712" name="Google Shape;1712;p87"/>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3</a:t>
              </a:r>
              <a:endParaRPr sz="500" b="1">
                <a:solidFill>
                  <a:srgbClr val="BFBFBF"/>
                </a:solidFill>
                <a:latin typeface="Avenir"/>
                <a:ea typeface="Avenir"/>
                <a:cs typeface="Avenir"/>
                <a:sym typeface="Avenir"/>
              </a:endParaRPr>
            </a:p>
          </p:txBody>
        </p:sp>
        <p:sp>
          <p:nvSpPr>
            <p:cNvPr id="1713" name="Google Shape;1713;p87"/>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4</a:t>
              </a:r>
              <a:endParaRPr sz="500" b="1">
                <a:solidFill>
                  <a:srgbClr val="07C1E8"/>
                </a:solidFill>
                <a:latin typeface="Avenir"/>
                <a:ea typeface="Avenir"/>
                <a:cs typeface="Avenir"/>
                <a:sym typeface="Avenir"/>
              </a:endParaRPr>
            </a:p>
          </p:txBody>
        </p:sp>
        <p:sp>
          <p:nvSpPr>
            <p:cNvPr id="1714" name="Google Shape;1714;p87"/>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715" name="Google Shape;1715;p87"/>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716" name="Google Shape;1716;p87"/>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717" name="Google Shape;1717;p87"/>
            <p:cNvSpPr/>
            <p:nvPr/>
          </p:nvSpPr>
          <p:spPr>
            <a:xfrm rot="8100000">
              <a:off x="6146936"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721"/>
        <p:cNvGrpSpPr/>
        <p:nvPr/>
      </p:nvGrpSpPr>
      <p:grpSpPr>
        <a:xfrm>
          <a:off x="0" y="0"/>
          <a:ext cx="0" cy="0"/>
          <a:chOff x="0" y="0"/>
          <a:chExt cx="0" cy="0"/>
        </a:xfrm>
      </p:grpSpPr>
      <p:sp>
        <p:nvSpPr>
          <p:cNvPr id="1722" name="Google Shape;1722;p88"/>
          <p:cNvSpPr txBox="1">
            <a:spLocks noGrp="1"/>
          </p:cNvSpPr>
          <p:nvPr>
            <p:ph type="body" idx="1"/>
          </p:nvPr>
        </p:nvSpPr>
        <p:spPr>
          <a:xfrm>
            <a:off x="946529" y="1691773"/>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193C0"/>
              </a:buClr>
              <a:buSzPts val="2405"/>
              <a:buNone/>
            </a:pPr>
            <a:r>
              <a:rPr lang="en-US" sz="2405">
                <a:solidFill>
                  <a:srgbClr val="0193C0"/>
                </a:solidFill>
                <a:latin typeface="Comfortaa"/>
                <a:ea typeface="Comfortaa"/>
                <a:cs typeface="Comfortaa"/>
                <a:sym typeface="Comfortaa"/>
              </a:rPr>
              <a:t>INSTRUCTIONS</a:t>
            </a:r>
            <a:endParaRPr sz="2405">
              <a:solidFill>
                <a:srgbClr val="454545"/>
              </a:solidFill>
              <a:latin typeface="Avenir"/>
              <a:ea typeface="Avenir"/>
              <a:cs typeface="Avenir"/>
              <a:sym typeface="Avenir"/>
            </a:endParaRPr>
          </a:p>
          <a:p>
            <a:pPr marL="514350" lvl="0" indent="-514350" algn="l" rtl="0">
              <a:lnSpc>
                <a:spcPct val="90000"/>
              </a:lnSpc>
              <a:spcBef>
                <a:spcPts val="1000"/>
              </a:spcBef>
              <a:spcAft>
                <a:spcPts val="0"/>
              </a:spcAft>
              <a:buClr>
                <a:srgbClr val="3F3F3F"/>
              </a:buClr>
              <a:buSzPts val="2405"/>
              <a:buFont typeface="Calibri"/>
              <a:buAutoNum type="arabicPeriod"/>
            </a:pPr>
            <a:r>
              <a:rPr lang="en-US" sz="2405">
                <a:solidFill>
                  <a:srgbClr val="3F3F3F"/>
                </a:solidFill>
                <a:latin typeface="Avenir"/>
                <a:ea typeface="Avenir"/>
                <a:cs typeface="Avenir"/>
                <a:sym typeface="Avenir"/>
              </a:rPr>
              <a:t>Get into one or more groups, depending on the size of your team.</a:t>
            </a:r>
            <a:endParaRPr/>
          </a:p>
          <a:p>
            <a:pPr marL="514350" lvl="0" indent="-514350" algn="l" rtl="0">
              <a:lnSpc>
                <a:spcPct val="90000"/>
              </a:lnSpc>
              <a:spcBef>
                <a:spcPts val="1000"/>
              </a:spcBef>
              <a:spcAft>
                <a:spcPts val="0"/>
              </a:spcAft>
              <a:buClr>
                <a:srgbClr val="3F3F3F"/>
              </a:buClr>
              <a:buSzPts val="2405"/>
              <a:buFont typeface="Calibri"/>
              <a:buAutoNum type="arabicPeriod"/>
            </a:pPr>
            <a:r>
              <a:rPr lang="en-US" sz="2405" b="0">
                <a:solidFill>
                  <a:srgbClr val="3F3F3F"/>
                </a:solidFill>
                <a:latin typeface="Avenir"/>
                <a:ea typeface="Avenir"/>
                <a:cs typeface="Avenir"/>
                <a:sym typeface="Avenir"/>
              </a:rPr>
              <a:t>Review the Indicators from the previous activity in light of your logic model. Are there aspects of the program related to the implementation process that need to be measured but cannot be with the current list of indicators? Or is a deeper understanding of how the program has been received by the intended audience or reference groups needed?</a:t>
            </a:r>
            <a:endParaRPr/>
          </a:p>
          <a:p>
            <a:pPr marL="514350" lvl="0" indent="-514350" algn="l" rtl="0">
              <a:lnSpc>
                <a:spcPct val="90000"/>
              </a:lnSpc>
              <a:spcBef>
                <a:spcPts val="1000"/>
              </a:spcBef>
              <a:spcAft>
                <a:spcPts val="0"/>
              </a:spcAft>
              <a:buClr>
                <a:srgbClr val="3F3F3F"/>
              </a:buClr>
              <a:buSzPts val="2405"/>
              <a:buFont typeface="Calibri"/>
              <a:buAutoNum type="arabicPeriod"/>
            </a:pPr>
            <a:r>
              <a:rPr lang="en-US" sz="2405" b="0">
                <a:solidFill>
                  <a:srgbClr val="3F3F3F"/>
                </a:solidFill>
                <a:latin typeface="Avenir"/>
                <a:ea typeface="Avenir"/>
                <a:cs typeface="Avenir"/>
                <a:sym typeface="Avenir"/>
              </a:rPr>
              <a:t>If yes, identify questions that should be asked about the implementation process that require a qualitative approach. See example on next slide.</a:t>
            </a:r>
            <a:endParaRPr/>
          </a:p>
          <a:p>
            <a:pPr marL="514350" lvl="0" indent="-514350" algn="l" rtl="0">
              <a:lnSpc>
                <a:spcPct val="90000"/>
              </a:lnSpc>
              <a:spcBef>
                <a:spcPts val="1000"/>
              </a:spcBef>
              <a:spcAft>
                <a:spcPts val="0"/>
              </a:spcAft>
              <a:buClr>
                <a:srgbClr val="3F3F3F"/>
              </a:buClr>
              <a:buSzPts val="2405"/>
              <a:buFont typeface="Calibri"/>
              <a:buAutoNum type="arabicPeriod"/>
            </a:pPr>
            <a:r>
              <a:rPr lang="en-US" sz="2405" b="0">
                <a:solidFill>
                  <a:srgbClr val="3F3F3F"/>
                </a:solidFill>
                <a:latin typeface="Avenir"/>
                <a:ea typeface="Avenir"/>
                <a:cs typeface="Avenir"/>
                <a:sym typeface="Avenir"/>
              </a:rPr>
              <a:t>Add the qualitative indicators to the Monitoring Plan Table.</a:t>
            </a:r>
            <a:endParaRPr sz="2405">
              <a:solidFill>
                <a:srgbClr val="3F3F3F"/>
              </a:solidFill>
              <a:latin typeface="Avenir"/>
              <a:ea typeface="Avenir"/>
              <a:cs typeface="Avenir"/>
              <a:sym typeface="Avenir"/>
            </a:endParaRPr>
          </a:p>
          <a:p>
            <a:pPr marL="0" lvl="0" indent="0" algn="l" rtl="0">
              <a:lnSpc>
                <a:spcPct val="80000"/>
              </a:lnSpc>
              <a:spcBef>
                <a:spcPts val="1000"/>
              </a:spcBef>
              <a:spcAft>
                <a:spcPts val="0"/>
              </a:spcAft>
              <a:buClr>
                <a:schemeClr val="dk1"/>
              </a:buClr>
              <a:buSzPts val="2590"/>
              <a:buNone/>
            </a:pPr>
            <a:endParaRPr sz="2590"/>
          </a:p>
          <a:p>
            <a:pPr marL="0" lvl="0" indent="0" algn="l" rtl="0">
              <a:lnSpc>
                <a:spcPct val="80000"/>
              </a:lnSpc>
              <a:spcBef>
                <a:spcPts val="1000"/>
              </a:spcBef>
              <a:spcAft>
                <a:spcPts val="0"/>
              </a:spcAft>
              <a:buClr>
                <a:schemeClr val="dk1"/>
              </a:buClr>
              <a:buSzPts val="2590"/>
              <a:buNone/>
            </a:pPr>
            <a:endParaRPr sz="2590"/>
          </a:p>
        </p:txBody>
      </p:sp>
      <p:sp>
        <p:nvSpPr>
          <p:cNvPr id="1723" name="Google Shape;1723;p88"/>
          <p:cNvSpPr txBox="1"/>
          <p:nvPr/>
        </p:nvSpPr>
        <p:spPr>
          <a:xfrm>
            <a:off x="1024445" y="814889"/>
            <a:ext cx="7781352" cy="34146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7C1E8"/>
              </a:buClr>
              <a:buSzPts val="3200"/>
              <a:buFont typeface="Arial"/>
              <a:buNone/>
            </a:pPr>
            <a:r>
              <a:rPr lang="en-US" sz="3200" b="1" i="0">
                <a:solidFill>
                  <a:srgbClr val="07C1E8"/>
                </a:solidFill>
                <a:latin typeface="Arial"/>
                <a:ea typeface="Arial"/>
                <a:cs typeface="Arial"/>
                <a:sym typeface="Arial"/>
              </a:rPr>
              <a:t>Activity 3: Include Qualitative Inquiry</a:t>
            </a:r>
            <a:endParaRPr sz="3200" b="1" i="0">
              <a:solidFill>
                <a:schemeClr val="accent2"/>
              </a:solidFill>
              <a:latin typeface="Calibri"/>
              <a:ea typeface="Calibri"/>
              <a:cs typeface="Calibri"/>
              <a:sym typeface="Calibri"/>
            </a:endParaRPr>
          </a:p>
        </p:txBody>
      </p:sp>
      <p:grpSp>
        <p:nvGrpSpPr>
          <p:cNvPr id="1724" name="Google Shape;1724;p88"/>
          <p:cNvGrpSpPr/>
          <p:nvPr/>
        </p:nvGrpSpPr>
        <p:grpSpPr>
          <a:xfrm>
            <a:off x="9601200" y="328481"/>
            <a:ext cx="2832498" cy="494202"/>
            <a:chOff x="4116076" y="413123"/>
            <a:chExt cx="2832498" cy="494202"/>
          </a:xfrm>
        </p:grpSpPr>
        <p:cxnSp>
          <p:nvCxnSpPr>
            <p:cNvPr id="1725" name="Google Shape;1725;p88"/>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1726" name="Google Shape;1726;p88"/>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727" name="Google Shape;1727;p88"/>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1728" name="Google Shape;1728;p88"/>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1729" name="Google Shape;1729;p88"/>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2</a:t>
              </a:r>
              <a:endParaRPr sz="500" b="1">
                <a:solidFill>
                  <a:srgbClr val="BFBFBF"/>
                </a:solidFill>
                <a:latin typeface="Avenir"/>
                <a:ea typeface="Avenir"/>
                <a:cs typeface="Avenir"/>
                <a:sym typeface="Avenir"/>
              </a:endParaRPr>
            </a:p>
          </p:txBody>
        </p:sp>
        <p:sp>
          <p:nvSpPr>
            <p:cNvPr id="1730" name="Google Shape;1730;p88"/>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3</a:t>
              </a:r>
              <a:endParaRPr sz="500" b="1">
                <a:solidFill>
                  <a:srgbClr val="BFBFBF"/>
                </a:solidFill>
                <a:latin typeface="Avenir"/>
                <a:ea typeface="Avenir"/>
                <a:cs typeface="Avenir"/>
                <a:sym typeface="Avenir"/>
              </a:endParaRPr>
            </a:p>
          </p:txBody>
        </p:sp>
        <p:sp>
          <p:nvSpPr>
            <p:cNvPr id="1731" name="Google Shape;1731;p88"/>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4</a:t>
              </a:r>
              <a:endParaRPr sz="500" b="1">
                <a:solidFill>
                  <a:srgbClr val="07C1E8"/>
                </a:solidFill>
                <a:latin typeface="Avenir"/>
                <a:ea typeface="Avenir"/>
                <a:cs typeface="Avenir"/>
                <a:sym typeface="Avenir"/>
              </a:endParaRPr>
            </a:p>
          </p:txBody>
        </p:sp>
        <p:sp>
          <p:nvSpPr>
            <p:cNvPr id="1732" name="Google Shape;1732;p88"/>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733" name="Google Shape;1733;p88"/>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734" name="Google Shape;1734;p88"/>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735" name="Google Shape;1735;p88"/>
            <p:cNvSpPr/>
            <p:nvPr/>
          </p:nvSpPr>
          <p:spPr>
            <a:xfrm rot="8100000">
              <a:off x="6146936"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740"/>
        <p:cNvGrpSpPr/>
        <p:nvPr/>
      </p:nvGrpSpPr>
      <p:grpSpPr>
        <a:xfrm>
          <a:off x="0" y="0"/>
          <a:ext cx="0" cy="0"/>
          <a:chOff x="0" y="0"/>
          <a:chExt cx="0" cy="0"/>
        </a:xfrm>
      </p:grpSpPr>
      <p:sp>
        <p:nvSpPr>
          <p:cNvPr id="1741" name="Google Shape;1741;p89"/>
          <p:cNvSpPr txBox="1"/>
          <p:nvPr/>
        </p:nvSpPr>
        <p:spPr>
          <a:xfrm>
            <a:off x="6708404" y="279795"/>
            <a:ext cx="1126531" cy="185803"/>
          </a:xfrm>
          <a:prstGeom prst="rect">
            <a:avLst/>
          </a:prstGeom>
          <a:noFill/>
          <a:ln>
            <a:noFill/>
          </a:ln>
        </p:spPr>
        <p:txBody>
          <a:bodyPr spcFirstLastPara="1" wrap="square" lIns="0" tIns="0" rIns="0" bIns="0" anchor="t" anchorCtr="0">
            <a:noAutofit/>
          </a:bodyPr>
          <a:lstStyle/>
          <a:p>
            <a:pPr marL="0" marR="0" lvl="0" indent="0" algn="r" rtl="0">
              <a:lnSpc>
                <a:spcPct val="90000"/>
              </a:lnSpc>
              <a:spcBef>
                <a:spcPts val="0"/>
              </a:spcBef>
              <a:spcAft>
                <a:spcPts val="0"/>
              </a:spcAft>
              <a:buClr>
                <a:schemeClr val="lt1"/>
              </a:buClr>
              <a:buSzPts val="1108"/>
              <a:buFont typeface="Comfortaa Regular"/>
              <a:buNone/>
            </a:pPr>
            <a:r>
              <a:rPr lang="en-US" sz="1108" b="0" i="0">
                <a:solidFill>
                  <a:schemeClr val="lt1"/>
                </a:solidFill>
                <a:latin typeface="Comfortaa Regular"/>
                <a:ea typeface="Comfortaa Regular"/>
                <a:cs typeface="Comfortaa Regular"/>
                <a:sym typeface="Comfortaa Regular"/>
              </a:rPr>
              <a:t>Activity 3</a:t>
            </a:r>
            <a:endParaRPr/>
          </a:p>
        </p:txBody>
      </p:sp>
      <p:sp>
        <p:nvSpPr>
          <p:cNvPr id="1742" name="Google Shape;1742;p89"/>
          <p:cNvSpPr/>
          <p:nvPr/>
        </p:nvSpPr>
        <p:spPr>
          <a:xfrm>
            <a:off x="6939898" y="246408"/>
            <a:ext cx="174462" cy="169950"/>
          </a:xfrm>
          <a:custGeom>
            <a:avLst/>
            <a:gdLst/>
            <a:ahLst/>
            <a:cxnLst/>
            <a:rect l="l" t="t" r="r" b="b"/>
            <a:pathLst>
              <a:path w="220" h="214" extrusionOk="0">
                <a:moveTo>
                  <a:pt x="212" y="180"/>
                </a:moveTo>
                <a:cubicBezTo>
                  <a:pt x="169" y="138"/>
                  <a:pt x="169" y="138"/>
                  <a:pt x="169" y="138"/>
                </a:cubicBezTo>
                <a:cubicBezTo>
                  <a:pt x="175" y="132"/>
                  <a:pt x="175" y="132"/>
                  <a:pt x="175" y="132"/>
                </a:cubicBezTo>
                <a:cubicBezTo>
                  <a:pt x="169" y="126"/>
                  <a:pt x="169" y="126"/>
                  <a:pt x="169" y="126"/>
                </a:cubicBezTo>
                <a:cubicBezTo>
                  <a:pt x="152" y="143"/>
                  <a:pt x="152" y="143"/>
                  <a:pt x="152" y="143"/>
                </a:cubicBezTo>
                <a:cubicBezTo>
                  <a:pt x="124" y="115"/>
                  <a:pt x="124" y="115"/>
                  <a:pt x="124" y="115"/>
                </a:cubicBezTo>
                <a:cubicBezTo>
                  <a:pt x="158" y="81"/>
                  <a:pt x="158" y="81"/>
                  <a:pt x="158" y="81"/>
                </a:cubicBezTo>
                <a:cubicBezTo>
                  <a:pt x="163" y="83"/>
                  <a:pt x="167" y="83"/>
                  <a:pt x="172" y="83"/>
                </a:cubicBezTo>
                <a:cubicBezTo>
                  <a:pt x="184" y="83"/>
                  <a:pt x="194" y="79"/>
                  <a:pt x="202" y="71"/>
                </a:cubicBezTo>
                <a:cubicBezTo>
                  <a:pt x="214" y="59"/>
                  <a:pt x="218" y="41"/>
                  <a:pt x="211" y="25"/>
                </a:cubicBezTo>
                <a:cubicBezTo>
                  <a:pt x="208" y="19"/>
                  <a:pt x="208" y="19"/>
                  <a:pt x="208" y="19"/>
                </a:cubicBezTo>
                <a:cubicBezTo>
                  <a:pt x="190" y="38"/>
                  <a:pt x="190" y="38"/>
                  <a:pt x="190" y="38"/>
                </a:cubicBezTo>
                <a:cubicBezTo>
                  <a:pt x="176" y="38"/>
                  <a:pt x="176" y="38"/>
                  <a:pt x="176" y="38"/>
                </a:cubicBezTo>
                <a:cubicBezTo>
                  <a:pt x="176" y="24"/>
                  <a:pt x="176" y="24"/>
                  <a:pt x="176" y="24"/>
                </a:cubicBezTo>
                <a:cubicBezTo>
                  <a:pt x="194" y="5"/>
                  <a:pt x="194" y="5"/>
                  <a:pt x="194" y="5"/>
                </a:cubicBezTo>
                <a:cubicBezTo>
                  <a:pt x="189" y="3"/>
                  <a:pt x="189" y="3"/>
                  <a:pt x="189" y="3"/>
                </a:cubicBezTo>
                <a:cubicBezTo>
                  <a:pt x="184" y="1"/>
                  <a:pt x="178" y="0"/>
                  <a:pt x="172" y="0"/>
                </a:cubicBezTo>
                <a:cubicBezTo>
                  <a:pt x="161" y="0"/>
                  <a:pt x="150" y="4"/>
                  <a:pt x="143" y="12"/>
                </a:cubicBezTo>
                <a:cubicBezTo>
                  <a:pt x="131" y="23"/>
                  <a:pt x="127" y="40"/>
                  <a:pt x="133" y="56"/>
                </a:cubicBezTo>
                <a:cubicBezTo>
                  <a:pt x="99" y="90"/>
                  <a:pt x="99" y="90"/>
                  <a:pt x="99" y="90"/>
                </a:cubicBezTo>
                <a:cubicBezTo>
                  <a:pt x="51" y="42"/>
                  <a:pt x="51" y="42"/>
                  <a:pt x="51" y="42"/>
                </a:cubicBezTo>
                <a:cubicBezTo>
                  <a:pt x="56" y="36"/>
                  <a:pt x="56" y="36"/>
                  <a:pt x="56" y="36"/>
                </a:cubicBezTo>
                <a:cubicBezTo>
                  <a:pt x="25" y="5"/>
                  <a:pt x="25" y="5"/>
                  <a:pt x="25" y="5"/>
                </a:cubicBezTo>
                <a:cubicBezTo>
                  <a:pt x="8" y="22"/>
                  <a:pt x="8" y="22"/>
                  <a:pt x="8" y="22"/>
                </a:cubicBezTo>
                <a:cubicBezTo>
                  <a:pt x="39" y="53"/>
                  <a:pt x="39" y="53"/>
                  <a:pt x="39" y="53"/>
                </a:cubicBezTo>
                <a:cubicBezTo>
                  <a:pt x="45" y="47"/>
                  <a:pt x="45" y="47"/>
                  <a:pt x="45" y="47"/>
                </a:cubicBezTo>
                <a:cubicBezTo>
                  <a:pt x="93" y="95"/>
                  <a:pt x="93" y="95"/>
                  <a:pt x="93" y="95"/>
                </a:cubicBezTo>
                <a:cubicBezTo>
                  <a:pt x="59" y="129"/>
                  <a:pt x="59" y="129"/>
                  <a:pt x="59" y="129"/>
                </a:cubicBezTo>
                <a:cubicBezTo>
                  <a:pt x="55" y="128"/>
                  <a:pt x="50" y="127"/>
                  <a:pt x="45" y="127"/>
                </a:cubicBezTo>
                <a:cubicBezTo>
                  <a:pt x="34" y="127"/>
                  <a:pt x="23" y="131"/>
                  <a:pt x="15" y="139"/>
                </a:cubicBezTo>
                <a:cubicBezTo>
                  <a:pt x="3" y="151"/>
                  <a:pt x="0" y="170"/>
                  <a:pt x="6" y="185"/>
                </a:cubicBezTo>
                <a:cubicBezTo>
                  <a:pt x="9" y="191"/>
                  <a:pt x="9" y="191"/>
                  <a:pt x="9" y="191"/>
                </a:cubicBezTo>
                <a:cubicBezTo>
                  <a:pt x="27" y="172"/>
                  <a:pt x="27" y="172"/>
                  <a:pt x="27" y="172"/>
                </a:cubicBezTo>
                <a:cubicBezTo>
                  <a:pt x="41" y="172"/>
                  <a:pt x="41" y="172"/>
                  <a:pt x="41" y="172"/>
                </a:cubicBezTo>
                <a:cubicBezTo>
                  <a:pt x="41" y="187"/>
                  <a:pt x="41" y="187"/>
                  <a:pt x="41" y="187"/>
                </a:cubicBezTo>
                <a:cubicBezTo>
                  <a:pt x="23" y="205"/>
                  <a:pt x="23" y="205"/>
                  <a:pt x="23" y="205"/>
                </a:cubicBezTo>
                <a:cubicBezTo>
                  <a:pt x="28" y="207"/>
                  <a:pt x="28" y="207"/>
                  <a:pt x="28" y="207"/>
                </a:cubicBezTo>
                <a:cubicBezTo>
                  <a:pt x="34" y="210"/>
                  <a:pt x="39" y="211"/>
                  <a:pt x="45" y="211"/>
                </a:cubicBezTo>
                <a:cubicBezTo>
                  <a:pt x="56" y="211"/>
                  <a:pt x="67" y="206"/>
                  <a:pt x="75" y="198"/>
                </a:cubicBezTo>
                <a:cubicBezTo>
                  <a:pt x="86" y="187"/>
                  <a:pt x="90" y="170"/>
                  <a:pt x="85" y="155"/>
                </a:cubicBezTo>
                <a:cubicBezTo>
                  <a:pt x="119" y="121"/>
                  <a:pt x="119" y="121"/>
                  <a:pt x="119" y="121"/>
                </a:cubicBezTo>
                <a:cubicBezTo>
                  <a:pt x="147" y="149"/>
                  <a:pt x="147" y="149"/>
                  <a:pt x="147" y="149"/>
                </a:cubicBezTo>
                <a:cubicBezTo>
                  <a:pt x="130" y="166"/>
                  <a:pt x="130" y="166"/>
                  <a:pt x="130" y="166"/>
                </a:cubicBezTo>
                <a:cubicBezTo>
                  <a:pt x="136" y="172"/>
                  <a:pt x="136" y="172"/>
                  <a:pt x="136" y="172"/>
                </a:cubicBezTo>
                <a:cubicBezTo>
                  <a:pt x="141" y="166"/>
                  <a:pt x="141" y="166"/>
                  <a:pt x="141" y="166"/>
                </a:cubicBezTo>
                <a:cubicBezTo>
                  <a:pt x="184" y="208"/>
                  <a:pt x="184" y="208"/>
                  <a:pt x="184" y="208"/>
                </a:cubicBezTo>
                <a:cubicBezTo>
                  <a:pt x="187" y="212"/>
                  <a:pt x="192" y="214"/>
                  <a:pt x="198" y="214"/>
                </a:cubicBezTo>
                <a:cubicBezTo>
                  <a:pt x="203" y="214"/>
                  <a:pt x="208" y="212"/>
                  <a:pt x="212" y="208"/>
                </a:cubicBezTo>
                <a:cubicBezTo>
                  <a:pt x="220" y="201"/>
                  <a:pt x="220" y="188"/>
                  <a:pt x="212" y="180"/>
                </a:cubicBezTo>
                <a:close/>
                <a:moveTo>
                  <a:pt x="20" y="22"/>
                </a:moveTo>
                <a:cubicBezTo>
                  <a:pt x="25" y="16"/>
                  <a:pt x="25" y="16"/>
                  <a:pt x="25" y="16"/>
                </a:cubicBezTo>
                <a:cubicBezTo>
                  <a:pt x="45" y="36"/>
                  <a:pt x="45" y="36"/>
                  <a:pt x="45" y="36"/>
                </a:cubicBezTo>
                <a:cubicBezTo>
                  <a:pt x="39" y="42"/>
                  <a:pt x="39" y="42"/>
                  <a:pt x="39" y="42"/>
                </a:cubicBezTo>
                <a:lnTo>
                  <a:pt x="20" y="22"/>
                </a:lnTo>
                <a:close/>
                <a:moveTo>
                  <a:pt x="76" y="155"/>
                </a:moveTo>
                <a:cubicBezTo>
                  <a:pt x="82" y="168"/>
                  <a:pt x="79" y="183"/>
                  <a:pt x="69" y="193"/>
                </a:cubicBezTo>
                <a:cubicBezTo>
                  <a:pt x="63" y="199"/>
                  <a:pt x="54" y="203"/>
                  <a:pt x="45" y="203"/>
                </a:cubicBezTo>
                <a:cubicBezTo>
                  <a:pt x="42" y="203"/>
                  <a:pt x="40" y="202"/>
                  <a:pt x="37" y="202"/>
                </a:cubicBezTo>
                <a:cubicBezTo>
                  <a:pt x="49" y="190"/>
                  <a:pt x="49" y="190"/>
                  <a:pt x="49" y="190"/>
                </a:cubicBezTo>
                <a:cubicBezTo>
                  <a:pt x="49" y="164"/>
                  <a:pt x="49" y="164"/>
                  <a:pt x="49" y="164"/>
                </a:cubicBezTo>
                <a:cubicBezTo>
                  <a:pt x="24" y="164"/>
                  <a:pt x="24" y="164"/>
                  <a:pt x="24" y="164"/>
                </a:cubicBezTo>
                <a:cubicBezTo>
                  <a:pt x="12" y="176"/>
                  <a:pt x="12" y="176"/>
                  <a:pt x="12" y="176"/>
                </a:cubicBezTo>
                <a:cubicBezTo>
                  <a:pt x="9" y="165"/>
                  <a:pt x="12" y="153"/>
                  <a:pt x="21" y="145"/>
                </a:cubicBezTo>
                <a:cubicBezTo>
                  <a:pt x="27" y="138"/>
                  <a:pt x="36" y="135"/>
                  <a:pt x="45" y="135"/>
                </a:cubicBezTo>
                <a:cubicBezTo>
                  <a:pt x="50" y="135"/>
                  <a:pt x="54" y="136"/>
                  <a:pt x="58" y="138"/>
                </a:cubicBezTo>
                <a:cubicBezTo>
                  <a:pt x="61" y="139"/>
                  <a:pt x="61" y="139"/>
                  <a:pt x="61" y="139"/>
                </a:cubicBezTo>
                <a:cubicBezTo>
                  <a:pt x="142" y="57"/>
                  <a:pt x="142" y="57"/>
                  <a:pt x="142" y="57"/>
                </a:cubicBezTo>
                <a:cubicBezTo>
                  <a:pt x="141" y="55"/>
                  <a:pt x="141" y="55"/>
                  <a:pt x="141" y="55"/>
                </a:cubicBezTo>
                <a:cubicBezTo>
                  <a:pt x="135" y="42"/>
                  <a:pt x="138" y="27"/>
                  <a:pt x="148" y="17"/>
                </a:cubicBezTo>
                <a:cubicBezTo>
                  <a:pt x="155" y="11"/>
                  <a:pt x="163" y="8"/>
                  <a:pt x="172" y="8"/>
                </a:cubicBezTo>
                <a:cubicBezTo>
                  <a:pt x="175" y="8"/>
                  <a:pt x="177" y="8"/>
                  <a:pt x="180" y="8"/>
                </a:cubicBezTo>
                <a:cubicBezTo>
                  <a:pt x="168" y="21"/>
                  <a:pt x="168" y="21"/>
                  <a:pt x="168" y="21"/>
                </a:cubicBezTo>
                <a:cubicBezTo>
                  <a:pt x="167" y="46"/>
                  <a:pt x="167" y="46"/>
                  <a:pt x="167" y="46"/>
                </a:cubicBezTo>
                <a:cubicBezTo>
                  <a:pt x="194" y="46"/>
                  <a:pt x="194" y="46"/>
                  <a:pt x="194" y="46"/>
                </a:cubicBezTo>
                <a:cubicBezTo>
                  <a:pt x="205" y="34"/>
                  <a:pt x="205" y="34"/>
                  <a:pt x="205" y="34"/>
                </a:cubicBezTo>
                <a:cubicBezTo>
                  <a:pt x="208" y="45"/>
                  <a:pt x="205" y="57"/>
                  <a:pt x="196" y="66"/>
                </a:cubicBezTo>
                <a:cubicBezTo>
                  <a:pt x="190" y="72"/>
                  <a:pt x="181" y="75"/>
                  <a:pt x="172" y="75"/>
                </a:cubicBezTo>
                <a:cubicBezTo>
                  <a:pt x="168" y="75"/>
                  <a:pt x="163" y="75"/>
                  <a:pt x="159" y="73"/>
                </a:cubicBezTo>
                <a:cubicBezTo>
                  <a:pt x="156" y="72"/>
                  <a:pt x="156" y="72"/>
                  <a:pt x="156" y="72"/>
                </a:cubicBezTo>
                <a:cubicBezTo>
                  <a:pt x="75" y="153"/>
                  <a:pt x="75" y="153"/>
                  <a:pt x="75" y="153"/>
                </a:cubicBezTo>
                <a:lnTo>
                  <a:pt x="76" y="155"/>
                </a:lnTo>
                <a:close/>
                <a:moveTo>
                  <a:pt x="206" y="203"/>
                </a:moveTo>
                <a:cubicBezTo>
                  <a:pt x="204" y="205"/>
                  <a:pt x="201" y="206"/>
                  <a:pt x="198" y="206"/>
                </a:cubicBezTo>
                <a:cubicBezTo>
                  <a:pt x="195" y="206"/>
                  <a:pt x="192" y="205"/>
                  <a:pt x="189" y="203"/>
                </a:cubicBezTo>
                <a:cubicBezTo>
                  <a:pt x="147" y="160"/>
                  <a:pt x="147" y="160"/>
                  <a:pt x="147" y="160"/>
                </a:cubicBezTo>
                <a:cubicBezTo>
                  <a:pt x="164" y="143"/>
                  <a:pt x="164" y="143"/>
                  <a:pt x="164" y="143"/>
                </a:cubicBezTo>
                <a:cubicBezTo>
                  <a:pt x="206" y="186"/>
                  <a:pt x="206" y="186"/>
                  <a:pt x="206" y="186"/>
                </a:cubicBezTo>
                <a:cubicBezTo>
                  <a:pt x="211" y="190"/>
                  <a:pt x="211" y="198"/>
                  <a:pt x="206" y="203"/>
                </a:cubicBezTo>
                <a:close/>
              </a:path>
            </a:pathLst>
          </a:custGeom>
          <a:solidFill>
            <a:schemeClr val="lt1"/>
          </a:solidFill>
          <a:ln>
            <a:noFill/>
          </a:ln>
        </p:spPr>
        <p:txBody>
          <a:bodyPr spcFirstLastPara="1" wrap="square" lIns="63300" tIns="31650" rIns="63300" bIns="31650" anchor="t" anchorCtr="0">
            <a:noAutofit/>
          </a:bodyPr>
          <a:lstStyle/>
          <a:p>
            <a:pPr marL="0" marR="0" lvl="0" indent="0" algn="r" rtl="0">
              <a:spcBef>
                <a:spcPts val="0"/>
              </a:spcBef>
              <a:spcAft>
                <a:spcPts val="0"/>
              </a:spcAft>
              <a:buNone/>
            </a:pPr>
            <a:endParaRPr sz="1246">
              <a:solidFill>
                <a:srgbClr val="3F3F3F"/>
              </a:solidFill>
              <a:latin typeface="Arial"/>
              <a:ea typeface="Arial"/>
              <a:cs typeface="Arial"/>
              <a:sym typeface="Arial"/>
            </a:endParaRPr>
          </a:p>
        </p:txBody>
      </p:sp>
      <p:graphicFrame>
        <p:nvGraphicFramePr>
          <p:cNvPr id="1743" name="Google Shape;1743;p89"/>
          <p:cNvGraphicFramePr/>
          <p:nvPr>
            <p:extLst>
              <p:ext uri="{D42A27DB-BD31-4B8C-83A1-F6EECF244321}">
                <p14:modId xmlns:p14="http://schemas.microsoft.com/office/powerpoint/2010/main" val="2520845756"/>
              </p:ext>
            </p:extLst>
          </p:nvPr>
        </p:nvGraphicFramePr>
        <p:xfrm>
          <a:off x="3878354" y="1559293"/>
          <a:ext cx="5660100" cy="5096386"/>
        </p:xfrm>
        <a:graphic>
          <a:graphicData uri="http://schemas.openxmlformats.org/drawingml/2006/table">
            <a:tbl>
              <a:tblPr firstRow="1" firstCol="1" bandRow="1">
                <a:noFill/>
                <a:tableStyleId>{162E070B-021E-41B2-B654-C3F7026BE7C2}</a:tableStyleId>
              </a:tblPr>
              <a:tblGrid>
                <a:gridCol w="2231400">
                  <a:extLst>
                    <a:ext uri="{9D8B030D-6E8A-4147-A177-3AD203B41FA5}">
                      <a16:colId xmlns:a16="http://schemas.microsoft.com/office/drawing/2014/main" val="20000"/>
                    </a:ext>
                  </a:extLst>
                </a:gridCol>
                <a:gridCol w="3428700">
                  <a:extLst>
                    <a:ext uri="{9D8B030D-6E8A-4147-A177-3AD203B41FA5}">
                      <a16:colId xmlns:a16="http://schemas.microsoft.com/office/drawing/2014/main" val="20001"/>
                    </a:ext>
                  </a:extLst>
                </a:gridCol>
              </a:tblGrid>
              <a:tr h="527200">
                <a:tc>
                  <a:txBody>
                    <a:bodyPr/>
                    <a:lstStyle/>
                    <a:p>
                      <a:pPr marL="0" marR="0" lvl="0" indent="0" algn="l" rtl="0">
                        <a:lnSpc>
                          <a:spcPct val="120000"/>
                        </a:lnSpc>
                        <a:spcBef>
                          <a:spcPts val="0"/>
                        </a:spcBef>
                        <a:spcAft>
                          <a:spcPts val="0"/>
                        </a:spcAft>
                        <a:buNone/>
                      </a:pPr>
                      <a:r>
                        <a:rPr lang="en-US" sz="1200" b="1" i="0" u="none" strike="noStrike" cap="none" dirty="0">
                          <a:solidFill>
                            <a:schemeClr val="bg1"/>
                          </a:solidFill>
                          <a:latin typeface="Comfortaa"/>
                          <a:ea typeface="Comfortaa"/>
                          <a:cs typeface="Comfortaa"/>
                          <a:sym typeface="Comfortaa"/>
                        </a:rPr>
                        <a:t>Qualitative Indicator</a:t>
                      </a:r>
                      <a:endParaRPr sz="1200" b="1" i="0" u="none" strike="noStrike" cap="none" dirty="0">
                        <a:solidFill>
                          <a:schemeClr val="bg1"/>
                        </a:solidFill>
                        <a:latin typeface="Comfortaa"/>
                        <a:ea typeface="Comfortaa"/>
                        <a:cs typeface="Comfortaa"/>
                        <a:sym typeface="Comfortaa"/>
                      </a:endParaRPr>
                    </a:p>
                  </a:txBody>
                  <a:tcPr marL="43600" marR="43600"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20000"/>
                        </a:lnSpc>
                        <a:spcBef>
                          <a:spcPts val="0"/>
                        </a:spcBef>
                        <a:spcAft>
                          <a:spcPts val="0"/>
                        </a:spcAft>
                        <a:buNone/>
                      </a:pPr>
                      <a:r>
                        <a:rPr lang="en-US" sz="1200" b="1" i="0" u="none" strike="noStrike" cap="none">
                          <a:solidFill>
                            <a:srgbClr val="0193C0"/>
                          </a:solidFill>
                          <a:latin typeface="Comfortaa"/>
                          <a:ea typeface="Comfortaa"/>
                          <a:cs typeface="Comfortaa"/>
                          <a:sym typeface="Comfortaa"/>
                        </a:rPr>
                        <a:t>Questions to inform the indicator</a:t>
                      </a:r>
                      <a:endParaRPr sz="1200" b="1" i="0" u="none" strike="noStrike" cap="none">
                        <a:solidFill>
                          <a:srgbClr val="0193C0"/>
                        </a:solidFill>
                        <a:latin typeface="Comfortaa"/>
                        <a:ea typeface="Comfortaa"/>
                        <a:cs typeface="Comfortaa"/>
                        <a:sym typeface="Comfortaa"/>
                      </a:endParaRPr>
                    </a:p>
                  </a:txBody>
                  <a:tcPr marL="43600" marR="43600"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283450">
                <a:tc>
                  <a:txBody>
                    <a:bodyPr/>
                    <a:lstStyle/>
                    <a:p>
                      <a:pPr marL="0" marR="0" lvl="0" indent="0" algn="l" rtl="0">
                        <a:lnSpc>
                          <a:spcPct val="120000"/>
                        </a:lnSpc>
                        <a:spcBef>
                          <a:spcPts val="0"/>
                        </a:spcBef>
                        <a:spcAft>
                          <a:spcPts val="0"/>
                        </a:spcAft>
                        <a:buNone/>
                      </a:pPr>
                      <a:r>
                        <a:rPr lang="en-US" sz="1200" b="0" i="0" u="none" strike="noStrike" cap="none" dirty="0">
                          <a:solidFill>
                            <a:schemeClr val="bg1"/>
                          </a:solidFill>
                          <a:latin typeface="Comfortaa"/>
                          <a:ea typeface="Comfortaa"/>
                          <a:cs typeface="Comfortaa"/>
                          <a:sym typeface="Comfortaa"/>
                        </a:rPr>
                        <a:t>The program has been implemented with fidelity; all context-specific issues have been resolved.</a:t>
                      </a:r>
                      <a:endParaRPr dirty="0">
                        <a:solidFill>
                          <a:schemeClr val="bg1"/>
                        </a:solidFill>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20000"/>
                        </a:lnSpc>
                        <a:spcBef>
                          <a:spcPts val="0"/>
                        </a:spcBef>
                        <a:spcAft>
                          <a:spcPts val="0"/>
                        </a:spcAft>
                        <a:buClr>
                          <a:srgbClr val="3F3F3F"/>
                        </a:buClr>
                        <a:buSzPts val="1200"/>
                        <a:buFont typeface="Comfortaa"/>
                        <a:buNone/>
                      </a:pPr>
                      <a:r>
                        <a:rPr lang="en-US" sz="1200" b="0" i="0" u="none" strike="noStrike" cap="none">
                          <a:solidFill>
                            <a:srgbClr val="3F3F3F"/>
                          </a:solidFill>
                          <a:latin typeface="Comfortaa"/>
                          <a:ea typeface="Comfortaa"/>
                          <a:cs typeface="Comfortaa"/>
                          <a:sym typeface="Comfortaa"/>
                        </a:rPr>
                        <a:t>What are the local dynamics, limitations, or barriers to voluntary family planning use that the program has not yet addressed? How does this differ by context, if at all? How could these barriers be addressed?</a:t>
                      </a:r>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470225">
                <a:tc>
                  <a:txBody>
                    <a:bodyPr/>
                    <a:lstStyle/>
                    <a:p>
                      <a:pPr marL="0" marR="0" lvl="0" indent="0" algn="l" rtl="0">
                        <a:lnSpc>
                          <a:spcPct val="120000"/>
                        </a:lnSpc>
                        <a:spcBef>
                          <a:spcPts val="0"/>
                        </a:spcBef>
                        <a:spcAft>
                          <a:spcPts val="0"/>
                        </a:spcAft>
                        <a:buNone/>
                      </a:pPr>
                      <a:r>
                        <a:rPr lang="en-US" sz="1200" b="0" i="0" u="none" strike="noStrike" cap="none" dirty="0">
                          <a:solidFill>
                            <a:schemeClr val="bg1"/>
                          </a:solidFill>
                          <a:latin typeface="Comfortaa"/>
                          <a:ea typeface="Comfortaa"/>
                          <a:cs typeface="Comfortaa"/>
                          <a:sym typeface="Comfortaa"/>
                        </a:rPr>
                        <a:t>Social norms are shifting in the desired direction.</a:t>
                      </a:r>
                      <a:endParaRPr dirty="0">
                        <a:solidFill>
                          <a:schemeClr val="bg1"/>
                        </a:solidFill>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20000"/>
                        </a:lnSpc>
                        <a:spcBef>
                          <a:spcPts val="0"/>
                        </a:spcBef>
                        <a:spcAft>
                          <a:spcPts val="0"/>
                        </a:spcAft>
                        <a:buClr>
                          <a:srgbClr val="3F3F3F"/>
                        </a:buClr>
                        <a:buSzPts val="1200"/>
                        <a:buFont typeface="Comfortaa"/>
                        <a:buNone/>
                      </a:pPr>
                      <a:r>
                        <a:rPr lang="en-US" sz="1200" b="0" i="0" u="none" strike="noStrike" cap="none">
                          <a:solidFill>
                            <a:srgbClr val="3F3F3F"/>
                          </a:solidFill>
                          <a:latin typeface="Comfortaa"/>
                          <a:ea typeface="Comfortaa"/>
                          <a:cs typeface="Comfortaa"/>
                          <a:sym typeface="Comfortaa"/>
                        </a:rPr>
                        <a:t>What is the evidence that social norms are shifting? Among which reference groups or intended audiences, if any? What are the enabling factors? What is slowing progress? Describe evidence of unintended consequences (positive or negative), if any, and how to address them.</a:t>
                      </a:r>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526900">
                <a:tc>
                  <a:txBody>
                    <a:bodyPr/>
                    <a:lstStyle/>
                    <a:p>
                      <a:pPr marL="0" marR="0" lvl="0" indent="0" algn="l" rtl="0">
                        <a:lnSpc>
                          <a:spcPct val="120000"/>
                        </a:lnSpc>
                        <a:spcBef>
                          <a:spcPts val="0"/>
                        </a:spcBef>
                        <a:spcAft>
                          <a:spcPts val="0"/>
                        </a:spcAft>
                        <a:buNone/>
                      </a:pPr>
                      <a:r>
                        <a:rPr lang="en-US" sz="1200" b="0" i="0" u="none" strike="noStrike" cap="none" dirty="0">
                          <a:solidFill>
                            <a:schemeClr val="bg1"/>
                          </a:solidFill>
                          <a:latin typeface="Comfortaa"/>
                          <a:ea typeface="Comfortaa"/>
                          <a:cs typeface="Comfortaa"/>
                          <a:sym typeface="Comfortaa"/>
                        </a:rPr>
                        <a:t>Access to family planning is now more widely available to previously underserved populations.</a:t>
                      </a:r>
                      <a:endParaRPr dirty="0">
                        <a:solidFill>
                          <a:schemeClr val="bg1"/>
                        </a:solidFill>
                      </a:endParaRPr>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20000"/>
                        </a:lnSpc>
                        <a:spcBef>
                          <a:spcPts val="0"/>
                        </a:spcBef>
                        <a:spcAft>
                          <a:spcPts val="0"/>
                        </a:spcAft>
                        <a:buClr>
                          <a:srgbClr val="3F3F3F"/>
                        </a:buClr>
                        <a:buSzPts val="1200"/>
                        <a:buFont typeface="Comfortaa"/>
                        <a:buNone/>
                      </a:pPr>
                      <a:r>
                        <a:rPr lang="en-US" sz="1200" b="0" i="0" u="none" strike="noStrike" cap="none" dirty="0">
                          <a:solidFill>
                            <a:srgbClr val="3F3F3F"/>
                          </a:solidFill>
                          <a:latin typeface="Comfortaa"/>
                          <a:ea typeface="Comfortaa"/>
                          <a:cs typeface="Comfortaa"/>
                          <a:sym typeface="Comfortaa"/>
                        </a:rPr>
                        <a:t>Have policies regarding contraceptive access, including age restrictions on access without parental permission, and availability in low-resource areas been revised? How, if at all, have they been implemented? And with what effects?</a:t>
                      </a:r>
                      <a:endParaRPr dirty="0"/>
                    </a:p>
                  </a:txBody>
                  <a:tcPr marL="43600" marR="43600"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1744" name="Google Shape;1744;p89"/>
          <p:cNvSpPr txBox="1">
            <a:spLocks noGrp="1"/>
          </p:cNvSpPr>
          <p:nvPr>
            <p:ph type="body" idx="1"/>
          </p:nvPr>
        </p:nvSpPr>
        <p:spPr>
          <a:xfrm>
            <a:off x="1024446" y="1787515"/>
            <a:ext cx="2271204"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193C0"/>
              </a:buClr>
              <a:buSzPts val="2400"/>
              <a:buNone/>
            </a:pPr>
            <a:r>
              <a:rPr lang="en-US" sz="2400">
                <a:solidFill>
                  <a:srgbClr val="0193C0"/>
                </a:solidFill>
                <a:latin typeface="Comfortaa"/>
                <a:ea typeface="Comfortaa"/>
                <a:cs typeface="Comfortaa"/>
                <a:sym typeface="Comfortaa"/>
              </a:rPr>
              <a:t>EXAMPLE</a:t>
            </a:r>
            <a:endParaRPr>
              <a:solidFill>
                <a:srgbClr val="454545"/>
              </a:solidFill>
              <a:latin typeface="Avenir"/>
              <a:ea typeface="Avenir"/>
              <a:cs typeface="Avenir"/>
              <a:sym typeface="Avenir"/>
            </a:endParaRPr>
          </a:p>
          <a:p>
            <a:pPr marL="0" lvl="0" indent="0" algn="l" rtl="0">
              <a:lnSpc>
                <a:spcPct val="100000"/>
              </a:lnSpc>
              <a:spcBef>
                <a:spcPts val="1000"/>
              </a:spcBef>
              <a:spcAft>
                <a:spcPts val="0"/>
              </a:spcAft>
              <a:buClr>
                <a:srgbClr val="3F3F3F"/>
              </a:buClr>
              <a:buSzPts val="2400"/>
              <a:buNone/>
            </a:pPr>
            <a:r>
              <a:rPr lang="en-US" sz="2400">
                <a:solidFill>
                  <a:srgbClr val="3F3F3F"/>
                </a:solidFill>
                <a:latin typeface="Avenir"/>
                <a:ea typeface="Avenir"/>
                <a:cs typeface="Avenir"/>
                <a:sym typeface="Avenir"/>
              </a:rPr>
              <a:t>Identify Qualitative Indicators</a:t>
            </a:r>
            <a:endParaRPr/>
          </a:p>
          <a:p>
            <a:pPr marL="0" lvl="0" indent="0" algn="l" rtl="0">
              <a:lnSpc>
                <a:spcPct val="90000"/>
              </a:lnSpc>
              <a:spcBef>
                <a:spcPts val="1000"/>
              </a:spcBef>
              <a:spcAft>
                <a:spcPts val="0"/>
              </a:spcAft>
              <a:buClr>
                <a:schemeClr val="dk1"/>
              </a:buClr>
              <a:buSzPts val="2800"/>
              <a:buNone/>
            </a:pPr>
            <a:endParaRPr>
              <a:solidFill>
                <a:srgbClr val="00B0F0"/>
              </a:solidFill>
              <a:latin typeface="Comfortaa"/>
              <a:ea typeface="Comfortaa"/>
              <a:cs typeface="Comfortaa"/>
              <a:sym typeface="Comfortaa"/>
            </a:endParaRPr>
          </a:p>
        </p:txBody>
      </p:sp>
      <p:sp>
        <p:nvSpPr>
          <p:cNvPr id="1745" name="Google Shape;1745;p89"/>
          <p:cNvSpPr txBox="1"/>
          <p:nvPr/>
        </p:nvSpPr>
        <p:spPr>
          <a:xfrm>
            <a:off x="1024445" y="814889"/>
            <a:ext cx="7781352" cy="34146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7C1E8"/>
              </a:buClr>
              <a:buSzPts val="3200"/>
              <a:buFont typeface="Arial"/>
              <a:buNone/>
            </a:pPr>
            <a:r>
              <a:rPr lang="en-US" sz="3200" b="1" i="0">
                <a:solidFill>
                  <a:srgbClr val="07C1E8"/>
                </a:solidFill>
                <a:latin typeface="Arial"/>
                <a:ea typeface="Arial"/>
                <a:cs typeface="Arial"/>
                <a:sym typeface="Arial"/>
              </a:rPr>
              <a:t>Activity 3: Include Qualitative Inquiry</a:t>
            </a:r>
            <a:endParaRPr sz="3200" b="1" i="0">
              <a:solidFill>
                <a:schemeClr val="accent2"/>
              </a:solidFill>
              <a:latin typeface="Calibri"/>
              <a:ea typeface="Calibri"/>
              <a:cs typeface="Calibri"/>
              <a:sym typeface="Calibri"/>
            </a:endParaRPr>
          </a:p>
        </p:txBody>
      </p:sp>
      <p:grpSp>
        <p:nvGrpSpPr>
          <p:cNvPr id="1746" name="Google Shape;1746;p89"/>
          <p:cNvGrpSpPr/>
          <p:nvPr/>
        </p:nvGrpSpPr>
        <p:grpSpPr>
          <a:xfrm>
            <a:off x="9601200" y="328481"/>
            <a:ext cx="2832498" cy="494202"/>
            <a:chOff x="4116076" y="413123"/>
            <a:chExt cx="2832498" cy="494202"/>
          </a:xfrm>
        </p:grpSpPr>
        <p:cxnSp>
          <p:nvCxnSpPr>
            <p:cNvPr id="1747" name="Google Shape;1747;p89"/>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1748" name="Google Shape;1748;p89"/>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749" name="Google Shape;1749;p89"/>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1750" name="Google Shape;1750;p89"/>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1751" name="Google Shape;1751;p89"/>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2</a:t>
              </a:r>
              <a:endParaRPr sz="500" b="1">
                <a:solidFill>
                  <a:srgbClr val="BFBFBF"/>
                </a:solidFill>
                <a:latin typeface="Avenir"/>
                <a:ea typeface="Avenir"/>
                <a:cs typeface="Avenir"/>
                <a:sym typeface="Avenir"/>
              </a:endParaRPr>
            </a:p>
          </p:txBody>
        </p:sp>
        <p:sp>
          <p:nvSpPr>
            <p:cNvPr id="1752" name="Google Shape;1752;p89"/>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3</a:t>
              </a:r>
              <a:endParaRPr sz="500" b="1">
                <a:solidFill>
                  <a:srgbClr val="BFBFBF"/>
                </a:solidFill>
                <a:latin typeface="Avenir"/>
                <a:ea typeface="Avenir"/>
                <a:cs typeface="Avenir"/>
                <a:sym typeface="Avenir"/>
              </a:endParaRPr>
            </a:p>
          </p:txBody>
        </p:sp>
        <p:sp>
          <p:nvSpPr>
            <p:cNvPr id="1753" name="Google Shape;1753;p89"/>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4</a:t>
              </a:r>
              <a:endParaRPr sz="500" b="1">
                <a:solidFill>
                  <a:srgbClr val="07C1E8"/>
                </a:solidFill>
                <a:latin typeface="Avenir"/>
                <a:ea typeface="Avenir"/>
                <a:cs typeface="Avenir"/>
                <a:sym typeface="Avenir"/>
              </a:endParaRPr>
            </a:p>
          </p:txBody>
        </p:sp>
        <p:sp>
          <p:nvSpPr>
            <p:cNvPr id="1754" name="Google Shape;1754;p89"/>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755" name="Google Shape;1755;p89"/>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756" name="Google Shape;1756;p89"/>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757" name="Google Shape;1757;p89"/>
            <p:cNvSpPr/>
            <p:nvPr/>
          </p:nvSpPr>
          <p:spPr>
            <a:xfrm rot="8100000">
              <a:off x="6146936"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9"/>
          <p:cNvSpPr txBox="1">
            <a:spLocks noGrp="1"/>
          </p:cNvSpPr>
          <p:nvPr>
            <p:ph type="body" idx="1"/>
          </p:nvPr>
        </p:nvSpPr>
        <p:spPr>
          <a:xfrm>
            <a:off x="947805" y="18419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dirty="0"/>
          </a:p>
          <a:p>
            <a:pPr marL="0" lvl="0" indent="0" algn="l" rtl="0">
              <a:lnSpc>
                <a:spcPct val="90000"/>
              </a:lnSpc>
              <a:spcBef>
                <a:spcPts val="1000"/>
              </a:spcBef>
              <a:spcAft>
                <a:spcPts val="0"/>
              </a:spcAft>
              <a:buClr>
                <a:srgbClr val="0193C0"/>
              </a:buClr>
              <a:buSzPts val="2400"/>
              <a:buNone/>
            </a:pPr>
            <a:r>
              <a:rPr lang="en-US" sz="2400" dirty="0">
                <a:solidFill>
                  <a:srgbClr val="0193C0"/>
                </a:solidFill>
                <a:latin typeface="Comfortaa"/>
                <a:ea typeface="Comfortaa"/>
                <a:cs typeface="Comfortaa"/>
                <a:sym typeface="Comfortaa"/>
              </a:rPr>
              <a:t>INSTRUCTIONS</a:t>
            </a:r>
            <a:endParaRPr sz="2400" dirty="0"/>
          </a:p>
          <a:p>
            <a:pPr marL="650875" lvl="0" indent="-514350" algn="l" rtl="0">
              <a:lnSpc>
                <a:spcPct val="120000"/>
              </a:lnSpc>
              <a:spcBef>
                <a:spcPts val="1000"/>
              </a:spcBef>
              <a:spcAft>
                <a:spcPts val="0"/>
              </a:spcAft>
              <a:buClr>
                <a:srgbClr val="3F3F3F"/>
              </a:buClr>
              <a:buSzPts val="2000"/>
              <a:buFont typeface="Calibri"/>
              <a:buAutoNum type="arabicPeriod"/>
            </a:pPr>
            <a:r>
              <a:rPr lang="en-US" sz="2000" dirty="0">
                <a:solidFill>
                  <a:srgbClr val="3F3F3F"/>
                </a:solidFill>
                <a:latin typeface="Avenir"/>
                <a:ea typeface="Avenir"/>
                <a:cs typeface="Avenir"/>
                <a:sym typeface="Avenir"/>
              </a:rPr>
              <a:t>Get into one or more groups, depending on the size of your team.</a:t>
            </a:r>
            <a:endParaRPr dirty="0"/>
          </a:p>
          <a:p>
            <a:pPr marL="650875" lvl="0" indent="-514350" algn="l" rtl="0">
              <a:lnSpc>
                <a:spcPct val="120000"/>
              </a:lnSpc>
              <a:spcBef>
                <a:spcPts val="1000"/>
              </a:spcBef>
              <a:spcAft>
                <a:spcPts val="0"/>
              </a:spcAft>
              <a:buClr>
                <a:srgbClr val="3F3F3F"/>
              </a:buClr>
              <a:buSzPts val="2000"/>
              <a:buFont typeface="Calibri"/>
              <a:buAutoNum type="arabicPeriod"/>
            </a:pPr>
            <a:r>
              <a:rPr lang="en-US" sz="2000" dirty="0">
                <a:solidFill>
                  <a:srgbClr val="3F3F3F"/>
                </a:solidFill>
                <a:latin typeface="Avenir"/>
                <a:ea typeface="Avenir"/>
                <a:cs typeface="Avenir"/>
                <a:sym typeface="Avenir"/>
              </a:rPr>
              <a:t>Each group will fill in a Norm-Behavior Mapping Table</a:t>
            </a:r>
            <a:endParaRPr dirty="0"/>
          </a:p>
          <a:p>
            <a:pPr marL="368300" lvl="0" indent="-94615" algn="l" rtl="0">
              <a:lnSpc>
                <a:spcPct val="120000"/>
              </a:lnSpc>
              <a:spcBef>
                <a:spcPts val="1000"/>
              </a:spcBef>
              <a:spcAft>
                <a:spcPts val="0"/>
              </a:spcAft>
              <a:buClr>
                <a:srgbClr val="05B5DB"/>
              </a:buClr>
              <a:buSzPts val="2160"/>
              <a:buFont typeface="Courier New"/>
              <a:buNone/>
            </a:pPr>
            <a:endParaRPr sz="1800" dirty="0">
              <a:solidFill>
                <a:srgbClr val="454545"/>
              </a:solidFill>
              <a:latin typeface="Avenir"/>
              <a:ea typeface="Avenir"/>
              <a:cs typeface="Avenir"/>
              <a:sym typeface="Avenir"/>
            </a:endParaRPr>
          </a:p>
          <a:p>
            <a:pPr marL="368300" lvl="0" indent="-94615" algn="l" rtl="0">
              <a:lnSpc>
                <a:spcPct val="120000"/>
              </a:lnSpc>
              <a:spcBef>
                <a:spcPts val="1000"/>
              </a:spcBef>
              <a:spcAft>
                <a:spcPts val="0"/>
              </a:spcAft>
              <a:buClr>
                <a:srgbClr val="05B5DB"/>
              </a:buClr>
              <a:buSzPts val="2160"/>
              <a:buFont typeface="Courier New"/>
              <a:buNone/>
            </a:pPr>
            <a:endParaRPr sz="1800" dirty="0">
              <a:solidFill>
                <a:srgbClr val="454545"/>
              </a:solidFill>
              <a:latin typeface="Avenir"/>
              <a:ea typeface="Avenir"/>
              <a:cs typeface="Avenir"/>
              <a:sym typeface="Avenir"/>
            </a:endParaRPr>
          </a:p>
          <a:p>
            <a:pPr marL="228600" lvl="0" indent="-50800" algn="l" rtl="0">
              <a:lnSpc>
                <a:spcPct val="90000"/>
              </a:lnSpc>
              <a:spcBef>
                <a:spcPts val="1000"/>
              </a:spcBef>
              <a:spcAft>
                <a:spcPts val="0"/>
              </a:spcAft>
              <a:buClr>
                <a:schemeClr val="dk1"/>
              </a:buClr>
              <a:buSzPts val="2800"/>
              <a:buNone/>
            </a:pPr>
            <a:endParaRPr sz="2800" dirty="0">
              <a:solidFill>
                <a:srgbClr val="454545"/>
              </a:solidFill>
              <a:latin typeface="Avenir"/>
              <a:ea typeface="Avenir"/>
              <a:cs typeface="Avenir"/>
              <a:sym typeface="Avenir"/>
            </a:endParaRPr>
          </a:p>
          <a:p>
            <a:pPr marL="228600" lvl="0" indent="-5080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p:txBody>
      </p:sp>
      <p:grpSp>
        <p:nvGrpSpPr>
          <p:cNvPr id="240" name="Google Shape;240;p9"/>
          <p:cNvGrpSpPr/>
          <p:nvPr/>
        </p:nvGrpSpPr>
        <p:grpSpPr>
          <a:xfrm>
            <a:off x="9602476" y="327846"/>
            <a:ext cx="2832498" cy="494202"/>
            <a:chOff x="4116076" y="413123"/>
            <a:chExt cx="2832498" cy="494202"/>
          </a:xfrm>
        </p:grpSpPr>
        <p:cxnSp>
          <p:nvCxnSpPr>
            <p:cNvPr id="241" name="Google Shape;241;p9"/>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242" name="Google Shape;242;p9"/>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243" name="Google Shape;243;p9"/>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INTRO</a:t>
              </a:r>
              <a:endParaRPr sz="500" b="1" i="0" u="none" strike="noStrike" cap="none">
                <a:solidFill>
                  <a:srgbClr val="BFBFBF"/>
                </a:solidFill>
                <a:latin typeface="Avenir"/>
                <a:ea typeface="Avenir"/>
                <a:cs typeface="Avenir"/>
                <a:sym typeface="Avenir"/>
              </a:endParaRPr>
            </a:p>
          </p:txBody>
        </p:sp>
        <p:sp>
          <p:nvSpPr>
            <p:cNvPr id="244" name="Google Shape;244;p9"/>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07C1E8"/>
                  </a:solidFill>
                  <a:latin typeface="Avenir"/>
                  <a:ea typeface="Avenir"/>
                  <a:cs typeface="Avenir"/>
                  <a:sym typeface="Avenir"/>
                </a:rPr>
                <a:t>MODULE 1</a:t>
              </a:r>
              <a:endParaRPr sz="500" b="1" i="0" u="none" strike="noStrike" cap="none">
                <a:solidFill>
                  <a:srgbClr val="07C1E8"/>
                </a:solidFill>
                <a:latin typeface="Avenir"/>
                <a:ea typeface="Avenir"/>
                <a:cs typeface="Avenir"/>
                <a:sym typeface="Avenir"/>
              </a:endParaRPr>
            </a:p>
          </p:txBody>
        </p:sp>
        <p:sp>
          <p:nvSpPr>
            <p:cNvPr id="245" name="Google Shape;245;p9"/>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2</a:t>
              </a:r>
              <a:endParaRPr sz="500" b="1" i="0" u="none" strike="noStrike" cap="none">
                <a:solidFill>
                  <a:srgbClr val="BFBFBF"/>
                </a:solidFill>
                <a:latin typeface="Avenir"/>
                <a:ea typeface="Avenir"/>
                <a:cs typeface="Avenir"/>
                <a:sym typeface="Avenir"/>
              </a:endParaRPr>
            </a:p>
          </p:txBody>
        </p:sp>
        <p:sp>
          <p:nvSpPr>
            <p:cNvPr id="246" name="Google Shape;246;p9"/>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3</a:t>
              </a:r>
              <a:endParaRPr sz="500" b="1" i="0" u="none" strike="noStrike" cap="none">
                <a:solidFill>
                  <a:srgbClr val="BFBFBF"/>
                </a:solidFill>
                <a:latin typeface="Avenir"/>
                <a:ea typeface="Avenir"/>
                <a:cs typeface="Avenir"/>
                <a:sym typeface="Avenir"/>
              </a:endParaRPr>
            </a:p>
          </p:txBody>
        </p:sp>
        <p:sp>
          <p:nvSpPr>
            <p:cNvPr id="247" name="Google Shape;247;p9"/>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i="0" u="none" strike="noStrike" cap="none">
                  <a:solidFill>
                    <a:srgbClr val="BFBFBF"/>
                  </a:solidFill>
                  <a:latin typeface="Avenir"/>
                  <a:ea typeface="Avenir"/>
                  <a:cs typeface="Avenir"/>
                  <a:sym typeface="Avenir"/>
                </a:rPr>
                <a:t>MODULE 4</a:t>
              </a:r>
              <a:endParaRPr sz="500" b="1" i="0" u="none" strike="noStrike" cap="none">
                <a:solidFill>
                  <a:srgbClr val="BFBFBF"/>
                </a:solidFill>
                <a:latin typeface="Avenir"/>
                <a:ea typeface="Avenir"/>
                <a:cs typeface="Avenir"/>
                <a:sym typeface="Avenir"/>
              </a:endParaRPr>
            </a:p>
          </p:txBody>
        </p:sp>
        <p:sp>
          <p:nvSpPr>
            <p:cNvPr id="248" name="Google Shape;248;p9"/>
            <p:cNvSpPr/>
            <p:nvPr/>
          </p:nvSpPr>
          <p:spPr>
            <a:xfrm rot="8100000">
              <a:off x="4726350"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249" name="Google Shape;249;p9"/>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250" name="Google Shape;250;p9"/>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sp>
          <p:nvSpPr>
            <p:cNvPr id="251" name="Google Shape;251;p9"/>
            <p:cNvSpPr/>
            <p:nvPr/>
          </p:nvSpPr>
          <p:spPr>
            <a:xfrm rot="8100000">
              <a:off x="6146936"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b="0" i="0" u="none" strike="noStrike" cap="none">
                <a:solidFill>
                  <a:schemeClr val="dk1"/>
                </a:solidFill>
                <a:latin typeface="Calibri"/>
                <a:ea typeface="Calibri"/>
                <a:cs typeface="Calibri"/>
                <a:sym typeface="Calibri"/>
              </a:endParaRPr>
            </a:p>
          </p:txBody>
        </p:sp>
      </p:grpSp>
      <p:sp>
        <p:nvSpPr>
          <p:cNvPr id="252" name="Google Shape;252;p9"/>
          <p:cNvSpPr txBox="1">
            <a:spLocks noGrp="1"/>
          </p:cNvSpPr>
          <p:nvPr>
            <p:ph type="title"/>
          </p:nvPr>
        </p:nvSpPr>
        <p:spPr>
          <a:xfrm>
            <a:off x="1024446" y="814889"/>
            <a:ext cx="10143108" cy="34146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7C1E8"/>
              </a:buClr>
              <a:buSzPts val="3200"/>
              <a:buFont typeface="Arial"/>
              <a:buNone/>
            </a:pPr>
            <a:r>
              <a:rPr lang="en-US" sz="3200" dirty="0">
                <a:solidFill>
                  <a:srgbClr val="07C1E8"/>
                </a:solidFill>
                <a:latin typeface="Arial"/>
                <a:ea typeface="Arial"/>
                <a:cs typeface="Arial"/>
                <a:sym typeface="Arial"/>
              </a:rPr>
              <a:t>Activity 1: Norm Behavior Mapping</a:t>
            </a:r>
            <a:endParaRPr sz="3200" dirty="0">
              <a:latin typeface="Calibri"/>
              <a:ea typeface="Calibri"/>
              <a:cs typeface="Calibri"/>
              <a:sym typeface="Calibri"/>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762"/>
        <p:cNvGrpSpPr/>
        <p:nvPr/>
      </p:nvGrpSpPr>
      <p:grpSpPr>
        <a:xfrm>
          <a:off x="0" y="0"/>
          <a:ext cx="0" cy="0"/>
          <a:chOff x="0" y="0"/>
          <a:chExt cx="0" cy="0"/>
        </a:xfrm>
      </p:grpSpPr>
      <p:graphicFrame>
        <p:nvGraphicFramePr>
          <p:cNvPr id="1763" name="Google Shape;1763;p90"/>
          <p:cNvGraphicFramePr/>
          <p:nvPr>
            <p:extLst>
              <p:ext uri="{D42A27DB-BD31-4B8C-83A1-F6EECF244321}">
                <p14:modId xmlns:p14="http://schemas.microsoft.com/office/powerpoint/2010/main" val="796808420"/>
              </p:ext>
            </p:extLst>
          </p:nvPr>
        </p:nvGraphicFramePr>
        <p:xfrm>
          <a:off x="3696095" y="1424448"/>
          <a:ext cx="7552425" cy="5187150"/>
        </p:xfrm>
        <a:graphic>
          <a:graphicData uri="http://schemas.openxmlformats.org/drawingml/2006/table">
            <a:tbl>
              <a:tblPr firstRow="1" firstCol="1" bandRow="1">
                <a:noFill/>
                <a:tableStyleId>{162E070B-021E-41B2-B654-C3F7026BE7C2}</a:tableStyleId>
              </a:tblPr>
              <a:tblGrid>
                <a:gridCol w="4609200">
                  <a:extLst>
                    <a:ext uri="{9D8B030D-6E8A-4147-A177-3AD203B41FA5}">
                      <a16:colId xmlns:a16="http://schemas.microsoft.com/office/drawing/2014/main" val="20000"/>
                    </a:ext>
                  </a:extLst>
                </a:gridCol>
                <a:gridCol w="1257300">
                  <a:extLst>
                    <a:ext uri="{9D8B030D-6E8A-4147-A177-3AD203B41FA5}">
                      <a16:colId xmlns:a16="http://schemas.microsoft.com/office/drawing/2014/main" val="20001"/>
                    </a:ext>
                  </a:extLst>
                </a:gridCol>
                <a:gridCol w="476250">
                  <a:extLst>
                    <a:ext uri="{9D8B030D-6E8A-4147-A177-3AD203B41FA5}">
                      <a16:colId xmlns:a16="http://schemas.microsoft.com/office/drawing/2014/main" val="20002"/>
                    </a:ext>
                  </a:extLst>
                </a:gridCol>
                <a:gridCol w="390525">
                  <a:extLst>
                    <a:ext uri="{9D8B030D-6E8A-4147-A177-3AD203B41FA5}">
                      <a16:colId xmlns:a16="http://schemas.microsoft.com/office/drawing/2014/main" val="20003"/>
                    </a:ext>
                  </a:extLst>
                </a:gridCol>
                <a:gridCol w="400050">
                  <a:extLst>
                    <a:ext uri="{9D8B030D-6E8A-4147-A177-3AD203B41FA5}">
                      <a16:colId xmlns:a16="http://schemas.microsoft.com/office/drawing/2014/main" val="20004"/>
                    </a:ext>
                  </a:extLst>
                </a:gridCol>
                <a:gridCol w="419100">
                  <a:extLst>
                    <a:ext uri="{9D8B030D-6E8A-4147-A177-3AD203B41FA5}">
                      <a16:colId xmlns:a16="http://schemas.microsoft.com/office/drawing/2014/main" val="20005"/>
                    </a:ext>
                  </a:extLst>
                </a:gridCol>
              </a:tblGrid>
              <a:tr h="586625">
                <a:tc>
                  <a:txBody>
                    <a:bodyPr/>
                    <a:lstStyle/>
                    <a:p>
                      <a:pPr marL="0" marR="0" lvl="0" indent="0" algn="ctr" rtl="0">
                        <a:lnSpc>
                          <a:spcPct val="120000"/>
                        </a:lnSpc>
                        <a:spcBef>
                          <a:spcPts val="0"/>
                        </a:spcBef>
                        <a:spcAft>
                          <a:spcPts val="0"/>
                        </a:spcAft>
                        <a:buNone/>
                      </a:pPr>
                      <a:r>
                        <a:rPr lang="en-US" sz="1200" b="1" i="0" u="none" strike="noStrike" cap="none" dirty="0">
                          <a:solidFill>
                            <a:schemeClr val="bg1"/>
                          </a:solidFill>
                          <a:latin typeface="Comfortaa"/>
                          <a:ea typeface="Comfortaa"/>
                          <a:cs typeface="Comfortaa"/>
                          <a:sym typeface="Comfortaa"/>
                        </a:rPr>
                        <a:t>Indicator</a:t>
                      </a:r>
                      <a:endParaRPr dirty="0">
                        <a:solidFill>
                          <a:schemeClr val="bg1"/>
                        </a:solidFill>
                      </a:endParaRPr>
                    </a:p>
                  </a:txBody>
                  <a:tcPr marL="43600" marR="43600"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None/>
                      </a:pPr>
                      <a:r>
                        <a:rPr lang="en-US" sz="1200" b="1" i="0" u="none" strike="noStrike" cap="none" dirty="0">
                          <a:solidFill>
                            <a:schemeClr val="bg1"/>
                          </a:solidFill>
                          <a:latin typeface="Comfortaa"/>
                          <a:ea typeface="Comfortaa"/>
                          <a:cs typeface="Comfortaa"/>
                          <a:sym typeface="Comfortaa"/>
                        </a:rPr>
                        <a:t>Indicator type, norm type</a:t>
                      </a:r>
                      <a:endParaRPr sz="1200" b="1" i="0" u="none" strike="noStrike" cap="none" dirty="0">
                        <a:solidFill>
                          <a:schemeClr val="bg1"/>
                        </a:solidFill>
                        <a:latin typeface="Comfortaa"/>
                        <a:ea typeface="Comfortaa"/>
                        <a:cs typeface="Comfortaa"/>
                        <a:sym typeface="Comfortaa"/>
                      </a:endParaRPr>
                    </a:p>
                  </a:txBody>
                  <a:tcPr marL="43600" marR="43600"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Clr>
                          <a:schemeClr val="dk1"/>
                        </a:buClr>
                        <a:buSzPts val="1200"/>
                        <a:buFont typeface="Calibri"/>
                        <a:buNone/>
                      </a:pPr>
                      <a:endParaRPr sz="1200" b="1" i="0" u="none" strike="noStrike" cap="none">
                        <a:solidFill>
                          <a:srgbClr val="0193C0"/>
                        </a:solidFill>
                        <a:latin typeface="Comfortaa"/>
                        <a:ea typeface="Comfortaa"/>
                        <a:cs typeface="Comfortaa"/>
                        <a:sym typeface="Comfortaa"/>
                      </a:endParaRPr>
                    </a:p>
                  </a:txBody>
                  <a:tcPr marL="43600" marR="43600"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Clr>
                          <a:schemeClr val="dk1"/>
                        </a:buClr>
                        <a:buSzPts val="1200"/>
                        <a:buFont typeface="Calibri"/>
                        <a:buNone/>
                      </a:pPr>
                      <a:endParaRPr sz="1200" b="0" i="0" u="none" strike="noStrike" cap="none">
                        <a:solidFill>
                          <a:srgbClr val="0193C0"/>
                        </a:solidFill>
                        <a:latin typeface="Comfortaa"/>
                        <a:ea typeface="Comfortaa"/>
                        <a:cs typeface="Comfortaa"/>
                        <a:sym typeface="Comfortaa"/>
                      </a:endParaRPr>
                    </a:p>
                  </a:txBody>
                  <a:tcPr marL="43600" marR="43600"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Clr>
                          <a:schemeClr val="dk1"/>
                        </a:buClr>
                        <a:buSzPts val="1200"/>
                        <a:buFont typeface="Calibri"/>
                        <a:buNone/>
                      </a:pPr>
                      <a:endParaRPr sz="1200" b="0" i="0" u="none" strike="noStrike" cap="none">
                        <a:solidFill>
                          <a:srgbClr val="0193C0"/>
                        </a:solidFill>
                        <a:latin typeface="Comfortaa"/>
                        <a:ea typeface="Comfortaa"/>
                        <a:cs typeface="Comfortaa"/>
                        <a:sym typeface="Comfortaa"/>
                      </a:endParaRPr>
                    </a:p>
                  </a:txBody>
                  <a:tcPr marL="43600" marR="43600"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None/>
                      </a:pPr>
                      <a:endParaRPr sz="1200" b="1" i="0" u="none" strike="noStrike" cap="none">
                        <a:solidFill>
                          <a:srgbClr val="0193C0"/>
                        </a:solidFill>
                        <a:latin typeface="Comfortaa"/>
                        <a:ea typeface="Comfortaa"/>
                        <a:cs typeface="Comfortaa"/>
                        <a:sym typeface="Comfortaa"/>
                      </a:endParaRPr>
                    </a:p>
                  </a:txBody>
                  <a:tcPr marL="43600" marR="43600"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895350">
                <a:tc>
                  <a:txBody>
                    <a:bodyPr/>
                    <a:lstStyle/>
                    <a:p>
                      <a:pPr marL="0" marR="0" lvl="0" indent="0" algn="ctr" rtl="0">
                        <a:spcBef>
                          <a:spcPts val="0"/>
                        </a:spcBef>
                        <a:spcAft>
                          <a:spcPts val="0"/>
                        </a:spcAft>
                        <a:buClr>
                          <a:srgbClr val="3F3F3F"/>
                        </a:buClr>
                        <a:buSzPts val="1200"/>
                        <a:buFont typeface="Calibri"/>
                        <a:buNone/>
                      </a:pPr>
                      <a:r>
                        <a:rPr lang="en-US" sz="1200" b="0" i="0" u="none" strike="noStrike" cap="none">
                          <a:solidFill>
                            <a:srgbClr val="3F3F3F"/>
                          </a:solidFill>
                          <a:latin typeface="Comfortaa"/>
                          <a:ea typeface="Comfortaa"/>
                          <a:cs typeface="Comfortaa"/>
                          <a:sym typeface="Comfortaa"/>
                        </a:rPr>
                        <a:t>% of intended audience who agree that people who matter to them would approve of their use of family planning</a:t>
                      </a:r>
                      <a:endParaRPr/>
                    </a:p>
                  </a:txBody>
                  <a:tcPr marL="43600" marR="4360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200" b="0" i="0" u="none" strike="noStrike" cap="none">
                          <a:solidFill>
                            <a:srgbClr val="3F3F3F"/>
                          </a:solidFill>
                          <a:latin typeface="Comfortaa"/>
                          <a:ea typeface="Comfortaa"/>
                          <a:cs typeface="Comfortaa"/>
                          <a:sym typeface="Comfortaa"/>
                        </a:rPr>
                        <a:t>Intermediate outcome, injunctive norm</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None/>
                      </a:pPr>
                      <a:endParaRPr sz="1200" b="0" i="0" u="none" strike="noStrike" cap="none">
                        <a:solidFill>
                          <a:srgbClr val="3F3F3F"/>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1200"/>
                        <a:buFont typeface="Calibri"/>
                        <a:buNone/>
                      </a:pPr>
                      <a:endParaRPr sz="1200" b="0" i="0" u="none" strike="noStrike" cap="none">
                        <a:solidFill>
                          <a:srgbClr val="3F3F3F"/>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1200"/>
                        <a:buFont typeface="Calibri"/>
                        <a:buNone/>
                      </a:pPr>
                      <a:endParaRPr sz="1200" b="0" i="0" u="none" strike="noStrike" cap="none">
                        <a:solidFill>
                          <a:schemeClr val="dk1"/>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1200"/>
                        <a:buFont typeface="Calibri"/>
                        <a:buNone/>
                      </a:pPr>
                      <a:endParaRPr sz="1200" b="0" i="0" u="none" strike="noStrike" cap="none">
                        <a:solidFill>
                          <a:schemeClr val="dk1"/>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85800">
                <a:tc>
                  <a:txBody>
                    <a:bodyPr/>
                    <a:lstStyle/>
                    <a:p>
                      <a:pPr marL="0" marR="0" lvl="0" indent="0" algn="ctr" rtl="0">
                        <a:spcBef>
                          <a:spcPts val="0"/>
                        </a:spcBef>
                        <a:spcAft>
                          <a:spcPts val="0"/>
                        </a:spcAft>
                        <a:buClr>
                          <a:srgbClr val="3F3F3F"/>
                        </a:buClr>
                        <a:buSzPts val="1200"/>
                        <a:buFont typeface="Calibri"/>
                        <a:buNone/>
                      </a:pPr>
                      <a:r>
                        <a:rPr lang="en-US" sz="1200" b="0" i="0" u="none" strike="noStrike" cap="none">
                          <a:solidFill>
                            <a:srgbClr val="3F3F3F"/>
                          </a:solidFill>
                          <a:latin typeface="Comfortaa"/>
                          <a:ea typeface="Comfortaa"/>
                          <a:cs typeface="Comfortaa"/>
                          <a:sym typeface="Comfortaa"/>
                        </a:rPr>
                        <a:t>% of men who communicated with their wives about family planning </a:t>
                      </a:r>
                      <a:endParaRPr/>
                    </a:p>
                  </a:txBody>
                  <a:tcPr marL="43600" marR="4360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200" b="0" i="0" u="none" strike="noStrike" cap="none">
                          <a:solidFill>
                            <a:srgbClr val="3F3F3F"/>
                          </a:solidFill>
                          <a:latin typeface="Comfortaa"/>
                          <a:ea typeface="Comfortaa"/>
                          <a:cs typeface="Comfortaa"/>
                          <a:sym typeface="Comfortaa"/>
                        </a:rPr>
                        <a:t>Behavioral outcome</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None/>
                      </a:pPr>
                      <a:endParaRPr sz="1200" b="0" i="0" u="none" strike="noStrike" cap="none">
                        <a:solidFill>
                          <a:srgbClr val="3F3F3F"/>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1200"/>
                        <a:buFont typeface="Calibri"/>
                        <a:buNone/>
                      </a:pPr>
                      <a:endParaRPr sz="1200" b="0" i="0" u="none" strike="noStrike" cap="none">
                        <a:solidFill>
                          <a:srgbClr val="3F3F3F"/>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1200"/>
                        <a:buFont typeface="Calibri"/>
                        <a:buNone/>
                      </a:pPr>
                      <a:endParaRPr sz="1200" b="0" i="0" u="none" strike="noStrike" cap="none">
                        <a:solidFill>
                          <a:schemeClr val="dk1"/>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1200"/>
                        <a:buFont typeface="Calibri"/>
                        <a:buNone/>
                      </a:pPr>
                      <a:endParaRPr sz="1200" b="0" i="0" u="none" strike="noStrike" cap="none">
                        <a:solidFill>
                          <a:schemeClr val="dk1"/>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542925">
                <a:tc>
                  <a:txBody>
                    <a:bodyPr/>
                    <a:lstStyle/>
                    <a:p>
                      <a:pPr marL="0" marR="0" lvl="0" indent="0" algn="ctr" rtl="0">
                        <a:spcBef>
                          <a:spcPts val="0"/>
                        </a:spcBef>
                        <a:spcAft>
                          <a:spcPts val="0"/>
                        </a:spcAft>
                        <a:buClr>
                          <a:srgbClr val="3F3F3F"/>
                        </a:buClr>
                        <a:buSzPts val="1200"/>
                        <a:buFont typeface="Calibri"/>
                        <a:buNone/>
                      </a:pPr>
                      <a:r>
                        <a:rPr lang="en-US" sz="1200" b="0" i="0" u="none" strike="noStrike" cap="none">
                          <a:solidFill>
                            <a:srgbClr val="3F3F3F"/>
                          </a:solidFill>
                          <a:latin typeface="Comfortaa"/>
                          <a:ea typeface="Comfortaa"/>
                          <a:cs typeface="Comfortaa"/>
                          <a:sym typeface="Comfortaa"/>
                        </a:rPr>
                        <a:t>% of young men and young women that use family planning</a:t>
                      </a:r>
                      <a:endParaRPr/>
                    </a:p>
                  </a:txBody>
                  <a:tcPr marL="43600" marR="4360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3F3F3F"/>
                        </a:buClr>
                        <a:buSzPts val="1200"/>
                        <a:buFont typeface="Comfortaa"/>
                        <a:buNone/>
                      </a:pPr>
                      <a:r>
                        <a:rPr lang="en-US" sz="1200" b="0" i="0" u="none" strike="noStrike" cap="none">
                          <a:solidFill>
                            <a:srgbClr val="3F3F3F"/>
                          </a:solidFill>
                          <a:latin typeface="Comfortaa"/>
                          <a:ea typeface="Comfortaa"/>
                          <a:cs typeface="Comfortaa"/>
                          <a:sym typeface="Comfortaa"/>
                        </a:rPr>
                        <a:t>Behavioral outcome</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None/>
                      </a:pPr>
                      <a:endParaRPr sz="1200" b="0" i="0" u="none" strike="noStrike" cap="none">
                        <a:solidFill>
                          <a:srgbClr val="3F3F3F"/>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1200"/>
                        <a:buFont typeface="Calibri"/>
                        <a:buNone/>
                      </a:pPr>
                      <a:endParaRPr sz="1200" b="0" i="0" u="none" strike="noStrike" cap="none">
                        <a:solidFill>
                          <a:srgbClr val="3F3F3F"/>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1200"/>
                        <a:buFont typeface="Calibri"/>
                        <a:buNone/>
                      </a:pPr>
                      <a:endParaRPr sz="1200" b="0" i="0" u="none" strike="noStrike" cap="none">
                        <a:solidFill>
                          <a:schemeClr val="dk1"/>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1200"/>
                        <a:buFont typeface="Calibri"/>
                        <a:buNone/>
                      </a:pPr>
                      <a:endParaRPr sz="1200" b="0" i="0" u="none" strike="noStrike" cap="none">
                        <a:solidFill>
                          <a:schemeClr val="dk1"/>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542925">
                <a:tc>
                  <a:txBody>
                    <a:bodyPr/>
                    <a:lstStyle/>
                    <a:p>
                      <a:pPr marL="0" marR="0" lvl="0" indent="0" algn="ctr" rtl="0">
                        <a:spcBef>
                          <a:spcPts val="0"/>
                        </a:spcBef>
                        <a:spcAft>
                          <a:spcPts val="0"/>
                        </a:spcAft>
                        <a:buClr>
                          <a:srgbClr val="3F3F3F"/>
                        </a:buClr>
                        <a:buSzPts val="1200"/>
                        <a:buFont typeface="Calibri"/>
                        <a:buNone/>
                      </a:pPr>
                      <a:r>
                        <a:rPr lang="en-US" sz="1200" b="0" i="0" u="none" strike="noStrike" cap="none">
                          <a:solidFill>
                            <a:srgbClr val="3F3F3F"/>
                          </a:solidFill>
                          <a:latin typeface="Comfortaa"/>
                          <a:ea typeface="Comfortaa"/>
                          <a:cs typeface="Comfortaa"/>
                          <a:sym typeface="Comfortaa"/>
                        </a:rPr>
                        <a:t>% of young men and women used a condom during last sex</a:t>
                      </a:r>
                      <a:endParaRPr/>
                    </a:p>
                  </a:txBody>
                  <a:tcPr marL="43600" marR="4360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3F3F3F"/>
                        </a:buClr>
                        <a:buSzPts val="1200"/>
                        <a:buFont typeface="Comfortaa"/>
                        <a:buNone/>
                      </a:pPr>
                      <a:r>
                        <a:rPr lang="en-US" sz="1200" b="0" i="0" u="none" strike="noStrike" cap="none">
                          <a:solidFill>
                            <a:srgbClr val="3F3F3F"/>
                          </a:solidFill>
                          <a:latin typeface="Comfortaa"/>
                          <a:ea typeface="Comfortaa"/>
                          <a:cs typeface="Comfortaa"/>
                          <a:sym typeface="Comfortaa"/>
                        </a:rPr>
                        <a:t>Behavioral outcome</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None/>
                      </a:pPr>
                      <a:endParaRPr sz="1200" b="0" i="0" u="none" strike="noStrike" cap="none">
                        <a:solidFill>
                          <a:srgbClr val="3F3F3F"/>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1200"/>
                        <a:buFont typeface="Calibri"/>
                        <a:buNone/>
                      </a:pPr>
                      <a:endParaRPr sz="1200" b="0" i="0" u="none" strike="noStrike" cap="none">
                        <a:solidFill>
                          <a:srgbClr val="3F3F3F"/>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1200"/>
                        <a:buFont typeface="Calibri"/>
                        <a:buNone/>
                      </a:pPr>
                      <a:endParaRPr sz="1200" b="0" i="0" u="none" strike="noStrike" cap="none">
                        <a:solidFill>
                          <a:schemeClr val="dk1"/>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1200"/>
                        <a:buFont typeface="Calibri"/>
                        <a:buNone/>
                      </a:pPr>
                      <a:endParaRPr sz="1200" b="0" i="0" u="none" strike="noStrike" cap="none">
                        <a:solidFill>
                          <a:schemeClr val="dk1"/>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76250">
                <a:tc>
                  <a:txBody>
                    <a:bodyPr/>
                    <a:lstStyle/>
                    <a:p>
                      <a:pPr marL="0" marR="0" lvl="0" indent="0" algn="ctr" rtl="0">
                        <a:spcBef>
                          <a:spcPts val="0"/>
                        </a:spcBef>
                        <a:spcAft>
                          <a:spcPts val="0"/>
                        </a:spcAft>
                        <a:buClr>
                          <a:srgbClr val="3F3F3F"/>
                        </a:buClr>
                        <a:buSzPts val="1200"/>
                        <a:buFont typeface="Calibri"/>
                        <a:buNone/>
                      </a:pPr>
                      <a:r>
                        <a:rPr lang="en-US" sz="1200" b="1" i="0" u="none" strike="noStrike" cap="none">
                          <a:solidFill>
                            <a:srgbClr val="3F3F3F"/>
                          </a:solidFill>
                          <a:latin typeface="Comfortaa"/>
                          <a:ea typeface="Comfortaa"/>
                          <a:cs typeface="Comfortaa"/>
                          <a:sym typeface="Comfortaa"/>
                        </a:rPr>
                        <a:t>The program has been implemented with fidelity.</a:t>
                      </a:r>
                      <a:endParaRPr/>
                    </a:p>
                  </a:txBody>
                  <a:tcPr marL="43600" marR="4360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200" b="1" i="0" u="none" strike="noStrike" cap="none">
                          <a:solidFill>
                            <a:srgbClr val="3F3F3F"/>
                          </a:solidFill>
                          <a:latin typeface="Comfortaa"/>
                          <a:ea typeface="Comfortaa"/>
                          <a:cs typeface="Comfortaa"/>
                          <a:sym typeface="Comfortaa"/>
                        </a:rPr>
                        <a:t>Qualitative output</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None/>
                      </a:pPr>
                      <a:endParaRPr sz="1200" b="0" i="0" u="none" strike="noStrike" cap="none">
                        <a:solidFill>
                          <a:srgbClr val="3F3F3F"/>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1200"/>
                        <a:buFont typeface="Calibri"/>
                        <a:buNone/>
                      </a:pPr>
                      <a:endParaRPr sz="1200" b="0" i="0" u="none" strike="noStrike" cap="none">
                        <a:solidFill>
                          <a:srgbClr val="3F3F3F"/>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1200"/>
                        <a:buFont typeface="Calibri"/>
                        <a:buNone/>
                      </a:pPr>
                      <a:endParaRPr sz="1200" b="0" i="0" u="none" strike="noStrike" cap="none">
                        <a:solidFill>
                          <a:schemeClr val="dk1"/>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1200"/>
                        <a:buFont typeface="Calibri"/>
                        <a:buNone/>
                      </a:pPr>
                      <a:endParaRPr sz="1200" b="0" i="0" u="none" strike="noStrike" cap="none">
                        <a:solidFill>
                          <a:schemeClr val="dk1"/>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495300">
                <a:tc>
                  <a:txBody>
                    <a:bodyPr/>
                    <a:lstStyle/>
                    <a:p>
                      <a:pPr marL="0" marR="0" lvl="0" indent="0" algn="ctr" rtl="0">
                        <a:spcBef>
                          <a:spcPts val="0"/>
                        </a:spcBef>
                        <a:spcAft>
                          <a:spcPts val="0"/>
                        </a:spcAft>
                        <a:buClr>
                          <a:srgbClr val="3F3F3F"/>
                        </a:buClr>
                        <a:buSzPts val="1200"/>
                        <a:buFont typeface="Calibri"/>
                        <a:buNone/>
                      </a:pPr>
                      <a:r>
                        <a:rPr lang="en-US" sz="1200" b="1" i="0" u="none" strike="noStrike" cap="none">
                          <a:solidFill>
                            <a:srgbClr val="3F3F3F"/>
                          </a:solidFill>
                          <a:latin typeface="Comfortaa"/>
                          <a:ea typeface="Comfortaa"/>
                          <a:cs typeface="Comfortaa"/>
                          <a:sym typeface="Comfortaa"/>
                        </a:rPr>
                        <a:t>All context-specific issues have been resolved</a:t>
                      </a:r>
                      <a:endParaRPr/>
                    </a:p>
                  </a:txBody>
                  <a:tcPr marL="43600" marR="4360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200" b="1" i="0" u="none" strike="noStrike" cap="none">
                          <a:solidFill>
                            <a:srgbClr val="3F3F3F"/>
                          </a:solidFill>
                          <a:latin typeface="Comfortaa"/>
                          <a:ea typeface="Comfortaa"/>
                          <a:cs typeface="Comfortaa"/>
                          <a:sym typeface="Comfortaa"/>
                        </a:rPr>
                        <a:t>Qualitative output</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None/>
                      </a:pPr>
                      <a:endParaRPr sz="1200" b="0" i="0" u="none" strike="noStrike" cap="none">
                        <a:solidFill>
                          <a:srgbClr val="3F3F3F"/>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1200"/>
                        <a:buFont typeface="Calibri"/>
                        <a:buNone/>
                      </a:pPr>
                      <a:endParaRPr sz="1200" b="0" i="0" u="none" strike="noStrike" cap="none">
                        <a:solidFill>
                          <a:srgbClr val="3F3F3F"/>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1200"/>
                        <a:buFont typeface="Calibri"/>
                        <a:buNone/>
                      </a:pPr>
                      <a:endParaRPr sz="1200" b="0" i="0" u="none" strike="noStrike" cap="none">
                        <a:solidFill>
                          <a:schemeClr val="dk1"/>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1200"/>
                        <a:buFont typeface="Calibri"/>
                        <a:buNone/>
                      </a:pPr>
                      <a:endParaRPr sz="1200" b="0" i="0" u="none" strike="noStrike" cap="none">
                        <a:solidFill>
                          <a:schemeClr val="dk1"/>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961975">
                <a:tc>
                  <a:txBody>
                    <a:bodyPr/>
                    <a:lstStyle/>
                    <a:p>
                      <a:pPr marL="0" marR="0" lvl="0" indent="0" algn="ctr" rtl="0">
                        <a:spcBef>
                          <a:spcPts val="0"/>
                        </a:spcBef>
                        <a:spcAft>
                          <a:spcPts val="0"/>
                        </a:spcAft>
                        <a:buClr>
                          <a:srgbClr val="3F3F3F"/>
                        </a:buClr>
                        <a:buSzPts val="1200"/>
                        <a:buFont typeface="Calibri"/>
                        <a:buNone/>
                      </a:pPr>
                      <a:r>
                        <a:rPr lang="en-US" sz="1200" b="1" i="0" u="none" strike="noStrike" cap="none">
                          <a:solidFill>
                            <a:srgbClr val="3F3F3F"/>
                          </a:solidFill>
                          <a:latin typeface="Comfortaa"/>
                          <a:ea typeface="Comfortaa"/>
                          <a:cs typeface="Comfortaa"/>
                          <a:sym typeface="Comfortaa"/>
                        </a:rPr>
                        <a:t>Social normative expectations are shifting in the desired direction at the community level</a:t>
                      </a:r>
                      <a:endParaRPr/>
                    </a:p>
                  </a:txBody>
                  <a:tcPr marL="43600" marR="4360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200" b="1" i="0" u="none" strike="noStrike" cap="none">
                          <a:solidFill>
                            <a:srgbClr val="3F3F3F"/>
                          </a:solidFill>
                          <a:latin typeface="Comfortaa"/>
                          <a:ea typeface="Comfortaa"/>
                          <a:cs typeface="Comfortaa"/>
                          <a:sym typeface="Comfortaa"/>
                        </a:rPr>
                        <a:t>Qualitative, descriptive, or injunctive social norms</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None/>
                      </a:pPr>
                      <a:endParaRPr sz="1200" b="0" i="0" u="none" strike="noStrike" cap="none">
                        <a:solidFill>
                          <a:srgbClr val="3F3F3F"/>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1200"/>
                        <a:buFont typeface="Calibri"/>
                        <a:buNone/>
                      </a:pPr>
                      <a:endParaRPr sz="1200" b="0" i="0" u="none" strike="noStrike" cap="none">
                        <a:solidFill>
                          <a:srgbClr val="3F3F3F"/>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1200"/>
                        <a:buFont typeface="Calibri"/>
                        <a:buNone/>
                      </a:pPr>
                      <a:endParaRPr sz="1200" b="0" i="0" u="none" strike="noStrike" cap="none">
                        <a:solidFill>
                          <a:schemeClr val="dk1"/>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1200"/>
                        <a:buFont typeface="Calibri"/>
                        <a:buNone/>
                      </a:pPr>
                      <a:endParaRPr sz="1200" b="0" i="0" u="none" strike="noStrike" cap="none" dirty="0">
                        <a:solidFill>
                          <a:schemeClr val="dk1"/>
                        </a:solidFill>
                        <a:latin typeface="Comfortaa"/>
                        <a:ea typeface="Comfortaa"/>
                        <a:cs typeface="Comfortaa"/>
                        <a:sym typeface="Comfortaa"/>
                      </a:endParaRPr>
                    </a:p>
                  </a:txBody>
                  <a:tcPr marL="43600" marR="43600"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bl>
          </a:graphicData>
        </a:graphic>
      </p:graphicFrame>
      <p:sp>
        <p:nvSpPr>
          <p:cNvPr id="1764" name="Google Shape;1764;p90"/>
          <p:cNvSpPr txBox="1"/>
          <p:nvPr/>
        </p:nvSpPr>
        <p:spPr>
          <a:xfrm>
            <a:off x="6708404" y="279795"/>
            <a:ext cx="1126531" cy="185803"/>
          </a:xfrm>
          <a:prstGeom prst="rect">
            <a:avLst/>
          </a:prstGeom>
          <a:noFill/>
          <a:ln>
            <a:noFill/>
          </a:ln>
        </p:spPr>
        <p:txBody>
          <a:bodyPr spcFirstLastPara="1" wrap="square" lIns="0" tIns="0" rIns="0" bIns="0" anchor="t" anchorCtr="0">
            <a:noAutofit/>
          </a:bodyPr>
          <a:lstStyle/>
          <a:p>
            <a:pPr marL="0" marR="0" lvl="0" indent="0" algn="r" rtl="0">
              <a:lnSpc>
                <a:spcPct val="90000"/>
              </a:lnSpc>
              <a:spcBef>
                <a:spcPts val="0"/>
              </a:spcBef>
              <a:spcAft>
                <a:spcPts val="0"/>
              </a:spcAft>
              <a:buClr>
                <a:schemeClr val="lt1"/>
              </a:buClr>
              <a:buSzPts val="1108"/>
              <a:buFont typeface="Comfortaa Regular"/>
              <a:buNone/>
            </a:pPr>
            <a:r>
              <a:rPr lang="en-US" sz="1108" b="0" i="0">
                <a:solidFill>
                  <a:schemeClr val="lt1"/>
                </a:solidFill>
                <a:latin typeface="Comfortaa Regular"/>
                <a:ea typeface="Comfortaa Regular"/>
                <a:cs typeface="Comfortaa Regular"/>
                <a:sym typeface="Comfortaa Regular"/>
              </a:rPr>
              <a:t>Activity 2</a:t>
            </a:r>
            <a:endParaRPr/>
          </a:p>
        </p:txBody>
      </p:sp>
      <p:sp>
        <p:nvSpPr>
          <p:cNvPr id="1765" name="Google Shape;1765;p90"/>
          <p:cNvSpPr/>
          <p:nvPr/>
        </p:nvSpPr>
        <p:spPr>
          <a:xfrm>
            <a:off x="6939898" y="246408"/>
            <a:ext cx="174462" cy="169950"/>
          </a:xfrm>
          <a:custGeom>
            <a:avLst/>
            <a:gdLst/>
            <a:ahLst/>
            <a:cxnLst/>
            <a:rect l="l" t="t" r="r" b="b"/>
            <a:pathLst>
              <a:path w="220" h="214" extrusionOk="0">
                <a:moveTo>
                  <a:pt x="212" y="180"/>
                </a:moveTo>
                <a:cubicBezTo>
                  <a:pt x="169" y="138"/>
                  <a:pt x="169" y="138"/>
                  <a:pt x="169" y="138"/>
                </a:cubicBezTo>
                <a:cubicBezTo>
                  <a:pt x="175" y="132"/>
                  <a:pt x="175" y="132"/>
                  <a:pt x="175" y="132"/>
                </a:cubicBezTo>
                <a:cubicBezTo>
                  <a:pt x="169" y="126"/>
                  <a:pt x="169" y="126"/>
                  <a:pt x="169" y="126"/>
                </a:cubicBezTo>
                <a:cubicBezTo>
                  <a:pt x="152" y="143"/>
                  <a:pt x="152" y="143"/>
                  <a:pt x="152" y="143"/>
                </a:cubicBezTo>
                <a:cubicBezTo>
                  <a:pt x="124" y="115"/>
                  <a:pt x="124" y="115"/>
                  <a:pt x="124" y="115"/>
                </a:cubicBezTo>
                <a:cubicBezTo>
                  <a:pt x="158" y="81"/>
                  <a:pt x="158" y="81"/>
                  <a:pt x="158" y="81"/>
                </a:cubicBezTo>
                <a:cubicBezTo>
                  <a:pt x="163" y="83"/>
                  <a:pt x="167" y="83"/>
                  <a:pt x="172" y="83"/>
                </a:cubicBezTo>
                <a:cubicBezTo>
                  <a:pt x="184" y="83"/>
                  <a:pt x="194" y="79"/>
                  <a:pt x="202" y="71"/>
                </a:cubicBezTo>
                <a:cubicBezTo>
                  <a:pt x="214" y="59"/>
                  <a:pt x="218" y="41"/>
                  <a:pt x="211" y="25"/>
                </a:cubicBezTo>
                <a:cubicBezTo>
                  <a:pt x="208" y="19"/>
                  <a:pt x="208" y="19"/>
                  <a:pt x="208" y="19"/>
                </a:cubicBezTo>
                <a:cubicBezTo>
                  <a:pt x="190" y="38"/>
                  <a:pt x="190" y="38"/>
                  <a:pt x="190" y="38"/>
                </a:cubicBezTo>
                <a:cubicBezTo>
                  <a:pt x="176" y="38"/>
                  <a:pt x="176" y="38"/>
                  <a:pt x="176" y="38"/>
                </a:cubicBezTo>
                <a:cubicBezTo>
                  <a:pt x="176" y="24"/>
                  <a:pt x="176" y="24"/>
                  <a:pt x="176" y="24"/>
                </a:cubicBezTo>
                <a:cubicBezTo>
                  <a:pt x="194" y="5"/>
                  <a:pt x="194" y="5"/>
                  <a:pt x="194" y="5"/>
                </a:cubicBezTo>
                <a:cubicBezTo>
                  <a:pt x="189" y="3"/>
                  <a:pt x="189" y="3"/>
                  <a:pt x="189" y="3"/>
                </a:cubicBezTo>
                <a:cubicBezTo>
                  <a:pt x="184" y="1"/>
                  <a:pt x="178" y="0"/>
                  <a:pt x="172" y="0"/>
                </a:cubicBezTo>
                <a:cubicBezTo>
                  <a:pt x="161" y="0"/>
                  <a:pt x="150" y="4"/>
                  <a:pt x="143" y="12"/>
                </a:cubicBezTo>
                <a:cubicBezTo>
                  <a:pt x="131" y="23"/>
                  <a:pt x="127" y="40"/>
                  <a:pt x="133" y="56"/>
                </a:cubicBezTo>
                <a:cubicBezTo>
                  <a:pt x="99" y="90"/>
                  <a:pt x="99" y="90"/>
                  <a:pt x="99" y="90"/>
                </a:cubicBezTo>
                <a:cubicBezTo>
                  <a:pt x="51" y="42"/>
                  <a:pt x="51" y="42"/>
                  <a:pt x="51" y="42"/>
                </a:cubicBezTo>
                <a:cubicBezTo>
                  <a:pt x="56" y="36"/>
                  <a:pt x="56" y="36"/>
                  <a:pt x="56" y="36"/>
                </a:cubicBezTo>
                <a:cubicBezTo>
                  <a:pt x="25" y="5"/>
                  <a:pt x="25" y="5"/>
                  <a:pt x="25" y="5"/>
                </a:cubicBezTo>
                <a:cubicBezTo>
                  <a:pt x="8" y="22"/>
                  <a:pt x="8" y="22"/>
                  <a:pt x="8" y="22"/>
                </a:cubicBezTo>
                <a:cubicBezTo>
                  <a:pt x="39" y="53"/>
                  <a:pt x="39" y="53"/>
                  <a:pt x="39" y="53"/>
                </a:cubicBezTo>
                <a:cubicBezTo>
                  <a:pt x="45" y="47"/>
                  <a:pt x="45" y="47"/>
                  <a:pt x="45" y="47"/>
                </a:cubicBezTo>
                <a:cubicBezTo>
                  <a:pt x="93" y="95"/>
                  <a:pt x="93" y="95"/>
                  <a:pt x="93" y="95"/>
                </a:cubicBezTo>
                <a:cubicBezTo>
                  <a:pt x="59" y="129"/>
                  <a:pt x="59" y="129"/>
                  <a:pt x="59" y="129"/>
                </a:cubicBezTo>
                <a:cubicBezTo>
                  <a:pt x="55" y="128"/>
                  <a:pt x="50" y="127"/>
                  <a:pt x="45" y="127"/>
                </a:cubicBezTo>
                <a:cubicBezTo>
                  <a:pt x="34" y="127"/>
                  <a:pt x="23" y="131"/>
                  <a:pt x="15" y="139"/>
                </a:cubicBezTo>
                <a:cubicBezTo>
                  <a:pt x="3" y="151"/>
                  <a:pt x="0" y="170"/>
                  <a:pt x="6" y="185"/>
                </a:cubicBezTo>
                <a:cubicBezTo>
                  <a:pt x="9" y="191"/>
                  <a:pt x="9" y="191"/>
                  <a:pt x="9" y="191"/>
                </a:cubicBezTo>
                <a:cubicBezTo>
                  <a:pt x="27" y="172"/>
                  <a:pt x="27" y="172"/>
                  <a:pt x="27" y="172"/>
                </a:cubicBezTo>
                <a:cubicBezTo>
                  <a:pt x="41" y="172"/>
                  <a:pt x="41" y="172"/>
                  <a:pt x="41" y="172"/>
                </a:cubicBezTo>
                <a:cubicBezTo>
                  <a:pt x="41" y="187"/>
                  <a:pt x="41" y="187"/>
                  <a:pt x="41" y="187"/>
                </a:cubicBezTo>
                <a:cubicBezTo>
                  <a:pt x="23" y="205"/>
                  <a:pt x="23" y="205"/>
                  <a:pt x="23" y="205"/>
                </a:cubicBezTo>
                <a:cubicBezTo>
                  <a:pt x="28" y="207"/>
                  <a:pt x="28" y="207"/>
                  <a:pt x="28" y="207"/>
                </a:cubicBezTo>
                <a:cubicBezTo>
                  <a:pt x="34" y="210"/>
                  <a:pt x="39" y="211"/>
                  <a:pt x="45" y="211"/>
                </a:cubicBezTo>
                <a:cubicBezTo>
                  <a:pt x="56" y="211"/>
                  <a:pt x="67" y="206"/>
                  <a:pt x="75" y="198"/>
                </a:cubicBezTo>
                <a:cubicBezTo>
                  <a:pt x="86" y="187"/>
                  <a:pt x="90" y="170"/>
                  <a:pt x="85" y="155"/>
                </a:cubicBezTo>
                <a:cubicBezTo>
                  <a:pt x="119" y="121"/>
                  <a:pt x="119" y="121"/>
                  <a:pt x="119" y="121"/>
                </a:cubicBezTo>
                <a:cubicBezTo>
                  <a:pt x="147" y="149"/>
                  <a:pt x="147" y="149"/>
                  <a:pt x="147" y="149"/>
                </a:cubicBezTo>
                <a:cubicBezTo>
                  <a:pt x="130" y="166"/>
                  <a:pt x="130" y="166"/>
                  <a:pt x="130" y="166"/>
                </a:cubicBezTo>
                <a:cubicBezTo>
                  <a:pt x="136" y="172"/>
                  <a:pt x="136" y="172"/>
                  <a:pt x="136" y="172"/>
                </a:cubicBezTo>
                <a:cubicBezTo>
                  <a:pt x="141" y="166"/>
                  <a:pt x="141" y="166"/>
                  <a:pt x="141" y="166"/>
                </a:cubicBezTo>
                <a:cubicBezTo>
                  <a:pt x="184" y="208"/>
                  <a:pt x="184" y="208"/>
                  <a:pt x="184" y="208"/>
                </a:cubicBezTo>
                <a:cubicBezTo>
                  <a:pt x="187" y="212"/>
                  <a:pt x="192" y="214"/>
                  <a:pt x="198" y="214"/>
                </a:cubicBezTo>
                <a:cubicBezTo>
                  <a:pt x="203" y="214"/>
                  <a:pt x="208" y="212"/>
                  <a:pt x="212" y="208"/>
                </a:cubicBezTo>
                <a:cubicBezTo>
                  <a:pt x="220" y="201"/>
                  <a:pt x="220" y="188"/>
                  <a:pt x="212" y="180"/>
                </a:cubicBezTo>
                <a:close/>
                <a:moveTo>
                  <a:pt x="20" y="22"/>
                </a:moveTo>
                <a:cubicBezTo>
                  <a:pt x="25" y="16"/>
                  <a:pt x="25" y="16"/>
                  <a:pt x="25" y="16"/>
                </a:cubicBezTo>
                <a:cubicBezTo>
                  <a:pt x="45" y="36"/>
                  <a:pt x="45" y="36"/>
                  <a:pt x="45" y="36"/>
                </a:cubicBezTo>
                <a:cubicBezTo>
                  <a:pt x="39" y="42"/>
                  <a:pt x="39" y="42"/>
                  <a:pt x="39" y="42"/>
                </a:cubicBezTo>
                <a:lnTo>
                  <a:pt x="20" y="22"/>
                </a:lnTo>
                <a:close/>
                <a:moveTo>
                  <a:pt x="76" y="155"/>
                </a:moveTo>
                <a:cubicBezTo>
                  <a:pt x="82" y="168"/>
                  <a:pt x="79" y="183"/>
                  <a:pt x="69" y="193"/>
                </a:cubicBezTo>
                <a:cubicBezTo>
                  <a:pt x="63" y="199"/>
                  <a:pt x="54" y="203"/>
                  <a:pt x="45" y="203"/>
                </a:cubicBezTo>
                <a:cubicBezTo>
                  <a:pt x="42" y="203"/>
                  <a:pt x="40" y="202"/>
                  <a:pt x="37" y="202"/>
                </a:cubicBezTo>
                <a:cubicBezTo>
                  <a:pt x="49" y="190"/>
                  <a:pt x="49" y="190"/>
                  <a:pt x="49" y="190"/>
                </a:cubicBezTo>
                <a:cubicBezTo>
                  <a:pt x="49" y="164"/>
                  <a:pt x="49" y="164"/>
                  <a:pt x="49" y="164"/>
                </a:cubicBezTo>
                <a:cubicBezTo>
                  <a:pt x="24" y="164"/>
                  <a:pt x="24" y="164"/>
                  <a:pt x="24" y="164"/>
                </a:cubicBezTo>
                <a:cubicBezTo>
                  <a:pt x="12" y="176"/>
                  <a:pt x="12" y="176"/>
                  <a:pt x="12" y="176"/>
                </a:cubicBezTo>
                <a:cubicBezTo>
                  <a:pt x="9" y="165"/>
                  <a:pt x="12" y="153"/>
                  <a:pt x="21" y="145"/>
                </a:cubicBezTo>
                <a:cubicBezTo>
                  <a:pt x="27" y="138"/>
                  <a:pt x="36" y="135"/>
                  <a:pt x="45" y="135"/>
                </a:cubicBezTo>
                <a:cubicBezTo>
                  <a:pt x="50" y="135"/>
                  <a:pt x="54" y="136"/>
                  <a:pt x="58" y="138"/>
                </a:cubicBezTo>
                <a:cubicBezTo>
                  <a:pt x="61" y="139"/>
                  <a:pt x="61" y="139"/>
                  <a:pt x="61" y="139"/>
                </a:cubicBezTo>
                <a:cubicBezTo>
                  <a:pt x="142" y="57"/>
                  <a:pt x="142" y="57"/>
                  <a:pt x="142" y="57"/>
                </a:cubicBezTo>
                <a:cubicBezTo>
                  <a:pt x="141" y="55"/>
                  <a:pt x="141" y="55"/>
                  <a:pt x="141" y="55"/>
                </a:cubicBezTo>
                <a:cubicBezTo>
                  <a:pt x="135" y="42"/>
                  <a:pt x="138" y="27"/>
                  <a:pt x="148" y="17"/>
                </a:cubicBezTo>
                <a:cubicBezTo>
                  <a:pt x="155" y="11"/>
                  <a:pt x="163" y="8"/>
                  <a:pt x="172" y="8"/>
                </a:cubicBezTo>
                <a:cubicBezTo>
                  <a:pt x="175" y="8"/>
                  <a:pt x="177" y="8"/>
                  <a:pt x="180" y="8"/>
                </a:cubicBezTo>
                <a:cubicBezTo>
                  <a:pt x="168" y="21"/>
                  <a:pt x="168" y="21"/>
                  <a:pt x="168" y="21"/>
                </a:cubicBezTo>
                <a:cubicBezTo>
                  <a:pt x="167" y="46"/>
                  <a:pt x="167" y="46"/>
                  <a:pt x="167" y="46"/>
                </a:cubicBezTo>
                <a:cubicBezTo>
                  <a:pt x="194" y="46"/>
                  <a:pt x="194" y="46"/>
                  <a:pt x="194" y="46"/>
                </a:cubicBezTo>
                <a:cubicBezTo>
                  <a:pt x="205" y="34"/>
                  <a:pt x="205" y="34"/>
                  <a:pt x="205" y="34"/>
                </a:cubicBezTo>
                <a:cubicBezTo>
                  <a:pt x="208" y="45"/>
                  <a:pt x="205" y="57"/>
                  <a:pt x="196" y="66"/>
                </a:cubicBezTo>
                <a:cubicBezTo>
                  <a:pt x="190" y="72"/>
                  <a:pt x="181" y="75"/>
                  <a:pt x="172" y="75"/>
                </a:cubicBezTo>
                <a:cubicBezTo>
                  <a:pt x="168" y="75"/>
                  <a:pt x="163" y="75"/>
                  <a:pt x="159" y="73"/>
                </a:cubicBezTo>
                <a:cubicBezTo>
                  <a:pt x="156" y="72"/>
                  <a:pt x="156" y="72"/>
                  <a:pt x="156" y="72"/>
                </a:cubicBezTo>
                <a:cubicBezTo>
                  <a:pt x="75" y="153"/>
                  <a:pt x="75" y="153"/>
                  <a:pt x="75" y="153"/>
                </a:cubicBezTo>
                <a:lnTo>
                  <a:pt x="76" y="155"/>
                </a:lnTo>
                <a:close/>
                <a:moveTo>
                  <a:pt x="206" y="203"/>
                </a:moveTo>
                <a:cubicBezTo>
                  <a:pt x="204" y="205"/>
                  <a:pt x="201" y="206"/>
                  <a:pt x="198" y="206"/>
                </a:cubicBezTo>
                <a:cubicBezTo>
                  <a:pt x="195" y="206"/>
                  <a:pt x="192" y="205"/>
                  <a:pt x="189" y="203"/>
                </a:cubicBezTo>
                <a:cubicBezTo>
                  <a:pt x="147" y="160"/>
                  <a:pt x="147" y="160"/>
                  <a:pt x="147" y="160"/>
                </a:cubicBezTo>
                <a:cubicBezTo>
                  <a:pt x="164" y="143"/>
                  <a:pt x="164" y="143"/>
                  <a:pt x="164" y="143"/>
                </a:cubicBezTo>
                <a:cubicBezTo>
                  <a:pt x="206" y="186"/>
                  <a:pt x="206" y="186"/>
                  <a:pt x="206" y="186"/>
                </a:cubicBezTo>
                <a:cubicBezTo>
                  <a:pt x="211" y="190"/>
                  <a:pt x="211" y="198"/>
                  <a:pt x="206" y="203"/>
                </a:cubicBezTo>
                <a:close/>
              </a:path>
            </a:pathLst>
          </a:custGeom>
          <a:solidFill>
            <a:schemeClr val="lt1"/>
          </a:solidFill>
          <a:ln>
            <a:noFill/>
          </a:ln>
        </p:spPr>
        <p:txBody>
          <a:bodyPr spcFirstLastPara="1" wrap="square" lIns="63300" tIns="31650" rIns="63300" bIns="31650" anchor="t" anchorCtr="0">
            <a:noAutofit/>
          </a:bodyPr>
          <a:lstStyle/>
          <a:p>
            <a:pPr marL="0" marR="0" lvl="0" indent="0" algn="r" rtl="0">
              <a:spcBef>
                <a:spcPts val="0"/>
              </a:spcBef>
              <a:spcAft>
                <a:spcPts val="0"/>
              </a:spcAft>
              <a:buNone/>
            </a:pPr>
            <a:endParaRPr sz="1246">
              <a:solidFill>
                <a:srgbClr val="3F3F3F"/>
              </a:solidFill>
              <a:latin typeface="Arial"/>
              <a:ea typeface="Arial"/>
              <a:cs typeface="Arial"/>
              <a:sym typeface="Arial"/>
            </a:endParaRPr>
          </a:p>
        </p:txBody>
      </p:sp>
      <p:sp>
        <p:nvSpPr>
          <p:cNvPr id="1766" name="Google Shape;1766;p90"/>
          <p:cNvSpPr txBox="1"/>
          <p:nvPr/>
        </p:nvSpPr>
        <p:spPr>
          <a:xfrm>
            <a:off x="943468" y="1505648"/>
            <a:ext cx="2271204"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193C0"/>
              </a:buClr>
              <a:buSzPts val="2400"/>
              <a:buFont typeface="Arial"/>
              <a:buNone/>
            </a:pPr>
            <a:r>
              <a:rPr lang="en-US" sz="2400" b="0" i="0">
                <a:solidFill>
                  <a:srgbClr val="0193C0"/>
                </a:solidFill>
                <a:latin typeface="Comfortaa"/>
                <a:ea typeface="Comfortaa"/>
                <a:cs typeface="Comfortaa"/>
                <a:sym typeface="Comfortaa"/>
              </a:rPr>
              <a:t>EXAMPLE</a:t>
            </a:r>
            <a:endParaRPr sz="2800" b="0" i="0">
              <a:solidFill>
                <a:srgbClr val="454545"/>
              </a:solidFill>
              <a:latin typeface="Avenir"/>
              <a:ea typeface="Avenir"/>
              <a:cs typeface="Avenir"/>
              <a:sym typeface="Avenir"/>
            </a:endParaRPr>
          </a:p>
          <a:p>
            <a:pPr marL="0" marR="0" lvl="0" indent="0" algn="l" rtl="0">
              <a:lnSpc>
                <a:spcPct val="100000"/>
              </a:lnSpc>
              <a:spcBef>
                <a:spcPts val="1000"/>
              </a:spcBef>
              <a:spcAft>
                <a:spcPts val="0"/>
              </a:spcAft>
              <a:buClr>
                <a:srgbClr val="3F3F3F"/>
              </a:buClr>
              <a:buSzPts val="2400"/>
              <a:buFont typeface="Arial"/>
              <a:buNone/>
            </a:pPr>
            <a:r>
              <a:rPr lang="en-US" sz="2400" b="0" i="0">
                <a:solidFill>
                  <a:srgbClr val="3F3F3F"/>
                </a:solidFill>
                <a:latin typeface="Avenir"/>
                <a:ea typeface="Avenir"/>
                <a:cs typeface="Avenir"/>
                <a:sym typeface="Avenir"/>
              </a:rPr>
              <a:t>Add Qualitative Indicators to Monitoring Plan Table</a:t>
            </a:r>
            <a:endParaRPr/>
          </a:p>
          <a:p>
            <a:pPr marL="0" marR="0" lvl="0" indent="0" algn="l" rtl="0">
              <a:lnSpc>
                <a:spcPct val="90000"/>
              </a:lnSpc>
              <a:spcBef>
                <a:spcPts val="1000"/>
              </a:spcBef>
              <a:spcAft>
                <a:spcPts val="0"/>
              </a:spcAft>
              <a:buClr>
                <a:schemeClr val="dk1"/>
              </a:buClr>
              <a:buSzPts val="2800"/>
              <a:buFont typeface="Arial"/>
              <a:buNone/>
            </a:pPr>
            <a:endParaRPr sz="2800" b="0" i="0">
              <a:solidFill>
                <a:srgbClr val="00B0F0"/>
              </a:solidFill>
              <a:latin typeface="Comfortaa"/>
              <a:ea typeface="Comfortaa"/>
              <a:cs typeface="Comfortaa"/>
              <a:sym typeface="Comfortaa"/>
            </a:endParaRPr>
          </a:p>
        </p:txBody>
      </p:sp>
      <p:sp>
        <p:nvSpPr>
          <p:cNvPr id="1767" name="Google Shape;1767;p90"/>
          <p:cNvSpPr txBox="1"/>
          <p:nvPr/>
        </p:nvSpPr>
        <p:spPr>
          <a:xfrm>
            <a:off x="1024445" y="814889"/>
            <a:ext cx="7781352" cy="34146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7C1E8"/>
              </a:buClr>
              <a:buSzPts val="3200"/>
              <a:buFont typeface="Arial"/>
              <a:buNone/>
            </a:pPr>
            <a:r>
              <a:rPr lang="en-US" sz="3200" b="1" i="0">
                <a:solidFill>
                  <a:srgbClr val="07C1E8"/>
                </a:solidFill>
                <a:latin typeface="Arial"/>
                <a:ea typeface="Arial"/>
                <a:cs typeface="Arial"/>
                <a:sym typeface="Arial"/>
              </a:rPr>
              <a:t>Activity 3: Include Qualitative Inquiry</a:t>
            </a:r>
            <a:endParaRPr sz="3200" b="1" i="0">
              <a:solidFill>
                <a:schemeClr val="accent2"/>
              </a:solidFill>
              <a:latin typeface="Calibri"/>
              <a:ea typeface="Calibri"/>
              <a:cs typeface="Calibri"/>
              <a:sym typeface="Calibri"/>
            </a:endParaRPr>
          </a:p>
        </p:txBody>
      </p:sp>
      <p:grpSp>
        <p:nvGrpSpPr>
          <p:cNvPr id="1768" name="Google Shape;1768;p90"/>
          <p:cNvGrpSpPr/>
          <p:nvPr/>
        </p:nvGrpSpPr>
        <p:grpSpPr>
          <a:xfrm>
            <a:off x="9601200" y="328481"/>
            <a:ext cx="2832498" cy="494202"/>
            <a:chOff x="4116076" y="413123"/>
            <a:chExt cx="2832498" cy="494202"/>
          </a:xfrm>
        </p:grpSpPr>
        <p:cxnSp>
          <p:nvCxnSpPr>
            <p:cNvPr id="1769" name="Google Shape;1769;p90"/>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1770" name="Google Shape;1770;p90"/>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771" name="Google Shape;1771;p90"/>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1772" name="Google Shape;1772;p90"/>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1773" name="Google Shape;1773;p90"/>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2</a:t>
              </a:r>
              <a:endParaRPr sz="500" b="1">
                <a:solidFill>
                  <a:srgbClr val="BFBFBF"/>
                </a:solidFill>
                <a:latin typeface="Avenir"/>
                <a:ea typeface="Avenir"/>
                <a:cs typeface="Avenir"/>
                <a:sym typeface="Avenir"/>
              </a:endParaRPr>
            </a:p>
          </p:txBody>
        </p:sp>
        <p:sp>
          <p:nvSpPr>
            <p:cNvPr id="1774" name="Google Shape;1774;p90"/>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3</a:t>
              </a:r>
              <a:endParaRPr sz="500" b="1">
                <a:solidFill>
                  <a:srgbClr val="BFBFBF"/>
                </a:solidFill>
                <a:latin typeface="Avenir"/>
                <a:ea typeface="Avenir"/>
                <a:cs typeface="Avenir"/>
                <a:sym typeface="Avenir"/>
              </a:endParaRPr>
            </a:p>
          </p:txBody>
        </p:sp>
        <p:sp>
          <p:nvSpPr>
            <p:cNvPr id="1775" name="Google Shape;1775;p90"/>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4</a:t>
              </a:r>
              <a:endParaRPr sz="500" b="1">
                <a:solidFill>
                  <a:srgbClr val="07C1E8"/>
                </a:solidFill>
                <a:latin typeface="Avenir"/>
                <a:ea typeface="Avenir"/>
                <a:cs typeface="Avenir"/>
                <a:sym typeface="Avenir"/>
              </a:endParaRPr>
            </a:p>
          </p:txBody>
        </p:sp>
        <p:sp>
          <p:nvSpPr>
            <p:cNvPr id="1776" name="Google Shape;1776;p90"/>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777" name="Google Shape;1777;p90"/>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778" name="Google Shape;1778;p90"/>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779" name="Google Shape;1779;p90"/>
            <p:cNvSpPr/>
            <p:nvPr/>
          </p:nvSpPr>
          <p:spPr>
            <a:xfrm rot="8100000">
              <a:off x="6146936"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783"/>
        <p:cNvGrpSpPr/>
        <p:nvPr/>
      </p:nvGrpSpPr>
      <p:grpSpPr>
        <a:xfrm>
          <a:off x="0" y="0"/>
          <a:ext cx="0" cy="0"/>
          <a:chOff x="0" y="0"/>
          <a:chExt cx="0" cy="0"/>
        </a:xfrm>
      </p:grpSpPr>
      <p:sp>
        <p:nvSpPr>
          <p:cNvPr id="1784" name="Google Shape;1784;p91"/>
          <p:cNvSpPr txBox="1">
            <a:spLocks noGrp="1"/>
          </p:cNvSpPr>
          <p:nvPr>
            <p:ph type="body" idx="1"/>
          </p:nvPr>
        </p:nvSpPr>
        <p:spPr>
          <a:xfrm>
            <a:off x="946529" y="1691773"/>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193C0"/>
              </a:buClr>
              <a:buSzPts val="2400"/>
              <a:buNone/>
            </a:pPr>
            <a:r>
              <a:rPr lang="en-US" sz="2400">
                <a:solidFill>
                  <a:srgbClr val="0193C0"/>
                </a:solidFill>
                <a:latin typeface="Comfortaa"/>
                <a:ea typeface="Comfortaa"/>
                <a:cs typeface="Comfortaa"/>
                <a:sym typeface="Comfortaa"/>
              </a:rPr>
              <a:t>WRAP UP</a:t>
            </a:r>
            <a:endParaRPr sz="2000" b="0">
              <a:solidFill>
                <a:srgbClr val="454545"/>
              </a:solidFill>
              <a:latin typeface="Avenir"/>
              <a:ea typeface="Avenir"/>
              <a:cs typeface="Avenir"/>
              <a:sym typeface="Avenir"/>
            </a:endParaRPr>
          </a:p>
          <a:p>
            <a:pPr marL="0" lvl="0" indent="0" algn="l" rtl="0">
              <a:lnSpc>
                <a:spcPct val="100000"/>
              </a:lnSpc>
              <a:spcBef>
                <a:spcPts val="1000"/>
              </a:spcBef>
              <a:spcAft>
                <a:spcPts val="0"/>
              </a:spcAft>
              <a:buClr>
                <a:srgbClr val="454545"/>
              </a:buClr>
              <a:buSzPts val="2400"/>
              <a:buNone/>
            </a:pPr>
            <a:r>
              <a:rPr lang="en-US" sz="2400" b="0">
                <a:solidFill>
                  <a:srgbClr val="454545"/>
                </a:solidFill>
                <a:latin typeface="Avenir"/>
                <a:ea typeface="Avenir"/>
                <a:cs typeface="Avenir"/>
                <a:sym typeface="Avenir"/>
              </a:rPr>
              <a:t>In Activity 1, the team identified objectives and indicators for each of the social norms that the program will shift or reframe and defined whether these norms were descriptive or injunctive norms. In Activity 2, the team developed quantitative measures for the indicators, and in Activity 3, the team explored qualitative methods to augment them. In the next activity, the team will put all of this information together into a monitoring plan table.</a:t>
            </a:r>
            <a:endParaRPr/>
          </a:p>
          <a:p>
            <a:pPr marL="0" lvl="0" indent="0" algn="l" rtl="0">
              <a:lnSpc>
                <a:spcPct val="90000"/>
              </a:lnSpc>
              <a:spcBef>
                <a:spcPts val="1000"/>
              </a:spcBef>
              <a:spcAft>
                <a:spcPts val="0"/>
              </a:spcAft>
              <a:buClr>
                <a:schemeClr val="dk1"/>
              </a:buClr>
              <a:buSzPts val="2800"/>
              <a:buNone/>
            </a:pPr>
            <a:endParaRPr sz="2800" b="0">
              <a:solidFill>
                <a:srgbClr val="454545"/>
              </a:solidFill>
              <a:latin typeface="Avenir"/>
              <a:ea typeface="Avenir"/>
              <a:cs typeface="Avenir"/>
              <a:sym typeface="Avenir"/>
            </a:endParaRPr>
          </a:p>
          <a:p>
            <a:pPr marL="0" lvl="0" indent="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
        <p:nvSpPr>
          <p:cNvPr id="1785" name="Google Shape;1785;p91"/>
          <p:cNvSpPr txBox="1"/>
          <p:nvPr/>
        </p:nvSpPr>
        <p:spPr>
          <a:xfrm>
            <a:off x="1024445" y="814889"/>
            <a:ext cx="7781352" cy="34146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7C1E8"/>
              </a:buClr>
              <a:buSzPts val="3200"/>
              <a:buFont typeface="Arial"/>
              <a:buNone/>
            </a:pPr>
            <a:r>
              <a:rPr lang="en-US" sz="3200" b="1" i="0">
                <a:solidFill>
                  <a:srgbClr val="07C1E8"/>
                </a:solidFill>
                <a:latin typeface="Arial"/>
                <a:ea typeface="Arial"/>
                <a:cs typeface="Arial"/>
                <a:sym typeface="Arial"/>
              </a:rPr>
              <a:t>Activity 3: Include Qualitative Inquiry</a:t>
            </a:r>
            <a:endParaRPr sz="3200" b="1" i="0">
              <a:solidFill>
                <a:schemeClr val="accent2"/>
              </a:solidFill>
              <a:latin typeface="Calibri"/>
              <a:ea typeface="Calibri"/>
              <a:cs typeface="Calibri"/>
              <a:sym typeface="Calibri"/>
            </a:endParaRPr>
          </a:p>
        </p:txBody>
      </p:sp>
      <p:grpSp>
        <p:nvGrpSpPr>
          <p:cNvPr id="1786" name="Google Shape;1786;p91"/>
          <p:cNvGrpSpPr/>
          <p:nvPr/>
        </p:nvGrpSpPr>
        <p:grpSpPr>
          <a:xfrm>
            <a:off x="9601200" y="328481"/>
            <a:ext cx="2832498" cy="494202"/>
            <a:chOff x="4116076" y="413123"/>
            <a:chExt cx="2832498" cy="494202"/>
          </a:xfrm>
        </p:grpSpPr>
        <p:cxnSp>
          <p:nvCxnSpPr>
            <p:cNvPr id="1787" name="Google Shape;1787;p91"/>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1788" name="Google Shape;1788;p91"/>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789" name="Google Shape;1789;p91"/>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1790" name="Google Shape;1790;p91"/>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1791" name="Google Shape;1791;p91"/>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2</a:t>
              </a:r>
              <a:endParaRPr sz="500" b="1">
                <a:solidFill>
                  <a:srgbClr val="BFBFBF"/>
                </a:solidFill>
                <a:latin typeface="Avenir"/>
                <a:ea typeface="Avenir"/>
                <a:cs typeface="Avenir"/>
                <a:sym typeface="Avenir"/>
              </a:endParaRPr>
            </a:p>
          </p:txBody>
        </p:sp>
        <p:sp>
          <p:nvSpPr>
            <p:cNvPr id="1792" name="Google Shape;1792;p91"/>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3</a:t>
              </a:r>
              <a:endParaRPr sz="500" b="1">
                <a:solidFill>
                  <a:srgbClr val="BFBFBF"/>
                </a:solidFill>
                <a:latin typeface="Avenir"/>
                <a:ea typeface="Avenir"/>
                <a:cs typeface="Avenir"/>
                <a:sym typeface="Avenir"/>
              </a:endParaRPr>
            </a:p>
          </p:txBody>
        </p:sp>
        <p:sp>
          <p:nvSpPr>
            <p:cNvPr id="1793" name="Google Shape;1793;p91"/>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4</a:t>
              </a:r>
              <a:endParaRPr sz="500" b="1">
                <a:solidFill>
                  <a:srgbClr val="07C1E8"/>
                </a:solidFill>
                <a:latin typeface="Avenir"/>
                <a:ea typeface="Avenir"/>
                <a:cs typeface="Avenir"/>
                <a:sym typeface="Avenir"/>
              </a:endParaRPr>
            </a:p>
          </p:txBody>
        </p:sp>
        <p:sp>
          <p:nvSpPr>
            <p:cNvPr id="1794" name="Google Shape;1794;p91"/>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795" name="Google Shape;1795;p91"/>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796" name="Google Shape;1796;p91"/>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797" name="Google Shape;1797;p91"/>
            <p:cNvSpPr/>
            <p:nvPr/>
          </p:nvSpPr>
          <p:spPr>
            <a:xfrm rot="8100000">
              <a:off x="6146936"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801"/>
        <p:cNvGrpSpPr/>
        <p:nvPr/>
      </p:nvGrpSpPr>
      <p:grpSpPr>
        <a:xfrm>
          <a:off x="0" y="0"/>
          <a:ext cx="0" cy="0"/>
          <a:chOff x="0" y="0"/>
          <a:chExt cx="0" cy="0"/>
        </a:xfrm>
      </p:grpSpPr>
      <p:sp>
        <p:nvSpPr>
          <p:cNvPr id="1802" name="Google Shape;1802;p92"/>
          <p:cNvSpPr txBox="1">
            <a:spLocks noGrp="1"/>
          </p:cNvSpPr>
          <p:nvPr>
            <p:ph type="body" idx="1"/>
          </p:nvPr>
        </p:nvSpPr>
        <p:spPr>
          <a:xfrm>
            <a:off x="946529" y="1691773"/>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454545"/>
              </a:buClr>
              <a:buSzPts val="2400"/>
              <a:buNone/>
            </a:pPr>
            <a:r>
              <a:rPr lang="en-US" sz="2400" b="0">
                <a:solidFill>
                  <a:srgbClr val="454545"/>
                </a:solidFill>
                <a:latin typeface="Avenir"/>
                <a:ea typeface="Avenir"/>
                <a:cs typeface="Avenir"/>
                <a:sym typeface="Avenir"/>
              </a:rPr>
              <a:t>In this activity, the team will finalize the Monitoring Plan Table. For each indicator, both qualitative and quantitative, the team will need to identify the data source(s), type of disaggregation, frequency of data collection, and who will manage the data.</a:t>
            </a:r>
            <a:endParaRPr/>
          </a:p>
          <a:p>
            <a:pPr marL="0" lvl="0" indent="0" algn="l" rtl="0">
              <a:lnSpc>
                <a:spcPct val="90000"/>
              </a:lnSpc>
              <a:spcBef>
                <a:spcPts val="1000"/>
              </a:spcBef>
              <a:spcAft>
                <a:spcPts val="0"/>
              </a:spcAft>
              <a:buClr>
                <a:schemeClr val="dk1"/>
              </a:buClr>
              <a:buSzPts val="2800"/>
              <a:buNone/>
            </a:pPr>
            <a:endParaRPr sz="2800" b="0">
              <a:solidFill>
                <a:srgbClr val="454545"/>
              </a:solidFill>
              <a:latin typeface="Avenir"/>
              <a:ea typeface="Avenir"/>
              <a:cs typeface="Avenir"/>
              <a:sym typeface="Avenir"/>
            </a:endParaRPr>
          </a:p>
          <a:p>
            <a:pPr marL="0" lvl="0" indent="0" algn="l" rtl="0">
              <a:lnSpc>
                <a:spcPct val="90000"/>
              </a:lnSpc>
              <a:spcBef>
                <a:spcPts val="1000"/>
              </a:spcBef>
              <a:spcAft>
                <a:spcPts val="0"/>
              </a:spcAft>
              <a:buClr>
                <a:schemeClr val="dk1"/>
              </a:buClr>
              <a:buSzPts val="2800"/>
              <a:buNone/>
            </a:pPr>
            <a:endParaRPr/>
          </a:p>
        </p:txBody>
      </p:sp>
      <p:sp>
        <p:nvSpPr>
          <p:cNvPr id="1803" name="Google Shape;1803;p92"/>
          <p:cNvSpPr txBox="1"/>
          <p:nvPr/>
        </p:nvSpPr>
        <p:spPr>
          <a:xfrm>
            <a:off x="1024445" y="814889"/>
            <a:ext cx="8693838" cy="34146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7C1E8"/>
              </a:buClr>
              <a:buSzPts val="3200"/>
              <a:buFont typeface="Arial"/>
              <a:buNone/>
            </a:pPr>
            <a:r>
              <a:rPr lang="en-US" sz="3200" b="1" i="0" dirty="0">
                <a:solidFill>
                  <a:srgbClr val="07C1E8"/>
                </a:solidFill>
                <a:latin typeface="Arial"/>
                <a:ea typeface="Arial"/>
                <a:cs typeface="Arial"/>
                <a:sym typeface="Arial"/>
              </a:rPr>
              <a:t>Activity 4: Finalize Monitoring Plan Table</a:t>
            </a:r>
            <a:endParaRPr sz="3200" b="1" i="0" dirty="0">
              <a:solidFill>
                <a:schemeClr val="accent2"/>
              </a:solidFill>
              <a:latin typeface="Calibri"/>
              <a:ea typeface="Calibri"/>
              <a:cs typeface="Calibri"/>
              <a:sym typeface="Calibri"/>
            </a:endParaRPr>
          </a:p>
        </p:txBody>
      </p:sp>
      <p:grpSp>
        <p:nvGrpSpPr>
          <p:cNvPr id="1804" name="Google Shape;1804;p92"/>
          <p:cNvGrpSpPr/>
          <p:nvPr/>
        </p:nvGrpSpPr>
        <p:grpSpPr>
          <a:xfrm>
            <a:off x="9601200" y="328481"/>
            <a:ext cx="2832498" cy="494202"/>
            <a:chOff x="4116076" y="413123"/>
            <a:chExt cx="2832498" cy="494202"/>
          </a:xfrm>
        </p:grpSpPr>
        <p:cxnSp>
          <p:nvCxnSpPr>
            <p:cNvPr id="1805" name="Google Shape;1805;p92"/>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1806" name="Google Shape;1806;p92"/>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807" name="Google Shape;1807;p92"/>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1808" name="Google Shape;1808;p92"/>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1809" name="Google Shape;1809;p92"/>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2</a:t>
              </a:r>
              <a:endParaRPr sz="500" b="1">
                <a:solidFill>
                  <a:srgbClr val="BFBFBF"/>
                </a:solidFill>
                <a:latin typeface="Avenir"/>
                <a:ea typeface="Avenir"/>
                <a:cs typeface="Avenir"/>
                <a:sym typeface="Avenir"/>
              </a:endParaRPr>
            </a:p>
          </p:txBody>
        </p:sp>
        <p:sp>
          <p:nvSpPr>
            <p:cNvPr id="1810" name="Google Shape;1810;p92"/>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3</a:t>
              </a:r>
              <a:endParaRPr sz="500" b="1">
                <a:solidFill>
                  <a:srgbClr val="BFBFBF"/>
                </a:solidFill>
                <a:latin typeface="Avenir"/>
                <a:ea typeface="Avenir"/>
                <a:cs typeface="Avenir"/>
                <a:sym typeface="Avenir"/>
              </a:endParaRPr>
            </a:p>
          </p:txBody>
        </p:sp>
        <p:sp>
          <p:nvSpPr>
            <p:cNvPr id="1811" name="Google Shape;1811;p92"/>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4</a:t>
              </a:r>
              <a:endParaRPr sz="500" b="1">
                <a:solidFill>
                  <a:srgbClr val="07C1E8"/>
                </a:solidFill>
                <a:latin typeface="Avenir"/>
                <a:ea typeface="Avenir"/>
                <a:cs typeface="Avenir"/>
                <a:sym typeface="Avenir"/>
              </a:endParaRPr>
            </a:p>
          </p:txBody>
        </p:sp>
        <p:sp>
          <p:nvSpPr>
            <p:cNvPr id="1812" name="Google Shape;1812;p92"/>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813" name="Google Shape;1813;p92"/>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814" name="Google Shape;1814;p92"/>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815" name="Google Shape;1815;p92"/>
            <p:cNvSpPr/>
            <p:nvPr/>
          </p:nvSpPr>
          <p:spPr>
            <a:xfrm rot="8100000">
              <a:off x="6146936"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819"/>
        <p:cNvGrpSpPr/>
        <p:nvPr/>
      </p:nvGrpSpPr>
      <p:grpSpPr>
        <a:xfrm>
          <a:off x="0" y="0"/>
          <a:ext cx="0" cy="0"/>
          <a:chOff x="0" y="0"/>
          <a:chExt cx="0" cy="0"/>
        </a:xfrm>
      </p:grpSpPr>
      <p:sp>
        <p:nvSpPr>
          <p:cNvPr id="1820" name="Google Shape;1820;p93"/>
          <p:cNvSpPr txBox="1">
            <a:spLocks noGrp="1"/>
          </p:cNvSpPr>
          <p:nvPr>
            <p:ph type="body" idx="1"/>
          </p:nvPr>
        </p:nvSpPr>
        <p:spPr>
          <a:xfrm>
            <a:off x="946529" y="1363288"/>
            <a:ext cx="10515600" cy="516623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193C0"/>
              </a:buClr>
              <a:buSzPts val="2400"/>
              <a:buNone/>
            </a:pPr>
            <a:r>
              <a:rPr lang="en-US" sz="2400">
                <a:solidFill>
                  <a:srgbClr val="0193C0"/>
                </a:solidFill>
                <a:latin typeface="Comfortaa"/>
                <a:ea typeface="Comfortaa"/>
                <a:cs typeface="Comfortaa"/>
                <a:sym typeface="Comfortaa"/>
              </a:rPr>
              <a:t>INSTRUCTIONS</a:t>
            </a:r>
            <a:endParaRPr sz="2400">
              <a:solidFill>
                <a:srgbClr val="454545"/>
              </a:solidFill>
              <a:latin typeface="Avenir"/>
              <a:ea typeface="Avenir"/>
              <a:cs typeface="Avenir"/>
              <a:sym typeface="Avenir"/>
            </a:endParaRPr>
          </a:p>
          <a:p>
            <a:pPr marL="460375" lvl="1" indent="-411163" algn="l" rtl="0">
              <a:lnSpc>
                <a:spcPct val="120000"/>
              </a:lnSpc>
              <a:spcBef>
                <a:spcPts val="500"/>
              </a:spcBef>
              <a:spcAft>
                <a:spcPts val="0"/>
              </a:spcAft>
              <a:buClr>
                <a:srgbClr val="07C1E8"/>
              </a:buClr>
              <a:buSzPts val="2160"/>
              <a:buFont typeface="Courier New"/>
              <a:buChar char="o"/>
            </a:pPr>
            <a:r>
              <a:rPr lang="en-US" sz="1800">
                <a:solidFill>
                  <a:srgbClr val="000000"/>
                </a:solidFill>
                <a:latin typeface="Avenir"/>
                <a:ea typeface="Avenir"/>
                <a:cs typeface="Avenir"/>
                <a:sym typeface="Avenir"/>
              </a:rPr>
              <a:t>Decide how frequently the data should be collected,  who will manage data collection for that indicator, and who will analyze the data and apply findings to program activities.</a:t>
            </a:r>
            <a:endParaRPr/>
          </a:p>
          <a:p>
            <a:pPr marL="460375" lvl="1" indent="-411163" algn="l" rtl="0">
              <a:lnSpc>
                <a:spcPct val="120000"/>
              </a:lnSpc>
              <a:spcBef>
                <a:spcPts val="500"/>
              </a:spcBef>
              <a:spcAft>
                <a:spcPts val="0"/>
              </a:spcAft>
              <a:buClr>
                <a:srgbClr val="07C1E8"/>
              </a:buClr>
              <a:buSzPts val="2160"/>
              <a:buFont typeface="Courier New"/>
              <a:buChar char="o"/>
            </a:pPr>
            <a:r>
              <a:rPr lang="en-US" sz="1800">
                <a:latin typeface="Avenir"/>
                <a:ea typeface="Avenir"/>
                <a:cs typeface="Avenir"/>
                <a:sym typeface="Avenir"/>
              </a:rPr>
              <a:t>Get into one or more groups, depending on the size of your team.</a:t>
            </a:r>
            <a:endParaRPr/>
          </a:p>
          <a:p>
            <a:pPr marL="460375" lvl="1" indent="-411163" algn="l" rtl="0">
              <a:lnSpc>
                <a:spcPct val="120000"/>
              </a:lnSpc>
              <a:spcBef>
                <a:spcPts val="500"/>
              </a:spcBef>
              <a:spcAft>
                <a:spcPts val="0"/>
              </a:spcAft>
              <a:buClr>
                <a:srgbClr val="07C1E8"/>
              </a:buClr>
              <a:buSzPts val="2160"/>
              <a:buFont typeface="Courier New"/>
              <a:buChar char="o"/>
            </a:pPr>
            <a:r>
              <a:rPr lang="en-US" sz="1800" b="0">
                <a:latin typeface="Avenir"/>
                <a:ea typeface="Avenir"/>
                <a:cs typeface="Avenir"/>
                <a:sym typeface="Avenir"/>
              </a:rPr>
              <a:t>For each indicator:</a:t>
            </a:r>
            <a:endParaRPr/>
          </a:p>
          <a:p>
            <a:pPr marL="917575" lvl="2" indent="-411163" algn="l" rtl="0">
              <a:lnSpc>
                <a:spcPct val="120000"/>
              </a:lnSpc>
              <a:spcBef>
                <a:spcPts val="500"/>
              </a:spcBef>
              <a:spcAft>
                <a:spcPts val="0"/>
              </a:spcAft>
              <a:buClr>
                <a:srgbClr val="07C1E8"/>
              </a:buClr>
              <a:buSzPts val="2160"/>
              <a:buFont typeface="Courier New"/>
              <a:buChar char="o"/>
            </a:pPr>
            <a:r>
              <a:rPr lang="en-US" sz="1800" b="0">
                <a:latin typeface="Avenir"/>
                <a:ea typeface="Avenir"/>
                <a:cs typeface="Avenir"/>
                <a:sym typeface="Avenir"/>
              </a:rPr>
              <a:t>Think about the different data sources the program can employ and include only those that the program will realistically be able to use. If there are not enough resources to collect the data needed for a given indicator the team can decide to either (1) eliminate the indicator or (2) revise the indicator so that it can be answered using available data sources. </a:t>
            </a:r>
            <a:endParaRPr/>
          </a:p>
          <a:p>
            <a:pPr marL="917575" lvl="2" indent="-411163" algn="l" rtl="0">
              <a:lnSpc>
                <a:spcPct val="120000"/>
              </a:lnSpc>
              <a:spcBef>
                <a:spcPts val="500"/>
              </a:spcBef>
              <a:spcAft>
                <a:spcPts val="0"/>
              </a:spcAft>
              <a:buClr>
                <a:srgbClr val="07C1E8"/>
              </a:buClr>
              <a:buSzPts val="2160"/>
              <a:buFont typeface="Courier New"/>
              <a:buChar char="o"/>
            </a:pPr>
            <a:r>
              <a:rPr lang="en-US" sz="1800" b="0">
                <a:latin typeface="Avenir"/>
                <a:ea typeface="Avenir"/>
                <a:cs typeface="Avenir"/>
                <a:sym typeface="Avenir"/>
              </a:rPr>
              <a:t>Carefully consider how to disaggregate the data. This will be based on programmatic and reporting needs.</a:t>
            </a:r>
            <a:endParaRPr/>
          </a:p>
          <a:p>
            <a:pPr marL="917575" lvl="2" indent="-411163" algn="l" rtl="0">
              <a:lnSpc>
                <a:spcPct val="120000"/>
              </a:lnSpc>
              <a:spcBef>
                <a:spcPts val="500"/>
              </a:spcBef>
              <a:spcAft>
                <a:spcPts val="0"/>
              </a:spcAft>
              <a:buClr>
                <a:srgbClr val="07C1E8"/>
              </a:buClr>
              <a:buSzPts val="2160"/>
              <a:buFont typeface="Courier New"/>
              <a:buChar char="o"/>
            </a:pPr>
            <a:r>
              <a:rPr lang="en-US" sz="1800" b="0">
                <a:latin typeface="Avenir"/>
                <a:ea typeface="Avenir"/>
                <a:cs typeface="Avenir"/>
                <a:sym typeface="Avenir"/>
              </a:rPr>
              <a:t>Decide how frequently the data should be collected,  who will manage data collection for that indicator, and who will analyze the data and apply findings to program activities.</a:t>
            </a:r>
            <a:endParaRPr/>
          </a:p>
          <a:p>
            <a:pPr marL="460375" lvl="1" indent="-411163" algn="l" rtl="0">
              <a:lnSpc>
                <a:spcPct val="120000"/>
              </a:lnSpc>
              <a:spcBef>
                <a:spcPts val="500"/>
              </a:spcBef>
              <a:spcAft>
                <a:spcPts val="0"/>
              </a:spcAft>
              <a:buClr>
                <a:srgbClr val="07C1E8"/>
              </a:buClr>
              <a:buSzPts val="2160"/>
              <a:buFont typeface="Courier New"/>
              <a:buChar char="o"/>
            </a:pPr>
            <a:r>
              <a:rPr lang="en-US" sz="1800">
                <a:latin typeface="Avenir"/>
                <a:ea typeface="Avenir"/>
                <a:cs typeface="Avenir"/>
                <a:sym typeface="Avenir"/>
              </a:rPr>
              <a:t>Complete Monitoring Plan Table</a:t>
            </a:r>
            <a:endParaRPr sz="1800"/>
          </a:p>
        </p:txBody>
      </p:sp>
      <p:sp>
        <p:nvSpPr>
          <p:cNvPr id="1821" name="Google Shape;1821;p93"/>
          <p:cNvSpPr txBox="1"/>
          <p:nvPr/>
        </p:nvSpPr>
        <p:spPr>
          <a:xfrm>
            <a:off x="1024444" y="814889"/>
            <a:ext cx="8563239" cy="34146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7C1E8"/>
              </a:buClr>
              <a:buSzPts val="3200"/>
              <a:buFont typeface="Arial"/>
              <a:buNone/>
            </a:pPr>
            <a:r>
              <a:rPr lang="en-US" sz="3200" b="1" i="0" dirty="0">
                <a:solidFill>
                  <a:srgbClr val="07C1E8"/>
                </a:solidFill>
                <a:latin typeface="Arial"/>
                <a:ea typeface="Arial"/>
                <a:cs typeface="Arial"/>
                <a:sym typeface="Arial"/>
              </a:rPr>
              <a:t>Activity 4: Finalize Monitoring Plan Table</a:t>
            </a:r>
            <a:endParaRPr sz="3200" b="1" i="0" dirty="0">
              <a:solidFill>
                <a:schemeClr val="accent2"/>
              </a:solidFill>
              <a:latin typeface="Calibri"/>
              <a:ea typeface="Calibri"/>
              <a:cs typeface="Calibri"/>
              <a:sym typeface="Calibri"/>
            </a:endParaRPr>
          </a:p>
        </p:txBody>
      </p:sp>
      <p:grpSp>
        <p:nvGrpSpPr>
          <p:cNvPr id="1822" name="Google Shape;1822;p93"/>
          <p:cNvGrpSpPr/>
          <p:nvPr/>
        </p:nvGrpSpPr>
        <p:grpSpPr>
          <a:xfrm>
            <a:off x="9601200" y="328481"/>
            <a:ext cx="2832498" cy="494202"/>
            <a:chOff x="4116076" y="413123"/>
            <a:chExt cx="2832498" cy="494202"/>
          </a:xfrm>
        </p:grpSpPr>
        <p:cxnSp>
          <p:nvCxnSpPr>
            <p:cNvPr id="1823" name="Google Shape;1823;p93"/>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1824" name="Google Shape;1824;p93"/>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825" name="Google Shape;1825;p93"/>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1826" name="Google Shape;1826;p93"/>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1827" name="Google Shape;1827;p93"/>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2</a:t>
              </a:r>
              <a:endParaRPr sz="500" b="1">
                <a:solidFill>
                  <a:srgbClr val="BFBFBF"/>
                </a:solidFill>
                <a:latin typeface="Avenir"/>
                <a:ea typeface="Avenir"/>
                <a:cs typeface="Avenir"/>
                <a:sym typeface="Avenir"/>
              </a:endParaRPr>
            </a:p>
          </p:txBody>
        </p:sp>
        <p:sp>
          <p:nvSpPr>
            <p:cNvPr id="1828" name="Google Shape;1828;p93"/>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3</a:t>
              </a:r>
              <a:endParaRPr sz="500" b="1">
                <a:solidFill>
                  <a:srgbClr val="BFBFBF"/>
                </a:solidFill>
                <a:latin typeface="Avenir"/>
                <a:ea typeface="Avenir"/>
                <a:cs typeface="Avenir"/>
                <a:sym typeface="Avenir"/>
              </a:endParaRPr>
            </a:p>
          </p:txBody>
        </p:sp>
        <p:sp>
          <p:nvSpPr>
            <p:cNvPr id="1829" name="Google Shape;1829;p93"/>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4</a:t>
              </a:r>
              <a:endParaRPr sz="500" b="1">
                <a:solidFill>
                  <a:srgbClr val="07C1E8"/>
                </a:solidFill>
                <a:latin typeface="Avenir"/>
                <a:ea typeface="Avenir"/>
                <a:cs typeface="Avenir"/>
                <a:sym typeface="Avenir"/>
              </a:endParaRPr>
            </a:p>
          </p:txBody>
        </p:sp>
        <p:sp>
          <p:nvSpPr>
            <p:cNvPr id="1830" name="Google Shape;1830;p93"/>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831" name="Google Shape;1831;p93"/>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832" name="Google Shape;1832;p93"/>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833" name="Google Shape;1833;p93"/>
            <p:cNvSpPr/>
            <p:nvPr/>
          </p:nvSpPr>
          <p:spPr>
            <a:xfrm rot="8100000">
              <a:off x="6146936"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838"/>
        <p:cNvGrpSpPr/>
        <p:nvPr/>
      </p:nvGrpSpPr>
      <p:grpSpPr>
        <a:xfrm>
          <a:off x="0" y="0"/>
          <a:ext cx="0" cy="0"/>
          <a:chOff x="0" y="0"/>
          <a:chExt cx="0" cy="0"/>
        </a:xfrm>
      </p:grpSpPr>
      <p:sp>
        <p:nvSpPr>
          <p:cNvPr id="1839" name="Google Shape;1839;p94"/>
          <p:cNvSpPr txBox="1"/>
          <p:nvPr/>
        </p:nvSpPr>
        <p:spPr>
          <a:xfrm>
            <a:off x="6708404" y="279795"/>
            <a:ext cx="1126531" cy="185803"/>
          </a:xfrm>
          <a:prstGeom prst="rect">
            <a:avLst/>
          </a:prstGeom>
          <a:noFill/>
          <a:ln>
            <a:noFill/>
          </a:ln>
        </p:spPr>
        <p:txBody>
          <a:bodyPr spcFirstLastPara="1" wrap="square" lIns="0" tIns="0" rIns="0" bIns="0" anchor="t" anchorCtr="0">
            <a:noAutofit/>
          </a:bodyPr>
          <a:lstStyle/>
          <a:p>
            <a:pPr marL="0" marR="0" lvl="0" indent="0" algn="r" rtl="0">
              <a:lnSpc>
                <a:spcPct val="90000"/>
              </a:lnSpc>
              <a:spcBef>
                <a:spcPts val="0"/>
              </a:spcBef>
              <a:spcAft>
                <a:spcPts val="0"/>
              </a:spcAft>
              <a:buClr>
                <a:schemeClr val="lt1"/>
              </a:buClr>
              <a:buSzPts val="1108"/>
              <a:buFont typeface="Comfortaa Regular"/>
              <a:buNone/>
            </a:pPr>
            <a:r>
              <a:rPr lang="en-US" sz="1108" b="0" i="0">
                <a:solidFill>
                  <a:schemeClr val="lt1"/>
                </a:solidFill>
                <a:latin typeface="Comfortaa Regular"/>
                <a:ea typeface="Comfortaa Regular"/>
                <a:cs typeface="Comfortaa Regular"/>
                <a:sym typeface="Comfortaa Regular"/>
              </a:rPr>
              <a:t>Activity 4</a:t>
            </a:r>
            <a:endParaRPr/>
          </a:p>
        </p:txBody>
      </p:sp>
      <p:sp>
        <p:nvSpPr>
          <p:cNvPr id="1840" name="Google Shape;1840;p94"/>
          <p:cNvSpPr/>
          <p:nvPr/>
        </p:nvSpPr>
        <p:spPr>
          <a:xfrm>
            <a:off x="6939898" y="246408"/>
            <a:ext cx="174462" cy="169950"/>
          </a:xfrm>
          <a:custGeom>
            <a:avLst/>
            <a:gdLst/>
            <a:ahLst/>
            <a:cxnLst/>
            <a:rect l="l" t="t" r="r" b="b"/>
            <a:pathLst>
              <a:path w="220" h="214" extrusionOk="0">
                <a:moveTo>
                  <a:pt x="212" y="180"/>
                </a:moveTo>
                <a:cubicBezTo>
                  <a:pt x="169" y="138"/>
                  <a:pt x="169" y="138"/>
                  <a:pt x="169" y="138"/>
                </a:cubicBezTo>
                <a:cubicBezTo>
                  <a:pt x="175" y="132"/>
                  <a:pt x="175" y="132"/>
                  <a:pt x="175" y="132"/>
                </a:cubicBezTo>
                <a:cubicBezTo>
                  <a:pt x="169" y="126"/>
                  <a:pt x="169" y="126"/>
                  <a:pt x="169" y="126"/>
                </a:cubicBezTo>
                <a:cubicBezTo>
                  <a:pt x="152" y="143"/>
                  <a:pt x="152" y="143"/>
                  <a:pt x="152" y="143"/>
                </a:cubicBezTo>
                <a:cubicBezTo>
                  <a:pt x="124" y="115"/>
                  <a:pt x="124" y="115"/>
                  <a:pt x="124" y="115"/>
                </a:cubicBezTo>
                <a:cubicBezTo>
                  <a:pt x="158" y="81"/>
                  <a:pt x="158" y="81"/>
                  <a:pt x="158" y="81"/>
                </a:cubicBezTo>
                <a:cubicBezTo>
                  <a:pt x="163" y="83"/>
                  <a:pt x="167" y="83"/>
                  <a:pt x="172" y="83"/>
                </a:cubicBezTo>
                <a:cubicBezTo>
                  <a:pt x="184" y="83"/>
                  <a:pt x="194" y="79"/>
                  <a:pt x="202" y="71"/>
                </a:cubicBezTo>
                <a:cubicBezTo>
                  <a:pt x="214" y="59"/>
                  <a:pt x="218" y="41"/>
                  <a:pt x="211" y="25"/>
                </a:cubicBezTo>
                <a:cubicBezTo>
                  <a:pt x="208" y="19"/>
                  <a:pt x="208" y="19"/>
                  <a:pt x="208" y="19"/>
                </a:cubicBezTo>
                <a:cubicBezTo>
                  <a:pt x="190" y="38"/>
                  <a:pt x="190" y="38"/>
                  <a:pt x="190" y="38"/>
                </a:cubicBezTo>
                <a:cubicBezTo>
                  <a:pt x="176" y="38"/>
                  <a:pt x="176" y="38"/>
                  <a:pt x="176" y="38"/>
                </a:cubicBezTo>
                <a:cubicBezTo>
                  <a:pt x="176" y="24"/>
                  <a:pt x="176" y="24"/>
                  <a:pt x="176" y="24"/>
                </a:cubicBezTo>
                <a:cubicBezTo>
                  <a:pt x="194" y="5"/>
                  <a:pt x="194" y="5"/>
                  <a:pt x="194" y="5"/>
                </a:cubicBezTo>
                <a:cubicBezTo>
                  <a:pt x="189" y="3"/>
                  <a:pt x="189" y="3"/>
                  <a:pt x="189" y="3"/>
                </a:cubicBezTo>
                <a:cubicBezTo>
                  <a:pt x="184" y="1"/>
                  <a:pt x="178" y="0"/>
                  <a:pt x="172" y="0"/>
                </a:cubicBezTo>
                <a:cubicBezTo>
                  <a:pt x="161" y="0"/>
                  <a:pt x="150" y="4"/>
                  <a:pt x="143" y="12"/>
                </a:cubicBezTo>
                <a:cubicBezTo>
                  <a:pt x="131" y="23"/>
                  <a:pt x="127" y="40"/>
                  <a:pt x="133" y="56"/>
                </a:cubicBezTo>
                <a:cubicBezTo>
                  <a:pt x="99" y="90"/>
                  <a:pt x="99" y="90"/>
                  <a:pt x="99" y="90"/>
                </a:cubicBezTo>
                <a:cubicBezTo>
                  <a:pt x="51" y="42"/>
                  <a:pt x="51" y="42"/>
                  <a:pt x="51" y="42"/>
                </a:cubicBezTo>
                <a:cubicBezTo>
                  <a:pt x="56" y="36"/>
                  <a:pt x="56" y="36"/>
                  <a:pt x="56" y="36"/>
                </a:cubicBezTo>
                <a:cubicBezTo>
                  <a:pt x="25" y="5"/>
                  <a:pt x="25" y="5"/>
                  <a:pt x="25" y="5"/>
                </a:cubicBezTo>
                <a:cubicBezTo>
                  <a:pt x="8" y="22"/>
                  <a:pt x="8" y="22"/>
                  <a:pt x="8" y="22"/>
                </a:cubicBezTo>
                <a:cubicBezTo>
                  <a:pt x="39" y="53"/>
                  <a:pt x="39" y="53"/>
                  <a:pt x="39" y="53"/>
                </a:cubicBezTo>
                <a:cubicBezTo>
                  <a:pt x="45" y="47"/>
                  <a:pt x="45" y="47"/>
                  <a:pt x="45" y="47"/>
                </a:cubicBezTo>
                <a:cubicBezTo>
                  <a:pt x="93" y="95"/>
                  <a:pt x="93" y="95"/>
                  <a:pt x="93" y="95"/>
                </a:cubicBezTo>
                <a:cubicBezTo>
                  <a:pt x="59" y="129"/>
                  <a:pt x="59" y="129"/>
                  <a:pt x="59" y="129"/>
                </a:cubicBezTo>
                <a:cubicBezTo>
                  <a:pt x="55" y="128"/>
                  <a:pt x="50" y="127"/>
                  <a:pt x="45" y="127"/>
                </a:cubicBezTo>
                <a:cubicBezTo>
                  <a:pt x="34" y="127"/>
                  <a:pt x="23" y="131"/>
                  <a:pt x="15" y="139"/>
                </a:cubicBezTo>
                <a:cubicBezTo>
                  <a:pt x="3" y="151"/>
                  <a:pt x="0" y="170"/>
                  <a:pt x="6" y="185"/>
                </a:cubicBezTo>
                <a:cubicBezTo>
                  <a:pt x="9" y="191"/>
                  <a:pt x="9" y="191"/>
                  <a:pt x="9" y="191"/>
                </a:cubicBezTo>
                <a:cubicBezTo>
                  <a:pt x="27" y="172"/>
                  <a:pt x="27" y="172"/>
                  <a:pt x="27" y="172"/>
                </a:cubicBezTo>
                <a:cubicBezTo>
                  <a:pt x="41" y="172"/>
                  <a:pt x="41" y="172"/>
                  <a:pt x="41" y="172"/>
                </a:cubicBezTo>
                <a:cubicBezTo>
                  <a:pt x="41" y="187"/>
                  <a:pt x="41" y="187"/>
                  <a:pt x="41" y="187"/>
                </a:cubicBezTo>
                <a:cubicBezTo>
                  <a:pt x="23" y="205"/>
                  <a:pt x="23" y="205"/>
                  <a:pt x="23" y="205"/>
                </a:cubicBezTo>
                <a:cubicBezTo>
                  <a:pt x="28" y="207"/>
                  <a:pt x="28" y="207"/>
                  <a:pt x="28" y="207"/>
                </a:cubicBezTo>
                <a:cubicBezTo>
                  <a:pt x="34" y="210"/>
                  <a:pt x="39" y="211"/>
                  <a:pt x="45" y="211"/>
                </a:cubicBezTo>
                <a:cubicBezTo>
                  <a:pt x="56" y="211"/>
                  <a:pt x="67" y="206"/>
                  <a:pt x="75" y="198"/>
                </a:cubicBezTo>
                <a:cubicBezTo>
                  <a:pt x="86" y="187"/>
                  <a:pt x="90" y="170"/>
                  <a:pt x="85" y="155"/>
                </a:cubicBezTo>
                <a:cubicBezTo>
                  <a:pt x="119" y="121"/>
                  <a:pt x="119" y="121"/>
                  <a:pt x="119" y="121"/>
                </a:cubicBezTo>
                <a:cubicBezTo>
                  <a:pt x="147" y="149"/>
                  <a:pt x="147" y="149"/>
                  <a:pt x="147" y="149"/>
                </a:cubicBezTo>
                <a:cubicBezTo>
                  <a:pt x="130" y="166"/>
                  <a:pt x="130" y="166"/>
                  <a:pt x="130" y="166"/>
                </a:cubicBezTo>
                <a:cubicBezTo>
                  <a:pt x="136" y="172"/>
                  <a:pt x="136" y="172"/>
                  <a:pt x="136" y="172"/>
                </a:cubicBezTo>
                <a:cubicBezTo>
                  <a:pt x="141" y="166"/>
                  <a:pt x="141" y="166"/>
                  <a:pt x="141" y="166"/>
                </a:cubicBezTo>
                <a:cubicBezTo>
                  <a:pt x="184" y="208"/>
                  <a:pt x="184" y="208"/>
                  <a:pt x="184" y="208"/>
                </a:cubicBezTo>
                <a:cubicBezTo>
                  <a:pt x="187" y="212"/>
                  <a:pt x="192" y="214"/>
                  <a:pt x="198" y="214"/>
                </a:cubicBezTo>
                <a:cubicBezTo>
                  <a:pt x="203" y="214"/>
                  <a:pt x="208" y="212"/>
                  <a:pt x="212" y="208"/>
                </a:cubicBezTo>
                <a:cubicBezTo>
                  <a:pt x="220" y="201"/>
                  <a:pt x="220" y="188"/>
                  <a:pt x="212" y="180"/>
                </a:cubicBezTo>
                <a:close/>
                <a:moveTo>
                  <a:pt x="20" y="22"/>
                </a:moveTo>
                <a:cubicBezTo>
                  <a:pt x="25" y="16"/>
                  <a:pt x="25" y="16"/>
                  <a:pt x="25" y="16"/>
                </a:cubicBezTo>
                <a:cubicBezTo>
                  <a:pt x="45" y="36"/>
                  <a:pt x="45" y="36"/>
                  <a:pt x="45" y="36"/>
                </a:cubicBezTo>
                <a:cubicBezTo>
                  <a:pt x="39" y="42"/>
                  <a:pt x="39" y="42"/>
                  <a:pt x="39" y="42"/>
                </a:cubicBezTo>
                <a:lnTo>
                  <a:pt x="20" y="22"/>
                </a:lnTo>
                <a:close/>
                <a:moveTo>
                  <a:pt x="76" y="155"/>
                </a:moveTo>
                <a:cubicBezTo>
                  <a:pt x="82" y="168"/>
                  <a:pt x="79" y="183"/>
                  <a:pt x="69" y="193"/>
                </a:cubicBezTo>
                <a:cubicBezTo>
                  <a:pt x="63" y="199"/>
                  <a:pt x="54" y="203"/>
                  <a:pt x="45" y="203"/>
                </a:cubicBezTo>
                <a:cubicBezTo>
                  <a:pt x="42" y="203"/>
                  <a:pt x="40" y="202"/>
                  <a:pt x="37" y="202"/>
                </a:cubicBezTo>
                <a:cubicBezTo>
                  <a:pt x="49" y="190"/>
                  <a:pt x="49" y="190"/>
                  <a:pt x="49" y="190"/>
                </a:cubicBezTo>
                <a:cubicBezTo>
                  <a:pt x="49" y="164"/>
                  <a:pt x="49" y="164"/>
                  <a:pt x="49" y="164"/>
                </a:cubicBezTo>
                <a:cubicBezTo>
                  <a:pt x="24" y="164"/>
                  <a:pt x="24" y="164"/>
                  <a:pt x="24" y="164"/>
                </a:cubicBezTo>
                <a:cubicBezTo>
                  <a:pt x="12" y="176"/>
                  <a:pt x="12" y="176"/>
                  <a:pt x="12" y="176"/>
                </a:cubicBezTo>
                <a:cubicBezTo>
                  <a:pt x="9" y="165"/>
                  <a:pt x="12" y="153"/>
                  <a:pt x="21" y="145"/>
                </a:cubicBezTo>
                <a:cubicBezTo>
                  <a:pt x="27" y="138"/>
                  <a:pt x="36" y="135"/>
                  <a:pt x="45" y="135"/>
                </a:cubicBezTo>
                <a:cubicBezTo>
                  <a:pt x="50" y="135"/>
                  <a:pt x="54" y="136"/>
                  <a:pt x="58" y="138"/>
                </a:cubicBezTo>
                <a:cubicBezTo>
                  <a:pt x="61" y="139"/>
                  <a:pt x="61" y="139"/>
                  <a:pt x="61" y="139"/>
                </a:cubicBezTo>
                <a:cubicBezTo>
                  <a:pt x="142" y="57"/>
                  <a:pt x="142" y="57"/>
                  <a:pt x="142" y="57"/>
                </a:cubicBezTo>
                <a:cubicBezTo>
                  <a:pt x="141" y="55"/>
                  <a:pt x="141" y="55"/>
                  <a:pt x="141" y="55"/>
                </a:cubicBezTo>
                <a:cubicBezTo>
                  <a:pt x="135" y="42"/>
                  <a:pt x="138" y="27"/>
                  <a:pt x="148" y="17"/>
                </a:cubicBezTo>
                <a:cubicBezTo>
                  <a:pt x="155" y="11"/>
                  <a:pt x="163" y="8"/>
                  <a:pt x="172" y="8"/>
                </a:cubicBezTo>
                <a:cubicBezTo>
                  <a:pt x="175" y="8"/>
                  <a:pt x="177" y="8"/>
                  <a:pt x="180" y="8"/>
                </a:cubicBezTo>
                <a:cubicBezTo>
                  <a:pt x="168" y="21"/>
                  <a:pt x="168" y="21"/>
                  <a:pt x="168" y="21"/>
                </a:cubicBezTo>
                <a:cubicBezTo>
                  <a:pt x="167" y="46"/>
                  <a:pt x="167" y="46"/>
                  <a:pt x="167" y="46"/>
                </a:cubicBezTo>
                <a:cubicBezTo>
                  <a:pt x="194" y="46"/>
                  <a:pt x="194" y="46"/>
                  <a:pt x="194" y="46"/>
                </a:cubicBezTo>
                <a:cubicBezTo>
                  <a:pt x="205" y="34"/>
                  <a:pt x="205" y="34"/>
                  <a:pt x="205" y="34"/>
                </a:cubicBezTo>
                <a:cubicBezTo>
                  <a:pt x="208" y="45"/>
                  <a:pt x="205" y="57"/>
                  <a:pt x="196" y="66"/>
                </a:cubicBezTo>
                <a:cubicBezTo>
                  <a:pt x="190" y="72"/>
                  <a:pt x="181" y="75"/>
                  <a:pt x="172" y="75"/>
                </a:cubicBezTo>
                <a:cubicBezTo>
                  <a:pt x="168" y="75"/>
                  <a:pt x="163" y="75"/>
                  <a:pt x="159" y="73"/>
                </a:cubicBezTo>
                <a:cubicBezTo>
                  <a:pt x="156" y="72"/>
                  <a:pt x="156" y="72"/>
                  <a:pt x="156" y="72"/>
                </a:cubicBezTo>
                <a:cubicBezTo>
                  <a:pt x="75" y="153"/>
                  <a:pt x="75" y="153"/>
                  <a:pt x="75" y="153"/>
                </a:cubicBezTo>
                <a:lnTo>
                  <a:pt x="76" y="155"/>
                </a:lnTo>
                <a:close/>
                <a:moveTo>
                  <a:pt x="206" y="203"/>
                </a:moveTo>
                <a:cubicBezTo>
                  <a:pt x="204" y="205"/>
                  <a:pt x="201" y="206"/>
                  <a:pt x="198" y="206"/>
                </a:cubicBezTo>
                <a:cubicBezTo>
                  <a:pt x="195" y="206"/>
                  <a:pt x="192" y="205"/>
                  <a:pt x="189" y="203"/>
                </a:cubicBezTo>
                <a:cubicBezTo>
                  <a:pt x="147" y="160"/>
                  <a:pt x="147" y="160"/>
                  <a:pt x="147" y="160"/>
                </a:cubicBezTo>
                <a:cubicBezTo>
                  <a:pt x="164" y="143"/>
                  <a:pt x="164" y="143"/>
                  <a:pt x="164" y="143"/>
                </a:cubicBezTo>
                <a:cubicBezTo>
                  <a:pt x="206" y="186"/>
                  <a:pt x="206" y="186"/>
                  <a:pt x="206" y="186"/>
                </a:cubicBezTo>
                <a:cubicBezTo>
                  <a:pt x="211" y="190"/>
                  <a:pt x="211" y="198"/>
                  <a:pt x="206" y="203"/>
                </a:cubicBezTo>
                <a:close/>
              </a:path>
            </a:pathLst>
          </a:custGeom>
          <a:solidFill>
            <a:schemeClr val="lt1"/>
          </a:solidFill>
          <a:ln>
            <a:noFill/>
          </a:ln>
        </p:spPr>
        <p:txBody>
          <a:bodyPr spcFirstLastPara="1" wrap="square" lIns="63300" tIns="31650" rIns="63300" bIns="31650" anchor="t" anchorCtr="0">
            <a:noAutofit/>
          </a:bodyPr>
          <a:lstStyle/>
          <a:p>
            <a:pPr marL="0" marR="0" lvl="0" indent="0" algn="r" rtl="0">
              <a:spcBef>
                <a:spcPts val="0"/>
              </a:spcBef>
              <a:spcAft>
                <a:spcPts val="0"/>
              </a:spcAft>
              <a:buNone/>
            </a:pPr>
            <a:endParaRPr sz="1246">
              <a:solidFill>
                <a:srgbClr val="3F3F3F"/>
              </a:solidFill>
              <a:latin typeface="Arial"/>
              <a:ea typeface="Arial"/>
              <a:cs typeface="Arial"/>
              <a:sym typeface="Arial"/>
            </a:endParaRPr>
          </a:p>
        </p:txBody>
      </p:sp>
      <p:graphicFrame>
        <p:nvGraphicFramePr>
          <p:cNvPr id="1841" name="Google Shape;1841;p94"/>
          <p:cNvGraphicFramePr/>
          <p:nvPr>
            <p:extLst>
              <p:ext uri="{D42A27DB-BD31-4B8C-83A1-F6EECF244321}">
                <p14:modId xmlns:p14="http://schemas.microsoft.com/office/powerpoint/2010/main" val="179910790"/>
              </p:ext>
            </p:extLst>
          </p:nvPr>
        </p:nvGraphicFramePr>
        <p:xfrm>
          <a:off x="1827098" y="1064651"/>
          <a:ext cx="10400062" cy="5644262"/>
        </p:xfrm>
        <a:graphic>
          <a:graphicData uri="http://schemas.openxmlformats.org/drawingml/2006/table">
            <a:tbl>
              <a:tblPr firstRow="1" firstCol="1" bandRow="1">
                <a:noFill/>
                <a:tableStyleId>{162E070B-021E-41B2-B654-C3F7026BE7C2}</a:tableStyleId>
              </a:tblPr>
              <a:tblGrid>
                <a:gridCol w="1927237">
                  <a:extLst>
                    <a:ext uri="{9D8B030D-6E8A-4147-A177-3AD203B41FA5}">
                      <a16:colId xmlns:a16="http://schemas.microsoft.com/office/drawing/2014/main" val="20000"/>
                    </a:ext>
                  </a:extLst>
                </a:gridCol>
                <a:gridCol w="1491380">
                  <a:extLst>
                    <a:ext uri="{9D8B030D-6E8A-4147-A177-3AD203B41FA5}">
                      <a16:colId xmlns:a16="http://schemas.microsoft.com/office/drawing/2014/main" val="20001"/>
                    </a:ext>
                  </a:extLst>
                </a:gridCol>
                <a:gridCol w="1597768">
                  <a:extLst>
                    <a:ext uri="{9D8B030D-6E8A-4147-A177-3AD203B41FA5}">
                      <a16:colId xmlns:a16="http://schemas.microsoft.com/office/drawing/2014/main" val="20002"/>
                    </a:ext>
                  </a:extLst>
                </a:gridCol>
                <a:gridCol w="1794559">
                  <a:extLst>
                    <a:ext uri="{9D8B030D-6E8A-4147-A177-3AD203B41FA5}">
                      <a16:colId xmlns:a16="http://schemas.microsoft.com/office/drawing/2014/main" val="20003"/>
                    </a:ext>
                  </a:extLst>
                </a:gridCol>
                <a:gridCol w="1794559">
                  <a:extLst>
                    <a:ext uri="{9D8B030D-6E8A-4147-A177-3AD203B41FA5}">
                      <a16:colId xmlns:a16="http://schemas.microsoft.com/office/drawing/2014/main" val="20004"/>
                    </a:ext>
                  </a:extLst>
                </a:gridCol>
                <a:gridCol w="1794559">
                  <a:extLst>
                    <a:ext uri="{9D8B030D-6E8A-4147-A177-3AD203B41FA5}">
                      <a16:colId xmlns:a16="http://schemas.microsoft.com/office/drawing/2014/main" val="20005"/>
                    </a:ext>
                  </a:extLst>
                </a:gridCol>
              </a:tblGrid>
              <a:tr h="311250">
                <a:tc>
                  <a:txBody>
                    <a:bodyPr/>
                    <a:lstStyle/>
                    <a:p>
                      <a:pPr marL="0" marR="0" lvl="0" indent="0" algn="ctr" rtl="0">
                        <a:lnSpc>
                          <a:spcPct val="120000"/>
                        </a:lnSpc>
                        <a:spcBef>
                          <a:spcPts val="0"/>
                        </a:spcBef>
                        <a:spcAft>
                          <a:spcPts val="0"/>
                        </a:spcAft>
                        <a:buNone/>
                      </a:pPr>
                      <a:r>
                        <a:rPr lang="en-US" sz="1000" b="1" i="0" u="none" strike="noStrike" cap="none" dirty="0">
                          <a:solidFill>
                            <a:schemeClr val="bg1"/>
                          </a:solidFill>
                          <a:latin typeface="Comfortaa"/>
                          <a:ea typeface="Comfortaa"/>
                          <a:cs typeface="Comfortaa"/>
                          <a:sym typeface="Comfortaa"/>
                        </a:rPr>
                        <a:t>Indicator</a:t>
                      </a:r>
                      <a:endParaRPr dirty="0">
                        <a:solidFill>
                          <a:schemeClr val="bg1"/>
                        </a:solidFill>
                      </a:endParaRPr>
                    </a:p>
                  </a:txBody>
                  <a:tcPr marL="43600" marR="43600"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None/>
                      </a:pPr>
                      <a:r>
                        <a:rPr lang="en-US" sz="1000" b="1" i="0" u="none" strike="noStrike" cap="none" dirty="0">
                          <a:solidFill>
                            <a:schemeClr val="bg1"/>
                          </a:solidFill>
                          <a:latin typeface="Comfortaa"/>
                          <a:ea typeface="Comfortaa"/>
                          <a:cs typeface="Comfortaa"/>
                          <a:sym typeface="Comfortaa"/>
                        </a:rPr>
                        <a:t>Indicator type, norm type</a:t>
                      </a:r>
                      <a:endParaRPr sz="1000" b="1" i="0" u="none" strike="noStrike" cap="none" dirty="0">
                        <a:solidFill>
                          <a:schemeClr val="bg1"/>
                        </a:solidFill>
                        <a:latin typeface="Comfortaa"/>
                        <a:ea typeface="Comfortaa"/>
                        <a:cs typeface="Comfortaa"/>
                        <a:sym typeface="Comfortaa"/>
                      </a:endParaRPr>
                    </a:p>
                  </a:txBody>
                  <a:tcPr marL="43600" marR="43600"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Clr>
                          <a:srgbClr val="0193C0"/>
                        </a:buClr>
                        <a:buSzPts val="1000"/>
                        <a:buFont typeface="Comfortaa"/>
                        <a:buNone/>
                      </a:pPr>
                      <a:r>
                        <a:rPr lang="en-US" sz="1000" b="1" i="0" u="none" strike="noStrike" cap="none" dirty="0">
                          <a:solidFill>
                            <a:schemeClr val="bg1"/>
                          </a:solidFill>
                          <a:latin typeface="Comfortaa"/>
                          <a:ea typeface="Comfortaa"/>
                          <a:cs typeface="Comfortaa"/>
                          <a:sym typeface="Comfortaa"/>
                        </a:rPr>
                        <a:t>Data sources &amp; methods</a:t>
                      </a:r>
                      <a:endParaRPr dirty="0">
                        <a:solidFill>
                          <a:schemeClr val="bg1"/>
                        </a:solidFill>
                      </a:endParaRPr>
                    </a:p>
                  </a:txBody>
                  <a:tcPr marL="43600" marR="43600"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Clr>
                          <a:srgbClr val="0193C0"/>
                        </a:buClr>
                        <a:buSzPts val="1000"/>
                        <a:buFont typeface="Comfortaa"/>
                        <a:buNone/>
                      </a:pPr>
                      <a:r>
                        <a:rPr lang="en-US" sz="1000" b="0" i="0" u="none" strike="noStrike" cap="none" dirty="0">
                          <a:solidFill>
                            <a:schemeClr val="bg1"/>
                          </a:solidFill>
                          <a:latin typeface="Comfortaa"/>
                          <a:ea typeface="Comfortaa"/>
                          <a:cs typeface="Comfortaa"/>
                          <a:sym typeface="Comfortaa"/>
                        </a:rPr>
                        <a:t>Disaggregation (</a:t>
                      </a:r>
                      <a:r>
                        <a:rPr lang="en-US" sz="1000" b="0" i="0" u="none" strike="noStrike" cap="none" dirty="0" err="1">
                          <a:solidFill>
                            <a:schemeClr val="bg1"/>
                          </a:solidFill>
                          <a:latin typeface="Comfortaa"/>
                          <a:ea typeface="Comfortaa"/>
                          <a:cs typeface="Comfortaa"/>
                          <a:sym typeface="Comfortaa"/>
                        </a:rPr>
                        <a:t>eg.</a:t>
                      </a:r>
                      <a:r>
                        <a:rPr lang="en-US" sz="1000" b="0" i="0" u="none" strike="noStrike" cap="none" dirty="0">
                          <a:solidFill>
                            <a:schemeClr val="bg1"/>
                          </a:solidFill>
                          <a:latin typeface="Comfortaa"/>
                          <a:ea typeface="Comfortaa"/>
                          <a:cs typeface="Comfortaa"/>
                          <a:sym typeface="Comfortaa"/>
                        </a:rPr>
                        <a:t> Age, sex, etc.)</a:t>
                      </a:r>
                      <a:endParaRPr dirty="0">
                        <a:solidFill>
                          <a:schemeClr val="bg1"/>
                        </a:solidFill>
                      </a:endParaRPr>
                    </a:p>
                  </a:txBody>
                  <a:tcPr marL="43600" marR="43600"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Clr>
                          <a:srgbClr val="0193C0"/>
                        </a:buClr>
                        <a:buSzPts val="1000"/>
                        <a:buFont typeface="Comfortaa"/>
                        <a:buNone/>
                      </a:pPr>
                      <a:r>
                        <a:rPr lang="en-US" sz="1000" b="0" i="0" u="none" strike="noStrike" cap="none" dirty="0">
                          <a:solidFill>
                            <a:schemeClr val="bg1"/>
                          </a:solidFill>
                          <a:latin typeface="Comfortaa"/>
                          <a:ea typeface="Comfortaa"/>
                          <a:cs typeface="Comfortaa"/>
                          <a:sym typeface="Comfortaa"/>
                        </a:rPr>
                        <a:t>Frequency/timing of data collection</a:t>
                      </a:r>
                      <a:endParaRPr dirty="0">
                        <a:solidFill>
                          <a:schemeClr val="bg1"/>
                        </a:solidFill>
                      </a:endParaRPr>
                    </a:p>
                  </a:txBody>
                  <a:tcPr marL="43600" marR="43600"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None/>
                      </a:pPr>
                      <a:r>
                        <a:rPr lang="en-US" sz="1000" b="1" i="0" u="none" strike="noStrike" cap="none" dirty="0">
                          <a:solidFill>
                            <a:schemeClr val="bg1"/>
                          </a:solidFill>
                          <a:latin typeface="Comfortaa"/>
                          <a:ea typeface="Comfortaa"/>
                          <a:cs typeface="Comfortaa"/>
                          <a:sym typeface="Comfortaa"/>
                        </a:rPr>
                        <a:t>Data manager</a:t>
                      </a:r>
                      <a:endParaRPr dirty="0">
                        <a:solidFill>
                          <a:schemeClr val="bg1"/>
                        </a:solidFill>
                      </a:endParaRPr>
                    </a:p>
                  </a:txBody>
                  <a:tcPr marL="43600" marR="43600"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09425">
                <a:tc>
                  <a:txBody>
                    <a:bodyPr/>
                    <a:lstStyle/>
                    <a:p>
                      <a:pPr marL="0" marR="0" lvl="0" indent="0" algn="ctr" rtl="0">
                        <a:spcBef>
                          <a:spcPts val="0"/>
                        </a:spcBef>
                        <a:spcAft>
                          <a:spcPts val="0"/>
                        </a:spcAft>
                        <a:buClr>
                          <a:srgbClr val="3F3F3F"/>
                        </a:buClr>
                        <a:buSzPts val="1000"/>
                        <a:buFont typeface="Calibri"/>
                        <a:buNone/>
                      </a:pPr>
                      <a:r>
                        <a:rPr lang="en-US" sz="1000" b="0" i="0" u="none" strike="noStrike" cap="none">
                          <a:solidFill>
                            <a:srgbClr val="3F3F3F"/>
                          </a:solidFill>
                          <a:latin typeface="Comfortaa"/>
                          <a:ea typeface="Comfortaa"/>
                          <a:cs typeface="Comfortaa"/>
                          <a:sym typeface="Comfortaa"/>
                        </a:rPr>
                        <a:t>Number of radio drama episodes/TV spots newly developed that model desired social norms</a:t>
                      </a:r>
                      <a:endParaRPr/>
                    </a:p>
                  </a:txBody>
                  <a:tcPr marL="43600" marR="4360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000" b="0" i="0" u="none" strike="noStrike" cap="none">
                          <a:solidFill>
                            <a:srgbClr val="3F3F3F"/>
                          </a:solidFill>
                          <a:latin typeface="Comfortaa"/>
                          <a:ea typeface="Comfortaa"/>
                          <a:cs typeface="Comfortaa"/>
                          <a:sym typeface="Comfortaa"/>
                        </a:rPr>
                        <a:t>Output</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None/>
                      </a:pPr>
                      <a:r>
                        <a:rPr lang="en-US" sz="1000" b="0" i="0" u="none" strike="noStrike" cap="none">
                          <a:solidFill>
                            <a:srgbClr val="3F3F3F"/>
                          </a:solidFill>
                          <a:latin typeface="Comfortaa"/>
                          <a:ea typeface="Comfortaa"/>
                          <a:cs typeface="Comfortaa"/>
                          <a:sym typeface="Comfortaa"/>
                        </a:rPr>
                        <a:t>Activity reports</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3F3F3F"/>
                        </a:buClr>
                        <a:buSzPts val="1000"/>
                        <a:buFont typeface="Comfortaa"/>
                        <a:buNone/>
                      </a:pPr>
                      <a:r>
                        <a:rPr lang="en-US" sz="1000" b="0" i="0" u="none" strike="noStrike" cap="none">
                          <a:solidFill>
                            <a:srgbClr val="3F3F3F"/>
                          </a:solidFill>
                          <a:latin typeface="Comfortaa"/>
                          <a:ea typeface="Comfortaa"/>
                          <a:cs typeface="Comfortaa"/>
                          <a:sym typeface="Comfortaa"/>
                        </a:rPr>
                        <a:t>By type of spot, type of media</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3F3F3F"/>
                        </a:buClr>
                        <a:buSzPts val="1000"/>
                        <a:buFont typeface="Comfortaa"/>
                        <a:buNone/>
                      </a:pPr>
                      <a:r>
                        <a:rPr lang="en-US" sz="1000" b="0" i="0" u="none" strike="noStrike" cap="none">
                          <a:solidFill>
                            <a:srgbClr val="3F3F3F"/>
                          </a:solidFill>
                          <a:latin typeface="Comfortaa"/>
                          <a:ea typeface="Comfortaa"/>
                          <a:cs typeface="Comfortaa"/>
                          <a:sym typeface="Comfortaa"/>
                        </a:rPr>
                        <a:t>Quarterly</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3F3F3F"/>
                        </a:buClr>
                        <a:buSzPts val="1000"/>
                        <a:buFont typeface="Comfortaa"/>
                        <a:buNone/>
                      </a:pPr>
                      <a:r>
                        <a:rPr lang="en-US" sz="1000" b="0" i="0" u="none" strike="noStrike" cap="none">
                          <a:solidFill>
                            <a:srgbClr val="3F3F3F"/>
                          </a:solidFill>
                          <a:latin typeface="Comfortaa"/>
                          <a:ea typeface="Comfortaa"/>
                          <a:cs typeface="Comfortaa"/>
                          <a:sym typeface="Comfortaa"/>
                        </a:rPr>
                        <a:t>Activity manager</a:t>
                      </a:r>
                      <a:endParaRPr/>
                    </a:p>
                  </a:txBody>
                  <a:tcPr marL="43600" marR="43600"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24525">
                <a:tc>
                  <a:txBody>
                    <a:bodyPr/>
                    <a:lstStyle/>
                    <a:p>
                      <a:pPr marL="0" marR="0" lvl="0" indent="0" algn="ctr" rtl="0">
                        <a:spcBef>
                          <a:spcPts val="0"/>
                        </a:spcBef>
                        <a:spcAft>
                          <a:spcPts val="0"/>
                        </a:spcAft>
                        <a:buClr>
                          <a:srgbClr val="3F3F3F"/>
                        </a:buClr>
                        <a:buSzPts val="1000"/>
                        <a:buFont typeface="Calibri"/>
                        <a:buNone/>
                      </a:pPr>
                      <a:r>
                        <a:rPr lang="en-US" sz="1000" b="0" i="0" u="none" strike="noStrike" cap="none">
                          <a:solidFill>
                            <a:srgbClr val="3F3F3F"/>
                          </a:solidFill>
                          <a:latin typeface="Comfortaa"/>
                          <a:ea typeface="Comfortaa"/>
                          <a:cs typeface="Comfortaa"/>
                          <a:sym typeface="Comfortaa"/>
                        </a:rPr>
                        <a:t>Number of radio drama episodes/TV spots broadcasted that model desired social norms</a:t>
                      </a:r>
                      <a:endParaRPr/>
                    </a:p>
                  </a:txBody>
                  <a:tcPr marL="43600" marR="4360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000" b="0" i="0" u="none" strike="noStrike" cap="none">
                          <a:solidFill>
                            <a:srgbClr val="3F3F3F"/>
                          </a:solidFill>
                          <a:latin typeface="Comfortaa"/>
                          <a:ea typeface="Comfortaa"/>
                          <a:cs typeface="Comfortaa"/>
                          <a:sym typeface="Comfortaa"/>
                        </a:rPr>
                        <a:t>Output</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None/>
                      </a:pPr>
                      <a:r>
                        <a:rPr lang="en-US" sz="1000" b="0" i="0" u="none" strike="noStrike" cap="none">
                          <a:solidFill>
                            <a:srgbClr val="3F3F3F"/>
                          </a:solidFill>
                          <a:latin typeface="Comfortaa"/>
                          <a:ea typeface="Comfortaa"/>
                          <a:cs typeface="Comfortaa"/>
                          <a:sym typeface="Comfortaa"/>
                        </a:rPr>
                        <a:t>Media, monitoring reports; invoices</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3F3F3F"/>
                        </a:buClr>
                        <a:buSzPts val="1000"/>
                        <a:buFont typeface="Comfortaa"/>
                        <a:buNone/>
                      </a:pPr>
                      <a:r>
                        <a:rPr lang="en-US" sz="1000" b="0" i="0" u="none" strike="noStrike" cap="none">
                          <a:solidFill>
                            <a:srgbClr val="3F3F3F"/>
                          </a:solidFill>
                          <a:latin typeface="Comfortaa"/>
                          <a:ea typeface="Comfortaa"/>
                          <a:cs typeface="Comfortaa"/>
                          <a:sym typeface="Comfortaa"/>
                        </a:rPr>
                        <a:t>By type of spot, type of media</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3F3F3F"/>
                        </a:buClr>
                        <a:buSzPts val="1000"/>
                        <a:buFont typeface="Comfortaa"/>
                        <a:buNone/>
                      </a:pPr>
                      <a:r>
                        <a:rPr lang="en-US" sz="1000" b="0" i="0" u="none" strike="noStrike" cap="none">
                          <a:solidFill>
                            <a:srgbClr val="3F3F3F"/>
                          </a:solidFill>
                          <a:latin typeface="Comfortaa"/>
                          <a:ea typeface="Comfortaa"/>
                          <a:cs typeface="Comfortaa"/>
                          <a:sym typeface="Comfortaa"/>
                        </a:rPr>
                        <a:t>Quarterly</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3F3F3F"/>
                        </a:buClr>
                        <a:buSzPts val="1000"/>
                        <a:buFont typeface="Comfortaa"/>
                        <a:buNone/>
                      </a:pPr>
                      <a:r>
                        <a:rPr lang="en-US" sz="1000" b="0" i="0" u="none" strike="noStrike" cap="none">
                          <a:solidFill>
                            <a:srgbClr val="3F3F3F"/>
                          </a:solidFill>
                          <a:latin typeface="Comfortaa"/>
                          <a:ea typeface="Comfortaa"/>
                          <a:cs typeface="Comfortaa"/>
                          <a:sym typeface="Comfortaa"/>
                        </a:rPr>
                        <a:t>Activity manager</a:t>
                      </a:r>
                      <a:endParaRPr/>
                    </a:p>
                  </a:txBody>
                  <a:tcPr marL="43600" marR="43600"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708525">
                <a:tc>
                  <a:txBody>
                    <a:bodyPr/>
                    <a:lstStyle/>
                    <a:p>
                      <a:pPr marL="0" marR="0" lvl="0" indent="0" algn="ctr" rtl="0">
                        <a:spcBef>
                          <a:spcPts val="0"/>
                        </a:spcBef>
                        <a:spcAft>
                          <a:spcPts val="0"/>
                        </a:spcAft>
                        <a:buClr>
                          <a:srgbClr val="3F3F3F"/>
                        </a:buClr>
                        <a:buSzPts val="1000"/>
                        <a:buFont typeface="Calibri"/>
                        <a:buNone/>
                      </a:pPr>
                      <a:r>
                        <a:rPr lang="en-US" sz="1000" b="0" i="0" u="none" strike="noStrike" cap="none">
                          <a:solidFill>
                            <a:srgbClr val="3F3F3F"/>
                          </a:solidFill>
                          <a:latin typeface="Comfortaa"/>
                          <a:ea typeface="Comfortaa"/>
                          <a:cs typeface="Comfortaa"/>
                          <a:sym typeface="Comfortaa"/>
                        </a:rPr>
                        <a:t>Number of providers who participated in training addressing priority norms</a:t>
                      </a:r>
                      <a:endParaRPr/>
                    </a:p>
                  </a:txBody>
                  <a:tcPr marL="43600" marR="4360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000" b="0" i="0" u="none" strike="noStrike" cap="none">
                          <a:solidFill>
                            <a:srgbClr val="3F3F3F"/>
                          </a:solidFill>
                          <a:latin typeface="Comfortaa"/>
                          <a:ea typeface="Comfortaa"/>
                          <a:cs typeface="Comfortaa"/>
                          <a:sym typeface="Comfortaa"/>
                        </a:rPr>
                        <a:t>Output</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None/>
                      </a:pPr>
                      <a:r>
                        <a:rPr lang="en-US" sz="1000" b="0" i="0" u="none" strike="noStrike" cap="none">
                          <a:solidFill>
                            <a:srgbClr val="3F3F3F"/>
                          </a:solidFill>
                          <a:latin typeface="Comfortaa"/>
                          <a:ea typeface="Comfortaa"/>
                          <a:cs typeface="Comfortaa"/>
                          <a:sym typeface="Comfortaa"/>
                        </a:rPr>
                        <a:t>Training attendance sheets; pre/post training assessments; activity reports</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3F3F3F"/>
                        </a:buClr>
                        <a:buSzPts val="1000"/>
                        <a:buFont typeface="Comfortaa"/>
                        <a:buNone/>
                      </a:pPr>
                      <a:r>
                        <a:rPr lang="en-US" sz="1000" b="0" i="0" u="none" strike="noStrike" cap="none">
                          <a:solidFill>
                            <a:srgbClr val="3F3F3F"/>
                          </a:solidFill>
                          <a:latin typeface="Comfortaa"/>
                          <a:ea typeface="Comfortaa"/>
                          <a:cs typeface="Comfortaa"/>
                          <a:sym typeface="Comfortaa"/>
                        </a:rPr>
                        <a:t>By sex, provider type</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3F3F3F"/>
                        </a:buClr>
                        <a:buSzPts val="1000"/>
                        <a:buFont typeface="Comfortaa"/>
                        <a:buNone/>
                      </a:pPr>
                      <a:r>
                        <a:rPr lang="en-US" sz="1000" b="0" i="0" u="none" strike="noStrike" cap="none">
                          <a:solidFill>
                            <a:srgbClr val="3F3F3F"/>
                          </a:solidFill>
                          <a:latin typeface="Comfortaa"/>
                          <a:ea typeface="Comfortaa"/>
                          <a:cs typeface="Comfortaa"/>
                          <a:sym typeface="Comfortaa"/>
                        </a:rPr>
                        <a:t>Quarterly</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3F3F3F"/>
                        </a:buClr>
                        <a:buSzPts val="1000"/>
                        <a:buFont typeface="Comfortaa"/>
                        <a:buNone/>
                      </a:pPr>
                      <a:r>
                        <a:rPr lang="en-US" sz="1000" b="0" i="0" u="none" strike="noStrike" cap="none">
                          <a:solidFill>
                            <a:srgbClr val="3F3F3F"/>
                          </a:solidFill>
                          <a:latin typeface="Comfortaa"/>
                          <a:ea typeface="Comfortaa"/>
                          <a:cs typeface="Comfortaa"/>
                          <a:sym typeface="Comfortaa"/>
                        </a:rPr>
                        <a:t>Activity manager</a:t>
                      </a:r>
                      <a:endParaRPr/>
                    </a:p>
                  </a:txBody>
                  <a:tcPr marL="43600" marR="43600"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594325">
                <a:tc>
                  <a:txBody>
                    <a:bodyPr/>
                    <a:lstStyle/>
                    <a:p>
                      <a:pPr marL="0" marR="0" lvl="0" indent="0" algn="ctr" rtl="0">
                        <a:spcBef>
                          <a:spcPts val="0"/>
                        </a:spcBef>
                        <a:spcAft>
                          <a:spcPts val="0"/>
                        </a:spcAft>
                        <a:buClr>
                          <a:srgbClr val="3F3F3F"/>
                        </a:buClr>
                        <a:buSzPts val="1000"/>
                        <a:buFont typeface="Calibri"/>
                        <a:buNone/>
                      </a:pPr>
                      <a:r>
                        <a:rPr lang="en-US" sz="1000" b="0" i="0" u="none" strike="noStrike" cap="none" dirty="0">
                          <a:solidFill>
                            <a:srgbClr val="3F3F3F"/>
                          </a:solidFill>
                          <a:latin typeface="Comfortaa"/>
                          <a:ea typeface="Comfortaa"/>
                          <a:cs typeface="Comfortaa"/>
                          <a:sym typeface="Comfortaa"/>
                        </a:rPr>
                        <a:t>Number of priority group members who participated in social mobilization activities that focused on social norms</a:t>
                      </a:r>
                      <a:endParaRPr dirty="0"/>
                    </a:p>
                  </a:txBody>
                  <a:tcPr marL="43600" marR="4360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000" b="0" i="0" u="none" strike="noStrike" cap="none">
                          <a:solidFill>
                            <a:srgbClr val="3F3F3F"/>
                          </a:solidFill>
                          <a:latin typeface="Comfortaa"/>
                          <a:ea typeface="Comfortaa"/>
                          <a:cs typeface="Comfortaa"/>
                          <a:sym typeface="Comfortaa"/>
                        </a:rPr>
                        <a:t>Coverage</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None/>
                      </a:pPr>
                      <a:r>
                        <a:rPr lang="en-US" sz="1000" b="0" i="0" u="none" strike="noStrike" cap="none" dirty="0">
                          <a:solidFill>
                            <a:srgbClr val="3F3F3F"/>
                          </a:solidFill>
                          <a:latin typeface="Comfortaa"/>
                          <a:ea typeface="Comfortaa"/>
                          <a:cs typeface="Comfortaa"/>
                          <a:sym typeface="Comfortaa"/>
                        </a:rPr>
                        <a:t>Activity reports, attendance sheets, etc.</a:t>
                      </a:r>
                      <a:endParaRPr dirty="0"/>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3F3F3F"/>
                        </a:buClr>
                        <a:buSzPts val="1000"/>
                        <a:buFont typeface="Comfortaa"/>
                        <a:buNone/>
                      </a:pPr>
                      <a:r>
                        <a:rPr lang="en-US" sz="1000" b="0" i="0" u="none" strike="noStrike" cap="none">
                          <a:solidFill>
                            <a:srgbClr val="3F3F3F"/>
                          </a:solidFill>
                          <a:latin typeface="Comfortaa"/>
                          <a:ea typeface="Comfortaa"/>
                          <a:cs typeface="Comfortaa"/>
                          <a:sym typeface="Comfortaa"/>
                        </a:rPr>
                        <a:t>By sex, age cohort, urban/rural</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3F3F3F"/>
                        </a:buClr>
                        <a:buSzPts val="1000"/>
                        <a:buFont typeface="Comfortaa"/>
                        <a:buNone/>
                      </a:pPr>
                      <a:r>
                        <a:rPr lang="en-US" sz="1000" b="0" i="0" u="none" strike="noStrike" cap="none">
                          <a:solidFill>
                            <a:srgbClr val="3F3F3F"/>
                          </a:solidFill>
                          <a:latin typeface="Comfortaa"/>
                          <a:ea typeface="Comfortaa"/>
                          <a:cs typeface="Comfortaa"/>
                          <a:sym typeface="Comfortaa"/>
                        </a:rPr>
                        <a:t>Quarterly</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3F3F3F"/>
                        </a:buClr>
                        <a:buSzPts val="1000"/>
                        <a:buFont typeface="Comfortaa"/>
                        <a:buNone/>
                      </a:pPr>
                      <a:r>
                        <a:rPr lang="en-US" sz="1000" b="0" i="0" u="none" strike="noStrike" cap="none">
                          <a:solidFill>
                            <a:srgbClr val="3F3F3F"/>
                          </a:solidFill>
                          <a:latin typeface="Comfortaa"/>
                          <a:ea typeface="Comfortaa"/>
                          <a:cs typeface="Comfortaa"/>
                          <a:sym typeface="Comfortaa"/>
                        </a:rPr>
                        <a:t>Activity manager</a:t>
                      </a:r>
                      <a:endParaRPr/>
                    </a:p>
                  </a:txBody>
                  <a:tcPr marL="43600" marR="43600"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24525">
                <a:tc>
                  <a:txBody>
                    <a:bodyPr/>
                    <a:lstStyle/>
                    <a:p>
                      <a:pPr marL="0" marR="0" lvl="0" indent="0" algn="ctr" rtl="0">
                        <a:spcBef>
                          <a:spcPts val="0"/>
                        </a:spcBef>
                        <a:spcAft>
                          <a:spcPts val="0"/>
                        </a:spcAft>
                        <a:buClr>
                          <a:srgbClr val="3F3F3F"/>
                        </a:buClr>
                        <a:buSzPts val="1000"/>
                        <a:buFont typeface="Calibri"/>
                        <a:buNone/>
                      </a:pPr>
                      <a:r>
                        <a:rPr lang="en-US" sz="1000" b="0" i="0" u="none" strike="noStrike" cap="none">
                          <a:solidFill>
                            <a:srgbClr val="3F3F3F"/>
                          </a:solidFill>
                          <a:latin typeface="Comfortaa"/>
                          <a:ea typeface="Comfortaa"/>
                          <a:cs typeface="Comfortaa"/>
                          <a:sym typeface="Comfortaa"/>
                        </a:rPr>
                        <a:t>% of priority group who recall radio drama/TV spots that model desired social norms</a:t>
                      </a:r>
                      <a:endParaRPr/>
                    </a:p>
                  </a:txBody>
                  <a:tcPr marL="43600" marR="4360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000" b="0" i="0" u="none" strike="noStrike" cap="none">
                          <a:solidFill>
                            <a:srgbClr val="3F3F3F"/>
                          </a:solidFill>
                          <a:latin typeface="Comfortaa"/>
                          <a:ea typeface="Comfortaa"/>
                          <a:cs typeface="Comfortaa"/>
                          <a:sym typeface="Comfortaa"/>
                        </a:rPr>
                        <a:t>Reach</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None/>
                      </a:pPr>
                      <a:r>
                        <a:rPr lang="en-US" sz="1000" b="0" i="0" u="none" strike="noStrike" cap="none">
                          <a:solidFill>
                            <a:srgbClr val="3F3F3F"/>
                          </a:solidFill>
                          <a:latin typeface="Comfortaa"/>
                          <a:ea typeface="Comfortaa"/>
                          <a:cs typeface="Comfortaa"/>
                          <a:sym typeface="Comfortaa"/>
                        </a:rPr>
                        <a:t>Omnibus survey,</a:t>
                      </a:r>
                      <a:endParaRPr/>
                    </a:p>
                    <a:p>
                      <a:pPr marL="0" marR="0" lvl="0" indent="0" algn="ctr" rtl="0">
                        <a:lnSpc>
                          <a:spcPct val="120000"/>
                        </a:lnSpc>
                        <a:spcBef>
                          <a:spcPts val="0"/>
                        </a:spcBef>
                        <a:spcAft>
                          <a:spcPts val="0"/>
                        </a:spcAft>
                        <a:buNone/>
                      </a:pPr>
                      <a:r>
                        <a:rPr lang="en-US" sz="1000" b="0" i="0" u="none" strike="noStrike" cap="none">
                          <a:solidFill>
                            <a:srgbClr val="3F3F3F"/>
                          </a:solidFill>
                          <a:latin typeface="Comfortaa"/>
                          <a:ea typeface="Comfortaa"/>
                          <a:cs typeface="Comfortaa"/>
                          <a:sym typeface="Comfortaa"/>
                        </a:rPr>
                        <a:t>survey</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3F3F3F"/>
                        </a:buClr>
                        <a:buSzPts val="1000"/>
                        <a:buFont typeface="Comfortaa"/>
                        <a:buNone/>
                      </a:pPr>
                      <a:r>
                        <a:rPr lang="en-US" sz="1000" b="0" i="0" u="none" strike="noStrike" cap="none">
                          <a:solidFill>
                            <a:srgbClr val="3F3F3F"/>
                          </a:solidFill>
                          <a:latin typeface="Comfortaa"/>
                          <a:ea typeface="Comfortaa"/>
                          <a:cs typeface="Comfortaa"/>
                          <a:sym typeface="Comfortaa"/>
                        </a:rPr>
                        <a:t>By sex, age cohort, priority or reference group, urban/rural</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3F3F3F"/>
                        </a:buClr>
                        <a:buSzPts val="1000"/>
                        <a:buFont typeface="Comfortaa"/>
                        <a:buNone/>
                      </a:pPr>
                      <a:r>
                        <a:rPr lang="en-US" sz="1000" b="0" i="0" u="none" strike="noStrike" cap="none">
                          <a:solidFill>
                            <a:srgbClr val="3F3F3F"/>
                          </a:solidFill>
                          <a:latin typeface="Comfortaa"/>
                          <a:ea typeface="Comfortaa"/>
                          <a:cs typeface="Comfortaa"/>
                          <a:sym typeface="Comfortaa"/>
                        </a:rPr>
                        <a:t>By sex, age cohort, priority or reference group, urban/rural</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3F3F3F"/>
                        </a:buClr>
                        <a:buSzPts val="1000"/>
                        <a:buFont typeface="Comfortaa"/>
                        <a:buNone/>
                      </a:pPr>
                      <a:r>
                        <a:rPr lang="en-US" sz="1000" b="0" i="0" u="none" strike="noStrike" cap="none">
                          <a:solidFill>
                            <a:srgbClr val="3F3F3F"/>
                          </a:solidFill>
                          <a:latin typeface="Comfortaa"/>
                          <a:ea typeface="Comfortaa"/>
                          <a:cs typeface="Comfortaa"/>
                          <a:sym typeface="Comfortaa"/>
                        </a:rPr>
                        <a:t>M&amp;E staff</a:t>
                      </a:r>
                      <a:endParaRPr/>
                    </a:p>
                  </a:txBody>
                  <a:tcPr marL="43600" marR="43600"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606650">
                <a:tc>
                  <a:txBody>
                    <a:bodyPr/>
                    <a:lstStyle/>
                    <a:p>
                      <a:pPr marL="0" marR="0" lvl="0" indent="0" algn="ctr" rtl="0">
                        <a:spcBef>
                          <a:spcPts val="0"/>
                        </a:spcBef>
                        <a:spcAft>
                          <a:spcPts val="0"/>
                        </a:spcAft>
                        <a:buClr>
                          <a:srgbClr val="3F3F3F"/>
                        </a:buClr>
                        <a:buSzPts val="1000"/>
                        <a:buFont typeface="Calibri"/>
                        <a:buNone/>
                      </a:pPr>
                      <a:r>
                        <a:rPr lang="en-US" sz="1000" b="0" i="0" u="none" strike="noStrike" cap="none">
                          <a:solidFill>
                            <a:srgbClr val="3F3F3F"/>
                          </a:solidFill>
                          <a:latin typeface="Comfortaa"/>
                          <a:ea typeface="Comfortaa"/>
                          <a:cs typeface="Comfortaa"/>
                          <a:sym typeface="Comfortaa"/>
                        </a:rPr>
                        <a:t>% of men who intend to communicate with their wives about family planning</a:t>
                      </a:r>
                      <a:endParaRPr/>
                    </a:p>
                  </a:txBody>
                  <a:tcPr marL="43600" marR="4360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000" b="0" i="0" u="none" strike="noStrike" cap="none">
                          <a:solidFill>
                            <a:srgbClr val="3F3F3F"/>
                          </a:solidFill>
                          <a:latin typeface="Comfortaa"/>
                          <a:ea typeface="Comfortaa"/>
                          <a:cs typeface="Comfortaa"/>
                          <a:sym typeface="Comfortaa"/>
                        </a:rPr>
                        <a:t>Intermediate</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None/>
                      </a:pPr>
                      <a:r>
                        <a:rPr lang="en-US" sz="1000" b="0" i="0" u="none" strike="noStrike" cap="none">
                          <a:solidFill>
                            <a:srgbClr val="3F3F3F"/>
                          </a:solidFill>
                          <a:latin typeface="Comfortaa"/>
                          <a:ea typeface="Comfortaa"/>
                          <a:cs typeface="Comfortaa"/>
                          <a:sym typeface="Comfortaa"/>
                        </a:rPr>
                        <a:t>Omnibus survey, exit interviews from social mobilization activities</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3F3F3F"/>
                        </a:buClr>
                        <a:buSzPts val="1000"/>
                        <a:buFont typeface="Comfortaa"/>
                        <a:buNone/>
                      </a:pPr>
                      <a:r>
                        <a:rPr lang="en-US" sz="1000" b="0" i="0" u="none" strike="noStrike" cap="none">
                          <a:solidFill>
                            <a:srgbClr val="3F3F3F"/>
                          </a:solidFill>
                          <a:latin typeface="Comfortaa"/>
                          <a:ea typeface="Comfortaa"/>
                          <a:cs typeface="Comfortaa"/>
                          <a:sym typeface="Comfortaa"/>
                        </a:rPr>
                        <a:t>By sex, age cohort, priority or reference group, urban/rural</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3F3F3F"/>
                        </a:buClr>
                        <a:buSzPts val="1000"/>
                        <a:buFont typeface="Comfortaa"/>
                        <a:buNone/>
                      </a:pPr>
                      <a:r>
                        <a:rPr lang="en-US" sz="1000" b="0" i="0" u="none" strike="noStrike" cap="none">
                          <a:solidFill>
                            <a:srgbClr val="3F3F3F"/>
                          </a:solidFill>
                          <a:latin typeface="Comfortaa"/>
                          <a:ea typeface="Comfortaa"/>
                          <a:cs typeface="Comfortaa"/>
                          <a:sym typeface="Comfortaa"/>
                        </a:rPr>
                        <a:t>By sex, age cohort, priority or reference group, urban/rural</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3F3F3F"/>
                        </a:buClr>
                        <a:buSzPts val="1000"/>
                        <a:buFont typeface="Comfortaa"/>
                        <a:buNone/>
                      </a:pPr>
                      <a:r>
                        <a:rPr lang="en-US" sz="1000" b="0" i="0" u="none" strike="noStrike" cap="none">
                          <a:solidFill>
                            <a:srgbClr val="3F3F3F"/>
                          </a:solidFill>
                          <a:latin typeface="Comfortaa"/>
                          <a:ea typeface="Comfortaa"/>
                          <a:cs typeface="Comfortaa"/>
                          <a:sym typeface="Comfortaa"/>
                        </a:rPr>
                        <a:t>M&amp;E staff</a:t>
                      </a:r>
                      <a:endParaRPr/>
                    </a:p>
                  </a:txBody>
                  <a:tcPr marL="43600" marR="43600"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606650">
                <a:tc>
                  <a:txBody>
                    <a:bodyPr/>
                    <a:lstStyle/>
                    <a:p>
                      <a:pPr marL="0" marR="0" lvl="0" indent="0" algn="ctr" rtl="0">
                        <a:spcBef>
                          <a:spcPts val="0"/>
                        </a:spcBef>
                        <a:spcAft>
                          <a:spcPts val="0"/>
                        </a:spcAft>
                        <a:buClr>
                          <a:srgbClr val="3F3F3F"/>
                        </a:buClr>
                        <a:buSzPts val="1000"/>
                        <a:buFont typeface="Calibri"/>
                        <a:buNone/>
                      </a:pPr>
                      <a:r>
                        <a:rPr lang="en-US" sz="1000" b="0" i="0" u="none" strike="noStrike" cap="none">
                          <a:solidFill>
                            <a:srgbClr val="3F3F3F"/>
                          </a:solidFill>
                          <a:latin typeface="Comfortaa"/>
                          <a:ea typeface="Comfortaa"/>
                          <a:cs typeface="Comfortaa"/>
                          <a:sym typeface="Comfortaa"/>
                        </a:rPr>
                        <a:t>% of intended audience who report that their religious community approves of family planning</a:t>
                      </a:r>
                      <a:endParaRPr/>
                    </a:p>
                  </a:txBody>
                  <a:tcPr marL="43600" marR="4360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000" b="0" i="0" u="none" strike="noStrike" cap="none">
                          <a:solidFill>
                            <a:srgbClr val="3F3F3F"/>
                          </a:solidFill>
                          <a:latin typeface="Comfortaa"/>
                          <a:ea typeface="Comfortaa"/>
                          <a:cs typeface="Comfortaa"/>
                          <a:sym typeface="Comfortaa"/>
                        </a:rPr>
                        <a:t>Intermediate outcome, descriptive norm</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None/>
                      </a:pPr>
                      <a:r>
                        <a:rPr lang="en-US" sz="1000" b="0" i="0" u="none" strike="noStrike" cap="none">
                          <a:solidFill>
                            <a:srgbClr val="3F3F3F"/>
                          </a:solidFill>
                          <a:latin typeface="Comfortaa"/>
                          <a:ea typeface="Comfortaa"/>
                          <a:cs typeface="Comfortaa"/>
                          <a:sym typeface="Comfortaa"/>
                        </a:rPr>
                        <a:t>Omnibus survey, exit interviews from social mobilization activities</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3F3F3F"/>
                        </a:buClr>
                        <a:buSzPts val="1000"/>
                        <a:buFont typeface="Comfortaa"/>
                        <a:buNone/>
                      </a:pPr>
                      <a:r>
                        <a:rPr lang="en-US" sz="1000" b="0" i="0" u="none" strike="noStrike" cap="none">
                          <a:solidFill>
                            <a:srgbClr val="3F3F3F"/>
                          </a:solidFill>
                          <a:latin typeface="Comfortaa"/>
                          <a:ea typeface="Comfortaa"/>
                          <a:cs typeface="Comfortaa"/>
                          <a:sym typeface="Comfortaa"/>
                        </a:rPr>
                        <a:t>By sex, age cohort, priority or reference group, urban/rural</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3F3F3F"/>
                        </a:buClr>
                        <a:buSzPts val="1000"/>
                        <a:buFont typeface="Comfortaa"/>
                        <a:buNone/>
                      </a:pPr>
                      <a:r>
                        <a:rPr lang="en-US" sz="1000" b="0" i="0" u="none" strike="noStrike" cap="none">
                          <a:solidFill>
                            <a:srgbClr val="3F3F3F"/>
                          </a:solidFill>
                          <a:latin typeface="Comfortaa"/>
                          <a:ea typeface="Comfortaa"/>
                          <a:cs typeface="Comfortaa"/>
                          <a:sym typeface="Comfortaa"/>
                        </a:rPr>
                        <a:t>Periodic</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3F3F3F"/>
                        </a:buClr>
                        <a:buSzPts val="1000"/>
                        <a:buFont typeface="Comfortaa"/>
                        <a:buNone/>
                      </a:pPr>
                      <a:r>
                        <a:rPr lang="en-US" sz="1000" b="0" i="0" u="none" strike="noStrike" cap="none">
                          <a:solidFill>
                            <a:srgbClr val="3F3F3F"/>
                          </a:solidFill>
                          <a:latin typeface="Comfortaa"/>
                          <a:ea typeface="Comfortaa"/>
                          <a:cs typeface="Comfortaa"/>
                          <a:sym typeface="Comfortaa"/>
                        </a:rPr>
                        <a:t>M&amp;E staff</a:t>
                      </a:r>
                      <a:endParaRPr/>
                    </a:p>
                  </a:txBody>
                  <a:tcPr marL="43600" marR="43600"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606650">
                <a:tc>
                  <a:txBody>
                    <a:bodyPr/>
                    <a:lstStyle/>
                    <a:p>
                      <a:pPr marL="0" marR="0" lvl="0" indent="0" algn="ctr" rtl="0">
                        <a:spcBef>
                          <a:spcPts val="0"/>
                        </a:spcBef>
                        <a:spcAft>
                          <a:spcPts val="0"/>
                        </a:spcAft>
                        <a:buClr>
                          <a:srgbClr val="3F3F3F"/>
                        </a:buClr>
                        <a:buSzPts val="1000"/>
                        <a:buFont typeface="Calibri"/>
                        <a:buNone/>
                      </a:pPr>
                      <a:r>
                        <a:rPr lang="en-US" sz="1000" b="0" i="0" u="none" strike="noStrike" cap="none">
                          <a:solidFill>
                            <a:srgbClr val="3F3F3F"/>
                          </a:solidFill>
                          <a:latin typeface="Comfortaa"/>
                          <a:ea typeface="Comfortaa"/>
                          <a:cs typeface="Comfortaa"/>
                          <a:sym typeface="Comfortaa"/>
                        </a:rPr>
                        <a:t>% of intended audience who agree that others like them in their communities use modern contraception</a:t>
                      </a:r>
                      <a:endParaRPr/>
                    </a:p>
                  </a:txBody>
                  <a:tcPr marL="43600" marR="4360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3F3F3F"/>
                        </a:buClr>
                        <a:buSzPts val="1000"/>
                        <a:buFont typeface="Comfortaa"/>
                        <a:buNone/>
                      </a:pPr>
                      <a:r>
                        <a:rPr lang="en-US" sz="1000" b="0" i="0" u="none" strike="noStrike" cap="none">
                          <a:solidFill>
                            <a:srgbClr val="3F3F3F"/>
                          </a:solidFill>
                          <a:latin typeface="Comfortaa"/>
                          <a:ea typeface="Comfortaa"/>
                          <a:cs typeface="Comfortaa"/>
                          <a:sym typeface="Comfortaa"/>
                        </a:rPr>
                        <a:t>Intermediate outcome, descriptive norm</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None/>
                      </a:pPr>
                      <a:r>
                        <a:rPr lang="en-US" sz="1000" b="0" i="0" u="none" strike="noStrike" cap="none">
                          <a:solidFill>
                            <a:srgbClr val="3F3F3F"/>
                          </a:solidFill>
                          <a:latin typeface="Comfortaa"/>
                          <a:ea typeface="Comfortaa"/>
                          <a:cs typeface="Comfortaa"/>
                          <a:sym typeface="Comfortaa"/>
                        </a:rPr>
                        <a:t>Omnibus survey, exit interviews from social mobilization activities</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3F3F3F"/>
                        </a:buClr>
                        <a:buSzPts val="1000"/>
                        <a:buFont typeface="Comfortaa"/>
                        <a:buNone/>
                      </a:pPr>
                      <a:r>
                        <a:rPr lang="en-US" sz="1000" b="0" i="0" u="none" strike="noStrike" cap="none">
                          <a:solidFill>
                            <a:srgbClr val="3F3F3F"/>
                          </a:solidFill>
                          <a:latin typeface="Comfortaa"/>
                          <a:ea typeface="Comfortaa"/>
                          <a:cs typeface="Comfortaa"/>
                          <a:sym typeface="Comfortaa"/>
                        </a:rPr>
                        <a:t>By sex, age cohort, priority or reference group, urban/rural</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3F3F3F"/>
                        </a:buClr>
                        <a:buSzPts val="1000"/>
                        <a:buFont typeface="Comfortaa"/>
                        <a:buNone/>
                      </a:pPr>
                      <a:r>
                        <a:rPr lang="en-US" sz="1000" b="0" i="0" u="none" strike="noStrike" cap="none">
                          <a:solidFill>
                            <a:srgbClr val="3F3F3F"/>
                          </a:solidFill>
                          <a:latin typeface="Comfortaa"/>
                          <a:ea typeface="Comfortaa"/>
                          <a:cs typeface="Comfortaa"/>
                          <a:sym typeface="Comfortaa"/>
                        </a:rPr>
                        <a:t>Periodic</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3F3F3F"/>
                        </a:buClr>
                        <a:buSzPts val="1000"/>
                        <a:buFont typeface="Comfortaa"/>
                        <a:buNone/>
                      </a:pPr>
                      <a:r>
                        <a:rPr lang="en-US" sz="1000" b="0" i="0" u="none" strike="noStrike" cap="none" dirty="0">
                          <a:solidFill>
                            <a:srgbClr val="3F3F3F"/>
                          </a:solidFill>
                          <a:latin typeface="Comfortaa"/>
                          <a:ea typeface="Comfortaa"/>
                          <a:cs typeface="Comfortaa"/>
                          <a:sym typeface="Comfortaa"/>
                        </a:rPr>
                        <a:t>M&amp;E staff</a:t>
                      </a:r>
                      <a:endParaRPr dirty="0"/>
                    </a:p>
                  </a:txBody>
                  <a:tcPr marL="43600" marR="43600"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bl>
          </a:graphicData>
        </a:graphic>
      </p:graphicFrame>
      <p:sp>
        <p:nvSpPr>
          <p:cNvPr id="1842" name="Google Shape;1842;p94"/>
          <p:cNvSpPr txBox="1">
            <a:spLocks noGrp="1"/>
          </p:cNvSpPr>
          <p:nvPr>
            <p:ph type="body" idx="1"/>
          </p:nvPr>
        </p:nvSpPr>
        <p:spPr>
          <a:xfrm>
            <a:off x="311088" y="2074467"/>
            <a:ext cx="1933348"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193C0"/>
              </a:buClr>
              <a:buSzPts val="2400"/>
              <a:buNone/>
            </a:pPr>
            <a:r>
              <a:rPr lang="en-US" sz="2400">
                <a:solidFill>
                  <a:srgbClr val="0193C0"/>
                </a:solidFill>
                <a:latin typeface="Comfortaa"/>
                <a:ea typeface="Comfortaa"/>
                <a:cs typeface="Comfortaa"/>
                <a:sym typeface="Comfortaa"/>
              </a:rPr>
              <a:t>EXAMPLE</a:t>
            </a:r>
            <a:r>
              <a:rPr lang="en-US">
                <a:solidFill>
                  <a:srgbClr val="0193C0"/>
                </a:solidFill>
                <a:latin typeface="Comfortaa"/>
                <a:ea typeface="Comfortaa"/>
                <a:cs typeface="Comfortaa"/>
                <a:sym typeface="Comfortaa"/>
              </a:rPr>
              <a:t> </a:t>
            </a:r>
            <a:r>
              <a:rPr lang="en-US" sz="2000">
                <a:solidFill>
                  <a:srgbClr val="3F3F3F"/>
                </a:solidFill>
                <a:latin typeface="Avenir"/>
                <a:ea typeface="Avenir"/>
                <a:cs typeface="Avenir"/>
                <a:sym typeface="Avenir"/>
              </a:rPr>
              <a:t>Complete Monitoring Plan Table</a:t>
            </a:r>
            <a:endParaRPr/>
          </a:p>
          <a:p>
            <a:pPr marL="0" lvl="0" indent="0" algn="l" rtl="0">
              <a:lnSpc>
                <a:spcPct val="90000"/>
              </a:lnSpc>
              <a:spcBef>
                <a:spcPts val="1000"/>
              </a:spcBef>
              <a:spcAft>
                <a:spcPts val="0"/>
              </a:spcAft>
              <a:buClr>
                <a:schemeClr val="dk1"/>
              </a:buClr>
              <a:buSzPts val="2800"/>
              <a:buNone/>
            </a:pPr>
            <a:endParaRPr>
              <a:solidFill>
                <a:srgbClr val="00B0F0"/>
              </a:solidFill>
              <a:latin typeface="Comfortaa"/>
              <a:ea typeface="Comfortaa"/>
              <a:cs typeface="Comfortaa"/>
              <a:sym typeface="Comfortaa"/>
            </a:endParaRPr>
          </a:p>
        </p:txBody>
      </p:sp>
      <p:sp>
        <p:nvSpPr>
          <p:cNvPr id="1843" name="Google Shape;1843;p94"/>
          <p:cNvSpPr txBox="1"/>
          <p:nvPr/>
        </p:nvSpPr>
        <p:spPr>
          <a:xfrm>
            <a:off x="1034054" y="402721"/>
            <a:ext cx="8251827" cy="34146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7C1E8"/>
              </a:buClr>
              <a:buSzPts val="3200"/>
              <a:buFont typeface="Arial"/>
              <a:buNone/>
            </a:pPr>
            <a:r>
              <a:rPr lang="en-US" sz="3200" b="1" i="0" dirty="0">
                <a:solidFill>
                  <a:srgbClr val="07C1E8"/>
                </a:solidFill>
                <a:latin typeface="Arial"/>
                <a:ea typeface="Arial"/>
                <a:cs typeface="Arial"/>
                <a:sym typeface="Arial"/>
              </a:rPr>
              <a:t>Activity 4: Finalize Monitoring Plan Table</a:t>
            </a:r>
            <a:endParaRPr sz="3200" b="1" i="0" dirty="0">
              <a:solidFill>
                <a:schemeClr val="accent2"/>
              </a:solidFill>
              <a:latin typeface="Calibri"/>
              <a:ea typeface="Calibri"/>
              <a:cs typeface="Calibri"/>
              <a:sym typeface="Calibri"/>
            </a:endParaRPr>
          </a:p>
        </p:txBody>
      </p:sp>
      <p:grpSp>
        <p:nvGrpSpPr>
          <p:cNvPr id="1844" name="Google Shape;1844;p94"/>
          <p:cNvGrpSpPr/>
          <p:nvPr/>
        </p:nvGrpSpPr>
        <p:grpSpPr>
          <a:xfrm>
            <a:off x="9601200" y="328481"/>
            <a:ext cx="2832498" cy="494202"/>
            <a:chOff x="4116076" y="413123"/>
            <a:chExt cx="2832498" cy="494202"/>
          </a:xfrm>
        </p:grpSpPr>
        <p:cxnSp>
          <p:nvCxnSpPr>
            <p:cNvPr id="1845" name="Google Shape;1845;p94"/>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1846" name="Google Shape;1846;p94"/>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847" name="Google Shape;1847;p94"/>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1848" name="Google Shape;1848;p94"/>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1849" name="Google Shape;1849;p94"/>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2</a:t>
              </a:r>
              <a:endParaRPr sz="500" b="1">
                <a:solidFill>
                  <a:srgbClr val="BFBFBF"/>
                </a:solidFill>
                <a:latin typeface="Avenir"/>
                <a:ea typeface="Avenir"/>
                <a:cs typeface="Avenir"/>
                <a:sym typeface="Avenir"/>
              </a:endParaRPr>
            </a:p>
          </p:txBody>
        </p:sp>
        <p:sp>
          <p:nvSpPr>
            <p:cNvPr id="1850" name="Google Shape;1850;p94"/>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3</a:t>
              </a:r>
              <a:endParaRPr sz="500" b="1">
                <a:solidFill>
                  <a:srgbClr val="BFBFBF"/>
                </a:solidFill>
                <a:latin typeface="Avenir"/>
                <a:ea typeface="Avenir"/>
                <a:cs typeface="Avenir"/>
                <a:sym typeface="Avenir"/>
              </a:endParaRPr>
            </a:p>
          </p:txBody>
        </p:sp>
        <p:sp>
          <p:nvSpPr>
            <p:cNvPr id="1851" name="Google Shape;1851;p94"/>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4</a:t>
              </a:r>
              <a:endParaRPr sz="500" b="1">
                <a:solidFill>
                  <a:srgbClr val="07C1E8"/>
                </a:solidFill>
                <a:latin typeface="Avenir"/>
                <a:ea typeface="Avenir"/>
                <a:cs typeface="Avenir"/>
                <a:sym typeface="Avenir"/>
              </a:endParaRPr>
            </a:p>
          </p:txBody>
        </p:sp>
        <p:sp>
          <p:nvSpPr>
            <p:cNvPr id="1852" name="Google Shape;1852;p94"/>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853" name="Google Shape;1853;p94"/>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854" name="Google Shape;1854;p94"/>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855" name="Google Shape;1855;p94"/>
            <p:cNvSpPr/>
            <p:nvPr/>
          </p:nvSpPr>
          <p:spPr>
            <a:xfrm rot="8100000">
              <a:off x="6146936"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860"/>
        <p:cNvGrpSpPr/>
        <p:nvPr/>
      </p:nvGrpSpPr>
      <p:grpSpPr>
        <a:xfrm>
          <a:off x="0" y="0"/>
          <a:ext cx="0" cy="0"/>
          <a:chOff x="0" y="0"/>
          <a:chExt cx="0" cy="0"/>
        </a:xfrm>
      </p:grpSpPr>
      <p:sp>
        <p:nvSpPr>
          <p:cNvPr id="1861" name="Google Shape;1861;p95"/>
          <p:cNvSpPr txBox="1"/>
          <p:nvPr/>
        </p:nvSpPr>
        <p:spPr>
          <a:xfrm>
            <a:off x="6708404" y="279795"/>
            <a:ext cx="1126531" cy="185803"/>
          </a:xfrm>
          <a:prstGeom prst="rect">
            <a:avLst/>
          </a:prstGeom>
          <a:noFill/>
          <a:ln>
            <a:noFill/>
          </a:ln>
        </p:spPr>
        <p:txBody>
          <a:bodyPr spcFirstLastPara="1" wrap="square" lIns="0" tIns="0" rIns="0" bIns="0" anchor="t" anchorCtr="0">
            <a:noAutofit/>
          </a:bodyPr>
          <a:lstStyle/>
          <a:p>
            <a:pPr marL="0" marR="0" lvl="0" indent="0" algn="r" rtl="0">
              <a:lnSpc>
                <a:spcPct val="90000"/>
              </a:lnSpc>
              <a:spcBef>
                <a:spcPts val="0"/>
              </a:spcBef>
              <a:spcAft>
                <a:spcPts val="0"/>
              </a:spcAft>
              <a:buClr>
                <a:schemeClr val="lt1"/>
              </a:buClr>
              <a:buSzPts val="1108"/>
              <a:buFont typeface="Comfortaa Regular"/>
              <a:buNone/>
            </a:pPr>
            <a:r>
              <a:rPr lang="en-US" sz="1108" b="0" i="0">
                <a:solidFill>
                  <a:schemeClr val="lt1"/>
                </a:solidFill>
                <a:latin typeface="Comfortaa Regular"/>
                <a:ea typeface="Comfortaa Regular"/>
                <a:cs typeface="Comfortaa Regular"/>
                <a:sym typeface="Comfortaa Regular"/>
              </a:rPr>
              <a:t>Activity 4</a:t>
            </a:r>
            <a:endParaRPr/>
          </a:p>
        </p:txBody>
      </p:sp>
      <p:sp>
        <p:nvSpPr>
          <p:cNvPr id="1862" name="Google Shape;1862;p95"/>
          <p:cNvSpPr/>
          <p:nvPr/>
        </p:nvSpPr>
        <p:spPr>
          <a:xfrm>
            <a:off x="6939898" y="246408"/>
            <a:ext cx="174462" cy="169950"/>
          </a:xfrm>
          <a:custGeom>
            <a:avLst/>
            <a:gdLst/>
            <a:ahLst/>
            <a:cxnLst/>
            <a:rect l="l" t="t" r="r" b="b"/>
            <a:pathLst>
              <a:path w="220" h="214" extrusionOk="0">
                <a:moveTo>
                  <a:pt x="212" y="180"/>
                </a:moveTo>
                <a:cubicBezTo>
                  <a:pt x="169" y="138"/>
                  <a:pt x="169" y="138"/>
                  <a:pt x="169" y="138"/>
                </a:cubicBezTo>
                <a:cubicBezTo>
                  <a:pt x="175" y="132"/>
                  <a:pt x="175" y="132"/>
                  <a:pt x="175" y="132"/>
                </a:cubicBezTo>
                <a:cubicBezTo>
                  <a:pt x="169" y="126"/>
                  <a:pt x="169" y="126"/>
                  <a:pt x="169" y="126"/>
                </a:cubicBezTo>
                <a:cubicBezTo>
                  <a:pt x="152" y="143"/>
                  <a:pt x="152" y="143"/>
                  <a:pt x="152" y="143"/>
                </a:cubicBezTo>
                <a:cubicBezTo>
                  <a:pt x="124" y="115"/>
                  <a:pt x="124" y="115"/>
                  <a:pt x="124" y="115"/>
                </a:cubicBezTo>
                <a:cubicBezTo>
                  <a:pt x="158" y="81"/>
                  <a:pt x="158" y="81"/>
                  <a:pt x="158" y="81"/>
                </a:cubicBezTo>
                <a:cubicBezTo>
                  <a:pt x="163" y="83"/>
                  <a:pt x="167" y="83"/>
                  <a:pt x="172" y="83"/>
                </a:cubicBezTo>
                <a:cubicBezTo>
                  <a:pt x="184" y="83"/>
                  <a:pt x="194" y="79"/>
                  <a:pt x="202" y="71"/>
                </a:cubicBezTo>
                <a:cubicBezTo>
                  <a:pt x="214" y="59"/>
                  <a:pt x="218" y="41"/>
                  <a:pt x="211" y="25"/>
                </a:cubicBezTo>
                <a:cubicBezTo>
                  <a:pt x="208" y="19"/>
                  <a:pt x="208" y="19"/>
                  <a:pt x="208" y="19"/>
                </a:cubicBezTo>
                <a:cubicBezTo>
                  <a:pt x="190" y="38"/>
                  <a:pt x="190" y="38"/>
                  <a:pt x="190" y="38"/>
                </a:cubicBezTo>
                <a:cubicBezTo>
                  <a:pt x="176" y="38"/>
                  <a:pt x="176" y="38"/>
                  <a:pt x="176" y="38"/>
                </a:cubicBezTo>
                <a:cubicBezTo>
                  <a:pt x="176" y="24"/>
                  <a:pt x="176" y="24"/>
                  <a:pt x="176" y="24"/>
                </a:cubicBezTo>
                <a:cubicBezTo>
                  <a:pt x="194" y="5"/>
                  <a:pt x="194" y="5"/>
                  <a:pt x="194" y="5"/>
                </a:cubicBezTo>
                <a:cubicBezTo>
                  <a:pt x="189" y="3"/>
                  <a:pt x="189" y="3"/>
                  <a:pt x="189" y="3"/>
                </a:cubicBezTo>
                <a:cubicBezTo>
                  <a:pt x="184" y="1"/>
                  <a:pt x="178" y="0"/>
                  <a:pt x="172" y="0"/>
                </a:cubicBezTo>
                <a:cubicBezTo>
                  <a:pt x="161" y="0"/>
                  <a:pt x="150" y="4"/>
                  <a:pt x="143" y="12"/>
                </a:cubicBezTo>
                <a:cubicBezTo>
                  <a:pt x="131" y="23"/>
                  <a:pt x="127" y="40"/>
                  <a:pt x="133" y="56"/>
                </a:cubicBezTo>
                <a:cubicBezTo>
                  <a:pt x="99" y="90"/>
                  <a:pt x="99" y="90"/>
                  <a:pt x="99" y="90"/>
                </a:cubicBezTo>
                <a:cubicBezTo>
                  <a:pt x="51" y="42"/>
                  <a:pt x="51" y="42"/>
                  <a:pt x="51" y="42"/>
                </a:cubicBezTo>
                <a:cubicBezTo>
                  <a:pt x="56" y="36"/>
                  <a:pt x="56" y="36"/>
                  <a:pt x="56" y="36"/>
                </a:cubicBezTo>
                <a:cubicBezTo>
                  <a:pt x="25" y="5"/>
                  <a:pt x="25" y="5"/>
                  <a:pt x="25" y="5"/>
                </a:cubicBezTo>
                <a:cubicBezTo>
                  <a:pt x="8" y="22"/>
                  <a:pt x="8" y="22"/>
                  <a:pt x="8" y="22"/>
                </a:cubicBezTo>
                <a:cubicBezTo>
                  <a:pt x="39" y="53"/>
                  <a:pt x="39" y="53"/>
                  <a:pt x="39" y="53"/>
                </a:cubicBezTo>
                <a:cubicBezTo>
                  <a:pt x="45" y="47"/>
                  <a:pt x="45" y="47"/>
                  <a:pt x="45" y="47"/>
                </a:cubicBezTo>
                <a:cubicBezTo>
                  <a:pt x="93" y="95"/>
                  <a:pt x="93" y="95"/>
                  <a:pt x="93" y="95"/>
                </a:cubicBezTo>
                <a:cubicBezTo>
                  <a:pt x="59" y="129"/>
                  <a:pt x="59" y="129"/>
                  <a:pt x="59" y="129"/>
                </a:cubicBezTo>
                <a:cubicBezTo>
                  <a:pt x="55" y="128"/>
                  <a:pt x="50" y="127"/>
                  <a:pt x="45" y="127"/>
                </a:cubicBezTo>
                <a:cubicBezTo>
                  <a:pt x="34" y="127"/>
                  <a:pt x="23" y="131"/>
                  <a:pt x="15" y="139"/>
                </a:cubicBezTo>
                <a:cubicBezTo>
                  <a:pt x="3" y="151"/>
                  <a:pt x="0" y="170"/>
                  <a:pt x="6" y="185"/>
                </a:cubicBezTo>
                <a:cubicBezTo>
                  <a:pt x="9" y="191"/>
                  <a:pt x="9" y="191"/>
                  <a:pt x="9" y="191"/>
                </a:cubicBezTo>
                <a:cubicBezTo>
                  <a:pt x="27" y="172"/>
                  <a:pt x="27" y="172"/>
                  <a:pt x="27" y="172"/>
                </a:cubicBezTo>
                <a:cubicBezTo>
                  <a:pt x="41" y="172"/>
                  <a:pt x="41" y="172"/>
                  <a:pt x="41" y="172"/>
                </a:cubicBezTo>
                <a:cubicBezTo>
                  <a:pt x="41" y="187"/>
                  <a:pt x="41" y="187"/>
                  <a:pt x="41" y="187"/>
                </a:cubicBezTo>
                <a:cubicBezTo>
                  <a:pt x="23" y="205"/>
                  <a:pt x="23" y="205"/>
                  <a:pt x="23" y="205"/>
                </a:cubicBezTo>
                <a:cubicBezTo>
                  <a:pt x="28" y="207"/>
                  <a:pt x="28" y="207"/>
                  <a:pt x="28" y="207"/>
                </a:cubicBezTo>
                <a:cubicBezTo>
                  <a:pt x="34" y="210"/>
                  <a:pt x="39" y="211"/>
                  <a:pt x="45" y="211"/>
                </a:cubicBezTo>
                <a:cubicBezTo>
                  <a:pt x="56" y="211"/>
                  <a:pt x="67" y="206"/>
                  <a:pt x="75" y="198"/>
                </a:cubicBezTo>
                <a:cubicBezTo>
                  <a:pt x="86" y="187"/>
                  <a:pt x="90" y="170"/>
                  <a:pt x="85" y="155"/>
                </a:cubicBezTo>
                <a:cubicBezTo>
                  <a:pt x="119" y="121"/>
                  <a:pt x="119" y="121"/>
                  <a:pt x="119" y="121"/>
                </a:cubicBezTo>
                <a:cubicBezTo>
                  <a:pt x="147" y="149"/>
                  <a:pt x="147" y="149"/>
                  <a:pt x="147" y="149"/>
                </a:cubicBezTo>
                <a:cubicBezTo>
                  <a:pt x="130" y="166"/>
                  <a:pt x="130" y="166"/>
                  <a:pt x="130" y="166"/>
                </a:cubicBezTo>
                <a:cubicBezTo>
                  <a:pt x="136" y="172"/>
                  <a:pt x="136" y="172"/>
                  <a:pt x="136" y="172"/>
                </a:cubicBezTo>
                <a:cubicBezTo>
                  <a:pt x="141" y="166"/>
                  <a:pt x="141" y="166"/>
                  <a:pt x="141" y="166"/>
                </a:cubicBezTo>
                <a:cubicBezTo>
                  <a:pt x="184" y="208"/>
                  <a:pt x="184" y="208"/>
                  <a:pt x="184" y="208"/>
                </a:cubicBezTo>
                <a:cubicBezTo>
                  <a:pt x="187" y="212"/>
                  <a:pt x="192" y="214"/>
                  <a:pt x="198" y="214"/>
                </a:cubicBezTo>
                <a:cubicBezTo>
                  <a:pt x="203" y="214"/>
                  <a:pt x="208" y="212"/>
                  <a:pt x="212" y="208"/>
                </a:cubicBezTo>
                <a:cubicBezTo>
                  <a:pt x="220" y="201"/>
                  <a:pt x="220" y="188"/>
                  <a:pt x="212" y="180"/>
                </a:cubicBezTo>
                <a:close/>
                <a:moveTo>
                  <a:pt x="20" y="22"/>
                </a:moveTo>
                <a:cubicBezTo>
                  <a:pt x="25" y="16"/>
                  <a:pt x="25" y="16"/>
                  <a:pt x="25" y="16"/>
                </a:cubicBezTo>
                <a:cubicBezTo>
                  <a:pt x="45" y="36"/>
                  <a:pt x="45" y="36"/>
                  <a:pt x="45" y="36"/>
                </a:cubicBezTo>
                <a:cubicBezTo>
                  <a:pt x="39" y="42"/>
                  <a:pt x="39" y="42"/>
                  <a:pt x="39" y="42"/>
                </a:cubicBezTo>
                <a:lnTo>
                  <a:pt x="20" y="22"/>
                </a:lnTo>
                <a:close/>
                <a:moveTo>
                  <a:pt x="76" y="155"/>
                </a:moveTo>
                <a:cubicBezTo>
                  <a:pt x="82" y="168"/>
                  <a:pt x="79" y="183"/>
                  <a:pt x="69" y="193"/>
                </a:cubicBezTo>
                <a:cubicBezTo>
                  <a:pt x="63" y="199"/>
                  <a:pt x="54" y="203"/>
                  <a:pt x="45" y="203"/>
                </a:cubicBezTo>
                <a:cubicBezTo>
                  <a:pt x="42" y="203"/>
                  <a:pt x="40" y="202"/>
                  <a:pt x="37" y="202"/>
                </a:cubicBezTo>
                <a:cubicBezTo>
                  <a:pt x="49" y="190"/>
                  <a:pt x="49" y="190"/>
                  <a:pt x="49" y="190"/>
                </a:cubicBezTo>
                <a:cubicBezTo>
                  <a:pt x="49" y="164"/>
                  <a:pt x="49" y="164"/>
                  <a:pt x="49" y="164"/>
                </a:cubicBezTo>
                <a:cubicBezTo>
                  <a:pt x="24" y="164"/>
                  <a:pt x="24" y="164"/>
                  <a:pt x="24" y="164"/>
                </a:cubicBezTo>
                <a:cubicBezTo>
                  <a:pt x="12" y="176"/>
                  <a:pt x="12" y="176"/>
                  <a:pt x="12" y="176"/>
                </a:cubicBezTo>
                <a:cubicBezTo>
                  <a:pt x="9" y="165"/>
                  <a:pt x="12" y="153"/>
                  <a:pt x="21" y="145"/>
                </a:cubicBezTo>
                <a:cubicBezTo>
                  <a:pt x="27" y="138"/>
                  <a:pt x="36" y="135"/>
                  <a:pt x="45" y="135"/>
                </a:cubicBezTo>
                <a:cubicBezTo>
                  <a:pt x="50" y="135"/>
                  <a:pt x="54" y="136"/>
                  <a:pt x="58" y="138"/>
                </a:cubicBezTo>
                <a:cubicBezTo>
                  <a:pt x="61" y="139"/>
                  <a:pt x="61" y="139"/>
                  <a:pt x="61" y="139"/>
                </a:cubicBezTo>
                <a:cubicBezTo>
                  <a:pt x="142" y="57"/>
                  <a:pt x="142" y="57"/>
                  <a:pt x="142" y="57"/>
                </a:cubicBezTo>
                <a:cubicBezTo>
                  <a:pt x="141" y="55"/>
                  <a:pt x="141" y="55"/>
                  <a:pt x="141" y="55"/>
                </a:cubicBezTo>
                <a:cubicBezTo>
                  <a:pt x="135" y="42"/>
                  <a:pt x="138" y="27"/>
                  <a:pt x="148" y="17"/>
                </a:cubicBezTo>
                <a:cubicBezTo>
                  <a:pt x="155" y="11"/>
                  <a:pt x="163" y="8"/>
                  <a:pt x="172" y="8"/>
                </a:cubicBezTo>
                <a:cubicBezTo>
                  <a:pt x="175" y="8"/>
                  <a:pt x="177" y="8"/>
                  <a:pt x="180" y="8"/>
                </a:cubicBezTo>
                <a:cubicBezTo>
                  <a:pt x="168" y="21"/>
                  <a:pt x="168" y="21"/>
                  <a:pt x="168" y="21"/>
                </a:cubicBezTo>
                <a:cubicBezTo>
                  <a:pt x="167" y="46"/>
                  <a:pt x="167" y="46"/>
                  <a:pt x="167" y="46"/>
                </a:cubicBezTo>
                <a:cubicBezTo>
                  <a:pt x="194" y="46"/>
                  <a:pt x="194" y="46"/>
                  <a:pt x="194" y="46"/>
                </a:cubicBezTo>
                <a:cubicBezTo>
                  <a:pt x="205" y="34"/>
                  <a:pt x="205" y="34"/>
                  <a:pt x="205" y="34"/>
                </a:cubicBezTo>
                <a:cubicBezTo>
                  <a:pt x="208" y="45"/>
                  <a:pt x="205" y="57"/>
                  <a:pt x="196" y="66"/>
                </a:cubicBezTo>
                <a:cubicBezTo>
                  <a:pt x="190" y="72"/>
                  <a:pt x="181" y="75"/>
                  <a:pt x="172" y="75"/>
                </a:cubicBezTo>
                <a:cubicBezTo>
                  <a:pt x="168" y="75"/>
                  <a:pt x="163" y="75"/>
                  <a:pt x="159" y="73"/>
                </a:cubicBezTo>
                <a:cubicBezTo>
                  <a:pt x="156" y="72"/>
                  <a:pt x="156" y="72"/>
                  <a:pt x="156" y="72"/>
                </a:cubicBezTo>
                <a:cubicBezTo>
                  <a:pt x="75" y="153"/>
                  <a:pt x="75" y="153"/>
                  <a:pt x="75" y="153"/>
                </a:cubicBezTo>
                <a:lnTo>
                  <a:pt x="76" y="155"/>
                </a:lnTo>
                <a:close/>
                <a:moveTo>
                  <a:pt x="206" y="203"/>
                </a:moveTo>
                <a:cubicBezTo>
                  <a:pt x="204" y="205"/>
                  <a:pt x="201" y="206"/>
                  <a:pt x="198" y="206"/>
                </a:cubicBezTo>
                <a:cubicBezTo>
                  <a:pt x="195" y="206"/>
                  <a:pt x="192" y="205"/>
                  <a:pt x="189" y="203"/>
                </a:cubicBezTo>
                <a:cubicBezTo>
                  <a:pt x="147" y="160"/>
                  <a:pt x="147" y="160"/>
                  <a:pt x="147" y="160"/>
                </a:cubicBezTo>
                <a:cubicBezTo>
                  <a:pt x="164" y="143"/>
                  <a:pt x="164" y="143"/>
                  <a:pt x="164" y="143"/>
                </a:cubicBezTo>
                <a:cubicBezTo>
                  <a:pt x="206" y="186"/>
                  <a:pt x="206" y="186"/>
                  <a:pt x="206" y="186"/>
                </a:cubicBezTo>
                <a:cubicBezTo>
                  <a:pt x="211" y="190"/>
                  <a:pt x="211" y="198"/>
                  <a:pt x="206" y="203"/>
                </a:cubicBezTo>
                <a:close/>
              </a:path>
            </a:pathLst>
          </a:custGeom>
          <a:solidFill>
            <a:schemeClr val="lt1"/>
          </a:solidFill>
          <a:ln>
            <a:noFill/>
          </a:ln>
        </p:spPr>
        <p:txBody>
          <a:bodyPr spcFirstLastPara="1" wrap="square" lIns="63300" tIns="31650" rIns="63300" bIns="31650" anchor="t" anchorCtr="0">
            <a:noAutofit/>
          </a:bodyPr>
          <a:lstStyle/>
          <a:p>
            <a:pPr marL="0" marR="0" lvl="0" indent="0" algn="r" rtl="0">
              <a:spcBef>
                <a:spcPts val="0"/>
              </a:spcBef>
              <a:spcAft>
                <a:spcPts val="0"/>
              </a:spcAft>
              <a:buNone/>
            </a:pPr>
            <a:endParaRPr sz="1246">
              <a:solidFill>
                <a:srgbClr val="3F3F3F"/>
              </a:solidFill>
              <a:latin typeface="Arial"/>
              <a:ea typeface="Arial"/>
              <a:cs typeface="Arial"/>
              <a:sym typeface="Arial"/>
            </a:endParaRPr>
          </a:p>
        </p:txBody>
      </p:sp>
      <p:graphicFrame>
        <p:nvGraphicFramePr>
          <p:cNvPr id="1863" name="Google Shape;1863;p95"/>
          <p:cNvGraphicFramePr/>
          <p:nvPr>
            <p:extLst>
              <p:ext uri="{D42A27DB-BD31-4B8C-83A1-F6EECF244321}">
                <p14:modId xmlns:p14="http://schemas.microsoft.com/office/powerpoint/2010/main" val="1111165264"/>
              </p:ext>
            </p:extLst>
          </p:nvPr>
        </p:nvGraphicFramePr>
        <p:xfrm>
          <a:off x="2279827" y="1101432"/>
          <a:ext cx="9669066" cy="5510160"/>
        </p:xfrm>
        <a:graphic>
          <a:graphicData uri="http://schemas.openxmlformats.org/drawingml/2006/table">
            <a:tbl>
              <a:tblPr firstRow="1" firstCol="1" bandRow="1">
                <a:noFill/>
                <a:tableStyleId>{162E070B-021E-41B2-B654-C3F7026BE7C2}</a:tableStyleId>
              </a:tblPr>
              <a:tblGrid>
                <a:gridCol w="1791783">
                  <a:extLst>
                    <a:ext uri="{9D8B030D-6E8A-4147-A177-3AD203B41FA5}">
                      <a16:colId xmlns:a16="http://schemas.microsoft.com/office/drawing/2014/main" val="20000"/>
                    </a:ext>
                  </a:extLst>
                </a:gridCol>
                <a:gridCol w="1353621">
                  <a:extLst>
                    <a:ext uri="{9D8B030D-6E8A-4147-A177-3AD203B41FA5}">
                      <a16:colId xmlns:a16="http://schemas.microsoft.com/office/drawing/2014/main" val="20001"/>
                    </a:ext>
                  </a:extLst>
                </a:gridCol>
                <a:gridCol w="1518360">
                  <a:extLst>
                    <a:ext uri="{9D8B030D-6E8A-4147-A177-3AD203B41FA5}">
                      <a16:colId xmlns:a16="http://schemas.microsoft.com/office/drawing/2014/main" val="20002"/>
                    </a:ext>
                  </a:extLst>
                </a:gridCol>
                <a:gridCol w="1668434">
                  <a:extLst>
                    <a:ext uri="{9D8B030D-6E8A-4147-A177-3AD203B41FA5}">
                      <a16:colId xmlns:a16="http://schemas.microsoft.com/office/drawing/2014/main" val="20003"/>
                    </a:ext>
                  </a:extLst>
                </a:gridCol>
                <a:gridCol w="1668434">
                  <a:extLst>
                    <a:ext uri="{9D8B030D-6E8A-4147-A177-3AD203B41FA5}">
                      <a16:colId xmlns:a16="http://schemas.microsoft.com/office/drawing/2014/main" val="20004"/>
                    </a:ext>
                  </a:extLst>
                </a:gridCol>
                <a:gridCol w="1668434">
                  <a:extLst>
                    <a:ext uri="{9D8B030D-6E8A-4147-A177-3AD203B41FA5}">
                      <a16:colId xmlns:a16="http://schemas.microsoft.com/office/drawing/2014/main" val="20005"/>
                    </a:ext>
                  </a:extLst>
                </a:gridCol>
              </a:tblGrid>
              <a:tr h="360625">
                <a:tc>
                  <a:txBody>
                    <a:bodyPr/>
                    <a:lstStyle/>
                    <a:p>
                      <a:pPr marL="0" marR="0" lvl="0" indent="0" algn="ctr" rtl="0">
                        <a:lnSpc>
                          <a:spcPct val="120000"/>
                        </a:lnSpc>
                        <a:spcBef>
                          <a:spcPts val="0"/>
                        </a:spcBef>
                        <a:spcAft>
                          <a:spcPts val="0"/>
                        </a:spcAft>
                        <a:buNone/>
                      </a:pPr>
                      <a:r>
                        <a:rPr lang="en-US" sz="1000" b="1" i="0" u="none" strike="noStrike" cap="none" dirty="0">
                          <a:solidFill>
                            <a:schemeClr val="bg1"/>
                          </a:solidFill>
                          <a:latin typeface="Comfortaa"/>
                          <a:ea typeface="Comfortaa"/>
                          <a:cs typeface="Comfortaa"/>
                          <a:sym typeface="Comfortaa"/>
                        </a:rPr>
                        <a:t>Indicator</a:t>
                      </a:r>
                      <a:endParaRPr dirty="0">
                        <a:solidFill>
                          <a:schemeClr val="bg1"/>
                        </a:solidFill>
                      </a:endParaRPr>
                    </a:p>
                  </a:txBody>
                  <a:tcPr marL="43600" marR="43600"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None/>
                      </a:pPr>
                      <a:r>
                        <a:rPr lang="en-US" sz="1000" b="1" i="0" u="none" strike="noStrike" cap="none" dirty="0">
                          <a:solidFill>
                            <a:schemeClr val="bg1"/>
                          </a:solidFill>
                          <a:latin typeface="Comfortaa"/>
                          <a:ea typeface="Comfortaa"/>
                          <a:cs typeface="Comfortaa"/>
                          <a:sym typeface="Comfortaa"/>
                        </a:rPr>
                        <a:t>Indicator type, norm type</a:t>
                      </a:r>
                      <a:endParaRPr sz="1000" b="1" i="0" u="none" strike="noStrike" cap="none" dirty="0">
                        <a:solidFill>
                          <a:schemeClr val="bg1"/>
                        </a:solidFill>
                        <a:latin typeface="Comfortaa"/>
                        <a:ea typeface="Comfortaa"/>
                        <a:cs typeface="Comfortaa"/>
                        <a:sym typeface="Comfortaa"/>
                      </a:endParaRPr>
                    </a:p>
                  </a:txBody>
                  <a:tcPr marL="43600" marR="43600"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Clr>
                          <a:srgbClr val="0193C0"/>
                        </a:buClr>
                        <a:buSzPts val="1000"/>
                        <a:buFont typeface="Comfortaa"/>
                        <a:buNone/>
                      </a:pPr>
                      <a:r>
                        <a:rPr lang="en-US" sz="1000" b="1" i="0" u="none" strike="noStrike" cap="none" dirty="0">
                          <a:solidFill>
                            <a:schemeClr val="bg1"/>
                          </a:solidFill>
                          <a:latin typeface="Comfortaa"/>
                          <a:ea typeface="Comfortaa"/>
                          <a:cs typeface="Comfortaa"/>
                          <a:sym typeface="Comfortaa"/>
                        </a:rPr>
                        <a:t>Data sources &amp; methods</a:t>
                      </a:r>
                      <a:endParaRPr dirty="0">
                        <a:solidFill>
                          <a:schemeClr val="bg1"/>
                        </a:solidFill>
                      </a:endParaRPr>
                    </a:p>
                  </a:txBody>
                  <a:tcPr marL="43600" marR="43600"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Clr>
                          <a:srgbClr val="0193C0"/>
                        </a:buClr>
                        <a:buSzPts val="1000"/>
                        <a:buFont typeface="Comfortaa"/>
                        <a:buNone/>
                      </a:pPr>
                      <a:r>
                        <a:rPr lang="en-US" sz="1000" b="0" i="0" u="none" strike="noStrike" cap="none" dirty="0">
                          <a:solidFill>
                            <a:schemeClr val="bg1"/>
                          </a:solidFill>
                          <a:latin typeface="Comfortaa"/>
                          <a:ea typeface="Comfortaa"/>
                          <a:cs typeface="Comfortaa"/>
                          <a:sym typeface="Comfortaa"/>
                        </a:rPr>
                        <a:t>Disaggregation (</a:t>
                      </a:r>
                      <a:r>
                        <a:rPr lang="en-US" sz="1000" b="0" i="0" u="none" strike="noStrike" cap="none" dirty="0" err="1">
                          <a:solidFill>
                            <a:schemeClr val="bg1"/>
                          </a:solidFill>
                          <a:latin typeface="Comfortaa"/>
                          <a:ea typeface="Comfortaa"/>
                          <a:cs typeface="Comfortaa"/>
                          <a:sym typeface="Comfortaa"/>
                        </a:rPr>
                        <a:t>eg.</a:t>
                      </a:r>
                      <a:r>
                        <a:rPr lang="en-US" sz="1000" b="0" i="0" u="none" strike="noStrike" cap="none" dirty="0">
                          <a:solidFill>
                            <a:schemeClr val="bg1"/>
                          </a:solidFill>
                          <a:latin typeface="Comfortaa"/>
                          <a:ea typeface="Comfortaa"/>
                          <a:cs typeface="Comfortaa"/>
                          <a:sym typeface="Comfortaa"/>
                        </a:rPr>
                        <a:t> Age, sex, etc.)</a:t>
                      </a:r>
                      <a:endParaRPr dirty="0">
                        <a:solidFill>
                          <a:schemeClr val="bg1"/>
                        </a:solidFill>
                      </a:endParaRPr>
                    </a:p>
                  </a:txBody>
                  <a:tcPr marL="43600" marR="43600"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Clr>
                          <a:srgbClr val="0193C0"/>
                        </a:buClr>
                        <a:buSzPts val="1000"/>
                        <a:buFont typeface="Comfortaa"/>
                        <a:buNone/>
                      </a:pPr>
                      <a:r>
                        <a:rPr lang="en-US" sz="1000" b="0" i="0" u="none" strike="noStrike" cap="none" dirty="0">
                          <a:solidFill>
                            <a:schemeClr val="bg1"/>
                          </a:solidFill>
                          <a:latin typeface="Comfortaa"/>
                          <a:ea typeface="Comfortaa"/>
                          <a:cs typeface="Comfortaa"/>
                          <a:sym typeface="Comfortaa"/>
                        </a:rPr>
                        <a:t>Frequency/timing of data collection</a:t>
                      </a:r>
                      <a:endParaRPr dirty="0">
                        <a:solidFill>
                          <a:schemeClr val="bg1"/>
                        </a:solidFill>
                      </a:endParaRPr>
                    </a:p>
                  </a:txBody>
                  <a:tcPr marL="43600" marR="43600"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20000"/>
                        </a:lnSpc>
                        <a:spcBef>
                          <a:spcPts val="0"/>
                        </a:spcBef>
                        <a:spcAft>
                          <a:spcPts val="0"/>
                        </a:spcAft>
                        <a:buNone/>
                      </a:pPr>
                      <a:r>
                        <a:rPr lang="en-US" sz="1000" b="1" i="0" u="none" strike="noStrike" cap="none" dirty="0">
                          <a:solidFill>
                            <a:schemeClr val="bg1"/>
                          </a:solidFill>
                          <a:latin typeface="Comfortaa"/>
                          <a:ea typeface="Comfortaa"/>
                          <a:cs typeface="Comfortaa"/>
                          <a:sym typeface="Comfortaa"/>
                        </a:rPr>
                        <a:t>Data manager</a:t>
                      </a:r>
                      <a:endParaRPr dirty="0">
                        <a:solidFill>
                          <a:schemeClr val="bg1"/>
                        </a:solidFill>
                      </a:endParaRPr>
                    </a:p>
                  </a:txBody>
                  <a:tcPr marL="43600" marR="43600"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02925">
                <a:tc>
                  <a:txBody>
                    <a:bodyPr/>
                    <a:lstStyle/>
                    <a:p>
                      <a:pPr marL="0" marR="0" lvl="0" indent="0" algn="ctr" rtl="0">
                        <a:spcBef>
                          <a:spcPts val="0"/>
                        </a:spcBef>
                        <a:spcAft>
                          <a:spcPts val="0"/>
                        </a:spcAft>
                        <a:buClr>
                          <a:srgbClr val="3F3F3F"/>
                        </a:buClr>
                        <a:buSzPts val="1000"/>
                        <a:buFont typeface="Calibri"/>
                        <a:buNone/>
                      </a:pPr>
                      <a:r>
                        <a:rPr lang="en-US" sz="1000" b="0" i="0" u="none" strike="noStrike" cap="none">
                          <a:solidFill>
                            <a:srgbClr val="3F3F3F"/>
                          </a:solidFill>
                          <a:latin typeface="Comfortaa"/>
                          <a:ea typeface="Comfortaa"/>
                          <a:cs typeface="Comfortaa"/>
                          <a:sym typeface="Comfortaa"/>
                        </a:rPr>
                        <a:t>% of intended audience who agree that people who matter to them would approve of their use of family planning</a:t>
                      </a:r>
                      <a:endParaRPr/>
                    </a:p>
                  </a:txBody>
                  <a:tcPr marL="43600" marR="4360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000" b="0" i="0" u="none" strike="noStrike" cap="none">
                          <a:solidFill>
                            <a:srgbClr val="3F3F3F"/>
                          </a:solidFill>
                          <a:latin typeface="Comfortaa"/>
                          <a:ea typeface="Comfortaa"/>
                          <a:cs typeface="Comfortaa"/>
                          <a:sym typeface="Comfortaa"/>
                        </a:rPr>
                        <a:t>Intermediate outcome, injunctive norm</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None/>
                      </a:pPr>
                      <a:r>
                        <a:rPr lang="en-US" sz="1000" b="0" i="0" u="none" strike="noStrike" cap="none">
                          <a:solidFill>
                            <a:srgbClr val="3F3F3F"/>
                          </a:solidFill>
                          <a:latin typeface="Comfortaa"/>
                          <a:ea typeface="Comfortaa"/>
                          <a:cs typeface="Comfortaa"/>
                          <a:sym typeface="Comfortaa"/>
                        </a:rPr>
                        <a:t>Omnibus survey, exit interviews from social mobilization activities</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3F3F3F"/>
                        </a:buClr>
                        <a:buSzPts val="1000"/>
                        <a:buFont typeface="Comfortaa"/>
                        <a:buNone/>
                      </a:pPr>
                      <a:r>
                        <a:rPr lang="en-US" sz="1000" b="0" i="0" u="none" strike="noStrike" cap="none">
                          <a:solidFill>
                            <a:srgbClr val="3F3F3F"/>
                          </a:solidFill>
                          <a:latin typeface="Comfortaa"/>
                          <a:ea typeface="Comfortaa"/>
                          <a:cs typeface="Comfortaa"/>
                          <a:sym typeface="Comfortaa"/>
                        </a:rPr>
                        <a:t>By sex, age cohort, priority or reference group, urban/rural</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3F3F3F"/>
                        </a:buClr>
                        <a:buSzPts val="1000"/>
                        <a:buFont typeface="Comfortaa"/>
                        <a:buNone/>
                      </a:pPr>
                      <a:r>
                        <a:rPr lang="en-US" sz="1000" b="0" i="0" u="none" strike="noStrike" cap="none">
                          <a:solidFill>
                            <a:srgbClr val="3F3F3F"/>
                          </a:solidFill>
                          <a:latin typeface="Comfortaa"/>
                          <a:ea typeface="Comfortaa"/>
                          <a:cs typeface="Comfortaa"/>
                          <a:sym typeface="Comfortaa"/>
                        </a:rPr>
                        <a:t>Periodic</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3F3F3F"/>
                        </a:buClr>
                        <a:buSzPts val="1000"/>
                        <a:buFont typeface="Comfortaa"/>
                        <a:buNone/>
                      </a:pPr>
                      <a:r>
                        <a:rPr lang="en-US" sz="1000" b="0" i="0" u="none" strike="noStrike" cap="none">
                          <a:solidFill>
                            <a:srgbClr val="3F3F3F"/>
                          </a:solidFill>
                          <a:latin typeface="Comfortaa"/>
                          <a:ea typeface="Comfortaa"/>
                          <a:cs typeface="Comfortaa"/>
                          <a:sym typeface="Comfortaa"/>
                        </a:rPr>
                        <a:t>M&amp;E staff</a:t>
                      </a:r>
                      <a:endParaRPr/>
                    </a:p>
                  </a:txBody>
                  <a:tcPr marL="43600" marR="43600"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702925">
                <a:tc>
                  <a:txBody>
                    <a:bodyPr/>
                    <a:lstStyle/>
                    <a:p>
                      <a:pPr marL="0" marR="0" lvl="0" indent="0" algn="ctr" rtl="0">
                        <a:spcBef>
                          <a:spcPts val="0"/>
                        </a:spcBef>
                        <a:spcAft>
                          <a:spcPts val="0"/>
                        </a:spcAft>
                        <a:buClr>
                          <a:srgbClr val="3F3F3F"/>
                        </a:buClr>
                        <a:buSzPts val="1000"/>
                        <a:buFont typeface="Calibri"/>
                        <a:buNone/>
                      </a:pPr>
                      <a:r>
                        <a:rPr lang="en-US" sz="1000" b="0" i="0" u="none" strike="noStrike" cap="none">
                          <a:solidFill>
                            <a:srgbClr val="3F3F3F"/>
                          </a:solidFill>
                          <a:latin typeface="Comfortaa"/>
                          <a:ea typeface="Comfortaa"/>
                          <a:cs typeface="Comfortaa"/>
                          <a:sym typeface="Comfortaa"/>
                        </a:rPr>
                        <a:t>% of men who communicated with their wives about family planning </a:t>
                      </a:r>
                      <a:endParaRPr/>
                    </a:p>
                  </a:txBody>
                  <a:tcPr marL="43600" marR="4360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000" b="0" i="0" u="none" strike="noStrike" cap="none">
                          <a:solidFill>
                            <a:srgbClr val="3F3F3F"/>
                          </a:solidFill>
                          <a:latin typeface="Comfortaa"/>
                          <a:ea typeface="Comfortaa"/>
                          <a:cs typeface="Comfortaa"/>
                          <a:sym typeface="Comfortaa"/>
                        </a:rPr>
                        <a:t>Behavioral outcome</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None/>
                      </a:pPr>
                      <a:r>
                        <a:rPr lang="en-US" sz="1000" b="0" i="0" u="none" strike="noStrike" cap="none">
                          <a:solidFill>
                            <a:srgbClr val="3F3F3F"/>
                          </a:solidFill>
                          <a:latin typeface="Comfortaa"/>
                          <a:ea typeface="Comfortaa"/>
                          <a:cs typeface="Comfortaa"/>
                          <a:sym typeface="Comfortaa"/>
                        </a:rPr>
                        <a:t>Omnibus survey, exit interviews from social mobilization activities</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3F3F3F"/>
                        </a:buClr>
                        <a:buSzPts val="1000"/>
                        <a:buFont typeface="Comfortaa"/>
                        <a:buNone/>
                      </a:pPr>
                      <a:r>
                        <a:rPr lang="en-US" sz="1000" b="0" i="0" u="none" strike="noStrike" cap="none">
                          <a:solidFill>
                            <a:srgbClr val="3F3F3F"/>
                          </a:solidFill>
                          <a:latin typeface="Comfortaa"/>
                          <a:ea typeface="Comfortaa"/>
                          <a:cs typeface="Comfortaa"/>
                          <a:sym typeface="Comfortaa"/>
                        </a:rPr>
                        <a:t>By sex, age cohort, priority or reference group, urban/rural</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3F3F3F"/>
                        </a:buClr>
                        <a:buSzPts val="1000"/>
                        <a:buFont typeface="Comfortaa"/>
                        <a:buNone/>
                      </a:pPr>
                      <a:r>
                        <a:rPr lang="en-US" sz="1000" b="0" i="0" u="none" strike="noStrike" cap="none">
                          <a:solidFill>
                            <a:srgbClr val="3F3F3F"/>
                          </a:solidFill>
                          <a:latin typeface="Comfortaa"/>
                          <a:ea typeface="Comfortaa"/>
                          <a:cs typeface="Comfortaa"/>
                          <a:sym typeface="Comfortaa"/>
                        </a:rPr>
                        <a:t>Periodic</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3F3F3F"/>
                        </a:buClr>
                        <a:buSzPts val="1000"/>
                        <a:buFont typeface="Comfortaa"/>
                        <a:buNone/>
                      </a:pPr>
                      <a:r>
                        <a:rPr lang="en-US" sz="1000" b="0" i="0" u="none" strike="noStrike" cap="none">
                          <a:solidFill>
                            <a:srgbClr val="3F3F3F"/>
                          </a:solidFill>
                          <a:latin typeface="Comfortaa"/>
                          <a:ea typeface="Comfortaa"/>
                          <a:cs typeface="Comfortaa"/>
                          <a:sym typeface="Comfortaa"/>
                        </a:rPr>
                        <a:t>M&amp;E staff</a:t>
                      </a:r>
                      <a:endParaRPr/>
                    </a:p>
                  </a:txBody>
                  <a:tcPr marL="43600" marR="43600"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702925">
                <a:tc>
                  <a:txBody>
                    <a:bodyPr/>
                    <a:lstStyle/>
                    <a:p>
                      <a:pPr marL="0" marR="0" lvl="0" indent="0" algn="ctr" rtl="0">
                        <a:spcBef>
                          <a:spcPts val="0"/>
                        </a:spcBef>
                        <a:spcAft>
                          <a:spcPts val="0"/>
                        </a:spcAft>
                        <a:buClr>
                          <a:srgbClr val="3F3F3F"/>
                        </a:buClr>
                        <a:buSzPts val="1000"/>
                        <a:buFont typeface="Calibri"/>
                        <a:buNone/>
                      </a:pPr>
                      <a:r>
                        <a:rPr lang="en-US" sz="1000" b="0" i="0" u="none" strike="noStrike" cap="none">
                          <a:solidFill>
                            <a:srgbClr val="3F3F3F"/>
                          </a:solidFill>
                          <a:latin typeface="Comfortaa"/>
                          <a:ea typeface="Comfortaa"/>
                          <a:cs typeface="Comfortaa"/>
                          <a:sym typeface="Comfortaa"/>
                        </a:rPr>
                        <a:t>% of young men and young women that use family planning</a:t>
                      </a:r>
                      <a:endParaRPr/>
                    </a:p>
                  </a:txBody>
                  <a:tcPr marL="43600" marR="4360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3F3F3F"/>
                        </a:buClr>
                        <a:buSzPts val="1000"/>
                        <a:buFont typeface="Comfortaa"/>
                        <a:buNone/>
                      </a:pPr>
                      <a:r>
                        <a:rPr lang="en-US" sz="1000" b="0" i="0" u="none" strike="noStrike" cap="none">
                          <a:solidFill>
                            <a:srgbClr val="3F3F3F"/>
                          </a:solidFill>
                          <a:latin typeface="Comfortaa"/>
                          <a:ea typeface="Comfortaa"/>
                          <a:cs typeface="Comfortaa"/>
                          <a:sym typeface="Comfortaa"/>
                        </a:rPr>
                        <a:t>Behavioral outcome</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None/>
                      </a:pPr>
                      <a:r>
                        <a:rPr lang="en-US" sz="1000" b="0" i="0" u="none" strike="noStrike" cap="none" dirty="0">
                          <a:solidFill>
                            <a:srgbClr val="3F3F3F"/>
                          </a:solidFill>
                          <a:latin typeface="Comfortaa"/>
                          <a:ea typeface="Comfortaa"/>
                          <a:cs typeface="Comfortaa"/>
                          <a:sym typeface="Comfortaa"/>
                        </a:rPr>
                        <a:t>Omnibus survey, exit interviews from social mobilization activities</a:t>
                      </a:r>
                      <a:endParaRPr dirty="0"/>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3F3F3F"/>
                        </a:buClr>
                        <a:buSzPts val="1000"/>
                        <a:buFont typeface="Comfortaa"/>
                        <a:buNone/>
                      </a:pPr>
                      <a:r>
                        <a:rPr lang="en-US" sz="1000" b="0" i="0" u="none" strike="noStrike" cap="none">
                          <a:solidFill>
                            <a:srgbClr val="3F3F3F"/>
                          </a:solidFill>
                          <a:latin typeface="Comfortaa"/>
                          <a:ea typeface="Comfortaa"/>
                          <a:cs typeface="Comfortaa"/>
                          <a:sym typeface="Comfortaa"/>
                        </a:rPr>
                        <a:t>By sex, age cohort, priority or reference group, urban/rural</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3F3F3F"/>
                        </a:buClr>
                        <a:buSzPts val="1000"/>
                        <a:buFont typeface="Comfortaa"/>
                        <a:buNone/>
                      </a:pPr>
                      <a:r>
                        <a:rPr lang="en-US" sz="1000" b="0" i="0" u="none" strike="noStrike" cap="none">
                          <a:solidFill>
                            <a:srgbClr val="3F3F3F"/>
                          </a:solidFill>
                          <a:latin typeface="Comfortaa"/>
                          <a:ea typeface="Comfortaa"/>
                          <a:cs typeface="Comfortaa"/>
                          <a:sym typeface="Comfortaa"/>
                        </a:rPr>
                        <a:t>Periodic</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3F3F3F"/>
                        </a:buClr>
                        <a:buSzPts val="1000"/>
                        <a:buFont typeface="Comfortaa"/>
                        <a:buNone/>
                      </a:pPr>
                      <a:r>
                        <a:rPr lang="en-US" sz="1000" b="0" i="0" u="none" strike="noStrike" cap="none">
                          <a:solidFill>
                            <a:srgbClr val="3F3F3F"/>
                          </a:solidFill>
                          <a:latin typeface="Comfortaa"/>
                          <a:ea typeface="Comfortaa"/>
                          <a:cs typeface="Comfortaa"/>
                          <a:sym typeface="Comfortaa"/>
                        </a:rPr>
                        <a:t>M&amp;E staff</a:t>
                      </a:r>
                      <a:endParaRPr/>
                    </a:p>
                  </a:txBody>
                  <a:tcPr marL="43600" marR="43600"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702925">
                <a:tc>
                  <a:txBody>
                    <a:bodyPr/>
                    <a:lstStyle/>
                    <a:p>
                      <a:pPr marL="0" marR="0" lvl="0" indent="0" algn="ctr" rtl="0">
                        <a:spcBef>
                          <a:spcPts val="0"/>
                        </a:spcBef>
                        <a:spcAft>
                          <a:spcPts val="0"/>
                        </a:spcAft>
                        <a:buClr>
                          <a:srgbClr val="3F3F3F"/>
                        </a:buClr>
                        <a:buSzPts val="1000"/>
                        <a:buFont typeface="Calibri"/>
                        <a:buNone/>
                      </a:pPr>
                      <a:r>
                        <a:rPr lang="en-US" sz="1000" b="0" i="0" u="none" strike="noStrike" cap="none">
                          <a:solidFill>
                            <a:srgbClr val="3F3F3F"/>
                          </a:solidFill>
                          <a:latin typeface="Comfortaa"/>
                          <a:ea typeface="Comfortaa"/>
                          <a:cs typeface="Comfortaa"/>
                          <a:sym typeface="Comfortaa"/>
                        </a:rPr>
                        <a:t>% of young men and women used a condom during last sex</a:t>
                      </a:r>
                      <a:endParaRPr/>
                    </a:p>
                  </a:txBody>
                  <a:tcPr marL="43600" marR="4360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3F3F3F"/>
                        </a:buClr>
                        <a:buSzPts val="1000"/>
                        <a:buFont typeface="Comfortaa"/>
                        <a:buNone/>
                      </a:pPr>
                      <a:r>
                        <a:rPr lang="en-US" sz="1000" b="0" i="0" u="none" strike="noStrike" cap="none">
                          <a:solidFill>
                            <a:srgbClr val="3F3F3F"/>
                          </a:solidFill>
                          <a:latin typeface="Comfortaa"/>
                          <a:ea typeface="Comfortaa"/>
                          <a:cs typeface="Comfortaa"/>
                          <a:sym typeface="Comfortaa"/>
                        </a:rPr>
                        <a:t>Behavioral outcome</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None/>
                      </a:pPr>
                      <a:r>
                        <a:rPr lang="en-US" sz="1000" b="0" i="0" u="none" strike="noStrike" cap="none">
                          <a:solidFill>
                            <a:srgbClr val="3F3F3F"/>
                          </a:solidFill>
                          <a:latin typeface="Comfortaa"/>
                          <a:ea typeface="Comfortaa"/>
                          <a:cs typeface="Comfortaa"/>
                          <a:sym typeface="Comfortaa"/>
                        </a:rPr>
                        <a:t>Omnibus survey, exit interviews from social mobilization activities</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3F3F3F"/>
                        </a:buClr>
                        <a:buSzPts val="1000"/>
                        <a:buFont typeface="Comfortaa"/>
                        <a:buNone/>
                      </a:pPr>
                      <a:r>
                        <a:rPr lang="en-US" sz="1000" b="0" i="0" u="none" strike="noStrike" cap="none">
                          <a:solidFill>
                            <a:srgbClr val="3F3F3F"/>
                          </a:solidFill>
                          <a:latin typeface="Comfortaa"/>
                          <a:ea typeface="Comfortaa"/>
                          <a:cs typeface="Comfortaa"/>
                          <a:sym typeface="Comfortaa"/>
                        </a:rPr>
                        <a:t>By sex, age cohort, priority or reference group, urban/rural</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3F3F3F"/>
                        </a:buClr>
                        <a:buSzPts val="1000"/>
                        <a:buFont typeface="Comfortaa"/>
                        <a:buNone/>
                      </a:pPr>
                      <a:r>
                        <a:rPr lang="en-US" sz="1000" b="0" i="0" u="none" strike="noStrike" cap="none">
                          <a:solidFill>
                            <a:srgbClr val="3F3F3F"/>
                          </a:solidFill>
                          <a:latin typeface="Comfortaa"/>
                          <a:ea typeface="Comfortaa"/>
                          <a:cs typeface="Comfortaa"/>
                          <a:sym typeface="Comfortaa"/>
                        </a:rPr>
                        <a:t>Periodic</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3F3F3F"/>
                        </a:buClr>
                        <a:buSzPts val="1000"/>
                        <a:buFont typeface="Comfortaa"/>
                        <a:buNone/>
                      </a:pPr>
                      <a:r>
                        <a:rPr lang="en-US" sz="1000" b="0" i="0" u="none" strike="noStrike" cap="none">
                          <a:solidFill>
                            <a:srgbClr val="3F3F3F"/>
                          </a:solidFill>
                          <a:latin typeface="Comfortaa"/>
                          <a:ea typeface="Comfortaa"/>
                          <a:cs typeface="Comfortaa"/>
                          <a:sym typeface="Comfortaa"/>
                        </a:rPr>
                        <a:t>M&amp;E staff</a:t>
                      </a:r>
                      <a:endParaRPr/>
                    </a:p>
                  </a:txBody>
                  <a:tcPr marL="43600" marR="43600"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702925">
                <a:tc>
                  <a:txBody>
                    <a:bodyPr/>
                    <a:lstStyle/>
                    <a:p>
                      <a:pPr marL="0" marR="0" lvl="0" indent="0" algn="ctr" rtl="0">
                        <a:spcBef>
                          <a:spcPts val="0"/>
                        </a:spcBef>
                        <a:spcAft>
                          <a:spcPts val="0"/>
                        </a:spcAft>
                        <a:buClr>
                          <a:srgbClr val="3F3F3F"/>
                        </a:buClr>
                        <a:buSzPts val="1000"/>
                        <a:buFont typeface="Calibri"/>
                        <a:buNone/>
                      </a:pPr>
                      <a:r>
                        <a:rPr lang="en-US" sz="1000" b="0" i="0" u="none" strike="noStrike" cap="none">
                          <a:solidFill>
                            <a:srgbClr val="3F3F3F"/>
                          </a:solidFill>
                          <a:latin typeface="Comfortaa"/>
                          <a:ea typeface="Comfortaa"/>
                          <a:cs typeface="Comfortaa"/>
                          <a:sym typeface="Comfortaa"/>
                        </a:rPr>
                        <a:t>The program has been implemented with fidelity.</a:t>
                      </a:r>
                      <a:endParaRPr/>
                    </a:p>
                  </a:txBody>
                  <a:tcPr marL="43600" marR="4360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000" b="0" i="0" u="none" strike="noStrike" cap="none">
                          <a:solidFill>
                            <a:srgbClr val="3F3F3F"/>
                          </a:solidFill>
                          <a:latin typeface="Comfortaa"/>
                          <a:ea typeface="Comfortaa"/>
                          <a:cs typeface="Comfortaa"/>
                          <a:sym typeface="Comfortaa"/>
                        </a:rPr>
                        <a:t>Qualitative output</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None/>
                      </a:pPr>
                      <a:r>
                        <a:rPr lang="en-US" sz="1000" b="0" i="0" u="none" strike="noStrike" cap="none">
                          <a:solidFill>
                            <a:srgbClr val="3F3F3F"/>
                          </a:solidFill>
                          <a:latin typeface="Comfortaa"/>
                          <a:ea typeface="Comfortaa"/>
                          <a:cs typeface="Comfortaa"/>
                          <a:sym typeface="Comfortaa"/>
                        </a:rPr>
                        <a:t>Omnibus survey, exit interviews from social mobilization activities</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3F3F3F"/>
                        </a:buClr>
                        <a:buSzPts val="1000"/>
                        <a:buFont typeface="Comfortaa"/>
                        <a:buNone/>
                      </a:pPr>
                      <a:r>
                        <a:rPr lang="en-US" sz="1000" b="0" i="0" u="none" strike="noStrike" cap="none">
                          <a:solidFill>
                            <a:srgbClr val="3F3F3F"/>
                          </a:solidFill>
                          <a:latin typeface="Comfortaa"/>
                          <a:ea typeface="Comfortaa"/>
                          <a:cs typeface="Comfortaa"/>
                          <a:sym typeface="Comfortaa"/>
                        </a:rPr>
                        <a:t>By sex, age cohort, priority or reference group, urban/rural</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3F3F3F"/>
                        </a:buClr>
                        <a:buSzPts val="1000"/>
                        <a:buFont typeface="Comfortaa"/>
                        <a:buNone/>
                      </a:pPr>
                      <a:r>
                        <a:rPr lang="en-US" sz="1000" b="0" i="0" u="none" strike="noStrike" cap="none">
                          <a:solidFill>
                            <a:srgbClr val="3F3F3F"/>
                          </a:solidFill>
                          <a:latin typeface="Comfortaa"/>
                          <a:ea typeface="Comfortaa"/>
                          <a:cs typeface="Comfortaa"/>
                          <a:sym typeface="Comfortaa"/>
                        </a:rPr>
                        <a:t>Periodic</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3F3F3F"/>
                        </a:buClr>
                        <a:buSzPts val="1000"/>
                        <a:buFont typeface="Comfortaa"/>
                        <a:buNone/>
                      </a:pPr>
                      <a:r>
                        <a:rPr lang="en-US" sz="1000" b="0" i="0" u="none" strike="noStrike" cap="none">
                          <a:solidFill>
                            <a:srgbClr val="3F3F3F"/>
                          </a:solidFill>
                          <a:latin typeface="Comfortaa"/>
                          <a:ea typeface="Comfortaa"/>
                          <a:cs typeface="Comfortaa"/>
                          <a:sym typeface="Comfortaa"/>
                        </a:rPr>
                        <a:t>M&amp;E staff</a:t>
                      </a:r>
                      <a:endParaRPr/>
                    </a:p>
                  </a:txBody>
                  <a:tcPr marL="43600" marR="43600"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702925">
                <a:tc>
                  <a:txBody>
                    <a:bodyPr/>
                    <a:lstStyle/>
                    <a:p>
                      <a:pPr marL="0" marR="0" lvl="0" indent="0" algn="ctr" rtl="0">
                        <a:spcBef>
                          <a:spcPts val="0"/>
                        </a:spcBef>
                        <a:spcAft>
                          <a:spcPts val="0"/>
                        </a:spcAft>
                        <a:buClr>
                          <a:srgbClr val="3F3F3F"/>
                        </a:buClr>
                        <a:buSzPts val="1000"/>
                        <a:buFont typeface="Calibri"/>
                        <a:buNone/>
                      </a:pPr>
                      <a:r>
                        <a:rPr lang="en-US" sz="1000" b="0" i="0" u="none" strike="noStrike" cap="none">
                          <a:solidFill>
                            <a:srgbClr val="3F3F3F"/>
                          </a:solidFill>
                          <a:latin typeface="Comfortaa"/>
                          <a:ea typeface="Comfortaa"/>
                          <a:cs typeface="Comfortaa"/>
                          <a:sym typeface="Comfortaa"/>
                        </a:rPr>
                        <a:t>All context-specific issues have been resolved</a:t>
                      </a:r>
                      <a:endParaRPr/>
                    </a:p>
                  </a:txBody>
                  <a:tcPr marL="43600" marR="4360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000" b="0" i="0" u="none" strike="noStrike" cap="none">
                          <a:solidFill>
                            <a:srgbClr val="3F3F3F"/>
                          </a:solidFill>
                          <a:latin typeface="Comfortaa"/>
                          <a:ea typeface="Comfortaa"/>
                          <a:cs typeface="Comfortaa"/>
                          <a:sym typeface="Comfortaa"/>
                        </a:rPr>
                        <a:t>Qualitative output</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None/>
                      </a:pPr>
                      <a:r>
                        <a:rPr lang="en-US" sz="1000" b="0" i="0" u="none" strike="noStrike" cap="none">
                          <a:solidFill>
                            <a:srgbClr val="3F3F3F"/>
                          </a:solidFill>
                          <a:latin typeface="Comfortaa"/>
                          <a:ea typeface="Comfortaa"/>
                          <a:cs typeface="Comfortaa"/>
                          <a:sym typeface="Comfortaa"/>
                        </a:rPr>
                        <a:t>Focus group discussions (FGDs), observations, complexity-aware methods</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3F3F3F"/>
                        </a:buClr>
                        <a:buSzPts val="1000"/>
                        <a:buFont typeface="Comfortaa"/>
                        <a:buNone/>
                      </a:pPr>
                      <a:r>
                        <a:rPr lang="en-US" sz="1000" b="0" i="0" u="none" strike="noStrike" cap="none">
                          <a:solidFill>
                            <a:srgbClr val="3F3F3F"/>
                          </a:solidFill>
                          <a:latin typeface="Comfortaa"/>
                          <a:ea typeface="Comfortaa"/>
                          <a:cs typeface="Comfortaa"/>
                          <a:sym typeface="Comfortaa"/>
                        </a:rPr>
                        <a:t>By sex, age cohort, priority or reference group, urban/rural</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3F3F3F"/>
                        </a:buClr>
                        <a:buSzPts val="1000"/>
                        <a:buFont typeface="Comfortaa"/>
                        <a:buNone/>
                      </a:pPr>
                      <a:r>
                        <a:rPr lang="en-US" sz="1000" b="0" i="0" u="none" strike="noStrike" cap="none">
                          <a:solidFill>
                            <a:srgbClr val="3F3F3F"/>
                          </a:solidFill>
                          <a:latin typeface="Comfortaa"/>
                          <a:ea typeface="Comfortaa"/>
                          <a:cs typeface="Comfortaa"/>
                          <a:sym typeface="Comfortaa"/>
                        </a:rPr>
                        <a:t>Periodic</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3F3F3F"/>
                        </a:buClr>
                        <a:buSzPts val="1000"/>
                        <a:buFont typeface="Comfortaa"/>
                        <a:buNone/>
                      </a:pPr>
                      <a:r>
                        <a:rPr lang="en-US" sz="1000" b="0" i="0" u="none" strike="noStrike" cap="none">
                          <a:solidFill>
                            <a:srgbClr val="3F3F3F"/>
                          </a:solidFill>
                          <a:latin typeface="Comfortaa"/>
                          <a:ea typeface="Comfortaa"/>
                          <a:cs typeface="Comfortaa"/>
                          <a:sym typeface="Comfortaa"/>
                        </a:rPr>
                        <a:t>M&amp;E staff</a:t>
                      </a:r>
                      <a:endParaRPr/>
                    </a:p>
                  </a:txBody>
                  <a:tcPr marL="43600" marR="43600"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491900">
                <a:tc>
                  <a:txBody>
                    <a:bodyPr/>
                    <a:lstStyle/>
                    <a:p>
                      <a:pPr marL="0" marR="0" lvl="0" indent="0" algn="ctr" rtl="0">
                        <a:spcBef>
                          <a:spcPts val="0"/>
                        </a:spcBef>
                        <a:spcAft>
                          <a:spcPts val="0"/>
                        </a:spcAft>
                        <a:buClr>
                          <a:srgbClr val="3F3F3F"/>
                        </a:buClr>
                        <a:buSzPts val="1000"/>
                        <a:buFont typeface="Calibri"/>
                        <a:buNone/>
                      </a:pPr>
                      <a:r>
                        <a:rPr lang="en-US" sz="1000" b="0" i="0" u="none" strike="noStrike" cap="none">
                          <a:solidFill>
                            <a:srgbClr val="3F3F3F"/>
                          </a:solidFill>
                          <a:latin typeface="Comfortaa"/>
                          <a:ea typeface="Comfortaa"/>
                          <a:cs typeface="Comfortaa"/>
                          <a:sym typeface="Comfortaa"/>
                        </a:rPr>
                        <a:t>Social normative expectations are shifting in the desired direction at the community level</a:t>
                      </a:r>
                      <a:endParaRPr/>
                    </a:p>
                  </a:txBody>
                  <a:tcPr marL="43600" marR="4360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000" b="0" i="0" u="none" strike="noStrike" cap="none">
                          <a:solidFill>
                            <a:srgbClr val="3F3F3F"/>
                          </a:solidFill>
                          <a:latin typeface="Comfortaa"/>
                          <a:ea typeface="Comfortaa"/>
                          <a:cs typeface="Comfortaa"/>
                          <a:sym typeface="Comfortaa"/>
                        </a:rPr>
                        <a:t>Qualitative, descriptive, or injunctive social norms</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None/>
                      </a:pPr>
                      <a:r>
                        <a:rPr lang="en-US" sz="1000" b="0" i="0" u="none" strike="noStrike" cap="none">
                          <a:solidFill>
                            <a:srgbClr val="3F3F3F"/>
                          </a:solidFill>
                          <a:latin typeface="Comfortaa"/>
                          <a:ea typeface="Comfortaa"/>
                          <a:cs typeface="Comfortaa"/>
                          <a:sym typeface="Comfortaa"/>
                        </a:rPr>
                        <a:t>FGDs, observations, complexity-aware methods</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3F3F3F"/>
                        </a:buClr>
                        <a:buSzPts val="1000"/>
                        <a:buFont typeface="Comfortaa"/>
                        <a:buNone/>
                      </a:pPr>
                      <a:r>
                        <a:rPr lang="en-US" sz="1000" b="0" i="0" u="none" strike="noStrike" cap="none">
                          <a:solidFill>
                            <a:srgbClr val="3F3F3F"/>
                          </a:solidFill>
                          <a:latin typeface="Comfortaa"/>
                          <a:ea typeface="Comfortaa"/>
                          <a:cs typeface="Comfortaa"/>
                          <a:sym typeface="Comfortaa"/>
                        </a:rPr>
                        <a:t>By sex, age cohort, priority or reference group, urban/rural</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3F3F3F"/>
                        </a:buClr>
                        <a:buSzPts val="1000"/>
                        <a:buFont typeface="Comfortaa"/>
                        <a:buNone/>
                      </a:pPr>
                      <a:r>
                        <a:rPr lang="en-US" sz="1000" b="0" i="0" u="none" strike="noStrike" cap="none">
                          <a:solidFill>
                            <a:srgbClr val="3F3F3F"/>
                          </a:solidFill>
                          <a:latin typeface="Comfortaa"/>
                          <a:ea typeface="Comfortaa"/>
                          <a:cs typeface="Comfortaa"/>
                          <a:sym typeface="Comfortaa"/>
                        </a:rPr>
                        <a:t>Periodic</a:t>
                      </a:r>
                      <a:endParaRPr/>
                    </a:p>
                  </a:txBody>
                  <a:tcPr marL="43600" marR="436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3F3F3F"/>
                        </a:buClr>
                        <a:buSzPts val="1000"/>
                        <a:buFont typeface="Comfortaa"/>
                        <a:buNone/>
                      </a:pPr>
                      <a:r>
                        <a:rPr lang="en-US" sz="1000" b="0" i="0" u="none" strike="noStrike" cap="none" dirty="0">
                          <a:solidFill>
                            <a:srgbClr val="3F3F3F"/>
                          </a:solidFill>
                          <a:latin typeface="Comfortaa"/>
                          <a:ea typeface="Comfortaa"/>
                          <a:cs typeface="Comfortaa"/>
                          <a:sym typeface="Comfortaa"/>
                        </a:rPr>
                        <a:t>M&amp;E staff</a:t>
                      </a:r>
                      <a:endParaRPr dirty="0"/>
                    </a:p>
                  </a:txBody>
                  <a:tcPr marL="43600" marR="43600" marT="0" marB="0"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bl>
          </a:graphicData>
        </a:graphic>
      </p:graphicFrame>
      <p:sp>
        <p:nvSpPr>
          <p:cNvPr id="1864" name="Google Shape;1864;p95"/>
          <p:cNvSpPr txBox="1"/>
          <p:nvPr/>
        </p:nvSpPr>
        <p:spPr>
          <a:xfrm>
            <a:off x="1034054" y="402721"/>
            <a:ext cx="8667755" cy="34146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7C1E8"/>
              </a:buClr>
              <a:buSzPts val="3200"/>
              <a:buFont typeface="Arial"/>
              <a:buNone/>
            </a:pPr>
            <a:r>
              <a:rPr lang="en-US" sz="3200" b="1" i="0" dirty="0">
                <a:solidFill>
                  <a:srgbClr val="07C1E8"/>
                </a:solidFill>
                <a:latin typeface="Arial"/>
                <a:ea typeface="Arial"/>
                <a:cs typeface="Arial"/>
                <a:sym typeface="Arial"/>
              </a:rPr>
              <a:t>Activity 4: Finalize Monitoring Plan Table</a:t>
            </a:r>
            <a:endParaRPr sz="3200" b="1" i="0" dirty="0">
              <a:solidFill>
                <a:schemeClr val="accent2"/>
              </a:solidFill>
              <a:latin typeface="Calibri"/>
              <a:ea typeface="Calibri"/>
              <a:cs typeface="Calibri"/>
              <a:sym typeface="Calibri"/>
            </a:endParaRPr>
          </a:p>
        </p:txBody>
      </p:sp>
      <p:grpSp>
        <p:nvGrpSpPr>
          <p:cNvPr id="1865" name="Google Shape;1865;p95"/>
          <p:cNvGrpSpPr/>
          <p:nvPr/>
        </p:nvGrpSpPr>
        <p:grpSpPr>
          <a:xfrm>
            <a:off x="9601200" y="328481"/>
            <a:ext cx="2832498" cy="494202"/>
            <a:chOff x="4116076" y="413123"/>
            <a:chExt cx="2832498" cy="494202"/>
          </a:xfrm>
        </p:grpSpPr>
        <p:cxnSp>
          <p:nvCxnSpPr>
            <p:cNvPr id="1866" name="Google Shape;1866;p95"/>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1867" name="Google Shape;1867;p95"/>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868" name="Google Shape;1868;p95"/>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1869" name="Google Shape;1869;p95"/>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1870" name="Google Shape;1870;p95"/>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2</a:t>
              </a:r>
              <a:endParaRPr sz="500" b="1">
                <a:solidFill>
                  <a:srgbClr val="BFBFBF"/>
                </a:solidFill>
                <a:latin typeface="Avenir"/>
                <a:ea typeface="Avenir"/>
                <a:cs typeface="Avenir"/>
                <a:sym typeface="Avenir"/>
              </a:endParaRPr>
            </a:p>
          </p:txBody>
        </p:sp>
        <p:sp>
          <p:nvSpPr>
            <p:cNvPr id="1871" name="Google Shape;1871;p95"/>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3</a:t>
              </a:r>
              <a:endParaRPr sz="500" b="1">
                <a:solidFill>
                  <a:srgbClr val="BFBFBF"/>
                </a:solidFill>
                <a:latin typeface="Avenir"/>
                <a:ea typeface="Avenir"/>
                <a:cs typeface="Avenir"/>
                <a:sym typeface="Avenir"/>
              </a:endParaRPr>
            </a:p>
          </p:txBody>
        </p:sp>
        <p:sp>
          <p:nvSpPr>
            <p:cNvPr id="1872" name="Google Shape;1872;p95"/>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4</a:t>
              </a:r>
              <a:endParaRPr sz="500" b="1">
                <a:solidFill>
                  <a:srgbClr val="07C1E8"/>
                </a:solidFill>
                <a:latin typeface="Avenir"/>
                <a:ea typeface="Avenir"/>
                <a:cs typeface="Avenir"/>
                <a:sym typeface="Avenir"/>
              </a:endParaRPr>
            </a:p>
          </p:txBody>
        </p:sp>
        <p:sp>
          <p:nvSpPr>
            <p:cNvPr id="1873" name="Google Shape;1873;p95"/>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874" name="Google Shape;1874;p95"/>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875" name="Google Shape;1875;p95"/>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876" name="Google Shape;1876;p95"/>
            <p:cNvSpPr/>
            <p:nvPr/>
          </p:nvSpPr>
          <p:spPr>
            <a:xfrm rot="8100000">
              <a:off x="6146936"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
        <p:nvSpPr>
          <p:cNvPr id="1877" name="Google Shape;1877;p95"/>
          <p:cNvSpPr txBox="1">
            <a:spLocks noGrp="1"/>
          </p:cNvSpPr>
          <p:nvPr>
            <p:ph type="body" idx="1"/>
          </p:nvPr>
        </p:nvSpPr>
        <p:spPr>
          <a:xfrm>
            <a:off x="311088" y="2074467"/>
            <a:ext cx="1933348"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193C0"/>
              </a:buClr>
              <a:buSzPts val="2400"/>
              <a:buNone/>
            </a:pPr>
            <a:r>
              <a:rPr lang="en-US" sz="2400">
                <a:solidFill>
                  <a:srgbClr val="0193C0"/>
                </a:solidFill>
                <a:latin typeface="Comfortaa"/>
                <a:ea typeface="Comfortaa"/>
                <a:cs typeface="Comfortaa"/>
                <a:sym typeface="Comfortaa"/>
              </a:rPr>
              <a:t>EXAMPLE</a:t>
            </a:r>
            <a:r>
              <a:rPr lang="en-US">
                <a:solidFill>
                  <a:srgbClr val="0193C0"/>
                </a:solidFill>
                <a:latin typeface="Comfortaa"/>
                <a:ea typeface="Comfortaa"/>
                <a:cs typeface="Comfortaa"/>
                <a:sym typeface="Comfortaa"/>
              </a:rPr>
              <a:t> </a:t>
            </a:r>
            <a:r>
              <a:rPr lang="en-US" sz="2000">
                <a:solidFill>
                  <a:srgbClr val="3F3F3F"/>
                </a:solidFill>
                <a:latin typeface="Avenir"/>
                <a:ea typeface="Avenir"/>
                <a:cs typeface="Avenir"/>
                <a:sym typeface="Avenir"/>
              </a:rPr>
              <a:t>Complete Monitoring Plan Table</a:t>
            </a:r>
            <a:endParaRPr sz="2000">
              <a:solidFill>
                <a:srgbClr val="00B0F0"/>
              </a:solidFill>
              <a:latin typeface="Avenir"/>
              <a:ea typeface="Avenir"/>
              <a:cs typeface="Avenir"/>
              <a:sym typeface="Avenir"/>
            </a:endParaRPr>
          </a:p>
          <a:p>
            <a:pPr marL="0" lvl="0" indent="0" algn="l" rtl="0">
              <a:lnSpc>
                <a:spcPct val="100000"/>
              </a:lnSpc>
              <a:spcBef>
                <a:spcPts val="1000"/>
              </a:spcBef>
              <a:spcAft>
                <a:spcPts val="0"/>
              </a:spcAft>
              <a:buClr>
                <a:srgbClr val="3F3F3F"/>
              </a:buClr>
              <a:buSzPts val="2000"/>
              <a:buNone/>
            </a:pPr>
            <a:r>
              <a:rPr lang="en-US" sz="2000">
                <a:solidFill>
                  <a:srgbClr val="3F3F3F"/>
                </a:solidFill>
                <a:latin typeface="Avenir"/>
                <a:ea typeface="Avenir"/>
                <a:cs typeface="Avenir"/>
                <a:sym typeface="Avenir"/>
              </a:rPr>
              <a:t>(continued)</a:t>
            </a:r>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881"/>
        <p:cNvGrpSpPr/>
        <p:nvPr/>
      </p:nvGrpSpPr>
      <p:grpSpPr>
        <a:xfrm>
          <a:off x="0" y="0"/>
          <a:ext cx="0" cy="0"/>
          <a:chOff x="0" y="0"/>
          <a:chExt cx="0" cy="0"/>
        </a:xfrm>
      </p:grpSpPr>
      <p:sp>
        <p:nvSpPr>
          <p:cNvPr id="1882" name="Google Shape;1882;p96"/>
          <p:cNvSpPr txBox="1">
            <a:spLocks noGrp="1"/>
          </p:cNvSpPr>
          <p:nvPr>
            <p:ph type="body" idx="1"/>
          </p:nvPr>
        </p:nvSpPr>
        <p:spPr>
          <a:xfrm>
            <a:off x="946529" y="1509740"/>
            <a:ext cx="10515600" cy="484233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193C0"/>
              </a:buClr>
              <a:buSzPts val="2600"/>
              <a:buNone/>
            </a:pPr>
            <a:r>
              <a:rPr lang="en-US" sz="2600">
                <a:solidFill>
                  <a:srgbClr val="0193C0"/>
                </a:solidFill>
                <a:latin typeface="Comfortaa"/>
                <a:ea typeface="Comfortaa"/>
                <a:cs typeface="Comfortaa"/>
                <a:sym typeface="Comfortaa"/>
              </a:rPr>
              <a:t>WRAP UP</a:t>
            </a:r>
            <a:endParaRPr sz="2600" b="0">
              <a:solidFill>
                <a:srgbClr val="454545"/>
              </a:solidFill>
              <a:latin typeface="Avenir"/>
              <a:ea typeface="Avenir"/>
              <a:cs typeface="Avenir"/>
              <a:sym typeface="Avenir"/>
            </a:endParaRPr>
          </a:p>
          <a:p>
            <a:pPr marL="0" lvl="0" indent="0" algn="l" rtl="0">
              <a:lnSpc>
                <a:spcPct val="100000"/>
              </a:lnSpc>
              <a:spcBef>
                <a:spcPts val="1000"/>
              </a:spcBef>
              <a:spcAft>
                <a:spcPts val="0"/>
              </a:spcAft>
              <a:buClr>
                <a:srgbClr val="454545"/>
              </a:buClr>
              <a:buSzPts val="2400"/>
              <a:buNone/>
            </a:pPr>
            <a:r>
              <a:rPr lang="en-US" sz="2400" b="0">
                <a:solidFill>
                  <a:srgbClr val="454545"/>
                </a:solidFill>
                <a:latin typeface="Avenir"/>
                <a:ea typeface="Avenir"/>
                <a:cs typeface="Avenir"/>
                <a:sym typeface="Avenir"/>
              </a:rPr>
              <a:t>The team has now identified objectives and indicators for each of the social norms (Activity 1), developed quantitative (Activity 2) and qualitative (Activity 3) measures for those indicators, and put them together into a Monitoring Plan Table (Activity 4).</a:t>
            </a:r>
            <a:endParaRPr/>
          </a:p>
          <a:p>
            <a:pPr marL="0" lvl="0" indent="0" algn="l" rtl="0">
              <a:lnSpc>
                <a:spcPct val="120000"/>
              </a:lnSpc>
              <a:spcBef>
                <a:spcPts val="1000"/>
              </a:spcBef>
              <a:spcAft>
                <a:spcPts val="0"/>
              </a:spcAft>
              <a:buClr>
                <a:schemeClr val="dk1"/>
              </a:buClr>
              <a:buSzPts val="2600"/>
              <a:buNone/>
            </a:pPr>
            <a:endParaRPr sz="2600" b="0">
              <a:solidFill>
                <a:srgbClr val="454545"/>
              </a:solidFill>
              <a:latin typeface="Avenir"/>
              <a:ea typeface="Avenir"/>
              <a:cs typeface="Avenir"/>
              <a:sym typeface="Avenir"/>
            </a:endParaRPr>
          </a:p>
          <a:p>
            <a:pPr marL="0" lvl="0" indent="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
        <p:nvSpPr>
          <p:cNvPr id="1883" name="Google Shape;1883;p96"/>
          <p:cNvSpPr txBox="1"/>
          <p:nvPr/>
        </p:nvSpPr>
        <p:spPr>
          <a:xfrm>
            <a:off x="1024445" y="814889"/>
            <a:ext cx="8679486" cy="34146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7C1E8"/>
              </a:buClr>
              <a:buSzPts val="3200"/>
              <a:buFont typeface="Arial"/>
              <a:buNone/>
            </a:pPr>
            <a:r>
              <a:rPr lang="en-US" sz="3200" b="1" i="0" dirty="0">
                <a:solidFill>
                  <a:srgbClr val="07C1E8"/>
                </a:solidFill>
                <a:latin typeface="Arial"/>
                <a:ea typeface="Arial"/>
                <a:cs typeface="Arial"/>
                <a:sym typeface="Arial"/>
              </a:rPr>
              <a:t>Activity 4: Finalize Monitoring Plan Table</a:t>
            </a:r>
            <a:endParaRPr sz="3200" b="1" i="0" dirty="0">
              <a:solidFill>
                <a:schemeClr val="accent2"/>
              </a:solidFill>
              <a:latin typeface="Calibri"/>
              <a:ea typeface="Calibri"/>
              <a:cs typeface="Calibri"/>
              <a:sym typeface="Calibri"/>
            </a:endParaRPr>
          </a:p>
        </p:txBody>
      </p:sp>
      <p:grpSp>
        <p:nvGrpSpPr>
          <p:cNvPr id="1884" name="Google Shape;1884;p96"/>
          <p:cNvGrpSpPr/>
          <p:nvPr/>
        </p:nvGrpSpPr>
        <p:grpSpPr>
          <a:xfrm>
            <a:off x="9601200" y="328481"/>
            <a:ext cx="2832498" cy="494202"/>
            <a:chOff x="4116076" y="413123"/>
            <a:chExt cx="2832498" cy="494202"/>
          </a:xfrm>
        </p:grpSpPr>
        <p:cxnSp>
          <p:nvCxnSpPr>
            <p:cNvPr id="1885" name="Google Shape;1885;p96"/>
            <p:cNvCxnSpPr/>
            <p:nvPr/>
          </p:nvCxnSpPr>
          <p:spPr>
            <a:xfrm>
              <a:off x="4233159" y="750014"/>
              <a:ext cx="2715415" cy="0"/>
            </a:xfrm>
            <a:prstGeom prst="straightConnector1">
              <a:avLst/>
            </a:prstGeom>
            <a:noFill/>
            <a:ln w="238125" cap="rnd" cmpd="sng">
              <a:solidFill>
                <a:srgbClr val="BDF4FF">
                  <a:alpha val="49803"/>
                </a:srgbClr>
              </a:solidFill>
              <a:prstDash val="solid"/>
              <a:miter lim="800000"/>
              <a:headEnd type="none" w="sm" len="sm"/>
              <a:tailEnd type="none" w="sm" len="sm"/>
            </a:ln>
          </p:spPr>
        </p:cxnSp>
        <p:sp>
          <p:nvSpPr>
            <p:cNvPr id="1886" name="Google Shape;1886;p96"/>
            <p:cNvSpPr/>
            <p:nvPr/>
          </p:nvSpPr>
          <p:spPr>
            <a:xfrm rot="8100000">
              <a:off x="4256087" y="458567"/>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887" name="Google Shape;1887;p96"/>
            <p:cNvSpPr/>
            <p:nvPr/>
          </p:nvSpPr>
          <p:spPr>
            <a:xfrm>
              <a:off x="4116076" y="677407"/>
              <a:ext cx="481987" cy="169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INTRO</a:t>
              </a:r>
              <a:endParaRPr sz="500" b="1">
                <a:solidFill>
                  <a:srgbClr val="BFBFBF"/>
                </a:solidFill>
                <a:latin typeface="Avenir"/>
                <a:ea typeface="Avenir"/>
                <a:cs typeface="Avenir"/>
                <a:sym typeface="Avenir"/>
              </a:endParaRPr>
            </a:p>
          </p:txBody>
        </p:sp>
        <p:sp>
          <p:nvSpPr>
            <p:cNvPr id="1888" name="Google Shape;1888;p96"/>
            <p:cNvSpPr/>
            <p:nvPr/>
          </p:nvSpPr>
          <p:spPr>
            <a:xfrm>
              <a:off x="4554399" y="65888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1</a:t>
              </a:r>
              <a:endParaRPr sz="500" b="1">
                <a:solidFill>
                  <a:srgbClr val="BFBFBF"/>
                </a:solidFill>
                <a:latin typeface="Avenir"/>
                <a:ea typeface="Avenir"/>
                <a:cs typeface="Avenir"/>
                <a:sym typeface="Avenir"/>
              </a:endParaRPr>
            </a:p>
          </p:txBody>
        </p:sp>
        <p:sp>
          <p:nvSpPr>
            <p:cNvPr id="1889" name="Google Shape;1889;p96"/>
            <p:cNvSpPr/>
            <p:nvPr/>
          </p:nvSpPr>
          <p:spPr>
            <a:xfrm>
              <a:off x="5024874" y="658492"/>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2</a:t>
              </a:r>
              <a:endParaRPr sz="500" b="1">
                <a:solidFill>
                  <a:srgbClr val="BFBFBF"/>
                </a:solidFill>
                <a:latin typeface="Avenir"/>
                <a:ea typeface="Avenir"/>
                <a:cs typeface="Avenir"/>
                <a:sym typeface="Avenir"/>
              </a:endParaRPr>
            </a:p>
          </p:txBody>
        </p:sp>
        <p:sp>
          <p:nvSpPr>
            <p:cNvPr id="1890" name="Google Shape;1890;p96"/>
            <p:cNvSpPr/>
            <p:nvPr/>
          </p:nvSpPr>
          <p:spPr>
            <a:xfrm>
              <a:off x="5504621" y="658097"/>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BFBFBF"/>
                  </a:solidFill>
                  <a:latin typeface="Avenir"/>
                  <a:ea typeface="Avenir"/>
                  <a:cs typeface="Avenir"/>
                  <a:sym typeface="Avenir"/>
                </a:rPr>
                <a:t>MODULE 3</a:t>
              </a:r>
              <a:endParaRPr sz="500" b="1">
                <a:solidFill>
                  <a:srgbClr val="BFBFBF"/>
                </a:solidFill>
                <a:latin typeface="Avenir"/>
                <a:ea typeface="Avenir"/>
                <a:cs typeface="Avenir"/>
                <a:sym typeface="Avenir"/>
              </a:endParaRPr>
            </a:p>
          </p:txBody>
        </p:sp>
        <p:sp>
          <p:nvSpPr>
            <p:cNvPr id="1891" name="Google Shape;1891;p96"/>
            <p:cNvSpPr/>
            <p:nvPr/>
          </p:nvSpPr>
          <p:spPr>
            <a:xfrm>
              <a:off x="5977005" y="661104"/>
              <a:ext cx="5197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 b="1">
                  <a:solidFill>
                    <a:srgbClr val="07C1E8"/>
                  </a:solidFill>
                  <a:latin typeface="Avenir"/>
                  <a:ea typeface="Avenir"/>
                  <a:cs typeface="Avenir"/>
                  <a:sym typeface="Avenir"/>
                </a:rPr>
                <a:t>MODULE 4</a:t>
              </a:r>
              <a:endParaRPr sz="500" b="1">
                <a:solidFill>
                  <a:srgbClr val="07C1E8"/>
                </a:solidFill>
                <a:latin typeface="Avenir"/>
                <a:ea typeface="Avenir"/>
                <a:cs typeface="Avenir"/>
                <a:sym typeface="Avenir"/>
              </a:endParaRPr>
            </a:p>
          </p:txBody>
        </p:sp>
        <p:sp>
          <p:nvSpPr>
            <p:cNvPr id="1892" name="Google Shape;1892;p96"/>
            <p:cNvSpPr/>
            <p:nvPr/>
          </p:nvSpPr>
          <p:spPr>
            <a:xfrm rot="8100000">
              <a:off x="4726350"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893" name="Google Shape;1893;p96"/>
            <p:cNvSpPr/>
            <p:nvPr/>
          </p:nvSpPr>
          <p:spPr>
            <a:xfrm rot="8100000">
              <a:off x="5199879"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894" name="Google Shape;1894;p96"/>
            <p:cNvSpPr/>
            <p:nvPr/>
          </p:nvSpPr>
          <p:spPr>
            <a:xfrm rot="8100000">
              <a:off x="5673408" y="450402"/>
              <a:ext cx="180000" cy="180000"/>
            </a:xfrm>
            <a:prstGeom prst="teardrop">
              <a:avLst>
                <a:gd name="adj" fmla="val 112232"/>
              </a:avLst>
            </a:prstGeom>
            <a:solidFill>
              <a:srgbClr val="D8D8D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sp>
          <p:nvSpPr>
            <p:cNvPr id="1895" name="Google Shape;1895;p96"/>
            <p:cNvSpPr/>
            <p:nvPr/>
          </p:nvSpPr>
          <p:spPr>
            <a:xfrm rot="8100000">
              <a:off x="6146936" y="450402"/>
              <a:ext cx="180000" cy="180000"/>
            </a:xfrm>
            <a:prstGeom prst="teardrop">
              <a:avLst>
                <a:gd name="adj" fmla="val 112232"/>
              </a:avLst>
            </a:prstGeom>
            <a:solidFill>
              <a:srgbClr val="07C1E8"/>
            </a:solidFill>
            <a:ln w="19050" cap="rnd" cmpd="sng">
              <a:solidFill>
                <a:schemeClr val="lt1"/>
              </a:solidFill>
              <a:prstDash val="solid"/>
              <a:miter lim="800000"/>
              <a:headEnd type="none" w="sm" len="sm"/>
              <a:tailEnd type="none" w="sm" len="sm"/>
            </a:ln>
          </p:spPr>
          <p:txBody>
            <a:bodyPr spcFirstLastPara="1" wrap="square" lIns="72000" tIns="36000" rIns="72000" bIns="36000" anchor="ctr" anchorCtr="0">
              <a:noAutofit/>
            </a:bodyPr>
            <a:lstStyle/>
            <a:p>
              <a:pPr marL="0" marR="0" lvl="0" indent="0" algn="ctr" rtl="0">
                <a:lnSpc>
                  <a:spcPct val="150000"/>
                </a:lnSpc>
                <a:spcBef>
                  <a:spcPts val="0"/>
                </a:spcBef>
                <a:spcAft>
                  <a:spcPts val="0"/>
                </a:spcAft>
                <a:buNone/>
              </a:pPr>
              <a:endParaRPr sz="700">
                <a:solidFill>
                  <a:schemeClr val="dk1"/>
                </a:solidFill>
                <a:latin typeface="Calibri"/>
                <a:ea typeface="Calibri"/>
                <a:cs typeface="Calibri"/>
                <a:sym typeface="Calibri"/>
              </a:endParaRPr>
            </a:p>
          </p:txBody>
        </p:sp>
      </p:gr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899"/>
        <p:cNvGrpSpPr/>
        <p:nvPr/>
      </p:nvGrpSpPr>
      <p:grpSpPr>
        <a:xfrm>
          <a:off x="0" y="0"/>
          <a:ext cx="0" cy="0"/>
          <a:chOff x="0" y="0"/>
          <a:chExt cx="0" cy="0"/>
        </a:xfrm>
      </p:grpSpPr>
      <p:sp>
        <p:nvSpPr>
          <p:cNvPr id="1900" name="Google Shape;1900;p97"/>
          <p:cNvSpPr/>
          <p:nvPr/>
        </p:nvSpPr>
        <p:spPr>
          <a:xfrm>
            <a:off x="3014748" y="1720196"/>
            <a:ext cx="7708669"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07C1E8"/>
                </a:solidFill>
                <a:latin typeface="Avenir"/>
                <a:ea typeface="Avenir"/>
                <a:cs typeface="Avenir"/>
                <a:sym typeface="Avenir"/>
              </a:rPr>
              <a:t>Well done! This concludes both Module 4 and the Getting Practical tool. The team has thought deeply about what indicators are needed to monitor progress on social norms as well as how, when, and who will collect data. The team will need to work with M&amp;E staff to collect, analyze, and apply findings from the data. As the M&amp;E staff continue to monitor program activities, the team should use the findings to tweak, re-adjust, or even re-orient the program. </a:t>
            </a:r>
            <a:endParaRPr/>
          </a:p>
        </p:txBody>
      </p:sp>
      <p:sp>
        <p:nvSpPr>
          <p:cNvPr id="1901" name="Google Shape;1901;p97"/>
          <p:cNvSpPr/>
          <p:nvPr/>
        </p:nvSpPr>
        <p:spPr>
          <a:xfrm>
            <a:off x="1141878" y="2782346"/>
            <a:ext cx="1292019" cy="1292019"/>
          </a:xfrm>
          <a:prstGeom prst="ellipse">
            <a:avLst/>
          </a:prstGeom>
          <a:noFill/>
          <a:ln w="28575" cap="flat" cmpd="sng">
            <a:solidFill>
              <a:srgbClr val="07C1E8"/>
            </a:solidFill>
            <a:prstDash val="solid"/>
            <a:miter lim="800000"/>
            <a:headEnd type="none" w="sm" len="sm"/>
            <a:tailEnd type="none" w="sm" len="sm"/>
          </a:ln>
        </p:spPr>
        <p:txBody>
          <a:bodyPr spcFirstLastPara="1" wrap="square" lIns="0" tIns="36000" rIns="0" bIns="54000" anchor="ctr" anchorCtr="0">
            <a:noAutofit/>
          </a:bodyPr>
          <a:lstStyle/>
          <a:p>
            <a:pPr marL="0" marR="0" lvl="0" indent="0" algn="ctr" rtl="0">
              <a:lnSpc>
                <a:spcPct val="110000"/>
              </a:lnSpc>
              <a:spcBef>
                <a:spcPts val="0"/>
              </a:spcBef>
              <a:spcAft>
                <a:spcPts val="0"/>
              </a:spcAft>
              <a:buNone/>
            </a:pPr>
            <a:r>
              <a:rPr lang="en-US" sz="6000">
                <a:solidFill>
                  <a:srgbClr val="07C1E8"/>
                </a:solidFill>
                <a:latin typeface="Calibri"/>
                <a:ea typeface="Calibri"/>
                <a:cs typeface="Calibri"/>
                <a:sym typeface="Calibri"/>
              </a:rPr>
              <a:t>!</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
          <p:cNvPicPr preferRelativeResize="0"/>
          <p:nvPr/>
        </p:nvPicPr>
        <p:blipFill rotWithShape="1">
          <a:blip r:embed="rId3">
            <a:alphaModFix/>
          </a:blip>
          <a:srcRect l="8548" t="4802" r="10653"/>
          <a:stretch/>
        </p:blipFill>
        <p:spPr>
          <a:xfrm>
            <a:off x="0" y="1"/>
            <a:ext cx="12192000" cy="6057900"/>
          </a:xfrm>
          <a:prstGeom prst="rect">
            <a:avLst/>
          </a:prstGeom>
          <a:noFill/>
          <a:ln>
            <a:noFill/>
          </a:ln>
        </p:spPr>
      </p:pic>
      <p:sp>
        <p:nvSpPr>
          <p:cNvPr id="95" name="Google Shape;95;p1"/>
          <p:cNvSpPr txBox="1"/>
          <p:nvPr/>
        </p:nvSpPr>
        <p:spPr>
          <a:xfrm>
            <a:off x="2152650" y="2717086"/>
            <a:ext cx="6400800" cy="1692771"/>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2000" b="0" i="0" dirty="0">
                <a:solidFill>
                  <a:schemeClr val="bg1"/>
                </a:solidFill>
                <a:effectLst/>
                <a:latin typeface="SF Pro Text"/>
              </a:rPr>
              <a:t>This presentation is made possible by the generous support of the American people through the United States Agency for International Development (USAID). The contents are the responsibility of Breakthrough ACTION and do not necessarily reflect the views of USAID or the United States Government.</a:t>
            </a:r>
            <a:endParaRPr sz="900" dirty="0">
              <a:solidFill>
                <a:schemeClr val="bg1"/>
              </a:solidFill>
            </a:endParaRPr>
          </a:p>
        </p:txBody>
      </p:sp>
      <p:pic>
        <p:nvPicPr>
          <p:cNvPr id="96" name="Google Shape;96;p1"/>
          <p:cNvPicPr preferRelativeResize="0"/>
          <p:nvPr/>
        </p:nvPicPr>
        <p:blipFill rotWithShape="1">
          <a:blip r:embed="rId4">
            <a:alphaModFix/>
          </a:blip>
          <a:srcRect/>
          <a:stretch/>
        </p:blipFill>
        <p:spPr>
          <a:xfrm>
            <a:off x="1663657" y="618368"/>
            <a:ext cx="2098718" cy="2098718"/>
          </a:xfrm>
          <a:prstGeom prst="rect">
            <a:avLst/>
          </a:prstGeom>
          <a:noFill/>
          <a:ln>
            <a:noFill/>
          </a:ln>
        </p:spPr>
      </p:pic>
      <p:grpSp>
        <p:nvGrpSpPr>
          <p:cNvPr id="97" name="Google Shape;97;p1"/>
          <p:cNvGrpSpPr/>
          <p:nvPr/>
        </p:nvGrpSpPr>
        <p:grpSpPr>
          <a:xfrm>
            <a:off x="3090233" y="6126956"/>
            <a:ext cx="6011534" cy="731043"/>
            <a:chOff x="3368933" y="6057901"/>
            <a:chExt cx="6011534" cy="731043"/>
          </a:xfrm>
        </p:grpSpPr>
        <p:pic>
          <p:nvPicPr>
            <p:cNvPr id="98" name="Google Shape;98;p1" descr="Breakthrough ACTION Ghana - Home | Facebook"/>
            <p:cNvPicPr preferRelativeResize="0"/>
            <p:nvPr/>
          </p:nvPicPr>
          <p:blipFill rotWithShape="1">
            <a:blip r:embed="rId5">
              <a:alphaModFix/>
            </a:blip>
            <a:srcRect/>
            <a:stretch/>
          </p:blipFill>
          <p:spPr>
            <a:xfrm>
              <a:off x="7883576" y="6118597"/>
              <a:ext cx="1496891" cy="543227"/>
            </a:xfrm>
            <a:prstGeom prst="rect">
              <a:avLst/>
            </a:prstGeom>
            <a:noFill/>
            <a:ln>
              <a:noFill/>
            </a:ln>
          </p:spPr>
        </p:pic>
        <p:pic>
          <p:nvPicPr>
            <p:cNvPr id="99" name="Google Shape;99;p1" descr="A picture containing graphical user interface&#10;&#10;Description automatically generated"/>
            <p:cNvPicPr preferRelativeResize="0"/>
            <p:nvPr/>
          </p:nvPicPr>
          <p:blipFill rotWithShape="1">
            <a:blip r:embed="rId6">
              <a:alphaModFix/>
            </a:blip>
            <a:srcRect/>
            <a:stretch/>
          </p:blipFill>
          <p:spPr>
            <a:xfrm>
              <a:off x="5658783" y="6249241"/>
              <a:ext cx="1553775" cy="349203"/>
            </a:xfrm>
            <a:prstGeom prst="rect">
              <a:avLst/>
            </a:prstGeom>
            <a:noFill/>
            <a:ln>
              <a:noFill/>
            </a:ln>
          </p:spPr>
        </p:pic>
        <p:pic>
          <p:nvPicPr>
            <p:cNvPr id="100" name="Google Shape;100;p1"/>
            <p:cNvPicPr preferRelativeResize="0"/>
            <p:nvPr/>
          </p:nvPicPr>
          <p:blipFill rotWithShape="1">
            <a:blip r:embed="rId7">
              <a:alphaModFix/>
            </a:blip>
            <a:srcRect/>
            <a:stretch/>
          </p:blipFill>
          <p:spPr>
            <a:xfrm>
              <a:off x="3368933" y="6057901"/>
              <a:ext cx="1879288" cy="731043"/>
            </a:xfrm>
            <a:prstGeom prst="rect">
              <a:avLst/>
            </a:prstGeom>
            <a:noFill/>
            <a:ln>
              <a:noFill/>
            </a:ln>
          </p:spPr>
        </p:pic>
      </p:grpSp>
    </p:spTree>
    <p:extLst>
      <p:ext uri="{BB962C8B-B14F-4D97-AF65-F5344CB8AC3E}">
        <p14:creationId xmlns:p14="http://schemas.microsoft.com/office/powerpoint/2010/main" val="26352925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TotalTime>
  <Words>14706</Words>
  <Application>Microsoft Macintosh PowerPoint</Application>
  <PresentationFormat>Widescreen</PresentationFormat>
  <Paragraphs>1548</Paragraphs>
  <Slides>98</Slides>
  <Notes>98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98</vt:i4>
      </vt:variant>
    </vt:vector>
  </HeadingPairs>
  <TitlesOfParts>
    <vt:vector size="108" baseType="lpstr">
      <vt:lpstr>Calibri</vt:lpstr>
      <vt:lpstr>Courier New</vt:lpstr>
      <vt:lpstr>Comfortaa</vt:lpstr>
      <vt:lpstr>Arial</vt:lpstr>
      <vt:lpstr>SF Pro Text</vt:lpstr>
      <vt:lpstr>Comfortaa Regular</vt:lpstr>
      <vt:lpstr>Avenir</vt:lpstr>
      <vt:lpstr>Montserrat Medium</vt:lpstr>
      <vt:lpstr>Montserrat</vt:lpstr>
      <vt:lpstr>Office Theme</vt:lpstr>
      <vt:lpstr>PowerPoint Presentation</vt:lpstr>
      <vt:lpstr>How to Use this Slide Deck</vt:lpstr>
      <vt:lpstr>Format</vt:lpstr>
      <vt:lpstr>PowerPoint Presentation</vt:lpstr>
      <vt:lpstr>PowerPoint Presentation</vt:lpstr>
      <vt:lpstr>Module 1: Understanding the Norms</vt:lpstr>
      <vt:lpstr>Module 1: Understanding the Norms</vt:lpstr>
      <vt:lpstr>Activity 1: Norm Behavior Mapping</vt:lpstr>
      <vt:lpstr>Activity 1: Norm Behavior Mapping</vt:lpstr>
      <vt:lpstr>Activity 1: Norm Behavior Mapping</vt:lpstr>
      <vt:lpstr>Activity 1: Norm Behavior Mapping</vt:lpstr>
      <vt:lpstr>Activity 1: Norm Behavior Mapping</vt:lpstr>
      <vt:lpstr>Activity 2: Understanding Priority  Groups and Reference Groups</vt:lpstr>
      <vt:lpstr>Activity 2: Understanding Priority Groups and  Reference Groups</vt:lpstr>
      <vt:lpstr>Activity 2: Understanding Priority Groups and  Reference Groups</vt:lpstr>
      <vt:lpstr>Activity 2: Understanding Priority Groups  and Reference Groups</vt:lpstr>
      <vt:lpstr>Activity 2: Understanding Priority Groups  and Reference Groups</vt:lpstr>
      <vt:lpstr>Activity 2: Understanding Priority  Groups and Reference Groups</vt:lpstr>
      <vt:lpstr>Activity 3: Write Norm Profiles</vt:lpstr>
      <vt:lpstr>Activity 3: Write Norm Profiles</vt:lpstr>
      <vt:lpstr>Activity 3: Write Norm Profiles</vt:lpstr>
      <vt:lpstr>Activity 3: Write Norm Profiles</vt:lpstr>
      <vt:lpstr>Activity 3: Write Norm Profiles</vt:lpstr>
      <vt:lpstr>PowerPoint Presentation</vt:lpstr>
      <vt:lpstr>Module 2: Community Consultation</vt:lpstr>
      <vt:lpstr>Module 2: Community Consultation</vt:lpstr>
      <vt:lpstr>Module 2: Community Consultation</vt:lpstr>
      <vt:lpstr>Activity 1: Validate the Norms</vt:lpstr>
      <vt:lpstr>Activity 1: Validate the Norms</vt:lpstr>
      <vt:lpstr>Activity 1: Validate the Norms</vt:lpstr>
      <vt:lpstr>Activity 2: Decision Tree</vt:lpstr>
      <vt:lpstr>Activity 2: Decision Tree</vt:lpstr>
      <vt:lpstr>Activity 2: Decision Tree</vt:lpstr>
      <vt:lpstr>Activity 2: Decision Tree</vt:lpstr>
      <vt:lpstr>Activity 2: Decision Tree</vt:lpstr>
      <vt:lpstr>Activity 2: Decision Tree</vt:lpstr>
      <vt:lpstr>Activity 3: Identify Future State (Now &amp; Later)</vt:lpstr>
      <vt:lpstr>Activity 3: Identify Future State (Now &amp; Later)</vt:lpstr>
      <vt:lpstr>Activity 3: Identify Future State (Now &amp; Later)</vt:lpstr>
      <vt:lpstr>Activity 4: Assess the Difficulty of Change</vt:lpstr>
      <vt:lpstr>Activity 4: Assess the Difficulty of Change</vt:lpstr>
      <vt:lpstr>Activity 4: Assess the Difficulty of Change</vt:lpstr>
      <vt:lpstr>Activity 4: Assess the Difficulty of Change</vt:lpstr>
      <vt:lpstr>Activity 5: Document the Decisions</vt:lpstr>
      <vt:lpstr>Activity 5: Document the Decisions</vt:lpstr>
      <vt:lpstr>Activity 5: Document the Decisions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Practical Activity Slides</dc:title>
  <dc:subject/>
  <dc:creator>Breakthrough ACTION</dc:creator>
  <cp:keywords/>
  <dc:description/>
  <cp:lastModifiedBy>Marcela Aguilar</cp:lastModifiedBy>
  <cp:revision>4</cp:revision>
  <dcterms:created xsi:type="dcterms:W3CDTF">2020-10-19T14:28:38Z</dcterms:created>
  <dcterms:modified xsi:type="dcterms:W3CDTF">2023-08-14T21:13:51Z</dcterms:modified>
  <cp:category/>
</cp:coreProperties>
</file>