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3600450" cy="5400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4">
          <p15:clr>
            <a:srgbClr val="747775"/>
          </p15:clr>
        </p15:guide>
        <p15:guide id="2" pos="144">
          <p15:clr>
            <a:srgbClr val="747775"/>
          </p15:clr>
        </p15:guide>
        <p15:guide id="3" pos="2124">
          <p15:clr>
            <a:srgbClr val="747775"/>
          </p15:clr>
        </p15:guide>
        <p15:guide id="4" orient="horz" pos="325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48" d="100"/>
          <a:sy n="148" d="100"/>
        </p:scale>
        <p:origin x="3624" y="184"/>
      </p:cViewPr>
      <p:guideLst>
        <p:guide orient="horz" pos="144"/>
        <p:guide pos="144"/>
        <p:guide pos="2124"/>
        <p:guide orient="horz" pos="32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3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8511c3223b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8511c3223b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7bb79cd0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7bb79cd0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7bb79cd0e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7bb79cd0e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511c3223b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511c3223b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511c3223b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511c3223b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8511c3223b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8511c3223b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511c3223b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8511c3223b_1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8511c3223b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8511c3223b_1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8511c3223b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8511c3223b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2720" y="781706"/>
            <a:ext cx="3354600" cy="215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2717" y="2975459"/>
            <a:ext cx="3354600" cy="8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22717" y="1161286"/>
            <a:ext cx="3354600" cy="20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22717" y="3309423"/>
            <a:ext cx="33546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22717" y="2258110"/>
            <a:ext cx="3354600" cy="88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22717" y="467218"/>
            <a:ext cx="3354600" cy="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22717" y="1209948"/>
            <a:ext cx="3354600" cy="3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22717" y="467218"/>
            <a:ext cx="3354600" cy="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22717" y="1209948"/>
            <a:ext cx="1574700" cy="3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902520" y="1209948"/>
            <a:ext cx="1574700" cy="3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22717" y="467218"/>
            <a:ext cx="3354600" cy="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22717" y="583307"/>
            <a:ext cx="1105500" cy="7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22717" y="1458898"/>
            <a:ext cx="1105500" cy="33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93012" y="472598"/>
            <a:ext cx="2507100" cy="42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800000" y="-131"/>
            <a:ext cx="1800000" cy="540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04528" y="1294672"/>
            <a:ext cx="1592700" cy="155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04528" y="2942861"/>
            <a:ext cx="15927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944685" y="760184"/>
            <a:ext cx="1510500" cy="387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22717" y="4441549"/>
            <a:ext cx="2361600" cy="6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2717" y="467218"/>
            <a:ext cx="33546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2717" y="1209948"/>
            <a:ext cx="3354600" cy="3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3335613" y="4895766"/>
            <a:ext cx="2160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228600" y="228600"/>
            <a:ext cx="3142800" cy="4411800"/>
          </a:xfrm>
          <a:prstGeom prst="rect">
            <a:avLst/>
          </a:prstGeom>
          <a:solidFill>
            <a:srgbClr val="40BEAF">
              <a:alpha val="56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555499" y="792950"/>
            <a:ext cx="2629200" cy="31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/>
          <a:srcRect/>
          <a:stretch/>
        </p:blipFill>
        <p:spPr>
          <a:xfrm>
            <a:off x="97065" y="4774684"/>
            <a:ext cx="1245762" cy="48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08800" y="4787121"/>
            <a:ext cx="1118098" cy="408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 rot="6928145">
            <a:off x="2166467" y="3477616"/>
            <a:ext cx="1228142" cy="85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 rot="1792300">
            <a:off x="2188327" y="358425"/>
            <a:ext cx="1184425" cy="7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 rot="-3871855">
            <a:off x="80558" y="406196"/>
            <a:ext cx="1228142" cy="85096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787650" y="2172300"/>
            <a:ext cx="2024700" cy="255000"/>
          </a:xfrm>
          <a:prstGeom prst="flowChartAlternateProcess">
            <a:avLst/>
          </a:prstGeom>
          <a:solidFill>
            <a:srgbClr val="40BE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 rot="-9007700">
            <a:off x="102415" y="3669227"/>
            <a:ext cx="1184425" cy="7071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485412" y="1569038"/>
            <a:ext cx="2629200" cy="9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3A5D"/>
                </a:solidFill>
                <a:latin typeface="Calibri"/>
                <a:ea typeface="Calibri"/>
                <a:cs typeface="Calibri"/>
                <a:sym typeface="Calibri"/>
              </a:rPr>
              <a:t>Family Activity</a:t>
            </a:r>
            <a:r>
              <a:rPr lang="en" sz="3000" b="1">
                <a:solidFill>
                  <a:srgbClr val="003A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>
              <a:solidFill>
                <a:srgbClr val="003A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 H A L L E N G E   C A R D S</a:t>
            </a:r>
            <a:endParaRPr sz="1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875575" y="2449750"/>
            <a:ext cx="27432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06600" y="2650399"/>
            <a:ext cx="1186803" cy="105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/>
          <p:nvPr/>
        </p:nvSpPr>
        <p:spPr>
          <a:xfrm>
            <a:off x="228600" y="228600"/>
            <a:ext cx="3142800" cy="4411800"/>
          </a:xfrm>
          <a:prstGeom prst="rect">
            <a:avLst/>
          </a:prstGeom>
          <a:solidFill>
            <a:srgbClr val="40BEAF">
              <a:alpha val="56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2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6928145">
            <a:off x="2166467" y="3477616"/>
            <a:ext cx="1228142" cy="85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2"/>
          <p:cNvPicPr preferRelativeResize="0"/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555499" y="792950"/>
            <a:ext cx="2629200" cy="31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-9007700">
            <a:off x="102415" y="3669227"/>
            <a:ext cx="1184425" cy="70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/>
          <p:nvPr/>
        </p:nvSpPr>
        <p:spPr>
          <a:xfrm>
            <a:off x="228600" y="3539700"/>
            <a:ext cx="3142800" cy="1631700"/>
          </a:xfrm>
          <a:prstGeom prst="rect">
            <a:avLst/>
          </a:prstGeom>
          <a:solidFill>
            <a:srgbClr val="40BE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2"/>
          <p:cNvSpPr/>
          <p:nvPr/>
        </p:nvSpPr>
        <p:spPr>
          <a:xfrm>
            <a:off x="235625" y="3538425"/>
            <a:ext cx="3135900" cy="635100"/>
          </a:xfrm>
          <a:prstGeom prst="rect">
            <a:avLst/>
          </a:prstGeom>
          <a:solidFill>
            <a:srgbClr val="25A8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22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1792300">
            <a:off x="2188327" y="358425"/>
            <a:ext cx="1184425" cy="7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-3871855">
            <a:off x="80558" y="406196"/>
            <a:ext cx="1228142" cy="85096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 txBox="1">
            <a:spLocks noGrp="1"/>
          </p:cNvSpPr>
          <p:nvPr>
            <p:ph type="ctrTitle" idx="4294967295"/>
          </p:nvPr>
        </p:nvSpPr>
        <p:spPr>
          <a:xfrm>
            <a:off x="426762" y="4863663"/>
            <a:ext cx="2629200" cy="3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 T I V I T Y   C A R D 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592125" y="3606025"/>
            <a:ext cx="26292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Play the Empathways Card activity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050" y="3698675"/>
            <a:ext cx="255403" cy="22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22"/>
          <p:cNvGrpSpPr/>
          <p:nvPr/>
        </p:nvGrpSpPr>
        <p:grpSpPr>
          <a:xfrm>
            <a:off x="455454" y="4239563"/>
            <a:ext cx="2827621" cy="682500"/>
            <a:chOff x="455454" y="4239563"/>
            <a:chExt cx="2827621" cy="682500"/>
          </a:xfrm>
        </p:grpSpPr>
        <p:sp>
          <p:nvSpPr>
            <p:cNvPr id="236" name="Google Shape;236;p22"/>
            <p:cNvSpPr txBox="1"/>
            <p:nvPr/>
          </p:nvSpPr>
          <p:spPr>
            <a:xfrm>
              <a:off x="592125" y="4239563"/>
              <a:ext cx="1422300" cy="6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MOMENT OF THE DAY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Customizable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2"/>
            <p:cNvSpPr txBox="1"/>
            <p:nvPr/>
          </p:nvSpPr>
          <p:spPr>
            <a:xfrm>
              <a:off x="2207575" y="4239575"/>
              <a:ext cx="10755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DURATION 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15-30 minutes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8" name="Google Shape;238;p2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132350" y="4368525"/>
              <a:ext cx="91500" cy="133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55454" y="4368524"/>
              <a:ext cx="161994" cy="16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0" name="Google Shape;240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5500" y="1177350"/>
            <a:ext cx="2335299" cy="21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228600" y="1209950"/>
            <a:ext cx="3142800" cy="3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en" sz="900" b="1">
                <a:solidFill>
                  <a:srgbClr val="40BEAF"/>
                </a:solidFill>
                <a:latin typeface="Calibri"/>
                <a:ea typeface="Calibri"/>
                <a:cs typeface="Calibri"/>
                <a:sym typeface="Calibri"/>
              </a:rPr>
              <a:t>Instructions: </a:t>
            </a:r>
            <a:endParaRPr sz="900" b="1">
              <a:solidFill>
                <a:srgbClr val="40BEA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900" b="1">
              <a:solidFill>
                <a:srgbClr val="40BEA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228600" lvl="0" indent="-10287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A5D"/>
              </a:buClr>
              <a:buSzPts val="900"/>
              <a:buFont typeface="Calibri"/>
              <a:buAutoNum type="arabicPeriod"/>
            </a:pPr>
            <a:r>
              <a:rPr lang="en" sz="900">
                <a:solidFill>
                  <a:srgbClr val="003A5D"/>
                </a:solidFill>
                <a:latin typeface="Calibri"/>
                <a:ea typeface="Calibri"/>
                <a:cs typeface="Calibri"/>
                <a:sym typeface="Calibri"/>
              </a:rPr>
              <a:t>Pick at least one activity to do together during the week between Family Space sessions. It can be from the cards, or something else you agree upon. </a:t>
            </a:r>
            <a:endParaRPr sz="900">
              <a:solidFill>
                <a:srgbClr val="003A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228600" lvl="0" indent="-1028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Pts val="900"/>
              <a:buFont typeface="Calibri"/>
              <a:buAutoNum type="arabicPeriod"/>
            </a:pPr>
            <a:r>
              <a:rPr lang="en" sz="900">
                <a:solidFill>
                  <a:srgbClr val="003A5D"/>
                </a:solidFill>
                <a:latin typeface="Calibri"/>
                <a:ea typeface="Calibri"/>
                <a:cs typeface="Calibri"/>
                <a:sym typeface="Calibri"/>
              </a:rPr>
              <a:t>Document that you have completed the activity - take a picture, write down what you talked about, bring a ticket stub, etc. </a:t>
            </a:r>
            <a:endParaRPr sz="900">
              <a:solidFill>
                <a:srgbClr val="003A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228600" lvl="0" indent="-1028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Pts val="900"/>
              <a:buFont typeface="Calibri"/>
              <a:buAutoNum type="arabicPeriod"/>
            </a:pPr>
            <a:r>
              <a:rPr lang="en" sz="900">
                <a:solidFill>
                  <a:srgbClr val="003A5D"/>
                </a:solidFill>
                <a:latin typeface="Calibri"/>
                <a:ea typeface="Calibri"/>
                <a:cs typeface="Calibri"/>
                <a:sym typeface="Calibri"/>
              </a:rPr>
              <a:t>At the beginning of the following class, share the “proof” of which activity you completed. </a:t>
            </a:r>
            <a:endParaRPr sz="900">
              <a:solidFill>
                <a:srgbClr val="003A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228600" lvl="0" indent="-10287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3A5D"/>
              </a:buClr>
              <a:buSzPts val="900"/>
              <a:buFont typeface="Calibri"/>
              <a:buAutoNum type="arabicPeriod"/>
            </a:pPr>
            <a:r>
              <a:rPr lang="en" sz="900">
                <a:solidFill>
                  <a:srgbClr val="003A5D"/>
                </a:solidFill>
                <a:latin typeface="Calibri"/>
                <a:ea typeface="Calibri"/>
                <a:cs typeface="Calibri"/>
                <a:sym typeface="Calibri"/>
              </a:rPr>
              <a:t>Families that complete the challenges they promised to complete will have the opportunity to be awarded the "Best of the Best Family."</a:t>
            </a:r>
            <a:endParaRPr sz="900">
              <a:solidFill>
                <a:srgbClr val="003A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4320" marR="228600" lvl="0" indent="-10287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03A5D"/>
              </a:buClr>
              <a:buSzPts val="900"/>
              <a:buFont typeface="Calibri"/>
              <a:buAutoNum type="arabicPeriod"/>
            </a:pPr>
            <a:r>
              <a:rPr lang="en" sz="900">
                <a:solidFill>
                  <a:srgbClr val="003A5D"/>
                </a:solidFill>
                <a:latin typeface="Calibri"/>
                <a:ea typeface="Calibri"/>
                <a:cs typeface="Calibri"/>
                <a:sym typeface="Calibri"/>
              </a:rPr>
              <a:t>In the final session, you will have the option to share stories about the activities you completed (i.e., what you learned, what changes you experienced, if any, etc.) </a:t>
            </a:r>
            <a:endParaRPr sz="900">
              <a:solidFill>
                <a:srgbClr val="003A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787675" y="701775"/>
            <a:ext cx="2024700" cy="255000"/>
          </a:xfrm>
          <a:prstGeom prst="flowChartAlternateProcess">
            <a:avLst/>
          </a:prstGeom>
          <a:solidFill>
            <a:srgbClr val="40BE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ctrTitle" idx="4294967295"/>
          </p:nvPr>
        </p:nvSpPr>
        <p:spPr>
          <a:xfrm>
            <a:off x="485437" y="98513"/>
            <a:ext cx="2629200" cy="9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003A5D"/>
                </a:solidFill>
                <a:latin typeface="Calibri"/>
                <a:ea typeface="Calibri"/>
                <a:cs typeface="Calibri"/>
                <a:sym typeface="Calibri"/>
              </a:rPr>
              <a:t>Family Activity</a:t>
            </a:r>
            <a:r>
              <a:rPr lang="en" sz="3000" b="1">
                <a:solidFill>
                  <a:srgbClr val="003A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>
              <a:solidFill>
                <a:srgbClr val="003A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 H A L L E N G E   C A R D S</a:t>
            </a:r>
            <a:endParaRPr sz="1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228600" y="228600"/>
            <a:ext cx="3142800" cy="4411800"/>
          </a:xfrm>
          <a:prstGeom prst="rect">
            <a:avLst/>
          </a:prstGeom>
          <a:solidFill>
            <a:srgbClr val="40BEAF">
              <a:alpha val="56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6928145">
            <a:off x="2166467" y="3477616"/>
            <a:ext cx="1228142" cy="85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555499" y="792950"/>
            <a:ext cx="2629200" cy="31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-9007700">
            <a:off x="102415" y="3669227"/>
            <a:ext cx="1184425" cy="7071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228600" y="3539700"/>
            <a:ext cx="3142800" cy="1631700"/>
          </a:xfrm>
          <a:prstGeom prst="rect">
            <a:avLst/>
          </a:prstGeom>
          <a:solidFill>
            <a:srgbClr val="40BE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235625" y="3538425"/>
            <a:ext cx="3135900" cy="635100"/>
          </a:xfrm>
          <a:prstGeom prst="rect">
            <a:avLst/>
          </a:prstGeom>
          <a:solidFill>
            <a:srgbClr val="25A8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1792300">
            <a:off x="2188327" y="358425"/>
            <a:ext cx="1184425" cy="7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-3871855">
            <a:off x="80558" y="406196"/>
            <a:ext cx="1228142" cy="85096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 txBox="1">
            <a:spLocks noGrp="1"/>
          </p:cNvSpPr>
          <p:nvPr>
            <p:ph type="ctrTitle" idx="4294967295"/>
          </p:nvPr>
        </p:nvSpPr>
        <p:spPr>
          <a:xfrm>
            <a:off x="426762" y="4863663"/>
            <a:ext cx="2629200" cy="3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 T I V I T Y   C A R D 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592125" y="3606025"/>
            <a:ext cx="2629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Parents help children with their homework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050" y="3698675"/>
            <a:ext cx="255403" cy="22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5"/>
          <p:cNvGrpSpPr/>
          <p:nvPr/>
        </p:nvGrpSpPr>
        <p:grpSpPr>
          <a:xfrm>
            <a:off x="455454" y="4239563"/>
            <a:ext cx="2827621" cy="513313"/>
            <a:chOff x="455454" y="4239563"/>
            <a:chExt cx="2827621" cy="513313"/>
          </a:xfrm>
        </p:grpSpPr>
        <p:sp>
          <p:nvSpPr>
            <p:cNvPr id="89" name="Google Shape;89;p15"/>
            <p:cNvSpPr txBox="1"/>
            <p:nvPr/>
          </p:nvSpPr>
          <p:spPr>
            <a:xfrm>
              <a:off x="592125" y="4239563"/>
              <a:ext cx="1422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MOMENT OF THE DAY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After dinner 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5"/>
            <p:cNvSpPr txBox="1"/>
            <p:nvPr/>
          </p:nvSpPr>
          <p:spPr>
            <a:xfrm>
              <a:off x="2207575" y="4239575"/>
              <a:ext cx="10755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DURATION 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30 minutes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" name="Google Shape;91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132350" y="4368525"/>
              <a:ext cx="91500" cy="133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55454" y="4368524"/>
              <a:ext cx="161994" cy="16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3" name="Google Shape;93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4388" y="1761311"/>
            <a:ext cx="2977024" cy="1396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228600" y="228600"/>
            <a:ext cx="3142800" cy="4411800"/>
          </a:xfrm>
          <a:prstGeom prst="rect">
            <a:avLst/>
          </a:prstGeom>
          <a:solidFill>
            <a:srgbClr val="40BEAF">
              <a:alpha val="56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6928145">
            <a:off x="2166467" y="3477616"/>
            <a:ext cx="1228142" cy="85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555499" y="792950"/>
            <a:ext cx="2629200" cy="31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6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-9007700">
            <a:off x="102415" y="3669227"/>
            <a:ext cx="1184425" cy="70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/>
          <p:nvPr/>
        </p:nvSpPr>
        <p:spPr>
          <a:xfrm>
            <a:off x="228600" y="3539700"/>
            <a:ext cx="3142800" cy="1631700"/>
          </a:xfrm>
          <a:prstGeom prst="rect">
            <a:avLst/>
          </a:prstGeom>
          <a:solidFill>
            <a:srgbClr val="40BE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235625" y="3538425"/>
            <a:ext cx="3135900" cy="635100"/>
          </a:xfrm>
          <a:prstGeom prst="rect">
            <a:avLst/>
          </a:prstGeom>
          <a:solidFill>
            <a:srgbClr val="25A8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6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1792300">
            <a:off x="2188327" y="358425"/>
            <a:ext cx="1184425" cy="7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-3871855">
            <a:off x="80558" y="406196"/>
            <a:ext cx="1228142" cy="85096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>
            <a:spLocks noGrp="1"/>
          </p:cNvSpPr>
          <p:nvPr>
            <p:ph type="ctrTitle" idx="4294967295"/>
          </p:nvPr>
        </p:nvSpPr>
        <p:spPr>
          <a:xfrm>
            <a:off x="426762" y="4863663"/>
            <a:ext cx="2629200" cy="3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 T I V I T Y   C A R D 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592125" y="3606025"/>
            <a:ext cx="2629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Clean up as a family 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050" y="3698675"/>
            <a:ext cx="255403" cy="22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p16"/>
          <p:cNvGrpSpPr/>
          <p:nvPr/>
        </p:nvGrpSpPr>
        <p:grpSpPr>
          <a:xfrm>
            <a:off x="455454" y="4239563"/>
            <a:ext cx="2827621" cy="682500"/>
            <a:chOff x="455454" y="4239563"/>
            <a:chExt cx="2827621" cy="682500"/>
          </a:xfrm>
        </p:grpSpPr>
        <p:sp>
          <p:nvSpPr>
            <p:cNvPr id="110" name="Google Shape;110;p16"/>
            <p:cNvSpPr txBox="1"/>
            <p:nvPr/>
          </p:nvSpPr>
          <p:spPr>
            <a:xfrm>
              <a:off x="592125" y="4239563"/>
              <a:ext cx="1422300" cy="6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MOMENT OF THE DAY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Weekend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6"/>
            <p:cNvSpPr txBox="1"/>
            <p:nvPr/>
          </p:nvSpPr>
          <p:spPr>
            <a:xfrm>
              <a:off x="2207575" y="4239575"/>
              <a:ext cx="10755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DURATION 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 the morning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2" name="Google Shape;112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132350" y="4368525"/>
              <a:ext cx="91500" cy="133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55454" y="4368524"/>
              <a:ext cx="161994" cy="16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4" name="Google Shape;114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30613" y="745699"/>
            <a:ext cx="1745925" cy="2588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>
            <a:off x="228600" y="228600"/>
            <a:ext cx="3142800" cy="4411800"/>
          </a:xfrm>
          <a:prstGeom prst="rect">
            <a:avLst/>
          </a:prstGeom>
          <a:solidFill>
            <a:srgbClr val="40BEAF">
              <a:alpha val="56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6928145">
            <a:off x="2166467" y="3477616"/>
            <a:ext cx="1228142" cy="85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555499" y="792950"/>
            <a:ext cx="2629200" cy="31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-9007700">
            <a:off x="102415" y="3669227"/>
            <a:ext cx="1184425" cy="70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228600" y="3539700"/>
            <a:ext cx="3142800" cy="1631700"/>
          </a:xfrm>
          <a:prstGeom prst="rect">
            <a:avLst/>
          </a:prstGeom>
          <a:solidFill>
            <a:srgbClr val="40BE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235625" y="3538425"/>
            <a:ext cx="3135900" cy="750000"/>
          </a:xfrm>
          <a:prstGeom prst="rect">
            <a:avLst/>
          </a:prstGeom>
          <a:solidFill>
            <a:srgbClr val="25A8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7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1792300">
            <a:off x="2188327" y="358425"/>
            <a:ext cx="1184425" cy="7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-3871855">
            <a:off x="80558" y="406196"/>
            <a:ext cx="1228142" cy="85096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7"/>
          <p:cNvSpPr txBox="1">
            <a:spLocks noGrp="1"/>
          </p:cNvSpPr>
          <p:nvPr>
            <p:ph type="ctrTitle" idx="4294967295"/>
          </p:nvPr>
        </p:nvSpPr>
        <p:spPr>
          <a:xfrm>
            <a:off x="426762" y="4863663"/>
            <a:ext cx="2629200" cy="3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 T I V I T Y   C A R D 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592125" y="3606025"/>
            <a:ext cx="2629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Parents share stories about their childhood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050" y="3698675"/>
            <a:ext cx="255403" cy="22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17"/>
          <p:cNvGrpSpPr/>
          <p:nvPr/>
        </p:nvGrpSpPr>
        <p:grpSpPr>
          <a:xfrm>
            <a:off x="456292" y="4364713"/>
            <a:ext cx="2827621" cy="682500"/>
            <a:chOff x="455454" y="4239563"/>
            <a:chExt cx="2827621" cy="682500"/>
          </a:xfrm>
        </p:grpSpPr>
        <p:sp>
          <p:nvSpPr>
            <p:cNvPr id="131" name="Google Shape;131;p17"/>
            <p:cNvSpPr txBox="1"/>
            <p:nvPr/>
          </p:nvSpPr>
          <p:spPr>
            <a:xfrm>
              <a:off x="592125" y="4239563"/>
              <a:ext cx="1422300" cy="6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MOMENT OF THE DAY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During dinner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17"/>
            <p:cNvSpPr txBox="1"/>
            <p:nvPr/>
          </p:nvSpPr>
          <p:spPr>
            <a:xfrm>
              <a:off x="2207575" y="4239575"/>
              <a:ext cx="10755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DURATION 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15 minutes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3" name="Google Shape;133;p1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132350" y="4368525"/>
              <a:ext cx="91500" cy="133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55454" y="4368524"/>
              <a:ext cx="161994" cy="16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5" name="Google Shape;135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6363" y="1322661"/>
            <a:ext cx="2747284" cy="18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/>
          <p:nvPr/>
        </p:nvSpPr>
        <p:spPr>
          <a:xfrm>
            <a:off x="228600" y="228600"/>
            <a:ext cx="3142800" cy="4411800"/>
          </a:xfrm>
          <a:prstGeom prst="rect">
            <a:avLst/>
          </a:prstGeom>
          <a:solidFill>
            <a:srgbClr val="40BEAF">
              <a:alpha val="56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6928145">
            <a:off x="2166467" y="3477616"/>
            <a:ext cx="1228142" cy="85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555499" y="792950"/>
            <a:ext cx="2629200" cy="31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-9007700">
            <a:off x="102415" y="3669227"/>
            <a:ext cx="1184425" cy="70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/>
          <p:nvPr/>
        </p:nvSpPr>
        <p:spPr>
          <a:xfrm>
            <a:off x="228600" y="3539700"/>
            <a:ext cx="3142800" cy="1631700"/>
          </a:xfrm>
          <a:prstGeom prst="rect">
            <a:avLst/>
          </a:prstGeom>
          <a:solidFill>
            <a:srgbClr val="40BE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8"/>
          <p:cNvSpPr/>
          <p:nvPr/>
        </p:nvSpPr>
        <p:spPr>
          <a:xfrm>
            <a:off x="235625" y="3538425"/>
            <a:ext cx="3135900" cy="635100"/>
          </a:xfrm>
          <a:prstGeom prst="rect">
            <a:avLst/>
          </a:prstGeom>
          <a:solidFill>
            <a:srgbClr val="25A8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18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1792300">
            <a:off x="2188327" y="358425"/>
            <a:ext cx="1184425" cy="7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-3871855">
            <a:off x="80558" y="406196"/>
            <a:ext cx="1228142" cy="85096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8"/>
          <p:cNvSpPr txBox="1">
            <a:spLocks noGrp="1"/>
          </p:cNvSpPr>
          <p:nvPr>
            <p:ph type="ctrTitle" idx="4294967295"/>
          </p:nvPr>
        </p:nvSpPr>
        <p:spPr>
          <a:xfrm>
            <a:off x="426762" y="4863663"/>
            <a:ext cx="2629200" cy="3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 T I V I T Y   C A R D 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 txBox="1"/>
          <p:nvPr/>
        </p:nvSpPr>
        <p:spPr>
          <a:xfrm>
            <a:off x="592125" y="3606025"/>
            <a:ext cx="26292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Play sports or exercise together </a:t>
            </a:r>
            <a:endParaRPr sz="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050" y="3698675"/>
            <a:ext cx="255403" cy="22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18"/>
          <p:cNvGrpSpPr/>
          <p:nvPr/>
        </p:nvGrpSpPr>
        <p:grpSpPr>
          <a:xfrm>
            <a:off x="455454" y="4239563"/>
            <a:ext cx="2827621" cy="682500"/>
            <a:chOff x="455454" y="4239563"/>
            <a:chExt cx="2827621" cy="682500"/>
          </a:xfrm>
        </p:grpSpPr>
        <p:sp>
          <p:nvSpPr>
            <p:cNvPr id="152" name="Google Shape;152;p18"/>
            <p:cNvSpPr txBox="1"/>
            <p:nvPr/>
          </p:nvSpPr>
          <p:spPr>
            <a:xfrm>
              <a:off x="592125" y="4239563"/>
              <a:ext cx="1422300" cy="6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MOMENT OF THE DAY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Weekends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8"/>
            <p:cNvSpPr txBox="1"/>
            <p:nvPr/>
          </p:nvSpPr>
          <p:spPr>
            <a:xfrm>
              <a:off x="2207575" y="4239575"/>
              <a:ext cx="10755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DURATION 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30-60 minutes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4" name="Google Shape;154;p1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132350" y="4368525"/>
              <a:ext cx="91500" cy="133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1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55454" y="4368524"/>
              <a:ext cx="161994" cy="16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6" name="Google Shape;156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3775" y="1042052"/>
            <a:ext cx="2715161" cy="213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/>
          <p:nvPr/>
        </p:nvSpPr>
        <p:spPr>
          <a:xfrm>
            <a:off x="228600" y="228600"/>
            <a:ext cx="3142800" cy="4411800"/>
          </a:xfrm>
          <a:prstGeom prst="rect">
            <a:avLst/>
          </a:prstGeom>
          <a:solidFill>
            <a:srgbClr val="40BEAF">
              <a:alpha val="56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1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6928145">
            <a:off x="2166467" y="3477616"/>
            <a:ext cx="1228142" cy="85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9"/>
          <p:cNvPicPr preferRelativeResize="0"/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555499" y="792950"/>
            <a:ext cx="2629200" cy="31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9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-9007700">
            <a:off x="102415" y="3669227"/>
            <a:ext cx="1184425" cy="70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228600" y="3539700"/>
            <a:ext cx="3142800" cy="1631700"/>
          </a:xfrm>
          <a:prstGeom prst="rect">
            <a:avLst/>
          </a:prstGeom>
          <a:solidFill>
            <a:srgbClr val="40BE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9"/>
          <p:cNvSpPr/>
          <p:nvPr/>
        </p:nvSpPr>
        <p:spPr>
          <a:xfrm>
            <a:off x="235625" y="3538425"/>
            <a:ext cx="3135900" cy="750000"/>
          </a:xfrm>
          <a:prstGeom prst="rect">
            <a:avLst/>
          </a:prstGeom>
          <a:solidFill>
            <a:srgbClr val="25A8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1792300">
            <a:off x="2188327" y="358425"/>
            <a:ext cx="1184425" cy="7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-3871855">
            <a:off x="80558" y="406196"/>
            <a:ext cx="1228142" cy="85096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>
            <a:spLocks noGrp="1"/>
          </p:cNvSpPr>
          <p:nvPr>
            <p:ph type="ctrTitle" idx="4294967295"/>
          </p:nvPr>
        </p:nvSpPr>
        <p:spPr>
          <a:xfrm>
            <a:off x="426762" y="4863663"/>
            <a:ext cx="2629200" cy="3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 T I V I T Y   C A R D 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592125" y="3606025"/>
            <a:ext cx="27792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a favorite activity or hobby together 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(e.g., hiking, cooking, going to a festival, etc.) 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050" y="3698675"/>
            <a:ext cx="255403" cy="22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19"/>
          <p:cNvGrpSpPr/>
          <p:nvPr/>
        </p:nvGrpSpPr>
        <p:grpSpPr>
          <a:xfrm>
            <a:off x="456292" y="4364713"/>
            <a:ext cx="2827621" cy="682500"/>
            <a:chOff x="455454" y="4239563"/>
            <a:chExt cx="2827621" cy="682500"/>
          </a:xfrm>
        </p:grpSpPr>
        <p:sp>
          <p:nvSpPr>
            <p:cNvPr id="173" name="Google Shape;173;p19"/>
            <p:cNvSpPr txBox="1"/>
            <p:nvPr/>
          </p:nvSpPr>
          <p:spPr>
            <a:xfrm>
              <a:off x="592125" y="4239563"/>
              <a:ext cx="1422300" cy="6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MOMENT OF THE DAY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Weekend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9"/>
            <p:cNvSpPr txBox="1"/>
            <p:nvPr/>
          </p:nvSpPr>
          <p:spPr>
            <a:xfrm>
              <a:off x="2207575" y="4239575"/>
              <a:ext cx="10755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DURATION 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 hour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5" name="Google Shape;175;p1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132350" y="4368525"/>
              <a:ext cx="91500" cy="133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55454" y="4368524"/>
              <a:ext cx="161994" cy="16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7" name="Google Shape;177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5300" y="1066247"/>
            <a:ext cx="2549624" cy="209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/>
          <p:nvPr/>
        </p:nvSpPr>
        <p:spPr>
          <a:xfrm>
            <a:off x="228600" y="228600"/>
            <a:ext cx="3142800" cy="4411800"/>
          </a:xfrm>
          <a:prstGeom prst="rect">
            <a:avLst/>
          </a:prstGeom>
          <a:solidFill>
            <a:srgbClr val="40BEAF">
              <a:alpha val="56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2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6928145">
            <a:off x="2166467" y="3477616"/>
            <a:ext cx="1228142" cy="85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0"/>
          <p:cNvPicPr preferRelativeResize="0"/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555499" y="792950"/>
            <a:ext cx="2629200" cy="31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0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-9007700">
            <a:off x="102415" y="3669227"/>
            <a:ext cx="1184425" cy="70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0"/>
          <p:cNvSpPr/>
          <p:nvPr/>
        </p:nvSpPr>
        <p:spPr>
          <a:xfrm>
            <a:off x="228600" y="3539700"/>
            <a:ext cx="3142800" cy="1631700"/>
          </a:xfrm>
          <a:prstGeom prst="rect">
            <a:avLst/>
          </a:prstGeom>
          <a:solidFill>
            <a:srgbClr val="40BE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235625" y="3538425"/>
            <a:ext cx="3135900" cy="635100"/>
          </a:xfrm>
          <a:prstGeom prst="rect">
            <a:avLst/>
          </a:prstGeom>
          <a:solidFill>
            <a:srgbClr val="25A8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20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1792300">
            <a:off x="2188327" y="358425"/>
            <a:ext cx="1184425" cy="7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-3871855">
            <a:off x="80558" y="406196"/>
            <a:ext cx="1228142" cy="85096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 txBox="1">
            <a:spLocks noGrp="1"/>
          </p:cNvSpPr>
          <p:nvPr>
            <p:ph type="ctrTitle" idx="4294967295"/>
          </p:nvPr>
        </p:nvSpPr>
        <p:spPr>
          <a:xfrm>
            <a:off x="426762" y="4863663"/>
            <a:ext cx="2629200" cy="3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 T I V I T Y   C A R D 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592125" y="3606025"/>
            <a:ext cx="2629200" cy="6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a family karaoke session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050" y="3698675"/>
            <a:ext cx="255403" cy="22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20"/>
          <p:cNvGrpSpPr/>
          <p:nvPr/>
        </p:nvGrpSpPr>
        <p:grpSpPr>
          <a:xfrm>
            <a:off x="455454" y="4239563"/>
            <a:ext cx="2827621" cy="682500"/>
            <a:chOff x="455454" y="4239563"/>
            <a:chExt cx="2827621" cy="682500"/>
          </a:xfrm>
        </p:grpSpPr>
        <p:sp>
          <p:nvSpPr>
            <p:cNvPr id="194" name="Google Shape;194;p20"/>
            <p:cNvSpPr txBox="1"/>
            <p:nvPr/>
          </p:nvSpPr>
          <p:spPr>
            <a:xfrm>
              <a:off x="592125" y="4239563"/>
              <a:ext cx="1422300" cy="6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MOMENT OF THE DAY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Weekends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0"/>
            <p:cNvSpPr txBox="1"/>
            <p:nvPr/>
          </p:nvSpPr>
          <p:spPr>
            <a:xfrm>
              <a:off x="2207575" y="4239575"/>
              <a:ext cx="10755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DURATION 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Customizable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6" name="Google Shape;196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132350" y="4368525"/>
              <a:ext cx="91500" cy="133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55454" y="4368524"/>
              <a:ext cx="161994" cy="16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8" name="Google Shape;198;p20"/>
          <p:cNvPicPr preferRelativeResize="0"/>
          <p:nvPr/>
        </p:nvPicPr>
        <p:blipFill rotWithShape="1">
          <a:blip r:embed="rId9">
            <a:alphaModFix/>
          </a:blip>
          <a:srcRect r="6916"/>
          <a:stretch/>
        </p:blipFill>
        <p:spPr>
          <a:xfrm>
            <a:off x="222200" y="405675"/>
            <a:ext cx="3135901" cy="3132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"/>
          <p:cNvSpPr/>
          <p:nvPr/>
        </p:nvSpPr>
        <p:spPr>
          <a:xfrm>
            <a:off x="228600" y="228600"/>
            <a:ext cx="3142800" cy="4411800"/>
          </a:xfrm>
          <a:prstGeom prst="rect">
            <a:avLst/>
          </a:prstGeom>
          <a:solidFill>
            <a:srgbClr val="40BEAF">
              <a:alpha val="568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2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6928145">
            <a:off x="2166467" y="3477616"/>
            <a:ext cx="1228142" cy="850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>
            <a:off x="555499" y="792950"/>
            <a:ext cx="2629200" cy="313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-9007700">
            <a:off x="102415" y="3669227"/>
            <a:ext cx="1184425" cy="70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/>
          <p:cNvSpPr/>
          <p:nvPr/>
        </p:nvSpPr>
        <p:spPr>
          <a:xfrm>
            <a:off x="228600" y="3539700"/>
            <a:ext cx="3142800" cy="1631700"/>
          </a:xfrm>
          <a:prstGeom prst="rect">
            <a:avLst/>
          </a:prstGeom>
          <a:solidFill>
            <a:srgbClr val="40BEA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1"/>
          <p:cNvSpPr/>
          <p:nvPr/>
        </p:nvSpPr>
        <p:spPr>
          <a:xfrm>
            <a:off x="235625" y="3538425"/>
            <a:ext cx="3135900" cy="750000"/>
          </a:xfrm>
          <a:prstGeom prst="rect">
            <a:avLst/>
          </a:prstGeom>
          <a:solidFill>
            <a:srgbClr val="25A8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1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 rot="1792300">
            <a:off x="2188327" y="358425"/>
            <a:ext cx="1184425" cy="7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 rot="-3871855">
            <a:off x="80558" y="406196"/>
            <a:ext cx="1228142" cy="85096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1"/>
          <p:cNvSpPr txBox="1">
            <a:spLocks noGrp="1"/>
          </p:cNvSpPr>
          <p:nvPr>
            <p:ph type="ctrTitle" idx="4294967295"/>
          </p:nvPr>
        </p:nvSpPr>
        <p:spPr>
          <a:xfrm>
            <a:off x="426762" y="4863663"/>
            <a:ext cx="2629200" cy="3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"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 T I V I T Y   C A R D </a:t>
            </a:r>
            <a:endParaRPr sz="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1"/>
          <p:cNvSpPr txBox="1"/>
          <p:nvPr/>
        </p:nvSpPr>
        <p:spPr>
          <a:xfrm>
            <a:off x="592125" y="3606025"/>
            <a:ext cx="27792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9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Share the best and worst parts about their days</a:t>
            </a: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2050" y="3698675"/>
            <a:ext cx="255403" cy="2270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1"/>
          <p:cNvGrpSpPr/>
          <p:nvPr/>
        </p:nvGrpSpPr>
        <p:grpSpPr>
          <a:xfrm>
            <a:off x="456292" y="4288413"/>
            <a:ext cx="2827621" cy="852000"/>
            <a:chOff x="455454" y="4239563"/>
            <a:chExt cx="2827621" cy="852000"/>
          </a:xfrm>
        </p:grpSpPr>
        <p:sp>
          <p:nvSpPr>
            <p:cNvPr id="215" name="Google Shape;215;p21"/>
            <p:cNvSpPr txBox="1"/>
            <p:nvPr/>
          </p:nvSpPr>
          <p:spPr>
            <a:xfrm>
              <a:off x="592125" y="4239563"/>
              <a:ext cx="1422300" cy="85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MOMENT OF THE DAY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Dinner time or 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before bed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1"/>
            <p:cNvSpPr txBox="1"/>
            <p:nvPr/>
          </p:nvSpPr>
          <p:spPr>
            <a:xfrm>
              <a:off x="2207575" y="4239575"/>
              <a:ext cx="10755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DURATION 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15 minutes</a:t>
              </a:r>
              <a:endParaRPr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7" name="Google Shape;217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132350" y="4368525"/>
              <a:ext cx="91500" cy="133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55454" y="4368524"/>
              <a:ext cx="161994" cy="1619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9" name="Google Shape;219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0425" y="1281815"/>
            <a:ext cx="2519352" cy="1843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AF04E58DDB1147BACE8AD971ACB810" ma:contentTypeVersion="17" ma:contentTypeDescription="Create a new document." ma:contentTypeScope="" ma:versionID="11afb08bb001c51844071a9044290155">
  <xsd:schema xmlns:xsd="http://www.w3.org/2001/XMLSchema" xmlns:xs="http://www.w3.org/2001/XMLSchema" xmlns:p="http://schemas.microsoft.com/office/2006/metadata/properties" xmlns:ns2="b3e394f4-7e1b-40dc-9710-f85171a654f0" xmlns:ns3="9c6dacaa-8659-40a6-ae4b-db94d906a001" targetNamespace="http://schemas.microsoft.com/office/2006/metadata/properties" ma:root="true" ma:fieldsID="b2c2a2ee07de2eb9997aedb432d1592f" ns2:_="" ns3:_="">
    <xsd:import namespace="b3e394f4-7e1b-40dc-9710-f85171a654f0"/>
    <xsd:import namespace="9c6dacaa-8659-40a6-ae4b-db94d906a0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394f4-7e1b-40dc-9710-f85171a654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3f7c956-802a-45ac-b2ba-cc7850678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dacaa-8659-40a6-ae4b-db94d906a00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ee0e095-a9ee-45a3-ad98-fc47b39f0f4e}" ma:internalName="TaxCatchAll" ma:showField="CatchAllData" ma:web="9c6dacaa-8659-40a6-ae4b-db94d906a0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6dacaa-8659-40a6-ae4b-db94d906a001" xsi:nil="true"/>
    <lcf76f155ced4ddcb4097134ff3c332f xmlns="b3e394f4-7e1b-40dc-9710-f85171a654f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DD1D4F6-6DC1-45BF-B956-8C1040430E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e394f4-7e1b-40dc-9710-f85171a654f0"/>
    <ds:schemaRef ds:uri="9c6dacaa-8659-40a6-ae4b-db94d906a0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403632-6784-494F-A2B8-5D3627E758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0E354D-C9B1-42DD-A79A-10552783EFB3}">
  <ds:schemaRefs>
    <ds:schemaRef ds:uri="http://schemas.microsoft.com/office/2006/metadata/properties"/>
    <ds:schemaRef ds:uri="http://schemas.microsoft.com/office/infopath/2007/PartnerControls"/>
    <ds:schemaRef ds:uri="9c6dacaa-8659-40a6-ae4b-db94d906a001"/>
    <ds:schemaRef ds:uri="b3e394f4-7e1b-40dc-9710-f85171a654f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Macintosh PowerPoint</Application>
  <PresentationFormat>Custom</PresentationFormat>
  <Paragraphs>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Simple Light</vt:lpstr>
      <vt:lpstr>Family Activity  C H A L L E N G E   C A R D S</vt:lpstr>
      <vt:lpstr>Family Activity  C H A L L E N G E   C A R D S</vt:lpstr>
      <vt:lpstr>A C T I V I T Y   C A R D </vt:lpstr>
      <vt:lpstr>A C T I V I T Y   C A R D </vt:lpstr>
      <vt:lpstr>A C T I V I T Y   C A R D </vt:lpstr>
      <vt:lpstr>A C T I V I T Y   C A R D </vt:lpstr>
      <vt:lpstr>A C T I V I T Y   C A R D </vt:lpstr>
      <vt:lpstr>A C T I V I T Y   C A R D </vt:lpstr>
      <vt:lpstr>A C T I V I T Y   C A R D </vt:lpstr>
      <vt:lpstr>A C T I V I T Y   C A R D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4 Youth Family Space Editable Family Activity Challenge Cards</dc:title>
  <dc:subject/>
  <dc:creator>Breakthrough ACTION</dc:creator>
  <cp:keywords/>
  <dc:description/>
  <cp:lastModifiedBy>Marcela Aguilar</cp:lastModifiedBy>
  <cp:revision>2</cp:revision>
  <dcterms:modified xsi:type="dcterms:W3CDTF">2024-03-11T23:51:39Z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0x0101003CAF04E58DDB1147BACE8AD971ACB810</vt:lpwstr>
  </property>
</Properties>
</file>