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10440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40">
          <p15:clr>
            <a:srgbClr val="747775"/>
          </p15:clr>
        </p15:guide>
        <p15:guide id="2" pos="340">
          <p15:clr>
            <a:srgbClr val="747775"/>
          </p15:clr>
        </p15:guide>
        <p15:guide id="3" pos="4422">
          <p15:clr>
            <a:srgbClr val="747775"/>
          </p15:clr>
        </p15:guide>
        <p15:guide id="4" orient="horz" pos="6236">
          <p15:clr>
            <a:srgbClr val="747775"/>
          </p15:clr>
        </p15:guide>
        <p15:guide id="5" orient="horz" pos="508">
          <p15:clr>
            <a:srgbClr val="747775"/>
          </p15:clr>
        </p15:guide>
        <p15:guide id="6" pos="765">
          <p15:clr>
            <a:srgbClr val="747775"/>
          </p15:clr>
        </p15:guide>
        <p15:guide id="7" orient="horz" pos="604">
          <p15:clr>
            <a:srgbClr val="747775"/>
          </p15:clr>
        </p15:guide>
        <p15:guide id="8" pos="2472">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FC27D3A-35CD-4547-924D-C48F8D590350}">
  <a:tblStyle styleId="{8FC27D3A-35CD-4547-924D-C48F8D59035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0" orient="horz"/>
        <p:guide pos="340"/>
        <p:guide pos="4422"/>
        <p:guide pos="6236" orient="horz"/>
        <p:guide pos="508" orient="horz"/>
        <p:guide pos="765"/>
        <p:guide pos="604" orient="horz"/>
        <p:guide pos="2472"/>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13" Type="http://schemas.openxmlformats.org/officeDocument/2006/relationships/slide" Target="slides/slide7.xml"/><Relationship Id="rId18" Type="http://schemas.openxmlformats.org/officeDocument/2006/relationships/slide" Target="slides/slide12.xml"/><Relationship Id="rId21" Type="http://schemas.openxmlformats.org/officeDocument/2006/relationships/slide" Target="slides/slide15.xml"/><Relationship Id="rId3" Type="http://schemas.openxmlformats.org/officeDocument/2006/relationships/presProps" Target="presProps.xml"/><Relationship Id="rId34" Type="http://schemas.openxmlformats.org/officeDocument/2006/relationships/customXml" Target="../customXml/item1.xml"/><Relationship Id="rId25" Type="http://schemas.openxmlformats.org/officeDocument/2006/relationships/slide" Target="slides/slide19.xml"/><Relationship Id="rId7" Type="http://schemas.openxmlformats.org/officeDocument/2006/relationships/slide" Target="slides/slide1.xml"/><Relationship Id="rId33" Type="http://schemas.openxmlformats.org/officeDocument/2006/relationships/slide" Target="slides/slide27.xml"/><Relationship Id="rId12" Type="http://schemas.openxmlformats.org/officeDocument/2006/relationships/slide" Target="slides/slide6.xml"/><Relationship Id="rId17" Type="http://schemas.openxmlformats.org/officeDocument/2006/relationships/slide" Target="slides/slide11.xml"/><Relationship Id="rId20" Type="http://schemas.openxmlformats.org/officeDocument/2006/relationships/slide" Target="slides/slide14.xml"/><Relationship Id="rId2" Type="http://schemas.openxmlformats.org/officeDocument/2006/relationships/viewProps" Target="viewProps.xml"/><Relationship Id="rId29" Type="http://schemas.openxmlformats.org/officeDocument/2006/relationships/slide" Target="slides/slide23.xml"/><Relationship Id="rId16" Type="http://schemas.openxmlformats.org/officeDocument/2006/relationships/slide" Target="slides/slide10.xml"/><Relationship Id="rId24" Type="http://schemas.openxmlformats.org/officeDocument/2006/relationships/slide" Target="slides/slide18.xml"/><Relationship Id="rId1" Type="http://schemas.openxmlformats.org/officeDocument/2006/relationships/theme" Target="theme/theme1.xml"/><Relationship Id="rId6" Type="http://schemas.openxmlformats.org/officeDocument/2006/relationships/notesMaster" Target="notesMasters/notesMaster1.xml"/><Relationship Id="rId11" Type="http://schemas.openxmlformats.org/officeDocument/2006/relationships/slide" Target="slides/slide5.xml"/><Relationship Id="rId32" Type="http://schemas.openxmlformats.org/officeDocument/2006/relationships/slide" Target="slides/slide26.xml"/><Relationship Id="rId23" Type="http://schemas.openxmlformats.org/officeDocument/2006/relationships/slide" Target="slides/slide17.xml"/><Relationship Id="rId28" Type="http://schemas.openxmlformats.org/officeDocument/2006/relationships/slide" Target="slides/slide22.xml"/><Relationship Id="rId5" Type="http://schemas.openxmlformats.org/officeDocument/2006/relationships/slideMaster" Target="slideMasters/slideMaster1.xml"/><Relationship Id="rId15" Type="http://schemas.openxmlformats.org/officeDocument/2006/relationships/slide" Target="slides/slide9.xml"/><Relationship Id="rId36" Type="http://schemas.openxmlformats.org/officeDocument/2006/relationships/customXml" Target="../customXml/item3.xml"/><Relationship Id="rId31" Type="http://schemas.openxmlformats.org/officeDocument/2006/relationships/slide" Target="slides/slide25.xml"/><Relationship Id="rId10" Type="http://schemas.openxmlformats.org/officeDocument/2006/relationships/slide" Target="slides/slide4.xml"/><Relationship Id="rId19" Type="http://schemas.openxmlformats.org/officeDocument/2006/relationships/slide" Target="slides/slide13.xml"/><Relationship Id="rId22" Type="http://schemas.openxmlformats.org/officeDocument/2006/relationships/slide" Target="slides/slide16.xml"/><Relationship Id="rId4" Type="http://schemas.openxmlformats.org/officeDocument/2006/relationships/tableStyles" Target="tableStyles.xml"/><Relationship Id="rId9" Type="http://schemas.openxmlformats.org/officeDocument/2006/relationships/slide" Target="slides/slide3.xml"/><Relationship Id="rId27" Type="http://schemas.openxmlformats.org/officeDocument/2006/relationships/slide" Target="slides/slide21.xml"/><Relationship Id="rId30" Type="http://schemas.openxmlformats.org/officeDocument/2006/relationships/slide" Target="slides/slide24.xml"/><Relationship Id="rId14" Type="http://schemas.openxmlformats.org/officeDocument/2006/relationships/slide" Target="slides/slide8.xml"/><Relationship Id="rId35" Type="http://schemas.openxmlformats.org/officeDocument/2006/relationships/customXml" Target="../customXml/item2.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g28b379fbc07_0_0: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49" name="Google Shape;49;g28b379fbc0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8" name="Shape 468"/>
        <p:cNvGrpSpPr/>
        <p:nvPr/>
      </p:nvGrpSpPr>
      <p:grpSpPr>
        <a:xfrm>
          <a:off x="0" y="0"/>
          <a:ext cx="0" cy="0"/>
          <a:chOff x="0" y="0"/>
          <a:chExt cx="0" cy="0"/>
        </a:xfrm>
      </p:grpSpPr>
      <p:sp>
        <p:nvSpPr>
          <p:cNvPr id="469" name="Google Shape;469;g28dc6601b75_0_252: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470" name="Google Shape;470;g28dc6601b75_0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9" name="Shape 499"/>
        <p:cNvGrpSpPr/>
        <p:nvPr/>
      </p:nvGrpSpPr>
      <p:grpSpPr>
        <a:xfrm>
          <a:off x="0" y="0"/>
          <a:ext cx="0" cy="0"/>
          <a:chOff x="0" y="0"/>
          <a:chExt cx="0" cy="0"/>
        </a:xfrm>
      </p:grpSpPr>
      <p:sp>
        <p:nvSpPr>
          <p:cNvPr id="500" name="Google Shape;500;g28dc6601b75_0_295: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501" name="Google Shape;501;g28dc6601b75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g28dc6601b75_0_317: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520" name="Google Shape;520;g28dc6601b75_0_3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4" name="Shape 554"/>
        <p:cNvGrpSpPr/>
        <p:nvPr/>
      </p:nvGrpSpPr>
      <p:grpSpPr>
        <a:xfrm>
          <a:off x="0" y="0"/>
          <a:ext cx="0" cy="0"/>
          <a:chOff x="0" y="0"/>
          <a:chExt cx="0" cy="0"/>
        </a:xfrm>
      </p:grpSpPr>
      <p:sp>
        <p:nvSpPr>
          <p:cNvPr id="555" name="Google Shape;555;g28dc6601b75_0_367: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556" name="Google Shape;556;g28dc6601b75_0_3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7" name="Shape 587"/>
        <p:cNvGrpSpPr/>
        <p:nvPr/>
      </p:nvGrpSpPr>
      <p:grpSpPr>
        <a:xfrm>
          <a:off x="0" y="0"/>
          <a:ext cx="0" cy="0"/>
          <a:chOff x="0" y="0"/>
          <a:chExt cx="0" cy="0"/>
        </a:xfrm>
      </p:grpSpPr>
      <p:sp>
        <p:nvSpPr>
          <p:cNvPr id="588" name="Google Shape;588;g28dc6601b75_0_400: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589" name="Google Shape;589;g28dc6601b75_0_4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1" name="Shape 621"/>
        <p:cNvGrpSpPr/>
        <p:nvPr/>
      </p:nvGrpSpPr>
      <p:grpSpPr>
        <a:xfrm>
          <a:off x="0" y="0"/>
          <a:ext cx="0" cy="0"/>
          <a:chOff x="0" y="0"/>
          <a:chExt cx="0" cy="0"/>
        </a:xfrm>
      </p:grpSpPr>
      <p:sp>
        <p:nvSpPr>
          <p:cNvPr id="622" name="Google Shape;622;g28dc6601b75_0_437: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623" name="Google Shape;623;g28dc6601b75_0_4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2" name="Shape 642"/>
        <p:cNvGrpSpPr/>
        <p:nvPr/>
      </p:nvGrpSpPr>
      <p:grpSpPr>
        <a:xfrm>
          <a:off x="0" y="0"/>
          <a:ext cx="0" cy="0"/>
          <a:chOff x="0" y="0"/>
          <a:chExt cx="0" cy="0"/>
        </a:xfrm>
      </p:grpSpPr>
      <p:sp>
        <p:nvSpPr>
          <p:cNvPr id="643" name="Google Shape;643;g1e842c2043c_0_31: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644" name="Google Shape;644;g1e842c2043c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9" name="Shape 669"/>
        <p:cNvGrpSpPr/>
        <p:nvPr/>
      </p:nvGrpSpPr>
      <p:grpSpPr>
        <a:xfrm>
          <a:off x="0" y="0"/>
          <a:ext cx="0" cy="0"/>
          <a:chOff x="0" y="0"/>
          <a:chExt cx="0" cy="0"/>
        </a:xfrm>
      </p:grpSpPr>
      <p:sp>
        <p:nvSpPr>
          <p:cNvPr id="670" name="Google Shape;670;g288750adee6_0_13: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671" name="Google Shape;671;g288750adee6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6" name="Shape 696"/>
        <p:cNvGrpSpPr/>
        <p:nvPr/>
      </p:nvGrpSpPr>
      <p:grpSpPr>
        <a:xfrm>
          <a:off x="0" y="0"/>
          <a:ext cx="0" cy="0"/>
          <a:chOff x="0" y="0"/>
          <a:chExt cx="0" cy="0"/>
        </a:xfrm>
      </p:grpSpPr>
      <p:sp>
        <p:nvSpPr>
          <p:cNvPr id="697" name="Google Shape;697;g28dc6601b75_0_462: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698" name="Google Shape;698;g28dc6601b75_0_4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3" name="Shape 733"/>
        <p:cNvGrpSpPr/>
        <p:nvPr/>
      </p:nvGrpSpPr>
      <p:grpSpPr>
        <a:xfrm>
          <a:off x="0" y="0"/>
          <a:ext cx="0" cy="0"/>
          <a:chOff x="0" y="0"/>
          <a:chExt cx="0" cy="0"/>
        </a:xfrm>
      </p:grpSpPr>
      <p:sp>
        <p:nvSpPr>
          <p:cNvPr id="734" name="Google Shape;734;g28dc6601b75_0_494: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735" name="Google Shape;735;g28dc6601b75_0_4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1e81acb5e78_0_169: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1e81acb5e78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4" name="Shape 754"/>
        <p:cNvGrpSpPr/>
        <p:nvPr/>
      </p:nvGrpSpPr>
      <p:grpSpPr>
        <a:xfrm>
          <a:off x="0" y="0"/>
          <a:ext cx="0" cy="0"/>
          <a:chOff x="0" y="0"/>
          <a:chExt cx="0" cy="0"/>
        </a:xfrm>
      </p:grpSpPr>
      <p:sp>
        <p:nvSpPr>
          <p:cNvPr id="755" name="Google Shape;755;g28dc6601b75_0_534: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756" name="Google Shape;756;g28dc6601b75_0_5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0" name="Shape 790"/>
        <p:cNvGrpSpPr/>
        <p:nvPr/>
      </p:nvGrpSpPr>
      <p:grpSpPr>
        <a:xfrm>
          <a:off x="0" y="0"/>
          <a:ext cx="0" cy="0"/>
          <a:chOff x="0" y="0"/>
          <a:chExt cx="0" cy="0"/>
        </a:xfrm>
      </p:grpSpPr>
      <p:sp>
        <p:nvSpPr>
          <p:cNvPr id="791" name="Google Shape;791;g28dc6601b75_0_582: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792" name="Google Shape;792;g28dc6601b75_0_5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6" name="Shape 806"/>
        <p:cNvGrpSpPr/>
        <p:nvPr/>
      </p:nvGrpSpPr>
      <p:grpSpPr>
        <a:xfrm>
          <a:off x="0" y="0"/>
          <a:ext cx="0" cy="0"/>
          <a:chOff x="0" y="0"/>
          <a:chExt cx="0" cy="0"/>
        </a:xfrm>
      </p:grpSpPr>
      <p:sp>
        <p:nvSpPr>
          <p:cNvPr id="807" name="Google Shape;807;g1e842c2043c_0_0: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808" name="Google Shape;808;g1e842c2043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4" name="Shape 834"/>
        <p:cNvGrpSpPr/>
        <p:nvPr/>
      </p:nvGrpSpPr>
      <p:grpSpPr>
        <a:xfrm>
          <a:off x="0" y="0"/>
          <a:ext cx="0" cy="0"/>
          <a:chOff x="0" y="0"/>
          <a:chExt cx="0" cy="0"/>
        </a:xfrm>
      </p:grpSpPr>
      <p:sp>
        <p:nvSpPr>
          <p:cNvPr id="835" name="Google Shape;835;g28a1899e695_0_115: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836" name="Google Shape;836;g28a1899e695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2" name="Shape 862"/>
        <p:cNvGrpSpPr/>
        <p:nvPr/>
      </p:nvGrpSpPr>
      <p:grpSpPr>
        <a:xfrm>
          <a:off x="0" y="0"/>
          <a:ext cx="0" cy="0"/>
          <a:chOff x="0" y="0"/>
          <a:chExt cx="0" cy="0"/>
        </a:xfrm>
      </p:grpSpPr>
      <p:sp>
        <p:nvSpPr>
          <p:cNvPr id="863" name="Google Shape;863;g1e842c2043c_0_77: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864" name="Google Shape;864;g1e842c2043c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3" name="Shape 893"/>
        <p:cNvGrpSpPr/>
        <p:nvPr/>
      </p:nvGrpSpPr>
      <p:grpSpPr>
        <a:xfrm>
          <a:off x="0" y="0"/>
          <a:ext cx="0" cy="0"/>
          <a:chOff x="0" y="0"/>
          <a:chExt cx="0" cy="0"/>
        </a:xfrm>
      </p:grpSpPr>
      <p:sp>
        <p:nvSpPr>
          <p:cNvPr id="894" name="Google Shape;894;g1e842c2043c_1_0: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895" name="Google Shape;895;g1e842c2043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1" name="Shape 921"/>
        <p:cNvGrpSpPr/>
        <p:nvPr/>
      </p:nvGrpSpPr>
      <p:grpSpPr>
        <a:xfrm>
          <a:off x="0" y="0"/>
          <a:ext cx="0" cy="0"/>
          <a:chOff x="0" y="0"/>
          <a:chExt cx="0" cy="0"/>
        </a:xfrm>
      </p:grpSpPr>
      <p:sp>
        <p:nvSpPr>
          <p:cNvPr id="922" name="Google Shape;922;g28b379fbc07_0_30: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923" name="Google Shape;923;g28b379fbc07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8" name="Shape 968"/>
        <p:cNvGrpSpPr/>
        <p:nvPr/>
      </p:nvGrpSpPr>
      <p:grpSpPr>
        <a:xfrm>
          <a:off x="0" y="0"/>
          <a:ext cx="0" cy="0"/>
          <a:chOff x="0" y="0"/>
          <a:chExt cx="0" cy="0"/>
        </a:xfrm>
      </p:grpSpPr>
      <p:sp>
        <p:nvSpPr>
          <p:cNvPr id="969" name="Google Shape;969;g28a1899e695_0_11: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970" name="Google Shape;970;g28a1899e69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28dc6601b75_0_76: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28dc6601b75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1e81acb5e78_4_0: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1e81acb5e78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8dc6601b75_0_2: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371" name="Google Shape;371;g28dc6601b75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28dc6601b75_0_180: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394" name="Google Shape;394;g28dc6601b75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1e81acb5e78_0_135: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415" name="Google Shape;415;g1e81acb5e78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g28dc6601b75_0_203:notes"/>
          <p:cNvSpPr/>
          <p:nvPr>
            <p:ph idx="2" type="sldImg"/>
          </p:nvPr>
        </p:nvSpPr>
        <p:spPr>
          <a:xfrm>
            <a:off x="2187788"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449" name="Google Shape;449;g28dc6601b75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re" type="title">
  <p:cSld name="TITLE">
    <p:spTree>
      <p:nvGrpSpPr>
        <p:cNvPr id="9" name="Shape 9"/>
        <p:cNvGrpSpPr/>
        <p:nvPr/>
      </p:nvGrpSpPr>
      <p:grpSpPr>
        <a:xfrm>
          <a:off x="0" y="0"/>
          <a:ext cx="0" cy="0"/>
          <a:chOff x="0" y="0"/>
          <a:chExt cx="0" cy="0"/>
        </a:xfrm>
      </p:grpSpPr>
      <p:sp>
        <p:nvSpPr>
          <p:cNvPr id="10" name="Google Shape;10;p2"/>
          <p:cNvSpPr txBox="1"/>
          <p:nvPr>
            <p:ph idx="12" type="sldNum"/>
          </p:nvPr>
        </p:nvSpPr>
        <p:spPr>
          <a:xfrm>
            <a:off x="4464866" y="78202"/>
            <a:ext cx="2925000" cy="1228500"/>
          </a:xfrm>
          <a:prstGeom prst="rect">
            <a:avLst/>
          </a:prstGeom>
        </p:spPr>
        <p:txBody>
          <a:bodyPr anchorCtr="0" anchor="ctr" bIns="91425" lIns="91425" spcFirstLastPara="1" rIns="91425" wrap="square" tIns="91425">
            <a:normAutofit/>
          </a:bodyPr>
          <a:lstStyle>
            <a:lvl1pPr lvl="0">
              <a:buNone/>
              <a:defRPr b="1" sz="1100">
                <a:solidFill>
                  <a:srgbClr val="666666"/>
                </a:solidFill>
                <a:latin typeface="Calibri"/>
                <a:ea typeface="Calibri"/>
                <a:cs typeface="Calibri"/>
                <a:sym typeface="Calibri"/>
              </a:defRPr>
            </a:lvl1pPr>
            <a:lvl2pPr lvl="1">
              <a:buNone/>
              <a:defRPr b="1" sz="1100">
                <a:solidFill>
                  <a:srgbClr val="666666"/>
                </a:solidFill>
                <a:latin typeface="Calibri"/>
                <a:ea typeface="Calibri"/>
                <a:cs typeface="Calibri"/>
                <a:sym typeface="Calibri"/>
              </a:defRPr>
            </a:lvl2pPr>
            <a:lvl3pPr lvl="2">
              <a:buNone/>
              <a:defRPr b="1" sz="1100">
                <a:solidFill>
                  <a:srgbClr val="666666"/>
                </a:solidFill>
                <a:latin typeface="Calibri"/>
                <a:ea typeface="Calibri"/>
                <a:cs typeface="Calibri"/>
                <a:sym typeface="Calibri"/>
              </a:defRPr>
            </a:lvl3pPr>
            <a:lvl4pPr lvl="3">
              <a:buNone/>
              <a:defRPr b="1" sz="1100">
                <a:solidFill>
                  <a:srgbClr val="666666"/>
                </a:solidFill>
                <a:latin typeface="Calibri"/>
                <a:ea typeface="Calibri"/>
                <a:cs typeface="Calibri"/>
                <a:sym typeface="Calibri"/>
              </a:defRPr>
            </a:lvl4pPr>
            <a:lvl5pPr lvl="4">
              <a:buNone/>
              <a:defRPr b="1" sz="1100">
                <a:solidFill>
                  <a:srgbClr val="666666"/>
                </a:solidFill>
                <a:latin typeface="Calibri"/>
                <a:ea typeface="Calibri"/>
                <a:cs typeface="Calibri"/>
                <a:sym typeface="Calibri"/>
              </a:defRPr>
            </a:lvl5pPr>
            <a:lvl6pPr lvl="5">
              <a:buNone/>
              <a:defRPr b="1" sz="1100">
                <a:solidFill>
                  <a:srgbClr val="666666"/>
                </a:solidFill>
                <a:latin typeface="Calibri"/>
                <a:ea typeface="Calibri"/>
                <a:cs typeface="Calibri"/>
                <a:sym typeface="Calibri"/>
              </a:defRPr>
            </a:lvl6pPr>
            <a:lvl7pPr lvl="6">
              <a:buNone/>
              <a:defRPr b="1" sz="1100">
                <a:solidFill>
                  <a:srgbClr val="666666"/>
                </a:solidFill>
                <a:latin typeface="Calibri"/>
                <a:ea typeface="Calibri"/>
                <a:cs typeface="Calibri"/>
                <a:sym typeface="Calibri"/>
              </a:defRPr>
            </a:lvl7pPr>
            <a:lvl8pPr lvl="7">
              <a:buNone/>
              <a:defRPr b="1" sz="1100">
                <a:solidFill>
                  <a:srgbClr val="666666"/>
                </a:solidFill>
                <a:latin typeface="Calibri"/>
                <a:ea typeface="Calibri"/>
                <a:cs typeface="Calibri"/>
                <a:sym typeface="Calibri"/>
              </a:defRPr>
            </a:lvl8pPr>
            <a:lvl9pPr lvl="8">
              <a:buNone/>
              <a:defRPr b="1" sz="1100">
                <a:solidFill>
                  <a:srgbClr val="666666"/>
                </a:solidFill>
                <a:latin typeface="Calibri"/>
                <a:ea typeface="Calibri"/>
                <a:cs typeface="Calibri"/>
                <a:sym typeface="Calibri"/>
              </a:defRPr>
            </a:lvl9pPr>
          </a:lstStyle>
          <a:p>
            <a:pPr indent="0" lvl="0" marL="0" rtl="0" algn="r">
              <a:spcBef>
                <a:spcPts val="0"/>
              </a:spcBef>
              <a:spcAft>
                <a:spcPts val="0"/>
              </a:spcAft>
              <a:buNone/>
            </a:pPr>
            <a:r>
              <a:rPr lang="es"/>
              <a:t>pg. </a:t>
            </a: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1" name="Shape 41"/>
        <p:cNvGrpSpPr/>
        <p:nvPr/>
      </p:nvGrpSpPr>
      <p:grpSpPr>
        <a:xfrm>
          <a:off x="0" y="0"/>
          <a:ext cx="0" cy="0"/>
          <a:chOff x="0" y="0"/>
          <a:chExt cx="0" cy="0"/>
        </a:xfrm>
      </p:grpSpPr>
      <p:sp>
        <p:nvSpPr>
          <p:cNvPr id="42" name="Google Shape;42;p11"/>
          <p:cNvSpPr txBox="1"/>
          <p:nvPr>
            <p:ph hasCustomPrompt="1" type="title"/>
          </p:nvPr>
        </p:nvSpPr>
        <p:spPr>
          <a:xfrm>
            <a:off x="257705" y="2245153"/>
            <a:ext cx="7044600" cy="3985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3" name="Google Shape;43;p11"/>
          <p:cNvSpPr txBox="1"/>
          <p:nvPr>
            <p:ph idx="1" type="body"/>
          </p:nvPr>
        </p:nvSpPr>
        <p:spPr>
          <a:xfrm>
            <a:off x="257705" y="6398217"/>
            <a:ext cx="7044600" cy="2640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4" name="Google Shape;44;p11"/>
          <p:cNvSpPr txBox="1"/>
          <p:nvPr>
            <p:ph idx="12" type="sldNum"/>
          </p:nvPr>
        </p:nvSpPr>
        <p:spPr>
          <a:xfrm>
            <a:off x="7004788" y="9465147"/>
            <a:ext cx="453600" cy="798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12"/>
          <p:cNvSpPr txBox="1"/>
          <p:nvPr>
            <p:ph idx="12" type="sldNum"/>
          </p:nvPr>
        </p:nvSpPr>
        <p:spPr>
          <a:xfrm>
            <a:off x="7004788" y="9465147"/>
            <a:ext cx="453600" cy="798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 name="Shape 11"/>
        <p:cNvGrpSpPr/>
        <p:nvPr/>
      </p:nvGrpSpPr>
      <p:grpSpPr>
        <a:xfrm>
          <a:off x="0" y="0"/>
          <a:ext cx="0" cy="0"/>
          <a:chOff x="0" y="0"/>
          <a:chExt cx="0" cy="0"/>
        </a:xfrm>
      </p:grpSpPr>
      <p:sp>
        <p:nvSpPr>
          <p:cNvPr id="12" name="Google Shape;12;p3"/>
          <p:cNvSpPr txBox="1"/>
          <p:nvPr>
            <p:ph type="title"/>
          </p:nvPr>
        </p:nvSpPr>
        <p:spPr>
          <a:xfrm>
            <a:off x="257705" y="4365680"/>
            <a:ext cx="7044600" cy="17085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3" name="Google Shape;13;p3"/>
          <p:cNvSpPr txBox="1"/>
          <p:nvPr>
            <p:ph idx="12" type="sldNum"/>
          </p:nvPr>
        </p:nvSpPr>
        <p:spPr>
          <a:xfrm>
            <a:off x="7004788" y="9465147"/>
            <a:ext cx="453600" cy="798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4"/>
          <p:cNvSpPr txBox="1"/>
          <p:nvPr>
            <p:ph type="title"/>
          </p:nvPr>
        </p:nvSpPr>
        <p:spPr>
          <a:xfrm>
            <a:off x="257705" y="903288"/>
            <a:ext cx="7044600" cy="1162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6" name="Google Shape;16;p4"/>
          <p:cNvSpPr txBox="1"/>
          <p:nvPr>
            <p:ph idx="1" type="body"/>
          </p:nvPr>
        </p:nvSpPr>
        <p:spPr>
          <a:xfrm>
            <a:off x="257705" y="2339232"/>
            <a:ext cx="7044600" cy="69345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7" name="Google Shape;17;p4"/>
          <p:cNvSpPr txBox="1"/>
          <p:nvPr>
            <p:ph idx="12" type="sldNum"/>
          </p:nvPr>
        </p:nvSpPr>
        <p:spPr>
          <a:xfrm>
            <a:off x="7004788" y="9465147"/>
            <a:ext cx="453600" cy="798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8" name="Shape 18"/>
        <p:cNvGrpSpPr/>
        <p:nvPr/>
      </p:nvGrpSpPr>
      <p:grpSpPr>
        <a:xfrm>
          <a:off x="0" y="0"/>
          <a:ext cx="0" cy="0"/>
          <a:chOff x="0" y="0"/>
          <a:chExt cx="0" cy="0"/>
        </a:xfrm>
      </p:grpSpPr>
      <p:sp>
        <p:nvSpPr>
          <p:cNvPr id="19" name="Google Shape;19;p5"/>
          <p:cNvSpPr txBox="1"/>
          <p:nvPr>
            <p:ph type="title"/>
          </p:nvPr>
        </p:nvSpPr>
        <p:spPr>
          <a:xfrm>
            <a:off x="257705" y="903288"/>
            <a:ext cx="7044600" cy="1162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5"/>
          <p:cNvSpPr txBox="1"/>
          <p:nvPr>
            <p:ph idx="1" type="body"/>
          </p:nvPr>
        </p:nvSpPr>
        <p:spPr>
          <a:xfrm>
            <a:off x="257705" y="2339232"/>
            <a:ext cx="3306900" cy="69345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1" name="Google Shape;21;p5"/>
          <p:cNvSpPr txBox="1"/>
          <p:nvPr>
            <p:ph idx="2" type="body"/>
          </p:nvPr>
        </p:nvSpPr>
        <p:spPr>
          <a:xfrm>
            <a:off x="3995291" y="2339232"/>
            <a:ext cx="3306900" cy="69345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2" name="Google Shape;22;p5"/>
          <p:cNvSpPr txBox="1"/>
          <p:nvPr>
            <p:ph idx="12" type="sldNum"/>
          </p:nvPr>
        </p:nvSpPr>
        <p:spPr>
          <a:xfrm>
            <a:off x="7004788" y="9465147"/>
            <a:ext cx="453600" cy="798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6"/>
          <p:cNvSpPr txBox="1"/>
          <p:nvPr>
            <p:ph type="title"/>
          </p:nvPr>
        </p:nvSpPr>
        <p:spPr>
          <a:xfrm>
            <a:off x="257705" y="903288"/>
            <a:ext cx="7044600" cy="1162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6"/>
          <p:cNvSpPr txBox="1"/>
          <p:nvPr>
            <p:ph idx="12" type="sldNum"/>
          </p:nvPr>
        </p:nvSpPr>
        <p:spPr>
          <a:xfrm>
            <a:off x="7004788" y="9465147"/>
            <a:ext cx="453600" cy="798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6" name="Shape 26"/>
        <p:cNvGrpSpPr/>
        <p:nvPr/>
      </p:nvGrpSpPr>
      <p:grpSpPr>
        <a:xfrm>
          <a:off x="0" y="0"/>
          <a:ext cx="0" cy="0"/>
          <a:chOff x="0" y="0"/>
          <a:chExt cx="0" cy="0"/>
        </a:xfrm>
      </p:grpSpPr>
      <p:sp>
        <p:nvSpPr>
          <p:cNvPr id="27" name="Google Shape;27;p7"/>
          <p:cNvSpPr txBox="1"/>
          <p:nvPr>
            <p:ph type="title"/>
          </p:nvPr>
        </p:nvSpPr>
        <p:spPr>
          <a:xfrm>
            <a:off x="257705" y="1127727"/>
            <a:ext cx="2321700" cy="15339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28" name="Google Shape;28;p7"/>
          <p:cNvSpPr txBox="1"/>
          <p:nvPr>
            <p:ph idx="1" type="body"/>
          </p:nvPr>
        </p:nvSpPr>
        <p:spPr>
          <a:xfrm>
            <a:off x="257705" y="2820535"/>
            <a:ext cx="2321700" cy="6453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7"/>
          <p:cNvSpPr txBox="1"/>
          <p:nvPr>
            <p:ph idx="12" type="sldNum"/>
          </p:nvPr>
        </p:nvSpPr>
        <p:spPr>
          <a:xfrm>
            <a:off x="7004788" y="9465147"/>
            <a:ext cx="453600" cy="798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0" name="Shape 30"/>
        <p:cNvGrpSpPr/>
        <p:nvPr/>
      </p:nvGrpSpPr>
      <p:grpSpPr>
        <a:xfrm>
          <a:off x="0" y="0"/>
          <a:ext cx="0" cy="0"/>
          <a:chOff x="0" y="0"/>
          <a:chExt cx="0" cy="0"/>
        </a:xfrm>
      </p:grpSpPr>
      <p:sp>
        <p:nvSpPr>
          <p:cNvPr id="31" name="Google Shape;31;p8"/>
          <p:cNvSpPr txBox="1"/>
          <p:nvPr>
            <p:ph type="title"/>
          </p:nvPr>
        </p:nvSpPr>
        <p:spPr>
          <a:xfrm>
            <a:off x="405325" y="913690"/>
            <a:ext cx="5264700" cy="83034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2" name="Google Shape;32;p8"/>
          <p:cNvSpPr txBox="1"/>
          <p:nvPr>
            <p:ph idx="12" type="sldNum"/>
          </p:nvPr>
        </p:nvSpPr>
        <p:spPr>
          <a:xfrm>
            <a:off x="7004788" y="9465147"/>
            <a:ext cx="453600" cy="798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3" name="Shape 33"/>
        <p:cNvGrpSpPr/>
        <p:nvPr/>
      </p:nvGrpSpPr>
      <p:grpSpPr>
        <a:xfrm>
          <a:off x="0" y="0"/>
          <a:ext cx="0" cy="0"/>
          <a:chOff x="0" y="0"/>
          <a:chExt cx="0" cy="0"/>
        </a:xfrm>
      </p:grpSpPr>
      <p:sp>
        <p:nvSpPr>
          <p:cNvPr id="34" name="Google Shape;34;p9"/>
          <p:cNvSpPr/>
          <p:nvPr/>
        </p:nvSpPr>
        <p:spPr>
          <a:xfrm>
            <a:off x="3780000" y="-254"/>
            <a:ext cx="3780000" cy="10440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9"/>
          <p:cNvSpPr txBox="1"/>
          <p:nvPr>
            <p:ph type="title"/>
          </p:nvPr>
        </p:nvSpPr>
        <p:spPr>
          <a:xfrm>
            <a:off x="219508" y="2503032"/>
            <a:ext cx="3344400" cy="30087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6" name="Google Shape;36;p9"/>
          <p:cNvSpPr txBox="1"/>
          <p:nvPr>
            <p:ph idx="1" type="subTitle"/>
          </p:nvPr>
        </p:nvSpPr>
        <p:spPr>
          <a:xfrm>
            <a:off x="219508" y="5689531"/>
            <a:ext cx="3344400" cy="25068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7" name="Google Shape;37;p9"/>
          <p:cNvSpPr txBox="1"/>
          <p:nvPr>
            <p:ph idx="2" type="body"/>
          </p:nvPr>
        </p:nvSpPr>
        <p:spPr>
          <a:xfrm>
            <a:off x="4083839" y="1469689"/>
            <a:ext cx="3172200" cy="75000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8" name="Google Shape;38;p9"/>
          <p:cNvSpPr txBox="1"/>
          <p:nvPr>
            <p:ph idx="12" type="sldNum"/>
          </p:nvPr>
        </p:nvSpPr>
        <p:spPr>
          <a:xfrm>
            <a:off x="7004788" y="9465147"/>
            <a:ext cx="453600" cy="7989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9" name="Shape 39"/>
        <p:cNvGrpSpPr/>
        <p:nvPr/>
      </p:nvGrpSpPr>
      <p:grpSpPr>
        <a:xfrm>
          <a:off x="0" y="0"/>
          <a:ext cx="0" cy="0"/>
          <a:chOff x="0" y="0"/>
          <a:chExt cx="0" cy="0"/>
        </a:xfrm>
      </p:grpSpPr>
      <p:sp>
        <p:nvSpPr>
          <p:cNvPr id="40" name="Google Shape;40;p10"/>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lvl1pPr lvl="0">
              <a:buNone/>
              <a:defRPr sz="1200">
                <a:latin typeface="Calibri"/>
                <a:ea typeface="Calibri"/>
                <a:cs typeface="Calibri"/>
                <a:sym typeface="Calibri"/>
              </a:defRPr>
            </a:lvl1pPr>
            <a:lvl2pPr lvl="1">
              <a:buNone/>
              <a:defRPr sz="1200">
                <a:latin typeface="Calibri"/>
                <a:ea typeface="Calibri"/>
                <a:cs typeface="Calibri"/>
                <a:sym typeface="Calibri"/>
              </a:defRPr>
            </a:lvl2pPr>
            <a:lvl3pPr lvl="2">
              <a:buNone/>
              <a:defRPr sz="1200">
                <a:latin typeface="Calibri"/>
                <a:ea typeface="Calibri"/>
                <a:cs typeface="Calibri"/>
                <a:sym typeface="Calibri"/>
              </a:defRPr>
            </a:lvl3pPr>
            <a:lvl4pPr lvl="3">
              <a:buNone/>
              <a:defRPr sz="1200">
                <a:latin typeface="Calibri"/>
                <a:ea typeface="Calibri"/>
                <a:cs typeface="Calibri"/>
                <a:sym typeface="Calibri"/>
              </a:defRPr>
            </a:lvl4pPr>
            <a:lvl5pPr lvl="4">
              <a:buNone/>
              <a:defRPr sz="1200">
                <a:latin typeface="Calibri"/>
                <a:ea typeface="Calibri"/>
                <a:cs typeface="Calibri"/>
                <a:sym typeface="Calibri"/>
              </a:defRPr>
            </a:lvl5pPr>
            <a:lvl6pPr lvl="5">
              <a:buNone/>
              <a:defRPr sz="1200">
                <a:latin typeface="Calibri"/>
                <a:ea typeface="Calibri"/>
                <a:cs typeface="Calibri"/>
                <a:sym typeface="Calibri"/>
              </a:defRPr>
            </a:lvl6pPr>
            <a:lvl7pPr lvl="6">
              <a:buNone/>
              <a:defRPr sz="1200">
                <a:latin typeface="Calibri"/>
                <a:ea typeface="Calibri"/>
                <a:cs typeface="Calibri"/>
                <a:sym typeface="Calibri"/>
              </a:defRPr>
            </a:lvl7pPr>
            <a:lvl8pPr lvl="7">
              <a:buNone/>
              <a:defRPr sz="1200">
                <a:latin typeface="Calibri"/>
                <a:ea typeface="Calibri"/>
                <a:cs typeface="Calibri"/>
                <a:sym typeface="Calibri"/>
              </a:defRPr>
            </a:lvl8pPr>
            <a:lvl9pPr lvl="8">
              <a:buNone/>
              <a:defRPr sz="1200">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03288"/>
            <a:ext cx="7044600" cy="1162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39232"/>
            <a:ext cx="7044600" cy="69345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465147"/>
            <a:ext cx="453600" cy="7989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2.xml"/><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hyperlink" Target="https://thecompassforsbc.org/wp-content/uploads/GoFamilies_English20Final20Rev1.pdf" TargetMode="External"/><Relationship Id="rId5" Type="http://schemas.openxmlformats.org/officeDocument/2006/relationships/hyperlink" Target="https://thecompassforsbc.org/wp-content/uploads/GoFamilies_English20Final20Rev1.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hyperlink" Target="https://thecompassforsbc.org/wp-content/uploads/GoFamilies_English20Final20Rev1.pdf" TargetMode="External"/><Relationship Id="rId5" Type="http://schemas.openxmlformats.org/officeDocument/2006/relationships/hyperlink" Target="https://thecompassforsbc.org/wp-content/uploads/GoFamilies_English20Final20Rev1.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2017-2020.usaid.gov/sites/default/files/documents/1865/Doorways_III_Teachers_Manual.pdf" TargetMode="External"/><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 Id="rId3" Type="http://schemas.openxmlformats.org/officeDocument/2006/relationships/hyperlink" Target="https://amaze.org/video/gender-identity-gender-roles-stereotypes/" TargetMode="External"/><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hyperlink" Target="https://amaze.org/video/gender-identity-gender-roles-stereotype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 Id="rId3" Type="http://schemas.openxmlformats.org/officeDocument/2006/relationships/hyperlink" Target="https://amaze.org/" TargetMode="External"/><Relationship Id="rId4" Type="http://schemas.openxmlformats.org/officeDocument/2006/relationships/hyperlink" Target="https://www.deepl.com/translato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hyperlink" Target="https://docs.google.com/presentation/d/1BQ8a0v3ozPAE8ekO2aWOPfnTEKQVzlBY/edit?usp=drive_link&amp;ouid=102302068505892775132&amp;rtpof=true&amp;sd=tru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hyperlink" Target="https://happyyouhappyfamily.com/questions-for-kids/?fbclid=IwAR14Odtl9WobGGQB-shEZxdcw5IoPnGIGHeKfzpDyevrGS0wwWmuh6RscC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hyperlink" Target="https://thecompassforsbc.org/wp-content/uploads/GoFamilies_English20Final20Rev1.pdf" TargetMode="External"/><Relationship Id="rId4" Type="http://schemas.openxmlformats.org/officeDocument/2006/relationships/hyperlink" Target="https://thecompassforsbc.org/wp-content/uploads/GoFamilies_English20Final20Rev1.pdf" TargetMode="External"/><Relationship Id="rId5" Type="http://schemas.openxmlformats.org/officeDocument/2006/relationships/hyperlink" Target="https://thecompassforsbc.org/wp-content/uploads/GoFamilies_English20Final20Rev1.pdf" TargetMode="External"/><Relationship Id="rId6" Type="http://schemas.openxmlformats.org/officeDocument/2006/relationships/image" Target="../media/image1.png"/><Relationship Id="rId7" Type="http://schemas.openxmlformats.org/officeDocument/2006/relationships/hyperlink" Target="https://thecompassforsbc.org/wp-content/uploads/GoFamilies_English20Final20Rev1.pdf" TargetMode="External"/><Relationship Id="rId8" Type="http://schemas.openxmlformats.org/officeDocument/2006/relationships/hyperlink" Target="https://thecompassforsbc.org/wp-content/uploads/GoFamilies_English20Final20Rev1.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hyperlink" Target="https://thecompassforsbc.org/wp-content/uploads/GoFamilies_English20Final20Rev1.pdf" TargetMode="External"/><Relationship Id="rId4" Type="http://schemas.openxmlformats.org/officeDocument/2006/relationships/hyperlink" Target="https://thecompassforsbc.org/wp-content/uploads/GoFamilies_English20Final20Rev1.pdf" TargetMode="External"/><Relationship Id="rId5" Type="http://schemas.openxmlformats.org/officeDocument/2006/relationships/hyperlink" Target="https://thecompassforsbc.org/wp-content/uploads/GoFamilies_English20Final20Rev1.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13"/>
          <p:cNvSpPr/>
          <p:nvPr/>
        </p:nvSpPr>
        <p:spPr>
          <a:xfrm>
            <a:off x="0" y="-22275"/>
            <a:ext cx="7582200" cy="829500"/>
          </a:xfrm>
          <a:prstGeom prst="rect">
            <a:avLst/>
          </a:prstGeom>
          <a:solidFill>
            <a:srgbClr val="EEEEEE"/>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2" name="Google Shape;52;p13"/>
          <p:cNvSpPr txBox="1"/>
          <p:nvPr/>
        </p:nvSpPr>
        <p:spPr>
          <a:xfrm>
            <a:off x="540000" y="153700"/>
            <a:ext cx="63327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800">
                <a:latin typeface="Calibri"/>
                <a:ea typeface="Calibri"/>
                <a:cs typeface="Calibri"/>
                <a:sym typeface="Calibri"/>
              </a:rPr>
              <a:t>Activity Bank Index</a:t>
            </a:r>
            <a:endParaRPr b="1" sz="1800">
              <a:latin typeface="Calibri"/>
              <a:ea typeface="Calibri"/>
              <a:cs typeface="Calibri"/>
              <a:sym typeface="Calibri"/>
            </a:endParaRPr>
          </a:p>
        </p:txBody>
      </p:sp>
      <p:graphicFrame>
        <p:nvGraphicFramePr>
          <p:cNvPr id="53" name="Google Shape;53;p13"/>
          <p:cNvGraphicFramePr/>
          <p:nvPr/>
        </p:nvGraphicFramePr>
        <p:xfrm>
          <a:off x="878850" y="807225"/>
          <a:ext cx="3000000" cy="3000000"/>
        </p:xfrm>
        <a:graphic>
          <a:graphicData uri="http://schemas.openxmlformats.org/drawingml/2006/table">
            <a:tbl>
              <a:tblPr>
                <a:noFill/>
                <a:tableStyleId>{8FC27D3A-35CD-4547-924D-C48F8D590350}</a:tableStyleId>
              </a:tblPr>
              <a:tblGrid>
                <a:gridCol w="3887600"/>
                <a:gridCol w="643600"/>
                <a:gridCol w="1123800"/>
              </a:tblGrid>
              <a:tr h="278375">
                <a:tc gridSpan="3">
                  <a:txBody>
                    <a:bodyPr/>
                    <a:lstStyle/>
                    <a:p>
                      <a:pPr indent="0" lvl="0" marL="0" rtl="0" algn="l">
                        <a:spcBef>
                          <a:spcPts val="0"/>
                        </a:spcBef>
                        <a:spcAft>
                          <a:spcPts val="0"/>
                        </a:spcAft>
                        <a:buNone/>
                      </a:pPr>
                      <a:r>
                        <a:rPr b="1" lang="es" sz="1300">
                          <a:solidFill>
                            <a:srgbClr val="FFFFFF"/>
                          </a:solidFill>
                          <a:latin typeface="Calibri"/>
                          <a:ea typeface="Calibri"/>
                          <a:cs typeface="Calibri"/>
                          <a:sym typeface="Calibri"/>
                        </a:rPr>
                        <a:t>Icebreakers</a:t>
                      </a:r>
                      <a:r>
                        <a:rPr b="1" lang="es">
                          <a:solidFill>
                            <a:srgbClr val="FFFFFF"/>
                          </a:solidFill>
                          <a:latin typeface="Calibri"/>
                          <a:ea typeface="Calibri"/>
                          <a:cs typeface="Calibri"/>
                          <a:sym typeface="Calibri"/>
                        </a:rPr>
                        <a:t> </a:t>
                      </a:r>
                      <a:endParaRPr b="1">
                        <a:solidFill>
                          <a:srgbClr val="FFFFFF"/>
                        </a:solidFill>
                        <a:latin typeface="Calibri"/>
                        <a:ea typeface="Calibri"/>
                        <a:cs typeface="Calibri"/>
                        <a:sym typeface="Calibri"/>
                      </a:endParaRPr>
                    </a:p>
                  </a:txBody>
                  <a:tcPr marT="0" marB="0" marR="91425" marL="91425" anchor="ctr">
                    <a:lnB cap="flat" cmpd="sng" w="9525">
                      <a:solidFill>
                        <a:srgbClr val="9E9E9E">
                          <a:alpha val="0"/>
                        </a:srgbClr>
                      </a:solidFill>
                      <a:prstDash val="solid"/>
                      <a:round/>
                      <a:headEnd len="sm" w="sm" type="none"/>
                      <a:tailEnd len="sm" w="sm" type="none"/>
                    </a:lnB>
                    <a:solidFill>
                      <a:srgbClr val="033C5A"/>
                    </a:solidFill>
                  </a:tcPr>
                </a:tc>
                <a:tc hMerge="1"/>
                <a:tc hMerge="1"/>
              </a:tr>
              <a:tr h="258450">
                <a:tc>
                  <a:txBody>
                    <a:bodyPr/>
                    <a:lstStyle/>
                    <a:p>
                      <a:pPr indent="0" lvl="0" marL="12700" rtl="0" algn="l">
                        <a:spcBef>
                          <a:spcPts val="0"/>
                        </a:spcBef>
                        <a:spcAft>
                          <a:spcPts val="0"/>
                        </a:spcAft>
                        <a:buNone/>
                      </a:pPr>
                      <a:r>
                        <a:rPr lang="es" sz="1100">
                          <a:solidFill>
                            <a:schemeClr val="dk2"/>
                          </a:solidFill>
                          <a:uFill>
                            <a:noFill/>
                          </a:uFill>
                          <a:latin typeface="Calibri"/>
                          <a:ea typeface="Calibri"/>
                          <a:cs typeface="Calibri"/>
                          <a:sym typeface="Calibri"/>
                          <a:hlinkClick action="ppaction://hlinksldjump" r:id="rId3">
                            <a:extLst>
                              <a:ext uri="{A12FA001-AC4F-418D-AE19-62706E023703}">
                                <ahyp:hlinkClr val="tx"/>
                              </a:ext>
                            </a:extLst>
                          </a:hlinkClick>
                        </a:rPr>
                        <a:t>Emoji charades</a:t>
                      </a:r>
                      <a:endParaRPr sz="1100">
                        <a:solidFill>
                          <a:schemeClr val="dk2"/>
                        </a:solidFill>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tcPr>
                </a:tc>
                <a:tc>
                  <a:txBody>
                    <a:bodyPr/>
                    <a:lstStyle/>
                    <a:p>
                      <a:pPr indent="0" lvl="0" marL="12700" rtl="0" algn="l">
                        <a:spcBef>
                          <a:spcPts val="0"/>
                        </a:spcBef>
                        <a:spcAft>
                          <a:spcPts val="0"/>
                        </a:spcAft>
                        <a:buNone/>
                      </a:pPr>
                      <a:r>
                        <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2</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tcPr>
                </a:tc>
              </a:tr>
              <a:tr h="26985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Storytelling relay</a:t>
                      </a:r>
                      <a:endParaRPr sz="1100">
                        <a:solidFill>
                          <a:srgbClr val="666666"/>
                        </a:solidFill>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c>
                  <a:txBody>
                    <a:bodyPr/>
                    <a:lstStyle/>
                    <a:p>
                      <a:pPr indent="0" lvl="0" marL="1270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2</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26985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Photo scavenger hunt </a:t>
                      </a:r>
                      <a:endParaRPr sz="1100">
                        <a:solidFill>
                          <a:srgbClr val="666666"/>
                        </a:solidFill>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2</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26985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Spaghetti challenge</a:t>
                      </a:r>
                      <a:endParaRPr sz="1100">
                        <a:solidFill>
                          <a:srgbClr val="666666"/>
                        </a:solidFill>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3</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26985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Human lineup</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3</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Freeze dance </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3</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tcPr>
                </a:tc>
              </a:tr>
              <a:tr h="259400">
                <a:tc>
                  <a:txBody>
                    <a:bodyPr/>
                    <a:lstStyle/>
                    <a:p>
                      <a:pPr indent="0" lvl="0" marL="0" rtl="0" algn="l">
                        <a:spcBef>
                          <a:spcPts val="0"/>
                        </a:spcBef>
                        <a:spcAft>
                          <a:spcPts val="0"/>
                        </a:spcAft>
                        <a:buClr>
                          <a:schemeClr val="dk1"/>
                        </a:buClr>
                        <a:buSzPts val="1100"/>
                        <a:buFont typeface="Arial"/>
                        <a:buNone/>
                      </a:pPr>
                      <a:r>
                        <a:rPr b="1" lang="es" sz="1300">
                          <a:solidFill>
                            <a:schemeClr val="lt1"/>
                          </a:solidFill>
                          <a:latin typeface="Calibri"/>
                          <a:ea typeface="Calibri"/>
                          <a:cs typeface="Calibri"/>
                          <a:sym typeface="Calibri"/>
                        </a:rPr>
                        <a:t>Communication Games </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B cap="flat" cmpd="sng" w="9525">
                      <a:solidFill>
                        <a:srgbClr val="9E9E9E">
                          <a:alpha val="0"/>
                        </a:srgbClr>
                      </a:solidFill>
                      <a:prstDash val="solid"/>
                      <a:round/>
                      <a:headEnd len="sm" w="sm" type="none"/>
                      <a:tailEnd len="sm" w="sm" type="none"/>
                    </a:lnB>
                    <a:solidFill>
                      <a:srgbClr val="00A8E0"/>
                    </a:solidFill>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B cap="flat" cmpd="sng" w="9525">
                      <a:solidFill>
                        <a:srgbClr val="9E9E9E">
                          <a:alpha val="0"/>
                        </a:srgbClr>
                      </a:solidFill>
                      <a:prstDash val="solid"/>
                      <a:round/>
                      <a:headEnd len="sm" w="sm" type="none"/>
                      <a:tailEnd len="sm" w="sm" type="none"/>
                    </a:lnB>
                    <a:solidFill>
                      <a:srgbClr val="00A8E0"/>
                    </a:solidFill>
                  </a:tcPr>
                </a:tc>
                <a:tc>
                  <a:txBody>
                    <a:bodyPr/>
                    <a:lstStyle/>
                    <a:p>
                      <a:pPr indent="0" lvl="0" marL="0" rtl="0" algn="r">
                        <a:spcBef>
                          <a:spcPts val="0"/>
                        </a:spcBef>
                        <a:spcAft>
                          <a:spcPts val="0"/>
                        </a:spcAft>
                        <a:buNone/>
                      </a:pPr>
                      <a:r>
                        <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B cap="flat" cmpd="sng" w="9525">
                      <a:solidFill>
                        <a:srgbClr val="9E9E9E">
                          <a:alpha val="0"/>
                        </a:srgbClr>
                      </a:solidFill>
                      <a:prstDash val="solid"/>
                      <a:round/>
                      <a:headEnd len="sm" w="sm" type="none"/>
                      <a:tailEnd len="sm" w="sm" type="none"/>
                    </a:lnB>
                    <a:solidFill>
                      <a:srgbClr val="00A8E0"/>
                    </a:solidFill>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Chemistry Game (Session 1) </a:t>
                      </a:r>
                      <a:endParaRPr b="1"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12700" rtl="0" algn="l">
                        <a:spcBef>
                          <a:spcPts val="0"/>
                        </a:spcBef>
                        <a:spcAft>
                          <a:spcPts val="0"/>
                        </a:spcAft>
                        <a:buNone/>
                      </a:pPr>
                      <a:r>
                        <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4</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Empathways: Challenge Card Edition (Session 2) </a:t>
                      </a:r>
                      <a:endParaRPr b="1"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1270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5</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Compliment Circle</a:t>
                      </a:r>
                      <a:endParaRPr b="1"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5</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Word Association Game</a:t>
                      </a:r>
                      <a:endParaRPr b="1"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6</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Question Jar</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7</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Clr>
                          <a:schemeClr val="dk1"/>
                        </a:buClr>
                        <a:buSzPts val="1100"/>
                        <a:buFont typeface="Arial"/>
                        <a:buNone/>
                      </a:pPr>
                      <a:r>
                        <a:rPr b="1" lang="es" sz="1300">
                          <a:solidFill>
                            <a:schemeClr val="lt1"/>
                          </a:solidFill>
                          <a:latin typeface="Calibri"/>
                          <a:ea typeface="Calibri"/>
                          <a:cs typeface="Calibri"/>
                          <a:sym typeface="Calibri"/>
                        </a:rPr>
                        <a:t>Exercises</a:t>
                      </a:r>
                      <a:endParaRPr b="1" sz="1300">
                        <a:solidFill>
                          <a:schemeClr val="lt1"/>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42BEAF"/>
                    </a:solidFill>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42BEAF"/>
                    </a:solidFill>
                  </a:tcPr>
                </a:tc>
                <a:tc>
                  <a:txBody>
                    <a:bodyPr/>
                    <a:lstStyle/>
                    <a:p>
                      <a:pPr indent="0" lvl="0" marL="0" rtl="0" algn="r">
                        <a:spcBef>
                          <a:spcPts val="0"/>
                        </a:spcBef>
                        <a:spcAft>
                          <a:spcPts val="0"/>
                        </a:spcAft>
                        <a:buNone/>
                      </a:pPr>
                      <a:r>
                        <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42BEAF"/>
                    </a:solidFill>
                  </a:tcPr>
                </a:tc>
              </a:tr>
              <a:tr h="259400">
                <a:tc>
                  <a:txBody>
                    <a:bodyPr/>
                    <a:lstStyle/>
                    <a:p>
                      <a:pPr indent="0" lvl="0" marL="0" rtl="0" algn="l">
                        <a:spcBef>
                          <a:spcPts val="0"/>
                        </a:spcBef>
                        <a:spcAft>
                          <a:spcPts val="0"/>
                        </a:spcAft>
                        <a:buNone/>
                      </a:pPr>
                      <a:r>
                        <a:rPr lang="es" sz="1100">
                          <a:solidFill>
                            <a:srgbClr val="666666"/>
                          </a:solidFill>
                          <a:latin typeface="Calibri"/>
                          <a:ea typeface="Calibri"/>
                          <a:cs typeface="Calibri"/>
                          <a:sym typeface="Calibri"/>
                        </a:rPr>
                        <a:t>Communication Skills Building Part 1</a:t>
                      </a:r>
                      <a:endParaRPr b="1"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12700" rtl="0" algn="l">
                        <a:spcBef>
                          <a:spcPts val="0"/>
                        </a:spcBef>
                        <a:spcAft>
                          <a:spcPts val="0"/>
                        </a:spcAft>
                        <a:buNone/>
                      </a:pPr>
                      <a:r>
                        <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8</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Communication Skills Building Part 2</a:t>
                      </a:r>
                      <a:endParaRPr b="1"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1270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10</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Empathy Building </a:t>
                      </a:r>
                      <a:endParaRPr b="1"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12</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Envisioning your ideal relationship </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13</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Values Clarification </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14</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Opportunity Mapping</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16</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Storytelling</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17</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Clr>
                          <a:schemeClr val="dk1"/>
                        </a:buClr>
                        <a:buSzPts val="1100"/>
                        <a:buFont typeface="Arial"/>
                        <a:buNone/>
                      </a:pPr>
                      <a:r>
                        <a:rPr b="1" lang="es" sz="1300">
                          <a:solidFill>
                            <a:schemeClr val="lt1"/>
                          </a:solidFill>
                          <a:latin typeface="Calibri"/>
                          <a:ea typeface="Calibri"/>
                          <a:cs typeface="Calibri"/>
                          <a:sym typeface="Calibri"/>
                        </a:rPr>
                        <a:t>Parent/Caregiver Breakout Session: Skills Building</a:t>
                      </a:r>
                      <a:endParaRPr b="1" sz="1300">
                        <a:solidFill>
                          <a:schemeClr val="lt1"/>
                        </a:solidFill>
                        <a:latin typeface="Calibri"/>
                        <a:ea typeface="Calibri"/>
                        <a:cs typeface="Calibri"/>
                        <a:sym typeface="Calibri"/>
                      </a:endParaRPr>
                    </a:p>
                    <a:p>
                      <a:pPr indent="0" lvl="0" marL="0" rtl="0" algn="l">
                        <a:spcBef>
                          <a:spcPts val="400"/>
                        </a:spcBef>
                        <a:spcAft>
                          <a:spcPts val="0"/>
                        </a:spcAft>
                        <a:buClr>
                          <a:schemeClr val="dk1"/>
                        </a:buClr>
                        <a:buSzPts val="1100"/>
                        <a:buFont typeface="Arial"/>
                        <a:buNone/>
                      </a:pPr>
                      <a:r>
                        <a:rPr b="1" lang="es" sz="1300">
                          <a:solidFill>
                            <a:schemeClr val="lt1"/>
                          </a:solidFill>
                          <a:latin typeface="Calibri"/>
                          <a:ea typeface="Calibri"/>
                          <a:cs typeface="Calibri"/>
                          <a:sym typeface="Calibri"/>
                        </a:rPr>
                        <a:t>Psychologist-led discussion questions</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96CC79"/>
                    </a:solidFill>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96CC79"/>
                    </a:solidFill>
                  </a:tcPr>
                </a:tc>
                <a:tc>
                  <a:txBody>
                    <a:bodyPr/>
                    <a:lstStyle/>
                    <a:p>
                      <a:pPr indent="0" lvl="0" marL="0" rtl="0" algn="r">
                        <a:spcBef>
                          <a:spcPts val="0"/>
                        </a:spcBef>
                        <a:spcAft>
                          <a:spcPts val="0"/>
                        </a:spcAft>
                        <a:buNone/>
                      </a:pPr>
                      <a:r>
                        <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96CC79"/>
                    </a:solidFill>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Gender Box</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12700" rtl="0" algn="l">
                        <a:spcBef>
                          <a:spcPts val="0"/>
                        </a:spcBef>
                        <a:spcAft>
                          <a:spcPts val="0"/>
                        </a:spcAft>
                        <a:buNone/>
                      </a:pPr>
                      <a:r>
                        <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18</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Gender Stereotypes</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1270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20</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Psychologist-led discussion questions</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22</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None/>
                      </a:pPr>
                      <a:r>
                        <a:rPr lang="es" sz="1100">
                          <a:solidFill>
                            <a:srgbClr val="666666"/>
                          </a:solidFill>
                          <a:latin typeface="Calibri"/>
                          <a:ea typeface="Calibri"/>
                          <a:cs typeface="Calibri"/>
                          <a:sym typeface="Calibri"/>
                        </a:rPr>
                        <a:t>Fill-in-the-Blank Letter Writing</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23</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0" rtl="0" algn="l">
                        <a:spcBef>
                          <a:spcPts val="0"/>
                        </a:spcBef>
                        <a:spcAft>
                          <a:spcPts val="0"/>
                        </a:spcAft>
                        <a:buNone/>
                      </a:pPr>
                      <a:r>
                        <a:rPr b="1" lang="es" sz="1300">
                          <a:solidFill>
                            <a:schemeClr val="lt1"/>
                          </a:solidFill>
                          <a:latin typeface="Calibri"/>
                          <a:ea typeface="Calibri"/>
                          <a:cs typeface="Calibri"/>
                          <a:sym typeface="Calibri"/>
                        </a:rPr>
                        <a:t>VYA</a:t>
                      </a:r>
                      <a:r>
                        <a:rPr b="1" lang="es" sz="1300">
                          <a:solidFill>
                            <a:schemeClr val="lt1"/>
                          </a:solidFill>
                          <a:latin typeface="Calibri"/>
                          <a:ea typeface="Calibri"/>
                          <a:cs typeface="Calibri"/>
                          <a:sym typeface="Calibri"/>
                        </a:rPr>
                        <a:t> Activities</a:t>
                      </a:r>
                      <a:endParaRPr sz="13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CE8BBC"/>
                    </a:solidFill>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CE8BBC"/>
                    </a:solidFill>
                  </a:tcPr>
                </a:tc>
                <a:tc>
                  <a:txBody>
                    <a:bodyPr/>
                    <a:lstStyle/>
                    <a:p>
                      <a:pPr indent="0" lvl="0" marL="0" rtl="0" algn="r">
                        <a:spcBef>
                          <a:spcPts val="0"/>
                        </a:spcBef>
                        <a:spcAft>
                          <a:spcPts val="0"/>
                        </a:spcAft>
                        <a:buNone/>
                      </a:pPr>
                      <a:r>
                        <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CE8BBC"/>
                    </a:solidFill>
                  </a:tcPr>
                </a:tc>
              </a:tr>
              <a:tr h="259400">
                <a:tc>
                  <a:txBody>
                    <a:bodyPr/>
                    <a:lstStyle/>
                    <a:p>
                      <a:pPr indent="0" lvl="0" marL="12700" rtl="0" algn="l">
                        <a:spcBef>
                          <a:spcPts val="0"/>
                        </a:spcBef>
                        <a:spcAft>
                          <a:spcPts val="0"/>
                        </a:spcAft>
                        <a:buClr>
                          <a:schemeClr val="dk1"/>
                        </a:buClr>
                        <a:buFont typeface="Arial"/>
                        <a:buNone/>
                      </a:pPr>
                      <a:r>
                        <a:rPr lang="es" sz="1100">
                          <a:solidFill>
                            <a:srgbClr val="666666"/>
                          </a:solidFill>
                          <a:latin typeface="Calibri"/>
                          <a:ea typeface="Calibri"/>
                          <a:cs typeface="Calibri"/>
                          <a:sym typeface="Calibri"/>
                        </a:rPr>
                        <a:t>Dreamboard</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24</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Clr>
                          <a:schemeClr val="dk1"/>
                        </a:buClr>
                        <a:buFont typeface="Arial"/>
                        <a:buNone/>
                      </a:pPr>
                      <a:r>
                        <a:rPr lang="es" sz="1100">
                          <a:solidFill>
                            <a:srgbClr val="666666"/>
                          </a:solidFill>
                          <a:latin typeface="Calibri"/>
                          <a:ea typeface="Calibri"/>
                          <a:cs typeface="Calibri"/>
                          <a:sym typeface="Calibri"/>
                        </a:rPr>
                        <a:t>Timeline</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25</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Clr>
                          <a:schemeClr val="dk1"/>
                        </a:buClr>
                        <a:buFont typeface="Arial"/>
                        <a:buNone/>
                      </a:pPr>
                      <a:r>
                        <a:rPr lang="es" sz="1100">
                          <a:solidFill>
                            <a:srgbClr val="666666"/>
                          </a:solidFill>
                          <a:latin typeface="Calibri"/>
                          <a:ea typeface="Calibri"/>
                          <a:cs typeface="Calibri"/>
                          <a:sym typeface="Calibri"/>
                        </a:rPr>
                        <a:t>Video: AMAZE Gender Stereotypes Mini Art Show</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26</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Clr>
                          <a:schemeClr val="dk1"/>
                        </a:buClr>
                        <a:buFont typeface="Arial"/>
                        <a:buNone/>
                      </a:pPr>
                      <a:r>
                        <a:rPr lang="es" sz="1100">
                          <a:solidFill>
                            <a:srgbClr val="666666"/>
                          </a:solidFill>
                          <a:latin typeface="Calibri"/>
                          <a:ea typeface="Calibri"/>
                          <a:cs typeface="Calibri"/>
                          <a:sym typeface="Calibri"/>
                        </a:rPr>
                        <a:t>Bucket List</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None/>
                      </a:pPr>
                      <a:r>
                        <a:rPr lang="es" sz="1100">
                          <a:solidFill>
                            <a:srgbClr val="003C5A"/>
                          </a:solidFill>
                          <a:latin typeface="Calibri"/>
                          <a:ea typeface="Calibri"/>
                          <a:cs typeface="Calibri"/>
                          <a:sym typeface="Calibri"/>
                        </a:rPr>
                        <a:t>pg. 26</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9400">
                <a:tc>
                  <a:txBody>
                    <a:bodyPr/>
                    <a:lstStyle/>
                    <a:p>
                      <a:pPr indent="0" lvl="0" marL="12700" rtl="0" algn="l">
                        <a:spcBef>
                          <a:spcPts val="0"/>
                        </a:spcBef>
                        <a:spcAft>
                          <a:spcPts val="0"/>
                        </a:spcAft>
                        <a:buClr>
                          <a:schemeClr val="dk1"/>
                        </a:buClr>
                        <a:buFont typeface="Arial"/>
                        <a:buNone/>
                      </a:pPr>
                      <a:r>
                        <a:rPr lang="es" sz="1100">
                          <a:solidFill>
                            <a:srgbClr val="666666"/>
                          </a:solidFill>
                          <a:latin typeface="Calibri"/>
                          <a:ea typeface="Calibri"/>
                          <a:cs typeface="Calibri"/>
                          <a:sym typeface="Calibri"/>
                        </a:rPr>
                        <a:t>J</a:t>
                      </a:r>
                      <a:r>
                        <a:rPr lang="es" sz="1100">
                          <a:solidFill>
                            <a:srgbClr val="666666"/>
                          </a:solidFill>
                          <a:latin typeface="Calibri"/>
                          <a:ea typeface="Calibri"/>
                          <a:cs typeface="Calibri"/>
                          <a:sym typeface="Calibri"/>
                        </a:rPr>
                        <a:t>ournaling</a:t>
                      </a:r>
                      <a:endParaRPr sz="1100">
                        <a:solidFill>
                          <a:srgbClr val="666666"/>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r">
                        <a:spcBef>
                          <a:spcPts val="0"/>
                        </a:spcBef>
                        <a:spcAft>
                          <a:spcPts val="0"/>
                        </a:spcAft>
                        <a:buClr>
                          <a:schemeClr val="dk1"/>
                        </a:buClr>
                        <a:buSzPts val="1100"/>
                        <a:buFont typeface="Arial"/>
                        <a:buNone/>
                      </a:pPr>
                      <a:r>
                        <a:rPr lang="es" sz="1100">
                          <a:solidFill>
                            <a:srgbClr val="003C5A"/>
                          </a:solidFill>
                          <a:latin typeface="Calibri"/>
                          <a:ea typeface="Calibri"/>
                          <a:cs typeface="Calibri"/>
                          <a:sym typeface="Calibri"/>
                        </a:rPr>
                        <a:t>pg. 27</a:t>
                      </a:r>
                      <a:endParaRPr sz="1100">
                        <a:solidFill>
                          <a:srgbClr val="003C5A"/>
                        </a:solidFill>
                        <a:latin typeface="Calibri"/>
                        <a:ea typeface="Calibri"/>
                        <a:cs typeface="Calibri"/>
                        <a:sym typeface="Calibri"/>
                      </a:endParaRPr>
                    </a:p>
                  </a:txBody>
                  <a:tcPr marT="36000" marB="36000" marR="91425" marL="91425" anchor="ctr">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grpSp>
        <p:nvGrpSpPr>
          <p:cNvPr id="54" name="Google Shape;54;p13"/>
          <p:cNvGrpSpPr/>
          <p:nvPr/>
        </p:nvGrpSpPr>
        <p:grpSpPr>
          <a:xfrm>
            <a:off x="3933725" y="1152325"/>
            <a:ext cx="855100" cy="129900"/>
            <a:chOff x="3933725" y="1152325"/>
            <a:chExt cx="855100" cy="129900"/>
          </a:xfrm>
        </p:grpSpPr>
        <p:sp>
          <p:nvSpPr>
            <p:cNvPr id="55" name="Google Shape;55;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56" name="Google Shape;56;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57" name="Google Shape;57;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58" name="Google Shape;58;p13"/>
          <p:cNvGrpSpPr/>
          <p:nvPr/>
        </p:nvGrpSpPr>
        <p:grpSpPr>
          <a:xfrm>
            <a:off x="3933725" y="1424475"/>
            <a:ext cx="855100" cy="129900"/>
            <a:chOff x="3933725" y="1152325"/>
            <a:chExt cx="855100" cy="129900"/>
          </a:xfrm>
        </p:grpSpPr>
        <p:sp>
          <p:nvSpPr>
            <p:cNvPr id="59" name="Google Shape;59;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60" name="Google Shape;60;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61" name="Google Shape;61;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62" name="Google Shape;62;p13"/>
          <p:cNvGrpSpPr/>
          <p:nvPr/>
        </p:nvGrpSpPr>
        <p:grpSpPr>
          <a:xfrm>
            <a:off x="3933725" y="1696625"/>
            <a:ext cx="855100" cy="129900"/>
            <a:chOff x="3933725" y="1152325"/>
            <a:chExt cx="855100" cy="129900"/>
          </a:xfrm>
        </p:grpSpPr>
        <p:sp>
          <p:nvSpPr>
            <p:cNvPr id="63" name="Google Shape;63;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64" name="Google Shape;64;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65" name="Google Shape;65;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66" name="Google Shape;66;p13"/>
          <p:cNvGrpSpPr/>
          <p:nvPr/>
        </p:nvGrpSpPr>
        <p:grpSpPr>
          <a:xfrm>
            <a:off x="3933725" y="1968775"/>
            <a:ext cx="855100" cy="129900"/>
            <a:chOff x="3933725" y="1152325"/>
            <a:chExt cx="855100" cy="129900"/>
          </a:xfrm>
        </p:grpSpPr>
        <p:sp>
          <p:nvSpPr>
            <p:cNvPr id="67" name="Google Shape;67;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68" name="Google Shape;68;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69" name="Google Shape;69;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70" name="Google Shape;70;p13"/>
          <p:cNvGrpSpPr/>
          <p:nvPr/>
        </p:nvGrpSpPr>
        <p:grpSpPr>
          <a:xfrm>
            <a:off x="3933725" y="2222525"/>
            <a:ext cx="855100" cy="129900"/>
            <a:chOff x="3933725" y="1152325"/>
            <a:chExt cx="855100" cy="129900"/>
          </a:xfrm>
        </p:grpSpPr>
        <p:sp>
          <p:nvSpPr>
            <p:cNvPr id="71" name="Google Shape;71;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72" name="Google Shape;72;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73" name="Google Shape;73;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74" name="Google Shape;74;p13"/>
          <p:cNvGrpSpPr/>
          <p:nvPr/>
        </p:nvGrpSpPr>
        <p:grpSpPr>
          <a:xfrm>
            <a:off x="3933725" y="2476275"/>
            <a:ext cx="855100" cy="129900"/>
            <a:chOff x="3933725" y="1152325"/>
            <a:chExt cx="855100" cy="129900"/>
          </a:xfrm>
        </p:grpSpPr>
        <p:sp>
          <p:nvSpPr>
            <p:cNvPr id="75" name="Google Shape;75;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76" name="Google Shape;76;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77" name="Google Shape;77;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78" name="Google Shape;78;p13"/>
          <p:cNvGrpSpPr/>
          <p:nvPr/>
        </p:nvGrpSpPr>
        <p:grpSpPr>
          <a:xfrm>
            <a:off x="3933725" y="4584825"/>
            <a:ext cx="855100" cy="129900"/>
            <a:chOff x="3933725" y="1152325"/>
            <a:chExt cx="855100" cy="129900"/>
          </a:xfrm>
        </p:grpSpPr>
        <p:sp>
          <p:nvSpPr>
            <p:cNvPr id="79" name="Google Shape;79;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80" name="Google Shape;80;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81" name="Google Shape;81;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82" name="Google Shape;82;p13"/>
          <p:cNvGrpSpPr/>
          <p:nvPr/>
        </p:nvGrpSpPr>
        <p:grpSpPr>
          <a:xfrm>
            <a:off x="3933725" y="4840375"/>
            <a:ext cx="855100" cy="129900"/>
            <a:chOff x="3933725" y="1152325"/>
            <a:chExt cx="855100" cy="129900"/>
          </a:xfrm>
        </p:grpSpPr>
        <p:sp>
          <p:nvSpPr>
            <p:cNvPr id="83" name="Google Shape;83;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84" name="Google Shape;84;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85" name="Google Shape;85;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86" name="Google Shape;86;p13"/>
          <p:cNvGrpSpPr/>
          <p:nvPr/>
        </p:nvGrpSpPr>
        <p:grpSpPr>
          <a:xfrm>
            <a:off x="3933725" y="5095913"/>
            <a:ext cx="855100" cy="129900"/>
            <a:chOff x="3933725" y="1152325"/>
            <a:chExt cx="855100" cy="129900"/>
          </a:xfrm>
        </p:grpSpPr>
        <p:sp>
          <p:nvSpPr>
            <p:cNvPr id="87" name="Google Shape;87;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88" name="Google Shape;88;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89" name="Google Shape;89;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90" name="Google Shape;90;p13"/>
          <p:cNvGrpSpPr/>
          <p:nvPr/>
        </p:nvGrpSpPr>
        <p:grpSpPr>
          <a:xfrm>
            <a:off x="3138150" y="5095925"/>
            <a:ext cx="855100" cy="129900"/>
            <a:chOff x="3933725" y="5095925"/>
            <a:chExt cx="855100" cy="129900"/>
          </a:xfrm>
        </p:grpSpPr>
        <p:sp>
          <p:nvSpPr>
            <p:cNvPr id="91" name="Google Shape;91;p13"/>
            <p:cNvSpPr txBox="1"/>
            <p:nvPr/>
          </p:nvSpPr>
          <p:spPr>
            <a:xfrm>
              <a:off x="4113225" y="50959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Safe Schools</a:t>
              </a:r>
              <a:endParaRPr b="1" sz="800">
                <a:solidFill>
                  <a:srgbClr val="000033"/>
                </a:solidFill>
                <a:latin typeface="Calibri"/>
                <a:ea typeface="Calibri"/>
                <a:cs typeface="Calibri"/>
                <a:sym typeface="Calibri"/>
              </a:endParaRPr>
            </a:p>
          </p:txBody>
        </p:sp>
        <p:grpSp>
          <p:nvGrpSpPr>
            <p:cNvPr id="92" name="Google Shape;92;p13"/>
            <p:cNvGrpSpPr/>
            <p:nvPr/>
          </p:nvGrpSpPr>
          <p:grpSpPr>
            <a:xfrm>
              <a:off x="3933725" y="5095925"/>
              <a:ext cx="129900" cy="129900"/>
              <a:chOff x="3933725" y="5095925"/>
              <a:chExt cx="129900" cy="129900"/>
            </a:xfrm>
          </p:grpSpPr>
          <p:sp>
            <p:nvSpPr>
              <p:cNvPr id="93" name="Google Shape;93;p13"/>
              <p:cNvSpPr/>
              <p:nvPr/>
            </p:nvSpPr>
            <p:spPr>
              <a:xfrm>
                <a:off x="3933725" y="50959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94" name="Google Shape;94;p13"/>
              <p:cNvPicPr preferRelativeResize="0"/>
              <p:nvPr/>
            </p:nvPicPr>
            <p:blipFill rotWithShape="1">
              <a:blip r:embed="rId5">
                <a:alphaModFix/>
              </a:blip>
              <a:srcRect b="12986" l="7395" r="6915" t="8925"/>
              <a:stretch/>
            </p:blipFill>
            <p:spPr>
              <a:xfrm>
                <a:off x="3956676" y="5116026"/>
                <a:ext cx="84000" cy="70800"/>
              </a:xfrm>
              <a:prstGeom prst="round2SameRect">
                <a:avLst>
                  <a:gd fmla="val 50000" name="adj1"/>
                  <a:gd fmla="val 4354" name="adj2"/>
                </a:avLst>
              </a:prstGeom>
              <a:noFill/>
              <a:ln>
                <a:noFill/>
              </a:ln>
            </p:spPr>
          </p:pic>
        </p:grpSp>
      </p:grpSp>
      <p:grpSp>
        <p:nvGrpSpPr>
          <p:cNvPr id="95" name="Google Shape;95;p13"/>
          <p:cNvGrpSpPr/>
          <p:nvPr/>
        </p:nvGrpSpPr>
        <p:grpSpPr>
          <a:xfrm>
            <a:off x="4723600" y="5095925"/>
            <a:ext cx="1260400" cy="129900"/>
            <a:chOff x="4723600" y="5095925"/>
            <a:chExt cx="1260400" cy="129900"/>
          </a:xfrm>
        </p:grpSpPr>
        <p:sp>
          <p:nvSpPr>
            <p:cNvPr id="96" name="Google Shape;96;p13"/>
            <p:cNvSpPr txBox="1"/>
            <p:nvPr/>
          </p:nvSpPr>
          <p:spPr>
            <a:xfrm>
              <a:off x="4903100" y="5095925"/>
              <a:ext cx="10809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Multi-Stakeholder Forum</a:t>
              </a:r>
              <a:endParaRPr b="1" sz="800">
                <a:solidFill>
                  <a:srgbClr val="000033"/>
                </a:solidFill>
                <a:latin typeface="Calibri"/>
                <a:ea typeface="Calibri"/>
                <a:cs typeface="Calibri"/>
                <a:sym typeface="Calibri"/>
              </a:endParaRPr>
            </a:p>
          </p:txBody>
        </p:sp>
        <p:grpSp>
          <p:nvGrpSpPr>
            <p:cNvPr id="97" name="Google Shape;97;p13"/>
            <p:cNvGrpSpPr/>
            <p:nvPr/>
          </p:nvGrpSpPr>
          <p:grpSpPr>
            <a:xfrm>
              <a:off x="4723600" y="5095925"/>
              <a:ext cx="129900" cy="129900"/>
              <a:chOff x="4816525" y="5095925"/>
              <a:chExt cx="129900" cy="129900"/>
            </a:xfrm>
          </p:grpSpPr>
          <p:sp>
            <p:nvSpPr>
              <p:cNvPr id="98" name="Google Shape;98;p13"/>
              <p:cNvSpPr/>
              <p:nvPr/>
            </p:nvSpPr>
            <p:spPr>
              <a:xfrm>
                <a:off x="4816525" y="50959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99" name="Google Shape;99;p13"/>
              <p:cNvPicPr preferRelativeResize="0"/>
              <p:nvPr/>
            </p:nvPicPr>
            <p:blipFill rotWithShape="1">
              <a:blip r:embed="rId6">
                <a:alphaModFix/>
              </a:blip>
              <a:srcRect b="18249" l="13415" r="9352" t="19445"/>
              <a:stretch/>
            </p:blipFill>
            <p:spPr>
              <a:xfrm>
                <a:off x="4839326" y="5128770"/>
                <a:ext cx="84300" cy="64200"/>
              </a:xfrm>
              <a:prstGeom prst="roundRect">
                <a:avLst>
                  <a:gd fmla="val 38843" name="adj"/>
                </a:avLst>
              </a:prstGeom>
              <a:noFill/>
              <a:ln>
                <a:noFill/>
              </a:ln>
            </p:spPr>
          </p:pic>
        </p:grpSp>
      </p:grpSp>
      <p:grpSp>
        <p:nvGrpSpPr>
          <p:cNvPr id="100" name="Google Shape;100;p13"/>
          <p:cNvGrpSpPr/>
          <p:nvPr/>
        </p:nvGrpSpPr>
        <p:grpSpPr>
          <a:xfrm>
            <a:off x="3933725" y="5364550"/>
            <a:ext cx="855100" cy="129900"/>
            <a:chOff x="3933725" y="1152325"/>
            <a:chExt cx="855100" cy="129900"/>
          </a:xfrm>
        </p:grpSpPr>
        <p:sp>
          <p:nvSpPr>
            <p:cNvPr id="101" name="Google Shape;101;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02" name="Google Shape;102;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03" name="Google Shape;103;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04" name="Google Shape;104;p13"/>
          <p:cNvGrpSpPr/>
          <p:nvPr/>
        </p:nvGrpSpPr>
        <p:grpSpPr>
          <a:xfrm>
            <a:off x="3933725" y="5633163"/>
            <a:ext cx="855100" cy="129900"/>
            <a:chOff x="3933725" y="1152325"/>
            <a:chExt cx="855100" cy="129900"/>
          </a:xfrm>
        </p:grpSpPr>
        <p:sp>
          <p:nvSpPr>
            <p:cNvPr id="105" name="Google Shape;105;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06" name="Google Shape;106;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07" name="Google Shape;107;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08" name="Google Shape;108;p13"/>
          <p:cNvGrpSpPr/>
          <p:nvPr/>
        </p:nvGrpSpPr>
        <p:grpSpPr>
          <a:xfrm>
            <a:off x="3138150" y="5633175"/>
            <a:ext cx="855100" cy="129900"/>
            <a:chOff x="3933725" y="5095925"/>
            <a:chExt cx="855100" cy="129900"/>
          </a:xfrm>
        </p:grpSpPr>
        <p:sp>
          <p:nvSpPr>
            <p:cNvPr id="109" name="Google Shape;109;p13"/>
            <p:cNvSpPr txBox="1"/>
            <p:nvPr/>
          </p:nvSpPr>
          <p:spPr>
            <a:xfrm>
              <a:off x="4113225" y="50959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Safe Schools</a:t>
              </a:r>
              <a:endParaRPr b="1" sz="800">
                <a:solidFill>
                  <a:srgbClr val="000033"/>
                </a:solidFill>
                <a:latin typeface="Calibri"/>
                <a:ea typeface="Calibri"/>
                <a:cs typeface="Calibri"/>
                <a:sym typeface="Calibri"/>
              </a:endParaRPr>
            </a:p>
          </p:txBody>
        </p:sp>
        <p:grpSp>
          <p:nvGrpSpPr>
            <p:cNvPr id="110" name="Google Shape;110;p13"/>
            <p:cNvGrpSpPr/>
            <p:nvPr/>
          </p:nvGrpSpPr>
          <p:grpSpPr>
            <a:xfrm>
              <a:off x="3933725" y="5095925"/>
              <a:ext cx="129900" cy="129900"/>
              <a:chOff x="3933725" y="5095925"/>
              <a:chExt cx="129900" cy="129900"/>
            </a:xfrm>
          </p:grpSpPr>
          <p:sp>
            <p:nvSpPr>
              <p:cNvPr id="111" name="Google Shape;111;p13"/>
              <p:cNvSpPr/>
              <p:nvPr/>
            </p:nvSpPr>
            <p:spPr>
              <a:xfrm>
                <a:off x="3933725" y="50959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12" name="Google Shape;112;p13"/>
              <p:cNvPicPr preferRelativeResize="0"/>
              <p:nvPr/>
            </p:nvPicPr>
            <p:blipFill rotWithShape="1">
              <a:blip r:embed="rId5">
                <a:alphaModFix/>
              </a:blip>
              <a:srcRect b="12986" l="7395" r="6915" t="8925"/>
              <a:stretch/>
            </p:blipFill>
            <p:spPr>
              <a:xfrm>
                <a:off x="3956676" y="5116026"/>
                <a:ext cx="84000" cy="70800"/>
              </a:xfrm>
              <a:prstGeom prst="round2SameRect">
                <a:avLst>
                  <a:gd fmla="val 50000" name="adj1"/>
                  <a:gd fmla="val 4354" name="adj2"/>
                </a:avLst>
              </a:prstGeom>
              <a:noFill/>
              <a:ln>
                <a:noFill/>
              </a:ln>
            </p:spPr>
          </p:pic>
        </p:grpSp>
      </p:grpSp>
      <p:grpSp>
        <p:nvGrpSpPr>
          <p:cNvPr id="113" name="Google Shape;113;p13"/>
          <p:cNvGrpSpPr/>
          <p:nvPr/>
        </p:nvGrpSpPr>
        <p:grpSpPr>
          <a:xfrm>
            <a:off x="4723600" y="5633175"/>
            <a:ext cx="1260400" cy="129900"/>
            <a:chOff x="4723600" y="5095925"/>
            <a:chExt cx="1260400" cy="129900"/>
          </a:xfrm>
        </p:grpSpPr>
        <p:sp>
          <p:nvSpPr>
            <p:cNvPr id="114" name="Google Shape;114;p13"/>
            <p:cNvSpPr txBox="1"/>
            <p:nvPr/>
          </p:nvSpPr>
          <p:spPr>
            <a:xfrm>
              <a:off x="4903100" y="5095925"/>
              <a:ext cx="10809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Multi-Stakeholder Forum</a:t>
              </a:r>
              <a:endParaRPr b="1" sz="800">
                <a:solidFill>
                  <a:srgbClr val="000033"/>
                </a:solidFill>
                <a:latin typeface="Calibri"/>
                <a:ea typeface="Calibri"/>
                <a:cs typeface="Calibri"/>
                <a:sym typeface="Calibri"/>
              </a:endParaRPr>
            </a:p>
          </p:txBody>
        </p:sp>
        <p:grpSp>
          <p:nvGrpSpPr>
            <p:cNvPr id="115" name="Google Shape;115;p13"/>
            <p:cNvGrpSpPr/>
            <p:nvPr/>
          </p:nvGrpSpPr>
          <p:grpSpPr>
            <a:xfrm>
              <a:off x="4723600" y="5095925"/>
              <a:ext cx="129900" cy="129900"/>
              <a:chOff x="4816525" y="5095925"/>
              <a:chExt cx="129900" cy="129900"/>
            </a:xfrm>
          </p:grpSpPr>
          <p:sp>
            <p:nvSpPr>
              <p:cNvPr id="116" name="Google Shape;116;p13"/>
              <p:cNvSpPr/>
              <p:nvPr/>
            </p:nvSpPr>
            <p:spPr>
              <a:xfrm>
                <a:off x="4816525" y="50959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17" name="Google Shape;117;p13"/>
              <p:cNvPicPr preferRelativeResize="0"/>
              <p:nvPr/>
            </p:nvPicPr>
            <p:blipFill rotWithShape="1">
              <a:blip r:embed="rId6">
                <a:alphaModFix/>
              </a:blip>
              <a:srcRect b="18249" l="13415" r="9352" t="19445"/>
              <a:stretch/>
            </p:blipFill>
            <p:spPr>
              <a:xfrm>
                <a:off x="4839326" y="5128770"/>
                <a:ext cx="84300" cy="64200"/>
              </a:xfrm>
              <a:prstGeom prst="roundRect">
                <a:avLst>
                  <a:gd fmla="val 38843" name="adj"/>
                </a:avLst>
              </a:prstGeom>
              <a:noFill/>
              <a:ln>
                <a:noFill/>
              </a:ln>
            </p:spPr>
          </p:pic>
        </p:grpSp>
      </p:grpSp>
      <p:grpSp>
        <p:nvGrpSpPr>
          <p:cNvPr id="118" name="Google Shape;118;p13"/>
          <p:cNvGrpSpPr/>
          <p:nvPr/>
        </p:nvGrpSpPr>
        <p:grpSpPr>
          <a:xfrm>
            <a:off x="3933725" y="5888725"/>
            <a:ext cx="1260400" cy="129900"/>
            <a:chOff x="4723600" y="5095925"/>
            <a:chExt cx="1260400" cy="129900"/>
          </a:xfrm>
        </p:grpSpPr>
        <p:sp>
          <p:nvSpPr>
            <p:cNvPr id="119" name="Google Shape;119;p13"/>
            <p:cNvSpPr txBox="1"/>
            <p:nvPr/>
          </p:nvSpPr>
          <p:spPr>
            <a:xfrm>
              <a:off x="4903100" y="5095925"/>
              <a:ext cx="10809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Multi-Stakeholder Forum</a:t>
              </a:r>
              <a:endParaRPr b="1" sz="800">
                <a:solidFill>
                  <a:srgbClr val="000033"/>
                </a:solidFill>
                <a:latin typeface="Calibri"/>
                <a:ea typeface="Calibri"/>
                <a:cs typeface="Calibri"/>
                <a:sym typeface="Calibri"/>
              </a:endParaRPr>
            </a:p>
          </p:txBody>
        </p:sp>
        <p:grpSp>
          <p:nvGrpSpPr>
            <p:cNvPr id="120" name="Google Shape;120;p13"/>
            <p:cNvGrpSpPr/>
            <p:nvPr/>
          </p:nvGrpSpPr>
          <p:grpSpPr>
            <a:xfrm>
              <a:off x="4723600" y="5095925"/>
              <a:ext cx="129900" cy="129900"/>
              <a:chOff x="4816525" y="5095925"/>
              <a:chExt cx="129900" cy="129900"/>
            </a:xfrm>
          </p:grpSpPr>
          <p:sp>
            <p:nvSpPr>
              <p:cNvPr id="121" name="Google Shape;121;p13"/>
              <p:cNvSpPr/>
              <p:nvPr/>
            </p:nvSpPr>
            <p:spPr>
              <a:xfrm>
                <a:off x="4816525" y="50959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22" name="Google Shape;122;p13"/>
              <p:cNvPicPr preferRelativeResize="0"/>
              <p:nvPr/>
            </p:nvPicPr>
            <p:blipFill rotWithShape="1">
              <a:blip r:embed="rId6">
                <a:alphaModFix/>
              </a:blip>
              <a:srcRect b="18249" l="13415" r="9352" t="19445"/>
              <a:stretch/>
            </p:blipFill>
            <p:spPr>
              <a:xfrm>
                <a:off x="4839326" y="5128770"/>
                <a:ext cx="84300" cy="64200"/>
              </a:xfrm>
              <a:prstGeom prst="roundRect">
                <a:avLst>
                  <a:gd fmla="val 38843" name="adj"/>
                </a:avLst>
              </a:prstGeom>
              <a:noFill/>
              <a:ln>
                <a:noFill/>
              </a:ln>
            </p:spPr>
          </p:pic>
        </p:grpSp>
      </p:grpSp>
      <p:grpSp>
        <p:nvGrpSpPr>
          <p:cNvPr id="123" name="Google Shape;123;p13"/>
          <p:cNvGrpSpPr/>
          <p:nvPr/>
        </p:nvGrpSpPr>
        <p:grpSpPr>
          <a:xfrm>
            <a:off x="3933725" y="6144275"/>
            <a:ext cx="1260400" cy="129900"/>
            <a:chOff x="4723600" y="5095925"/>
            <a:chExt cx="1260400" cy="129900"/>
          </a:xfrm>
        </p:grpSpPr>
        <p:sp>
          <p:nvSpPr>
            <p:cNvPr id="124" name="Google Shape;124;p13"/>
            <p:cNvSpPr txBox="1"/>
            <p:nvPr/>
          </p:nvSpPr>
          <p:spPr>
            <a:xfrm>
              <a:off x="4903100" y="5095925"/>
              <a:ext cx="10809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Multi-Stakeholder Forum</a:t>
              </a:r>
              <a:endParaRPr b="1" sz="800">
                <a:solidFill>
                  <a:srgbClr val="000033"/>
                </a:solidFill>
                <a:latin typeface="Calibri"/>
                <a:ea typeface="Calibri"/>
                <a:cs typeface="Calibri"/>
                <a:sym typeface="Calibri"/>
              </a:endParaRPr>
            </a:p>
          </p:txBody>
        </p:sp>
        <p:grpSp>
          <p:nvGrpSpPr>
            <p:cNvPr id="125" name="Google Shape;125;p13"/>
            <p:cNvGrpSpPr/>
            <p:nvPr/>
          </p:nvGrpSpPr>
          <p:grpSpPr>
            <a:xfrm>
              <a:off x="4723600" y="5095925"/>
              <a:ext cx="129900" cy="129900"/>
              <a:chOff x="4816525" y="5095925"/>
              <a:chExt cx="129900" cy="129900"/>
            </a:xfrm>
          </p:grpSpPr>
          <p:sp>
            <p:nvSpPr>
              <p:cNvPr id="126" name="Google Shape;126;p13"/>
              <p:cNvSpPr/>
              <p:nvPr/>
            </p:nvSpPr>
            <p:spPr>
              <a:xfrm>
                <a:off x="4816525" y="50959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27" name="Google Shape;127;p13"/>
              <p:cNvPicPr preferRelativeResize="0"/>
              <p:nvPr/>
            </p:nvPicPr>
            <p:blipFill rotWithShape="1">
              <a:blip r:embed="rId6">
                <a:alphaModFix/>
              </a:blip>
              <a:srcRect b="18249" l="13415" r="9352" t="19445"/>
              <a:stretch/>
            </p:blipFill>
            <p:spPr>
              <a:xfrm>
                <a:off x="4839326" y="5128770"/>
                <a:ext cx="84300" cy="64200"/>
              </a:xfrm>
              <a:prstGeom prst="roundRect">
                <a:avLst>
                  <a:gd fmla="val 38843" name="adj"/>
                </a:avLst>
              </a:prstGeom>
              <a:noFill/>
              <a:ln>
                <a:noFill/>
              </a:ln>
            </p:spPr>
          </p:pic>
        </p:grpSp>
      </p:grpSp>
      <p:grpSp>
        <p:nvGrpSpPr>
          <p:cNvPr id="128" name="Google Shape;128;p13"/>
          <p:cNvGrpSpPr/>
          <p:nvPr/>
        </p:nvGrpSpPr>
        <p:grpSpPr>
          <a:xfrm>
            <a:off x="3936575" y="6923988"/>
            <a:ext cx="855100" cy="129900"/>
            <a:chOff x="3933725" y="1152325"/>
            <a:chExt cx="855100" cy="129900"/>
          </a:xfrm>
        </p:grpSpPr>
        <p:sp>
          <p:nvSpPr>
            <p:cNvPr id="129" name="Google Shape;129;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30" name="Google Shape;130;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31" name="Google Shape;131;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32" name="Google Shape;132;p13"/>
          <p:cNvGrpSpPr/>
          <p:nvPr/>
        </p:nvGrpSpPr>
        <p:grpSpPr>
          <a:xfrm>
            <a:off x="3141000" y="6924000"/>
            <a:ext cx="855100" cy="129900"/>
            <a:chOff x="3933725" y="5095925"/>
            <a:chExt cx="855100" cy="129900"/>
          </a:xfrm>
        </p:grpSpPr>
        <p:sp>
          <p:nvSpPr>
            <p:cNvPr id="133" name="Google Shape;133;p13"/>
            <p:cNvSpPr txBox="1"/>
            <p:nvPr/>
          </p:nvSpPr>
          <p:spPr>
            <a:xfrm>
              <a:off x="4113225" y="50959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Safe Schools</a:t>
              </a:r>
              <a:endParaRPr b="1" sz="800">
                <a:solidFill>
                  <a:srgbClr val="000033"/>
                </a:solidFill>
                <a:latin typeface="Calibri"/>
                <a:ea typeface="Calibri"/>
                <a:cs typeface="Calibri"/>
                <a:sym typeface="Calibri"/>
              </a:endParaRPr>
            </a:p>
          </p:txBody>
        </p:sp>
        <p:grpSp>
          <p:nvGrpSpPr>
            <p:cNvPr id="134" name="Google Shape;134;p13"/>
            <p:cNvGrpSpPr/>
            <p:nvPr/>
          </p:nvGrpSpPr>
          <p:grpSpPr>
            <a:xfrm>
              <a:off x="3933725" y="5095925"/>
              <a:ext cx="129900" cy="129900"/>
              <a:chOff x="3933725" y="5095925"/>
              <a:chExt cx="129900" cy="129900"/>
            </a:xfrm>
          </p:grpSpPr>
          <p:sp>
            <p:nvSpPr>
              <p:cNvPr id="135" name="Google Shape;135;p13"/>
              <p:cNvSpPr/>
              <p:nvPr/>
            </p:nvSpPr>
            <p:spPr>
              <a:xfrm>
                <a:off x="3933725" y="50959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36" name="Google Shape;136;p13"/>
              <p:cNvPicPr preferRelativeResize="0"/>
              <p:nvPr/>
            </p:nvPicPr>
            <p:blipFill rotWithShape="1">
              <a:blip r:embed="rId5">
                <a:alphaModFix/>
              </a:blip>
              <a:srcRect b="12986" l="7395" r="6915" t="8925"/>
              <a:stretch/>
            </p:blipFill>
            <p:spPr>
              <a:xfrm>
                <a:off x="3956676" y="5116026"/>
                <a:ext cx="84000" cy="70800"/>
              </a:xfrm>
              <a:prstGeom prst="round2SameRect">
                <a:avLst>
                  <a:gd fmla="val 50000" name="adj1"/>
                  <a:gd fmla="val 4354" name="adj2"/>
                </a:avLst>
              </a:prstGeom>
              <a:noFill/>
              <a:ln>
                <a:noFill/>
              </a:ln>
            </p:spPr>
          </p:pic>
        </p:grpSp>
      </p:grpSp>
      <p:grpSp>
        <p:nvGrpSpPr>
          <p:cNvPr id="137" name="Google Shape;137;p13"/>
          <p:cNvGrpSpPr/>
          <p:nvPr/>
        </p:nvGrpSpPr>
        <p:grpSpPr>
          <a:xfrm>
            <a:off x="4726450" y="6924000"/>
            <a:ext cx="1260400" cy="129900"/>
            <a:chOff x="4723600" y="5095925"/>
            <a:chExt cx="1260400" cy="129900"/>
          </a:xfrm>
        </p:grpSpPr>
        <p:sp>
          <p:nvSpPr>
            <p:cNvPr id="138" name="Google Shape;138;p13"/>
            <p:cNvSpPr txBox="1"/>
            <p:nvPr/>
          </p:nvSpPr>
          <p:spPr>
            <a:xfrm>
              <a:off x="4903100" y="5095925"/>
              <a:ext cx="10809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Multi-Stakeholder Forum</a:t>
              </a:r>
              <a:endParaRPr b="1" sz="800">
                <a:solidFill>
                  <a:srgbClr val="000033"/>
                </a:solidFill>
                <a:latin typeface="Calibri"/>
                <a:ea typeface="Calibri"/>
                <a:cs typeface="Calibri"/>
                <a:sym typeface="Calibri"/>
              </a:endParaRPr>
            </a:p>
          </p:txBody>
        </p:sp>
        <p:grpSp>
          <p:nvGrpSpPr>
            <p:cNvPr id="139" name="Google Shape;139;p13"/>
            <p:cNvGrpSpPr/>
            <p:nvPr/>
          </p:nvGrpSpPr>
          <p:grpSpPr>
            <a:xfrm>
              <a:off x="4723600" y="5095925"/>
              <a:ext cx="129900" cy="129900"/>
              <a:chOff x="4816525" y="5095925"/>
              <a:chExt cx="129900" cy="129900"/>
            </a:xfrm>
          </p:grpSpPr>
          <p:sp>
            <p:nvSpPr>
              <p:cNvPr id="140" name="Google Shape;140;p13"/>
              <p:cNvSpPr/>
              <p:nvPr/>
            </p:nvSpPr>
            <p:spPr>
              <a:xfrm>
                <a:off x="4816525" y="50959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41" name="Google Shape;141;p13"/>
              <p:cNvPicPr preferRelativeResize="0"/>
              <p:nvPr/>
            </p:nvPicPr>
            <p:blipFill rotWithShape="1">
              <a:blip r:embed="rId6">
                <a:alphaModFix/>
              </a:blip>
              <a:srcRect b="18249" l="13415" r="9352" t="19445"/>
              <a:stretch/>
            </p:blipFill>
            <p:spPr>
              <a:xfrm>
                <a:off x="4839326" y="5128770"/>
                <a:ext cx="84300" cy="64200"/>
              </a:xfrm>
              <a:prstGeom prst="roundRect">
                <a:avLst>
                  <a:gd fmla="val 38843" name="adj"/>
                </a:avLst>
              </a:prstGeom>
              <a:noFill/>
              <a:ln>
                <a:noFill/>
              </a:ln>
            </p:spPr>
          </p:pic>
        </p:grpSp>
      </p:grpSp>
      <p:grpSp>
        <p:nvGrpSpPr>
          <p:cNvPr id="142" name="Google Shape;142;p13"/>
          <p:cNvGrpSpPr/>
          <p:nvPr/>
        </p:nvGrpSpPr>
        <p:grpSpPr>
          <a:xfrm>
            <a:off x="3933725" y="7177988"/>
            <a:ext cx="855100" cy="129900"/>
            <a:chOff x="3933725" y="1152325"/>
            <a:chExt cx="855100" cy="129900"/>
          </a:xfrm>
        </p:grpSpPr>
        <p:sp>
          <p:nvSpPr>
            <p:cNvPr id="143" name="Google Shape;143;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44" name="Google Shape;144;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45" name="Google Shape;145;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46" name="Google Shape;146;p13"/>
          <p:cNvGrpSpPr/>
          <p:nvPr/>
        </p:nvGrpSpPr>
        <p:grpSpPr>
          <a:xfrm>
            <a:off x="3138150" y="7178000"/>
            <a:ext cx="855100" cy="129900"/>
            <a:chOff x="3933725" y="5095925"/>
            <a:chExt cx="855100" cy="129900"/>
          </a:xfrm>
        </p:grpSpPr>
        <p:sp>
          <p:nvSpPr>
            <p:cNvPr id="147" name="Google Shape;147;p13"/>
            <p:cNvSpPr txBox="1"/>
            <p:nvPr/>
          </p:nvSpPr>
          <p:spPr>
            <a:xfrm>
              <a:off x="4113225" y="50959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Safe Schools</a:t>
              </a:r>
              <a:endParaRPr b="1" sz="800">
                <a:solidFill>
                  <a:srgbClr val="000033"/>
                </a:solidFill>
                <a:latin typeface="Calibri"/>
                <a:ea typeface="Calibri"/>
                <a:cs typeface="Calibri"/>
                <a:sym typeface="Calibri"/>
              </a:endParaRPr>
            </a:p>
          </p:txBody>
        </p:sp>
        <p:grpSp>
          <p:nvGrpSpPr>
            <p:cNvPr id="148" name="Google Shape;148;p13"/>
            <p:cNvGrpSpPr/>
            <p:nvPr/>
          </p:nvGrpSpPr>
          <p:grpSpPr>
            <a:xfrm>
              <a:off x="3933725" y="5095925"/>
              <a:ext cx="129900" cy="129900"/>
              <a:chOff x="3933725" y="5095925"/>
              <a:chExt cx="129900" cy="129900"/>
            </a:xfrm>
          </p:grpSpPr>
          <p:sp>
            <p:nvSpPr>
              <p:cNvPr id="149" name="Google Shape;149;p13"/>
              <p:cNvSpPr/>
              <p:nvPr/>
            </p:nvSpPr>
            <p:spPr>
              <a:xfrm>
                <a:off x="3933725" y="50959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50" name="Google Shape;150;p13"/>
              <p:cNvPicPr preferRelativeResize="0"/>
              <p:nvPr/>
            </p:nvPicPr>
            <p:blipFill rotWithShape="1">
              <a:blip r:embed="rId5">
                <a:alphaModFix/>
              </a:blip>
              <a:srcRect b="12986" l="7395" r="6915" t="8925"/>
              <a:stretch/>
            </p:blipFill>
            <p:spPr>
              <a:xfrm>
                <a:off x="3956676" y="5116026"/>
                <a:ext cx="84000" cy="70800"/>
              </a:xfrm>
              <a:prstGeom prst="round2SameRect">
                <a:avLst>
                  <a:gd fmla="val 50000" name="adj1"/>
                  <a:gd fmla="val 4354" name="adj2"/>
                </a:avLst>
              </a:prstGeom>
              <a:noFill/>
              <a:ln>
                <a:noFill/>
              </a:ln>
            </p:spPr>
          </p:pic>
        </p:grpSp>
      </p:grpSp>
      <p:grpSp>
        <p:nvGrpSpPr>
          <p:cNvPr id="151" name="Google Shape;151;p13"/>
          <p:cNvGrpSpPr/>
          <p:nvPr/>
        </p:nvGrpSpPr>
        <p:grpSpPr>
          <a:xfrm>
            <a:off x="4723600" y="7178000"/>
            <a:ext cx="1260400" cy="129900"/>
            <a:chOff x="4723600" y="5095925"/>
            <a:chExt cx="1260400" cy="129900"/>
          </a:xfrm>
        </p:grpSpPr>
        <p:sp>
          <p:nvSpPr>
            <p:cNvPr id="152" name="Google Shape;152;p13"/>
            <p:cNvSpPr txBox="1"/>
            <p:nvPr/>
          </p:nvSpPr>
          <p:spPr>
            <a:xfrm>
              <a:off x="4903100" y="5095925"/>
              <a:ext cx="10809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Multi-Stakeholder Forum</a:t>
              </a:r>
              <a:endParaRPr b="1" sz="800">
                <a:solidFill>
                  <a:srgbClr val="000033"/>
                </a:solidFill>
                <a:latin typeface="Calibri"/>
                <a:ea typeface="Calibri"/>
                <a:cs typeface="Calibri"/>
                <a:sym typeface="Calibri"/>
              </a:endParaRPr>
            </a:p>
          </p:txBody>
        </p:sp>
        <p:grpSp>
          <p:nvGrpSpPr>
            <p:cNvPr id="153" name="Google Shape;153;p13"/>
            <p:cNvGrpSpPr/>
            <p:nvPr/>
          </p:nvGrpSpPr>
          <p:grpSpPr>
            <a:xfrm>
              <a:off x="4723600" y="5095925"/>
              <a:ext cx="129900" cy="129900"/>
              <a:chOff x="4816525" y="5095925"/>
              <a:chExt cx="129900" cy="129900"/>
            </a:xfrm>
          </p:grpSpPr>
          <p:sp>
            <p:nvSpPr>
              <p:cNvPr id="154" name="Google Shape;154;p13"/>
              <p:cNvSpPr/>
              <p:nvPr/>
            </p:nvSpPr>
            <p:spPr>
              <a:xfrm>
                <a:off x="4816525" y="50959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55" name="Google Shape;155;p13"/>
              <p:cNvPicPr preferRelativeResize="0"/>
              <p:nvPr/>
            </p:nvPicPr>
            <p:blipFill rotWithShape="1">
              <a:blip r:embed="rId6">
                <a:alphaModFix/>
              </a:blip>
              <a:srcRect b="18249" l="13415" r="9352" t="19445"/>
              <a:stretch/>
            </p:blipFill>
            <p:spPr>
              <a:xfrm>
                <a:off x="4839326" y="5128770"/>
                <a:ext cx="84300" cy="64200"/>
              </a:xfrm>
              <a:prstGeom prst="roundRect">
                <a:avLst>
                  <a:gd fmla="val 38843" name="adj"/>
                </a:avLst>
              </a:prstGeom>
              <a:noFill/>
              <a:ln>
                <a:noFill/>
              </a:ln>
            </p:spPr>
          </p:pic>
        </p:grpSp>
      </p:grpSp>
      <p:grpSp>
        <p:nvGrpSpPr>
          <p:cNvPr id="156" name="Google Shape;156;p13"/>
          <p:cNvGrpSpPr/>
          <p:nvPr/>
        </p:nvGrpSpPr>
        <p:grpSpPr>
          <a:xfrm>
            <a:off x="3936575" y="7448175"/>
            <a:ext cx="855100" cy="129900"/>
            <a:chOff x="3933725" y="1152325"/>
            <a:chExt cx="855100" cy="129900"/>
          </a:xfrm>
        </p:grpSpPr>
        <p:sp>
          <p:nvSpPr>
            <p:cNvPr id="157" name="Google Shape;157;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58" name="Google Shape;158;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59" name="Google Shape;159;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60" name="Google Shape;160;p13"/>
          <p:cNvGrpSpPr/>
          <p:nvPr/>
        </p:nvGrpSpPr>
        <p:grpSpPr>
          <a:xfrm>
            <a:off x="3933725" y="7703725"/>
            <a:ext cx="855100" cy="129900"/>
            <a:chOff x="3933725" y="1152325"/>
            <a:chExt cx="855100" cy="129900"/>
          </a:xfrm>
        </p:grpSpPr>
        <p:sp>
          <p:nvSpPr>
            <p:cNvPr id="161" name="Google Shape;161;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62" name="Google Shape;162;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63" name="Google Shape;163;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64" name="Google Shape;164;p13"/>
          <p:cNvGrpSpPr/>
          <p:nvPr/>
        </p:nvGrpSpPr>
        <p:grpSpPr>
          <a:xfrm>
            <a:off x="3936575" y="8238738"/>
            <a:ext cx="855100" cy="129900"/>
            <a:chOff x="3933725" y="1152325"/>
            <a:chExt cx="855100" cy="129900"/>
          </a:xfrm>
        </p:grpSpPr>
        <p:sp>
          <p:nvSpPr>
            <p:cNvPr id="165" name="Google Shape;165;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66" name="Google Shape;166;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67" name="Google Shape;167;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68" name="Google Shape;168;p13"/>
          <p:cNvGrpSpPr/>
          <p:nvPr/>
        </p:nvGrpSpPr>
        <p:grpSpPr>
          <a:xfrm>
            <a:off x="3936575" y="8501600"/>
            <a:ext cx="855100" cy="129900"/>
            <a:chOff x="3933725" y="1152325"/>
            <a:chExt cx="855100" cy="129900"/>
          </a:xfrm>
        </p:grpSpPr>
        <p:sp>
          <p:nvSpPr>
            <p:cNvPr id="169" name="Google Shape;169;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70" name="Google Shape;170;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71" name="Google Shape;171;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72" name="Google Shape;172;p13"/>
          <p:cNvGrpSpPr/>
          <p:nvPr/>
        </p:nvGrpSpPr>
        <p:grpSpPr>
          <a:xfrm>
            <a:off x="3936575" y="8752075"/>
            <a:ext cx="855100" cy="129900"/>
            <a:chOff x="3933725" y="1152325"/>
            <a:chExt cx="855100" cy="129900"/>
          </a:xfrm>
        </p:grpSpPr>
        <p:sp>
          <p:nvSpPr>
            <p:cNvPr id="173" name="Google Shape;173;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74" name="Google Shape;174;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75" name="Google Shape;175;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76" name="Google Shape;176;p13"/>
          <p:cNvGrpSpPr/>
          <p:nvPr/>
        </p:nvGrpSpPr>
        <p:grpSpPr>
          <a:xfrm>
            <a:off x="3936575" y="9025863"/>
            <a:ext cx="855100" cy="129900"/>
            <a:chOff x="3933725" y="1152325"/>
            <a:chExt cx="855100" cy="129900"/>
          </a:xfrm>
        </p:grpSpPr>
        <p:sp>
          <p:nvSpPr>
            <p:cNvPr id="177" name="Google Shape;177;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78" name="Google Shape;178;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79" name="Google Shape;179;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80" name="Google Shape;180;p13"/>
          <p:cNvGrpSpPr/>
          <p:nvPr/>
        </p:nvGrpSpPr>
        <p:grpSpPr>
          <a:xfrm>
            <a:off x="3933725" y="9265400"/>
            <a:ext cx="855100" cy="129900"/>
            <a:chOff x="3933725" y="1152325"/>
            <a:chExt cx="855100" cy="129900"/>
          </a:xfrm>
        </p:grpSpPr>
        <p:sp>
          <p:nvSpPr>
            <p:cNvPr id="181" name="Google Shape;181;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82" name="Google Shape;182;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83" name="Google Shape;183;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84" name="Google Shape;184;p13"/>
          <p:cNvGrpSpPr/>
          <p:nvPr/>
        </p:nvGrpSpPr>
        <p:grpSpPr>
          <a:xfrm>
            <a:off x="3936575" y="3020938"/>
            <a:ext cx="855100" cy="129900"/>
            <a:chOff x="3933725" y="1152325"/>
            <a:chExt cx="855100" cy="129900"/>
          </a:xfrm>
        </p:grpSpPr>
        <p:sp>
          <p:nvSpPr>
            <p:cNvPr id="185" name="Google Shape;185;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86" name="Google Shape;186;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87" name="Google Shape;187;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88" name="Google Shape;188;p13"/>
          <p:cNvGrpSpPr/>
          <p:nvPr/>
        </p:nvGrpSpPr>
        <p:grpSpPr>
          <a:xfrm>
            <a:off x="3933725" y="3271600"/>
            <a:ext cx="855100" cy="129900"/>
            <a:chOff x="3933725" y="1152325"/>
            <a:chExt cx="855100" cy="129900"/>
          </a:xfrm>
        </p:grpSpPr>
        <p:sp>
          <p:nvSpPr>
            <p:cNvPr id="189" name="Google Shape;189;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90" name="Google Shape;190;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91" name="Google Shape;191;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92" name="Google Shape;192;p13"/>
          <p:cNvGrpSpPr/>
          <p:nvPr/>
        </p:nvGrpSpPr>
        <p:grpSpPr>
          <a:xfrm>
            <a:off x="3933725" y="3522250"/>
            <a:ext cx="855100" cy="129900"/>
            <a:chOff x="3933725" y="1152325"/>
            <a:chExt cx="855100" cy="129900"/>
          </a:xfrm>
        </p:grpSpPr>
        <p:sp>
          <p:nvSpPr>
            <p:cNvPr id="193" name="Google Shape;193;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94" name="Google Shape;194;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95" name="Google Shape;195;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96" name="Google Shape;196;p13"/>
          <p:cNvGrpSpPr/>
          <p:nvPr/>
        </p:nvGrpSpPr>
        <p:grpSpPr>
          <a:xfrm>
            <a:off x="3933725" y="3794400"/>
            <a:ext cx="855100" cy="129900"/>
            <a:chOff x="3933725" y="1152325"/>
            <a:chExt cx="855100" cy="129900"/>
          </a:xfrm>
        </p:grpSpPr>
        <p:sp>
          <p:nvSpPr>
            <p:cNvPr id="197" name="Google Shape;197;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198" name="Google Shape;198;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199" name="Google Shape;199;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00" name="Google Shape;200;p13"/>
          <p:cNvGrpSpPr/>
          <p:nvPr/>
        </p:nvGrpSpPr>
        <p:grpSpPr>
          <a:xfrm>
            <a:off x="3933725" y="4066550"/>
            <a:ext cx="855100" cy="129900"/>
            <a:chOff x="3933725" y="1152325"/>
            <a:chExt cx="855100" cy="129900"/>
          </a:xfrm>
        </p:grpSpPr>
        <p:sp>
          <p:nvSpPr>
            <p:cNvPr id="201" name="Google Shape;201;p13"/>
            <p:cNvSpPr txBox="1"/>
            <p:nvPr/>
          </p:nvSpPr>
          <p:spPr>
            <a:xfrm>
              <a:off x="4113225" y="1152325"/>
              <a:ext cx="675600" cy="129900"/>
            </a:xfrm>
            <a:prstGeom prst="rect">
              <a:avLst/>
            </a:prstGeom>
            <a:noFill/>
            <a:ln>
              <a:noFill/>
            </a:ln>
          </p:spPr>
          <p:txBody>
            <a:bodyPr anchorCtr="0" anchor="t" bIns="14400" lIns="0" spcFirstLastPara="1" rIns="0" wrap="square" tIns="14400">
              <a:noAutofit/>
            </a:bodyPr>
            <a:lstStyle/>
            <a:p>
              <a:pPr indent="0" lvl="0" marL="0" marR="0" rtl="0" algn="l">
                <a:lnSpc>
                  <a:spcPct val="75000"/>
                </a:lnSpc>
                <a:spcBef>
                  <a:spcPts val="0"/>
                </a:spcBef>
                <a:spcAft>
                  <a:spcPts val="0"/>
                </a:spcAft>
                <a:buNone/>
              </a:pPr>
              <a:r>
                <a:rPr b="1" lang="es" sz="800">
                  <a:solidFill>
                    <a:srgbClr val="000033"/>
                  </a:solidFill>
                  <a:latin typeface="Calibri"/>
                  <a:ea typeface="Calibri"/>
                  <a:cs typeface="Calibri"/>
                  <a:sym typeface="Calibri"/>
                </a:rPr>
                <a:t>Family Space</a:t>
              </a:r>
              <a:endParaRPr b="1" sz="800">
                <a:solidFill>
                  <a:srgbClr val="000033"/>
                </a:solidFill>
                <a:latin typeface="Calibri"/>
                <a:ea typeface="Calibri"/>
                <a:cs typeface="Calibri"/>
                <a:sym typeface="Calibri"/>
              </a:endParaRPr>
            </a:p>
          </p:txBody>
        </p:sp>
        <p:pic>
          <p:nvPicPr>
            <p:cNvPr id="202" name="Google Shape;202;p13"/>
            <p:cNvPicPr preferRelativeResize="0"/>
            <p:nvPr/>
          </p:nvPicPr>
          <p:blipFill rotWithShape="1">
            <a:blip r:embed="rId4">
              <a:alphaModFix/>
            </a:blip>
            <a:srcRect b="6035" l="7023" r="7220" t="16887"/>
            <a:stretch/>
          </p:blipFill>
          <p:spPr>
            <a:xfrm>
              <a:off x="3964220" y="1186261"/>
              <a:ext cx="69000" cy="61800"/>
            </a:xfrm>
            <a:prstGeom prst="rect">
              <a:avLst/>
            </a:prstGeom>
            <a:noFill/>
            <a:ln>
              <a:noFill/>
            </a:ln>
          </p:spPr>
        </p:pic>
        <p:sp>
          <p:nvSpPr>
            <p:cNvPr id="203" name="Google Shape;203;p13"/>
            <p:cNvSpPr/>
            <p:nvPr/>
          </p:nvSpPr>
          <p:spPr>
            <a:xfrm>
              <a:off x="3933725" y="1152325"/>
              <a:ext cx="129900" cy="129900"/>
            </a:xfrm>
            <a:prstGeom prst="ellipse">
              <a:avLst/>
            </a:prstGeom>
            <a:noFill/>
            <a:ln cap="flat" cmpd="sng" w="19050">
              <a:solidFill>
                <a:srgbClr val="003C5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1" name="Shape 471"/>
        <p:cNvGrpSpPr/>
        <p:nvPr/>
      </p:nvGrpSpPr>
      <p:grpSpPr>
        <a:xfrm>
          <a:off x="0" y="0"/>
          <a:ext cx="0" cy="0"/>
          <a:chOff x="0" y="0"/>
          <a:chExt cx="0" cy="0"/>
        </a:xfrm>
      </p:grpSpPr>
      <p:sp>
        <p:nvSpPr>
          <p:cNvPr id="472" name="Google Shape;472;p22"/>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473" name="Google Shape;473;p22"/>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474" name="Google Shape;474;p22"/>
          <p:cNvSpPr/>
          <p:nvPr/>
        </p:nvSpPr>
        <p:spPr>
          <a:xfrm>
            <a:off x="1812900" y="-22275"/>
            <a:ext cx="5747100" cy="562200"/>
          </a:xfrm>
          <a:prstGeom prst="rect">
            <a:avLst/>
          </a:prstGeom>
          <a:solidFill>
            <a:srgbClr val="42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475" name="Google Shape;475;p22"/>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Exercises</a:t>
            </a:r>
            <a:endParaRPr b="1" sz="1200">
              <a:solidFill>
                <a:schemeClr val="lt1"/>
              </a:solidFill>
              <a:latin typeface="Calibri"/>
              <a:ea typeface="Calibri"/>
              <a:cs typeface="Calibri"/>
              <a:sym typeface="Calibri"/>
            </a:endParaRPr>
          </a:p>
        </p:txBody>
      </p:sp>
      <p:grpSp>
        <p:nvGrpSpPr>
          <p:cNvPr id="476" name="Google Shape;476;p22"/>
          <p:cNvGrpSpPr/>
          <p:nvPr/>
        </p:nvGrpSpPr>
        <p:grpSpPr>
          <a:xfrm>
            <a:off x="766112" y="807201"/>
            <a:ext cx="6027768" cy="9095355"/>
            <a:chOff x="709287" y="628655"/>
            <a:chExt cx="6028371" cy="11147634"/>
          </a:xfrm>
        </p:grpSpPr>
        <p:sp>
          <p:nvSpPr>
            <p:cNvPr id="477" name="Google Shape;477;p22"/>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78" name="Google Shape;478;p22"/>
            <p:cNvSpPr/>
            <p:nvPr/>
          </p:nvSpPr>
          <p:spPr>
            <a:xfrm>
              <a:off x="709300" y="1044146"/>
              <a:ext cx="6026784" cy="10732143"/>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79" name="Google Shape;479;p22"/>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80" name="Google Shape;480;p22"/>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42BEAF"/>
            </a:solidFill>
            <a:ln cap="flat" cmpd="sng" w="12700">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481" name="Google Shape;481;p22"/>
          <p:cNvSpPr txBox="1"/>
          <p:nvPr/>
        </p:nvSpPr>
        <p:spPr>
          <a:xfrm>
            <a:off x="1021217" y="86832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Communication Skills Building Part 2</a:t>
            </a:r>
            <a:endParaRPr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482" name="Google Shape;482;p22"/>
          <p:cNvSpPr txBox="1"/>
          <p:nvPr/>
        </p:nvSpPr>
        <p:spPr>
          <a:xfrm>
            <a:off x="1214079" y="197740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Goals</a:t>
            </a:r>
            <a:endParaRPr sz="1200">
              <a:solidFill>
                <a:srgbClr val="42BEAF"/>
              </a:solidFill>
              <a:latin typeface="Calibri"/>
              <a:ea typeface="Calibri"/>
              <a:cs typeface="Calibri"/>
              <a:sym typeface="Calibri"/>
            </a:endParaRPr>
          </a:p>
        </p:txBody>
      </p:sp>
      <p:sp>
        <p:nvSpPr>
          <p:cNvPr id="483" name="Google Shape;483;p22"/>
          <p:cNvSpPr txBox="1"/>
          <p:nvPr/>
        </p:nvSpPr>
        <p:spPr>
          <a:xfrm>
            <a:off x="1442643" y="2270666"/>
            <a:ext cx="48573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Build parents' and caregivers’ knowledge and skills to communicate with their children openly, effectively, and without judgment</a:t>
            </a:r>
            <a:r>
              <a:rPr b="1" lang="es" sz="1200">
                <a:solidFill>
                  <a:srgbClr val="42BEAF"/>
                </a:solidFill>
                <a:latin typeface="Calibri"/>
                <a:ea typeface="Calibri"/>
                <a:cs typeface="Calibri"/>
                <a:sym typeface="Calibri"/>
              </a:rPr>
              <a:t> </a:t>
            </a:r>
            <a:endParaRPr sz="1000">
              <a:solidFill>
                <a:srgbClr val="033C5A"/>
              </a:solidFill>
              <a:latin typeface="Calibri"/>
              <a:ea typeface="Calibri"/>
              <a:cs typeface="Calibri"/>
              <a:sym typeface="Calibri"/>
            </a:endParaRPr>
          </a:p>
        </p:txBody>
      </p:sp>
      <p:sp>
        <p:nvSpPr>
          <p:cNvPr id="484" name="Google Shape;484;p22"/>
          <p:cNvSpPr txBox="1"/>
          <p:nvPr/>
        </p:nvSpPr>
        <p:spPr>
          <a:xfrm>
            <a:off x="1215104" y="142736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For use in the following interventions:</a:t>
            </a:r>
            <a:endParaRPr b="1" sz="1200">
              <a:solidFill>
                <a:srgbClr val="42BEAF"/>
              </a:solidFill>
              <a:latin typeface="Calibri"/>
              <a:ea typeface="Calibri"/>
              <a:cs typeface="Calibri"/>
              <a:sym typeface="Calibri"/>
            </a:endParaRPr>
          </a:p>
        </p:txBody>
      </p:sp>
      <p:sp>
        <p:nvSpPr>
          <p:cNvPr id="485" name="Google Shape;485;p22"/>
          <p:cNvSpPr txBox="1"/>
          <p:nvPr/>
        </p:nvSpPr>
        <p:spPr>
          <a:xfrm>
            <a:off x="4044319" y="1434558"/>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486" name="Google Shape;486;p22"/>
          <p:cNvGrpSpPr/>
          <p:nvPr/>
        </p:nvGrpSpPr>
        <p:grpSpPr>
          <a:xfrm>
            <a:off x="3739265" y="1403969"/>
            <a:ext cx="288001" cy="288001"/>
            <a:chOff x="342077" y="6004624"/>
            <a:chExt cx="409500" cy="409500"/>
          </a:xfrm>
        </p:grpSpPr>
        <p:sp>
          <p:nvSpPr>
            <p:cNvPr id="487" name="Google Shape;487;p22"/>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88" name="Google Shape;488;p22"/>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489" name="Google Shape;489;p22"/>
          <p:cNvSpPr/>
          <p:nvPr/>
        </p:nvSpPr>
        <p:spPr>
          <a:xfrm>
            <a:off x="1215100" y="1876797"/>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90" name="Google Shape;490;p22"/>
          <p:cNvSpPr/>
          <p:nvPr/>
        </p:nvSpPr>
        <p:spPr>
          <a:xfrm>
            <a:off x="1215100" y="2798122"/>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91" name="Google Shape;491;p22"/>
          <p:cNvSpPr txBox="1"/>
          <p:nvPr/>
        </p:nvSpPr>
        <p:spPr>
          <a:xfrm>
            <a:off x="1209654" y="364329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Instructions</a:t>
            </a:r>
            <a:endParaRPr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492" name="Google Shape;492;p22"/>
          <p:cNvSpPr txBox="1"/>
          <p:nvPr/>
        </p:nvSpPr>
        <p:spPr>
          <a:xfrm>
            <a:off x="1438231" y="3912088"/>
            <a:ext cx="4853400" cy="5368200"/>
          </a:xfrm>
          <a:prstGeom prst="rect">
            <a:avLst/>
          </a:prstGeom>
          <a:noFill/>
          <a:ln>
            <a:noFill/>
          </a:ln>
        </p:spPr>
        <p:txBody>
          <a:bodyPr anchorCtr="0" anchor="t" bIns="0" lIns="0" spcFirstLastPara="1" rIns="0" wrap="square" tIns="69825">
            <a:spAutoFit/>
          </a:bodyPr>
          <a:lstStyle/>
          <a:p>
            <a:pPr indent="0" lvl="0" marL="0" rtl="0" algn="l">
              <a:spcBef>
                <a:spcPts val="0"/>
              </a:spcBef>
              <a:spcAft>
                <a:spcPts val="0"/>
              </a:spcAft>
              <a:buNone/>
            </a:pPr>
            <a:r>
              <a:rPr b="1" lang="es" sz="1000">
                <a:solidFill>
                  <a:schemeClr val="dk1"/>
                </a:solidFill>
                <a:latin typeface="Calibri"/>
                <a:ea typeface="Calibri"/>
                <a:cs typeface="Calibri"/>
                <a:sym typeface="Calibri"/>
              </a:rPr>
              <a:t>Practice what was learned in Communication Skills Building Part 1. </a:t>
            </a:r>
            <a:endParaRPr b="1" sz="1000">
              <a:solidFill>
                <a:schemeClr val="dk1"/>
              </a:solidFill>
              <a:latin typeface="Calibri"/>
              <a:ea typeface="Calibri"/>
              <a:cs typeface="Calibri"/>
              <a:sym typeface="Calibri"/>
            </a:endParaRPr>
          </a:p>
          <a:p>
            <a:pPr indent="0" lvl="0" marL="0" rtl="0" algn="l">
              <a:spcBef>
                <a:spcPts val="0"/>
              </a:spcBef>
              <a:spcAft>
                <a:spcPts val="0"/>
              </a:spcAft>
              <a:buNone/>
            </a:pPr>
            <a:r>
              <a:rPr lang="es" sz="1000">
                <a:solidFill>
                  <a:schemeClr val="dk1"/>
                </a:solidFill>
                <a:latin typeface="Calibri"/>
                <a:ea typeface="Calibri"/>
                <a:cs typeface="Calibri"/>
                <a:sym typeface="Calibri"/>
              </a:rPr>
              <a:t>Divide the participants into groups of 2-4 people and assign each group (a) one of the three communication skills to practice (active understanding, listening, and questioning) and (b) one scenario. </a:t>
            </a:r>
            <a:endParaRPr sz="10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00000"/>
              </a:lnSpc>
              <a:spcBef>
                <a:spcPts val="500"/>
              </a:spcBef>
              <a:spcAft>
                <a:spcPts val="0"/>
              </a:spcAft>
              <a:buNone/>
            </a:pPr>
            <a:r>
              <a:rPr lang="es" sz="1000">
                <a:solidFill>
                  <a:schemeClr val="dk1"/>
                </a:solidFill>
                <a:latin typeface="Calibri"/>
                <a:ea typeface="Calibri"/>
                <a:cs typeface="Calibri"/>
                <a:sym typeface="Calibri"/>
              </a:rPr>
              <a:t>GROUP 1</a:t>
            </a:r>
            <a:endParaRPr sz="1000">
              <a:solidFill>
                <a:schemeClr val="dk1"/>
              </a:solidFill>
              <a:latin typeface="Calibri"/>
              <a:ea typeface="Calibri"/>
              <a:cs typeface="Calibri"/>
              <a:sym typeface="Calibri"/>
            </a:endParaRPr>
          </a:p>
          <a:p>
            <a:pPr indent="-228600" lvl="0" marL="241300" rtl="0" algn="l">
              <a:lnSpc>
                <a:spcPct val="100000"/>
              </a:lnSpc>
              <a:spcBef>
                <a:spcPts val="50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A</a:t>
            </a:r>
            <a:r>
              <a:rPr lang="es" sz="1000">
                <a:solidFill>
                  <a:schemeClr val="dk1"/>
                </a:solidFill>
                <a:latin typeface="Calibri"/>
                <a:ea typeface="Calibri"/>
                <a:cs typeface="Calibri"/>
                <a:sym typeface="Calibri"/>
              </a:rPr>
              <a:t>ctive listening</a:t>
            </a:r>
            <a:endParaRPr sz="1000">
              <a:solidFill>
                <a:schemeClr val="dk1"/>
              </a:solidFill>
              <a:latin typeface="Calibri"/>
              <a:ea typeface="Calibri"/>
              <a:cs typeface="Calibri"/>
              <a:sym typeface="Calibri"/>
            </a:endParaRPr>
          </a:p>
          <a:p>
            <a:pPr indent="-228600" lvl="0" marL="241300" rtl="0" algn="l">
              <a:lnSpc>
                <a:spcPct val="100000"/>
              </a:lnSpc>
              <a:spcBef>
                <a:spcPts val="50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Your child tells you they are being bullied in school</a:t>
            </a:r>
            <a:endParaRPr sz="1000">
              <a:solidFill>
                <a:schemeClr val="dk1"/>
              </a:solidFill>
              <a:latin typeface="Calibri"/>
              <a:ea typeface="Calibri"/>
              <a:cs typeface="Calibri"/>
              <a:sym typeface="Calibri"/>
            </a:endParaRPr>
          </a:p>
          <a:p>
            <a:pPr indent="0" lvl="0" marL="0" rtl="0" algn="l">
              <a:spcBef>
                <a:spcPts val="500"/>
              </a:spcBef>
              <a:spcAft>
                <a:spcPts val="0"/>
              </a:spcAft>
              <a:buNone/>
            </a:pPr>
            <a:r>
              <a:rPr lang="es" sz="1000">
                <a:solidFill>
                  <a:schemeClr val="dk1"/>
                </a:solidFill>
                <a:latin typeface="Calibri"/>
                <a:ea typeface="Calibri"/>
                <a:cs typeface="Calibri"/>
                <a:sym typeface="Calibri"/>
              </a:rPr>
              <a:t>GROUP 2</a:t>
            </a:r>
            <a:endParaRPr sz="1000">
              <a:solidFill>
                <a:schemeClr val="dk1"/>
              </a:solidFill>
              <a:latin typeface="Calibri"/>
              <a:ea typeface="Calibri"/>
              <a:cs typeface="Calibri"/>
              <a:sym typeface="Calibri"/>
            </a:endParaRPr>
          </a:p>
          <a:p>
            <a:pPr indent="-228600" lvl="0" marL="241300" rtl="0" algn="l">
              <a:spcBef>
                <a:spcPts val="50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Active understanding</a:t>
            </a:r>
            <a:endParaRPr sz="1000">
              <a:solidFill>
                <a:schemeClr val="dk1"/>
              </a:solidFill>
              <a:latin typeface="Calibri"/>
              <a:ea typeface="Calibri"/>
              <a:cs typeface="Calibri"/>
              <a:sym typeface="Calibri"/>
            </a:endParaRPr>
          </a:p>
          <a:p>
            <a:pPr indent="-228600" lvl="0" marL="241300" rtl="0" algn="l">
              <a:spcBef>
                <a:spcPts val="50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Your child tells you they want to be a make-up artist.</a:t>
            </a:r>
            <a:endParaRPr sz="1000">
              <a:solidFill>
                <a:schemeClr val="dk1"/>
              </a:solidFill>
              <a:latin typeface="Calibri"/>
              <a:ea typeface="Calibri"/>
              <a:cs typeface="Calibri"/>
              <a:sym typeface="Calibri"/>
            </a:endParaRPr>
          </a:p>
          <a:p>
            <a:pPr indent="0" lvl="0" marL="0" rtl="0" algn="l">
              <a:spcBef>
                <a:spcPts val="500"/>
              </a:spcBef>
              <a:spcAft>
                <a:spcPts val="0"/>
              </a:spcAft>
              <a:buNone/>
            </a:pPr>
            <a:r>
              <a:rPr lang="es" sz="1000">
                <a:solidFill>
                  <a:schemeClr val="dk1"/>
                </a:solidFill>
                <a:latin typeface="Calibri"/>
                <a:ea typeface="Calibri"/>
                <a:cs typeface="Calibri"/>
                <a:sym typeface="Calibri"/>
              </a:rPr>
              <a:t>GROUP 3</a:t>
            </a:r>
            <a:endParaRPr sz="1000">
              <a:solidFill>
                <a:schemeClr val="dk1"/>
              </a:solidFill>
              <a:latin typeface="Calibri"/>
              <a:ea typeface="Calibri"/>
              <a:cs typeface="Calibri"/>
              <a:sym typeface="Calibri"/>
            </a:endParaRPr>
          </a:p>
          <a:p>
            <a:pPr indent="-228600" lvl="0" marL="241300" rtl="0" algn="l">
              <a:spcBef>
                <a:spcPts val="50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Active questioning</a:t>
            </a:r>
            <a:endParaRPr sz="1000">
              <a:solidFill>
                <a:schemeClr val="dk1"/>
              </a:solidFill>
              <a:latin typeface="Calibri"/>
              <a:ea typeface="Calibri"/>
              <a:cs typeface="Calibri"/>
              <a:sym typeface="Calibri"/>
            </a:endParaRPr>
          </a:p>
          <a:p>
            <a:pPr indent="-228600" lvl="0" marL="241300" rtl="0" algn="l">
              <a:spcBef>
                <a:spcPts val="50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Over the last several weeks your child has stopped showing interest in the activities they used to enjoy and has started sleeping for long hours, spending most of their time in their room or on the couch at home. It’s clear something is wrong and you’re starting to worry about them.</a:t>
            </a:r>
            <a:endParaRPr sz="1000">
              <a:solidFill>
                <a:schemeClr val="dk1"/>
              </a:solidFill>
              <a:latin typeface="Calibri"/>
              <a:ea typeface="Calibri"/>
              <a:cs typeface="Calibri"/>
              <a:sym typeface="Calibri"/>
            </a:endParaRPr>
          </a:p>
          <a:p>
            <a:pPr indent="0" lvl="0" marL="0" rtl="0" algn="l">
              <a:spcBef>
                <a:spcPts val="500"/>
              </a:spcBef>
              <a:spcAft>
                <a:spcPts val="0"/>
              </a:spcAft>
              <a:buNone/>
            </a:pPr>
            <a:r>
              <a:t/>
            </a:r>
            <a:endParaRPr sz="1000">
              <a:solidFill>
                <a:schemeClr val="dk1"/>
              </a:solidFill>
              <a:latin typeface="Calibri"/>
              <a:ea typeface="Calibri"/>
              <a:cs typeface="Calibri"/>
              <a:sym typeface="Calibri"/>
            </a:endParaRPr>
          </a:p>
          <a:p>
            <a:pPr indent="0" lvl="0" marL="0" rtl="0" algn="l">
              <a:spcBef>
                <a:spcPts val="500"/>
              </a:spcBef>
              <a:spcAft>
                <a:spcPts val="0"/>
              </a:spcAft>
              <a:buNone/>
            </a:pPr>
            <a:r>
              <a:rPr lang="es" sz="1000">
                <a:solidFill>
                  <a:schemeClr val="dk1"/>
                </a:solidFill>
                <a:latin typeface="Calibri"/>
                <a:ea typeface="Calibri"/>
                <a:cs typeface="Calibri"/>
                <a:sym typeface="Calibri"/>
              </a:rPr>
              <a:t>Ask each group to create two role-plays of a conversation between an adult and a young person. The groups will demonstrate what happens when someone does not use their communication skills versus what happens when someone does use communication skills. Each role-play will be 3 minutes in length and will be performed in front of the whole group. Every person in the group should participate in at least one of the role play scenarios.</a:t>
            </a:r>
            <a:endParaRPr sz="1000">
              <a:solidFill>
                <a:schemeClr val="dk1"/>
              </a:solidFill>
              <a:latin typeface="Calibri"/>
              <a:ea typeface="Calibri"/>
              <a:cs typeface="Calibri"/>
              <a:sym typeface="Calibri"/>
            </a:endParaRPr>
          </a:p>
          <a:p>
            <a:pPr indent="-228600" lvl="0" marL="241300" rtl="0" algn="l">
              <a:spcBef>
                <a:spcPts val="500"/>
              </a:spcBef>
              <a:spcAft>
                <a:spcPts val="0"/>
              </a:spcAft>
              <a:buClr>
                <a:srgbClr val="42BEAF"/>
              </a:buClr>
              <a:buSzPts val="1000"/>
              <a:buFont typeface="Calibri"/>
              <a:buChar char="•"/>
            </a:pPr>
            <a:r>
              <a:rPr b="1" lang="es" sz="1000">
                <a:solidFill>
                  <a:schemeClr val="dk1"/>
                </a:solidFill>
                <a:latin typeface="Calibri"/>
                <a:ea typeface="Calibri"/>
                <a:cs typeface="Calibri"/>
                <a:sym typeface="Calibri"/>
              </a:rPr>
              <a:t>Role-play 1: </a:t>
            </a:r>
            <a:r>
              <a:rPr lang="es" sz="1000">
                <a:solidFill>
                  <a:schemeClr val="dk1"/>
                </a:solidFill>
                <a:latin typeface="Calibri"/>
                <a:ea typeface="Calibri"/>
                <a:cs typeface="Calibri"/>
                <a:sym typeface="Calibri"/>
              </a:rPr>
              <a:t>The actors will demonstrate people who are not using the communication skill they were assigned. Instead, they will show the opposite (for example, if their group is given ‘Active Listening’ – then they will do a role-play where someone is not listening actively). </a:t>
            </a:r>
            <a:endParaRPr sz="1000">
              <a:solidFill>
                <a:schemeClr val="dk1"/>
              </a:solidFill>
              <a:latin typeface="Calibri"/>
              <a:ea typeface="Calibri"/>
              <a:cs typeface="Calibri"/>
              <a:sym typeface="Calibri"/>
            </a:endParaRPr>
          </a:p>
          <a:p>
            <a:pPr indent="-228600" lvl="0" marL="241300" rtl="0" algn="l">
              <a:spcBef>
                <a:spcPts val="500"/>
              </a:spcBef>
              <a:spcAft>
                <a:spcPts val="500"/>
              </a:spcAft>
              <a:buClr>
                <a:srgbClr val="42BEAF"/>
              </a:buClr>
              <a:buSzPts val="1000"/>
              <a:buFont typeface="Calibri"/>
              <a:buChar char="•"/>
            </a:pPr>
            <a:r>
              <a:rPr b="1" lang="es" sz="1000">
                <a:solidFill>
                  <a:schemeClr val="dk1"/>
                </a:solidFill>
                <a:latin typeface="Calibri"/>
                <a:ea typeface="Calibri"/>
                <a:cs typeface="Calibri"/>
                <a:sym typeface="Calibri"/>
              </a:rPr>
              <a:t>Role-play 2:</a:t>
            </a:r>
            <a:r>
              <a:rPr lang="es" sz="1000">
                <a:solidFill>
                  <a:schemeClr val="dk1"/>
                </a:solidFill>
                <a:latin typeface="Calibri"/>
                <a:ea typeface="Calibri"/>
                <a:cs typeface="Calibri"/>
                <a:sym typeface="Calibri"/>
              </a:rPr>
              <a:t> The actors will demonstrate people who are using the communication skill they were assigned. </a:t>
            </a:r>
            <a:endParaRPr sz="1000">
              <a:solidFill>
                <a:schemeClr val="dk1"/>
              </a:solidFill>
              <a:latin typeface="Calibri"/>
              <a:ea typeface="Calibri"/>
              <a:cs typeface="Calibri"/>
              <a:sym typeface="Calibri"/>
            </a:endParaRPr>
          </a:p>
        </p:txBody>
      </p:sp>
      <p:sp>
        <p:nvSpPr>
          <p:cNvPr id="493" name="Google Shape;493;p22"/>
          <p:cNvSpPr txBox="1"/>
          <p:nvPr/>
        </p:nvSpPr>
        <p:spPr>
          <a:xfrm>
            <a:off x="5590263" y="9549500"/>
            <a:ext cx="12036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s" sz="1000">
                <a:solidFill>
                  <a:srgbClr val="42BEAF"/>
                </a:solidFill>
                <a:latin typeface="Calibri"/>
                <a:ea typeface="Calibri"/>
                <a:cs typeface="Calibri"/>
                <a:sym typeface="Calibri"/>
              </a:rPr>
              <a:t>Activity continue</a:t>
            </a:r>
            <a:endParaRPr i="1" sz="1000">
              <a:solidFill>
                <a:srgbClr val="42BEAF"/>
              </a:solidFill>
              <a:latin typeface="Calibri"/>
              <a:ea typeface="Calibri"/>
              <a:cs typeface="Calibri"/>
              <a:sym typeface="Calibri"/>
            </a:endParaRPr>
          </a:p>
        </p:txBody>
      </p:sp>
      <p:cxnSp>
        <p:nvCxnSpPr>
          <p:cNvPr id="494" name="Google Shape;494;p22"/>
          <p:cNvCxnSpPr/>
          <p:nvPr/>
        </p:nvCxnSpPr>
        <p:spPr>
          <a:xfrm>
            <a:off x="6620663" y="9649700"/>
            <a:ext cx="7800" cy="138300"/>
          </a:xfrm>
          <a:prstGeom prst="straightConnector1">
            <a:avLst/>
          </a:prstGeom>
          <a:noFill/>
          <a:ln cap="flat" cmpd="sng" w="9525">
            <a:solidFill>
              <a:srgbClr val="42BEAF"/>
            </a:solidFill>
            <a:prstDash val="solid"/>
            <a:round/>
            <a:headEnd len="med" w="med" type="none"/>
            <a:tailEnd len="med" w="med" type="stealth"/>
          </a:ln>
        </p:spPr>
      </p:cxnSp>
      <p:sp>
        <p:nvSpPr>
          <p:cNvPr id="495" name="Google Shape;495;p22"/>
          <p:cNvSpPr/>
          <p:nvPr/>
        </p:nvSpPr>
        <p:spPr>
          <a:xfrm>
            <a:off x="1215088" y="3560610"/>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96" name="Google Shape;496;p22"/>
          <p:cNvSpPr txBox="1"/>
          <p:nvPr/>
        </p:nvSpPr>
        <p:spPr>
          <a:xfrm>
            <a:off x="1215104" y="294535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Reference</a:t>
            </a:r>
            <a:endParaRPr sz="1200">
              <a:solidFill>
                <a:srgbClr val="42BEAF"/>
              </a:solidFill>
              <a:latin typeface="Calibri"/>
              <a:ea typeface="Calibri"/>
              <a:cs typeface="Calibri"/>
              <a:sym typeface="Calibri"/>
            </a:endParaRPr>
          </a:p>
        </p:txBody>
      </p:sp>
      <p:sp>
        <p:nvSpPr>
          <p:cNvPr id="497" name="Google Shape;497;p22"/>
          <p:cNvSpPr txBox="1"/>
          <p:nvPr/>
        </p:nvSpPr>
        <p:spPr>
          <a:xfrm>
            <a:off x="1411231" y="3213779"/>
            <a:ext cx="4857300" cy="1821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000">
                <a:solidFill>
                  <a:srgbClr val="003C5A"/>
                </a:solidFill>
                <a:latin typeface="Calibri"/>
                <a:ea typeface="Calibri"/>
                <a:cs typeface="Calibri"/>
                <a:sym typeface="Calibri"/>
              </a:rPr>
              <a:t>This activity is adapted from the </a:t>
            </a:r>
            <a:r>
              <a:rPr lang="es" sz="1100">
                <a:solidFill>
                  <a:srgbClr val="003C5A"/>
                </a:solidFill>
                <a:latin typeface="Calibri"/>
                <a:ea typeface="Calibri"/>
                <a:cs typeface="Calibri"/>
                <a:sym typeface="Calibri"/>
              </a:rPr>
              <a:t> </a:t>
            </a:r>
            <a:r>
              <a:rPr lang="es" sz="1100" u="sng">
                <a:solidFill>
                  <a:schemeClr val="accent5"/>
                </a:solidFill>
                <a:latin typeface="Calibri"/>
                <a:ea typeface="Calibri"/>
                <a:cs typeface="Calibri"/>
                <a:sym typeface="Calibri"/>
                <a:hlinkClick r:id="rId4">
                  <a:extLst>
                    <a:ext uri="{A12FA001-AC4F-418D-AE19-62706E023703}">
                      <ahyp:hlinkClr val="tx"/>
                    </a:ext>
                  </a:extLst>
                </a:hlinkClick>
              </a:rPr>
              <a:t>Go Girls! </a:t>
            </a:r>
            <a:r>
              <a:rPr lang="es" sz="1100" u="sng">
                <a:solidFill>
                  <a:schemeClr val="accent5"/>
                </a:solidFill>
                <a:latin typeface="Calibri"/>
                <a:ea typeface="Calibri"/>
                <a:cs typeface="Calibri"/>
                <a:sym typeface="Calibri"/>
                <a:hlinkClick r:id="rId5">
                  <a:extLst>
                    <a:ext uri="{A12FA001-AC4F-418D-AE19-62706E023703}">
                      <ahyp:hlinkClr val="tx"/>
                    </a:ext>
                  </a:extLst>
                </a:hlinkClick>
              </a:rPr>
              <a:t>Communication Resource</a:t>
            </a:r>
            <a:endParaRPr sz="1000">
              <a:solidFill>
                <a:srgbClr val="033C5A"/>
              </a:solidFill>
              <a:latin typeface="Calibri"/>
              <a:ea typeface="Calibri"/>
              <a:cs typeface="Calibri"/>
              <a:sym typeface="Calibri"/>
            </a:endParaRPr>
          </a:p>
        </p:txBody>
      </p:sp>
      <p:sp>
        <p:nvSpPr>
          <p:cNvPr id="498" name="Google Shape;498;p22"/>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2" name="Shape 502"/>
        <p:cNvGrpSpPr/>
        <p:nvPr/>
      </p:nvGrpSpPr>
      <p:grpSpPr>
        <a:xfrm>
          <a:off x="0" y="0"/>
          <a:ext cx="0" cy="0"/>
          <a:chOff x="0" y="0"/>
          <a:chExt cx="0" cy="0"/>
        </a:xfrm>
      </p:grpSpPr>
      <p:sp>
        <p:nvSpPr>
          <p:cNvPr id="503" name="Google Shape;503;p23"/>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04" name="Google Shape;504;p23"/>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505" name="Google Shape;505;p23"/>
          <p:cNvSpPr/>
          <p:nvPr/>
        </p:nvSpPr>
        <p:spPr>
          <a:xfrm>
            <a:off x="1812900" y="-22275"/>
            <a:ext cx="5747100" cy="562200"/>
          </a:xfrm>
          <a:prstGeom prst="rect">
            <a:avLst/>
          </a:prstGeom>
          <a:solidFill>
            <a:srgbClr val="42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506" name="Google Shape;506;p23"/>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Exercises</a:t>
            </a:r>
            <a:endParaRPr b="1" sz="1200">
              <a:solidFill>
                <a:schemeClr val="lt1"/>
              </a:solidFill>
              <a:latin typeface="Calibri"/>
              <a:ea typeface="Calibri"/>
              <a:cs typeface="Calibri"/>
              <a:sym typeface="Calibri"/>
            </a:endParaRPr>
          </a:p>
        </p:txBody>
      </p:sp>
      <p:grpSp>
        <p:nvGrpSpPr>
          <p:cNvPr id="507" name="Google Shape;507;p23"/>
          <p:cNvGrpSpPr/>
          <p:nvPr/>
        </p:nvGrpSpPr>
        <p:grpSpPr>
          <a:xfrm>
            <a:off x="766099" y="807223"/>
            <a:ext cx="6027767" cy="3879324"/>
            <a:chOff x="709288" y="628655"/>
            <a:chExt cx="6028370" cy="6312976"/>
          </a:xfrm>
        </p:grpSpPr>
        <p:sp>
          <p:nvSpPr>
            <p:cNvPr id="508" name="Google Shape;508;p23"/>
            <p:cNvSpPr/>
            <p:nvPr/>
          </p:nvSpPr>
          <p:spPr>
            <a:xfrm>
              <a:off x="709288" y="1044163"/>
              <a:ext cx="6026784" cy="5897469"/>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09" name="Google Shape;509;p23"/>
            <p:cNvSpPr/>
            <p:nvPr/>
          </p:nvSpPr>
          <p:spPr>
            <a:xfrm>
              <a:off x="709288" y="1044137"/>
              <a:ext cx="6026784" cy="5897469"/>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10" name="Google Shape;510;p23"/>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11" name="Google Shape;511;p23"/>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42BEAF"/>
            </a:solidFill>
            <a:ln cap="flat" cmpd="sng" w="12700">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512" name="Google Shape;512;p23"/>
          <p:cNvSpPr txBox="1"/>
          <p:nvPr/>
        </p:nvSpPr>
        <p:spPr>
          <a:xfrm>
            <a:off x="1021217" y="847550"/>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Communication Skills Building Part 2</a:t>
            </a:r>
            <a:endParaRPr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513" name="Google Shape;513;p23"/>
          <p:cNvSpPr txBox="1"/>
          <p:nvPr/>
        </p:nvSpPr>
        <p:spPr>
          <a:xfrm>
            <a:off x="1201466" y="121429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Instructions</a:t>
            </a:r>
            <a:endParaRPr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514" name="Google Shape;514;p23"/>
          <p:cNvSpPr txBox="1"/>
          <p:nvPr/>
        </p:nvSpPr>
        <p:spPr>
          <a:xfrm>
            <a:off x="1430043" y="1483088"/>
            <a:ext cx="4853400" cy="1917600"/>
          </a:xfrm>
          <a:prstGeom prst="rect">
            <a:avLst/>
          </a:prstGeom>
          <a:noFill/>
          <a:ln>
            <a:noFill/>
          </a:ln>
        </p:spPr>
        <p:txBody>
          <a:bodyPr anchorCtr="0" anchor="t" bIns="0" lIns="0" spcFirstLastPara="1" rIns="0" wrap="square" tIns="69825">
            <a:spAutoFit/>
          </a:bodyPr>
          <a:lstStyle/>
          <a:p>
            <a:pPr indent="0" lvl="0" marL="0" rtl="0" algn="l">
              <a:spcBef>
                <a:spcPts val="0"/>
              </a:spcBef>
              <a:spcAft>
                <a:spcPts val="0"/>
              </a:spcAft>
              <a:buClr>
                <a:schemeClr val="dk1"/>
              </a:buClr>
              <a:buSzPts val="1100"/>
              <a:buFont typeface="Arial"/>
              <a:buNone/>
            </a:pPr>
            <a:r>
              <a:rPr lang="es" sz="1000">
                <a:solidFill>
                  <a:schemeClr val="dk1"/>
                </a:solidFill>
                <a:latin typeface="Calibri"/>
                <a:ea typeface="Calibri"/>
                <a:cs typeface="Calibri"/>
                <a:sym typeface="Calibri"/>
              </a:rPr>
              <a:t>While the groups are preparing, check in with each group to answer any questions and to clarify the key points under each skill.</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None/>
            </a:pPr>
            <a:r>
              <a:rPr lang="es" sz="1000">
                <a:solidFill>
                  <a:schemeClr val="dk1"/>
                </a:solidFill>
                <a:latin typeface="Calibri"/>
                <a:ea typeface="Calibri"/>
                <a:cs typeface="Calibri"/>
                <a:sym typeface="Calibri"/>
              </a:rPr>
              <a:t>Ask each group to perform their two role-plays.</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None/>
            </a:pPr>
            <a:r>
              <a:rPr lang="es" sz="1000">
                <a:solidFill>
                  <a:schemeClr val="dk1"/>
                </a:solidFill>
                <a:latin typeface="Calibri"/>
                <a:ea typeface="Calibri"/>
                <a:cs typeface="Calibri"/>
                <a:sym typeface="Calibri"/>
              </a:rPr>
              <a:t>After everyone has performed their role-plays, stimulate a discussion by asking the following questions:</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What were the main differences between the two role-plays?</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Did the communication skills help the adult and child communicate with each other? </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Which of the communication skills do you think would be the easiest for you to use with your young person and which would be the hardest? Why?</a:t>
            </a:r>
            <a:endParaRPr sz="1000">
              <a:solidFill>
                <a:srgbClr val="003C5A"/>
              </a:solidFill>
              <a:latin typeface="Calibri"/>
              <a:ea typeface="Calibri"/>
              <a:cs typeface="Calibri"/>
              <a:sym typeface="Calibri"/>
            </a:endParaRPr>
          </a:p>
        </p:txBody>
      </p:sp>
      <p:sp>
        <p:nvSpPr>
          <p:cNvPr id="515" name="Google Shape;515;p23"/>
          <p:cNvSpPr/>
          <p:nvPr/>
        </p:nvSpPr>
        <p:spPr>
          <a:xfrm>
            <a:off x="1201466" y="3544653"/>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516" name="Google Shape;516;p23"/>
          <p:cNvSpPr txBox="1"/>
          <p:nvPr/>
        </p:nvSpPr>
        <p:spPr>
          <a:xfrm>
            <a:off x="1211891" y="3563386"/>
            <a:ext cx="4770300" cy="8169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Materials</a:t>
            </a:r>
            <a:endParaRPr b="1" sz="1200">
              <a:solidFill>
                <a:srgbClr val="42BEAF"/>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92100" lvl="0" marL="457200" marR="0" rtl="0" algn="l">
              <a:lnSpc>
                <a:spcPct val="100000"/>
              </a:lnSpc>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Print-out of Active Communication Handout (adapted from Go Girls!, p. 32).</a:t>
            </a:r>
            <a:endParaRPr sz="1100">
              <a:solidFill>
                <a:srgbClr val="003C5A"/>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3C5A"/>
              </a:solidFill>
              <a:latin typeface="Calibri"/>
              <a:ea typeface="Calibri"/>
              <a:cs typeface="Calibri"/>
              <a:sym typeface="Calibri"/>
            </a:endParaRPr>
          </a:p>
        </p:txBody>
      </p:sp>
      <p:sp>
        <p:nvSpPr>
          <p:cNvPr id="517" name="Google Shape;517;p23"/>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1" name="Shape 521"/>
        <p:cNvGrpSpPr/>
        <p:nvPr/>
      </p:nvGrpSpPr>
      <p:grpSpPr>
        <a:xfrm>
          <a:off x="0" y="0"/>
          <a:ext cx="0" cy="0"/>
          <a:chOff x="0" y="0"/>
          <a:chExt cx="0" cy="0"/>
        </a:xfrm>
      </p:grpSpPr>
      <p:sp>
        <p:nvSpPr>
          <p:cNvPr id="522" name="Google Shape;522;p24"/>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23" name="Google Shape;523;p24"/>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524" name="Google Shape;524;p24"/>
          <p:cNvSpPr/>
          <p:nvPr/>
        </p:nvSpPr>
        <p:spPr>
          <a:xfrm>
            <a:off x="1812900" y="-22275"/>
            <a:ext cx="5747100" cy="562200"/>
          </a:xfrm>
          <a:prstGeom prst="rect">
            <a:avLst/>
          </a:prstGeom>
          <a:solidFill>
            <a:srgbClr val="42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525" name="Google Shape;525;p24"/>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Exercises</a:t>
            </a:r>
            <a:endParaRPr b="1" sz="1200">
              <a:solidFill>
                <a:schemeClr val="lt1"/>
              </a:solidFill>
              <a:latin typeface="Calibri"/>
              <a:ea typeface="Calibri"/>
              <a:cs typeface="Calibri"/>
              <a:sym typeface="Calibri"/>
            </a:endParaRPr>
          </a:p>
        </p:txBody>
      </p:sp>
      <p:grpSp>
        <p:nvGrpSpPr>
          <p:cNvPr id="526" name="Google Shape;526;p24"/>
          <p:cNvGrpSpPr/>
          <p:nvPr/>
        </p:nvGrpSpPr>
        <p:grpSpPr>
          <a:xfrm>
            <a:off x="766112" y="807201"/>
            <a:ext cx="6027768" cy="8959334"/>
            <a:chOff x="709287" y="628655"/>
            <a:chExt cx="6028371" cy="10980921"/>
          </a:xfrm>
        </p:grpSpPr>
        <p:sp>
          <p:nvSpPr>
            <p:cNvPr id="527" name="Google Shape;527;p24"/>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28" name="Google Shape;528;p24"/>
            <p:cNvSpPr/>
            <p:nvPr/>
          </p:nvSpPr>
          <p:spPr>
            <a:xfrm>
              <a:off x="709300" y="1044146"/>
              <a:ext cx="6026784" cy="10565430"/>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29" name="Google Shape;529;p24"/>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30" name="Google Shape;530;p24"/>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42BEAF"/>
            </a:solidFill>
            <a:ln cap="flat" cmpd="sng" w="12700">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531" name="Google Shape;531;p24"/>
          <p:cNvSpPr txBox="1"/>
          <p:nvPr/>
        </p:nvSpPr>
        <p:spPr>
          <a:xfrm>
            <a:off x="1021217" y="86832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Empathy</a:t>
            </a:r>
            <a:r>
              <a:rPr b="1" lang="es" sz="1300">
                <a:solidFill>
                  <a:schemeClr val="lt1"/>
                </a:solidFill>
                <a:latin typeface="Calibri"/>
                <a:ea typeface="Calibri"/>
                <a:cs typeface="Calibri"/>
                <a:sym typeface="Calibri"/>
              </a:rPr>
              <a:t> Building </a:t>
            </a:r>
            <a:endParaRPr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532" name="Google Shape;532;p24"/>
          <p:cNvSpPr txBox="1"/>
          <p:nvPr/>
        </p:nvSpPr>
        <p:spPr>
          <a:xfrm>
            <a:off x="1214079" y="235840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Goals</a:t>
            </a:r>
            <a:endParaRPr sz="1200">
              <a:solidFill>
                <a:srgbClr val="42BEAF"/>
              </a:solidFill>
              <a:latin typeface="Calibri"/>
              <a:ea typeface="Calibri"/>
              <a:cs typeface="Calibri"/>
              <a:sym typeface="Calibri"/>
            </a:endParaRPr>
          </a:p>
        </p:txBody>
      </p:sp>
      <p:sp>
        <p:nvSpPr>
          <p:cNvPr id="533" name="Google Shape;533;p24"/>
          <p:cNvSpPr txBox="1"/>
          <p:nvPr/>
        </p:nvSpPr>
        <p:spPr>
          <a:xfrm>
            <a:off x="1442643" y="2651666"/>
            <a:ext cx="4857300" cy="1974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Identify and empathize with common challenges that VYAs experience</a:t>
            </a:r>
            <a:endParaRPr sz="1000">
              <a:solidFill>
                <a:srgbClr val="033C5A"/>
              </a:solidFill>
              <a:latin typeface="Calibri"/>
              <a:ea typeface="Calibri"/>
              <a:cs typeface="Calibri"/>
              <a:sym typeface="Calibri"/>
            </a:endParaRPr>
          </a:p>
        </p:txBody>
      </p:sp>
      <p:sp>
        <p:nvSpPr>
          <p:cNvPr id="534" name="Google Shape;534;p24"/>
          <p:cNvSpPr txBox="1"/>
          <p:nvPr/>
        </p:nvSpPr>
        <p:spPr>
          <a:xfrm>
            <a:off x="1215104" y="142736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For use in the following interventions:</a:t>
            </a:r>
            <a:endParaRPr b="1" sz="1200">
              <a:solidFill>
                <a:srgbClr val="42BEAF"/>
              </a:solidFill>
              <a:latin typeface="Calibri"/>
              <a:ea typeface="Calibri"/>
              <a:cs typeface="Calibri"/>
              <a:sym typeface="Calibri"/>
            </a:endParaRPr>
          </a:p>
        </p:txBody>
      </p:sp>
      <p:sp>
        <p:nvSpPr>
          <p:cNvPr id="535" name="Google Shape;535;p24"/>
          <p:cNvSpPr txBox="1"/>
          <p:nvPr/>
        </p:nvSpPr>
        <p:spPr>
          <a:xfrm>
            <a:off x="1600519" y="1805133"/>
            <a:ext cx="12036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Family Space</a:t>
            </a:r>
            <a:endParaRPr b="1" sz="1200">
              <a:solidFill>
                <a:srgbClr val="000033"/>
              </a:solidFill>
              <a:latin typeface="Calibri"/>
              <a:ea typeface="Calibri"/>
              <a:cs typeface="Calibri"/>
              <a:sym typeface="Calibri"/>
            </a:endParaRPr>
          </a:p>
        </p:txBody>
      </p:sp>
      <p:grpSp>
        <p:nvGrpSpPr>
          <p:cNvPr id="536" name="Google Shape;536;p24"/>
          <p:cNvGrpSpPr/>
          <p:nvPr/>
        </p:nvGrpSpPr>
        <p:grpSpPr>
          <a:xfrm>
            <a:off x="1312515" y="1789444"/>
            <a:ext cx="288001" cy="288001"/>
            <a:chOff x="342077" y="6004624"/>
            <a:chExt cx="409500" cy="409500"/>
          </a:xfrm>
        </p:grpSpPr>
        <p:sp>
          <p:nvSpPr>
            <p:cNvPr id="537" name="Google Shape;537;p24"/>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38" name="Google Shape;538;p24"/>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539" name="Google Shape;539;p24"/>
          <p:cNvSpPr/>
          <p:nvPr/>
        </p:nvSpPr>
        <p:spPr>
          <a:xfrm>
            <a:off x="1215100" y="2257797"/>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40" name="Google Shape;540;p24"/>
          <p:cNvSpPr/>
          <p:nvPr/>
        </p:nvSpPr>
        <p:spPr>
          <a:xfrm>
            <a:off x="1215100" y="3026722"/>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41" name="Google Shape;541;p24"/>
          <p:cNvSpPr txBox="1"/>
          <p:nvPr/>
        </p:nvSpPr>
        <p:spPr>
          <a:xfrm>
            <a:off x="1209666" y="3075273"/>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Instructions</a:t>
            </a:r>
            <a:endParaRPr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542" name="Google Shape;542;p24"/>
          <p:cNvSpPr txBox="1"/>
          <p:nvPr/>
        </p:nvSpPr>
        <p:spPr>
          <a:xfrm>
            <a:off x="1438243" y="3344063"/>
            <a:ext cx="4853400" cy="4367700"/>
          </a:xfrm>
          <a:prstGeom prst="rect">
            <a:avLst/>
          </a:prstGeom>
          <a:noFill/>
          <a:ln>
            <a:noFill/>
          </a:ln>
        </p:spPr>
        <p:txBody>
          <a:bodyPr anchorCtr="0" anchor="t" bIns="0" lIns="0" spcFirstLastPara="1" rIns="0" wrap="square" tIns="69825">
            <a:spAutoFit/>
          </a:bodyPr>
          <a:lstStyle/>
          <a:p>
            <a:pPr indent="0" lvl="0" marL="0" rtl="0" algn="l">
              <a:spcBef>
                <a:spcPts val="400"/>
              </a:spcBef>
              <a:spcAft>
                <a:spcPts val="0"/>
              </a:spcAft>
              <a:buNone/>
            </a:pPr>
            <a:r>
              <a:rPr lang="es" sz="1000">
                <a:solidFill>
                  <a:srgbClr val="003C5A"/>
                </a:solidFill>
                <a:latin typeface="Calibri"/>
                <a:ea typeface="Calibri"/>
                <a:cs typeface="Calibri"/>
                <a:sym typeface="Calibri"/>
              </a:rPr>
              <a:t>Brainstorm</a:t>
            </a:r>
            <a:endParaRPr sz="1000">
              <a:solidFill>
                <a:srgbClr val="003C5A"/>
              </a:solidFill>
              <a:latin typeface="Calibri"/>
              <a:ea typeface="Calibri"/>
              <a:cs typeface="Calibri"/>
              <a:sym typeface="Calibri"/>
            </a:endParaRPr>
          </a:p>
          <a:p>
            <a:pPr indent="-228600" lvl="0" marL="241300" rtl="0" algn="l">
              <a:lnSpc>
                <a:spcPct val="100000"/>
              </a:lnSpc>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D</a:t>
            </a:r>
            <a:r>
              <a:rPr lang="es" sz="1000">
                <a:solidFill>
                  <a:srgbClr val="003C5A"/>
                </a:solidFill>
                <a:latin typeface="Calibri"/>
                <a:ea typeface="Calibri"/>
                <a:cs typeface="Calibri"/>
                <a:sym typeface="Calibri"/>
              </a:rPr>
              <a:t>istribute</a:t>
            </a:r>
            <a:r>
              <a:rPr lang="es" sz="1000">
                <a:solidFill>
                  <a:srgbClr val="003C5A"/>
                </a:solidFill>
                <a:latin typeface="Calibri"/>
                <a:ea typeface="Calibri"/>
                <a:cs typeface="Calibri"/>
                <a:sym typeface="Calibri"/>
              </a:rPr>
              <a:t> Post-it notes to each participant</a:t>
            </a:r>
            <a:endParaRPr sz="1000">
              <a:solidFill>
                <a:srgbClr val="003C5A"/>
              </a:solidFill>
              <a:latin typeface="Calibri"/>
              <a:ea typeface="Calibri"/>
              <a:cs typeface="Calibri"/>
              <a:sym typeface="Calibri"/>
            </a:endParaRPr>
          </a:p>
          <a:p>
            <a:pPr indent="-228600" lvl="0" marL="2413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Give participants 5-10 minutes to brainstorm as many answers as they can to this question: “What are the biggest challenges 10-14-year-olds face?” Write one challenge per Post-it. Encourage participants to write as many post-its as they can. </a:t>
            </a:r>
            <a:endParaRPr sz="1000">
              <a:solidFill>
                <a:srgbClr val="003C5A"/>
              </a:solidFill>
              <a:latin typeface="Calibri"/>
              <a:ea typeface="Calibri"/>
              <a:cs typeface="Calibri"/>
              <a:sym typeface="Calibri"/>
            </a:endParaRPr>
          </a:p>
          <a:p>
            <a:pPr indent="0" lvl="0" marL="0" rtl="0" algn="l">
              <a:spcBef>
                <a:spcPts val="500"/>
              </a:spcBef>
              <a:spcAft>
                <a:spcPts val="0"/>
              </a:spcAft>
              <a:buNone/>
            </a:pPr>
            <a:r>
              <a:rPr lang="es" sz="1000">
                <a:solidFill>
                  <a:srgbClr val="003C5A"/>
                </a:solidFill>
                <a:latin typeface="Calibri"/>
                <a:ea typeface="Calibri"/>
                <a:cs typeface="Calibri"/>
                <a:sym typeface="Calibri"/>
              </a:rPr>
              <a:t>Cluster</a:t>
            </a:r>
            <a:endParaRPr sz="1000">
              <a:solidFill>
                <a:srgbClr val="003C5A"/>
              </a:solidFill>
              <a:latin typeface="Calibri"/>
              <a:ea typeface="Calibri"/>
              <a:cs typeface="Calibri"/>
              <a:sym typeface="Calibri"/>
            </a:endParaRPr>
          </a:p>
          <a:p>
            <a:pPr indent="-228600" lvl="0" marL="241300" rtl="0" algn="l">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A</a:t>
            </a:r>
            <a:r>
              <a:rPr lang="es" sz="1000">
                <a:solidFill>
                  <a:srgbClr val="003C5A"/>
                </a:solidFill>
                <a:latin typeface="Calibri"/>
                <a:ea typeface="Calibri"/>
                <a:cs typeface="Calibri"/>
                <a:sym typeface="Calibri"/>
              </a:rPr>
              <a:t>sk for a volunteer to share what they wrote and post it on the wall or flip-chart paper. Ask other participants if they have something similar to add. </a:t>
            </a:r>
            <a:endParaRPr sz="1000">
              <a:solidFill>
                <a:srgbClr val="003C5A"/>
              </a:solidFill>
              <a:latin typeface="Calibri"/>
              <a:ea typeface="Calibri"/>
              <a:cs typeface="Calibri"/>
              <a:sym typeface="Calibri"/>
            </a:endParaRPr>
          </a:p>
          <a:p>
            <a:pPr indent="0" lvl="0" marL="0" rtl="0" algn="l">
              <a:spcBef>
                <a:spcPts val="500"/>
              </a:spcBef>
              <a:spcAft>
                <a:spcPts val="0"/>
              </a:spcAft>
              <a:buNone/>
            </a:pPr>
            <a:r>
              <a:rPr lang="es" sz="1000">
                <a:solidFill>
                  <a:srgbClr val="003C5A"/>
                </a:solidFill>
                <a:latin typeface="Calibri"/>
                <a:ea typeface="Calibri"/>
                <a:cs typeface="Calibri"/>
                <a:sym typeface="Calibri"/>
              </a:rPr>
              <a:t>Discuss</a:t>
            </a:r>
            <a:endParaRPr sz="1000">
              <a:solidFill>
                <a:srgbClr val="003C5A"/>
              </a:solidFill>
              <a:latin typeface="Calibri"/>
              <a:ea typeface="Calibri"/>
              <a:cs typeface="Calibri"/>
              <a:sym typeface="Calibri"/>
            </a:endParaRPr>
          </a:p>
          <a:p>
            <a:pPr indent="-228600" lvl="0" marL="241300" rtl="0" algn="l">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A</a:t>
            </a:r>
            <a:r>
              <a:rPr lang="es" sz="1000">
                <a:solidFill>
                  <a:srgbClr val="003C5A"/>
                </a:solidFill>
                <a:latin typeface="Calibri"/>
                <a:ea typeface="Calibri"/>
                <a:cs typeface="Calibri"/>
                <a:sym typeface="Calibri"/>
              </a:rPr>
              <a:t>sk the group to choose which challenge resonated most with them. </a:t>
            </a:r>
            <a:endParaRPr sz="1000">
              <a:solidFill>
                <a:srgbClr val="003C5A"/>
              </a:solidFill>
              <a:latin typeface="Calibri"/>
              <a:ea typeface="Calibri"/>
              <a:cs typeface="Calibri"/>
              <a:sym typeface="Calibri"/>
            </a:endParaRPr>
          </a:p>
          <a:p>
            <a:pPr indent="-228600" lvl="0" marL="241300" rtl="0" algn="l">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Ask a few probing questions as you see fit. Try to get them to think more about the differences: </a:t>
            </a:r>
            <a:endParaRPr sz="1000">
              <a:solidFill>
                <a:srgbClr val="003C5A"/>
              </a:solidFill>
              <a:latin typeface="Calibri"/>
              <a:ea typeface="Calibri"/>
              <a:cs typeface="Calibri"/>
              <a:sym typeface="Calibri"/>
            </a:endParaRPr>
          </a:p>
          <a:p>
            <a:pPr indent="-149899" lvl="1" marL="413999" rtl="0" algn="l">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How does your experience of adolescence as a boy or girl compare with the experience of adolescent boys and girls today? </a:t>
            </a:r>
            <a:endParaRPr sz="1000">
              <a:solidFill>
                <a:srgbClr val="003C5A"/>
              </a:solidFill>
              <a:latin typeface="Calibri"/>
              <a:ea typeface="Calibri"/>
              <a:cs typeface="Calibri"/>
              <a:sym typeface="Calibri"/>
            </a:endParaRPr>
          </a:p>
          <a:p>
            <a:pPr indent="-149899" lvl="1" marL="413999" rtl="0" algn="l">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Is it easier or more difficult today?</a:t>
            </a:r>
            <a:endParaRPr sz="1000">
              <a:solidFill>
                <a:srgbClr val="003C5A"/>
              </a:solidFill>
              <a:latin typeface="Calibri"/>
              <a:ea typeface="Calibri"/>
              <a:cs typeface="Calibri"/>
              <a:sym typeface="Calibri"/>
            </a:endParaRPr>
          </a:p>
          <a:p>
            <a:pPr indent="-149899" lvl="1" marL="413999" rtl="0" algn="l">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Why are there different expectations for boys and girls? </a:t>
            </a:r>
            <a:endParaRPr sz="1000">
              <a:solidFill>
                <a:srgbClr val="003C5A"/>
              </a:solidFill>
              <a:latin typeface="Calibri"/>
              <a:ea typeface="Calibri"/>
              <a:cs typeface="Calibri"/>
              <a:sym typeface="Calibri"/>
            </a:endParaRPr>
          </a:p>
          <a:p>
            <a:pPr indent="-149899" lvl="1" marL="413999" rtl="0" algn="l">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How do you think they will help boys and girls in the future? Or harm boys and girls in the future? </a:t>
            </a:r>
            <a:endParaRPr sz="1000">
              <a:solidFill>
                <a:srgbClr val="003C5A"/>
              </a:solidFill>
              <a:latin typeface="Calibri"/>
              <a:ea typeface="Calibri"/>
              <a:cs typeface="Calibri"/>
              <a:sym typeface="Calibri"/>
            </a:endParaRPr>
          </a:p>
          <a:p>
            <a:pPr indent="-149899" lvl="1" marL="413999" rtl="0" algn="l">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What does a typical day in the life of an adolescent girl look like compared to that of an adolescent boy? </a:t>
            </a:r>
            <a:endParaRPr sz="1000">
              <a:solidFill>
                <a:srgbClr val="003C5A"/>
              </a:solidFill>
              <a:latin typeface="Calibri"/>
              <a:ea typeface="Calibri"/>
              <a:cs typeface="Calibri"/>
              <a:sym typeface="Calibri"/>
            </a:endParaRPr>
          </a:p>
          <a:p>
            <a:pPr indent="-149899" lvl="1" marL="413999" rtl="0" algn="l">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What expectations do you, as parents, and as professionals, have for adolescent girls and boys?</a:t>
            </a:r>
            <a:endParaRPr sz="1000">
              <a:solidFill>
                <a:srgbClr val="003C5A"/>
              </a:solidFill>
              <a:latin typeface="Calibri"/>
              <a:ea typeface="Calibri"/>
              <a:cs typeface="Calibri"/>
              <a:sym typeface="Calibri"/>
            </a:endParaRPr>
          </a:p>
          <a:p>
            <a:pPr indent="-149899" lvl="1" marL="413999" rtl="0" algn="l">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If you had to switch places with one of your children of the opposite gender, what do you think would be the most difficult thing to face in terms of gender-specific experiences?</a:t>
            </a:r>
            <a:endParaRPr sz="1000">
              <a:solidFill>
                <a:srgbClr val="003C5A"/>
              </a:solidFill>
              <a:latin typeface="Calibri"/>
              <a:ea typeface="Calibri"/>
              <a:cs typeface="Calibri"/>
              <a:sym typeface="Calibri"/>
            </a:endParaRPr>
          </a:p>
        </p:txBody>
      </p:sp>
      <p:sp>
        <p:nvSpPr>
          <p:cNvPr id="543" name="Google Shape;543;p24"/>
          <p:cNvSpPr txBox="1"/>
          <p:nvPr/>
        </p:nvSpPr>
        <p:spPr>
          <a:xfrm>
            <a:off x="3063444" y="1805133"/>
            <a:ext cx="12036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Safe Schools</a:t>
            </a:r>
            <a:endParaRPr b="1" sz="1200">
              <a:solidFill>
                <a:srgbClr val="000033"/>
              </a:solidFill>
              <a:latin typeface="Calibri"/>
              <a:ea typeface="Calibri"/>
              <a:cs typeface="Calibri"/>
              <a:sym typeface="Calibri"/>
            </a:endParaRPr>
          </a:p>
        </p:txBody>
      </p:sp>
      <p:sp>
        <p:nvSpPr>
          <p:cNvPr id="544" name="Google Shape;544;p24"/>
          <p:cNvSpPr/>
          <p:nvPr/>
        </p:nvSpPr>
        <p:spPr>
          <a:xfrm>
            <a:off x="2775440" y="1789444"/>
            <a:ext cx="288001" cy="288001"/>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24"/>
          <p:cNvSpPr txBox="1"/>
          <p:nvPr/>
        </p:nvSpPr>
        <p:spPr>
          <a:xfrm>
            <a:off x="4465628" y="1814950"/>
            <a:ext cx="18207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Multi-Stakeholder Forum</a:t>
            </a:r>
            <a:endParaRPr b="1" sz="1200">
              <a:solidFill>
                <a:srgbClr val="000033"/>
              </a:solidFill>
              <a:latin typeface="Calibri"/>
              <a:ea typeface="Calibri"/>
              <a:cs typeface="Calibri"/>
              <a:sym typeface="Calibri"/>
            </a:endParaRPr>
          </a:p>
        </p:txBody>
      </p:sp>
      <p:sp>
        <p:nvSpPr>
          <p:cNvPr id="546" name="Google Shape;546;p24"/>
          <p:cNvSpPr/>
          <p:nvPr/>
        </p:nvSpPr>
        <p:spPr>
          <a:xfrm>
            <a:off x="4177615" y="1799257"/>
            <a:ext cx="288001" cy="288001"/>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47" name="Google Shape;547;p24"/>
          <p:cNvPicPr preferRelativeResize="0"/>
          <p:nvPr/>
        </p:nvPicPr>
        <p:blipFill rotWithShape="1">
          <a:blip r:embed="rId4">
            <a:alphaModFix/>
          </a:blip>
          <a:srcRect b="12986" l="7395" r="6915" t="8925"/>
          <a:stretch/>
        </p:blipFill>
        <p:spPr>
          <a:xfrm>
            <a:off x="2826450" y="1831287"/>
            <a:ext cx="186000" cy="156300"/>
          </a:xfrm>
          <a:prstGeom prst="round2SameRect">
            <a:avLst>
              <a:gd fmla="val 50000" name="adj1"/>
              <a:gd fmla="val 4354" name="adj2"/>
            </a:avLst>
          </a:prstGeom>
          <a:noFill/>
          <a:ln>
            <a:noFill/>
          </a:ln>
        </p:spPr>
      </p:pic>
      <p:sp>
        <p:nvSpPr>
          <p:cNvPr id="548" name="Google Shape;548;p24"/>
          <p:cNvSpPr/>
          <p:nvPr/>
        </p:nvSpPr>
        <p:spPr>
          <a:xfrm>
            <a:off x="1215091" y="7713253"/>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549" name="Google Shape;549;p24"/>
          <p:cNvSpPr txBox="1"/>
          <p:nvPr/>
        </p:nvSpPr>
        <p:spPr>
          <a:xfrm>
            <a:off x="1225516" y="7731986"/>
            <a:ext cx="4770300" cy="11736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Materials</a:t>
            </a:r>
            <a:endParaRPr b="1" sz="1200">
              <a:solidFill>
                <a:srgbClr val="42BEAF"/>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600">
              <a:solidFill>
                <a:srgbClr val="42BEAF"/>
              </a:solidFill>
              <a:latin typeface="Calibri"/>
              <a:ea typeface="Calibri"/>
              <a:cs typeface="Calibri"/>
              <a:sym typeface="Calibri"/>
            </a:endParaRPr>
          </a:p>
          <a:p>
            <a:pPr indent="-229100" lvl="0" marL="457200"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Flipchart paper</a:t>
            </a:r>
            <a:endParaRPr sz="1000">
              <a:solidFill>
                <a:srgbClr val="003C5A"/>
              </a:solidFill>
              <a:latin typeface="Calibri"/>
              <a:ea typeface="Calibri"/>
              <a:cs typeface="Calibri"/>
              <a:sym typeface="Calibri"/>
            </a:endParaRPr>
          </a:p>
          <a:p>
            <a:pPr indent="-229100" lvl="0" marL="457200" rtl="0" algn="l">
              <a:spcBef>
                <a:spcPts val="50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Post-it notes</a:t>
            </a:r>
            <a:endParaRPr sz="1000">
              <a:solidFill>
                <a:srgbClr val="003C5A"/>
              </a:solidFill>
              <a:latin typeface="Calibri"/>
              <a:ea typeface="Calibri"/>
              <a:cs typeface="Calibri"/>
              <a:sym typeface="Calibri"/>
            </a:endParaRPr>
          </a:p>
          <a:p>
            <a:pPr indent="-229100" lvl="0" marL="457200" rtl="0" algn="l">
              <a:spcBef>
                <a:spcPts val="50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Markers</a:t>
            </a:r>
            <a:endParaRPr sz="1000">
              <a:solidFill>
                <a:srgbClr val="003C5A"/>
              </a:solidFill>
              <a:latin typeface="Calibri"/>
              <a:ea typeface="Calibri"/>
              <a:cs typeface="Calibri"/>
              <a:sym typeface="Calibri"/>
            </a:endParaRPr>
          </a:p>
          <a:p>
            <a:pPr indent="0" lvl="0" marL="12700" marR="0" rtl="0" algn="l">
              <a:lnSpc>
                <a:spcPct val="100000"/>
              </a:lnSpc>
              <a:spcBef>
                <a:spcPts val="500"/>
              </a:spcBef>
              <a:spcAft>
                <a:spcPts val="0"/>
              </a:spcAft>
              <a:buNone/>
            </a:pPr>
            <a:r>
              <a:t/>
            </a:r>
            <a:endParaRPr sz="1100">
              <a:solidFill>
                <a:srgbClr val="003C5A"/>
              </a:solidFill>
              <a:latin typeface="Calibri"/>
              <a:ea typeface="Calibri"/>
              <a:cs typeface="Calibri"/>
              <a:sym typeface="Calibri"/>
            </a:endParaRPr>
          </a:p>
        </p:txBody>
      </p:sp>
      <p:sp>
        <p:nvSpPr>
          <p:cNvPr id="550" name="Google Shape;550;p24"/>
          <p:cNvSpPr/>
          <p:nvPr/>
        </p:nvSpPr>
        <p:spPr>
          <a:xfrm>
            <a:off x="1215091" y="8777478"/>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51" name="Google Shape;551;p24"/>
          <p:cNvSpPr txBox="1"/>
          <p:nvPr/>
        </p:nvSpPr>
        <p:spPr>
          <a:xfrm>
            <a:off x="1225516" y="8841161"/>
            <a:ext cx="4770300" cy="8118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Adaptation Guidance</a:t>
            </a:r>
            <a:endParaRPr b="1" sz="1200">
              <a:solidFill>
                <a:srgbClr val="42BEAF"/>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600">
              <a:solidFill>
                <a:srgbClr val="42BEAF"/>
              </a:solidFill>
              <a:latin typeface="Calibri"/>
              <a:ea typeface="Calibri"/>
              <a:cs typeface="Calibri"/>
              <a:sym typeface="Calibri"/>
            </a:endParaRPr>
          </a:p>
          <a:p>
            <a:pPr indent="-292100" lvl="0" marL="457200"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VYAs can be referred to as students or children, depending on the audience. </a:t>
            </a:r>
            <a:endParaRPr sz="1000">
              <a:solidFill>
                <a:srgbClr val="003C5A"/>
              </a:solidFill>
              <a:latin typeface="Calibri"/>
              <a:ea typeface="Calibri"/>
              <a:cs typeface="Calibri"/>
              <a:sym typeface="Calibri"/>
            </a:endParaRPr>
          </a:p>
          <a:p>
            <a:pPr indent="-292100" lvl="0" marL="457200"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If using this activity for the Multi-Stakeholder Forum, appeal to Forum members as parents or guardians as a way to get them to empathize. </a:t>
            </a:r>
            <a:endParaRPr sz="1000">
              <a:solidFill>
                <a:schemeClr val="dk1"/>
              </a:solidFill>
              <a:latin typeface="Calibri"/>
              <a:ea typeface="Calibri"/>
              <a:cs typeface="Calibri"/>
              <a:sym typeface="Calibri"/>
            </a:endParaRPr>
          </a:p>
        </p:txBody>
      </p:sp>
      <p:pic>
        <p:nvPicPr>
          <p:cNvPr id="552" name="Google Shape;552;p24"/>
          <p:cNvPicPr preferRelativeResize="0"/>
          <p:nvPr/>
        </p:nvPicPr>
        <p:blipFill rotWithShape="1">
          <a:blip r:embed="rId5">
            <a:alphaModFix/>
          </a:blip>
          <a:srcRect b="18249" l="13415" r="9352" t="19445"/>
          <a:stretch/>
        </p:blipFill>
        <p:spPr>
          <a:xfrm>
            <a:off x="4221273" y="1857412"/>
            <a:ext cx="222300" cy="169200"/>
          </a:xfrm>
          <a:prstGeom prst="roundRect">
            <a:avLst>
              <a:gd fmla="val 38843" name="adj"/>
            </a:avLst>
          </a:prstGeom>
          <a:noFill/>
          <a:ln>
            <a:noFill/>
          </a:ln>
        </p:spPr>
      </p:pic>
      <p:sp>
        <p:nvSpPr>
          <p:cNvPr id="553" name="Google Shape;553;p24"/>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7" name="Shape 557"/>
        <p:cNvGrpSpPr/>
        <p:nvPr/>
      </p:nvGrpSpPr>
      <p:grpSpPr>
        <a:xfrm>
          <a:off x="0" y="0"/>
          <a:ext cx="0" cy="0"/>
          <a:chOff x="0" y="0"/>
          <a:chExt cx="0" cy="0"/>
        </a:xfrm>
      </p:grpSpPr>
      <p:sp>
        <p:nvSpPr>
          <p:cNvPr id="558" name="Google Shape;558;p25"/>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59" name="Google Shape;559;p25"/>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560" name="Google Shape;560;p25"/>
          <p:cNvSpPr/>
          <p:nvPr/>
        </p:nvSpPr>
        <p:spPr>
          <a:xfrm>
            <a:off x="1812900" y="-22275"/>
            <a:ext cx="5747100" cy="562200"/>
          </a:xfrm>
          <a:prstGeom prst="rect">
            <a:avLst/>
          </a:prstGeom>
          <a:solidFill>
            <a:srgbClr val="42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561" name="Google Shape;561;p25"/>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Exercises</a:t>
            </a:r>
            <a:endParaRPr b="1" sz="1200">
              <a:solidFill>
                <a:schemeClr val="lt1"/>
              </a:solidFill>
              <a:latin typeface="Calibri"/>
              <a:ea typeface="Calibri"/>
              <a:cs typeface="Calibri"/>
              <a:sym typeface="Calibri"/>
            </a:endParaRPr>
          </a:p>
        </p:txBody>
      </p:sp>
      <p:grpSp>
        <p:nvGrpSpPr>
          <p:cNvPr id="562" name="Google Shape;562;p25"/>
          <p:cNvGrpSpPr/>
          <p:nvPr/>
        </p:nvGrpSpPr>
        <p:grpSpPr>
          <a:xfrm>
            <a:off x="766099" y="807178"/>
            <a:ext cx="6027768" cy="8498956"/>
            <a:chOff x="709287" y="628655"/>
            <a:chExt cx="6028371" cy="11147634"/>
          </a:xfrm>
        </p:grpSpPr>
        <p:sp>
          <p:nvSpPr>
            <p:cNvPr id="563" name="Google Shape;563;p25"/>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64" name="Google Shape;564;p25"/>
            <p:cNvSpPr/>
            <p:nvPr/>
          </p:nvSpPr>
          <p:spPr>
            <a:xfrm>
              <a:off x="709300" y="1044146"/>
              <a:ext cx="6026784" cy="10732143"/>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65" name="Google Shape;565;p25"/>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66" name="Google Shape;566;p25"/>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42BEAF"/>
            </a:solidFill>
            <a:ln cap="flat" cmpd="sng" w="12700">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567" name="Google Shape;567;p25"/>
          <p:cNvSpPr txBox="1"/>
          <p:nvPr/>
        </p:nvSpPr>
        <p:spPr>
          <a:xfrm>
            <a:off x="1021217" y="86832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Envisioning your ideal relationship </a:t>
            </a:r>
            <a:endParaRPr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568" name="Google Shape;568;p25"/>
          <p:cNvSpPr txBox="1"/>
          <p:nvPr/>
        </p:nvSpPr>
        <p:spPr>
          <a:xfrm>
            <a:off x="1214079" y="197740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Goals</a:t>
            </a:r>
            <a:endParaRPr sz="1200">
              <a:solidFill>
                <a:srgbClr val="42BEAF"/>
              </a:solidFill>
              <a:latin typeface="Calibri"/>
              <a:ea typeface="Calibri"/>
              <a:cs typeface="Calibri"/>
              <a:sym typeface="Calibri"/>
            </a:endParaRPr>
          </a:p>
        </p:txBody>
      </p:sp>
      <p:sp>
        <p:nvSpPr>
          <p:cNvPr id="569" name="Google Shape;569;p25"/>
          <p:cNvSpPr txBox="1"/>
          <p:nvPr/>
        </p:nvSpPr>
        <p:spPr>
          <a:xfrm>
            <a:off x="1442643" y="2270666"/>
            <a:ext cx="4857300" cy="382200"/>
          </a:xfrm>
          <a:prstGeom prst="rect">
            <a:avLst/>
          </a:prstGeom>
          <a:noFill/>
          <a:ln>
            <a:noFill/>
          </a:ln>
        </p:spPr>
        <p:txBody>
          <a:bodyPr anchorCtr="0" anchor="t" bIns="0" lIns="0" spcFirstLastPara="1" rIns="0" wrap="square" tIns="12700">
            <a:spAutoFit/>
          </a:bodyPr>
          <a:lstStyle/>
          <a:p>
            <a:pPr indent="0" lvl="0" marL="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Help parents envision and articulate their ideal </a:t>
            </a:r>
            <a:r>
              <a:rPr b="1" lang="es" sz="1200">
                <a:solidFill>
                  <a:srgbClr val="003C5A"/>
                </a:solidFill>
                <a:latin typeface="Calibri"/>
                <a:ea typeface="Calibri"/>
                <a:cs typeface="Calibri"/>
                <a:sym typeface="Calibri"/>
              </a:rPr>
              <a:t>relationship</a:t>
            </a:r>
            <a:r>
              <a:rPr b="1" lang="es" sz="1200">
                <a:solidFill>
                  <a:srgbClr val="003C5A"/>
                </a:solidFill>
                <a:latin typeface="Calibri"/>
                <a:ea typeface="Calibri"/>
                <a:cs typeface="Calibri"/>
                <a:sym typeface="Calibri"/>
              </a:rPr>
              <a:t> with their child so that they can work towards achieving that vision.  </a:t>
            </a:r>
            <a:endParaRPr sz="1000">
              <a:solidFill>
                <a:srgbClr val="033C5A"/>
              </a:solidFill>
              <a:latin typeface="Calibri"/>
              <a:ea typeface="Calibri"/>
              <a:cs typeface="Calibri"/>
              <a:sym typeface="Calibri"/>
            </a:endParaRPr>
          </a:p>
        </p:txBody>
      </p:sp>
      <p:sp>
        <p:nvSpPr>
          <p:cNvPr id="570" name="Google Shape;570;p25"/>
          <p:cNvSpPr txBox="1"/>
          <p:nvPr/>
        </p:nvSpPr>
        <p:spPr>
          <a:xfrm>
            <a:off x="1215104" y="142736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For use in the following interventions:</a:t>
            </a:r>
            <a:endParaRPr b="1" sz="1200">
              <a:solidFill>
                <a:srgbClr val="42BEAF"/>
              </a:solidFill>
              <a:latin typeface="Calibri"/>
              <a:ea typeface="Calibri"/>
              <a:cs typeface="Calibri"/>
              <a:sym typeface="Calibri"/>
            </a:endParaRPr>
          </a:p>
        </p:txBody>
      </p:sp>
      <p:sp>
        <p:nvSpPr>
          <p:cNvPr id="571" name="Google Shape;571;p25"/>
          <p:cNvSpPr txBox="1"/>
          <p:nvPr/>
        </p:nvSpPr>
        <p:spPr>
          <a:xfrm>
            <a:off x="4044319" y="1434558"/>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572" name="Google Shape;572;p25"/>
          <p:cNvGrpSpPr/>
          <p:nvPr/>
        </p:nvGrpSpPr>
        <p:grpSpPr>
          <a:xfrm>
            <a:off x="3739265" y="1403969"/>
            <a:ext cx="288001" cy="288001"/>
            <a:chOff x="342077" y="6004624"/>
            <a:chExt cx="409500" cy="409500"/>
          </a:xfrm>
        </p:grpSpPr>
        <p:sp>
          <p:nvSpPr>
            <p:cNvPr id="573" name="Google Shape;573;p25"/>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74" name="Google Shape;574;p25"/>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575" name="Google Shape;575;p25"/>
          <p:cNvSpPr/>
          <p:nvPr/>
        </p:nvSpPr>
        <p:spPr>
          <a:xfrm>
            <a:off x="1215100" y="1876797"/>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76" name="Google Shape;576;p25"/>
          <p:cNvSpPr/>
          <p:nvPr/>
        </p:nvSpPr>
        <p:spPr>
          <a:xfrm>
            <a:off x="1215100" y="2798122"/>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77" name="Google Shape;577;p25"/>
          <p:cNvSpPr txBox="1"/>
          <p:nvPr/>
        </p:nvSpPr>
        <p:spPr>
          <a:xfrm>
            <a:off x="1209654" y="379569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Instructions</a:t>
            </a:r>
            <a:endParaRPr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578" name="Google Shape;578;p25"/>
          <p:cNvSpPr txBox="1"/>
          <p:nvPr/>
        </p:nvSpPr>
        <p:spPr>
          <a:xfrm>
            <a:off x="1438231" y="4064488"/>
            <a:ext cx="4853400" cy="3256800"/>
          </a:xfrm>
          <a:prstGeom prst="rect">
            <a:avLst/>
          </a:prstGeom>
          <a:noFill/>
          <a:ln>
            <a:noFill/>
          </a:ln>
        </p:spPr>
        <p:txBody>
          <a:bodyPr anchorCtr="0" anchor="t" bIns="0" lIns="0" spcFirstLastPara="1" rIns="0" wrap="square" tIns="69825">
            <a:spAutoFit/>
          </a:bodyPr>
          <a:lstStyle/>
          <a:p>
            <a:pPr indent="0" lvl="0" marL="0" rtl="0" algn="l">
              <a:spcBef>
                <a:spcPts val="0"/>
              </a:spcBef>
              <a:spcAft>
                <a:spcPts val="0"/>
              </a:spcAft>
              <a:buNone/>
            </a:pPr>
            <a:r>
              <a:rPr lang="es" sz="1000">
                <a:solidFill>
                  <a:srgbClr val="003C5A"/>
                </a:solidFill>
                <a:latin typeface="Calibri"/>
                <a:ea typeface="Calibri"/>
                <a:cs typeface="Calibri"/>
                <a:sym typeface="Calibri"/>
              </a:rPr>
              <a:t>Brainstorm </a:t>
            </a:r>
            <a:endParaRPr sz="1000">
              <a:solidFill>
                <a:srgbClr val="003C5A"/>
              </a:solidFill>
              <a:latin typeface="Calibri"/>
              <a:ea typeface="Calibri"/>
              <a:cs typeface="Calibri"/>
              <a:sym typeface="Calibri"/>
            </a:endParaRPr>
          </a:p>
          <a:p>
            <a:pPr indent="-228600" lvl="0" marL="241300" rtl="0" algn="l">
              <a:lnSpc>
                <a:spcPct val="100000"/>
              </a:lnSpc>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Share paper and pens or pencils with each participant. </a:t>
            </a:r>
            <a:endParaRPr sz="1000">
              <a:solidFill>
                <a:srgbClr val="003C5A"/>
              </a:solidFill>
              <a:latin typeface="Calibri"/>
              <a:ea typeface="Calibri"/>
              <a:cs typeface="Calibri"/>
              <a:sym typeface="Calibri"/>
            </a:endParaRPr>
          </a:p>
          <a:p>
            <a:pPr indent="-228600" lvl="0" marL="2413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Give participants 5-10 minutes to </a:t>
            </a:r>
            <a:r>
              <a:rPr b="1" lang="es" sz="1000">
                <a:solidFill>
                  <a:srgbClr val="003C5A"/>
                </a:solidFill>
                <a:latin typeface="Calibri"/>
                <a:ea typeface="Calibri"/>
                <a:cs typeface="Calibri"/>
                <a:sym typeface="Calibri"/>
              </a:rPr>
              <a:t>write about what the ideal relationship with their child would look like</a:t>
            </a:r>
            <a:r>
              <a:rPr lang="es" sz="1000">
                <a:solidFill>
                  <a:srgbClr val="003C5A"/>
                </a:solidFill>
                <a:latin typeface="Calibri"/>
                <a:ea typeface="Calibri"/>
                <a:cs typeface="Calibri"/>
                <a:sym typeface="Calibri"/>
              </a:rPr>
              <a:t>. </a:t>
            </a:r>
            <a:r>
              <a:rPr lang="es" sz="1000">
                <a:solidFill>
                  <a:srgbClr val="003C5A"/>
                </a:solidFill>
                <a:latin typeface="Calibri"/>
                <a:ea typeface="Calibri"/>
                <a:cs typeface="Calibri"/>
                <a:sym typeface="Calibri"/>
              </a:rPr>
              <a:t>Participants </a:t>
            </a:r>
            <a:r>
              <a:rPr lang="es" sz="1000" u="sng">
                <a:solidFill>
                  <a:srgbClr val="003C5A"/>
                </a:solidFill>
                <a:latin typeface="Calibri"/>
                <a:ea typeface="Calibri"/>
                <a:cs typeface="Calibri"/>
                <a:sym typeface="Calibri"/>
              </a:rPr>
              <a:t>do not</a:t>
            </a:r>
            <a:r>
              <a:rPr lang="es" sz="1000">
                <a:solidFill>
                  <a:srgbClr val="003C5A"/>
                </a:solidFill>
                <a:latin typeface="Calibri"/>
                <a:ea typeface="Calibri"/>
                <a:cs typeface="Calibri"/>
                <a:sym typeface="Calibri"/>
              </a:rPr>
              <a:t> need to share this with anyone. </a:t>
            </a:r>
            <a:endParaRPr sz="1000">
              <a:solidFill>
                <a:srgbClr val="003C5A"/>
              </a:solidFill>
              <a:latin typeface="Calibri"/>
              <a:ea typeface="Calibri"/>
              <a:cs typeface="Calibri"/>
              <a:sym typeface="Calibri"/>
            </a:endParaRPr>
          </a:p>
          <a:p>
            <a:pPr indent="0" lvl="0" marL="0" rtl="0" algn="l">
              <a:spcBef>
                <a:spcPts val="500"/>
              </a:spcBef>
              <a:spcAft>
                <a:spcPts val="0"/>
              </a:spcAft>
              <a:buNone/>
            </a:pPr>
            <a:r>
              <a:rPr lang="es" sz="1000">
                <a:solidFill>
                  <a:srgbClr val="003C5A"/>
                </a:solidFill>
                <a:latin typeface="Calibri"/>
                <a:ea typeface="Calibri"/>
                <a:cs typeface="Calibri"/>
                <a:sym typeface="Calibri"/>
              </a:rPr>
              <a:t>Question prompts:  </a:t>
            </a:r>
            <a:endParaRPr sz="1000">
              <a:solidFill>
                <a:srgbClr val="003C5A"/>
              </a:solidFill>
              <a:latin typeface="Calibri"/>
              <a:ea typeface="Calibri"/>
              <a:cs typeface="Calibri"/>
              <a:sym typeface="Calibri"/>
            </a:endParaRPr>
          </a:p>
          <a:p>
            <a:pPr indent="-228600" lvl="0" marL="241300" rtl="0" algn="l">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H</a:t>
            </a:r>
            <a:r>
              <a:rPr lang="es" sz="1000">
                <a:solidFill>
                  <a:srgbClr val="003C5A"/>
                </a:solidFill>
                <a:latin typeface="Calibri"/>
                <a:ea typeface="Calibri"/>
                <a:cs typeface="Calibri"/>
                <a:sym typeface="Calibri"/>
              </a:rPr>
              <a:t>ow would you feel when you’re around each other? How would you want your child to feel?</a:t>
            </a:r>
            <a:endParaRPr sz="1000">
              <a:solidFill>
                <a:srgbClr val="003C5A"/>
              </a:solidFill>
              <a:latin typeface="Calibri"/>
              <a:ea typeface="Calibri"/>
              <a:cs typeface="Calibri"/>
              <a:sym typeface="Calibri"/>
            </a:endParaRPr>
          </a:p>
          <a:p>
            <a:pPr indent="-228600" lvl="0" marL="241300" rtl="0" algn="l">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How much time would you spend together? What would you do during that time? What would you talk about? </a:t>
            </a:r>
            <a:endParaRPr sz="1000">
              <a:solidFill>
                <a:srgbClr val="003C5A"/>
              </a:solidFill>
              <a:latin typeface="Calibri"/>
              <a:ea typeface="Calibri"/>
              <a:cs typeface="Calibri"/>
              <a:sym typeface="Calibri"/>
            </a:endParaRPr>
          </a:p>
          <a:p>
            <a:pPr indent="-228600" lvl="0" marL="241300" rtl="0" algn="l">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What would you know about each other?</a:t>
            </a:r>
            <a:endParaRPr sz="1000">
              <a:solidFill>
                <a:srgbClr val="003C5A"/>
              </a:solidFill>
              <a:latin typeface="Calibri"/>
              <a:ea typeface="Calibri"/>
              <a:cs typeface="Calibri"/>
              <a:sym typeface="Calibri"/>
            </a:endParaRPr>
          </a:p>
          <a:p>
            <a:pPr indent="-228600" lvl="0" marL="241300" rtl="0" algn="l">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How would you support or care for one another?</a:t>
            </a:r>
            <a:endParaRPr sz="1000">
              <a:solidFill>
                <a:srgbClr val="003C5A"/>
              </a:solidFill>
              <a:latin typeface="Calibri"/>
              <a:ea typeface="Calibri"/>
              <a:cs typeface="Calibri"/>
              <a:sym typeface="Calibri"/>
            </a:endParaRPr>
          </a:p>
          <a:p>
            <a:pPr indent="0" lvl="0" marL="0" rtl="0" algn="l">
              <a:spcBef>
                <a:spcPts val="500"/>
              </a:spcBef>
              <a:spcAft>
                <a:spcPts val="0"/>
              </a:spcAft>
              <a:buNone/>
            </a:pPr>
            <a:r>
              <a:rPr lang="es" sz="1000">
                <a:solidFill>
                  <a:srgbClr val="003C5A"/>
                </a:solidFill>
                <a:latin typeface="Calibri"/>
                <a:ea typeface="Calibri"/>
                <a:cs typeface="Calibri"/>
                <a:sym typeface="Calibri"/>
              </a:rPr>
              <a:t>Encourage participants to think beyond obedience. This isn’t about just getting their children to listen and obey. </a:t>
            </a:r>
            <a:endParaRPr sz="1000">
              <a:solidFill>
                <a:srgbClr val="003C5A"/>
              </a:solidFill>
              <a:latin typeface="Calibri"/>
              <a:ea typeface="Calibri"/>
              <a:cs typeface="Calibri"/>
              <a:sym typeface="Calibri"/>
            </a:endParaRPr>
          </a:p>
          <a:p>
            <a:pPr indent="0" lvl="0" marL="0" rtl="0" algn="l">
              <a:spcBef>
                <a:spcPts val="0"/>
              </a:spcBef>
              <a:spcAft>
                <a:spcPts val="0"/>
              </a:spcAft>
              <a:buNone/>
            </a:pPr>
            <a:r>
              <a:t/>
            </a:r>
            <a:endParaRPr sz="1000">
              <a:solidFill>
                <a:srgbClr val="003C5A"/>
              </a:solidFill>
              <a:latin typeface="Calibri"/>
              <a:ea typeface="Calibri"/>
              <a:cs typeface="Calibri"/>
              <a:sym typeface="Calibri"/>
            </a:endParaRPr>
          </a:p>
          <a:p>
            <a:pPr indent="0" lvl="0" marL="0" rtl="0" algn="l">
              <a:spcBef>
                <a:spcPts val="0"/>
              </a:spcBef>
              <a:spcAft>
                <a:spcPts val="0"/>
              </a:spcAft>
              <a:buNone/>
            </a:pPr>
            <a:r>
              <a:rPr b="1" lang="es" sz="1000">
                <a:solidFill>
                  <a:srgbClr val="003C5A"/>
                </a:solidFill>
                <a:latin typeface="Calibri"/>
                <a:ea typeface="Calibri"/>
                <a:cs typeface="Calibri"/>
                <a:sym typeface="Calibri"/>
              </a:rPr>
              <a:t>5 minutes:</a:t>
            </a:r>
            <a:r>
              <a:rPr lang="es" sz="1000">
                <a:solidFill>
                  <a:srgbClr val="003C5A"/>
                </a:solidFill>
                <a:latin typeface="Calibri"/>
                <a:ea typeface="Calibri"/>
                <a:cs typeface="Calibri"/>
                <a:sym typeface="Calibri"/>
              </a:rPr>
              <a:t> Ask if anyone would like to share something they wrote down or thought about during the exercise. Participants do not need to share if they don’t want to.</a:t>
            </a:r>
            <a:endParaRPr b="1" sz="1000">
              <a:solidFill>
                <a:srgbClr val="003C5A"/>
              </a:solidFill>
              <a:latin typeface="Calibri"/>
              <a:ea typeface="Calibri"/>
              <a:cs typeface="Calibri"/>
              <a:sym typeface="Calibri"/>
            </a:endParaRPr>
          </a:p>
          <a:p>
            <a:pPr indent="0" lvl="0" marL="0" rtl="0" algn="l">
              <a:spcBef>
                <a:spcPts val="0"/>
              </a:spcBef>
              <a:spcAft>
                <a:spcPts val="0"/>
              </a:spcAft>
              <a:buNone/>
            </a:pPr>
            <a:r>
              <a:t/>
            </a:r>
            <a:endParaRPr b="1" sz="1200">
              <a:solidFill>
                <a:srgbClr val="42BEAF"/>
              </a:solidFill>
              <a:latin typeface="Calibri"/>
              <a:ea typeface="Calibri"/>
              <a:cs typeface="Calibri"/>
              <a:sym typeface="Calibri"/>
            </a:endParaRPr>
          </a:p>
          <a:p>
            <a:pPr indent="0" lvl="0" marL="0" rtl="0" algn="l">
              <a:spcBef>
                <a:spcPts val="0"/>
              </a:spcBef>
              <a:spcAft>
                <a:spcPts val="500"/>
              </a:spcAft>
              <a:buNone/>
            </a:pPr>
            <a:r>
              <a:t/>
            </a:r>
            <a:endParaRPr sz="1000">
              <a:solidFill>
                <a:schemeClr val="dk1"/>
              </a:solidFill>
              <a:latin typeface="Calibri"/>
              <a:ea typeface="Calibri"/>
              <a:cs typeface="Calibri"/>
              <a:sym typeface="Calibri"/>
            </a:endParaRPr>
          </a:p>
        </p:txBody>
      </p:sp>
      <p:sp>
        <p:nvSpPr>
          <p:cNvPr id="579" name="Google Shape;579;p25"/>
          <p:cNvSpPr/>
          <p:nvPr/>
        </p:nvSpPr>
        <p:spPr>
          <a:xfrm>
            <a:off x="1215088" y="3713010"/>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80" name="Google Shape;580;p25"/>
          <p:cNvSpPr txBox="1"/>
          <p:nvPr/>
        </p:nvSpPr>
        <p:spPr>
          <a:xfrm>
            <a:off x="1215104" y="294535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Prepare</a:t>
            </a:r>
            <a:endParaRPr sz="1200">
              <a:solidFill>
                <a:srgbClr val="42BEAF"/>
              </a:solidFill>
              <a:latin typeface="Calibri"/>
              <a:ea typeface="Calibri"/>
              <a:cs typeface="Calibri"/>
              <a:sym typeface="Calibri"/>
            </a:endParaRPr>
          </a:p>
        </p:txBody>
      </p:sp>
      <p:sp>
        <p:nvSpPr>
          <p:cNvPr id="581" name="Google Shape;581;p25"/>
          <p:cNvSpPr txBox="1"/>
          <p:nvPr/>
        </p:nvSpPr>
        <p:spPr>
          <a:xfrm>
            <a:off x="1411231" y="3213779"/>
            <a:ext cx="4857300" cy="351600"/>
          </a:xfrm>
          <a:prstGeom prst="rect">
            <a:avLst/>
          </a:prstGeom>
          <a:noFill/>
          <a:ln>
            <a:noFill/>
          </a:ln>
        </p:spPr>
        <p:txBody>
          <a:bodyPr anchorCtr="0" anchor="t" bIns="0" lIns="0" spcFirstLastPara="1" rIns="0" wrap="square" tIns="12700">
            <a:spAutoFit/>
          </a:bodyPr>
          <a:lstStyle/>
          <a:p>
            <a:pPr indent="0" lvl="0" marL="12700" rtl="0" algn="l">
              <a:spcBef>
                <a:spcPts val="400"/>
              </a:spcBef>
              <a:spcAft>
                <a:spcPts val="0"/>
              </a:spcAft>
              <a:buClr>
                <a:schemeClr val="dk1"/>
              </a:buClr>
              <a:buFont typeface="Arial"/>
              <a:buNone/>
            </a:pPr>
            <a:r>
              <a:rPr lang="es" sz="1100">
                <a:solidFill>
                  <a:srgbClr val="003C5A"/>
                </a:solidFill>
                <a:latin typeface="Calibri"/>
                <a:ea typeface="Calibri"/>
                <a:cs typeface="Calibri"/>
                <a:sym typeface="Calibri"/>
              </a:rPr>
              <a:t>Facilitators review positive and negative communication strategies on pages 23-28 of the </a:t>
            </a:r>
            <a:r>
              <a:rPr lang="es" sz="1100" u="sng">
                <a:solidFill>
                  <a:schemeClr val="accent5"/>
                </a:solidFill>
                <a:latin typeface="Calibri"/>
                <a:ea typeface="Calibri"/>
                <a:cs typeface="Calibri"/>
                <a:sym typeface="Calibri"/>
                <a:hlinkClick r:id="rId4">
                  <a:extLst>
                    <a:ext uri="{A12FA001-AC4F-418D-AE19-62706E023703}">
                      <ahyp:hlinkClr val="tx"/>
                    </a:ext>
                  </a:extLst>
                </a:hlinkClick>
              </a:rPr>
              <a:t>Go Girls!</a:t>
            </a:r>
            <a:r>
              <a:rPr lang="es" sz="1100" u="sng">
                <a:solidFill>
                  <a:schemeClr val="accent5"/>
                </a:solidFill>
                <a:latin typeface="Calibri"/>
                <a:ea typeface="Calibri"/>
                <a:cs typeface="Calibri"/>
                <a:sym typeface="Calibri"/>
                <a:hlinkClick r:id="rId5">
                  <a:extLst>
                    <a:ext uri="{A12FA001-AC4F-418D-AE19-62706E023703}">
                      <ahyp:hlinkClr val="tx"/>
                    </a:ext>
                  </a:extLst>
                </a:hlinkClick>
              </a:rPr>
              <a:t> Communication Resource</a:t>
            </a:r>
            <a:endParaRPr sz="1000">
              <a:solidFill>
                <a:srgbClr val="033C5A"/>
              </a:solidFill>
              <a:latin typeface="Calibri"/>
              <a:ea typeface="Calibri"/>
              <a:cs typeface="Calibri"/>
              <a:sym typeface="Calibri"/>
            </a:endParaRPr>
          </a:p>
        </p:txBody>
      </p:sp>
      <p:sp>
        <p:nvSpPr>
          <p:cNvPr id="582" name="Google Shape;582;p25"/>
          <p:cNvSpPr txBox="1"/>
          <p:nvPr/>
        </p:nvSpPr>
        <p:spPr>
          <a:xfrm>
            <a:off x="1225525" y="7163302"/>
            <a:ext cx="4770300" cy="11376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Materials</a:t>
            </a:r>
            <a:endParaRPr b="1" sz="1200">
              <a:solidFill>
                <a:srgbClr val="42BEAF"/>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21899" lvl="0" marL="446399"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A piece of paper for each participant</a:t>
            </a:r>
            <a:endParaRPr sz="1000">
              <a:solidFill>
                <a:srgbClr val="003C5A"/>
              </a:solidFill>
              <a:latin typeface="Calibri"/>
              <a:ea typeface="Calibri"/>
              <a:cs typeface="Calibri"/>
              <a:sym typeface="Calibri"/>
            </a:endParaRPr>
          </a:p>
          <a:p>
            <a:pPr indent="-221899" lvl="0" marL="446399"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Pencils, pens or markers for each participant </a:t>
            </a:r>
            <a:endParaRPr b="1" sz="600">
              <a:solidFill>
                <a:srgbClr val="42BEAF"/>
              </a:solidFill>
              <a:latin typeface="Calibri"/>
              <a:ea typeface="Calibri"/>
              <a:cs typeface="Calibri"/>
              <a:sym typeface="Calibri"/>
            </a:endParaRPr>
          </a:p>
          <a:p>
            <a:pPr indent="0" lvl="0" marL="457200" rtl="0" algn="l">
              <a:spcBef>
                <a:spcPts val="0"/>
              </a:spcBef>
              <a:spcAft>
                <a:spcPts val="0"/>
              </a:spcAft>
              <a:buNone/>
            </a:pPr>
            <a:r>
              <a:t/>
            </a:r>
            <a:endParaRPr sz="1000">
              <a:solidFill>
                <a:srgbClr val="003C5A"/>
              </a:solidFill>
              <a:latin typeface="Calibri"/>
              <a:ea typeface="Calibri"/>
              <a:cs typeface="Calibri"/>
              <a:sym typeface="Calibri"/>
            </a:endParaRPr>
          </a:p>
          <a:p>
            <a:pPr indent="0" lvl="0" marL="12700" marR="0" rtl="0" algn="l">
              <a:lnSpc>
                <a:spcPct val="100000"/>
              </a:lnSpc>
              <a:spcBef>
                <a:spcPts val="500"/>
              </a:spcBef>
              <a:spcAft>
                <a:spcPts val="0"/>
              </a:spcAft>
              <a:buNone/>
            </a:pPr>
            <a:r>
              <a:t/>
            </a:r>
            <a:endParaRPr sz="1100">
              <a:solidFill>
                <a:srgbClr val="003C5A"/>
              </a:solidFill>
              <a:latin typeface="Calibri"/>
              <a:ea typeface="Calibri"/>
              <a:cs typeface="Calibri"/>
              <a:sym typeface="Calibri"/>
            </a:endParaRPr>
          </a:p>
        </p:txBody>
      </p:sp>
      <p:sp>
        <p:nvSpPr>
          <p:cNvPr id="583" name="Google Shape;583;p25"/>
          <p:cNvSpPr/>
          <p:nvPr/>
        </p:nvSpPr>
        <p:spPr>
          <a:xfrm>
            <a:off x="1215091" y="8132603"/>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84" name="Google Shape;584;p25"/>
          <p:cNvSpPr txBox="1"/>
          <p:nvPr/>
        </p:nvSpPr>
        <p:spPr>
          <a:xfrm>
            <a:off x="1225516" y="8196286"/>
            <a:ext cx="4770300" cy="8118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Adaptation Guidance</a:t>
            </a:r>
            <a:endParaRPr b="1" sz="1200">
              <a:solidFill>
                <a:srgbClr val="42BEAF"/>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600">
              <a:solidFill>
                <a:srgbClr val="42BEAF"/>
              </a:solidFill>
              <a:latin typeface="Calibri"/>
              <a:ea typeface="Calibri"/>
              <a:cs typeface="Calibri"/>
              <a:sym typeface="Calibri"/>
            </a:endParaRPr>
          </a:p>
          <a:p>
            <a:pPr indent="-292100" lvl="0" marL="457200"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For low-literacy audiences, have participants draw about their ideal relationship rather than write about it. </a:t>
            </a:r>
            <a:endParaRPr sz="1000">
              <a:solidFill>
                <a:srgbClr val="003C5A"/>
              </a:solidFill>
              <a:latin typeface="Calibri"/>
              <a:ea typeface="Calibri"/>
              <a:cs typeface="Calibri"/>
              <a:sym typeface="Calibri"/>
            </a:endParaRPr>
          </a:p>
          <a:p>
            <a:pPr indent="0" lvl="0" marL="0" rtl="0" algn="l">
              <a:spcBef>
                <a:spcPts val="0"/>
              </a:spcBef>
              <a:spcAft>
                <a:spcPts val="0"/>
              </a:spcAft>
              <a:buNone/>
            </a:pPr>
            <a:r>
              <a:t/>
            </a:r>
            <a:endParaRPr sz="1000">
              <a:solidFill>
                <a:schemeClr val="dk1"/>
              </a:solidFill>
              <a:latin typeface="Calibri"/>
              <a:ea typeface="Calibri"/>
              <a:cs typeface="Calibri"/>
              <a:sym typeface="Calibri"/>
            </a:endParaRPr>
          </a:p>
        </p:txBody>
      </p:sp>
      <p:sp>
        <p:nvSpPr>
          <p:cNvPr id="585" name="Google Shape;585;p25"/>
          <p:cNvSpPr/>
          <p:nvPr/>
        </p:nvSpPr>
        <p:spPr>
          <a:xfrm>
            <a:off x="1215091" y="7103653"/>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586" name="Google Shape;586;p25"/>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0" name="Shape 590"/>
        <p:cNvGrpSpPr/>
        <p:nvPr/>
      </p:nvGrpSpPr>
      <p:grpSpPr>
        <a:xfrm>
          <a:off x="0" y="0"/>
          <a:ext cx="0" cy="0"/>
          <a:chOff x="0" y="0"/>
          <a:chExt cx="0" cy="0"/>
        </a:xfrm>
      </p:grpSpPr>
      <p:sp>
        <p:nvSpPr>
          <p:cNvPr id="591" name="Google Shape;591;p26"/>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92" name="Google Shape;592;p26"/>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593" name="Google Shape;593;p26"/>
          <p:cNvSpPr/>
          <p:nvPr/>
        </p:nvSpPr>
        <p:spPr>
          <a:xfrm>
            <a:off x="1812900" y="-22275"/>
            <a:ext cx="5747100" cy="562200"/>
          </a:xfrm>
          <a:prstGeom prst="rect">
            <a:avLst/>
          </a:prstGeom>
          <a:solidFill>
            <a:srgbClr val="42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594" name="Google Shape;594;p26"/>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Exercises</a:t>
            </a:r>
            <a:endParaRPr b="1" sz="1200">
              <a:solidFill>
                <a:schemeClr val="lt1"/>
              </a:solidFill>
              <a:latin typeface="Calibri"/>
              <a:ea typeface="Calibri"/>
              <a:cs typeface="Calibri"/>
              <a:sym typeface="Calibri"/>
            </a:endParaRPr>
          </a:p>
        </p:txBody>
      </p:sp>
      <p:grpSp>
        <p:nvGrpSpPr>
          <p:cNvPr id="595" name="Google Shape;595;p26"/>
          <p:cNvGrpSpPr/>
          <p:nvPr/>
        </p:nvGrpSpPr>
        <p:grpSpPr>
          <a:xfrm>
            <a:off x="766112" y="807201"/>
            <a:ext cx="6027768" cy="9095355"/>
            <a:chOff x="709287" y="628655"/>
            <a:chExt cx="6028371" cy="11147634"/>
          </a:xfrm>
        </p:grpSpPr>
        <p:sp>
          <p:nvSpPr>
            <p:cNvPr id="596" name="Google Shape;596;p26"/>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97" name="Google Shape;597;p26"/>
            <p:cNvSpPr/>
            <p:nvPr/>
          </p:nvSpPr>
          <p:spPr>
            <a:xfrm>
              <a:off x="709300" y="1044146"/>
              <a:ext cx="6026784" cy="10732143"/>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98" name="Google Shape;598;p26"/>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599" name="Google Shape;599;p26"/>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42BEAF"/>
            </a:solidFill>
            <a:ln cap="flat" cmpd="sng" w="12700">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600" name="Google Shape;600;p26"/>
          <p:cNvSpPr txBox="1"/>
          <p:nvPr/>
        </p:nvSpPr>
        <p:spPr>
          <a:xfrm>
            <a:off x="1021217" y="86832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Values Clarification</a:t>
            </a:r>
            <a:r>
              <a:rPr b="1" lang="es" sz="1300">
                <a:solidFill>
                  <a:schemeClr val="lt1"/>
                </a:solidFill>
                <a:latin typeface="Calibri"/>
                <a:ea typeface="Calibri"/>
                <a:cs typeface="Calibri"/>
                <a:sym typeface="Calibri"/>
              </a:rPr>
              <a:t> </a:t>
            </a:r>
            <a:endParaRPr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601" name="Google Shape;601;p26"/>
          <p:cNvSpPr txBox="1"/>
          <p:nvPr/>
        </p:nvSpPr>
        <p:spPr>
          <a:xfrm>
            <a:off x="1214079" y="235840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Goals</a:t>
            </a:r>
            <a:endParaRPr sz="1200">
              <a:solidFill>
                <a:srgbClr val="42BEAF"/>
              </a:solidFill>
              <a:latin typeface="Calibri"/>
              <a:ea typeface="Calibri"/>
              <a:cs typeface="Calibri"/>
              <a:sym typeface="Calibri"/>
            </a:endParaRPr>
          </a:p>
        </p:txBody>
      </p:sp>
      <p:sp>
        <p:nvSpPr>
          <p:cNvPr id="602" name="Google Shape;602;p26"/>
          <p:cNvSpPr txBox="1"/>
          <p:nvPr/>
        </p:nvSpPr>
        <p:spPr>
          <a:xfrm>
            <a:off x="1442643" y="2651666"/>
            <a:ext cx="4857300" cy="5670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Explore personal values, identify possible gender-related biases, and reflect on how values and biases might impact our approach to addressing gender in our work.</a:t>
            </a:r>
            <a:endParaRPr sz="1000">
              <a:solidFill>
                <a:srgbClr val="033C5A"/>
              </a:solidFill>
              <a:latin typeface="Calibri"/>
              <a:ea typeface="Calibri"/>
              <a:cs typeface="Calibri"/>
              <a:sym typeface="Calibri"/>
            </a:endParaRPr>
          </a:p>
        </p:txBody>
      </p:sp>
      <p:sp>
        <p:nvSpPr>
          <p:cNvPr id="603" name="Google Shape;603;p26"/>
          <p:cNvSpPr txBox="1"/>
          <p:nvPr/>
        </p:nvSpPr>
        <p:spPr>
          <a:xfrm>
            <a:off x="1215104" y="142736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For use in the following interventions:</a:t>
            </a:r>
            <a:endParaRPr b="1" sz="1200">
              <a:solidFill>
                <a:srgbClr val="42BEAF"/>
              </a:solidFill>
              <a:latin typeface="Calibri"/>
              <a:ea typeface="Calibri"/>
              <a:cs typeface="Calibri"/>
              <a:sym typeface="Calibri"/>
            </a:endParaRPr>
          </a:p>
        </p:txBody>
      </p:sp>
      <p:sp>
        <p:nvSpPr>
          <p:cNvPr id="604" name="Google Shape;604;p26"/>
          <p:cNvSpPr txBox="1"/>
          <p:nvPr/>
        </p:nvSpPr>
        <p:spPr>
          <a:xfrm>
            <a:off x="1600519" y="1805133"/>
            <a:ext cx="12036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Family Space</a:t>
            </a:r>
            <a:endParaRPr b="1" sz="1200">
              <a:solidFill>
                <a:srgbClr val="000033"/>
              </a:solidFill>
              <a:latin typeface="Calibri"/>
              <a:ea typeface="Calibri"/>
              <a:cs typeface="Calibri"/>
              <a:sym typeface="Calibri"/>
            </a:endParaRPr>
          </a:p>
        </p:txBody>
      </p:sp>
      <p:grpSp>
        <p:nvGrpSpPr>
          <p:cNvPr id="605" name="Google Shape;605;p26"/>
          <p:cNvGrpSpPr/>
          <p:nvPr/>
        </p:nvGrpSpPr>
        <p:grpSpPr>
          <a:xfrm>
            <a:off x="1312515" y="1789444"/>
            <a:ext cx="288001" cy="288001"/>
            <a:chOff x="342077" y="6004624"/>
            <a:chExt cx="409500" cy="409500"/>
          </a:xfrm>
        </p:grpSpPr>
        <p:sp>
          <p:nvSpPr>
            <p:cNvPr id="606" name="Google Shape;606;p26"/>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07" name="Google Shape;607;p26"/>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608" name="Google Shape;608;p26"/>
          <p:cNvSpPr/>
          <p:nvPr/>
        </p:nvSpPr>
        <p:spPr>
          <a:xfrm>
            <a:off x="1215100" y="2257797"/>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09" name="Google Shape;609;p26"/>
          <p:cNvSpPr/>
          <p:nvPr/>
        </p:nvSpPr>
        <p:spPr>
          <a:xfrm>
            <a:off x="1215100" y="3331522"/>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10" name="Google Shape;610;p26"/>
          <p:cNvSpPr txBox="1"/>
          <p:nvPr/>
        </p:nvSpPr>
        <p:spPr>
          <a:xfrm>
            <a:off x="1209666" y="3456273"/>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Instructions</a:t>
            </a:r>
            <a:endParaRPr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611" name="Google Shape;611;p26"/>
          <p:cNvSpPr txBox="1"/>
          <p:nvPr/>
        </p:nvSpPr>
        <p:spPr>
          <a:xfrm>
            <a:off x="1438243" y="3725063"/>
            <a:ext cx="4853400" cy="4816500"/>
          </a:xfrm>
          <a:prstGeom prst="rect">
            <a:avLst/>
          </a:prstGeom>
          <a:noFill/>
          <a:ln>
            <a:noFill/>
          </a:ln>
        </p:spPr>
        <p:txBody>
          <a:bodyPr anchorCtr="0" anchor="t" bIns="0" lIns="0" spcFirstLastPara="1" rIns="0" wrap="square" tIns="69825">
            <a:spAutoFit/>
          </a:bodyPr>
          <a:lstStyle/>
          <a:p>
            <a:pPr indent="-185900" lvl="0" marL="244800" rtl="0" algn="l">
              <a:spcBef>
                <a:spcPts val="0"/>
              </a:spcBef>
              <a:spcAft>
                <a:spcPts val="0"/>
              </a:spcAft>
              <a:buClr>
                <a:srgbClr val="003C5A"/>
              </a:buClr>
              <a:buSzPts val="1000"/>
              <a:buFont typeface="Calibri"/>
              <a:buAutoNum type="arabicPeriod"/>
            </a:pPr>
            <a:r>
              <a:rPr lang="es" sz="1000">
                <a:solidFill>
                  <a:srgbClr val="003C5A"/>
                </a:solidFill>
                <a:latin typeface="Calibri"/>
                <a:ea typeface="Calibri"/>
                <a:cs typeface="Calibri"/>
                <a:sym typeface="Calibri"/>
              </a:rPr>
              <a:t>Explain that gender norms are the “accepted ideas of how women and men, girls and boys should be, and how they should act, within a specific society or community”</a:t>
            </a:r>
            <a:endParaRPr sz="1000">
              <a:solidFill>
                <a:srgbClr val="003C5A"/>
              </a:solidFill>
              <a:latin typeface="Calibri"/>
              <a:ea typeface="Calibri"/>
              <a:cs typeface="Calibri"/>
              <a:sym typeface="Calibri"/>
            </a:endParaRPr>
          </a:p>
          <a:p>
            <a:pPr indent="-185900" lvl="0" marL="244800" rtl="0" algn="l">
              <a:spcBef>
                <a:spcPts val="1000"/>
              </a:spcBef>
              <a:spcAft>
                <a:spcPts val="0"/>
              </a:spcAft>
              <a:buClr>
                <a:srgbClr val="003C5A"/>
              </a:buClr>
              <a:buSzPts val="1000"/>
              <a:buFont typeface="Calibri"/>
              <a:buAutoNum type="arabicPeriod"/>
            </a:pPr>
            <a:r>
              <a:rPr lang="es" sz="1000">
                <a:solidFill>
                  <a:srgbClr val="003C5A"/>
                </a:solidFill>
                <a:latin typeface="Calibri"/>
                <a:ea typeface="Calibri"/>
                <a:cs typeface="Calibri"/>
                <a:sym typeface="Calibri"/>
              </a:rPr>
              <a:t>G</a:t>
            </a:r>
            <a:r>
              <a:rPr lang="es" sz="1000">
                <a:solidFill>
                  <a:srgbClr val="003C5A"/>
                </a:solidFill>
                <a:latin typeface="Calibri"/>
                <a:ea typeface="Calibri"/>
                <a:cs typeface="Calibri"/>
                <a:sym typeface="Calibri"/>
              </a:rPr>
              <a:t>en</a:t>
            </a:r>
            <a:r>
              <a:rPr lang="es" sz="1000">
                <a:solidFill>
                  <a:srgbClr val="003C5A"/>
                </a:solidFill>
                <a:latin typeface="Calibri"/>
                <a:ea typeface="Calibri"/>
                <a:cs typeface="Calibri"/>
                <a:sym typeface="Calibri"/>
              </a:rPr>
              <a:t>der norms shape and influence how we show up in the world. Gender norms shape and influence our attitudes, beliefs, and actions. Underlying these are our values. It is important to understand our values in regard to gender as it can influence the perspectives we bring to our work, sometimes without even realizing it. To explore our values related to different aspects of gender, we are going to do an exercise where people share their thoughts on a number of statements.</a:t>
            </a:r>
            <a:endParaRPr sz="1000">
              <a:solidFill>
                <a:srgbClr val="003C5A"/>
              </a:solidFill>
              <a:latin typeface="Calibri"/>
              <a:ea typeface="Calibri"/>
              <a:cs typeface="Calibri"/>
              <a:sym typeface="Calibri"/>
            </a:endParaRPr>
          </a:p>
          <a:p>
            <a:pPr indent="-185900" lvl="0" marL="244800" rtl="0" algn="l">
              <a:spcBef>
                <a:spcPts val="1000"/>
              </a:spcBef>
              <a:spcAft>
                <a:spcPts val="0"/>
              </a:spcAft>
              <a:buClr>
                <a:srgbClr val="003C5A"/>
              </a:buClr>
              <a:buSzPts val="1000"/>
              <a:buFont typeface="Calibri"/>
              <a:buAutoNum type="arabicPeriod"/>
            </a:pPr>
            <a:r>
              <a:rPr lang="es" sz="1000">
                <a:solidFill>
                  <a:srgbClr val="003C5A"/>
                </a:solidFill>
                <a:latin typeface="Calibri"/>
                <a:ea typeface="Calibri"/>
                <a:cs typeface="Calibri"/>
                <a:sym typeface="Calibri"/>
              </a:rPr>
              <a:t>Remind participants that there is no “right” or “wrong” answer and that everyone is invited to express themselves honestly, even if they suspect they hold a viewpoint that is not widely held by others. Tell them we will discuss why people responded the way they did after each vote. Remind them about being in a sharing space.</a:t>
            </a:r>
            <a:endParaRPr sz="1000">
              <a:solidFill>
                <a:srgbClr val="003C5A"/>
              </a:solidFill>
              <a:latin typeface="Calibri"/>
              <a:ea typeface="Calibri"/>
              <a:cs typeface="Calibri"/>
              <a:sym typeface="Calibri"/>
            </a:endParaRPr>
          </a:p>
          <a:p>
            <a:pPr indent="-185900" lvl="0" marL="244800" rtl="0" algn="l">
              <a:spcBef>
                <a:spcPts val="1000"/>
              </a:spcBef>
              <a:spcAft>
                <a:spcPts val="0"/>
              </a:spcAft>
              <a:buClr>
                <a:srgbClr val="003C5A"/>
              </a:buClr>
              <a:buSzPts val="1000"/>
              <a:buFont typeface="Calibri"/>
              <a:buAutoNum type="arabicPeriod"/>
            </a:pPr>
            <a:r>
              <a:rPr lang="es" sz="1000">
                <a:solidFill>
                  <a:srgbClr val="003C5A"/>
                </a:solidFill>
                <a:latin typeface="Calibri"/>
                <a:ea typeface="Calibri"/>
                <a:cs typeface="Calibri"/>
                <a:sym typeface="Calibri"/>
              </a:rPr>
              <a:t>Read aloud the first statement and ask participants to “vote with their body” after each one by moving to one side of the room for “strongly agree”, to the other side for “strongly disagree” or anywhere in between.</a:t>
            </a:r>
            <a:endParaRPr sz="1000">
              <a:solidFill>
                <a:srgbClr val="003C5A"/>
              </a:solidFill>
              <a:latin typeface="Calibri"/>
              <a:ea typeface="Calibri"/>
              <a:cs typeface="Calibri"/>
              <a:sym typeface="Calibri"/>
            </a:endParaRPr>
          </a:p>
          <a:p>
            <a:pPr indent="-185900" lvl="0" marL="244800" rtl="0" algn="l">
              <a:spcBef>
                <a:spcPts val="1000"/>
              </a:spcBef>
              <a:spcAft>
                <a:spcPts val="0"/>
              </a:spcAft>
              <a:buClr>
                <a:srgbClr val="003C5A"/>
              </a:buClr>
              <a:buSzPts val="1000"/>
              <a:buFont typeface="Calibri"/>
              <a:buAutoNum type="arabicPeriod"/>
            </a:pPr>
            <a:r>
              <a:rPr lang="es" sz="1000">
                <a:solidFill>
                  <a:srgbClr val="003C5A"/>
                </a:solidFill>
                <a:latin typeface="Calibri"/>
                <a:ea typeface="Calibri"/>
                <a:cs typeface="Calibri"/>
                <a:sym typeface="Calibri"/>
              </a:rPr>
              <a:t>After everyone has voted, ask a few people to share why they voted the way they did. Try to hear from at least one person from each viewpoint (A lot, A little, Not at all).</a:t>
            </a:r>
            <a:endParaRPr sz="1000">
              <a:solidFill>
                <a:srgbClr val="003C5A"/>
              </a:solidFill>
              <a:latin typeface="Calibri"/>
              <a:ea typeface="Calibri"/>
              <a:cs typeface="Calibri"/>
              <a:sym typeface="Calibri"/>
            </a:endParaRPr>
          </a:p>
          <a:p>
            <a:pPr indent="-185900" lvl="0" marL="244800" rtl="0" algn="l">
              <a:spcBef>
                <a:spcPts val="1000"/>
              </a:spcBef>
              <a:spcAft>
                <a:spcPts val="0"/>
              </a:spcAft>
              <a:buClr>
                <a:srgbClr val="003C5A"/>
              </a:buClr>
              <a:buSzPts val="1000"/>
              <a:buFont typeface="Calibri"/>
              <a:buAutoNum type="arabicPeriod"/>
            </a:pPr>
            <a:r>
              <a:rPr lang="es" sz="1000">
                <a:solidFill>
                  <a:srgbClr val="003C5A"/>
                </a:solidFill>
                <a:latin typeface="Calibri"/>
                <a:ea typeface="Calibri"/>
                <a:cs typeface="Calibri"/>
                <a:sym typeface="Calibri"/>
              </a:rPr>
              <a:t>Then ask if anyone would like to change their position and vote another way and explain why they have chosen to do so. Remind participants that the objective of the activity is not to convince people to change their positions but rather to learn about different perspectives and genuinely try to understand them.</a:t>
            </a:r>
            <a:endParaRPr sz="1000">
              <a:solidFill>
                <a:srgbClr val="003C5A"/>
              </a:solidFill>
              <a:latin typeface="Calibri"/>
              <a:ea typeface="Calibri"/>
              <a:cs typeface="Calibri"/>
              <a:sym typeface="Calibri"/>
            </a:endParaRPr>
          </a:p>
          <a:p>
            <a:pPr indent="-185900" lvl="0" marL="244800" rtl="0" algn="l">
              <a:spcBef>
                <a:spcPts val="1000"/>
              </a:spcBef>
              <a:spcAft>
                <a:spcPts val="0"/>
              </a:spcAft>
              <a:buClr>
                <a:srgbClr val="003C5A"/>
              </a:buClr>
              <a:buSzPts val="1000"/>
              <a:buFont typeface="Calibri"/>
              <a:buAutoNum type="arabicPeriod"/>
            </a:pPr>
            <a:r>
              <a:rPr lang="es" sz="1000">
                <a:solidFill>
                  <a:srgbClr val="003C5A"/>
                </a:solidFill>
                <a:latin typeface="Calibri"/>
                <a:ea typeface="Calibri"/>
                <a:cs typeface="Calibri"/>
                <a:sym typeface="Calibri"/>
              </a:rPr>
              <a:t>Repeat with the remaining statements. You will not have time to go through all of the statements and some may be more applicable to your context than others, so select the ones you feel will bring out the most discussion.</a:t>
            </a:r>
            <a:endParaRPr sz="1000">
              <a:solidFill>
                <a:srgbClr val="003C5A"/>
              </a:solidFill>
              <a:latin typeface="Calibri"/>
              <a:ea typeface="Calibri"/>
              <a:cs typeface="Calibri"/>
              <a:sym typeface="Calibri"/>
            </a:endParaRPr>
          </a:p>
          <a:p>
            <a:pPr indent="0" lvl="0" marL="0" rtl="0" algn="l">
              <a:spcBef>
                <a:spcPts val="1000"/>
              </a:spcBef>
              <a:spcAft>
                <a:spcPts val="1000"/>
              </a:spcAft>
              <a:buNone/>
            </a:pPr>
            <a:r>
              <a:t/>
            </a:r>
            <a:endParaRPr sz="1000">
              <a:solidFill>
                <a:schemeClr val="dk1"/>
              </a:solidFill>
              <a:latin typeface="Calibri"/>
              <a:ea typeface="Calibri"/>
              <a:cs typeface="Calibri"/>
              <a:sym typeface="Calibri"/>
            </a:endParaRPr>
          </a:p>
        </p:txBody>
      </p:sp>
      <p:sp>
        <p:nvSpPr>
          <p:cNvPr id="612" name="Google Shape;612;p26"/>
          <p:cNvSpPr txBox="1"/>
          <p:nvPr/>
        </p:nvSpPr>
        <p:spPr>
          <a:xfrm>
            <a:off x="3063444" y="1805133"/>
            <a:ext cx="12036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Safe Schools</a:t>
            </a:r>
            <a:endParaRPr b="1" sz="1200">
              <a:solidFill>
                <a:srgbClr val="000033"/>
              </a:solidFill>
              <a:latin typeface="Calibri"/>
              <a:ea typeface="Calibri"/>
              <a:cs typeface="Calibri"/>
              <a:sym typeface="Calibri"/>
            </a:endParaRPr>
          </a:p>
        </p:txBody>
      </p:sp>
      <p:sp>
        <p:nvSpPr>
          <p:cNvPr id="613" name="Google Shape;613;p26"/>
          <p:cNvSpPr/>
          <p:nvPr/>
        </p:nvSpPr>
        <p:spPr>
          <a:xfrm>
            <a:off x="2775440" y="1789444"/>
            <a:ext cx="288000" cy="2880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p26"/>
          <p:cNvSpPr txBox="1"/>
          <p:nvPr/>
        </p:nvSpPr>
        <p:spPr>
          <a:xfrm>
            <a:off x="4465628" y="1814950"/>
            <a:ext cx="18207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Multi-Stakeholder Forum</a:t>
            </a:r>
            <a:endParaRPr b="1" sz="1200">
              <a:solidFill>
                <a:srgbClr val="000033"/>
              </a:solidFill>
              <a:latin typeface="Calibri"/>
              <a:ea typeface="Calibri"/>
              <a:cs typeface="Calibri"/>
              <a:sym typeface="Calibri"/>
            </a:endParaRPr>
          </a:p>
        </p:txBody>
      </p:sp>
      <p:sp>
        <p:nvSpPr>
          <p:cNvPr id="615" name="Google Shape;615;p26"/>
          <p:cNvSpPr/>
          <p:nvPr/>
        </p:nvSpPr>
        <p:spPr>
          <a:xfrm>
            <a:off x="4177615" y="1799257"/>
            <a:ext cx="288001" cy="288001"/>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16" name="Google Shape;616;p26"/>
          <p:cNvPicPr preferRelativeResize="0"/>
          <p:nvPr/>
        </p:nvPicPr>
        <p:blipFill rotWithShape="1">
          <a:blip r:embed="rId4">
            <a:alphaModFix/>
          </a:blip>
          <a:srcRect b="12986" l="7395" r="6915" t="8925"/>
          <a:stretch/>
        </p:blipFill>
        <p:spPr>
          <a:xfrm>
            <a:off x="2826450" y="1831287"/>
            <a:ext cx="186000" cy="156300"/>
          </a:xfrm>
          <a:prstGeom prst="round2SameRect">
            <a:avLst>
              <a:gd fmla="val 50000" name="adj1"/>
              <a:gd fmla="val 4354" name="adj2"/>
            </a:avLst>
          </a:prstGeom>
          <a:noFill/>
          <a:ln>
            <a:noFill/>
          </a:ln>
        </p:spPr>
      </p:pic>
      <p:sp>
        <p:nvSpPr>
          <p:cNvPr id="617" name="Google Shape;617;p26"/>
          <p:cNvSpPr txBox="1"/>
          <p:nvPr/>
        </p:nvSpPr>
        <p:spPr>
          <a:xfrm>
            <a:off x="5514063" y="9549500"/>
            <a:ext cx="12036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s" sz="1000">
                <a:solidFill>
                  <a:srgbClr val="42BEAF"/>
                </a:solidFill>
                <a:latin typeface="Calibri"/>
                <a:ea typeface="Calibri"/>
                <a:cs typeface="Calibri"/>
                <a:sym typeface="Calibri"/>
              </a:rPr>
              <a:t>Activity continues</a:t>
            </a:r>
            <a:endParaRPr i="1" sz="1000">
              <a:solidFill>
                <a:srgbClr val="42BEAF"/>
              </a:solidFill>
              <a:latin typeface="Calibri"/>
              <a:ea typeface="Calibri"/>
              <a:cs typeface="Calibri"/>
              <a:sym typeface="Calibri"/>
            </a:endParaRPr>
          </a:p>
        </p:txBody>
      </p:sp>
      <p:cxnSp>
        <p:nvCxnSpPr>
          <p:cNvPr id="618" name="Google Shape;618;p26"/>
          <p:cNvCxnSpPr/>
          <p:nvPr/>
        </p:nvCxnSpPr>
        <p:spPr>
          <a:xfrm>
            <a:off x="6620663" y="9649700"/>
            <a:ext cx="7800" cy="138300"/>
          </a:xfrm>
          <a:prstGeom prst="straightConnector1">
            <a:avLst/>
          </a:prstGeom>
          <a:noFill/>
          <a:ln cap="flat" cmpd="sng" w="9525">
            <a:solidFill>
              <a:srgbClr val="42BEAF"/>
            </a:solidFill>
            <a:prstDash val="solid"/>
            <a:round/>
            <a:headEnd len="med" w="med" type="none"/>
            <a:tailEnd len="med" w="med" type="stealth"/>
          </a:ln>
        </p:spPr>
      </p:cxnSp>
      <p:pic>
        <p:nvPicPr>
          <p:cNvPr id="619" name="Google Shape;619;p26"/>
          <p:cNvPicPr preferRelativeResize="0"/>
          <p:nvPr/>
        </p:nvPicPr>
        <p:blipFill rotWithShape="1">
          <a:blip r:embed="rId5">
            <a:alphaModFix/>
          </a:blip>
          <a:srcRect b="18249" l="13415" r="9352" t="19445"/>
          <a:stretch/>
        </p:blipFill>
        <p:spPr>
          <a:xfrm>
            <a:off x="4218723" y="1851137"/>
            <a:ext cx="222300" cy="169200"/>
          </a:xfrm>
          <a:prstGeom prst="roundRect">
            <a:avLst>
              <a:gd fmla="val 38843" name="adj"/>
            </a:avLst>
          </a:prstGeom>
          <a:noFill/>
          <a:ln>
            <a:noFill/>
          </a:ln>
        </p:spPr>
      </p:pic>
      <p:sp>
        <p:nvSpPr>
          <p:cNvPr id="620" name="Google Shape;620;p26"/>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4" name="Shape 624"/>
        <p:cNvGrpSpPr/>
        <p:nvPr/>
      </p:nvGrpSpPr>
      <p:grpSpPr>
        <a:xfrm>
          <a:off x="0" y="0"/>
          <a:ext cx="0" cy="0"/>
          <a:chOff x="0" y="0"/>
          <a:chExt cx="0" cy="0"/>
        </a:xfrm>
      </p:grpSpPr>
      <p:sp>
        <p:nvSpPr>
          <p:cNvPr id="625" name="Google Shape;625;p27"/>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26" name="Google Shape;626;p27"/>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627" name="Google Shape;627;p27"/>
          <p:cNvSpPr/>
          <p:nvPr/>
        </p:nvSpPr>
        <p:spPr>
          <a:xfrm>
            <a:off x="1812900" y="-22275"/>
            <a:ext cx="5747100" cy="562200"/>
          </a:xfrm>
          <a:prstGeom prst="rect">
            <a:avLst/>
          </a:prstGeom>
          <a:solidFill>
            <a:srgbClr val="42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628" name="Google Shape;628;p27"/>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Exercises</a:t>
            </a:r>
            <a:endParaRPr b="1" sz="1200">
              <a:solidFill>
                <a:schemeClr val="lt1"/>
              </a:solidFill>
              <a:latin typeface="Calibri"/>
              <a:ea typeface="Calibri"/>
              <a:cs typeface="Calibri"/>
              <a:sym typeface="Calibri"/>
            </a:endParaRPr>
          </a:p>
        </p:txBody>
      </p:sp>
      <p:grpSp>
        <p:nvGrpSpPr>
          <p:cNvPr id="629" name="Google Shape;629;p27"/>
          <p:cNvGrpSpPr/>
          <p:nvPr/>
        </p:nvGrpSpPr>
        <p:grpSpPr>
          <a:xfrm>
            <a:off x="766099" y="807185"/>
            <a:ext cx="6027767" cy="7803134"/>
            <a:chOff x="709288" y="628655"/>
            <a:chExt cx="6028370" cy="11251815"/>
          </a:xfrm>
        </p:grpSpPr>
        <p:sp>
          <p:nvSpPr>
            <p:cNvPr id="630" name="Google Shape;630;p27"/>
            <p:cNvSpPr/>
            <p:nvPr/>
          </p:nvSpPr>
          <p:spPr>
            <a:xfrm>
              <a:off x="709288" y="1044163"/>
              <a:ext cx="6026784" cy="5897469"/>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31" name="Google Shape;631;p27"/>
            <p:cNvSpPr/>
            <p:nvPr/>
          </p:nvSpPr>
          <p:spPr>
            <a:xfrm>
              <a:off x="709288" y="1044132"/>
              <a:ext cx="6026784" cy="10836338"/>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32" name="Google Shape;632;p27"/>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33" name="Google Shape;633;p27"/>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42BEAF"/>
            </a:solidFill>
            <a:ln cap="flat" cmpd="sng" w="12700">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634" name="Google Shape;634;p27"/>
          <p:cNvSpPr txBox="1"/>
          <p:nvPr/>
        </p:nvSpPr>
        <p:spPr>
          <a:xfrm>
            <a:off x="1021217" y="847550"/>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Values Clarification </a:t>
            </a:r>
            <a:endParaRPr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635" name="Google Shape;635;p27"/>
          <p:cNvSpPr txBox="1"/>
          <p:nvPr/>
        </p:nvSpPr>
        <p:spPr>
          <a:xfrm>
            <a:off x="1201466" y="121429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Instructions</a:t>
            </a:r>
            <a:endParaRPr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636" name="Google Shape;636;p27"/>
          <p:cNvSpPr txBox="1"/>
          <p:nvPr/>
        </p:nvSpPr>
        <p:spPr>
          <a:xfrm>
            <a:off x="1430043" y="1483088"/>
            <a:ext cx="4853400" cy="3046500"/>
          </a:xfrm>
          <a:prstGeom prst="rect">
            <a:avLst/>
          </a:prstGeom>
          <a:noFill/>
          <a:ln>
            <a:noFill/>
          </a:ln>
        </p:spPr>
        <p:txBody>
          <a:bodyPr anchorCtr="0" anchor="t" bIns="0" lIns="0" spcFirstLastPara="1" rIns="0" wrap="square" tIns="69825">
            <a:spAutoFit/>
          </a:bodyPr>
          <a:lstStyle/>
          <a:p>
            <a:pPr indent="-185900" lvl="0" marL="244800" rtl="0" algn="l">
              <a:spcBef>
                <a:spcPts val="0"/>
              </a:spcBef>
              <a:spcAft>
                <a:spcPts val="0"/>
              </a:spcAft>
              <a:buClr>
                <a:srgbClr val="003C5A"/>
              </a:buClr>
              <a:buSzPts val="1000"/>
              <a:buFont typeface="Calibri"/>
              <a:buAutoNum type="arabicPeriod" startAt="8"/>
            </a:pPr>
            <a:r>
              <a:rPr lang="es" sz="1000">
                <a:solidFill>
                  <a:srgbClr val="003C5A"/>
                </a:solidFill>
                <a:latin typeface="Calibri"/>
                <a:ea typeface="Calibri"/>
                <a:cs typeface="Calibri"/>
                <a:sym typeface="Calibri"/>
              </a:rPr>
              <a:t>After reading the selected statements, ask participants to reflect on the activity using the following questions:</a:t>
            </a:r>
            <a:endParaRPr sz="1000">
              <a:solidFill>
                <a:srgbClr val="003C5A"/>
              </a:solidFill>
              <a:latin typeface="Calibri"/>
              <a:ea typeface="Calibri"/>
              <a:cs typeface="Calibri"/>
              <a:sym typeface="Calibri"/>
            </a:endParaRPr>
          </a:p>
          <a:p>
            <a:pPr indent="-292100" lvl="1" marL="914400" rtl="0" algn="l">
              <a:spcBef>
                <a:spcPts val="1000"/>
              </a:spcBef>
              <a:spcAft>
                <a:spcPts val="0"/>
              </a:spcAft>
              <a:buClr>
                <a:srgbClr val="003C5A"/>
              </a:buClr>
              <a:buSzPts val="1000"/>
              <a:buFont typeface="Calibri"/>
              <a:buAutoNum type="arabicPeriod"/>
            </a:pPr>
            <a:r>
              <a:rPr lang="es" sz="1000">
                <a:solidFill>
                  <a:srgbClr val="003C5A"/>
                </a:solidFill>
                <a:latin typeface="Calibri"/>
                <a:ea typeface="Calibri"/>
                <a:cs typeface="Calibri"/>
                <a:sym typeface="Calibri"/>
              </a:rPr>
              <a:t>Did you learn anything new from the discussion? Were there any surprises about how you responded to the statement? About how others did?</a:t>
            </a:r>
            <a:endParaRPr sz="1000">
              <a:solidFill>
                <a:srgbClr val="003C5A"/>
              </a:solidFill>
              <a:latin typeface="Calibri"/>
              <a:ea typeface="Calibri"/>
              <a:cs typeface="Calibri"/>
              <a:sym typeface="Calibri"/>
            </a:endParaRPr>
          </a:p>
          <a:p>
            <a:pPr indent="-292100" lvl="1" marL="914400" rtl="0" algn="l">
              <a:spcBef>
                <a:spcPts val="1000"/>
              </a:spcBef>
              <a:spcAft>
                <a:spcPts val="0"/>
              </a:spcAft>
              <a:buClr>
                <a:srgbClr val="003C5A"/>
              </a:buClr>
              <a:buSzPts val="1000"/>
              <a:buFont typeface="Calibri"/>
              <a:buAutoNum type="arabicPeriod"/>
            </a:pPr>
            <a:r>
              <a:rPr lang="es" sz="1000">
                <a:solidFill>
                  <a:srgbClr val="003C5A"/>
                </a:solidFill>
                <a:latin typeface="Calibri"/>
                <a:ea typeface="Calibri"/>
                <a:cs typeface="Calibri"/>
                <a:sym typeface="Calibri"/>
              </a:rPr>
              <a:t>What are the advantages or benefits of discussing, challenging, or shifting our beliefs and attitudes about gender?</a:t>
            </a:r>
            <a:endParaRPr sz="1000">
              <a:solidFill>
                <a:srgbClr val="003C5A"/>
              </a:solidFill>
              <a:latin typeface="Calibri"/>
              <a:ea typeface="Calibri"/>
              <a:cs typeface="Calibri"/>
              <a:sym typeface="Calibri"/>
            </a:endParaRPr>
          </a:p>
          <a:p>
            <a:pPr indent="-292100" lvl="1" marL="914400" rtl="0" algn="l">
              <a:spcBef>
                <a:spcPts val="1000"/>
              </a:spcBef>
              <a:spcAft>
                <a:spcPts val="0"/>
              </a:spcAft>
              <a:buClr>
                <a:srgbClr val="003C5A"/>
              </a:buClr>
              <a:buSzPts val="1000"/>
              <a:buFont typeface="Calibri"/>
              <a:buAutoNum type="arabicPeriod"/>
            </a:pPr>
            <a:r>
              <a:rPr lang="es" sz="1000">
                <a:solidFill>
                  <a:srgbClr val="003C5A"/>
                </a:solidFill>
                <a:latin typeface="Calibri"/>
                <a:ea typeface="Calibri"/>
                <a:cs typeface="Calibri"/>
                <a:sym typeface="Calibri"/>
              </a:rPr>
              <a:t>What might be any disadvantages or consequences? </a:t>
            </a:r>
            <a:endParaRPr sz="1000">
              <a:solidFill>
                <a:srgbClr val="003C5A"/>
              </a:solidFill>
              <a:latin typeface="Calibri"/>
              <a:ea typeface="Calibri"/>
              <a:cs typeface="Calibri"/>
              <a:sym typeface="Calibri"/>
            </a:endParaRPr>
          </a:p>
          <a:p>
            <a:pPr indent="-185900" lvl="0" marL="244800" rtl="0" algn="l">
              <a:spcBef>
                <a:spcPts val="1000"/>
              </a:spcBef>
              <a:spcAft>
                <a:spcPts val="0"/>
              </a:spcAft>
              <a:buClr>
                <a:srgbClr val="003C5A"/>
              </a:buClr>
              <a:buSzPts val="1000"/>
              <a:buFont typeface="Calibri"/>
              <a:buAutoNum type="arabicPeriod" startAt="9"/>
            </a:pPr>
            <a:r>
              <a:rPr lang="es" sz="1000">
                <a:solidFill>
                  <a:srgbClr val="003C5A"/>
                </a:solidFill>
                <a:latin typeface="Calibri"/>
                <a:ea typeface="Calibri"/>
                <a:cs typeface="Calibri"/>
                <a:sym typeface="Calibri"/>
              </a:rPr>
              <a:t>Wrap up the activity by reminding participants that our attitudes, values, and beliefs around gender are usually based on our life experiences and the contexts in which we grew up. Also, share that we may assume that people we perceive to be similar to us in specific ways (e.g. nationality, class/caste, education, race/ethnicity, religion, gender identity, sexual orientation) hold the same attitudes, values, and beliefs as us, when this may not be the case. It is important to always respect that we sometimes hold different attitudes, values, and beliefs and strive to understand where others are coming from. It is equally important to explore and clarify our personal values and to be able to assess how these can impact the way we approach the work we do.</a:t>
            </a:r>
            <a:endParaRPr sz="900">
              <a:solidFill>
                <a:srgbClr val="003C5A"/>
              </a:solidFill>
              <a:latin typeface="Calibri"/>
              <a:ea typeface="Calibri"/>
              <a:cs typeface="Calibri"/>
              <a:sym typeface="Calibri"/>
            </a:endParaRPr>
          </a:p>
        </p:txBody>
      </p:sp>
      <p:sp>
        <p:nvSpPr>
          <p:cNvPr id="637" name="Google Shape;637;p27"/>
          <p:cNvSpPr/>
          <p:nvPr/>
        </p:nvSpPr>
        <p:spPr>
          <a:xfrm>
            <a:off x="1216016" y="4715178"/>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638" name="Google Shape;638;p27"/>
          <p:cNvSpPr txBox="1"/>
          <p:nvPr/>
        </p:nvSpPr>
        <p:spPr>
          <a:xfrm>
            <a:off x="1245138" y="4783325"/>
            <a:ext cx="5098800" cy="8658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Materials</a:t>
            </a:r>
            <a:endParaRPr b="1" sz="1200">
              <a:solidFill>
                <a:srgbClr val="42BEAF"/>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800">
              <a:solidFill>
                <a:srgbClr val="42BEAF"/>
              </a:solidFill>
              <a:latin typeface="Calibri"/>
              <a:ea typeface="Calibri"/>
              <a:cs typeface="Calibri"/>
              <a:sym typeface="Calibri"/>
            </a:endParaRPr>
          </a:p>
          <a:p>
            <a:pPr indent="-229099" lvl="0" marL="241199" rtl="0" algn="l">
              <a:lnSpc>
                <a:spcPct val="115000"/>
              </a:lnSpc>
              <a:spcBef>
                <a:spcPts val="0"/>
              </a:spcBef>
              <a:spcAft>
                <a:spcPts val="0"/>
              </a:spcAft>
              <a:buClr>
                <a:srgbClr val="42BEAF"/>
              </a:buClr>
              <a:buSzPts val="1000"/>
              <a:buFont typeface="Calibri"/>
              <a:buChar char="•"/>
            </a:pPr>
            <a:r>
              <a:rPr lang="es" sz="1000">
                <a:solidFill>
                  <a:srgbClr val="003C5A"/>
                </a:solidFill>
                <a:highlight>
                  <a:schemeClr val="lt1"/>
                </a:highlight>
                <a:latin typeface="Calibri"/>
                <a:ea typeface="Calibri"/>
                <a:cs typeface="Calibri"/>
                <a:sym typeface="Calibri"/>
              </a:rPr>
              <a:t>None</a:t>
            </a:r>
            <a:endParaRPr b="1" sz="1000">
              <a:solidFill>
                <a:srgbClr val="003C5A"/>
              </a:solidFill>
              <a:latin typeface="Calibri"/>
              <a:ea typeface="Calibri"/>
              <a:cs typeface="Calibri"/>
              <a:sym typeface="Calibri"/>
            </a:endParaRPr>
          </a:p>
          <a:p>
            <a:pPr indent="0" lvl="0" marL="0" rtl="0" algn="l">
              <a:spcBef>
                <a:spcPts val="0"/>
              </a:spcBef>
              <a:spcAft>
                <a:spcPts val="0"/>
              </a:spcAft>
              <a:buNone/>
            </a:pPr>
            <a:r>
              <a:t/>
            </a:r>
            <a:endParaRPr sz="1000">
              <a:solidFill>
                <a:srgbClr val="003C5A"/>
              </a:solidFill>
              <a:latin typeface="Calibri"/>
              <a:ea typeface="Calibri"/>
              <a:cs typeface="Calibri"/>
              <a:sym typeface="Calibri"/>
            </a:endParaRPr>
          </a:p>
          <a:p>
            <a:pPr indent="0" lvl="0" marL="0" rtl="0" algn="l">
              <a:spcBef>
                <a:spcPts val="0"/>
              </a:spcBef>
              <a:spcAft>
                <a:spcPts val="0"/>
              </a:spcAft>
              <a:buNone/>
            </a:pPr>
            <a:r>
              <a:t/>
            </a:r>
            <a:endParaRPr sz="1000">
              <a:solidFill>
                <a:srgbClr val="003C5A"/>
              </a:solidFill>
              <a:latin typeface="Calibri"/>
              <a:ea typeface="Calibri"/>
              <a:cs typeface="Calibri"/>
              <a:sym typeface="Calibri"/>
            </a:endParaRPr>
          </a:p>
        </p:txBody>
      </p:sp>
      <p:sp>
        <p:nvSpPr>
          <p:cNvPr id="639" name="Google Shape;639;p27"/>
          <p:cNvSpPr/>
          <p:nvPr/>
        </p:nvSpPr>
        <p:spPr>
          <a:xfrm>
            <a:off x="1216016" y="5627003"/>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40" name="Google Shape;640;p27"/>
          <p:cNvSpPr txBox="1"/>
          <p:nvPr/>
        </p:nvSpPr>
        <p:spPr>
          <a:xfrm>
            <a:off x="1226450" y="5843075"/>
            <a:ext cx="5023200" cy="23664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Adaptation Guidance</a:t>
            </a:r>
            <a:endParaRPr b="1" sz="1200">
              <a:solidFill>
                <a:srgbClr val="42BEAF"/>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700">
              <a:solidFill>
                <a:srgbClr val="42BEAF"/>
              </a:solidFill>
              <a:latin typeface="Calibri"/>
              <a:ea typeface="Calibri"/>
              <a:cs typeface="Calibri"/>
              <a:sym typeface="Calibri"/>
            </a:endParaRPr>
          </a:p>
          <a:p>
            <a:pPr indent="0" lvl="0" marL="0" rtl="0" algn="l">
              <a:spcBef>
                <a:spcPts val="0"/>
              </a:spcBef>
              <a:spcAft>
                <a:spcPts val="0"/>
              </a:spcAft>
              <a:buNone/>
            </a:pPr>
            <a:r>
              <a:rPr lang="es" sz="1000">
                <a:solidFill>
                  <a:srgbClr val="003C5A"/>
                </a:solidFill>
                <a:latin typeface="Calibri"/>
                <a:ea typeface="Calibri"/>
                <a:cs typeface="Calibri"/>
                <a:sym typeface="Calibri"/>
              </a:rPr>
              <a:t>Review the gender norms statements and choose 3-5 </a:t>
            </a:r>
            <a:r>
              <a:rPr lang="es" sz="1000">
                <a:solidFill>
                  <a:srgbClr val="003C5A"/>
                </a:solidFill>
                <a:latin typeface="Calibri"/>
                <a:ea typeface="Calibri"/>
                <a:cs typeface="Calibri"/>
                <a:sym typeface="Calibri"/>
              </a:rPr>
              <a:t>statements</a:t>
            </a:r>
            <a:r>
              <a:rPr lang="es" sz="1000">
                <a:solidFill>
                  <a:srgbClr val="003C5A"/>
                </a:solidFill>
                <a:latin typeface="Calibri"/>
                <a:ea typeface="Calibri"/>
                <a:cs typeface="Calibri"/>
                <a:sym typeface="Calibri"/>
              </a:rPr>
              <a:t> based on what’s most relevant for the context and group as well as the time available. You may need to change or re-word statements based on the context and group. H</a:t>
            </a:r>
            <a:r>
              <a:rPr lang="es" sz="1000">
                <a:solidFill>
                  <a:srgbClr val="003C5A"/>
                </a:solidFill>
                <a:latin typeface="Calibri"/>
                <a:ea typeface="Calibri"/>
                <a:cs typeface="Calibri"/>
                <a:sym typeface="Calibri"/>
              </a:rPr>
              <a:t>ousehold chores are usually an easy entry point for people to discuss gender norms, such as “women and girls cook and clean,” (e.g., in many places girls’ chore loads means they have less time to study). While these are important to include, be sure to include others outside the household domain, such as the ones listed below: </a:t>
            </a:r>
            <a:endParaRPr sz="1000">
              <a:solidFill>
                <a:srgbClr val="003C5A"/>
              </a:solidFill>
              <a:latin typeface="Calibri"/>
              <a:ea typeface="Calibri"/>
              <a:cs typeface="Calibri"/>
              <a:sym typeface="Calibri"/>
            </a:endParaRPr>
          </a:p>
          <a:p>
            <a:pPr indent="-221899" lvl="0" marL="446399"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It’s important for boys to show they are tough even if they are nervous on the inside. </a:t>
            </a:r>
            <a:endParaRPr sz="1000">
              <a:solidFill>
                <a:srgbClr val="003C5A"/>
              </a:solidFill>
              <a:latin typeface="Calibri"/>
              <a:ea typeface="Calibri"/>
              <a:cs typeface="Calibri"/>
              <a:sym typeface="Calibri"/>
            </a:endParaRPr>
          </a:p>
          <a:p>
            <a:pPr indent="-221899" lvl="0" marL="446399"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It’s a man’s responsibility to protect his family.</a:t>
            </a:r>
            <a:endParaRPr sz="1000">
              <a:solidFill>
                <a:srgbClr val="003C5A"/>
              </a:solidFill>
              <a:latin typeface="Calibri"/>
              <a:ea typeface="Calibri"/>
              <a:cs typeface="Calibri"/>
              <a:sym typeface="Calibri"/>
            </a:endParaRPr>
          </a:p>
          <a:p>
            <a:pPr indent="-221899" lvl="0" marL="446399"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Boys should not cry. It means they are weak and not masculine. </a:t>
            </a:r>
            <a:endParaRPr sz="1000">
              <a:solidFill>
                <a:srgbClr val="003C5A"/>
              </a:solidFill>
              <a:latin typeface="Calibri"/>
              <a:ea typeface="Calibri"/>
              <a:cs typeface="Calibri"/>
              <a:sym typeface="Calibri"/>
            </a:endParaRPr>
          </a:p>
          <a:p>
            <a:pPr indent="-221899" lvl="0" marL="446399"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Girls need their parents’ protection more than boys.</a:t>
            </a:r>
            <a:endParaRPr sz="1000">
              <a:solidFill>
                <a:srgbClr val="003C5A"/>
              </a:solidFill>
              <a:latin typeface="Calibri"/>
              <a:ea typeface="Calibri"/>
              <a:cs typeface="Calibri"/>
              <a:sym typeface="Calibri"/>
            </a:endParaRPr>
          </a:p>
          <a:p>
            <a:pPr indent="-221899" lvl="0" marL="446399"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Boys and men should be tall and strong</a:t>
            </a:r>
            <a:endParaRPr sz="1000">
              <a:solidFill>
                <a:srgbClr val="003C5A"/>
              </a:solidFill>
              <a:latin typeface="Calibri"/>
              <a:ea typeface="Calibri"/>
              <a:cs typeface="Calibri"/>
              <a:sym typeface="Calibri"/>
            </a:endParaRPr>
          </a:p>
          <a:p>
            <a:pPr indent="-221899" lvl="0" marL="446399"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Girls and women should be pretty and thin. </a:t>
            </a:r>
            <a:endParaRPr sz="1000">
              <a:solidFill>
                <a:srgbClr val="003C5A"/>
              </a:solidFill>
              <a:latin typeface="Calibri"/>
              <a:ea typeface="Calibri"/>
              <a:cs typeface="Calibri"/>
              <a:sym typeface="Calibri"/>
            </a:endParaRPr>
          </a:p>
          <a:p>
            <a:pPr indent="-221899" lvl="0" marL="446399" rtl="0" algn="l">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Girls and women should remain ‘pure’ with respect to virginity and menstruation.</a:t>
            </a:r>
            <a:endParaRPr sz="1000">
              <a:solidFill>
                <a:srgbClr val="003C5A"/>
              </a:solidFill>
              <a:latin typeface="Calibri"/>
              <a:ea typeface="Calibri"/>
              <a:cs typeface="Calibri"/>
              <a:sym typeface="Calibri"/>
            </a:endParaRPr>
          </a:p>
        </p:txBody>
      </p:sp>
      <p:sp>
        <p:nvSpPr>
          <p:cNvPr id="641" name="Google Shape;641;p27"/>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5" name="Shape 645"/>
        <p:cNvGrpSpPr/>
        <p:nvPr/>
      </p:nvGrpSpPr>
      <p:grpSpPr>
        <a:xfrm>
          <a:off x="0" y="0"/>
          <a:ext cx="0" cy="0"/>
          <a:chOff x="0" y="0"/>
          <a:chExt cx="0" cy="0"/>
        </a:xfrm>
      </p:grpSpPr>
      <p:sp>
        <p:nvSpPr>
          <p:cNvPr id="646" name="Google Shape;646;p28"/>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47" name="Google Shape;647;p28"/>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648" name="Google Shape;648;p28"/>
          <p:cNvSpPr/>
          <p:nvPr/>
        </p:nvSpPr>
        <p:spPr>
          <a:xfrm>
            <a:off x="1812900" y="-22275"/>
            <a:ext cx="5747100" cy="562200"/>
          </a:xfrm>
          <a:prstGeom prst="rect">
            <a:avLst/>
          </a:prstGeom>
          <a:solidFill>
            <a:srgbClr val="42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649" name="Google Shape;649;p28"/>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Exercises</a:t>
            </a:r>
            <a:endParaRPr b="1" sz="1200">
              <a:solidFill>
                <a:schemeClr val="lt1"/>
              </a:solidFill>
              <a:latin typeface="Calibri"/>
              <a:ea typeface="Calibri"/>
              <a:cs typeface="Calibri"/>
              <a:sym typeface="Calibri"/>
            </a:endParaRPr>
          </a:p>
        </p:txBody>
      </p:sp>
      <p:grpSp>
        <p:nvGrpSpPr>
          <p:cNvPr id="650" name="Google Shape;650;p28"/>
          <p:cNvGrpSpPr/>
          <p:nvPr/>
        </p:nvGrpSpPr>
        <p:grpSpPr>
          <a:xfrm>
            <a:off x="766112" y="807201"/>
            <a:ext cx="6027768" cy="7140061"/>
            <a:chOff x="709287" y="628655"/>
            <a:chExt cx="6028371" cy="8751147"/>
          </a:xfrm>
        </p:grpSpPr>
        <p:sp>
          <p:nvSpPr>
            <p:cNvPr id="651" name="Google Shape;651;p28"/>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52" name="Google Shape;652;p28"/>
            <p:cNvSpPr/>
            <p:nvPr/>
          </p:nvSpPr>
          <p:spPr>
            <a:xfrm>
              <a:off x="709300" y="1044146"/>
              <a:ext cx="6026784" cy="8335645"/>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53" name="Google Shape;653;p28"/>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54" name="Google Shape;654;p28"/>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42BEAF"/>
            </a:solidFill>
            <a:ln cap="flat" cmpd="sng" w="12700">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655" name="Google Shape;655;p28"/>
          <p:cNvSpPr txBox="1"/>
          <p:nvPr/>
        </p:nvSpPr>
        <p:spPr>
          <a:xfrm>
            <a:off x="1031442" y="85557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Opportunity Mapping</a:t>
            </a:r>
            <a:endParaRPr b="1" sz="15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656" name="Google Shape;656;p28"/>
          <p:cNvSpPr txBox="1"/>
          <p:nvPr/>
        </p:nvSpPr>
        <p:spPr>
          <a:xfrm>
            <a:off x="1214079" y="197740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Goals</a:t>
            </a:r>
            <a:endParaRPr sz="1200">
              <a:solidFill>
                <a:srgbClr val="42BEAF"/>
              </a:solidFill>
              <a:latin typeface="Calibri"/>
              <a:ea typeface="Calibri"/>
              <a:cs typeface="Calibri"/>
              <a:sym typeface="Calibri"/>
            </a:endParaRPr>
          </a:p>
        </p:txBody>
      </p:sp>
      <p:sp>
        <p:nvSpPr>
          <p:cNvPr id="657" name="Google Shape;657;p28"/>
          <p:cNvSpPr txBox="1"/>
          <p:nvPr/>
        </p:nvSpPr>
        <p:spPr>
          <a:xfrm>
            <a:off x="1442643" y="2270666"/>
            <a:ext cx="4857300" cy="567000"/>
          </a:xfrm>
          <a:prstGeom prst="rect">
            <a:avLst/>
          </a:prstGeom>
          <a:noFill/>
          <a:ln>
            <a:noFill/>
          </a:ln>
        </p:spPr>
        <p:txBody>
          <a:bodyPr anchorCtr="0" anchor="t" bIns="0" lIns="0" spcFirstLastPara="1" rIns="0" wrap="square" tIns="12700">
            <a:spAutoFit/>
          </a:bodyPr>
          <a:lstStyle/>
          <a:p>
            <a:pPr indent="0" lvl="0" marL="0" rtl="0" algn="l">
              <a:spcBef>
                <a:spcPts val="0"/>
              </a:spcBef>
              <a:spcAft>
                <a:spcPts val="0"/>
              </a:spcAft>
              <a:buClr>
                <a:schemeClr val="dk1"/>
              </a:buClr>
              <a:buFont typeface="Arial"/>
              <a:buNone/>
            </a:pPr>
            <a:r>
              <a:rPr b="1" lang="es" sz="1200">
                <a:solidFill>
                  <a:srgbClr val="003C5A"/>
                </a:solidFill>
                <a:highlight>
                  <a:srgbClr val="FFFFFF"/>
                </a:highlight>
                <a:latin typeface="Calibri"/>
                <a:ea typeface="Calibri"/>
                <a:cs typeface="Calibri"/>
                <a:sym typeface="Calibri"/>
              </a:rPr>
              <a:t>Discover common objectives among Forum members, chart the programmatic landscape, uncover chances for cooperation, and enhance existing programs, especially in the context of gender equity.</a:t>
            </a:r>
            <a:endParaRPr b="1" sz="1200">
              <a:solidFill>
                <a:srgbClr val="003C5A"/>
              </a:solidFill>
              <a:latin typeface="Calibri"/>
              <a:ea typeface="Calibri"/>
              <a:cs typeface="Calibri"/>
              <a:sym typeface="Calibri"/>
            </a:endParaRPr>
          </a:p>
        </p:txBody>
      </p:sp>
      <p:sp>
        <p:nvSpPr>
          <p:cNvPr id="658" name="Google Shape;658;p28"/>
          <p:cNvSpPr txBox="1"/>
          <p:nvPr/>
        </p:nvSpPr>
        <p:spPr>
          <a:xfrm>
            <a:off x="1215104" y="142736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For use in the following interventions:</a:t>
            </a:r>
            <a:endParaRPr b="1" sz="1200">
              <a:solidFill>
                <a:srgbClr val="42BEAF"/>
              </a:solidFill>
              <a:latin typeface="Calibri"/>
              <a:ea typeface="Calibri"/>
              <a:cs typeface="Calibri"/>
              <a:sym typeface="Calibri"/>
            </a:endParaRPr>
          </a:p>
        </p:txBody>
      </p:sp>
      <p:sp>
        <p:nvSpPr>
          <p:cNvPr id="659" name="Google Shape;659;p28"/>
          <p:cNvSpPr/>
          <p:nvPr/>
        </p:nvSpPr>
        <p:spPr>
          <a:xfrm>
            <a:off x="1215100" y="1876797"/>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60" name="Google Shape;660;p28"/>
          <p:cNvSpPr/>
          <p:nvPr/>
        </p:nvSpPr>
        <p:spPr>
          <a:xfrm>
            <a:off x="1215100" y="3102922"/>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61" name="Google Shape;661;p28"/>
          <p:cNvSpPr txBox="1"/>
          <p:nvPr/>
        </p:nvSpPr>
        <p:spPr>
          <a:xfrm>
            <a:off x="1209666" y="314799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Instructions</a:t>
            </a:r>
            <a:endParaRPr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662" name="Google Shape;662;p28"/>
          <p:cNvSpPr txBox="1"/>
          <p:nvPr/>
        </p:nvSpPr>
        <p:spPr>
          <a:xfrm>
            <a:off x="1438250" y="3416799"/>
            <a:ext cx="4853400" cy="2830800"/>
          </a:xfrm>
          <a:prstGeom prst="rect">
            <a:avLst/>
          </a:prstGeom>
          <a:noFill/>
          <a:ln>
            <a:noFill/>
          </a:ln>
        </p:spPr>
        <p:txBody>
          <a:bodyPr anchorCtr="0" anchor="t" bIns="0" lIns="0" spcFirstLastPara="1" rIns="0" wrap="square" tIns="69825">
            <a:spAutoFit/>
          </a:bodyPr>
          <a:lstStyle/>
          <a:p>
            <a:pPr indent="-229099" lvl="0" marL="2411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Explain that we know there is a lot of ongoing work to improve the health and well-being of young people. </a:t>
            </a:r>
            <a:endParaRPr sz="1000">
              <a:solidFill>
                <a:srgbClr val="003C5A"/>
              </a:solidFill>
              <a:highlight>
                <a:srgbClr val="FFFFFF"/>
              </a:highlight>
              <a:latin typeface="Calibri"/>
              <a:ea typeface="Calibri"/>
              <a:cs typeface="Calibri"/>
              <a:sym typeface="Calibri"/>
            </a:endParaRPr>
          </a:p>
          <a:p>
            <a:pPr indent="-228600" lvl="0" marL="241300"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Ask each participant, one by one, what programs are under their purview/in their department.</a:t>
            </a:r>
            <a:endParaRPr sz="1000">
              <a:solidFill>
                <a:srgbClr val="003C5A"/>
              </a:solidFill>
              <a:highlight>
                <a:srgbClr val="FFFFFF"/>
              </a:highlight>
              <a:latin typeface="Calibri"/>
              <a:ea typeface="Calibri"/>
              <a:cs typeface="Calibri"/>
              <a:sym typeface="Calibri"/>
            </a:endParaRPr>
          </a:p>
          <a:p>
            <a:pPr indent="-228600" lvl="0" marL="241300" rtl="0" algn="l">
              <a:lnSpc>
                <a:spcPct val="115000"/>
              </a:lnSpc>
              <a:spcBef>
                <a:spcPts val="50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Map and cluster existing programs according to stakeholder type (e.g. </a:t>
            </a:r>
            <a:r>
              <a:rPr lang="es" sz="1000">
                <a:solidFill>
                  <a:srgbClr val="003C5A"/>
                </a:solidFill>
                <a:highlight>
                  <a:srgbClr val="FFFFFF"/>
                </a:highlight>
                <a:latin typeface="Calibri"/>
                <a:ea typeface="Calibri"/>
                <a:cs typeface="Calibri"/>
                <a:sym typeface="Calibri"/>
              </a:rPr>
              <a:t>education, health, etc</a:t>
            </a:r>
            <a:r>
              <a:rPr lang="es" sz="1000">
                <a:solidFill>
                  <a:srgbClr val="003C5A"/>
                </a:solidFill>
                <a:highlight>
                  <a:srgbClr val="FFFFFF"/>
                </a:highlight>
                <a:latin typeface="Calibri"/>
                <a:ea typeface="Calibri"/>
                <a:cs typeface="Calibri"/>
                <a:sym typeface="Calibri"/>
              </a:rPr>
              <a:t>.)</a:t>
            </a:r>
            <a:endParaRPr sz="1000">
              <a:solidFill>
                <a:srgbClr val="003C5A"/>
              </a:solidFill>
              <a:highlight>
                <a:srgbClr val="FFFFFF"/>
              </a:highlight>
              <a:latin typeface="Calibri"/>
              <a:ea typeface="Calibri"/>
              <a:cs typeface="Calibri"/>
              <a:sym typeface="Calibri"/>
            </a:endParaRPr>
          </a:p>
          <a:p>
            <a:pPr indent="-221899" lvl="1" marL="737999" rtl="0" algn="l">
              <a:lnSpc>
                <a:spcPct val="115000"/>
              </a:lnSpc>
              <a:spcBef>
                <a:spcPts val="50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What has been done or is being done to address the issues within the “theory of change”?</a:t>
            </a:r>
            <a:endParaRPr sz="1000">
              <a:solidFill>
                <a:srgbClr val="003C5A"/>
              </a:solidFill>
              <a:highlight>
                <a:srgbClr val="FFFFFF"/>
              </a:highlight>
              <a:latin typeface="Calibri"/>
              <a:ea typeface="Calibri"/>
              <a:cs typeface="Calibri"/>
              <a:sym typeface="Calibri"/>
            </a:endParaRPr>
          </a:p>
          <a:p>
            <a:pPr indent="-221899" lvl="1" marL="7379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How are/were these programs similar or different from this intervention package?</a:t>
            </a:r>
            <a:endParaRPr sz="1000">
              <a:solidFill>
                <a:srgbClr val="003C5A"/>
              </a:solidFill>
              <a:highlight>
                <a:srgbClr val="FFFFFF"/>
              </a:highlight>
              <a:latin typeface="Calibri"/>
              <a:ea typeface="Calibri"/>
              <a:cs typeface="Calibri"/>
              <a:sym typeface="Calibri"/>
            </a:endParaRPr>
          </a:p>
          <a:p>
            <a:pPr indent="-221899" lvl="1" marL="7379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To what extent do these programs address gender inequities?</a:t>
            </a:r>
            <a:endParaRPr sz="1000">
              <a:solidFill>
                <a:srgbClr val="003C5A"/>
              </a:solidFill>
              <a:highlight>
                <a:srgbClr val="FFFFFF"/>
              </a:highlight>
              <a:latin typeface="Calibri"/>
              <a:ea typeface="Calibri"/>
              <a:cs typeface="Calibri"/>
              <a:sym typeface="Calibri"/>
            </a:endParaRPr>
          </a:p>
          <a:p>
            <a:pPr indent="-221899" lvl="1" marL="7379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What are the goals of the program?</a:t>
            </a:r>
            <a:endParaRPr sz="1000">
              <a:solidFill>
                <a:srgbClr val="003C5A"/>
              </a:solidFill>
              <a:highlight>
                <a:srgbClr val="FFFFFF"/>
              </a:highlight>
              <a:latin typeface="Calibri"/>
              <a:ea typeface="Calibri"/>
              <a:cs typeface="Calibri"/>
              <a:sym typeface="Calibri"/>
            </a:endParaRPr>
          </a:p>
          <a:p>
            <a:pPr indent="-221899" lvl="1" marL="7379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What department or person is responsible for them? </a:t>
            </a:r>
            <a:endParaRPr sz="1000">
              <a:solidFill>
                <a:srgbClr val="003C5A"/>
              </a:solidFill>
              <a:highlight>
                <a:srgbClr val="FFFFFF"/>
              </a:highlight>
              <a:latin typeface="Calibri"/>
              <a:ea typeface="Calibri"/>
              <a:cs typeface="Calibri"/>
              <a:sym typeface="Calibri"/>
            </a:endParaRPr>
          </a:p>
          <a:p>
            <a:pPr indent="-221899" lvl="1" marL="7379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H</a:t>
            </a:r>
            <a:r>
              <a:rPr lang="es" sz="1000">
                <a:solidFill>
                  <a:srgbClr val="003C5A"/>
                </a:solidFill>
                <a:highlight>
                  <a:srgbClr val="FFFFFF"/>
                </a:highlight>
                <a:latin typeface="Calibri"/>
                <a:ea typeface="Calibri"/>
                <a:cs typeface="Calibri"/>
                <a:sym typeface="Calibri"/>
              </a:rPr>
              <a:t>ow are these programs going?</a:t>
            </a:r>
            <a:endParaRPr sz="1000">
              <a:solidFill>
                <a:srgbClr val="003C5A"/>
              </a:solidFill>
              <a:highlight>
                <a:srgbClr val="FFFFFF"/>
              </a:highlight>
              <a:latin typeface="Calibri"/>
              <a:ea typeface="Calibri"/>
              <a:cs typeface="Calibri"/>
              <a:sym typeface="Calibri"/>
            </a:endParaRPr>
          </a:p>
          <a:p>
            <a:pPr indent="-221899" lvl="1" marL="7379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What areas of opportunity do you see for collaboration or implementation?</a:t>
            </a:r>
            <a:endParaRPr sz="1000">
              <a:solidFill>
                <a:schemeClr val="dk1"/>
              </a:solidFill>
              <a:latin typeface="Calibri"/>
              <a:ea typeface="Calibri"/>
              <a:cs typeface="Calibri"/>
              <a:sym typeface="Calibri"/>
            </a:endParaRPr>
          </a:p>
        </p:txBody>
      </p:sp>
      <p:sp>
        <p:nvSpPr>
          <p:cNvPr id="663" name="Google Shape;663;p28"/>
          <p:cNvSpPr txBox="1"/>
          <p:nvPr/>
        </p:nvSpPr>
        <p:spPr>
          <a:xfrm>
            <a:off x="1209666" y="6566136"/>
            <a:ext cx="4770300" cy="15378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Materials</a:t>
            </a:r>
            <a:endParaRPr b="1" sz="1200">
              <a:solidFill>
                <a:srgbClr val="42BEAF"/>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29099" lvl="0" marL="241199" rtl="0" algn="l">
              <a:lnSpc>
                <a:spcPct val="115000"/>
              </a:lnSpc>
              <a:spcBef>
                <a:spcPts val="0"/>
              </a:spcBef>
              <a:spcAft>
                <a:spcPts val="0"/>
              </a:spcAft>
              <a:buClr>
                <a:srgbClr val="42BEAF"/>
              </a:buClr>
              <a:buSzPts val="1000"/>
              <a:buFont typeface="Calibri"/>
              <a:buChar char="•"/>
            </a:pPr>
            <a:r>
              <a:rPr lang="es" sz="1000">
                <a:solidFill>
                  <a:srgbClr val="003C5A"/>
                </a:solidFill>
                <a:highlight>
                  <a:srgbClr val="FFFFFF"/>
                </a:highlight>
                <a:latin typeface="Calibri"/>
                <a:ea typeface="Calibri"/>
                <a:cs typeface="Calibri"/>
                <a:sym typeface="Calibri"/>
              </a:rPr>
              <a:t>Flip chart paper that is pre-populated with the intervention package and any other known programs that are relevant to gender equity.</a:t>
            </a:r>
            <a:endParaRPr sz="1000">
              <a:solidFill>
                <a:srgbClr val="003C5A"/>
              </a:solidFill>
              <a:highlight>
                <a:srgbClr val="FFFFFF"/>
              </a:highlight>
              <a:latin typeface="Calibri"/>
              <a:ea typeface="Calibri"/>
              <a:cs typeface="Calibri"/>
              <a:sym typeface="Calibri"/>
            </a:endParaRPr>
          </a:p>
          <a:p>
            <a:pPr indent="-229099" lvl="0" marL="241199" rtl="0" algn="l">
              <a:lnSpc>
                <a:spcPct val="115000"/>
              </a:lnSpc>
              <a:spcBef>
                <a:spcPts val="0"/>
              </a:spcBef>
              <a:spcAft>
                <a:spcPts val="0"/>
              </a:spcAft>
              <a:buClr>
                <a:srgbClr val="42BEAF"/>
              </a:buClr>
              <a:buSzPts val="1000"/>
              <a:buFont typeface="Calibri"/>
              <a:buChar char="•"/>
            </a:pPr>
            <a:r>
              <a:rPr lang="es" sz="1000">
                <a:solidFill>
                  <a:srgbClr val="003C5A"/>
                </a:solidFill>
                <a:highlight>
                  <a:srgbClr val="FFFFFF"/>
                </a:highlight>
                <a:latin typeface="Calibri"/>
                <a:ea typeface="Calibri"/>
                <a:cs typeface="Calibri"/>
                <a:sym typeface="Calibri"/>
              </a:rPr>
              <a:t>Consider using the infographic package overview available in the Multi-Stakeholder Forum slide deck.</a:t>
            </a:r>
            <a:r>
              <a:rPr lang="es" sz="1000">
                <a:solidFill>
                  <a:srgbClr val="003C5A"/>
                </a:solidFill>
                <a:latin typeface="Calibri"/>
                <a:ea typeface="Calibri"/>
                <a:cs typeface="Calibri"/>
                <a:sym typeface="Calibri"/>
              </a:rPr>
              <a:t> </a:t>
            </a:r>
            <a:endParaRPr b="1" sz="1000">
              <a:solidFill>
                <a:srgbClr val="003C5A"/>
              </a:solidFill>
              <a:latin typeface="Calibri"/>
              <a:ea typeface="Calibri"/>
              <a:cs typeface="Calibri"/>
              <a:sym typeface="Calibri"/>
            </a:endParaRPr>
          </a:p>
          <a:p>
            <a:pPr indent="0" lvl="0" marL="457200" rtl="0" algn="l">
              <a:spcBef>
                <a:spcPts val="0"/>
              </a:spcBef>
              <a:spcAft>
                <a:spcPts val="0"/>
              </a:spcAft>
              <a:buNone/>
            </a:pPr>
            <a:r>
              <a:t/>
            </a:r>
            <a:endParaRPr sz="1000">
              <a:solidFill>
                <a:srgbClr val="003C5A"/>
              </a:solidFill>
              <a:latin typeface="Calibri"/>
              <a:ea typeface="Calibri"/>
              <a:cs typeface="Calibri"/>
              <a:sym typeface="Calibri"/>
            </a:endParaRPr>
          </a:p>
          <a:p>
            <a:pPr indent="0" lvl="0" marL="12700" marR="0" rtl="0" algn="l">
              <a:lnSpc>
                <a:spcPct val="100000"/>
              </a:lnSpc>
              <a:spcBef>
                <a:spcPts val="500"/>
              </a:spcBef>
              <a:spcAft>
                <a:spcPts val="0"/>
              </a:spcAft>
              <a:buNone/>
            </a:pPr>
            <a:r>
              <a:t/>
            </a:r>
            <a:endParaRPr sz="1100">
              <a:solidFill>
                <a:srgbClr val="003C5A"/>
              </a:solidFill>
              <a:latin typeface="Calibri"/>
              <a:ea typeface="Calibri"/>
              <a:cs typeface="Calibri"/>
              <a:sym typeface="Calibri"/>
            </a:endParaRPr>
          </a:p>
        </p:txBody>
      </p:sp>
      <p:sp>
        <p:nvSpPr>
          <p:cNvPr id="664" name="Google Shape;664;p28"/>
          <p:cNvSpPr/>
          <p:nvPr/>
        </p:nvSpPr>
        <p:spPr>
          <a:xfrm>
            <a:off x="1160666" y="6527540"/>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665" name="Google Shape;665;p28"/>
          <p:cNvSpPr txBox="1"/>
          <p:nvPr/>
        </p:nvSpPr>
        <p:spPr>
          <a:xfrm>
            <a:off x="4018287" y="1406206"/>
            <a:ext cx="2107800" cy="3333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Multi-Stakeholder Forum</a:t>
            </a:r>
            <a:endParaRPr b="1">
              <a:solidFill>
                <a:srgbClr val="000033"/>
              </a:solidFill>
              <a:latin typeface="Calibri"/>
              <a:ea typeface="Calibri"/>
              <a:cs typeface="Calibri"/>
              <a:sym typeface="Calibri"/>
            </a:endParaRPr>
          </a:p>
        </p:txBody>
      </p:sp>
      <p:sp>
        <p:nvSpPr>
          <p:cNvPr id="666" name="Google Shape;666;p28"/>
          <p:cNvSpPr/>
          <p:nvPr/>
        </p:nvSpPr>
        <p:spPr>
          <a:xfrm>
            <a:off x="3730252" y="1387807"/>
            <a:ext cx="288001" cy="288001"/>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67" name="Google Shape;667;p28"/>
          <p:cNvPicPr preferRelativeResize="0"/>
          <p:nvPr/>
        </p:nvPicPr>
        <p:blipFill rotWithShape="1">
          <a:blip r:embed="rId3">
            <a:alphaModFix/>
          </a:blip>
          <a:srcRect b="18249" l="13415" r="9352" t="19445"/>
          <a:stretch/>
        </p:blipFill>
        <p:spPr>
          <a:xfrm>
            <a:off x="3771473" y="1441487"/>
            <a:ext cx="222300" cy="169200"/>
          </a:xfrm>
          <a:prstGeom prst="roundRect">
            <a:avLst>
              <a:gd fmla="val 38843" name="adj"/>
            </a:avLst>
          </a:prstGeom>
          <a:noFill/>
          <a:ln>
            <a:noFill/>
          </a:ln>
        </p:spPr>
      </p:pic>
      <p:sp>
        <p:nvSpPr>
          <p:cNvPr id="668" name="Google Shape;668;p28"/>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2" name="Shape 672"/>
        <p:cNvGrpSpPr/>
        <p:nvPr/>
      </p:nvGrpSpPr>
      <p:grpSpPr>
        <a:xfrm>
          <a:off x="0" y="0"/>
          <a:ext cx="0" cy="0"/>
          <a:chOff x="0" y="0"/>
          <a:chExt cx="0" cy="0"/>
        </a:xfrm>
      </p:grpSpPr>
      <p:sp>
        <p:nvSpPr>
          <p:cNvPr id="673" name="Google Shape;673;p29"/>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74" name="Google Shape;674;p29"/>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675" name="Google Shape;675;p29"/>
          <p:cNvSpPr/>
          <p:nvPr/>
        </p:nvSpPr>
        <p:spPr>
          <a:xfrm>
            <a:off x="1812900" y="-22275"/>
            <a:ext cx="5747100" cy="562200"/>
          </a:xfrm>
          <a:prstGeom prst="rect">
            <a:avLst/>
          </a:prstGeom>
          <a:solidFill>
            <a:srgbClr val="42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676" name="Google Shape;676;p29"/>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Exercises</a:t>
            </a:r>
            <a:endParaRPr b="1" sz="1200">
              <a:solidFill>
                <a:schemeClr val="lt1"/>
              </a:solidFill>
              <a:latin typeface="Calibri"/>
              <a:ea typeface="Calibri"/>
              <a:cs typeface="Calibri"/>
              <a:sym typeface="Calibri"/>
            </a:endParaRPr>
          </a:p>
        </p:txBody>
      </p:sp>
      <p:grpSp>
        <p:nvGrpSpPr>
          <p:cNvPr id="677" name="Google Shape;677;p29"/>
          <p:cNvGrpSpPr/>
          <p:nvPr/>
        </p:nvGrpSpPr>
        <p:grpSpPr>
          <a:xfrm>
            <a:off x="766112" y="807201"/>
            <a:ext cx="6027768" cy="7140061"/>
            <a:chOff x="709287" y="628655"/>
            <a:chExt cx="6028371" cy="8751147"/>
          </a:xfrm>
        </p:grpSpPr>
        <p:sp>
          <p:nvSpPr>
            <p:cNvPr id="678" name="Google Shape;678;p29"/>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79" name="Google Shape;679;p29"/>
            <p:cNvSpPr/>
            <p:nvPr/>
          </p:nvSpPr>
          <p:spPr>
            <a:xfrm>
              <a:off x="709300" y="1044146"/>
              <a:ext cx="6026784" cy="8335645"/>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80" name="Google Shape;680;p29"/>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81" name="Google Shape;681;p29"/>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42BEAF"/>
            </a:solidFill>
            <a:ln cap="flat" cmpd="sng" w="12700">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682" name="Google Shape;682;p29"/>
          <p:cNvSpPr txBox="1"/>
          <p:nvPr/>
        </p:nvSpPr>
        <p:spPr>
          <a:xfrm>
            <a:off x="1031442" y="85557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Storytelling</a:t>
            </a:r>
            <a:endParaRPr b="1" sz="15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683" name="Google Shape;683;p29"/>
          <p:cNvSpPr txBox="1"/>
          <p:nvPr/>
        </p:nvSpPr>
        <p:spPr>
          <a:xfrm>
            <a:off x="1214079" y="197740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Goals</a:t>
            </a:r>
            <a:endParaRPr sz="1200">
              <a:solidFill>
                <a:srgbClr val="42BEAF"/>
              </a:solidFill>
              <a:latin typeface="Calibri"/>
              <a:ea typeface="Calibri"/>
              <a:cs typeface="Calibri"/>
              <a:sym typeface="Calibri"/>
            </a:endParaRPr>
          </a:p>
        </p:txBody>
      </p:sp>
      <p:sp>
        <p:nvSpPr>
          <p:cNvPr id="684" name="Google Shape;684;p29"/>
          <p:cNvSpPr txBox="1"/>
          <p:nvPr/>
        </p:nvSpPr>
        <p:spPr>
          <a:xfrm>
            <a:off x="1442643" y="2270666"/>
            <a:ext cx="4857300" cy="197400"/>
          </a:xfrm>
          <a:prstGeom prst="rect">
            <a:avLst/>
          </a:prstGeom>
          <a:noFill/>
          <a:ln>
            <a:noFill/>
          </a:ln>
        </p:spPr>
        <p:txBody>
          <a:bodyPr anchorCtr="0" anchor="t" bIns="0" lIns="0" spcFirstLastPara="1" rIns="0" wrap="square" tIns="12700">
            <a:spAutoFit/>
          </a:bodyPr>
          <a:lstStyle/>
          <a:p>
            <a:pPr indent="0" lvl="0" marL="0" rtl="0" algn="l">
              <a:spcBef>
                <a:spcPts val="0"/>
              </a:spcBef>
              <a:spcAft>
                <a:spcPts val="0"/>
              </a:spcAft>
              <a:buClr>
                <a:schemeClr val="dk1"/>
              </a:buClr>
              <a:buFont typeface="Arial"/>
              <a:buNone/>
            </a:pPr>
            <a:r>
              <a:rPr b="1" lang="es" sz="1200">
                <a:solidFill>
                  <a:srgbClr val="003C5A"/>
                </a:solidFill>
                <a:highlight>
                  <a:srgbClr val="FFFFFF"/>
                </a:highlight>
                <a:latin typeface="Calibri"/>
                <a:ea typeface="Calibri"/>
                <a:cs typeface="Calibri"/>
                <a:sym typeface="Calibri"/>
              </a:rPr>
              <a:t>To explore and humanize gender issues through personal storytelling.</a:t>
            </a:r>
            <a:endParaRPr b="1" sz="1200">
              <a:solidFill>
                <a:srgbClr val="003C5A"/>
              </a:solidFill>
              <a:latin typeface="Calibri"/>
              <a:ea typeface="Calibri"/>
              <a:cs typeface="Calibri"/>
              <a:sym typeface="Calibri"/>
            </a:endParaRPr>
          </a:p>
        </p:txBody>
      </p:sp>
      <p:sp>
        <p:nvSpPr>
          <p:cNvPr id="685" name="Google Shape;685;p29"/>
          <p:cNvSpPr txBox="1"/>
          <p:nvPr/>
        </p:nvSpPr>
        <p:spPr>
          <a:xfrm>
            <a:off x="1215104" y="142736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For use in the following interventions:</a:t>
            </a:r>
            <a:endParaRPr b="1" sz="1200">
              <a:solidFill>
                <a:srgbClr val="42BEAF"/>
              </a:solidFill>
              <a:latin typeface="Calibri"/>
              <a:ea typeface="Calibri"/>
              <a:cs typeface="Calibri"/>
              <a:sym typeface="Calibri"/>
            </a:endParaRPr>
          </a:p>
        </p:txBody>
      </p:sp>
      <p:sp>
        <p:nvSpPr>
          <p:cNvPr id="686" name="Google Shape;686;p29"/>
          <p:cNvSpPr/>
          <p:nvPr/>
        </p:nvSpPr>
        <p:spPr>
          <a:xfrm>
            <a:off x="1215100" y="1876797"/>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87" name="Google Shape;687;p29"/>
          <p:cNvSpPr/>
          <p:nvPr/>
        </p:nvSpPr>
        <p:spPr>
          <a:xfrm>
            <a:off x="1215100" y="2874322"/>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688" name="Google Shape;688;p29"/>
          <p:cNvSpPr txBox="1"/>
          <p:nvPr/>
        </p:nvSpPr>
        <p:spPr>
          <a:xfrm>
            <a:off x="1209666" y="299559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Instructions</a:t>
            </a:r>
            <a:endParaRPr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689" name="Google Shape;689;p29"/>
          <p:cNvSpPr txBox="1"/>
          <p:nvPr/>
        </p:nvSpPr>
        <p:spPr>
          <a:xfrm>
            <a:off x="1438250" y="3264399"/>
            <a:ext cx="4853400" cy="3651900"/>
          </a:xfrm>
          <a:prstGeom prst="rect">
            <a:avLst/>
          </a:prstGeom>
          <a:noFill/>
          <a:ln>
            <a:noFill/>
          </a:ln>
        </p:spPr>
        <p:txBody>
          <a:bodyPr anchorCtr="0" anchor="t" bIns="0" lIns="0" spcFirstLastPara="1" rIns="0" wrap="square" tIns="69825">
            <a:spAutoFit/>
          </a:bodyPr>
          <a:lstStyle/>
          <a:p>
            <a:pPr indent="-229099" lvl="0" marL="2411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Arrange participants to sit in a circle (either in chairs or on the floor, whatever is more comfortable). </a:t>
            </a:r>
            <a:endParaRPr sz="1000">
              <a:solidFill>
                <a:srgbClr val="003C5A"/>
              </a:solidFill>
              <a:highlight>
                <a:srgbClr val="FFFFFF"/>
              </a:highlight>
              <a:latin typeface="Calibri"/>
              <a:ea typeface="Calibri"/>
              <a:cs typeface="Calibri"/>
              <a:sym typeface="Calibri"/>
            </a:endParaRPr>
          </a:p>
          <a:p>
            <a:pPr indent="-229099" lvl="0" marL="2411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Explain that storytelling can create empathy, understanding and a sense of shared experience and that you as a group aim to explore and humanize gender issues through personal storytelling. </a:t>
            </a:r>
            <a:endParaRPr sz="1000">
              <a:solidFill>
                <a:srgbClr val="003C5A"/>
              </a:solidFill>
              <a:highlight>
                <a:srgbClr val="FFFFFF"/>
              </a:highlight>
              <a:latin typeface="Calibri"/>
              <a:ea typeface="Calibri"/>
              <a:cs typeface="Calibri"/>
              <a:sym typeface="Calibri"/>
            </a:endParaRPr>
          </a:p>
          <a:p>
            <a:pPr indent="-229099" lvl="0" marL="2411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Establish ground rules:</a:t>
            </a:r>
            <a:endParaRPr sz="1000">
              <a:solidFill>
                <a:srgbClr val="003C5A"/>
              </a:solidFill>
              <a:highlight>
                <a:srgbClr val="FFFFFF"/>
              </a:highlight>
              <a:latin typeface="Calibri"/>
              <a:ea typeface="Calibri"/>
              <a:cs typeface="Calibri"/>
              <a:sym typeface="Calibri"/>
            </a:endParaRPr>
          </a:p>
          <a:p>
            <a:pPr indent="-292100" lvl="1" marL="914400" rtl="0" algn="l">
              <a:lnSpc>
                <a:spcPct val="115000"/>
              </a:lnSpc>
              <a:spcBef>
                <a:spcPts val="0"/>
              </a:spcBef>
              <a:spcAft>
                <a:spcPts val="0"/>
              </a:spcAft>
              <a:buClr>
                <a:srgbClr val="003C5A"/>
              </a:buClr>
              <a:buSzPts val="1000"/>
              <a:buFont typeface="Calibri"/>
              <a:buChar char="○"/>
            </a:pPr>
            <a:r>
              <a:rPr lang="es" sz="1000">
                <a:solidFill>
                  <a:srgbClr val="003C5A"/>
                </a:solidFill>
                <a:highlight>
                  <a:schemeClr val="lt1"/>
                </a:highlight>
                <a:latin typeface="Calibri"/>
                <a:ea typeface="Calibri"/>
                <a:cs typeface="Calibri"/>
                <a:sym typeface="Calibri"/>
              </a:rPr>
              <a:t>This is a safe space. </a:t>
            </a:r>
            <a:endParaRPr sz="1000">
              <a:solidFill>
                <a:srgbClr val="003C5A"/>
              </a:solidFill>
              <a:highlight>
                <a:schemeClr val="lt1"/>
              </a:highlight>
              <a:latin typeface="Calibri"/>
              <a:ea typeface="Calibri"/>
              <a:cs typeface="Calibri"/>
              <a:sym typeface="Calibri"/>
            </a:endParaRPr>
          </a:p>
          <a:p>
            <a:pPr indent="-292100" lvl="1" marL="914400" rtl="0" algn="l">
              <a:lnSpc>
                <a:spcPct val="115000"/>
              </a:lnSpc>
              <a:spcBef>
                <a:spcPts val="0"/>
              </a:spcBef>
              <a:spcAft>
                <a:spcPts val="0"/>
              </a:spcAft>
              <a:buClr>
                <a:srgbClr val="003C5A"/>
              </a:buClr>
              <a:buSzPts val="1000"/>
              <a:buFont typeface="Calibri"/>
              <a:buChar char="○"/>
            </a:pPr>
            <a:r>
              <a:rPr lang="es" sz="1000">
                <a:solidFill>
                  <a:srgbClr val="003C5A"/>
                </a:solidFill>
                <a:highlight>
                  <a:schemeClr val="lt1"/>
                </a:highlight>
                <a:latin typeface="Calibri"/>
                <a:ea typeface="Calibri"/>
                <a:cs typeface="Calibri"/>
                <a:sym typeface="Calibri"/>
              </a:rPr>
              <a:t>No one is forced to share.</a:t>
            </a:r>
            <a:endParaRPr sz="1000">
              <a:solidFill>
                <a:srgbClr val="003C5A"/>
              </a:solidFill>
              <a:highlight>
                <a:schemeClr val="lt1"/>
              </a:highlight>
              <a:latin typeface="Calibri"/>
              <a:ea typeface="Calibri"/>
              <a:cs typeface="Calibri"/>
              <a:sym typeface="Calibri"/>
            </a:endParaRPr>
          </a:p>
          <a:p>
            <a:pPr indent="-292100" lvl="1" marL="914400" rtl="0" algn="l">
              <a:lnSpc>
                <a:spcPct val="115000"/>
              </a:lnSpc>
              <a:spcBef>
                <a:spcPts val="0"/>
              </a:spcBef>
              <a:spcAft>
                <a:spcPts val="0"/>
              </a:spcAft>
              <a:buClr>
                <a:srgbClr val="003C5A"/>
              </a:buClr>
              <a:buSzPts val="1000"/>
              <a:buFont typeface="Calibri"/>
              <a:buChar char="○"/>
            </a:pPr>
            <a:r>
              <a:rPr lang="es" sz="1000">
                <a:solidFill>
                  <a:srgbClr val="003C5A"/>
                </a:solidFill>
                <a:highlight>
                  <a:schemeClr val="lt1"/>
                </a:highlight>
                <a:latin typeface="Calibri"/>
                <a:ea typeface="Calibri"/>
                <a:cs typeface="Calibri"/>
                <a:sym typeface="Calibri"/>
              </a:rPr>
              <a:t>Anything shared will be treated respectfully and with sensitivity. </a:t>
            </a:r>
            <a:endParaRPr sz="1000">
              <a:solidFill>
                <a:srgbClr val="003C5A"/>
              </a:solidFill>
              <a:highlight>
                <a:schemeClr val="lt1"/>
              </a:highlight>
              <a:latin typeface="Calibri"/>
              <a:ea typeface="Calibri"/>
              <a:cs typeface="Calibri"/>
              <a:sym typeface="Calibri"/>
            </a:endParaRPr>
          </a:p>
          <a:p>
            <a:pPr indent="-292100" lvl="1" marL="914400" rtl="0" algn="l">
              <a:lnSpc>
                <a:spcPct val="115000"/>
              </a:lnSpc>
              <a:spcBef>
                <a:spcPts val="0"/>
              </a:spcBef>
              <a:spcAft>
                <a:spcPts val="0"/>
              </a:spcAft>
              <a:buClr>
                <a:srgbClr val="003C5A"/>
              </a:buClr>
              <a:buSzPts val="1000"/>
              <a:buFont typeface="Calibri"/>
              <a:buChar char="○"/>
            </a:pPr>
            <a:r>
              <a:rPr lang="es" sz="1000">
                <a:solidFill>
                  <a:srgbClr val="003C5A"/>
                </a:solidFill>
                <a:highlight>
                  <a:schemeClr val="lt1"/>
                </a:highlight>
                <a:latin typeface="Calibri"/>
                <a:ea typeface="Calibri"/>
                <a:cs typeface="Calibri"/>
                <a:sym typeface="Calibri"/>
              </a:rPr>
              <a:t>Keep stories to no more than 5 minutes. </a:t>
            </a:r>
            <a:endParaRPr sz="1000">
              <a:solidFill>
                <a:srgbClr val="003C5A"/>
              </a:solidFill>
              <a:highlight>
                <a:schemeClr val="lt1"/>
              </a:highlight>
              <a:latin typeface="Calibri"/>
              <a:ea typeface="Calibri"/>
              <a:cs typeface="Calibri"/>
              <a:sym typeface="Calibri"/>
            </a:endParaRPr>
          </a:p>
          <a:p>
            <a:pPr indent="-292100" lvl="1" marL="914400" rtl="0" algn="l">
              <a:lnSpc>
                <a:spcPct val="115000"/>
              </a:lnSpc>
              <a:spcBef>
                <a:spcPts val="0"/>
              </a:spcBef>
              <a:spcAft>
                <a:spcPts val="0"/>
              </a:spcAft>
              <a:buClr>
                <a:srgbClr val="003C5A"/>
              </a:buClr>
              <a:buSzPts val="1000"/>
              <a:buFont typeface="Calibri"/>
              <a:buChar char="○"/>
            </a:pPr>
            <a:r>
              <a:rPr lang="es" sz="1000">
                <a:solidFill>
                  <a:srgbClr val="003C5A"/>
                </a:solidFill>
                <a:highlight>
                  <a:schemeClr val="lt1"/>
                </a:highlight>
                <a:latin typeface="Calibri"/>
                <a:ea typeface="Calibri"/>
                <a:cs typeface="Calibri"/>
                <a:sym typeface="Calibri"/>
              </a:rPr>
              <a:t>Encourage active listening from the audience. </a:t>
            </a:r>
            <a:endParaRPr sz="1000">
              <a:solidFill>
                <a:srgbClr val="003C5A"/>
              </a:solidFill>
              <a:highlight>
                <a:srgbClr val="FFFFFF"/>
              </a:highlight>
              <a:latin typeface="Calibri"/>
              <a:ea typeface="Calibri"/>
              <a:cs typeface="Calibri"/>
              <a:sym typeface="Calibri"/>
            </a:endParaRPr>
          </a:p>
          <a:p>
            <a:pPr indent="-229099" lvl="0" marL="2411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Ask participants to share a personal story about a time they have experienced different or unequal treatment because of their gender. </a:t>
            </a:r>
            <a:endParaRPr sz="1000">
              <a:solidFill>
                <a:srgbClr val="003C5A"/>
              </a:solidFill>
              <a:highlight>
                <a:srgbClr val="FFFFFF"/>
              </a:highlight>
              <a:latin typeface="Calibri"/>
              <a:ea typeface="Calibri"/>
              <a:cs typeface="Calibri"/>
              <a:sym typeface="Calibri"/>
            </a:endParaRPr>
          </a:p>
          <a:p>
            <a:pPr indent="-229099" lvl="0" marL="2411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After each person shares, thank them for sharing. </a:t>
            </a:r>
            <a:r>
              <a:rPr lang="es" sz="1000">
                <a:solidFill>
                  <a:srgbClr val="003C5A"/>
                </a:solidFill>
                <a:highlight>
                  <a:srgbClr val="FFFFFF"/>
                </a:highlight>
                <a:latin typeface="Calibri"/>
                <a:ea typeface="Calibri"/>
                <a:cs typeface="Calibri"/>
                <a:sym typeface="Calibri"/>
              </a:rPr>
              <a:t>As</a:t>
            </a:r>
            <a:r>
              <a:rPr lang="es" sz="1000">
                <a:solidFill>
                  <a:srgbClr val="003C5A"/>
                </a:solidFill>
                <a:highlight>
                  <a:srgbClr val="FFFFFF"/>
                </a:highlight>
                <a:latin typeface="Calibri"/>
                <a:ea typeface="Calibri"/>
                <a:cs typeface="Calibri"/>
                <a:sym typeface="Calibri"/>
              </a:rPr>
              <a:t>k participants if that brings up anything for them. Continue until any one who wants to share has shared. </a:t>
            </a:r>
            <a:endParaRPr sz="1000">
              <a:solidFill>
                <a:srgbClr val="003C5A"/>
              </a:solidFill>
              <a:highlight>
                <a:srgbClr val="FFFFFF"/>
              </a:highlight>
              <a:latin typeface="Calibri"/>
              <a:ea typeface="Calibri"/>
              <a:cs typeface="Calibri"/>
              <a:sym typeface="Calibri"/>
            </a:endParaRPr>
          </a:p>
          <a:p>
            <a:pPr indent="-229099" lvl="0" marL="2411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Encourage participants to reflect on the common themes, emotions, and insights that emerged from the stories.</a:t>
            </a:r>
            <a:endParaRPr sz="1000">
              <a:solidFill>
                <a:srgbClr val="003C5A"/>
              </a:solidFill>
              <a:highlight>
                <a:srgbClr val="FFFFFF"/>
              </a:highlight>
              <a:latin typeface="Calibri"/>
              <a:ea typeface="Calibri"/>
              <a:cs typeface="Calibri"/>
              <a:sym typeface="Calibri"/>
            </a:endParaRPr>
          </a:p>
          <a:p>
            <a:pPr indent="-229099" lvl="0" marL="241199" rtl="0" algn="l">
              <a:lnSpc>
                <a:spcPct val="115000"/>
              </a:lnSpc>
              <a:spcBef>
                <a:spcPts val="0"/>
              </a:spcBef>
              <a:spcAft>
                <a:spcPts val="0"/>
              </a:spcAft>
              <a:buClr>
                <a:srgbClr val="003C5A"/>
              </a:buClr>
              <a:buSzPts val="1000"/>
              <a:buFont typeface="Calibri"/>
              <a:buChar char="•"/>
            </a:pPr>
            <a:r>
              <a:rPr lang="es" sz="1000">
                <a:solidFill>
                  <a:srgbClr val="003C5A"/>
                </a:solidFill>
                <a:highlight>
                  <a:srgbClr val="FFFFFF"/>
                </a:highlight>
                <a:latin typeface="Calibri"/>
                <a:ea typeface="Calibri"/>
                <a:cs typeface="Calibri"/>
                <a:sym typeface="Calibri"/>
              </a:rPr>
              <a:t>Conclude by emphasizing that their personal experiences illuminate the need to make a change for the better. </a:t>
            </a:r>
            <a:endParaRPr sz="1000">
              <a:solidFill>
                <a:srgbClr val="003C5A"/>
              </a:solidFill>
              <a:highlight>
                <a:srgbClr val="FFFFFF"/>
              </a:highlight>
              <a:latin typeface="Calibri"/>
              <a:ea typeface="Calibri"/>
              <a:cs typeface="Calibri"/>
              <a:sym typeface="Calibri"/>
            </a:endParaRPr>
          </a:p>
          <a:p>
            <a:pPr indent="0" lvl="0" marL="0" rtl="0" algn="l">
              <a:lnSpc>
                <a:spcPct val="115000"/>
              </a:lnSpc>
              <a:spcBef>
                <a:spcPts val="500"/>
              </a:spcBef>
              <a:spcAft>
                <a:spcPts val="500"/>
              </a:spcAft>
              <a:buNone/>
            </a:pPr>
            <a:r>
              <a:t/>
            </a:r>
            <a:endParaRPr sz="1000">
              <a:solidFill>
                <a:srgbClr val="003C5A"/>
              </a:solidFill>
              <a:highlight>
                <a:srgbClr val="FFFFFF"/>
              </a:highlight>
              <a:latin typeface="Calibri"/>
              <a:ea typeface="Calibri"/>
              <a:cs typeface="Calibri"/>
              <a:sym typeface="Calibri"/>
            </a:endParaRPr>
          </a:p>
        </p:txBody>
      </p:sp>
      <p:sp>
        <p:nvSpPr>
          <p:cNvPr id="690" name="Google Shape;690;p29"/>
          <p:cNvSpPr txBox="1"/>
          <p:nvPr/>
        </p:nvSpPr>
        <p:spPr>
          <a:xfrm>
            <a:off x="1209666" y="7175736"/>
            <a:ext cx="4770300" cy="10068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Materials</a:t>
            </a:r>
            <a:endParaRPr b="1" sz="1200">
              <a:solidFill>
                <a:srgbClr val="42BEAF"/>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29099" lvl="0" marL="241199" rtl="0" algn="l">
              <a:lnSpc>
                <a:spcPct val="115000"/>
              </a:lnSpc>
              <a:spcBef>
                <a:spcPts val="0"/>
              </a:spcBef>
              <a:spcAft>
                <a:spcPts val="0"/>
              </a:spcAft>
              <a:buClr>
                <a:srgbClr val="42BEAF"/>
              </a:buClr>
              <a:buSzPts val="1000"/>
              <a:buFont typeface="Calibri"/>
              <a:buChar char="•"/>
            </a:pPr>
            <a:r>
              <a:rPr lang="es" sz="1000">
                <a:solidFill>
                  <a:srgbClr val="003C5A"/>
                </a:solidFill>
                <a:highlight>
                  <a:srgbClr val="FFFFFF"/>
                </a:highlight>
                <a:latin typeface="Calibri"/>
                <a:ea typeface="Calibri"/>
                <a:cs typeface="Calibri"/>
                <a:sym typeface="Calibri"/>
              </a:rPr>
              <a:t>None</a:t>
            </a:r>
            <a:endParaRPr b="1" sz="1000">
              <a:solidFill>
                <a:srgbClr val="003C5A"/>
              </a:solidFill>
              <a:latin typeface="Calibri"/>
              <a:ea typeface="Calibri"/>
              <a:cs typeface="Calibri"/>
              <a:sym typeface="Calibri"/>
            </a:endParaRPr>
          </a:p>
          <a:p>
            <a:pPr indent="0" lvl="0" marL="457200" rtl="0" algn="l">
              <a:spcBef>
                <a:spcPts val="0"/>
              </a:spcBef>
              <a:spcAft>
                <a:spcPts val="0"/>
              </a:spcAft>
              <a:buNone/>
            </a:pPr>
            <a:r>
              <a:t/>
            </a:r>
            <a:endParaRPr sz="1000">
              <a:solidFill>
                <a:srgbClr val="003C5A"/>
              </a:solidFill>
              <a:latin typeface="Calibri"/>
              <a:ea typeface="Calibri"/>
              <a:cs typeface="Calibri"/>
              <a:sym typeface="Calibri"/>
            </a:endParaRPr>
          </a:p>
          <a:p>
            <a:pPr indent="0" lvl="0" marL="12700" marR="0" rtl="0" algn="l">
              <a:lnSpc>
                <a:spcPct val="100000"/>
              </a:lnSpc>
              <a:spcBef>
                <a:spcPts val="500"/>
              </a:spcBef>
              <a:spcAft>
                <a:spcPts val="0"/>
              </a:spcAft>
              <a:buNone/>
            </a:pPr>
            <a:r>
              <a:t/>
            </a:r>
            <a:endParaRPr sz="1100">
              <a:solidFill>
                <a:srgbClr val="003C5A"/>
              </a:solidFill>
              <a:latin typeface="Calibri"/>
              <a:ea typeface="Calibri"/>
              <a:cs typeface="Calibri"/>
              <a:sym typeface="Calibri"/>
            </a:endParaRPr>
          </a:p>
        </p:txBody>
      </p:sp>
      <p:sp>
        <p:nvSpPr>
          <p:cNvPr id="691" name="Google Shape;691;p29"/>
          <p:cNvSpPr/>
          <p:nvPr/>
        </p:nvSpPr>
        <p:spPr>
          <a:xfrm>
            <a:off x="1160666" y="7060940"/>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692" name="Google Shape;692;p29"/>
          <p:cNvSpPr txBox="1"/>
          <p:nvPr/>
        </p:nvSpPr>
        <p:spPr>
          <a:xfrm>
            <a:off x="4018287" y="1406206"/>
            <a:ext cx="2107800" cy="3333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Multi-Stakeholder Forum</a:t>
            </a:r>
            <a:endParaRPr b="1">
              <a:solidFill>
                <a:srgbClr val="000033"/>
              </a:solidFill>
              <a:latin typeface="Calibri"/>
              <a:ea typeface="Calibri"/>
              <a:cs typeface="Calibri"/>
              <a:sym typeface="Calibri"/>
            </a:endParaRPr>
          </a:p>
        </p:txBody>
      </p:sp>
      <p:sp>
        <p:nvSpPr>
          <p:cNvPr id="693" name="Google Shape;693;p29"/>
          <p:cNvSpPr/>
          <p:nvPr/>
        </p:nvSpPr>
        <p:spPr>
          <a:xfrm>
            <a:off x="3730252" y="1387807"/>
            <a:ext cx="288000" cy="2880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94" name="Google Shape;694;p29"/>
          <p:cNvPicPr preferRelativeResize="0"/>
          <p:nvPr/>
        </p:nvPicPr>
        <p:blipFill rotWithShape="1">
          <a:blip r:embed="rId3">
            <a:alphaModFix/>
          </a:blip>
          <a:srcRect b="18249" l="13415" r="9352" t="19445"/>
          <a:stretch/>
        </p:blipFill>
        <p:spPr>
          <a:xfrm>
            <a:off x="3771473" y="1441487"/>
            <a:ext cx="222300" cy="169200"/>
          </a:xfrm>
          <a:prstGeom prst="roundRect">
            <a:avLst>
              <a:gd fmla="val 38843" name="adj"/>
            </a:avLst>
          </a:prstGeom>
          <a:noFill/>
          <a:ln>
            <a:noFill/>
          </a:ln>
        </p:spPr>
      </p:pic>
      <p:sp>
        <p:nvSpPr>
          <p:cNvPr id="695" name="Google Shape;695;p29"/>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9" name="Shape 699"/>
        <p:cNvGrpSpPr/>
        <p:nvPr/>
      </p:nvGrpSpPr>
      <p:grpSpPr>
        <a:xfrm>
          <a:off x="0" y="0"/>
          <a:ext cx="0" cy="0"/>
          <a:chOff x="0" y="0"/>
          <a:chExt cx="0" cy="0"/>
        </a:xfrm>
      </p:grpSpPr>
      <p:sp>
        <p:nvSpPr>
          <p:cNvPr id="700" name="Google Shape;700;p30"/>
          <p:cNvSpPr/>
          <p:nvPr/>
        </p:nvSpPr>
        <p:spPr>
          <a:xfrm>
            <a:off x="0" y="-22275"/>
            <a:ext cx="7582200" cy="118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01" name="Google Shape;701;p30"/>
          <p:cNvSpPr txBox="1"/>
          <p:nvPr/>
        </p:nvSpPr>
        <p:spPr>
          <a:xfrm>
            <a:off x="540000" y="308475"/>
            <a:ext cx="63327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800">
                <a:latin typeface="Calibri"/>
                <a:ea typeface="Calibri"/>
                <a:cs typeface="Calibri"/>
                <a:sym typeface="Calibri"/>
              </a:rPr>
              <a:t>Activity Bank</a:t>
            </a:r>
            <a:endParaRPr b="1" sz="1800">
              <a:latin typeface="Calibri"/>
              <a:ea typeface="Calibri"/>
              <a:cs typeface="Calibri"/>
              <a:sym typeface="Calibri"/>
            </a:endParaRPr>
          </a:p>
        </p:txBody>
      </p:sp>
      <p:sp>
        <p:nvSpPr>
          <p:cNvPr id="702" name="Google Shape;702;p30"/>
          <p:cNvSpPr/>
          <p:nvPr/>
        </p:nvSpPr>
        <p:spPr>
          <a:xfrm>
            <a:off x="540000" y="1159725"/>
            <a:ext cx="7042200" cy="1272900"/>
          </a:xfrm>
          <a:prstGeom prst="rect">
            <a:avLst/>
          </a:prstGeom>
          <a:solidFill>
            <a:srgbClr val="96CC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96CC79"/>
              </a:solidFill>
            </a:endParaRPr>
          </a:p>
        </p:txBody>
      </p:sp>
      <p:sp>
        <p:nvSpPr>
          <p:cNvPr id="703" name="Google Shape;703;p30"/>
          <p:cNvSpPr txBox="1"/>
          <p:nvPr/>
        </p:nvSpPr>
        <p:spPr>
          <a:xfrm>
            <a:off x="815375" y="1421775"/>
            <a:ext cx="6332700" cy="782700"/>
          </a:xfrm>
          <a:prstGeom prst="rect">
            <a:avLst/>
          </a:prstGeom>
          <a:noFill/>
          <a:ln>
            <a:noFill/>
          </a:ln>
        </p:spPr>
        <p:txBody>
          <a:bodyPr anchorCtr="0" anchor="t" bIns="91425" lIns="91425" spcFirstLastPara="1" rIns="91425" wrap="square" tIns="91425">
            <a:noAutofit/>
          </a:bodyPr>
          <a:lstStyle/>
          <a:p>
            <a:pPr indent="0" lvl="0" marL="12700" rtl="0" algn="l">
              <a:spcBef>
                <a:spcPts val="0"/>
              </a:spcBef>
              <a:spcAft>
                <a:spcPts val="0"/>
              </a:spcAft>
              <a:buClr>
                <a:schemeClr val="dk1"/>
              </a:buClr>
              <a:buFont typeface="Arial"/>
              <a:buNone/>
            </a:pPr>
            <a:r>
              <a:rPr b="1" lang="es" sz="1800">
                <a:solidFill>
                  <a:schemeClr val="lt1"/>
                </a:solidFill>
                <a:latin typeface="Calibri"/>
                <a:ea typeface="Calibri"/>
                <a:cs typeface="Calibri"/>
                <a:sym typeface="Calibri"/>
              </a:rPr>
              <a:t>Parent/Caregiver Breakout Session: Skills Building</a:t>
            </a:r>
            <a:endParaRPr b="1" sz="1800">
              <a:solidFill>
                <a:schemeClr val="lt1"/>
              </a:solidFill>
              <a:latin typeface="Calibri"/>
              <a:ea typeface="Calibri"/>
              <a:cs typeface="Calibri"/>
              <a:sym typeface="Calibri"/>
            </a:endParaRPr>
          </a:p>
          <a:p>
            <a:pPr indent="0" lvl="0" marL="0" rtl="0" algn="l">
              <a:spcBef>
                <a:spcPts val="400"/>
              </a:spcBef>
              <a:spcAft>
                <a:spcPts val="0"/>
              </a:spcAft>
              <a:buClr>
                <a:schemeClr val="dk1"/>
              </a:buClr>
              <a:buSzPts val="1100"/>
              <a:buFont typeface="Arial"/>
              <a:buNone/>
            </a:pPr>
            <a:r>
              <a:rPr b="1" lang="es" sz="1800">
                <a:solidFill>
                  <a:schemeClr val="lt1"/>
                </a:solidFill>
                <a:latin typeface="Calibri"/>
                <a:ea typeface="Calibri"/>
                <a:cs typeface="Calibri"/>
                <a:sym typeface="Calibri"/>
              </a:rPr>
              <a:t>Psychologist-led discussion questions</a:t>
            </a:r>
            <a:endParaRPr b="1" sz="1800">
              <a:solidFill>
                <a:schemeClr val="lt1"/>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b="1" sz="1800">
              <a:solidFill>
                <a:schemeClr val="lt1"/>
              </a:solidFill>
              <a:latin typeface="Calibri"/>
              <a:ea typeface="Calibri"/>
              <a:cs typeface="Calibri"/>
              <a:sym typeface="Calibri"/>
            </a:endParaRPr>
          </a:p>
        </p:txBody>
      </p:sp>
      <p:grpSp>
        <p:nvGrpSpPr>
          <p:cNvPr id="704" name="Google Shape;704;p30"/>
          <p:cNvGrpSpPr/>
          <p:nvPr/>
        </p:nvGrpSpPr>
        <p:grpSpPr>
          <a:xfrm>
            <a:off x="766099" y="2750326"/>
            <a:ext cx="6038107" cy="7140061"/>
            <a:chOff x="709287" y="628655"/>
            <a:chExt cx="6038711" cy="8751147"/>
          </a:xfrm>
        </p:grpSpPr>
        <p:sp>
          <p:nvSpPr>
            <p:cNvPr id="705" name="Google Shape;705;p30"/>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06" name="Google Shape;706;p30"/>
            <p:cNvSpPr/>
            <p:nvPr/>
          </p:nvSpPr>
          <p:spPr>
            <a:xfrm>
              <a:off x="721214" y="752383"/>
              <a:ext cx="6026784" cy="8210610"/>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07" name="Google Shape;707;p30"/>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08" name="Google Shape;708;p30"/>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96CC79"/>
            </a:solidFill>
            <a:ln cap="flat" cmpd="sng" w="12700">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709" name="Google Shape;709;p30"/>
          <p:cNvSpPr txBox="1"/>
          <p:nvPr/>
        </p:nvSpPr>
        <p:spPr>
          <a:xfrm>
            <a:off x="1021200" y="2736275"/>
            <a:ext cx="4421100" cy="3822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Gender Box</a:t>
            </a:r>
            <a:endParaRPr sz="1100">
              <a:solidFill>
                <a:schemeClr val="lt1"/>
              </a:solidFill>
              <a:latin typeface="Calibri"/>
              <a:ea typeface="Calibri"/>
              <a:cs typeface="Calibri"/>
              <a:sym typeface="Calibri"/>
            </a:endParaRPr>
          </a:p>
        </p:txBody>
      </p:sp>
      <p:sp>
        <p:nvSpPr>
          <p:cNvPr id="710" name="Google Shape;710;p30"/>
          <p:cNvSpPr/>
          <p:nvPr/>
        </p:nvSpPr>
        <p:spPr>
          <a:xfrm>
            <a:off x="1215088" y="5889797"/>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11" name="Google Shape;711;p30"/>
          <p:cNvSpPr txBox="1"/>
          <p:nvPr/>
        </p:nvSpPr>
        <p:spPr>
          <a:xfrm>
            <a:off x="1214067" y="4377725"/>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Goals</a:t>
            </a:r>
            <a:endParaRPr sz="1200">
              <a:solidFill>
                <a:srgbClr val="96CC79"/>
              </a:solidFill>
              <a:latin typeface="Calibri"/>
              <a:ea typeface="Calibri"/>
              <a:cs typeface="Calibri"/>
              <a:sym typeface="Calibri"/>
            </a:endParaRPr>
          </a:p>
        </p:txBody>
      </p:sp>
      <p:sp>
        <p:nvSpPr>
          <p:cNvPr id="712" name="Google Shape;712;p30"/>
          <p:cNvSpPr txBox="1"/>
          <p:nvPr/>
        </p:nvSpPr>
        <p:spPr>
          <a:xfrm>
            <a:off x="1442631" y="4670991"/>
            <a:ext cx="48573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 </a:t>
            </a:r>
            <a:r>
              <a:rPr b="1" lang="es" sz="1200">
                <a:solidFill>
                  <a:srgbClr val="003C5A"/>
                </a:solidFill>
                <a:latin typeface="Calibri"/>
                <a:ea typeface="Calibri"/>
                <a:cs typeface="Calibri"/>
                <a:sym typeface="Calibri"/>
              </a:rPr>
              <a:t>Explore feelings, attitudes and experiences with gender roles</a:t>
            </a:r>
            <a:endParaRPr sz="1200">
              <a:solidFill>
                <a:srgbClr val="003C5A"/>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b="1" sz="1200">
              <a:solidFill>
                <a:srgbClr val="003C5A"/>
              </a:solidFill>
              <a:latin typeface="Calibri"/>
              <a:ea typeface="Calibri"/>
              <a:cs typeface="Calibri"/>
              <a:sym typeface="Calibri"/>
            </a:endParaRPr>
          </a:p>
        </p:txBody>
      </p:sp>
      <p:sp>
        <p:nvSpPr>
          <p:cNvPr id="713" name="Google Shape;713;p30"/>
          <p:cNvSpPr txBox="1"/>
          <p:nvPr/>
        </p:nvSpPr>
        <p:spPr>
          <a:xfrm>
            <a:off x="1215092" y="337048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For use in the following interventions:</a:t>
            </a:r>
            <a:endParaRPr b="1" sz="1200">
              <a:solidFill>
                <a:srgbClr val="96CC79"/>
              </a:solidFill>
              <a:latin typeface="Calibri"/>
              <a:ea typeface="Calibri"/>
              <a:cs typeface="Calibri"/>
              <a:sym typeface="Calibri"/>
            </a:endParaRPr>
          </a:p>
        </p:txBody>
      </p:sp>
      <p:sp>
        <p:nvSpPr>
          <p:cNvPr id="714" name="Google Shape;714;p30"/>
          <p:cNvSpPr/>
          <p:nvPr/>
        </p:nvSpPr>
        <p:spPr>
          <a:xfrm>
            <a:off x="1215088" y="4277122"/>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15" name="Google Shape;715;p30"/>
          <p:cNvSpPr txBox="1"/>
          <p:nvPr/>
        </p:nvSpPr>
        <p:spPr>
          <a:xfrm>
            <a:off x="1218329" y="511931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Reference</a:t>
            </a:r>
            <a:endParaRPr sz="1200">
              <a:solidFill>
                <a:srgbClr val="96CC79"/>
              </a:solidFill>
              <a:latin typeface="Calibri"/>
              <a:ea typeface="Calibri"/>
              <a:cs typeface="Calibri"/>
              <a:sym typeface="Calibri"/>
            </a:endParaRPr>
          </a:p>
        </p:txBody>
      </p:sp>
      <p:sp>
        <p:nvSpPr>
          <p:cNvPr id="716" name="Google Shape;716;p30"/>
          <p:cNvSpPr/>
          <p:nvPr/>
        </p:nvSpPr>
        <p:spPr>
          <a:xfrm>
            <a:off x="1215100" y="4992210"/>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17" name="Google Shape;717;p30"/>
          <p:cNvSpPr txBox="1"/>
          <p:nvPr/>
        </p:nvSpPr>
        <p:spPr>
          <a:xfrm>
            <a:off x="1484331" y="5381904"/>
            <a:ext cx="4857300" cy="3516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000">
                <a:solidFill>
                  <a:srgbClr val="003C5A"/>
                </a:solidFill>
                <a:latin typeface="Calibri"/>
                <a:ea typeface="Calibri"/>
                <a:cs typeface="Calibri"/>
                <a:sym typeface="Calibri"/>
              </a:rPr>
              <a:t>This activity is adapted from USAID’s </a:t>
            </a:r>
            <a:r>
              <a:rPr lang="es" sz="1100" u="sng">
                <a:solidFill>
                  <a:srgbClr val="96CC79"/>
                </a:solidFill>
                <a:latin typeface="Calibri"/>
                <a:ea typeface="Calibri"/>
                <a:cs typeface="Calibri"/>
                <a:sym typeface="Calibri"/>
                <a:hlinkClick r:id="rId3">
                  <a:extLst>
                    <a:ext uri="{A12FA001-AC4F-418D-AE19-62706E023703}">
                      <ahyp:hlinkClr val="tx"/>
                    </a:ext>
                  </a:extLst>
                </a:hlinkClick>
              </a:rPr>
              <a:t>Doorways III: Teacher Training Manual on school-related gender-based violence prevention and response, page 46. </a:t>
            </a:r>
            <a:endParaRPr sz="1000">
              <a:solidFill>
                <a:srgbClr val="003C5A"/>
              </a:solidFill>
              <a:latin typeface="Calibri"/>
              <a:ea typeface="Calibri"/>
              <a:cs typeface="Calibri"/>
              <a:sym typeface="Calibri"/>
            </a:endParaRPr>
          </a:p>
        </p:txBody>
      </p:sp>
      <p:sp>
        <p:nvSpPr>
          <p:cNvPr id="718" name="Google Shape;718;p30"/>
          <p:cNvSpPr txBox="1"/>
          <p:nvPr/>
        </p:nvSpPr>
        <p:spPr>
          <a:xfrm>
            <a:off x="1218329" y="5970761"/>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Instructions</a:t>
            </a:r>
            <a:endParaRPr sz="1200">
              <a:solidFill>
                <a:srgbClr val="96CC79"/>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719" name="Google Shape;719;p30"/>
          <p:cNvSpPr txBox="1"/>
          <p:nvPr/>
        </p:nvSpPr>
        <p:spPr>
          <a:xfrm>
            <a:off x="1486281" y="6212976"/>
            <a:ext cx="4853400" cy="2905200"/>
          </a:xfrm>
          <a:prstGeom prst="rect">
            <a:avLst/>
          </a:prstGeom>
          <a:noFill/>
          <a:ln>
            <a:noFill/>
          </a:ln>
        </p:spPr>
        <p:txBody>
          <a:bodyPr anchorCtr="0" anchor="t" bIns="0" lIns="0" spcFirstLastPara="1" rIns="0" wrap="square" tIns="69825">
            <a:spAutoFit/>
          </a:bodyPr>
          <a:lstStyle/>
          <a:p>
            <a:pPr indent="-185900" lvl="0" marL="244800" rtl="0" algn="l">
              <a:spcBef>
                <a:spcPts val="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Draw a boy on flipchart paper with a box around him. Leave space inside the box and outside the box for writing. Ask the participants to quickly name the boy. </a:t>
            </a:r>
            <a:endParaRPr sz="1000">
              <a:solidFill>
                <a:schemeClr val="dk1"/>
              </a:solidFill>
              <a:latin typeface="Calibri"/>
              <a:ea typeface="Calibri"/>
              <a:cs typeface="Calibri"/>
              <a:sym typeface="Calibri"/>
            </a:endParaRPr>
          </a:p>
          <a:p>
            <a:pPr indent="-185900" lvl="0" marL="244800" rtl="0" algn="l">
              <a:spcBef>
                <a:spcPts val="10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Then ask the participants:</a:t>
            </a:r>
            <a:endParaRPr sz="1000">
              <a:solidFill>
                <a:schemeClr val="dk1"/>
              </a:solidFill>
              <a:latin typeface="Calibri"/>
              <a:ea typeface="Calibri"/>
              <a:cs typeface="Calibri"/>
              <a:sym typeface="Calibri"/>
            </a:endParaRPr>
          </a:p>
          <a:p>
            <a:pPr indent="-185900" lvl="1" marL="809999" rtl="0" algn="l">
              <a:spcBef>
                <a:spcPts val="100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What message does the community want to convey to this boy when he is asked to "act like a man"? (Write answers in the box.)</a:t>
            </a:r>
            <a:endParaRPr sz="1000">
              <a:solidFill>
                <a:schemeClr val="dk1"/>
              </a:solidFill>
              <a:latin typeface="Calibri"/>
              <a:ea typeface="Calibri"/>
              <a:cs typeface="Calibri"/>
              <a:sym typeface="Calibri"/>
            </a:endParaRPr>
          </a:p>
          <a:p>
            <a:pPr indent="-185900" lvl="1" marL="809999" rtl="0" algn="l">
              <a:spcBef>
                <a:spcPts val="100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What does society expect boys to do? How are they encouraged to act? (Write answers in the box.)</a:t>
            </a:r>
            <a:endParaRPr sz="1000">
              <a:solidFill>
                <a:schemeClr val="dk1"/>
              </a:solidFill>
              <a:latin typeface="Calibri"/>
              <a:ea typeface="Calibri"/>
              <a:cs typeface="Calibri"/>
              <a:sym typeface="Calibri"/>
            </a:endParaRPr>
          </a:p>
          <a:p>
            <a:pPr indent="-185900" lvl="1" marL="809999" rtl="0" algn="l">
              <a:spcBef>
                <a:spcPts val="100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What about at school? What is this boy encouraged or expected to do because he is a boy? (Write answers in the box.)</a:t>
            </a:r>
            <a:endParaRPr sz="1000">
              <a:solidFill>
                <a:schemeClr val="dk1"/>
              </a:solidFill>
              <a:latin typeface="Calibri"/>
              <a:ea typeface="Calibri"/>
              <a:cs typeface="Calibri"/>
              <a:sym typeface="Calibri"/>
            </a:endParaRPr>
          </a:p>
          <a:p>
            <a:pPr indent="-185900" lvl="1" marL="809999" rtl="0" algn="l">
              <a:spcBef>
                <a:spcPts val="100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What should he not do, either at home or in school? (Write answers outside the box.)</a:t>
            </a:r>
            <a:endParaRPr sz="1000">
              <a:solidFill>
                <a:schemeClr val="dk1"/>
              </a:solidFill>
              <a:latin typeface="Calibri"/>
              <a:ea typeface="Calibri"/>
              <a:cs typeface="Calibri"/>
              <a:sym typeface="Calibri"/>
            </a:endParaRPr>
          </a:p>
          <a:p>
            <a:pPr indent="0" lvl="0" marL="0" rtl="0" algn="l">
              <a:lnSpc>
                <a:spcPct val="100000"/>
              </a:lnSpc>
              <a:spcBef>
                <a:spcPts val="1000"/>
              </a:spcBef>
              <a:spcAft>
                <a:spcPts val="0"/>
              </a:spcAft>
              <a:buNone/>
            </a:pPr>
            <a:r>
              <a:t/>
            </a:r>
            <a:endParaRPr sz="1000">
              <a:solidFill>
                <a:schemeClr val="dk1"/>
              </a:solidFill>
              <a:latin typeface="Calibri"/>
              <a:ea typeface="Calibri"/>
              <a:cs typeface="Calibri"/>
              <a:sym typeface="Calibri"/>
            </a:endParaRPr>
          </a:p>
          <a:p>
            <a:pPr indent="0" lvl="0" marL="0" rtl="0" algn="l">
              <a:lnSpc>
                <a:spcPct val="100000"/>
              </a:lnSpc>
              <a:spcBef>
                <a:spcPts val="500"/>
              </a:spcBef>
              <a:spcAft>
                <a:spcPts val="500"/>
              </a:spcAft>
              <a:buNone/>
            </a:pPr>
            <a:r>
              <a:t/>
            </a:r>
            <a:endParaRPr sz="1000">
              <a:solidFill>
                <a:srgbClr val="003C5A"/>
              </a:solidFill>
              <a:latin typeface="Calibri"/>
              <a:ea typeface="Calibri"/>
              <a:cs typeface="Calibri"/>
              <a:sym typeface="Calibri"/>
            </a:endParaRPr>
          </a:p>
        </p:txBody>
      </p:sp>
      <p:sp>
        <p:nvSpPr>
          <p:cNvPr id="720" name="Google Shape;720;p30"/>
          <p:cNvSpPr txBox="1"/>
          <p:nvPr/>
        </p:nvSpPr>
        <p:spPr>
          <a:xfrm>
            <a:off x="5555175" y="9178950"/>
            <a:ext cx="12036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s" sz="1000">
                <a:solidFill>
                  <a:srgbClr val="96CC79"/>
                </a:solidFill>
                <a:latin typeface="Calibri"/>
                <a:ea typeface="Calibri"/>
                <a:cs typeface="Calibri"/>
                <a:sym typeface="Calibri"/>
              </a:rPr>
              <a:t>Activity continue</a:t>
            </a:r>
            <a:endParaRPr i="1" sz="1000">
              <a:solidFill>
                <a:srgbClr val="96CC79"/>
              </a:solidFill>
              <a:latin typeface="Calibri"/>
              <a:ea typeface="Calibri"/>
              <a:cs typeface="Calibri"/>
              <a:sym typeface="Calibri"/>
            </a:endParaRPr>
          </a:p>
        </p:txBody>
      </p:sp>
      <p:cxnSp>
        <p:nvCxnSpPr>
          <p:cNvPr id="721" name="Google Shape;721;p30"/>
          <p:cNvCxnSpPr/>
          <p:nvPr/>
        </p:nvCxnSpPr>
        <p:spPr>
          <a:xfrm>
            <a:off x="6585575" y="9279150"/>
            <a:ext cx="7800" cy="138300"/>
          </a:xfrm>
          <a:prstGeom prst="straightConnector1">
            <a:avLst/>
          </a:prstGeom>
          <a:noFill/>
          <a:ln cap="flat" cmpd="sng" w="9525">
            <a:solidFill>
              <a:srgbClr val="96CC79"/>
            </a:solidFill>
            <a:prstDash val="solid"/>
            <a:round/>
            <a:headEnd len="med" w="med" type="none"/>
            <a:tailEnd len="med" w="med" type="stealth"/>
          </a:ln>
        </p:spPr>
      </p:cxnSp>
      <p:sp>
        <p:nvSpPr>
          <p:cNvPr id="722" name="Google Shape;722;p30"/>
          <p:cNvSpPr txBox="1"/>
          <p:nvPr/>
        </p:nvSpPr>
        <p:spPr>
          <a:xfrm>
            <a:off x="1600519" y="3786333"/>
            <a:ext cx="12036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Family Space</a:t>
            </a:r>
            <a:endParaRPr b="1" sz="1200">
              <a:solidFill>
                <a:srgbClr val="000033"/>
              </a:solidFill>
              <a:latin typeface="Calibri"/>
              <a:ea typeface="Calibri"/>
              <a:cs typeface="Calibri"/>
              <a:sym typeface="Calibri"/>
            </a:endParaRPr>
          </a:p>
        </p:txBody>
      </p:sp>
      <p:grpSp>
        <p:nvGrpSpPr>
          <p:cNvPr id="723" name="Google Shape;723;p30"/>
          <p:cNvGrpSpPr/>
          <p:nvPr/>
        </p:nvGrpSpPr>
        <p:grpSpPr>
          <a:xfrm>
            <a:off x="1312515" y="3770644"/>
            <a:ext cx="288001" cy="288001"/>
            <a:chOff x="342077" y="6004624"/>
            <a:chExt cx="409500" cy="409500"/>
          </a:xfrm>
        </p:grpSpPr>
        <p:sp>
          <p:nvSpPr>
            <p:cNvPr id="724" name="Google Shape;724;p30"/>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25" name="Google Shape;725;p30"/>
            <p:cNvPicPr preferRelativeResize="0"/>
            <p:nvPr/>
          </p:nvPicPr>
          <p:blipFill rotWithShape="1">
            <a:blip r:embed="rId4">
              <a:alphaModFix/>
            </a:blip>
            <a:srcRect b="6035" l="7023" r="7220" t="16887"/>
            <a:stretch/>
          </p:blipFill>
          <p:spPr>
            <a:xfrm>
              <a:off x="438154" y="6111604"/>
              <a:ext cx="217200" cy="195300"/>
            </a:xfrm>
            <a:prstGeom prst="rect">
              <a:avLst/>
            </a:prstGeom>
            <a:noFill/>
            <a:ln>
              <a:noFill/>
            </a:ln>
          </p:spPr>
        </p:pic>
      </p:grpSp>
      <p:sp>
        <p:nvSpPr>
          <p:cNvPr id="726" name="Google Shape;726;p30"/>
          <p:cNvSpPr txBox="1"/>
          <p:nvPr/>
        </p:nvSpPr>
        <p:spPr>
          <a:xfrm>
            <a:off x="3063444" y="3786333"/>
            <a:ext cx="12036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Safe Schools</a:t>
            </a:r>
            <a:endParaRPr b="1" sz="1200">
              <a:solidFill>
                <a:srgbClr val="000033"/>
              </a:solidFill>
              <a:latin typeface="Calibri"/>
              <a:ea typeface="Calibri"/>
              <a:cs typeface="Calibri"/>
              <a:sym typeface="Calibri"/>
            </a:endParaRPr>
          </a:p>
        </p:txBody>
      </p:sp>
      <p:sp>
        <p:nvSpPr>
          <p:cNvPr id="727" name="Google Shape;727;p30"/>
          <p:cNvSpPr/>
          <p:nvPr/>
        </p:nvSpPr>
        <p:spPr>
          <a:xfrm>
            <a:off x="2775440" y="3770644"/>
            <a:ext cx="288000" cy="2880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p30"/>
          <p:cNvSpPr txBox="1"/>
          <p:nvPr/>
        </p:nvSpPr>
        <p:spPr>
          <a:xfrm>
            <a:off x="4465628" y="3796150"/>
            <a:ext cx="18207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Multi-Stakeholder Forum</a:t>
            </a:r>
            <a:endParaRPr b="1" sz="1200">
              <a:solidFill>
                <a:srgbClr val="000033"/>
              </a:solidFill>
              <a:latin typeface="Calibri"/>
              <a:ea typeface="Calibri"/>
              <a:cs typeface="Calibri"/>
              <a:sym typeface="Calibri"/>
            </a:endParaRPr>
          </a:p>
        </p:txBody>
      </p:sp>
      <p:sp>
        <p:nvSpPr>
          <p:cNvPr id="729" name="Google Shape;729;p30"/>
          <p:cNvSpPr/>
          <p:nvPr/>
        </p:nvSpPr>
        <p:spPr>
          <a:xfrm>
            <a:off x="4177615" y="3780457"/>
            <a:ext cx="288001" cy="288001"/>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30" name="Google Shape;730;p30"/>
          <p:cNvPicPr preferRelativeResize="0"/>
          <p:nvPr/>
        </p:nvPicPr>
        <p:blipFill rotWithShape="1">
          <a:blip r:embed="rId5">
            <a:alphaModFix/>
          </a:blip>
          <a:srcRect b="12986" l="7395" r="6915" t="8925"/>
          <a:stretch/>
        </p:blipFill>
        <p:spPr>
          <a:xfrm>
            <a:off x="2826450" y="3812487"/>
            <a:ext cx="186000" cy="156300"/>
          </a:xfrm>
          <a:prstGeom prst="round2SameRect">
            <a:avLst>
              <a:gd fmla="val 50000" name="adj1"/>
              <a:gd fmla="val 4354" name="adj2"/>
            </a:avLst>
          </a:prstGeom>
          <a:noFill/>
          <a:ln>
            <a:noFill/>
          </a:ln>
        </p:spPr>
      </p:pic>
      <p:pic>
        <p:nvPicPr>
          <p:cNvPr id="731" name="Google Shape;731;p30"/>
          <p:cNvPicPr preferRelativeResize="0"/>
          <p:nvPr/>
        </p:nvPicPr>
        <p:blipFill rotWithShape="1">
          <a:blip r:embed="rId6">
            <a:alphaModFix/>
          </a:blip>
          <a:srcRect b="18249" l="13415" r="9352" t="19445"/>
          <a:stretch/>
        </p:blipFill>
        <p:spPr>
          <a:xfrm>
            <a:off x="4218848" y="3830050"/>
            <a:ext cx="222300" cy="169200"/>
          </a:xfrm>
          <a:prstGeom prst="roundRect">
            <a:avLst>
              <a:gd fmla="val 38843" name="adj"/>
            </a:avLst>
          </a:prstGeom>
          <a:noFill/>
          <a:ln>
            <a:noFill/>
          </a:ln>
        </p:spPr>
      </p:pic>
      <p:sp>
        <p:nvSpPr>
          <p:cNvPr id="732" name="Google Shape;732;p30"/>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6" name="Shape 736"/>
        <p:cNvGrpSpPr/>
        <p:nvPr/>
      </p:nvGrpSpPr>
      <p:grpSpPr>
        <a:xfrm>
          <a:off x="0" y="0"/>
          <a:ext cx="0" cy="0"/>
          <a:chOff x="0" y="0"/>
          <a:chExt cx="0" cy="0"/>
        </a:xfrm>
      </p:grpSpPr>
      <p:sp>
        <p:nvSpPr>
          <p:cNvPr id="737" name="Google Shape;737;p31"/>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38" name="Google Shape;738;p31"/>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739" name="Google Shape;739;p31"/>
          <p:cNvSpPr/>
          <p:nvPr/>
        </p:nvSpPr>
        <p:spPr>
          <a:xfrm>
            <a:off x="1812900" y="-22275"/>
            <a:ext cx="5747100" cy="562200"/>
          </a:xfrm>
          <a:prstGeom prst="rect">
            <a:avLst/>
          </a:prstGeom>
          <a:solidFill>
            <a:srgbClr val="96CC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740" name="Google Shape;740;p31"/>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12700" rtl="0" algn="l">
              <a:spcBef>
                <a:spcPts val="0"/>
              </a:spcBef>
              <a:spcAft>
                <a:spcPts val="0"/>
              </a:spcAft>
              <a:buClr>
                <a:schemeClr val="dk1"/>
              </a:buClr>
              <a:buSzPts val="1100"/>
              <a:buFont typeface="Arial"/>
              <a:buNone/>
            </a:pPr>
            <a:r>
              <a:rPr b="1" lang="es" sz="1200">
                <a:solidFill>
                  <a:schemeClr val="lt1"/>
                </a:solidFill>
                <a:latin typeface="Calibri"/>
                <a:ea typeface="Calibri"/>
                <a:cs typeface="Calibri"/>
                <a:sym typeface="Calibri"/>
              </a:rPr>
              <a:t>Parent/Caregiver Breakout Session: Skills Building</a:t>
            </a:r>
            <a:endParaRPr b="1" sz="1200">
              <a:solidFill>
                <a:schemeClr val="lt1"/>
              </a:solidFill>
              <a:latin typeface="Calibri"/>
              <a:ea typeface="Calibri"/>
              <a:cs typeface="Calibri"/>
              <a:sym typeface="Calibri"/>
            </a:endParaRPr>
          </a:p>
          <a:p>
            <a:pPr indent="0" lvl="0" marL="0" rtl="0" algn="l">
              <a:spcBef>
                <a:spcPts val="0"/>
              </a:spcBef>
              <a:spcAft>
                <a:spcPts val="0"/>
              </a:spcAft>
              <a:buNone/>
            </a:pPr>
            <a:r>
              <a:t/>
            </a:r>
            <a:endParaRPr b="1" sz="1200">
              <a:solidFill>
                <a:schemeClr val="lt1"/>
              </a:solidFill>
              <a:latin typeface="Calibri"/>
              <a:ea typeface="Calibri"/>
              <a:cs typeface="Calibri"/>
              <a:sym typeface="Calibri"/>
            </a:endParaRPr>
          </a:p>
        </p:txBody>
      </p:sp>
      <p:grpSp>
        <p:nvGrpSpPr>
          <p:cNvPr id="741" name="Google Shape;741;p31"/>
          <p:cNvGrpSpPr/>
          <p:nvPr/>
        </p:nvGrpSpPr>
        <p:grpSpPr>
          <a:xfrm>
            <a:off x="766099" y="807203"/>
            <a:ext cx="6027768" cy="6388337"/>
            <a:chOff x="709287" y="628655"/>
            <a:chExt cx="6028371" cy="8751147"/>
          </a:xfrm>
        </p:grpSpPr>
        <p:sp>
          <p:nvSpPr>
            <p:cNvPr id="742" name="Google Shape;742;p31"/>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43" name="Google Shape;743;p31"/>
            <p:cNvSpPr/>
            <p:nvPr/>
          </p:nvSpPr>
          <p:spPr>
            <a:xfrm>
              <a:off x="709288" y="1044130"/>
              <a:ext cx="6026784" cy="7606276"/>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44" name="Google Shape;744;p31"/>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45" name="Google Shape;745;p31"/>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96CC79"/>
            </a:solidFill>
            <a:ln cap="flat" cmpd="sng" w="12700">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746" name="Google Shape;746;p31"/>
          <p:cNvSpPr txBox="1"/>
          <p:nvPr/>
        </p:nvSpPr>
        <p:spPr>
          <a:xfrm>
            <a:off x="1021217" y="844000"/>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Gender Box</a:t>
            </a:r>
            <a:endParaRPr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747" name="Google Shape;747;p31"/>
          <p:cNvSpPr txBox="1"/>
          <p:nvPr/>
        </p:nvSpPr>
        <p:spPr>
          <a:xfrm>
            <a:off x="1201466" y="136669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Instructions</a:t>
            </a:r>
            <a:endParaRPr sz="1200">
              <a:solidFill>
                <a:srgbClr val="96CC79"/>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748" name="Google Shape;748;p31"/>
          <p:cNvSpPr txBox="1"/>
          <p:nvPr/>
        </p:nvSpPr>
        <p:spPr>
          <a:xfrm>
            <a:off x="1430043" y="1635488"/>
            <a:ext cx="4853400" cy="1968900"/>
          </a:xfrm>
          <a:prstGeom prst="rect">
            <a:avLst/>
          </a:prstGeom>
          <a:noFill/>
          <a:ln>
            <a:noFill/>
          </a:ln>
        </p:spPr>
        <p:txBody>
          <a:bodyPr anchorCtr="0" anchor="t" bIns="0" lIns="0" spcFirstLastPara="1" rIns="0" wrap="square" tIns="69825">
            <a:spAutoFit/>
          </a:bodyPr>
          <a:lstStyle/>
          <a:p>
            <a:pPr indent="-185900" lvl="0" marL="244800" rtl="0" algn="l">
              <a:spcBef>
                <a:spcPts val="0"/>
              </a:spcBef>
              <a:spcAft>
                <a:spcPts val="0"/>
              </a:spcAft>
              <a:buClr>
                <a:schemeClr val="dk1"/>
              </a:buClr>
              <a:buSzPts val="1000"/>
              <a:buFont typeface="Calibri"/>
              <a:buAutoNum type="arabicPeriod" startAt="3"/>
            </a:pPr>
            <a:r>
              <a:rPr lang="es" sz="1000">
                <a:solidFill>
                  <a:schemeClr val="dk1"/>
                </a:solidFill>
                <a:latin typeface="Calibri"/>
                <a:ea typeface="Calibri"/>
                <a:cs typeface="Calibri"/>
                <a:sym typeface="Calibri"/>
              </a:rPr>
              <a:t>Draw a girl on the flipchart paper with a box around her. Leave space inside the box and outside the box for writing. </a:t>
            </a:r>
            <a:r>
              <a:rPr lang="es" sz="1000">
                <a:solidFill>
                  <a:schemeClr val="dk1"/>
                </a:solidFill>
                <a:latin typeface="Calibri"/>
                <a:ea typeface="Calibri"/>
                <a:cs typeface="Calibri"/>
                <a:sym typeface="Calibri"/>
              </a:rPr>
              <a:t>Ask participants to quickly </a:t>
            </a:r>
            <a:r>
              <a:rPr lang="es" sz="1000">
                <a:solidFill>
                  <a:schemeClr val="dk1"/>
                </a:solidFill>
                <a:latin typeface="Calibri"/>
                <a:ea typeface="Calibri"/>
                <a:cs typeface="Calibri"/>
                <a:sym typeface="Calibri"/>
              </a:rPr>
              <a:t>name the girl. </a:t>
            </a:r>
            <a:endParaRPr sz="1000">
              <a:solidFill>
                <a:schemeClr val="dk1"/>
              </a:solidFill>
              <a:latin typeface="Calibri"/>
              <a:ea typeface="Calibri"/>
              <a:cs typeface="Calibri"/>
              <a:sym typeface="Calibri"/>
            </a:endParaRPr>
          </a:p>
          <a:p>
            <a:pPr indent="-185900" lvl="1" marL="809999" rtl="0" algn="l">
              <a:spcBef>
                <a:spcPts val="100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What message does the community want to convey to this girl when she is asked to "be a girl"? (Write answers in the box.)</a:t>
            </a:r>
            <a:endParaRPr sz="1000">
              <a:solidFill>
                <a:schemeClr val="dk1"/>
              </a:solidFill>
              <a:latin typeface="Calibri"/>
              <a:ea typeface="Calibri"/>
              <a:cs typeface="Calibri"/>
              <a:sym typeface="Calibri"/>
            </a:endParaRPr>
          </a:p>
          <a:p>
            <a:pPr indent="-185900" lvl="1" marL="809999" rtl="0" algn="l">
              <a:spcBef>
                <a:spcPts val="100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What does society expect girls to do? How are they encouraged to act? (Write answers in the box.)</a:t>
            </a:r>
            <a:endParaRPr sz="1000">
              <a:solidFill>
                <a:schemeClr val="dk1"/>
              </a:solidFill>
              <a:latin typeface="Calibri"/>
              <a:ea typeface="Calibri"/>
              <a:cs typeface="Calibri"/>
              <a:sym typeface="Calibri"/>
            </a:endParaRPr>
          </a:p>
          <a:p>
            <a:pPr indent="-185900" lvl="1" marL="809999" rtl="0" algn="l">
              <a:spcBef>
                <a:spcPts val="100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What about at school? What is she encouraged or expected to do because she is a girl? (Write answers in the box.)</a:t>
            </a:r>
            <a:endParaRPr sz="1000">
              <a:solidFill>
                <a:schemeClr val="dk1"/>
              </a:solidFill>
              <a:latin typeface="Calibri"/>
              <a:ea typeface="Calibri"/>
              <a:cs typeface="Calibri"/>
              <a:sym typeface="Calibri"/>
            </a:endParaRPr>
          </a:p>
          <a:p>
            <a:pPr indent="-185900" lvl="1" marL="809999" rtl="0" algn="l">
              <a:spcBef>
                <a:spcPts val="1000"/>
              </a:spcBef>
              <a:spcAft>
                <a:spcPts val="1000"/>
              </a:spcAft>
              <a:buClr>
                <a:schemeClr val="dk1"/>
              </a:buClr>
              <a:buSzPts val="1000"/>
              <a:buFont typeface="Calibri"/>
              <a:buAutoNum type="alphaLcPeriod"/>
            </a:pPr>
            <a:r>
              <a:rPr lang="es" sz="1000">
                <a:solidFill>
                  <a:schemeClr val="dk1"/>
                </a:solidFill>
                <a:latin typeface="Calibri"/>
                <a:ea typeface="Calibri"/>
                <a:cs typeface="Calibri"/>
                <a:sym typeface="Calibri"/>
              </a:rPr>
              <a:t>What should she not do? (Write answers outside the box.) </a:t>
            </a:r>
            <a:endParaRPr sz="1000">
              <a:solidFill>
                <a:srgbClr val="003C5A"/>
              </a:solidFill>
              <a:latin typeface="Calibri"/>
              <a:ea typeface="Calibri"/>
              <a:cs typeface="Calibri"/>
              <a:sym typeface="Calibri"/>
            </a:endParaRPr>
          </a:p>
        </p:txBody>
      </p:sp>
      <p:sp>
        <p:nvSpPr>
          <p:cNvPr id="749" name="Google Shape;749;p31"/>
          <p:cNvSpPr/>
          <p:nvPr/>
        </p:nvSpPr>
        <p:spPr>
          <a:xfrm>
            <a:off x="1321191" y="3924978"/>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750" name="Google Shape;750;p31"/>
          <p:cNvSpPr txBox="1"/>
          <p:nvPr/>
        </p:nvSpPr>
        <p:spPr>
          <a:xfrm>
            <a:off x="1331616" y="3943711"/>
            <a:ext cx="4770300" cy="9711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Materials</a:t>
            </a:r>
            <a:endParaRPr b="1" sz="1200">
              <a:solidFill>
                <a:srgbClr val="96CC79"/>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92100" lvl="0" marL="457200" marR="0" rtl="0" algn="l">
              <a:lnSpc>
                <a:spcPct val="100000"/>
              </a:lnSpc>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Flipchart paper</a:t>
            </a:r>
            <a:endParaRPr sz="1000">
              <a:solidFill>
                <a:srgbClr val="003C5A"/>
              </a:solidFill>
              <a:latin typeface="Calibri"/>
              <a:ea typeface="Calibri"/>
              <a:cs typeface="Calibri"/>
              <a:sym typeface="Calibri"/>
            </a:endParaRPr>
          </a:p>
          <a:p>
            <a:pPr indent="-292100" lvl="0" marL="457200" rtl="0" algn="l">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Markers</a:t>
            </a:r>
            <a:endParaRPr sz="1000">
              <a:solidFill>
                <a:srgbClr val="003C5A"/>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3C5A"/>
              </a:solidFill>
              <a:latin typeface="Calibri"/>
              <a:ea typeface="Calibri"/>
              <a:cs typeface="Calibri"/>
              <a:sym typeface="Calibri"/>
            </a:endParaRPr>
          </a:p>
        </p:txBody>
      </p:sp>
      <p:sp>
        <p:nvSpPr>
          <p:cNvPr id="751" name="Google Shape;751;p31"/>
          <p:cNvSpPr/>
          <p:nvPr/>
        </p:nvSpPr>
        <p:spPr>
          <a:xfrm>
            <a:off x="1321191" y="4836803"/>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52" name="Google Shape;752;p31"/>
          <p:cNvSpPr txBox="1"/>
          <p:nvPr/>
        </p:nvSpPr>
        <p:spPr>
          <a:xfrm>
            <a:off x="1331616" y="4900486"/>
            <a:ext cx="4770300" cy="12120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Adaptation Guidance</a:t>
            </a:r>
            <a:endParaRPr b="1" sz="1200">
              <a:solidFill>
                <a:srgbClr val="96CC79"/>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0" lvl="0" marL="0" rtl="0" algn="l">
              <a:spcBef>
                <a:spcPts val="0"/>
              </a:spcBef>
              <a:spcAft>
                <a:spcPts val="0"/>
              </a:spcAft>
              <a:buNone/>
            </a:pPr>
            <a:r>
              <a:rPr lang="es" sz="1000">
                <a:solidFill>
                  <a:srgbClr val="003C5A"/>
                </a:solidFill>
                <a:latin typeface="Calibri"/>
                <a:ea typeface="Calibri"/>
                <a:cs typeface="Calibri"/>
                <a:sym typeface="Calibri"/>
              </a:rPr>
              <a:t>Try to go beyond household chores; Research has shown that while household chores is often the most approachable subject for parents and young adolescents, shifting attitudes about chore sharing does not lead to shifts in other gender normative beliefs or behaviors. Achieving gender equality requires addressing the complexity of societal expectations for boys and girls.</a:t>
            </a:r>
            <a:endParaRPr sz="1000">
              <a:solidFill>
                <a:srgbClr val="003C5A"/>
              </a:solidFill>
              <a:latin typeface="Calibri"/>
              <a:ea typeface="Calibri"/>
              <a:cs typeface="Calibri"/>
              <a:sym typeface="Calibri"/>
            </a:endParaRPr>
          </a:p>
        </p:txBody>
      </p:sp>
      <p:sp>
        <p:nvSpPr>
          <p:cNvPr id="753" name="Google Shape;753;p31"/>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4"/>
          <p:cNvSpPr/>
          <p:nvPr/>
        </p:nvSpPr>
        <p:spPr>
          <a:xfrm>
            <a:off x="0" y="-22275"/>
            <a:ext cx="7582200" cy="118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209" name="Google Shape;209;p14"/>
          <p:cNvGrpSpPr/>
          <p:nvPr/>
        </p:nvGrpSpPr>
        <p:grpSpPr>
          <a:xfrm>
            <a:off x="766100" y="3359926"/>
            <a:ext cx="6027767" cy="2260299"/>
            <a:chOff x="709288" y="628655"/>
            <a:chExt cx="6028370" cy="2770313"/>
          </a:xfrm>
        </p:grpSpPr>
        <p:sp>
          <p:nvSpPr>
            <p:cNvPr id="210" name="Google Shape;210;p14"/>
            <p:cNvSpPr/>
            <p:nvPr/>
          </p:nvSpPr>
          <p:spPr>
            <a:xfrm>
              <a:off x="709288" y="1044148"/>
              <a:ext cx="6026784" cy="2354820"/>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11" name="Google Shape;211;p14"/>
            <p:cNvSpPr/>
            <p:nvPr/>
          </p:nvSpPr>
          <p:spPr>
            <a:xfrm>
              <a:off x="709288" y="1044146"/>
              <a:ext cx="6026784" cy="2042233"/>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003C5A"/>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12" name="Google Shape;212;p14"/>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13" name="Google Shape;213;p14"/>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003C5A"/>
            </a:solidFill>
            <a:ln cap="flat" cmpd="sng" w="12700">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214" name="Google Shape;214;p14"/>
          <p:cNvSpPr txBox="1"/>
          <p:nvPr/>
        </p:nvSpPr>
        <p:spPr>
          <a:xfrm>
            <a:off x="540000" y="308475"/>
            <a:ext cx="63327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800">
                <a:latin typeface="Calibri"/>
                <a:ea typeface="Calibri"/>
                <a:cs typeface="Calibri"/>
                <a:sym typeface="Calibri"/>
              </a:rPr>
              <a:t>Activity Bank</a:t>
            </a:r>
            <a:endParaRPr b="1" sz="1800">
              <a:latin typeface="Calibri"/>
              <a:ea typeface="Calibri"/>
              <a:cs typeface="Calibri"/>
              <a:sym typeface="Calibri"/>
            </a:endParaRPr>
          </a:p>
        </p:txBody>
      </p:sp>
      <p:sp>
        <p:nvSpPr>
          <p:cNvPr id="215" name="Google Shape;215;p14"/>
          <p:cNvSpPr/>
          <p:nvPr/>
        </p:nvSpPr>
        <p:spPr>
          <a:xfrm>
            <a:off x="540000" y="1159725"/>
            <a:ext cx="7042200" cy="1044600"/>
          </a:xfrm>
          <a:prstGeom prst="rect">
            <a:avLst/>
          </a:prstGeom>
          <a:solidFill>
            <a:srgbClr val="033C5A"/>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3A5D"/>
              </a:solidFill>
            </a:endParaRPr>
          </a:p>
        </p:txBody>
      </p:sp>
      <p:sp>
        <p:nvSpPr>
          <p:cNvPr id="216" name="Google Shape;216;p14"/>
          <p:cNvSpPr txBox="1"/>
          <p:nvPr/>
        </p:nvSpPr>
        <p:spPr>
          <a:xfrm>
            <a:off x="815375" y="1421775"/>
            <a:ext cx="6332700" cy="52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s" sz="1800">
                <a:solidFill>
                  <a:schemeClr val="lt1"/>
                </a:solidFill>
                <a:latin typeface="Calibri"/>
                <a:ea typeface="Calibri"/>
                <a:cs typeface="Calibri"/>
                <a:sym typeface="Calibri"/>
              </a:rPr>
              <a:t>Icebreakers</a:t>
            </a:r>
            <a:endParaRPr b="1" sz="1800">
              <a:solidFill>
                <a:schemeClr val="lt1"/>
              </a:solidFill>
              <a:latin typeface="Calibri"/>
              <a:ea typeface="Calibri"/>
              <a:cs typeface="Calibri"/>
              <a:sym typeface="Calibri"/>
            </a:endParaRPr>
          </a:p>
        </p:txBody>
      </p:sp>
      <p:sp>
        <p:nvSpPr>
          <p:cNvPr id="217" name="Google Shape;217;p14"/>
          <p:cNvSpPr txBox="1"/>
          <p:nvPr/>
        </p:nvSpPr>
        <p:spPr>
          <a:xfrm>
            <a:off x="766025" y="2311975"/>
            <a:ext cx="6027900" cy="449700"/>
          </a:xfrm>
          <a:prstGeom prst="rect">
            <a:avLst/>
          </a:prstGeom>
          <a:noFill/>
          <a:ln>
            <a:noFill/>
          </a:ln>
        </p:spPr>
        <p:txBody>
          <a:bodyPr anchorCtr="0" anchor="t" bIns="91425" lIns="91425" spcFirstLastPara="1" rIns="91425" wrap="square" tIns="91425">
            <a:noAutofit/>
          </a:bodyPr>
          <a:lstStyle/>
          <a:p>
            <a:pPr indent="-298450" lvl="0" marL="457200" rtl="0" algn="l">
              <a:spcBef>
                <a:spcPts val="400"/>
              </a:spcBef>
              <a:spcAft>
                <a:spcPts val="0"/>
              </a:spcAft>
              <a:buClr>
                <a:srgbClr val="003C5A"/>
              </a:buClr>
              <a:buSzPts val="1100"/>
              <a:buFont typeface="Calibri"/>
              <a:buChar char="●"/>
            </a:pPr>
            <a:r>
              <a:rPr lang="es" sz="1100">
                <a:solidFill>
                  <a:srgbClr val="003C5A"/>
                </a:solidFill>
                <a:latin typeface="Calibri"/>
                <a:ea typeface="Calibri"/>
                <a:cs typeface="Calibri"/>
                <a:sym typeface="Calibri"/>
              </a:rPr>
              <a:t>Icebreakers should be fun, energizing, engaging, and involve all participants. These Icebreakers are merely suggestions and can be substituted with other activities that make more sense for your audiences.    </a:t>
            </a:r>
            <a:endParaRPr sz="1100">
              <a:solidFill>
                <a:srgbClr val="003C5A"/>
              </a:solidFill>
              <a:latin typeface="Calibri"/>
              <a:ea typeface="Calibri"/>
              <a:cs typeface="Calibri"/>
              <a:sym typeface="Calibri"/>
            </a:endParaRPr>
          </a:p>
          <a:p>
            <a:pPr indent="-298450" lvl="0" marL="457200" rtl="0" algn="l">
              <a:spcBef>
                <a:spcPts val="0"/>
              </a:spcBef>
              <a:spcAft>
                <a:spcPts val="0"/>
              </a:spcAft>
              <a:buClr>
                <a:srgbClr val="003C5A"/>
              </a:buClr>
              <a:buSzPts val="1100"/>
              <a:buFont typeface="Calibri"/>
              <a:buChar char="●"/>
            </a:pPr>
            <a:r>
              <a:rPr lang="es" sz="1100">
                <a:solidFill>
                  <a:srgbClr val="003C5A"/>
                </a:solidFill>
                <a:latin typeface="Calibri"/>
                <a:ea typeface="Calibri"/>
                <a:cs typeface="Calibri"/>
                <a:sym typeface="Calibri"/>
              </a:rPr>
              <a:t>For the proposed icebreakers, some preparation and materials are required. </a:t>
            </a:r>
            <a:endParaRPr sz="1100">
              <a:solidFill>
                <a:srgbClr val="003C5A"/>
              </a:solidFill>
              <a:latin typeface="Calibri"/>
              <a:ea typeface="Calibri"/>
              <a:cs typeface="Calibri"/>
              <a:sym typeface="Calibri"/>
            </a:endParaRPr>
          </a:p>
        </p:txBody>
      </p:sp>
      <p:sp>
        <p:nvSpPr>
          <p:cNvPr id="218" name="Google Shape;218;p14"/>
          <p:cNvSpPr txBox="1"/>
          <p:nvPr/>
        </p:nvSpPr>
        <p:spPr>
          <a:xfrm>
            <a:off x="1013580" y="3414475"/>
            <a:ext cx="4421100" cy="213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s" sz="1100">
                <a:solidFill>
                  <a:schemeClr val="lt1"/>
                </a:solidFill>
                <a:latin typeface="Calibri"/>
                <a:ea typeface="Calibri"/>
                <a:cs typeface="Calibri"/>
                <a:sym typeface="Calibri"/>
              </a:rPr>
              <a:t>ICEBREAKER</a:t>
            </a:r>
            <a:r>
              <a:rPr lang="es" sz="1100">
                <a:solidFill>
                  <a:schemeClr val="lt1"/>
                </a:solidFill>
                <a:latin typeface="Calibri"/>
                <a:ea typeface="Calibri"/>
                <a:cs typeface="Calibri"/>
                <a:sym typeface="Calibri"/>
              </a:rPr>
              <a:t>: </a:t>
            </a:r>
            <a:r>
              <a:rPr b="1" lang="es" sz="1300">
                <a:solidFill>
                  <a:schemeClr val="lt1"/>
                </a:solidFill>
                <a:latin typeface="Calibri"/>
                <a:ea typeface="Calibri"/>
                <a:cs typeface="Calibri"/>
                <a:sym typeface="Calibri"/>
              </a:rPr>
              <a:t>Emoji charades</a:t>
            </a:r>
            <a:endParaRPr b="1" sz="1300">
              <a:solidFill>
                <a:schemeClr val="lt1"/>
              </a:solidFill>
              <a:latin typeface="Calibri"/>
              <a:ea typeface="Calibri"/>
              <a:cs typeface="Calibri"/>
              <a:sym typeface="Calibri"/>
            </a:endParaRPr>
          </a:p>
        </p:txBody>
      </p:sp>
      <p:sp>
        <p:nvSpPr>
          <p:cNvPr id="219" name="Google Shape;219;p14"/>
          <p:cNvSpPr txBox="1"/>
          <p:nvPr/>
        </p:nvSpPr>
        <p:spPr>
          <a:xfrm>
            <a:off x="1214067" y="4530125"/>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Instructions</a:t>
            </a:r>
            <a:endParaRPr sz="1200">
              <a:solidFill>
                <a:srgbClr val="003A5D"/>
              </a:solidFill>
              <a:latin typeface="Calibri"/>
              <a:ea typeface="Calibri"/>
              <a:cs typeface="Calibri"/>
              <a:sym typeface="Calibri"/>
            </a:endParaRPr>
          </a:p>
        </p:txBody>
      </p:sp>
      <p:sp>
        <p:nvSpPr>
          <p:cNvPr id="220" name="Google Shape;220;p14"/>
          <p:cNvSpPr txBox="1"/>
          <p:nvPr/>
        </p:nvSpPr>
        <p:spPr>
          <a:xfrm>
            <a:off x="1442625" y="4823397"/>
            <a:ext cx="4857300" cy="320700"/>
          </a:xfrm>
          <a:prstGeom prst="rect">
            <a:avLst/>
          </a:prstGeom>
          <a:noFill/>
          <a:ln>
            <a:noFill/>
          </a:ln>
        </p:spPr>
        <p:txBody>
          <a:bodyPr anchorCtr="0" anchor="t" bIns="0" lIns="0" spcFirstLastPara="1" rIns="0" wrap="square" tIns="12700">
            <a:spAutoFit/>
          </a:bodyPr>
          <a:lstStyle/>
          <a:p>
            <a:pPr indent="-228600" lvl="0" marL="241300" marR="12700" rtl="0" algn="l">
              <a:lnSpc>
                <a:spcPct val="100000"/>
              </a:lnSpc>
              <a:spcBef>
                <a:spcPts val="0"/>
              </a:spcBef>
              <a:spcAft>
                <a:spcPts val="500"/>
              </a:spcAft>
              <a:buClr>
                <a:srgbClr val="033C5A"/>
              </a:buClr>
              <a:buSzPts val="1000"/>
              <a:buFont typeface="Calibri"/>
              <a:buChar char="•"/>
            </a:pPr>
            <a:r>
              <a:rPr lang="es" sz="1000">
                <a:solidFill>
                  <a:srgbClr val="003C5A"/>
                </a:solidFill>
                <a:latin typeface="Calibri"/>
                <a:ea typeface="Calibri"/>
                <a:cs typeface="Calibri"/>
                <a:sym typeface="Calibri"/>
              </a:rPr>
              <a:t>Play </a:t>
            </a:r>
            <a:r>
              <a:rPr lang="es" sz="1000">
                <a:solidFill>
                  <a:srgbClr val="003C5A"/>
                </a:solidFill>
                <a:latin typeface="Calibri"/>
                <a:ea typeface="Calibri"/>
                <a:cs typeface="Calibri"/>
                <a:sym typeface="Calibri"/>
              </a:rPr>
              <a:t>charades</a:t>
            </a:r>
            <a:r>
              <a:rPr lang="es" sz="1000">
                <a:solidFill>
                  <a:srgbClr val="003C5A"/>
                </a:solidFill>
                <a:latin typeface="Calibri"/>
                <a:ea typeface="Calibri"/>
                <a:cs typeface="Calibri"/>
                <a:sym typeface="Calibri"/>
              </a:rPr>
              <a:t> where players act out emojis without speaking and relying solely on gestures, facial expressions and body movements to communicate with their team.  </a:t>
            </a:r>
            <a:endParaRPr sz="1000">
              <a:solidFill>
                <a:srgbClr val="033C5A"/>
              </a:solidFill>
              <a:latin typeface="Calibri"/>
              <a:ea typeface="Calibri"/>
              <a:cs typeface="Calibri"/>
              <a:sym typeface="Calibri"/>
            </a:endParaRPr>
          </a:p>
        </p:txBody>
      </p:sp>
      <p:sp>
        <p:nvSpPr>
          <p:cNvPr id="221" name="Google Shape;221;p14"/>
          <p:cNvSpPr txBox="1"/>
          <p:nvPr/>
        </p:nvSpPr>
        <p:spPr>
          <a:xfrm>
            <a:off x="1215092" y="398008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For use in the following interventions:</a:t>
            </a:r>
            <a:endParaRPr sz="1200">
              <a:solidFill>
                <a:srgbClr val="003A5D"/>
              </a:solidFill>
              <a:latin typeface="Calibri"/>
              <a:ea typeface="Calibri"/>
              <a:cs typeface="Calibri"/>
              <a:sym typeface="Calibri"/>
            </a:endParaRPr>
          </a:p>
        </p:txBody>
      </p:sp>
      <p:sp>
        <p:nvSpPr>
          <p:cNvPr id="222" name="Google Shape;222;p14"/>
          <p:cNvSpPr txBox="1"/>
          <p:nvPr/>
        </p:nvSpPr>
        <p:spPr>
          <a:xfrm>
            <a:off x="4044307" y="3987283"/>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223" name="Google Shape;223;p14"/>
          <p:cNvGrpSpPr/>
          <p:nvPr/>
        </p:nvGrpSpPr>
        <p:grpSpPr>
          <a:xfrm>
            <a:off x="3739253" y="3956694"/>
            <a:ext cx="288001" cy="288001"/>
            <a:chOff x="342077" y="6004624"/>
            <a:chExt cx="409500" cy="409500"/>
          </a:xfrm>
        </p:grpSpPr>
        <p:sp>
          <p:nvSpPr>
            <p:cNvPr id="224" name="Google Shape;224;p14"/>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25" name="Google Shape;225;p14"/>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226" name="Google Shape;226;p14"/>
          <p:cNvSpPr/>
          <p:nvPr/>
        </p:nvSpPr>
        <p:spPr>
          <a:xfrm>
            <a:off x="1215088" y="4429522"/>
            <a:ext cx="5071110" cy="0"/>
          </a:xfrm>
          <a:custGeom>
            <a:rect b="b" l="l" r="r" t="t"/>
            <a:pathLst>
              <a:path extrusionOk="0" h="120000" w="5071110">
                <a:moveTo>
                  <a:pt x="0" y="0"/>
                </a:moveTo>
                <a:lnTo>
                  <a:pt x="5071046" y="0"/>
                </a:lnTo>
              </a:path>
            </a:pathLst>
          </a:custGeom>
          <a:noFill/>
          <a:ln cap="flat" cmpd="sng" w="9525">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nvGrpSpPr>
          <p:cNvPr id="227" name="Google Shape;227;p14"/>
          <p:cNvGrpSpPr/>
          <p:nvPr/>
        </p:nvGrpSpPr>
        <p:grpSpPr>
          <a:xfrm>
            <a:off x="766088" y="5535851"/>
            <a:ext cx="6027767" cy="2260299"/>
            <a:chOff x="709288" y="628655"/>
            <a:chExt cx="6028370" cy="2770313"/>
          </a:xfrm>
        </p:grpSpPr>
        <p:sp>
          <p:nvSpPr>
            <p:cNvPr id="228" name="Google Shape;228;p14"/>
            <p:cNvSpPr/>
            <p:nvPr/>
          </p:nvSpPr>
          <p:spPr>
            <a:xfrm>
              <a:off x="709288" y="1044148"/>
              <a:ext cx="6026784" cy="2354820"/>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29" name="Google Shape;229;p14"/>
            <p:cNvSpPr/>
            <p:nvPr/>
          </p:nvSpPr>
          <p:spPr>
            <a:xfrm>
              <a:off x="709300" y="1044146"/>
              <a:ext cx="6026784" cy="2188107"/>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003C5A"/>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30" name="Google Shape;230;p14"/>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31" name="Google Shape;231;p14"/>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003C5A"/>
            </a:solidFill>
            <a:ln cap="flat" cmpd="sng" w="12700">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232" name="Google Shape;232;p14"/>
          <p:cNvSpPr txBox="1"/>
          <p:nvPr/>
        </p:nvSpPr>
        <p:spPr>
          <a:xfrm>
            <a:off x="1013567" y="5590400"/>
            <a:ext cx="4421100" cy="213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s" sz="1100">
                <a:solidFill>
                  <a:schemeClr val="lt1"/>
                </a:solidFill>
                <a:latin typeface="Calibri"/>
                <a:ea typeface="Calibri"/>
                <a:cs typeface="Calibri"/>
                <a:sym typeface="Calibri"/>
              </a:rPr>
              <a:t>ICEBREAKER: </a:t>
            </a:r>
            <a:r>
              <a:rPr b="1" lang="es" sz="1300">
                <a:solidFill>
                  <a:schemeClr val="lt1"/>
                </a:solidFill>
                <a:latin typeface="Calibri"/>
                <a:ea typeface="Calibri"/>
                <a:cs typeface="Calibri"/>
                <a:sym typeface="Calibri"/>
              </a:rPr>
              <a:t>Storytelling relay</a:t>
            </a:r>
            <a:r>
              <a:rPr lang="es" sz="1300">
                <a:solidFill>
                  <a:schemeClr val="lt1"/>
                </a:solidFill>
                <a:latin typeface="Calibri"/>
                <a:ea typeface="Calibri"/>
                <a:cs typeface="Calibri"/>
                <a:sym typeface="Calibri"/>
              </a:rPr>
              <a:t>     </a:t>
            </a:r>
            <a:endParaRPr b="1" sz="1600">
              <a:solidFill>
                <a:schemeClr val="lt1"/>
              </a:solidFill>
              <a:latin typeface="Calibri"/>
              <a:ea typeface="Calibri"/>
              <a:cs typeface="Calibri"/>
              <a:sym typeface="Calibri"/>
            </a:endParaRPr>
          </a:p>
        </p:txBody>
      </p:sp>
      <p:sp>
        <p:nvSpPr>
          <p:cNvPr id="233" name="Google Shape;233;p14"/>
          <p:cNvSpPr txBox="1"/>
          <p:nvPr/>
        </p:nvSpPr>
        <p:spPr>
          <a:xfrm>
            <a:off x="1214054" y="670605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Instructions</a:t>
            </a:r>
            <a:endParaRPr sz="1200">
              <a:solidFill>
                <a:srgbClr val="003A5D"/>
              </a:solidFill>
              <a:latin typeface="Calibri"/>
              <a:ea typeface="Calibri"/>
              <a:cs typeface="Calibri"/>
              <a:sym typeface="Calibri"/>
            </a:endParaRPr>
          </a:p>
        </p:txBody>
      </p:sp>
      <p:sp>
        <p:nvSpPr>
          <p:cNvPr id="234" name="Google Shape;234;p14"/>
          <p:cNvSpPr txBox="1"/>
          <p:nvPr/>
        </p:nvSpPr>
        <p:spPr>
          <a:xfrm>
            <a:off x="1442613" y="6999322"/>
            <a:ext cx="4857300" cy="474600"/>
          </a:xfrm>
          <a:prstGeom prst="rect">
            <a:avLst/>
          </a:prstGeom>
          <a:noFill/>
          <a:ln>
            <a:noFill/>
          </a:ln>
        </p:spPr>
        <p:txBody>
          <a:bodyPr anchorCtr="0" anchor="t" bIns="0" lIns="0" spcFirstLastPara="1" rIns="0" wrap="square" tIns="12700">
            <a:spAutoFit/>
          </a:bodyPr>
          <a:lstStyle/>
          <a:p>
            <a:pPr indent="-228600" lvl="0" marL="241300" marR="12700" rtl="0" algn="l">
              <a:lnSpc>
                <a:spcPct val="100000"/>
              </a:lnSpc>
              <a:spcBef>
                <a:spcPts val="0"/>
              </a:spcBef>
              <a:spcAft>
                <a:spcPts val="500"/>
              </a:spcAft>
              <a:buClr>
                <a:srgbClr val="033C5A"/>
              </a:buClr>
              <a:buSzPts val="1000"/>
              <a:buFont typeface="Calibri"/>
              <a:buChar char="•"/>
            </a:pPr>
            <a:r>
              <a:rPr lang="es" sz="1000">
                <a:solidFill>
                  <a:srgbClr val="003C5A"/>
                </a:solidFill>
                <a:latin typeface="Calibri"/>
                <a:ea typeface="Calibri"/>
                <a:cs typeface="Calibri"/>
                <a:sym typeface="Calibri"/>
              </a:rPr>
              <a:t>Participants collaboratively build a story by each contributing one line. Sit in a circle, start with one participant, and keep going until everyone has contributed one sentence. See where you end up!</a:t>
            </a:r>
            <a:endParaRPr sz="1000">
              <a:solidFill>
                <a:srgbClr val="033C5A"/>
              </a:solidFill>
              <a:latin typeface="Calibri"/>
              <a:ea typeface="Calibri"/>
              <a:cs typeface="Calibri"/>
              <a:sym typeface="Calibri"/>
            </a:endParaRPr>
          </a:p>
        </p:txBody>
      </p:sp>
      <p:sp>
        <p:nvSpPr>
          <p:cNvPr id="235" name="Google Shape;235;p14"/>
          <p:cNvSpPr txBox="1"/>
          <p:nvPr/>
        </p:nvSpPr>
        <p:spPr>
          <a:xfrm>
            <a:off x="1215079" y="615601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For use in the following interventions:</a:t>
            </a:r>
            <a:endParaRPr sz="1200">
              <a:solidFill>
                <a:srgbClr val="003A5D"/>
              </a:solidFill>
              <a:latin typeface="Calibri"/>
              <a:ea typeface="Calibri"/>
              <a:cs typeface="Calibri"/>
              <a:sym typeface="Calibri"/>
            </a:endParaRPr>
          </a:p>
        </p:txBody>
      </p:sp>
      <p:sp>
        <p:nvSpPr>
          <p:cNvPr id="236" name="Google Shape;236;p14"/>
          <p:cNvSpPr txBox="1"/>
          <p:nvPr/>
        </p:nvSpPr>
        <p:spPr>
          <a:xfrm>
            <a:off x="4044294" y="6239408"/>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237" name="Google Shape;237;p14"/>
          <p:cNvGrpSpPr/>
          <p:nvPr/>
        </p:nvGrpSpPr>
        <p:grpSpPr>
          <a:xfrm>
            <a:off x="3739240" y="6208819"/>
            <a:ext cx="288001" cy="288001"/>
            <a:chOff x="342077" y="6004624"/>
            <a:chExt cx="409500" cy="409500"/>
          </a:xfrm>
        </p:grpSpPr>
        <p:sp>
          <p:nvSpPr>
            <p:cNvPr id="238" name="Google Shape;238;p14"/>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9" name="Google Shape;239;p14"/>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240" name="Google Shape;240;p14"/>
          <p:cNvSpPr/>
          <p:nvPr/>
        </p:nvSpPr>
        <p:spPr>
          <a:xfrm>
            <a:off x="1215075" y="6605447"/>
            <a:ext cx="5071110" cy="0"/>
          </a:xfrm>
          <a:custGeom>
            <a:rect b="b" l="l" r="r" t="t"/>
            <a:pathLst>
              <a:path extrusionOk="0" h="120000" w="5071110">
                <a:moveTo>
                  <a:pt x="0" y="0"/>
                </a:moveTo>
                <a:lnTo>
                  <a:pt x="5071046" y="0"/>
                </a:lnTo>
              </a:path>
            </a:pathLst>
          </a:custGeom>
          <a:noFill/>
          <a:ln cap="flat" cmpd="sng" w="9525">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nvGrpSpPr>
          <p:cNvPr id="241" name="Google Shape;241;p14"/>
          <p:cNvGrpSpPr/>
          <p:nvPr/>
        </p:nvGrpSpPr>
        <p:grpSpPr>
          <a:xfrm>
            <a:off x="766088" y="7774051"/>
            <a:ext cx="6027767" cy="2260299"/>
            <a:chOff x="709288" y="628655"/>
            <a:chExt cx="6028370" cy="2770313"/>
          </a:xfrm>
        </p:grpSpPr>
        <p:sp>
          <p:nvSpPr>
            <p:cNvPr id="242" name="Google Shape;242;p14"/>
            <p:cNvSpPr/>
            <p:nvPr/>
          </p:nvSpPr>
          <p:spPr>
            <a:xfrm>
              <a:off x="709288" y="1044148"/>
              <a:ext cx="6026784" cy="2354820"/>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43" name="Google Shape;243;p14"/>
            <p:cNvSpPr/>
            <p:nvPr/>
          </p:nvSpPr>
          <p:spPr>
            <a:xfrm>
              <a:off x="709300" y="1044146"/>
              <a:ext cx="6026784" cy="2188107"/>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003C5A"/>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44" name="Google Shape;244;p14"/>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45" name="Google Shape;245;p14"/>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003C5A"/>
            </a:solidFill>
            <a:ln cap="flat" cmpd="sng" w="12700">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246" name="Google Shape;246;p14"/>
          <p:cNvSpPr txBox="1"/>
          <p:nvPr/>
        </p:nvSpPr>
        <p:spPr>
          <a:xfrm>
            <a:off x="1013567" y="7828600"/>
            <a:ext cx="4421100" cy="213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s" sz="1100">
                <a:solidFill>
                  <a:schemeClr val="lt1"/>
                </a:solidFill>
                <a:latin typeface="Calibri"/>
                <a:ea typeface="Calibri"/>
                <a:cs typeface="Calibri"/>
                <a:sym typeface="Calibri"/>
              </a:rPr>
              <a:t>ICEBREAKER: </a:t>
            </a:r>
            <a:r>
              <a:rPr b="1" lang="es" sz="1300">
                <a:solidFill>
                  <a:schemeClr val="lt1"/>
                </a:solidFill>
                <a:latin typeface="Calibri"/>
                <a:ea typeface="Calibri"/>
                <a:cs typeface="Calibri"/>
                <a:sym typeface="Calibri"/>
              </a:rPr>
              <a:t>Photo scavenger hunt</a:t>
            </a:r>
            <a:r>
              <a:rPr b="1" lang="es" sz="1300">
                <a:solidFill>
                  <a:schemeClr val="lt1"/>
                </a:solidFill>
                <a:latin typeface="Calibri"/>
                <a:ea typeface="Calibri"/>
                <a:cs typeface="Calibri"/>
                <a:sym typeface="Calibri"/>
              </a:rPr>
              <a:t>   </a:t>
            </a:r>
            <a:r>
              <a:rPr lang="es" sz="1300">
                <a:solidFill>
                  <a:schemeClr val="lt1"/>
                </a:solidFill>
                <a:latin typeface="Calibri"/>
                <a:ea typeface="Calibri"/>
                <a:cs typeface="Calibri"/>
                <a:sym typeface="Calibri"/>
              </a:rPr>
              <a:t> </a:t>
            </a:r>
            <a:endParaRPr b="1" sz="1600">
              <a:solidFill>
                <a:schemeClr val="lt1"/>
              </a:solidFill>
              <a:latin typeface="Calibri"/>
              <a:ea typeface="Calibri"/>
              <a:cs typeface="Calibri"/>
              <a:sym typeface="Calibri"/>
            </a:endParaRPr>
          </a:p>
        </p:txBody>
      </p:sp>
      <p:sp>
        <p:nvSpPr>
          <p:cNvPr id="247" name="Google Shape;247;p14"/>
          <p:cNvSpPr txBox="1"/>
          <p:nvPr/>
        </p:nvSpPr>
        <p:spPr>
          <a:xfrm>
            <a:off x="1214054" y="894425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Instructions</a:t>
            </a:r>
            <a:endParaRPr sz="1200">
              <a:solidFill>
                <a:srgbClr val="003A5D"/>
              </a:solidFill>
              <a:latin typeface="Calibri"/>
              <a:ea typeface="Calibri"/>
              <a:cs typeface="Calibri"/>
              <a:sym typeface="Calibri"/>
            </a:endParaRPr>
          </a:p>
        </p:txBody>
      </p:sp>
      <p:sp>
        <p:nvSpPr>
          <p:cNvPr id="248" name="Google Shape;248;p14"/>
          <p:cNvSpPr txBox="1"/>
          <p:nvPr/>
        </p:nvSpPr>
        <p:spPr>
          <a:xfrm>
            <a:off x="1442613" y="9237522"/>
            <a:ext cx="4857300" cy="474600"/>
          </a:xfrm>
          <a:prstGeom prst="rect">
            <a:avLst/>
          </a:prstGeom>
          <a:noFill/>
          <a:ln>
            <a:noFill/>
          </a:ln>
        </p:spPr>
        <p:txBody>
          <a:bodyPr anchorCtr="0" anchor="t" bIns="0" lIns="0" spcFirstLastPara="1" rIns="0" wrap="square" tIns="12700">
            <a:spAutoFit/>
          </a:bodyPr>
          <a:lstStyle/>
          <a:p>
            <a:pPr indent="-228600" lvl="0" marL="241300" marR="12700" rtl="0" algn="l">
              <a:lnSpc>
                <a:spcPct val="100000"/>
              </a:lnSpc>
              <a:spcBef>
                <a:spcPts val="0"/>
              </a:spcBef>
              <a:spcAft>
                <a:spcPts val="500"/>
              </a:spcAft>
              <a:buClr>
                <a:srgbClr val="033C5A"/>
              </a:buClr>
              <a:buSzPts val="1000"/>
              <a:buFont typeface="Calibri"/>
              <a:buChar char="•"/>
            </a:pPr>
            <a:r>
              <a:rPr lang="es" sz="1000">
                <a:solidFill>
                  <a:srgbClr val="003C5A"/>
                </a:solidFill>
                <a:latin typeface="Calibri"/>
                <a:ea typeface="Calibri"/>
                <a:cs typeface="Calibri"/>
                <a:sym typeface="Calibri"/>
              </a:rPr>
              <a:t>Send families on a rapid scavenger hunt where they have to take pictures of certain things. F</a:t>
            </a:r>
            <a:r>
              <a:rPr lang="es" sz="1000">
                <a:solidFill>
                  <a:srgbClr val="003C5A"/>
                </a:solidFill>
                <a:latin typeface="Calibri"/>
                <a:ea typeface="Calibri"/>
                <a:cs typeface="Calibri"/>
                <a:sym typeface="Calibri"/>
              </a:rPr>
              <a:t>or example, take a selfie looking up at a tree, or take a picture at the corner store.</a:t>
            </a:r>
            <a:endParaRPr sz="1000">
              <a:solidFill>
                <a:srgbClr val="033C5A"/>
              </a:solidFill>
              <a:latin typeface="Calibri"/>
              <a:ea typeface="Calibri"/>
              <a:cs typeface="Calibri"/>
              <a:sym typeface="Calibri"/>
            </a:endParaRPr>
          </a:p>
        </p:txBody>
      </p:sp>
      <p:sp>
        <p:nvSpPr>
          <p:cNvPr id="249" name="Google Shape;249;p14"/>
          <p:cNvSpPr txBox="1"/>
          <p:nvPr/>
        </p:nvSpPr>
        <p:spPr>
          <a:xfrm>
            <a:off x="1215079" y="839421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For use in the following interventions:</a:t>
            </a:r>
            <a:endParaRPr sz="1200">
              <a:solidFill>
                <a:srgbClr val="003A5D"/>
              </a:solidFill>
              <a:latin typeface="Calibri"/>
              <a:ea typeface="Calibri"/>
              <a:cs typeface="Calibri"/>
              <a:sym typeface="Calibri"/>
            </a:endParaRPr>
          </a:p>
        </p:txBody>
      </p:sp>
      <p:sp>
        <p:nvSpPr>
          <p:cNvPr id="250" name="Google Shape;250;p14"/>
          <p:cNvSpPr txBox="1"/>
          <p:nvPr/>
        </p:nvSpPr>
        <p:spPr>
          <a:xfrm>
            <a:off x="4044294" y="8401408"/>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251" name="Google Shape;251;p14"/>
          <p:cNvGrpSpPr/>
          <p:nvPr/>
        </p:nvGrpSpPr>
        <p:grpSpPr>
          <a:xfrm>
            <a:off x="3739240" y="8370819"/>
            <a:ext cx="288001" cy="288001"/>
            <a:chOff x="342077" y="6004624"/>
            <a:chExt cx="409500" cy="409500"/>
          </a:xfrm>
        </p:grpSpPr>
        <p:sp>
          <p:nvSpPr>
            <p:cNvPr id="252" name="Google Shape;252;p14"/>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53" name="Google Shape;253;p14"/>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254" name="Google Shape;254;p14"/>
          <p:cNvSpPr/>
          <p:nvPr/>
        </p:nvSpPr>
        <p:spPr>
          <a:xfrm>
            <a:off x="1215075" y="8843647"/>
            <a:ext cx="5071110" cy="0"/>
          </a:xfrm>
          <a:custGeom>
            <a:rect b="b" l="l" r="r" t="t"/>
            <a:pathLst>
              <a:path extrusionOk="0" h="120000" w="5071110">
                <a:moveTo>
                  <a:pt x="0" y="0"/>
                </a:moveTo>
                <a:lnTo>
                  <a:pt x="5071046" y="0"/>
                </a:lnTo>
              </a:path>
            </a:pathLst>
          </a:custGeom>
          <a:noFill/>
          <a:ln cap="flat" cmpd="sng" w="9525">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55" name="Google Shape;255;p14"/>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7" name="Shape 757"/>
        <p:cNvGrpSpPr/>
        <p:nvPr/>
      </p:nvGrpSpPr>
      <p:grpSpPr>
        <a:xfrm>
          <a:off x="0" y="0"/>
          <a:ext cx="0" cy="0"/>
          <a:chOff x="0" y="0"/>
          <a:chExt cx="0" cy="0"/>
        </a:xfrm>
      </p:grpSpPr>
      <p:sp>
        <p:nvSpPr>
          <p:cNvPr id="758" name="Google Shape;758;p32"/>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59" name="Google Shape;759;p32"/>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760" name="Google Shape;760;p32"/>
          <p:cNvSpPr/>
          <p:nvPr/>
        </p:nvSpPr>
        <p:spPr>
          <a:xfrm>
            <a:off x="1812900" y="-22275"/>
            <a:ext cx="5747100" cy="562200"/>
          </a:xfrm>
          <a:prstGeom prst="rect">
            <a:avLst/>
          </a:prstGeom>
          <a:solidFill>
            <a:srgbClr val="96CC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761" name="Google Shape;761;p32"/>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12700" rtl="0" algn="l">
              <a:spcBef>
                <a:spcPts val="0"/>
              </a:spcBef>
              <a:spcAft>
                <a:spcPts val="0"/>
              </a:spcAft>
              <a:buNone/>
            </a:pPr>
            <a:r>
              <a:rPr b="1" lang="es" sz="1200">
                <a:solidFill>
                  <a:schemeClr val="lt1"/>
                </a:solidFill>
                <a:latin typeface="Calibri"/>
                <a:ea typeface="Calibri"/>
                <a:cs typeface="Calibri"/>
                <a:sym typeface="Calibri"/>
              </a:rPr>
              <a:t>Parent/Caregiver Breakout Session: Skills Building</a:t>
            </a:r>
            <a:endParaRPr b="1" sz="1200">
              <a:solidFill>
                <a:schemeClr val="lt1"/>
              </a:solidFill>
              <a:latin typeface="Calibri"/>
              <a:ea typeface="Calibri"/>
              <a:cs typeface="Calibri"/>
              <a:sym typeface="Calibri"/>
            </a:endParaRPr>
          </a:p>
          <a:p>
            <a:pPr indent="0" lvl="0" marL="0" rtl="0" algn="l">
              <a:spcBef>
                <a:spcPts val="0"/>
              </a:spcBef>
              <a:spcAft>
                <a:spcPts val="0"/>
              </a:spcAft>
              <a:buNone/>
            </a:pPr>
            <a:r>
              <a:t/>
            </a:r>
            <a:endParaRPr b="1" sz="1200">
              <a:solidFill>
                <a:schemeClr val="lt1"/>
              </a:solidFill>
              <a:latin typeface="Calibri"/>
              <a:ea typeface="Calibri"/>
              <a:cs typeface="Calibri"/>
              <a:sym typeface="Calibri"/>
            </a:endParaRPr>
          </a:p>
        </p:txBody>
      </p:sp>
      <p:grpSp>
        <p:nvGrpSpPr>
          <p:cNvPr id="762" name="Google Shape;762;p32"/>
          <p:cNvGrpSpPr/>
          <p:nvPr/>
        </p:nvGrpSpPr>
        <p:grpSpPr>
          <a:xfrm>
            <a:off x="760949" y="821251"/>
            <a:ext cx="6027768" cy="9070532"/>
            <a:chOff x="709287" y="628655"/>
            <a:chExt cx="6028371" cy="11117211"/>
          </a:xfrm>
        </p:grpSpPr>
        <p:sp>
          <p:nvSpPr>
            <p:cNvPr id="763" name="Google Shape;763;p32"/>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64" name="Google Shape;764;p32"/>
            <p:cNvSpPr/>
            <p:nvPr/>
          </p:nvSpPr>
          <p:spPr>
            <a:xfrm>
              <a:off x="709288" y="763654"/>
              <a:ext cx="6026784" cy="10982212"/>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65" name="Google Shape;765;p32"/>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66" name="Google Shape;766;p32"/>
            <p:cNvSpPr/>
            <p:nvPr/>
          </p:nvSpPr>
          <p:spPr>
            <a:xfrm>
              <a:off x="714049" y="632470"/>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96CC79"/>
            </a:solidFill>
            <a:ln cap="flat" cmpd="sng" w="12700">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767" name="Google Shape;767;p32"/>
          <p:cNvSpPr txBox="1"/>
          <p:nvPr/>
        </p:nvSpPr>
        <p:spPr>
          <a:xfrm>
            <a:off x="1016050" y="807200"/>
            <a:ext cx="4421100" cy="3822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Gender Stereotypes</a:t>
            </a:r>
            <a:endParaRPr sz="1100">
              <a:solidFill>
                <a:schemeClr val="lt1"/>
              </a:solidFill>
              <a:latin typeface="Calibri"/>
              <a:ea typeface="Calibri"/>
              <a:cs typeface="Calibri"/>
              <a:sym typeface="Calibri"/>
            </a:endParaRPr>
          </a:p>
        </p:txBody>
      </p:sp>
      <p:sp>
        <p:nvSpPr>
          <p:cNvPr id="768" name="Google Shape;768;p32"/>
          <p:cNvSpPr txBox="1"/>
          <p:nvPr/>
        </p:nvSpPr>
        <p:spPr>
          <a:xfrm>
            <a:off x="1208917" y="244865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Goals</a:t>
            </a:r>
            <a:endParaRPr sz="1200">
              <a:solidFill>
                <a:srgbClr val="96CC79"/>
              </a:solidFill>
              <a:latin typeface="Calibri"/>
              <a:ea typeface="Calibri"/>
              <a:cs typeface="Calibri"/>
              <a:sym typeface="Calibri"/>
            </a:endParaRPr>
          </a:p>
        </p:txBody>
      </p:sp>
      <p:sp>
        <p:nvSpPr>
          <p:cNvPr id="769" name="Google Shape;769;p32"/>
          <p:cNvSpPr txBox="1"/>
          <p:nvPr/>
        </p:nvSpPr>
        <p:spPr>
          <a:xfrm>
            <a:off x="1437481" y="2741916"/>
            <a:ext cx="4857300" cy="5670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Understand what is meant by the word ‘gender’, what are gender stereotypes, and how they show up in VYAs’ lives.</a:t>
            </a:r>
            <a:endParaRPr sz="1200">
              <a:solidFill>
                <a:srgbClr val="003C5A"/>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b="1" sz="1200">
              <a:solidFill>
                <a:srgbClr val="003C5A"/>
              </a:solidFill>
              <a:latin typeface="Calibri"/>
              <a:ea typeface="Calibri"/>
              <a:cs typeface="Calibri"/>
              <a:sym typeface="Calibri"/>
            </a:endParaRPr>
          </a:p>
        </p:txBody>
      </p:sp>
      <p:sp>
        <p:nvSpPr>
          <p:cNvPr id="770" name="Google Shape;770;p32"/>
          <p:cNvSpPr txBox="1"/>
          <p:nvPr/>
        </p:nvSpPr>
        <p:spPr>
          <a:xfrm>
            <a:off x="1209942" y="144141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For use in the following interventions:</a:t>
            </a:r>
            <a:endParaRPr b="1" sz="1200">
              <a:solidFill>
                <a:srgbClr val="96CC79"/>
              </a:solidFill>
              <a:latin typeface="Calibri"/>
              <a:ea typeface="Calibri"/>
              <a:cs typeface="Calibri"/>
              <a:sym typeface="Calibri"/>
            </a:endParaRPr>
          </a:p>
        </p:txBody>
      </p:sp>
      <p:sp>
        <p:nvSpPr>
          <p:cNvPr id="771" name="Google Shape;771;p32"/>
          <p:cNvSpPr/>
          <p:nvPr/>
        </p:nvSpPr>
        <p:spPr>
          <a:xfrm>
            <a:off x="1209938" y="2348047"/>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72" name="Google Shape;772;p32"/>
          <p:cNvSpPr/>
          <p:nvPr/>
        </p:nvSpPr>
        <p:spPr>
          <a:xfrm>
            <a:off x="1209950" y="3291735"/>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773" name="Google Shape;773;p32"/>
          <p:cNvSpPr txBox="1"/>
          <p:nvPr/>
        </p:nvSpPr>
        <p:spPr>
          <a:xfrm>
            <a:off x="1184829" y="4513286"/>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Instructions</a:t>
            </a:r>
            <a:endParaRPr sz="1200">
              <a:solidFill>
                <a:srgbClr val="96CC79"/>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774" name="Google Shape;774;p32"/>
          <p:cNvSpPr txBox="1"/>
          <p:nvPr/>
        </p:nvSpPr>
        <p:spPr>
          <a:xfrm>
            <a:off x="1184825" y="4755525"/>
            <a:ext cx="5071200" cy="4701000"/>
          </a:xfrm>
          <a:prstGeom prst="rect">
            <a:avLst/>
          </a:prstGeom>
          <a:noFill/>
          <a:ln>
            <a:noFill/>
          </a:ln>
        </p:spPr>
        <p:txBody>
          <a:bodyPr anchorCtr="0" anchor="t" bIns="0" lIns="0" spcFirstLastPara="1" rIns="0" wrap="square" tIns="69825">
            <a:spAutoFit/>
          </a:bodyPr>
          <a:lstStyle/>
          <a:p>
            <a:pPr indent="-185900" lvl="0" marL="244800" rtl="0" algn="l">
              <a:spcBef>
                <a:spcPts val="0"/>
              </a:spcBef>
              <a:spcAft>
                <a:spcPts val="0"/>
              </a:spcAft>
              <a:buClr>
                <a:schemeClr val="dk1"/>
              </a:buClr>
              <a:buSzPts val="1000"/>
              <a:buFont typeface="Calibri"/>
              <a:buAutoNum type="arabicPeriod"/>
            </a:pPr>
            <a:r>
              <a:rPr b="1" lang="es" sz="1000">
                <a:solidFill>
                  <a:schemeClr val="dk1"/>
                </a:solidFill>
                <a:latin typeface="Calibri"/>
                <a:ea typeface="Calibri"/>
                <a:cs typeface="Calibri"/>
                <a:sym typeface="Calibri"/>
              </a:rPr>
              <a:t>Play the video:</a:t>
            </a:r>
            <a:r>
              <a:rPr lang="es" sz="1000">
                <a:solidFill>
                  <a:schemeClr val="dk1"/>
                </a:solidFill>
                <a:latin typeface="Calibri"/>
                <a:ea typeface="Calibri"/>
                <a:cs typeface="Calibri"/>
                <a:sym typeface="Calibri"/>
              </a:rPr>
              <a:t> Show the video about g</a:t>
            </a:r>
            <a:r>
              <a:rPr lang="es" sz="1000">
                <a:solidFill>
                  <a:schemeClr val="dk1"/>
                </a:solidFill>
                <a:latin typeface="Calibri"/>
                <a:ea typeface="Calibri"/>
                <a:cs typeface="Calibri"/>
                <a:sym typeface="Calibri"/>
              </a:rPr>
              <a:t>ender</a:t>
            </a:r>
            <a:r>
              <a:rPr lang="es" sz="1000">
                <a:solidFill>
                  <a:schemeClr val="dk1"/>
                </a:solidFill>
                <a:latin typeface="Calibri"/>
                <a:ea typeface="Calibri"/>
                <a:cs typeface="Calibri"/>
                <a:sym typeface="Calibri"/>
              </a:rPr>
              <a:t> stereotypes</a:t>
            </a:r>
            <a:r>
              <a:rPr lang="es" sz="1000">
                <a:solidFill>
                  <a:schemeClr val="dk1"/>
                </a:solidFill>
                <a:latin typeface="Calibri"/>
                <a:ea typeface="Calibri"/>
                <a:cs typeface="Calibri"/>
                <a:sym typeface="Calibri"/>
              </a:rPr>
              <a:t> (</a:t>
            </a:r>
            <a:r>
              <a:rPr lang="es" sz="1000" u="sng">
                <a:solidFill>
                  <a:schemeClr val="hlink"/>
                </a:solidFill>
                <a:latin typeface="Calibri"/>
                <a:ea typeface="Calibri"/>
                <a:cs typeface="Calibri"/>
                <a:sym typeface="Calibri"/>
                <a:hlinkClick r:id="rId3"/>
              </a:rPr>
              <a:t>linked here</a:t>
            </a:r>
            <a:r>
              <a:rPr lang="es"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185900" lvl="0" marL="244800" rtl="0" algn="l">
              <a:spcBef>
                <a:spcPts val="1000"/>
              </a:spcBef>
              <a:spcAft>
                <a:spcPts val="0"/>
              </a:spcAft>
              <a:buClr>
                <a:schemeClr val="dk1"/>
              </a:buClr>
              <a:buSzPts val="1000"/>
              <a:buFont typeface="Calibri"/>
              <a:buAutoNum type="arabicPeriod"/>
            </a:pPr>
            <a:r>
              <a:rPr b="1" lang="es" sz="1000">
                <a:solidFill>
                  <a:schemeClr val="dk1"/>
                </a:solidFill>
                <a:latin typeface="Calibri"/>
                <a:ea typeface="Calibri"/>
                <a:cs typeface="Calibri"/>
                <a:sym typeface="Calibri"/>
              </a:rPr>
              <a:t>Discuss:</a:t>
            </a:r>
            <a:r>
              <a:rPr lang="es" sz="1000">
                <a:solidFill>
                  <a:schemeClr val="dk1"/>
                </a:solidFill>
                <a:latin typeface="Calibri"/>
                <a:ea typeface="Calibri"/>
                <a:cs typeface="Calibri"/>
                <a:sym typeface="Calibri"/>
              </a:rPr>
              <a:t> Use the following questions to encourage discussion:</a:t>
            </a:r>
            <a:endParaRPr sz="1000">
              <a:solidFill>
                <a:schemeClr val="dk1"/>
              </a:solidFill>
              <a:latin typeface="Calibri"/>
              <a:ea typeface="Calibri"/>
              <a:cs typeface="Calibri"/>
              <a:sym typeface="Calibri"/>
            </a:endParaRPr>
          </a:p>
          <a:p>
            <a:pPr indent="-185900" lvl="2" marL="795600" rtl="0" algn="l">
              <a:lnSpc>
                <a:spcPct val="100000"/>
              </a:lnSpc>
              <a:spcBef>
                <a:spcPts val="1000"/>
              </a:spcBef>
              <a:spcAft>
                <a:spcPts val="0"/>
              </a:spcAft>
              <a:buClr>
                <a:srgbClr val="96CC79"/>
              </a:buClr>
              <a:buSzPts val="1000"/>
              <a:buFont typeface="Calibri"/>
              <a:buChar char="■"/>
            </a:pPr>
            <a:r>
              <a:rPr b="1" lang="es" sz="1000">
                <a:solidFill>
                  <a:schemeClr val="dk1"/>
                </a:solidFill>
                <a:latin typeface="Calibri"/>
                <a:ea typeface="Calibri"/>
                <a:cs typeface="Calibri"/>
                <a:sym typeface="Calibri"/>
              </a:rPr>
              <a:t>Questions for Safe Schools</a:t>
            </a:r>
            <a:endParaRPr b="1" sz="1000">
              <a:solidFill>
                <a:schemeClr val="dk1"/>
              </a:solidFill>
              <a:latin typeface="Calibri"/>
              <a:ea typeface="Calibri"/>
              <a:cs typeface="Calibri"/>
              <a:sym typeface="Calibri"/>
            </a:endParaRPr>
          </a:p>
          <a:p>
            <a:pPr indent="-185900" lvl="3" marL="1040400" rtl="0" algn="l">
              <a:lnSpc>
                <a:spcPct val="100000"/>
              </a:lnSpc>
              <a:spcBef>
                <a:spcPts val="5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What happens if a boy or girl behaves out of the ordinary?</a:t>
            </a:r>
            <a:endParaRPr sz="1000">
              <a:solidFill>
                <a:schemeClr val="dk1"/>
              </a:solidFill>
              <a:latin typeface="Calibri"/>
              <a:ea typeface="Calibri"/>
              <a:cs typeface="Calibri"/>
              <a:sym typeface="Calibri"/>
            </a:endParaRPr>
          </a:p>
          <a:p>
            <a:pPr indent="-185900" lvl="3" marL="1040400" rtl="0" algn="l">
              <a:lnSpc>
                <a:spcPct val="100000"/>
              </a:lnSpc>
              <a:spcBef>
                <a:spcPts val="5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Do you know any examples of boys or girls who don't fit the messages in the box? How would society react to them? </a:t>
            </a:r>
            <a:endParaRPr sz="1000">
              <a:solidFill>
                <a:schemeClr val="dk1"/>
              </a:solidFill>
              <a:latin typeface="Calibri"/>
              <a:ea typeface="Calibri"/>
              <a:cs typeface="Calibri"/>
              <a:sym typeface="Calibri"/>
            </a:endParaRPr>
          </a:p>
          <a:p>
            <a:pPr indent="-185900" lvl="3" marL="1040400" rtl="0" algn="l">
              <a:lnSpc>
                <a:spcPct val="100000"/>
              </a:lnSpc>
              <a:spcBef>
                <a:spcPts val="5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Have you seen these expectations happening </a:t>
            </a:r>
            <a:r>
              <a:rPr lang="es" sz="1000">
                <a:solidFill>
                  <a:schemeClr val="dk1"/>
                </a:solidFill>
                <a:latin typeface="Calibri"/>
                <a:ea typeface="Calibri"/>
                <a:cs typeface="Calibri"/>
                <a:sym typeface="Calibri"/>
              </a:rPr>
              <a:t>in your school</a:t>
            </a:r>
            <a:r>
              <a:rPr lang="es"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185900" lvl="3" marL="1040400" rtl="0" algn="l">
              <a:lnSpc>
                <a:spcPct val="100000"/>
              </a:lnSpc>
              <a:spcBef>
                <a:spcPts val="5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Do you have expectations of </a:t>
            </a:r>
            <a:r>
              <a:rPr lang="es" sz="1000">
                <a:solidFill>
                  <a:schemeClr val="dk1"/>
                </a:solidFill>
                <a:latin typeface="Calibri"/>
                <a:ea typeface="Calibri"/>
                <a:cs typeface="Calibri"/>
                <a:sym typeface="Calibri"/>
              </a:rPr>
              <a:t>your students</a:t>
            </a:r>
            <a:r>
              <a:rPr lang="es" sz="1000">
                <a:solidFill>
                  <a:schemeClr val="dk1"/>
                </a:solidFill>
                <a:latin typeface="Calibri"/>
                <a:ea typeface="Calibri"/>
                <a:cs typeface="Calibri"/>
                <a:sym typeface="Calibri"/>
              </a:rPr>
              <a:t> regarding how they should act, feel, or behave? </a:t>
            </a:r>
            <a:endParaRPr sz="1000">
              <a:solidFill>
                <a:schemeClr val="dk1"/>
              </a:solidFill>
              <a:latin typeface="Calibri"/>
              <a:ea typeface="Calibri"/>
              <a:cs typeface="Calibri"/>
              <a:sym typeface="Calibri"/>
            </a:endParaRPr>
          </a:p>
          <a:p>
            <a:pPr indent="-185900" lvl="3" marL="1040400" rtl="0" algn="l">
              <a:lnSpc>
                <a:spcPct val="100000"/>
              </a:lnSpc>
              <a:spcBef>
                <a:spcPts val="5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Are the expectations different for boys and girls? </a:t>
            </a:r>
            <a:endParaRPr sz="1000">
              <a:solidFill>
                <a:schemeClr val="dk1"/>
              </a:solidFill>
              <a:latin typeface="Calibri"/>
              <a:ea typeface="Calibri"/>
              <a:cs typeface="Calibri"/>
              <a:sym typeface="Calibri"/>
            </a:endParaRPr>
          </a:p>
          <a:p>
            <a:pPr indent="-185900" lvl="3" marL="1040400" rtl="0" algn="l">
              <a:lnSpc>
                <a:spcPct val="100000"/>
              </a:lnSpc>
              <a:spcBef>
                <a:spcPts val="5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How do these gender expectations impact positively/negatively on boys' and girls' learning?</a:t>
            </a:r>
            <a:endParaRPr sz="1000">
              <a:solidFill>
                <a:schemeClr val="dk1"/>
              </a:solidFill>
              <a:latin typeface="Calibri"/>
              <a:ea typeface="Calibri"/>
              <a:cs typeface="Calibri"/>
              <a:sym typeface="Calibri"/>
            </a:endParaRPr>
          </a:p>
          <a:p>
            <a:pPr indent="-185900" lvl="2" marL="795600" rtl="0" algn="l">
              <a:lnSpc>
                <a:spcPct val="100000"/>
              </a:lnSpc>
              <a:spcBef>
                <a:spcPts val="500"/>
              </a:spcBef>
              <a:spcAft>
                <a:spcPts val="0"/>
              </a:spcAft>
              <a:buClr>
                <a:srgbClr val="96CC79"/>
              </a:buClr>
              <a:buSzPts val="1000"/>
              <a:buFont typeface="Calibri"/>
              <a:buChar char="■"/>
            </a:pPr>
            <a:r>
              <a:rPr b="1" lang="es" sz="1000">
                <a:solidFill>
                  <a:schemeClr val="dk1"/>
                </a:solidFill>
                <a:latin typeface="Calibri"/>
                <a:ea typeface="Calibri"/>
                <a:cs typeface="Calibri"/>
                <a:sym typeface="Calibri"/>
              </a:rPr>
              <a:t>Questions for Family Space or Multi-Stakeholder Forum</a:t>
            </a:r>
            <a:endParaRPr b="1" sz="1000">
              <a:solidFill>
                <a:schemeClr val="dk1"/>
              </a:solidFill>
              <a:latin typeface="Calibri"/>
              <a:ea typeface="Calibri"/>
              <a:cs typeface="Calibri"/>
              <a:sym typeface="Calibri"/>
            </a:endParaRPr>
          </a:p>
          <a:p>
            <a:pPr indent="-185900" lvl="3" marL="1040400" rtl="0" algn="l">
              <a:lnSpc>
                <a:spcPct val="100000"/>
              </a:lnSpc>
              <a:spcBef>
                <a:spcPts val="5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What happens if a boy or girl behaves out of the ordinary?</a:t>
            </a:r>
            <a:endParaRPr sz="1000">
              <a:solidFill>
                <a:schemeClr val="dk1"/>
              </a:solidFill>
              <a:latin typeface="Calibri"/>
              <a:ea typeface="Calibri"/>
              <a:cs typeface="Calibri"/>
              <a:sym typeface="Calibri"/>
            </a:endParaRPr>
          </a:p>
          <a:p>
            <a:pPr indent="-185900" lvl="3" marL="1040400" rtl="0" algn="l">
              <a:lnSpc>
                <a:spcPct val="100000"/>
              </a:lnSpc>
              <a:spcBef>
                <a:spcPts val="5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Do you know any examples of boys or girls who don't fit the messages in the box? How would society react to them? </a:t>
            </a:r>
            <a:endParaRPr sz="1000">
              <a:solidFill>
                <a:schemeClr val="dk1"/>
              </a:solidFill>
              <a:latin typeface="Calibri"/>
              <a:ea typeface="Calibri"/>
              <a:cs typeface="Calibri"/>
              <a:sym typeface="Calibri"/>
            </a:endParaRPr>
          </a:p>
          <a:p>
            <a:pPr indent="-185900" lvl="3" marL="1040400" rtl="0" algn="l">
              <a:lnSpc>
                <a:spcPct val="100000"/>
              </a:lnSpc>
              <a:spcBef>
                <a:spcPts val="5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Have you seen these expectations happening in your homes or communities? </a:t>
            </a:r>
            <a:endParaRPr sz="1000">
              <a:solidFill>
                <a:schemeClr val="dk1"/>
              </a:solidFill>
              <a:latin typeface="Calibri"/>
              <a:ea typeface="Calibri"/>
              <a:cs typeface="Calibri"/>
              <a:sym typeface="Calibri"/>
            </a:endParaRPr>
          </a:p>
          <a:p>
            <a:pPr indent="-185900" lvl="3" marL="1040400" rtl="0" algn="l">
              <a:lnSpc>
                <a:spcPct val="100000"/>
              </a:lnSpc>
              <a:spcBef>
                <a:spcPts val="5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What expectations do you have </a:t>
            </a:r>
            <a:r>
              <a:rPr lang="es" sz="1000">
                <a:solidFill>
                  <a:schemeClr val="dk1"/>
                </a:solidFill>
                <a:latin typeface="Calibri"/>
                <a:ea typeface="Calibri"/>
                <a:cs typeface="Calibri"/>
                <a:sym typeface="Calibri"/>
              </a:rPr>
              <a:t>of</a:t>
            </a:r>
            <a:r>
              <a:rPr lang="es" sz="1000">
                <a:solidFill>
                  <a:schemeClr val="dk1"/>
                </a:solidFill>
                <a:latin typeface="Calibri"/>
                <a:ea typeface="Calibri"/>
                <a:cs typeface="Calibri"/>
                <a:sym typeface="Calibri"/>
              </a:rPr>
              <a:t> your children regarding how they should act, feel, or behave? </a:t>
            </a:r>
            <a:endParaRPr sz="1000">
              <a:solidFill>
                <a:schemeClr val="dk1"/>
              </a:solidFill>
              <a:latin typeface="Calibri"/>
              <a:ea typeface="Calibri"/>
              <a:cs typeface="Calibri"/>
              <a:sym typeface="Calibri"/>
            </a:endParaRPr>
          </a:p>
          <a:p>
            <a:pPr indent="-185900" lvl="3" marL="1040400" rtl="0" algn="l">
              <a:lnSpc>
                <a:spcPct val="100000"/>
              </a:lnSpc>
              <a:spcBef>
                <a:spcPts val="500"/>
              </a:spcBef>
              <a:spcAft>
                <a:spcPts val="0"/>
              </a:spcAft>
              <a:buClr>
                <a:schemeClr val="dk1"/>
              </a:buClr>
              <a:buSzPts val="1000"/>
              <a:buFont typeface="Calibri"/>
              <a:buAutoNum type="arabicPeriod"/>
            </a:pPr>
            <a:r>
              <a:rPr lang="es" sz="1000">
                <a:solidFill>
                  <a:schemeClr val="dk1"/>
                </a:solidFill>
                <a:latin typeface="Calibri"/>
                <a:ea typeface="Calibri"/>
                <a:cs typeface="Calibri"/>
                <a:sym typeface="Calibri"/>
              </a:rPr>
              <a:t>Are the expectations different for boys and girls? </a:t>
            </a:r>
            <a:endParaRPr sz="1000">
              <a:solidFill>
                <a:schemeClr val="dk1"/>
              </a:solidFill>
              <a:latin typeface="Calibri"/>
              <a:ea typeface="Calibri"/>
              <a:cs typeface="Calibri"/>
              <a:sym typeface="Calibri"/>
            </a:endParaRPr>
          </a:p>
          <a:p>
            <a:pPr indent="-185900" lvl="3" marL="1040400" rtl="0" algn="l">
              <a:lnSpc>
                <a:spcPct val="100000"/>
              </a:lnSpc>
              <a:spcBef>
                <a:spcPts val="500"/>
              </a:spcBef>
              <a:spcAft>
                <a:spcPts val="500"/>
              </a:spcAft>
              <a:buClr>
                <a:schemeClr val="dk1"/>
              </a:buClr>
              <a:buSzPts val="1000"/>
              <a:buFont typeface="Calibri"/>
              <a:buAutoNum type="arabicPeriod"/>
            </a:pPr>
            <a:r>
              <a:rPr lang="es" sz="1000">
                <a:solidFill>
                  <a:schemeClr val="dk1"/>
                </a:solidFill>
                <a:latin typeface="Calibri"/>
                <a:ea typeface="Calibri"/>
                <a:cs typeface="Calibri"/>
                <a:sym typeface="Calibri"/>
              </a:rPr>
              <a:t>How might these gender expectations impact positively/negatively on boys' and girls'? Should she not do because she is a girl? (Write answers outside the box.</a:t>
            </a:r>
            <a:endParaRPr sz="1000">
              <a:solidFill>
                <a:schemeClr val="dk1"/>
              </a:solidFill>
              <a:latin typeface="Calibri"/>
              <a:ea typeface="Calibri"/>
              <a:cs typeface="Calibri"/>
              <a:sym typeface="Calibri"/>
            </a:endParaRPr>
          </a:p>
        </p:txBody>
      </p:sp>
      <p:sp>
        <p:nvSpPr>
          <p:cNvPr id="775" name="Google Shape;775;p32"/>
          <p:cNvSpPr txBox="1"/>
          <p:nvPr/>
        </p:nvSpPr>
        <p:spPr>
          <a:xfrm>
            <a:off x="5550025" y="9535875"/>
            <a:ext cx="12036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s" sz="1000">
                <a:solidFill>
                  <a:srgbClr val="96CC79"/>
                </a:solidFill>
                <a:latin typeface="Calibri"/>
                <a:ea typeface="Calibri"/>
                <a:cs typeface="Calibri"/>
                <a:sym typeface="Calibri"/>
              </a:rPr>
              <a:t>Activity continue</a:t>
            </a:r>
            <a:endParaRPr i="1" sz="1000">
              <a:solidFill>
                <a:srgbClr val="96CC79"/>
              </a:solidFill>
              <a:latin typeface="Calibri"/>
              <a:ea typeface="Calibri"/>
              <a:cs typeface="Calibri"/>
              <a:sym typeface="Calibri"/>
            </a:endParaRPr>
          </a:p>
        </p:txBody>
      </p:sp>
      <p:cxnSp>
        <p:nvCxnSpPr>
          <p:cNvPr id="776" name="Google Shape;776;p32"/>
          <p:cNvCxnSpPr/>
          <p:nvPr/>
        </p:nvCxnSpPr>
        <p:spPr>
          <a:xfrm>
            <a:off x="6580425" y="9636075"/>
            <a:ext cx="7800" cy="138300"/>
          </a:xfrm>
          <a:prstGeom prst="straightConnector1">
            <a:avLst/>
          </a:prstGeom>
          <a:noFill/>
          <a:ln cap="flat" cmpd="sng" w="9525">
            <a:solidFill>
              <a:srgbClr val="96CC79"/>
            </a:solidFill>
            <a:prstDash val="solid"/>
            <a:round/>
            <a:headEnd len="med" w="med" type="none"/>
            <a:tailEnd len="med" w="med" type="stealth"/>
          </a:ln>
        </p:spPr>
      </p:cxnSp>
      <p:sp>
        <p:nvSpPr>
          <p:cNvPr id="777" name="Google Shape;777;p32"/>
          <p:cNvSpPr txBox="1"/>
          <p:nvPr/>
        </p:nvSpPr>
        <p:spPr>
          <a:xfrm>
            <a:off x="1595369" y="1857258"/>
            <a:ext cx="12036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Family Space</a:t>
            </a:r>
            <a:endParaRPr b="1" sz="1200">
              <a:solidFill>
                <a:srgbClr val="000033"/>
              </a:solidFill>
              <a:latin typeface="Calibri"/>
              <a:ea typeface="Calibri"/>
              <a:cs typeface="Calibri"/>
              <a:sym typeface="Calibri"/>
            </a:endParaRPr>
          </a:p>
        </p:txBody>
      </p:sp>
      <p:grpSp>
        <p:nvGrpSpPr>
          <p:cNvPr id="778" name="Google Shape;778;p32"/>
          <p:cNvGrpSpPr/>
          <p:nvPr/>
        </p:nvGrpSpPr>
        <p:grpSpPr>
          <a:xfrm>
            <a:off x="1307365" y="1841569"/>
            <a:ext cx="288001" cy="288001"/>
            <a:chOff x="342077" y="6004624"/>
            <a:chExt cx="409500" cy="409500"/>
          </a:xfrm>
        </p:grpSpPr>
        <p:sp>
          <p:nvSpPr>
            <p:cNvPr id="779" name="Google Shape;779;p32"/>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80" name="Google Shape;780;p32"/>
            <p:cNvPicPr preferRelativeResize="0"/>
            <p:nvPr/>
          </p:nvPicPr>
          <p:blipFill rotWithShape="1">
            <a:blip r:embed="rId4">
              <a:alphaModFix/>
            </a:blip>
            <a:srcRect b="6035" l="7023" r="7220" t="16887"/>
            <a:stretch/>
          </p:blipFill>
          <p:spPr>
            <a:xfrm>
              <a:off x="438154" y="6111604"/>
              <a:ext cx="217200" cy="195300"/>
            </a:xfrm>
            <a:prstGeom prst="rect">
              <a:avLst/>
            </a:prstGeom>
            <a:noFill/>
            <a:ln>
              <a:noFill/>
            </a:ln>
          </p:spPr>
        </p:pic>
      </p:grpSp>
      <p:sp>
        <p:nvSpPr>
          <p:cNvPr id="781" name="Google Shape;781;p32"/>
          <p:cNvSpPr txBox="1"/>
          <p:nvPr/>
        </p:nvSpPr>
        <p:spPr>
          <a:xfrm>
            <a:off x="3058294" y="1857258"/>
            <a:ext cx="12036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Safe Schools</a:t>
            </a:r>
            <a:endParaRPr b="1" sz="1200">
              <a:solidFill>
                <a:srgbClr val="000033"/>
              </a:solidFill>
              <a:latin typeface="Calibri"/>
              <a:ea typeface="Calibri"/>
              <a:cs typeface="Calibri"/>
              <a:sym typeface="Calibri"/>
            </a:endParaRPr>
          </a:p>
        </p:txBody>
      </p:sp>
      <p:sp>
        <p:nvSpPr>
          <p:cNvPr id="782" name="Google Shape;782;p32"/>
          <p:cNvSpPr/>
          <p:nvPr/>
        </p:nvSpPr>
        <p:spPr>
          <a:xfrm>
            <a:off x="2770290" y="1841569"/>
            <a:ext cx="288000" cy="2880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3" name="Google Shape;783;p32"/>
          <p:cNvSpPr txBox="1"/>
          <p:nvPr/>
        </p:nvSpPr>
        <p:spPr>
          <a:xfrm>
            <a:off x="4460478" y="1867075"/>
            <a:ext cx="18207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Multi-Stakeholder Forum</a:t>
            </a:r>
            <a:endParaRPr b="1" sz="1200">
              <a:solidFill>
                <a:srgbClr val="000033"/>
              </a:solidFill>
              <a:latin typeface="Calibri"/>
              <a:ea typeface="Calibri"/>
              <a:cs typeface="Calibri"/>
              <a:sym typeface="Calibri"/>
            </a:endParaRPr>
          </a:p>
        </p:txBody>
      </p:sp>
      <p:sp>
        <p:nvSpPr>
          <p:cNvPr id="784" name="Google Shape;784;p32"/>
          <p:cNvSpPr/>
          <p:nvPr/>
        </p:nvSpPr>
        <p:spPr>
          <a:xfrm>
            <a:off x="4172465" y="1851382"/>
            <a:ext cx="288001" cy="288001"/>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85" name="Google Shape;785;p32"/>
          <p:cNvPicPr preferRelativeResize="0"/>
          <p:nvPr/>
        </p:nvPicPr>
        <p:blipFill rotWithShape="1">
          <a:blip r:embed="rId5">
            <a:alphaModFix/>
          </a:blip>
          <a:srcRect b="12986" l="7395" r="6915" t="8925"/>
          <a:stretch/>
        </p:blipFill>
        <p:spPr>
          <a:xfrm>
            <a:off x="2821300" y="1883412"/>
            <a:ext cx="186000" cy="156300"/>
          </a:xfrm>
          <a:prstGeom prst="round2SameRect">
            <a:avLst>
              <a:gd fmla="val 50000" name="adj1"/>
              <a:gd fmla="val 4354" name="adj2"/>
            </a:avLst>
          </a:prstGeom>
          <a:noFill/>
          <a:ln>
            <a:noFill/>
          </a:ln>
        </p:spPr>
      </p:pic>
      <p:pic>
        <p:nvPicPr>
          <p:cNvPr id="786" name="Google Shape;786;p32"/>
          <p:cNvPicPr preferRelativeResize="0"/>
          <p:nvPr/>
        </p:nvPicPr>
        <p:blipFill rotWithShape="1">
          <a:blip r:embed="rId6">
            <a:alphaModFix/>
          </a:blip>
          <a:srcRect b="18249" l="13415" r="9352" t="19445"/>
          <a:stretch/>
        </p:blipFill>
        <p:spPr>
          <a:xfrm>
            <a:off x="4213198" y="1900987"/>
            <a:ext cx="222300" cy="169200"/>
          </a:xfrm>
          <a:prstGeom prst="roundRect">
            <a:avLst>
              <a:gd fmla="val 38843" name="adj"/>
            </a:avLst>
          </a:prstGeom>
          <a:noFill/>
          <a:ln>
            <a:noFill/>
          </a:ln>
        </p:spPr>
      </p:pic>
      <p:sp>
        <p:nvSpPr>
          <p:cNvPr id="787" name="Google Shape;787;p32"/>
          <p:cNvSpPr txBox="1"/>
          <p:nvPr/>
        </p:nvSpPr>
        <p:spPr>
          <a:xfrm>
            <a:off x="1274941" y="3449573"/>
            <a:ext cx="4770300" cy="11481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Materials</a:t>
            </a:r>
            <a:endParaRPr b="1" sz="1200">
              <a:solidFill>
                <a:srgbClr val="96CC79"/>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92100" lvl="0" marL="457200" marR="0" rtl="0" algn="l">
              <a:lnSpc>
                <a:spcPct val="100000"/>
              </a:lnSpc>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AMAZE video on Gender Stereotypes,</a:t>
            </a:r>
            <a:r>
              <a:rPr lang="es" sz="1000">
                <a:solidFill>
                  <a:srgbClr val="003C5A"/>
                </a:solidFill>
                <a:latin typeface="Calibri"/>
                <a:ea typeface="Calibri"/>
                <a:cs typeface="Calibri"/>
                <a:sym typeface="Calibri"/>
              </a:rPr>
              <a:t> </a:t>
            </a:r>
            <a:r>
              <a:rPr lang="es" sz="1000" u="sng">
                <a:solidFill>
                  <a:schemeClr val="hlink"/>
                </a:solidFill>
                <a:latin typeface="Calibri"/>
                <a:ea typeface="Calibri"/>
                <a:cs typeface="Calibri"/>
                <a:sym typeface="Calibri"/>
                <a:hlinkClick r:id="rId7"/>
              </a:rPr>
              <a:t>linked here</a:t>
            </a:r>
            <a:r>
              <a:rPr lang="es" sz="1000">
                <a:solidFill>
                  <a:srgbClr val="003C5A"/>
                </a:solidFill>
                <a:latin typeface="Calibri"/>
                <a:ea typeface="Calibri"/>
                <a:cs typeface="Calibri"/>
                <a:sym typeface="Calibri"/>
              </a:rPr>
              <a:t>. </a:t>
            </a:r>
            <a:endParaRPr sz="1000">
              <a:solidFill>
                <a:srgbClr val="003C5A"/>
              </a:solidFill>
              <a:latin typeface="Calibri"/>
              <a:ea typeface="Calibri"/>
              <a:cs typeface="Calibri"/>
              <a:sym typeface="Calibri"/>
            </a:endParaRPr>
          </a:p>
          <a:p>
            <a:pPr indent="-292100" lvl="0" marL="457200" rtl="0" algn="l">
              <a:lnSpc>
                <a:spcPct val="115000"/>
              </a:lnSpc>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TV or laptop and projector to show the video </a:t>
            </a:r>
            <a:endParaRPr sz="1000">
              <a:solidFill>
                <a:srgbClr val="003C5A"/>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1000">
              <a:solidFill>
                <a:srgbClr val="003C5A"/>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3C5A"/>
              </a:solidFill>
              <a:latin typeface="Calibri"/>
              <a:ea typeface="Calibri"/>
              <a:cs typeface="Calibri"/>
              <a:sym typeface="Calibri"/>
            </a:endParaRPr>
          </a:p>
        </p:txBody>
      </p:sp>
      <p:sp>
        <p:nvSpPr>
          <p:cNvPr id="788" name="Google Shape;788;p32"/>
          <p:cNvSpPr/>
          <p:nvPr/>
        </p:nvSpPr>
        <p:spPr>
          <a:xfrm>
            <a:off x="1168791" y="4458378"/>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789" name="Google Shape;789;p32"/>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3" name="Shape 793"/>
        <p:cNvGrpSpPr/>
        <p:nvPr/>
      </p:nvGrpSpPr>
      <p:grpSpPr>
        <a:xfrm>
          <a:off x="0" y="0"/>
          <a:ext cx="0" cy="0"/>
          <a:chOff x="0" y="0"/>
          <a:chExt cx="0" cy="0"/>
        </a:xfrm>
      </p:grpSpPr>
      <p:sp>
        <p:nvSpPr>
          <p:cNvPr id="794" name="Google Shape;794;p33"/>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95" name="Google Shape;795;p33"/>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796" name="Google Shape;796;p33"/>
          <p:cNvSpPr/>
          <p:nvPr/>
        </p:nvSpPr>
        <p:spPr>
          <a:xfrm>
            <a:off x="1812900" y="-22275"/>
            <a:ext cx="5747100" cy="562200"/>
          </a:xfrm>
          <a:prstGeom prst="rect">
            <a:avLst/>
          </a:prstGeom>
          <a:solidFill>
            <a:srgbClr val="96CC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797" name="Google Shape;797;p33"/>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12700" rtl="0" algn="l">
              <a:spcBef>
                <a:spcPts val="0"/>
              </a:spcBef>
              <a:spcAft>
                <a:spcPts val="0"/>
              </a:spcAft>
              <a:buNone/>
            </a:pPr>
            <a:r>
              <a:rPr b="1" lang="es" sz="1200">
                <a:solidFill>
                  <a:schemeClr val="lt1"/>
                </a:solidFill>
                <a:latin typeface="Calibri"/>
                <a:ea typeface="Calibri"/>
                <a:cs typeface="Calibri"/>
                <a:sym typeface="Calibri"/>
              </a:rPr>
              <a:t>Parent/Caregiver Breakout Session: Skills Building</a:t>
            </a:r>
            <a:endParaRPr b="1" sz="1200">
              <a:solidFill>
                <a:schemeClr val="lt1"/>
              </a:solidFill>
              <a:latin typeface="Calibri"/>
              <a:ea typeface="Calibri"/>
              <a:cs typeface="Calibri"/>
              <a:sym typeface="Calibri"/>
            </a:endParaRPr>
          </a:p>
          <a:p>
            <a:pPr indent="0" lvl="0" marL="0" rtl="0" algn="l">
              <a:spcBef>
                <a:spcPts val="0"/>
              </a:spcBef>
              <a:spcAft>
                <a:spcPts val="0"/>
              </a:spcAft>
              <a:buNone/>
            </a:pPr>
            <a:r>
              <a:t/>
            </a:r>
            <a:endParaRPr b="1" sz="1200">
              <a:solidFill>
                <a:schemeClr val="lt1"/>
              </a:solidFill>
              <a:latin typeface="Calibri"/>
              <a:ea typeface="Calibri"/>
              <a:cs typeface="Calibri"/>
              <a:sym typeface="Calibri"/>
            </a:endParaRPr>
          </a:p>
        </p:txBody>
      </p:sp>
      <p:grpSp>
        <p:nvGrpSpPr>
          <p:cNvPr id="798" name="Google Shape;798;p33"/>
          <p:cNvGrpSpPr/>
          <p:nvPr/>
        </p:nvGrpSpPr>
        <p:grpSpPr>
          <a:xfrm>
            <a:off x="766100" y="807203"/>
            <a:ext cx="6027767" cy="3908697"/>
            <a:chOff x="709288" y="628655"/>
            <a:chExt cx="6028370" cy="5354379"/>
          </a:xfrm>
        </p:grpSpPr>
        <p:sp>
          <p:nvSpPr>
            <p:cNvPr id="799" name="Google Shape;799;p33"/>
            <p:cNvSpPr/>
            <p:nvPr/>
          </p:nvSpPr>
          <p:spPr>
            <a:xfrm>
              <a:off x="709288" y="1044164"/>
              <a:ext cx="6026784" cy="4938870"/>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00" name="Google Shape;800;p33"/>
            <p:cNvSpPr/>
            <p:nvPr/>
          </p:nvSpPr>
          <p:spPr>
            <a:xfrm>
              <a:off x="709288" y="1044130"/>
              <a:ext cx="6026784" cy="3355097"/>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01" name="Google Shape;801;p33"/>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02" name="Google Shape;802;p33"/>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96CC79"/>
            </a:solidFill>
            <a:ln cap="flat" cmpd="sng" w="12700">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803" name="Google Shape;803;p33"/>
          <p:cNvSpPr txBox="1"/>
          <p:nvPr/>
        </p:nvSpPr>
        <p:spPr>
          <a:xfrm>
            <a:off x="1021217" y="844000"/>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Gender Stereotypes</a:t>
            </a:r>
            <a:endParaRPr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804" name="Google Shape;804;p33"/>
          <p:cNvSpPr txBox="1"/>
          <p:nvPr/>
        </p:nvSpPr>
        <p:spPr>
          <a:xfrm>
            <a:off x="1331625" y="1471479"/>
            <a:ext cx="4770300" cy="18432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Adaptation Guidance</a:t>
            </a:r>
            <a:endParaRPr b="1" sz="1200">
              <a:solidFill>
                <a:srgbClr val="96CC79"/>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92100" lvl="0" marL="457200" rtl="0" algn="l">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The AMAZE videos are available in many languages. </a:t>
            </a:r>
            <a:r>
              <a:rPr lang="es" sz="1000">
                <a:solidFill>
                  <a:srgbClr val="003C5A"/>
                </a:solidFill>
                <a:latin typeface="Calibri"/>
                <a:ea typeface="Calibri"/>
                <a:cs typeface="Calibri"/>
                <a:sym typeface="Calibri"/>
              </a:rPr>
              <a:t>Search the </a:t>
            </a:r>
            <a:r>
              <a:rPr lang="es" sz="1000" u="sng">
                <a:solidFill>
                  <a:schemeClr val="hlink"/>
                </a:solidFill>
                <a:latin typeface="Calibri"/>
                <a:ea typeface="Calibri"/>
                <a:cs typeface="Calibri"/>
                <a:sym typeface="Calibri"/>
                <a:hlinkClick r:id="rId3"/>
              </a:rPr>
              <a:t>AMAZE website</a:t>
            </a:r>
            <a:r>
              <a:rPr lang="es" sz="1000">
                <a:solidFill>
                  <a:srgbClr val="003C5A"/>
                </a:solidFill>
                <a:latin typeface="Calibri"/>
                <a:ea typeface="Calibri"/>
                <a:cs typeface="Calibri"/>
                <a:sym typeface="Calibri"/>
              </a:rPr>
              <a:t> to see if it is available </a:t>
            </a:r>
            <a:r>
              <a:rPr lang="es" sz="1000">
                <a:solidFill>
                  <a:srgbClr val="003C5A"/>
                </a:solidFill>
                <a:latin typeface="Calibri"/>
                <a:ea typeface="Calibri"/>
                <a:cs typeface="Calibri"/>
                <a:sym typeface="Calibri"/>
              </a:rPr>
              <a:t>in your language. </a:t>
            </a:r>
            <a:r>
              <a:rPr lang="es" sz="1000">
                <a:solidFill>
                  <a:srgbClr val="003C5A"/>
                </a:solidFill>
                <a:latin typeface="Calibri"/>
                <a:ea typeface="Calibri"/>
                <a:cs typeface="Calibri"/>
                <a:sym typeface="Calibri"/>
              </a:rPr>
              <a:t>If not, consider these alternatives:</a:t>
            </a:r>
            <a:endParaRPr sz="1000">
              <a:solidFill>
                <a:srgbClr val="003C5A"/>
              </a:solidFill>
              <a:latin typeface="Calibri"/>
              <a:ea typeface="Calibri"/>
              <a:cs typeface="Calibri"/>
              <a:sym typeface="Calibri"/>
            </a:endParaRPr>
          </a:p>
          <a:p>
            <a:pPr indent="-292100" lvl="1" marL="914400" rtl="0" algn="l">
              <a:spcBef>
                <a:spcPts val="0"/>
              </a:spcBef>
              <a:spcAft>
                <a:spcPts val="0"/>
              </a:spcAft>
              <a:buSzPts val="1000"/>
              <a:buFont typeface="Calibri"/>
              <a:buChar char="○"/>
            </a:pPr>
            <a:r>
              <a:rPr lang="es" sz="1000">
                <a:solidFill>
                  <a:srgbClr val="003C5A"/>
                </a:solidFill>
                <a:latin typeface="Calibri"/>
                <a:ea typeface="Calibri"/>
                <a:cs typeface="Calibri"/>
                <a:sym typeface="Calibri"/>
              </a:rPr>
              <a:t>Search for the video on YouTube and activate closed captioning in your language. </a:t>
            </a:r>
            <a:endParaRPr sz="1000">
              <a:solidFill>
                <a:srgbClr val="003C5A"/>
              </a:solidFill>
              <a:latin typeface="Calibri"/>
              <a:ea typeface="Calibri"/>
              <a:cs typeface="Calibri"/>
              <a:sym typeface="Calibri"/>
            </a:endParaRPr>
          </a:p>
          <a:p>
            <a:pPr indent="-292100" lvl="1" marL="914400" rtl="0" algn="l">
              <a:spcBef>
                <a:spcPts val="0"/>
              </a:spcBef>
              <a:spcAft>
                <a:spcPts val="0"/>
              </a:spcAft>
              <a:buSzPts val="1000"/>
              <a:buFont typeface="Calibri"/>
              <a:buChar char="○"/>
            </a:pPr>
            <a:r>
              <a:rPr lang="es" sz="1000">
                <a:solidFill>
                  <a:srgbClr val="003C5A"/>
                </a:solidFill>
                <a:latin typeface="Calibri"/>
                <a:ea typeface="Calibri"/>
                <a:cs typeface="Calibri"/>
                <a:sym typeface="Calibri"/>
              </a:rPr>
              <a:t>Conduct a live, simultaneous translation of the video. </a:t>
            </a:r>
            <a:endParaRPr sz="1000">
              <a:solidFill>
                <a:srgbClr val="003C5A"/>
              </a:solidFill>
              <a:latin typeface="Calibri"/>
              <a:ea typeface="Calibri"/>
              <a:cs typeface="Calibri"/>
              <a:sym typeface="Calibri"/>
            </a:endParaRPr>
          </a:p>
          <a:p>
            <a:pPr indent="-292100" lvl="1" marL="914400" rtl="0" algn="l">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Get a video transcript and translate that through a free, online translator such as </a:t>
            </a:r>
            <a:r>
              <a:rPr lang="es" sz="1000" u="sng">
                <a:solidFill>
                  <a:schemeClr val="hlink"/>
                </a:solidFill>
                <a:latin typeface="Calibri"/>
                <a:ea typeface="Calibri"/>
                <a:cs typeface="Calibri"/>
                <a:sym typeface="Calibri"/>
                <a:hlinkClick r:id="rId4"/>
              </a:rPr>
              <a:t>deepl. </a:t>
            </a:r>
            <a:endParaRPr sz="1000">
              <a:solidFill>
                <a:srgbClr val="003C5A"/>
              </a:solidFill>
              <a:latin typeface="Calibri"/>
              <a:ea typeface="Calibri"/>
              <a:cs typeface="Calibri"/>
              <a:sym typeface="Calibri"/>
            </a:endParaRPr>
          </a:p>
          <a:p>
            <a:pPr indent="-292100" lvl="0" marL="457200" rtl="0" algn="l">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Review the questions for relevance to your audience. </a:t>
            </a:r>
            <a:endParaRPr sz="1000">
              <a:solidFill>
                <a:srgbClr val="003C5A"/>
              </a:solidFill>
              <a:latin typeface="Calibri"/>
              <a:ea typeface="Calibri"/>
              <a:cs typeface="Calibri"/>
              <a:sym typeface="Calibri"/>
            </a:endParaRPr>
          </a:p>
          <a:p>
            <a:pPr indent="0" lvl="0" marL="0" rtl="0" algn="l">
              <a:spcBef>
                <a:spcPts val="0"/>
              </a:spcBef>
              <a:spcAft>
                <a:spcPts val="0"/>
              </a:spcAft>
              <a:buNone/>
            </a:pPr>
            <a:r>
              <a:t/>
            </a:r>
            <a:endParaRPr sz="1100">
              <a:solidFill>
                <a:srgbClr val="003C5A"/>
              </a:solidFill>
              <a:latin typeface="Calibri"/>
              <a:ea typeface="Calibri"/>
              <a:cs typeface="Calibri"/>
              <a:sym typeface="Calibri"/>
            </a:endParaRPr>
          </a:p>
        </p:txBody>
      </p:sp>
      <p:sp>
        <p:nvSpPr>
          <p:cNvPr id="805" name="Google Shape;805;p33"/>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9" name="Shape 809"/>
        <p:cNvGrpSpPr/>
        <p:nvPr/>
      </p:nvGrpSpPr>
      <p:grpSpPr>
        <a:xfrm>
          <a:off x="0" y="0"/>
          <a:ext cx="0" cy="0"/>
          <a:chOff x="0" y="0"/>
          <a:chExt cx="0" cy="0"/>
        </a:xfrm>
      </p:grpSpPr>
      <p:sp>
        <p:nvSpPr>
          <p:cNvPr id="810" name="Google Shape;810;p34"/>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11" name="Google Shape;811;p34"/>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812" name="Google Shape;812;p34"/>
          <p:cNvSpPr/>
          <p:nvPr/>
        </p:nvSpPr>
        <p:spPr>
          <a:xfrm>
            <a:off x="1812900" y="-22275"/>
            <a:ext cx="5747100" cy="562200"/>
          </a:xfrm>
          <a:prstGeom prst="rect">
            <a:avLst/>
          </a:prstGeom>
          <a:solidFill>
            <a:srgbClr val="96CC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813" name="Google Shape;813;p34"/>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400"/>
              </a:spcBef>
              <a:spcAft>
                <a:spcPts val="0"/>
              </a:spcAft>
              <a:buClr>
                <a:schemeClr val="dk1"/>
              </a:buClr>
              <a:buSzPts val="1100"/>
              <a:buFont typeface="Arial"/>
              <a:buNone/>
            </a:pPr>
            <a:r>
              <a:rPr b="1" lang="es" sz="1200">
                <a:solidFill>
                  <a:schemeClr val="lt1"/>
                </a:solidFill>
                <a:latin typeface="Calibri"/>
                <a:ea typeface="Calibri"/>
                <a:cs typeface="Calibri"/>
                <a:sym typeface="Calibri"/>
              </a:rPr>
              <a:t>Psychologist-led discussion questions</a:t>
            </a:r>
            <a:endParaRPr b="1" sz="1200">
              <a:solidFill>
                <a:schemeClr val="lt1"/>
              </a:solidFill>
              <a:latin typeface="Calibri"/>
              <a:ea typeface="Calibri"/>
              <a:cs typeface="Calibri"/>
              <a:sym typeface="Calibri"/>
            </a:endParaRPr>
          </a:p>
          <a:p>
            <a:pPr indent="0" lvl="0" marL="12700" rtl="0" algn="l">
              <a:spcBef>
                <a:spcPts val="0"/>
              </a:spcBef>
              <a:spcAft>
                <a:spcPts val="0"/>
              </a:spcAft>
              <a:buNone/>
            </a:pPr>
            <a:r>
              <a:t/>
            </a:r>
            <a:endParaRPr b="1" sz="1200">
              <a:solidFill>
                <a:schemeClr val="lt1"/>
              </a:solidFill>
              <a:latin typeface="Calibri"/>
              <a:ea typeface="Calibri"/>
              <a:cs typeface="Calibri"/>
              <a:sym typeface="Calibri"/>
            </a:endParaRPr>
          </a:p>
          <a:p>
            <a:pPr indent="0" lvl="0" marL="0" rtl="0" algn="l">
              <a:spcBef>
                <a:spcPts val="0"/>
              </a:spcBef>
              <a:spcAft>
                <a:spcPts val="0"/>
              </a:spcAft>
              <a:buNone/>
            </a:pPr>
            <a:r>
              <a:t/>
            </a:r>
            <a:endParaRPr b="1" sz="1200">
              <a:solidFill>
                <a:schemeClr val="lt1"/>
              </a:solidFill>
              <a:latin typeface="Calibri"/>
              <a:ea typeface="Calibri"/>
              <a:cs typeface="Calibri"/>
              <a:sym typeface="Calibri"/>
            </a:endParaRPr>
          </a:p>
        </p:txBody>
      </p:sp>
      <p:grpSp>
        <p:nvGrpSpPr>
          <p:cNvPr id="814" name="Google Shape;814;p34"/>
          <p:cNvGrpSpPr/>
          <p:nvPr/>
        </p:nvGrpSpPr>
        <p:grpSpPr>
          <a:xfrm>
            <a:off x="766099" y="807203"/>
            <a:ext cx="6027768" cy="8320312"/>
            <a:chOff x="709287" y="628655"/>
            <a:chExt cx="6028371" cy="11397688"/>
          </a:xfrm>
        </p:grpSpPr>
        <p:sp>
          <p:nvSpPr>
            <p:cNvPr id="815" name="Google Shape;815;p34"/>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16" name="Google Shape;816;p34"/>
            <p:cNvSpPr/>
            <p:nvPr/>
          </p:nvSpPr>
          <p:spPr>
            <a:xfrm>
              <a:off x="709288" y="1044130"/>
              <a:ext cx="6026784" cy="10982212"/>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17" name="Google Shape;817;p34"/>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18" name="Google Shape;818;p34"/>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96CC79"/>
            </a:solidFill>
            <a:ln cap="flat" cmpd="sng" w="12700">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819" name="Google Shape;819;p34"/>
          <p:cNvSpPr txBox="1"/>
          <p:nvPr/>
        </p:nvSpPr>
        <p:spPr>
          <a:xfrm>
            <a:off x="1021217" y="844000"/>
            <a:ext cx="4421100" cy="5823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QUESTIONS</a:t>
            </a:r>
            <a:r>
              <a:rPr lang="es" sz="1100">
                <a:solidFill>
                  <a:schemeClr val="lt1"/>
                </a:solidFill>
                <a:latin typeface="Calibri"/>
                <a:ea typeface="Calibri"/>
                <a:cs typeface="Calibri"/>
                <a:sym typeface="Calibri"/>
              </a:rPr>
              <a:t>: </a:t>
            </a:r>
            <a:r>
              <a:rPr b="1" lang="es" sz="1300">
                <a:solidFill>
                  <a:schemeClr val="lt1"/>
                </a:solidFill>
                <a:latin typeface="Calibri"/>
                <a:ea typeface="Calibri"/>
                <a:cs typeface="Calibri"/>
                <a:sym typeface="Calibri"/>
              </a:rPr>
              <a:t>Psychologist-led discussion questions</a:t>
            </a:r>
            <a:endParaRPr b="1" sz="1300">
              <a:solidFill>
                <a:schemeClr val="lt1"/>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b="1"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820" name="Google Shape;820;p34"/>
          <p:cNvSpPr txBox="1"/>
          <p:nvPr/>
        </p:nvSpPr>
        <p:spPr>
          <a:xfrm>
            <a:off x="1201466" y="350029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Instructions</a:t>
            </a:r>
            <a:endParaRPr sz="1200">
              <a:solidFill>
                <a:srgbClr val="96CC79"/>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821" name="Google Shape;821;p34"/>
          <p:cNvSpPr txBox="1"/>
          <p:nvPr/>
        </p:nvSpPr>
        <p:spPr>
          <a:xfrm>
            <a:off x="1430043" y="3769088"/>
            <a:ext cx="4853400" cy="2410200"/>
          </a:xfrm>
          <a:prstGeom prst="rect">
            <a:avLst/>
          </a:prstGeom>
          <a:noFill/>
          <a:ln>
            <a:noFill/>
          </a:ln>
        </p:spPr>
        <p:txBody>
          <a:bodyPr anchorCtr="0" anchor="t" bIns="0" lIns="0" spcFirstLastPara="1" rIns="0" wrap="square" tIns="69825">
            <a:spAutoFit/>
          </a:bodyPr>
          <a:lstStyle/>
          <a:p>
            <a:pPr indent="-298450" lvl="0" marL="457200" rtl="0" algn="l">
              <a:spcBef>
                <a:spcPts val="400"/>
              </a:spcBef>
              <a:spcAft>
                <a:spcPts val="0"/>
              </a:spcAft>
              <a:buClr>
                <a:srgbClr val="003C5A"/>
              </a:buClr>
              <a:buSzPts val="1100"/>
              <a:buFont typeface="Calibri"/>
              <a:buChar char="●"/>
            </a:pPr>
            <a:r>
              <a:rPr lang="es" sz="1100">
                <a:solidFill>
                  <a:srgbClr val="003C5A"/>
                </a:solidFill>
                <a:latin typeface="Calibri"/>
                <a:ea typeface="Calibri"/>
                <a:cs typeface="Calibri"/>
                <a:sym typeface="Calibri"/>
              </a:rPr>
              <a:t>This activity is intended to be a informal opportunity for caregivers to talk about their parenting challenges and receive guidance from a psychologist (or equivalent professional) and also from other parents. </a:t>
            </a:r>
            <a:endParaRPr sz="1100">
              <a:solidFill>
                <a:srgbClr val="003C5A"/>
              </a:solidFill>
              <a:latin typeface="Calibri"/>
              <a:ea typeface="Calibri"/>
              <a:cs typeface="Calibri"/>
              <a:sym typeface="Calibri"/>
            </a:endParaRPr>
          </a:p>
          <a:p>
            <a:pPr indent="-298450" lvl="0" marL="457200" rtl="0" algn="l">
              <a:spcBef>
                <a:spcPts val="1000"/>
              </a:spcBef>
              <a:spcAft>
                <a:spcPts val="0"/>
              </a:spcAft>
              <a:buClr>
                <a:srgbClr val="003C5A"/>
              </a:buClr>
              <a:buSzPts val="1100"/>
              <a:buFont typeface="Calibri"/>
              <a:buChar char="●"/>
            </a:pPr>
            <a:r>
              <a:rPr lang="es" sz="1100">
                <a:solidFill>
                  <a:srgbClr val="003C5A"/>
                </a:solidFill>
                <a:latin typeface="Calibri"/>
                <a:ea typeface="Calibri"/>
                <a:cs typeface="Calibri"/>
                <a:sym typeface="Calibri"/>
              </a:rPr>
              <a:t>These are suggested conversation starters that can be adapted and customized to your context. They do not have to be used exactly as written.</a:t>
            </a:r>
            <a:endParaRPr sz="1100">
              <a:solidFill>
                <a:srgbClr val="003C5A"/>
              </a:solidFill>
              <a:latin typeface="Calibri"/>
              <a:ea typeface="Calibri"/>
              <a:cs typeface="Calibri"/>
              <a:sym typeface="Calibri"/>
            </a:endParaRPr>
          </a:p>
          <a:p>
            <a:pPr indent="-298450" lvl="0" marL="457200" rtl="0" algn="l">
              <a:spcBef>
                <a:spcPts val="1000"/>
              </a:spcBef>
              <a:spcAft>
                <a:spcPts val="0"/>
              </a:spcAft>
              <a:buClr>
                <a:srgbClr val="003C5A"/>
              </a:buClr>
              <a:buSzPts val="1100"/>
              <a:buFont typeface="Calibri"/>
              <a:buChar char="●"/>
            </a:pPr>
            <a:r>
              <a:rPr lang="es" sz="1100">
                <a:solidFill>
                  <a:srgbClr val="003C5A"/>
                </a:solidFill>
                <a:latin typeface="Calibri"/>
                <a:ea typeface="Calibri"/>
                <a:cs typeface="Calibri"/>
                <a:sym typeface="Calibri"/>
              </a:rPr>
              <a:t>At the end of each session, ask participants to try having a conversation with their child about a particular topic before the next Family Space session. Topics could include friendships, romantic relationships, bullying, aspirations (professional or otherwise), puberty, etc. Begin the next session by asking participants to share about their experience trying to have the conversation with their child. </a:t>
            </a:r>
            <a:endParaRPr sz="1100">
              <a:solidFill>
                <a:srgbClr val="003C5A"/>
              </a:solidFill>
              <a:latin typeface="Calibri"/>
              <a:ea typeface="Calibri"/>
              <a:cs typeface="Calibri"/>
              <a:sym typeface="Calibri"/>
            </a:endParaRPr>
          </a:p>
          <a:p>
            <a:pPr indent="0" lvl="0" marL="0" rtl="0" algn="l">
              <a:spcBef>
                <a:spcPts val="400"/>
              </a:spcBef>
              <a:spcAft>
                <a:spcPts val="0"/>
              </a:spcAft>
              <a:buNone/>
            </a:pPr>
            <a:r>
              <a:t/>
            </a:r>
            <a:endParaRPr sz="1100">
              <a:solidFill>
                <a:srgbClr val="003C5A"/>
              </a:solidFill>
              <a:latin typeface="Calibri"/>
              <a:ea typeface="Calibri"/>
              <a:cs typeface="Calibri"/>
              <a:sym typeface="Calibri"/>
            </a:endParaRPr>
          </a:p>
        </p:txBody>
      </p:sp>
      <p:sp>
        <p:nvSpPr>
          <p:cNvPr id="822" name="Google Shape;822;p34"/>
          <p:cNvSpPr/>
          <p:nvPr/>
        </p:nvSpPr>
        <p:spPr>
          <a:xfrm>
            <a:off x="1321191" y="6208403"/>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23" name="Google Shape;823;p34"/>
          <p:cNvSpPr txBox="1"/>
          <p:nvPr/>
        </p:nvSpPr>
        <p:spPr>
          <a:xfrm>
            <a:off x="1331616" y="6348286"/>
            <a:ext cx="4770300" cy="14892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Suggested </a:t>
            </a:r>
            <a:r>
              <a:rPr b="1" lang="es" sz="1200">
                <a:solidFill>
                  <a:srgbClr val="96CC79"/>
                </a:solidFill>
                <a:latin typeface="Calibri"/>
                <a:ea typeface="Calibri"/>
                <a:cs typeface="Calibri"/>
                <a:sym typeface="Calibri"/>
              </a:rPr>
              <a:t>conversation starters for psychologists and caregivers </a:t>
            </a:r>
            <a:endParaRPr b="1" sz="1200">
              <a:solidFill>
                <a:srgbClr val="96CC79"/>
              </a:solidFill>
              <a:latin typeface="Calibri"/>
              <a:ea typeface="Calibri"/>
              <a:cs typeface="Calibri"/>
              <a:sym typeface="Calibri"/>
            </a:endParaRPr>
          </a:p>
          <a:p>
            <a:pPr indent="0" lvl="0" marL="0" rtl="0" algn="l">
              <a:spcBef>
                <a:spcPts val="0"/>
              </a:spcBef>
              <a:spcAft>
                <a:spcPts val="0"/>
              </a:spcAft>
              <a:buNone/>
            </a:pPr>
            <a:r>
              <a:t/>
            </a:r>
            <a:endParaRPr b="1" sz="1000">
              <a:solidFill>
                <a:srgbClr val="003C5A"/>
              </a:solidFill>
              <a:latin typeface="Calibri"/>
              <a:ea typeface="Calibri"/>
              <a:cs typeface="Calibri"/>
              <a:sym typeface="Calibri"/>
            </a:endParaRPr>
          </a:p>
          <a:p>
            <a:pPr indent="-292100" lvl="0" marL="457200" rtl="0" algn="l">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When you were your child’s age, what was your relationship like with your caregiver(s)?</a:t>
            </a:r>
            <a:endParaRPr sz="1000">
              <a:solidFill>
                <a:srgbClr val="003C5A"/>
              </a:solidFill>
              <a:latin typeface="Calibri"/>
              <a:ea typeface="Calibri"/>
              <a:cs typeface="Calibri"/>
              <a:sym typeface="Calibri"/>
            </a:endParaRPr>
          </a:p>
          <a:p>
            <a:pPr indent="-292100" lvl="0" marL="457200" rtl="0" algn="l">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What was your experience like having a conversation with your child about [topic]?</a:t>
            </a:r>
            <a:endParaRPr sz="1000">
              <a:solidFill>
                <a:srgbClr val="003C5A"/>
              </a:solidFill>
              <a:latin typeface="Calibri"/>
              <a:ea typeface="Calibri"/>
              <a:cs typeface="Calibri"/>
              <a:sym typeface="Calibri"/>
            </a:endParaRPr>
          </a:p>
          <a:p>
            <a:pPr indent="-292100" lvl="0" marL="457200" rtl="0" algn="l">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What is one challenge you have experienced recently as a caregiver? </a:t>
            </a:r>
            <a:endParaRPr sz="1000">
              <a:solidFill>
                <a:srgbClr val="003C5A"/>
              </a:solidFill>
              <a:latin typeface="Calibri"/>
              <a:ea typeface="Calibri"/>
              <a:cs typeface="Calibri"/>
              <a:sym typeface="Calibri"/>
            </a:endParaRPr>
          </a:p>
          <a:p>
            <a:pPr indent="-292100" lvl="0" marL="457200" rtl="0" algn="l">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How do gender roles and expectations influence your relationship with your child? </a:t>
            </a:r>
            <a:endParaRPr sz="1000">
              <a:solidFill>
                <a:srgbClr val="003C5A"/>
              </a:solidFill>
              <a:latin typeface="Calibri"/>
              <a:ea typeface="Calibri"/>
              <a:cs typeface="Calibri"/>
              <a:sym typeface="Calibri"/>
            </a:endParaRPr>
          </a:p>
          <a:p>
            <a:pPr indent="-292100" lvl="0" marL="457200" rtl="0" algn="l">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What challenges do you have (either as adults or with your children)? </a:t>
            </a:r>
            <a:endParaRPr sz="1000">
              <a:solidFill>
                <a:srgbClr val="003C5A"/>
              </a:solidFill>
              <a:latin typeface="Calibri"/>
              <a:ea typeface="Calibri"/>
              <a:cs typeface="Calibri"/>
              <a:sym typeface="Calibri"/>
            </a:endParaRPr>
          </a:p>
          <a:p>
            <a:pPr indent="-292100" lvl="1" marL="914400" rtl="0" algn="l">
              <a:spcBef>
                <a:spcPts val="0"/>
              </a:spcBef>
              <a:spcAft>
                <a:spcPts val="0"/>
              </a:spcAft>
              <a:buSzPts val="1000"/>
              <a:buFont typeface="Calibri"/>
              <a:buChar char="○"/>
            </a:pPr>
            <a:r>
              <a:rPr lang="es" sz="1000">
                <a:solidFill>
                  <a:srgbClr val="003C5A"/>
                </a:solidFill>
                <a:latin typeface="Calibri"/>
                <a:ea typeface="Calibri"/>
                <a:cs typeface="Calibri"/>
                <a:sym typeface="Calibri"/>
              </a:rPr>
              <a:t>Are any of these challenges based on gender roles? </a:t>
            </a:r>
            <a:endParaRPr sz="1100">
              <a:solidFill>
                <a:srgbClr val="003C5A"/>
              </a:solidFill>
              <a:latin typeface="Calibri"/>
              <a:ea typeface="Calibri"/>
              <a:cs typeface="Calibri"/>
              <a:sym typeface="Calibri"/>
            </a:endParaRPr>
          </a:p>
        </p:txBody>
      </p:sp>
      <p:sp>
        <p:nvSpPr>
          <p:cNvPr id="824" name="Google Shape;824;p34"/>
          <p:cNvSpPr txBox="1"/>
          <p:nvPr/>
        </p:nvSpPr>
        <p:spPr>
          <a:xfrm>
            <a:off x="1237054" y="2433525"/>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Goals</a:t>
            </a:r>
            <a:endParaRPr sz="1200">
              <a:solidFill>
                <a:srgbClr val="96CC79"/>
              </a:solidFill>
              <a:latin typeface="Calibri"/>
              <a:ea typeface="Calibri"/>
              <a:cs typeface="Calibri"/>
              <a:sym typeface="Calibri"/>
            </a:endParaRPr>
          </a:p>
        </p:txBody>
      </p:sp>
      <p:sp>
        <p:nvSpPr>
          <p:cNvPr id="825" name="Google Shape;825;p34"/>
          <p:cNvSpPr txBox="1"/>
          <p:nvPr/>
        </p:nvSpPr>
        <p:spPr>
          <a:xfrm>
            <a:off x="1465618" y="2726791"/>
            <a:ext cx="4857300" cy="5670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Help parents and caregivers troubleshoot day-to-day parenting challenges in a support group style atmosphere.</a:t>
            </a:r>
            <a:endParaRPr sz="1200">
              <a:solidFill>
                <a:srgbClr val="003C5A"/>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b="1" sz="1200">
              <a:solidFill>
                <a:srgbClr val="003C5A"/>
              </a:solidFill>
              <a:latin typeface="Calibri"/>
              <a:ea typeface="Calibri"/>
              <a:cs typeface="Calibri"/>
              <a:sym typeface="Calibri"/>
            </a:endParaRPr>
          </a:p>
        </p:txBody>
      </p:sp>
      <p:sp>
        <p:nvSpPr>
          <p:cNvPr id="826" name="Google Shape;826;p34"/>
          <p:cNvSpPr txBox="1"/>
          <p:nvPr/>
        </p:nvSpPr>
        <p:spPr>
          <a:xfrm>
            <a:off x="1238079" y="142628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For use in the following interventions:</a:t>
            </a:r>
            <a:endParaRPr b="1" sz="1200">
              <a:solidFill>
                <a:srgbClr val="96CC79"/>
              </a:solidFill>
              <a:latin typeface="Calibri"/>
              <a:ea typeface="Calibri"/>
              <a:cs typeface="Calibri"/>
              <a:sym typeface="Calibri"/>
            </a:endParaRPr>
          </a:p>
        </p:txBody>
      </p:sp>
      <p:sp>
        <p:nvSpPr>
          <p:cNvPr id="827" name="Google Shape;827;p34"/>
          <p:cNvSpPr/>
          <p:nvPr/>
        </p:nvSpPr>
        <p:spPr>
          <a:xfrm>
            <a:off x="1238075" y="2332922"/>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28" name="Google Shape;828;p34"/>
          <p:cNvSpPr txBox="1"/>
          <p:nvPr/>
        </p:nvSpPr>
        <p:spPr>
          <a:xfrm>
            <a:off x="1623507" y="1842133"/>
            <a:ext cx="12036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Family Space</a:t>
            </a:r>
            <a:endParaRPr b="1" sz="1200">
              <a:solidFill>
                <a:srgbClr val="000033"/>
              </a:solidFill>
              <a:latin typeface="Calibri"/>
              <a:ea typeface="Calibri"/>
              <a:cs typeface="Calibri"/>
              <a:sym typeface="Calibri"/>
            </a:endParaRPr>
          </a:p>
        </p:txBody>
      </p:sp>
      <p:grpSp>
        <p:nvGrpSpPr>
          <p:cNvPr id="829" name="Google Shape;829;p34"/>
          <p:cNvGrpSpPr/>
          <p:nvPr/>
        </p:nvGrpSpPr>
        <p:grpSpPr>
          <a:xfrm>
            <a:off x="1335503" y="1826444"/>
            <a:ext cx="288001" cy="288001"/>
            <a:chOff x="342077" y="6004624"/>
            <a:chExt cx="409500" cy="409500"/>
          </a:xfrm>
        </p:grpSpPr>
        <p:sp>
          <p:nvSpPr>
            <p:cNvPr id="830" name="Google Shape;830;p34"/>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31" name="Google Shape;831;p34"/>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832" name="Google Shape;832;p34"/>
          <p:cNvSpPr/>
          <p:nvPr/>
        </p:nvSpPr>
        <p:spPr>
          <a:xfrm>
            <a:off x="1238075" y="3396060"/>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33" name="Google Shape;833;p34"/>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7" name="Shape 837"/>
        <p:cNvGrpSpPr/>
        <p:nvPr/>
      </p:nvGrpSpPr>
      <p:grpSpPr>
        <a:xfrm>
          <a:off x="0" y="0"/>
          <a:ext cx="0" cy="0"/>
          <a:chOff x="0" y="0"/>
          <a:chExt cx="0" cy="0"/>
        </a:xfrm>
      </p:grpSpPr>
      <p:sp>
        <p:nvSpPr>
          <p:cNvPr id="838" name="Google Shape;838;p35"/>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39" name="Google Shape;839;p35"/>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840" name="Google Shape;840;p35"/>
          <p:cNvSpPr/>
          <p:nvPr/>
        </p:nvSpPr>
        <p:spPr>
          <a:xfrm>
            <a:off x="1812900" y="-22275"/>
            <a:ext cx="5747100" cy="562200"/>
          </a:xfrm>
          <a:prstGeom prst="rect">
            <a:avLst/>
          </a:prstGeom>
          <a:solidFill>
            <a:srgbClr val="96CC7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841" name="Google Shape;841;p35"/>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400"/>
              </a:spcBef>
              <a:spcAft>
                <a:spcPts val="0"/>
              </a:spcAft>
              <a:buClr>
                <a:schemeClr val="dk1"/>
              </a:buClr>
              <a:buSzPts val="1100"/>
              <a:buFont typeface="Arial"/>
              <a:buNone/>
            </a:pPr>
            <a:r>
              <a:rPr b="1" lang="es" sz="1200">
                <a:solidFill>
                  <a:schemeClr val="lt1"/>
                </a:solidFill>
                <a:latin typeface="Calibri"/>
                <a:ea typeface="Calibri"/>
                <a:cs typeface="Calibri"/>
                <a:sym typeface="Calibri"/>
              </a:rPr>
              <a:t>Psychologist-led discussion questions</a:t>
            </a:r>
            <a:endParaRPr b="1" sz="1200">
              <a:solidFill>
                <a:schemeClr val="lt1"/>
              </a:solidFill>
              <a:latin typeface="Calibri"/>
              <a:ea typeface="Calibri"/>
              <a:cs typeface="Calibri"/>
              <a:sym typeface="Calibri"/>
            </a:endParaRPr>
          </a:p>
          <a:p>
            <a:pPr indent="0" lvl="0" marL="12700" rtl="0" algn="l">
              <a:spcBef>
                <a:spcPts val="0"/>
              </a:spcBef>
              <a:spcAft>
                <a:spcPts val="0"/>
              </a:spcAft>
              <a:buNone/>
            </a:pPr>
            <a:r>
              <a:t/>
            </a:r>
            <a:endParaRPr b="1" sz="1200">
              <a:solidFill>
                <a:schemeClr val="lt1"/>
              </a:solidFill>
              <a:latin typeface="Calibri"/>
              <a:ea typeface="Calibri"/>
              <a:cs typeface="Calibri"/>
              <a:sym typeface="Calibri"/>
            </a:endParaRPr>
          </a:p>
          <a:p>
            <a:pPr indent="0" lvl="0" marL="0" rtl="0" algn="l">
              <a:spcBef>
                <a:spcPts val="0"/>
              </a:spcBef>
              <a:spcAft>
                <a:spcPts val="0"/>
              </a:spcAft>
              <a:buNone/>
            </a:pPr>
            <a:r>
              <a:t/>
            </a:r>
            <a:endParaRPr b="1" sz="1200">
              <a:solidFill>
                <a:schemeClr val="lt1"/>
              </a:solidFill>
              <a:latin typeface="Calibri"/>
              <a:ea typeface="Calibri"/>
              <a:cs typeface="Calibri"/>
              <a:sym typeface="Calibri"/>
            </a:endParaRPr>
          </a:p>
        </p:txBody>
      </p:sp>
      <p:grpSp>
        <p:nvGrpSpPr>
          <p:cNvPr id="842" name="Google Shape;842;p35"/>
          <p:cNvGrpSpPr/>
          <p:nvPr/>
        </p:nvGrpSpPr>
        <p:grpSpPr>
          <a:xfrm>
            <a:off x="766113" y="1001103"/>
            <a:ext cx="6027767" cy="5886304"/>
            <a:chOff x="709288" y="628655"/>
            <a:chExt cx="6028370" cy="8063430"/>
          </a:xfrm>
        </p:grpSpPr>
        <p:sp>
          <p:nvSpPr>
            <p:cNvPr id="843" name="Google Shape;843;p35"/>
            <p:cNvSpPr/>
            <p:nvPr/>
          </p:nvSpPr>
          <p:spPr>
            <a:xfrm>
              <a:off x="709288" y="1044164"/>
              <a:ext cx="6026784" cy="4938870"/>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44" name="Google Shape;844;p35"/>
            <p:cNvSpPr/>
            <p:nvPr/>
          </p:nvSpPr>
          <p:spPr>
            <a:xfrm>
              <a:off x="709300" y="1044130"/>
              <a:ext cx="6026784" cy="7647954"/>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45" name="Google Shape;845;p35"/>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96CC79"/>
            </a:solid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46" name="Google Shape;846;p35"/>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96CC79"/>
            </a:solidFill>
            <a:ln cap="flat" cmpd="sng" w="12700">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847" name="Google Shape;847;p35"/>
          <p:cNvSpPr txBox="1"/>
          <p:nvPr/>
        </p:nvSpPr>
        <p:spPr>
          <a:xfrm>
            <a:off x="1021230" y="1037900"/>
            <a:ext cx="4421100" cy="5823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Fill-in-the-Blank Letter Writing</a:t>
            </a:r>
            <a:endParaRPr b="1" sz="1300">
              <a:solidFill>
                <a:schemeClr val="lt1"/>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b="1"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848" name="Google Shape;848;p35"/>
          <p:cNvSpPr txBox="1"/>
          <p:nvPr/>
        </p:nvSpPr>
        <p:spPr>
          <a:xfrm>
            <a:off x="1201479" y="346559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Instructions</a:t>
            </a:r>
            <a:endParaRPr sz="1200">
              <a:solidFill>
                <a:srgbClr val="96CC79"/>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849" name="Google Shape;849;p35"/>
          <p:cNvSpPr txBox="1"/>
          <p:nvPr/>
        </p:nvSpPr>
        <p:spPr>
          <a:xfrm>
            <a:off x="1430056" y="3886788"/>
            <a:ext cx="4853400" cy="1455900"/>
          </a:xfrm>
          <a:prstGeom prst="rect">
            <a:avLst/>
          </a:prstGeom>
          <a:noFill/>
          <a:ln>
            <a:noFill/>
          </a:ln>
        </p:spPr>
        <p:txBody>
          <a:bodyPr anchorCtr="0" anchor="t" bIns="0" lIns="0" spcFirstLastPara="1" rIns="0" wrap="square" tIns="69825">
            <a:spAutoFit/>
          </a:bodyPr>
          <a:lstStyle/>
          <a:p>
            <a:pPr indent="0" lvl="0" marL="152400" marR="215900" rtl="0" algn="l">
              <a:spcBef>
                <a:spcPts val="0"/>
              </a:spcBef>
              <a:spcAft>
                <a:spcPts val="0"/>
              </a:spcAft>
              <a:buNone/>
            </a:pPr>
            <a:r>
              <a:rPr lang="es" sz="1000">
                <a:solidFill>
                  <a:srgbClr val="003C5A"/>
                </a:solidFill>
                <a:latin typeface="Calibri"/>
                <a:ea typeface="Calibri"/>
                <a:cs typeface="Calibri"/>
                <a:sym typeface="Calibri"/>
              </a:rPr>
              <a:t>Ask VYAs and caregivers to  separately write a letter to each other that includes some fill-in-the-blanks:</a:t>
            </a:r>
            <a:endParaRPr sz="1000">
              <a:solidFill>
                <a:srgbClr val="003C5A"/>
              </a:solidFill>
              <a:latin typeface="Calibri"/>
              <a:ea typeface="Calibri"/>
              <a:cs typeface="Calibri"/>
              <a:sym typeface="Calibri"/>
            </a:endParaRPr>
          </a:p>
          <a:p>
            <a:pPr indent="0" lvl="0" marL="152400" marR="215900" rtl="0" algn="l">
              <a:spcBef>
                <a:spcPts val="0"/>
              </a:spcBef>
              <a:spcAft>
                <a:spcPts val="0"/>
              </a:spcAft>
              <a:buNone/>
            </a:pPr>
            <a:r>
              <a:t/>
            </a:r>
            <a:endParaRPr sz="1000">
              <a:solidFill>
                <a:srgbClr val="003C5A"/>
              </a:solidFill>
              <a:latin typeface="Calibri"/>
              <a:ea typeface="Calibri"/>
              <a:cs typeface="Calibri"/>
              <a:sym typeface="Calibri"/>
            </a:endParaRPr>
          </a:p>
          <a:p>
            <a:pPr indent="0" lvl="0" marL="152400" marR="215900" rtl="0" algn="l">
              <a:spcBef>
                <a:spcPts val="0"/>
              </a:spcBef>
              <a:spcAft>
                <a:spcPts val="0"/>
              </a:spcAft>
              <a:buNone/>
            </a:pPr>
            <a:r>
              <a:rPr b="1" lang="es" sz="1000">
                <a:solidFill>
                  <a:srgbClr val="003C5A"/>
                </a:solidFill>
                <a:latin typeface="Calibri"/>
                <a:ea typeface="Calibri"/>
                <a:cs typeface="Calibri"/>
                <a:sym typeface="Calibri"/>
              </a:rPr>
              <a:t>“My favorite thing about you is _____”</a:t>
            </a:r>
            <a:endParaRPr b="1" sz="1000">
              <a:solidFill>
                <a:srgbClr val="003C5A"/>
              </a:solidFill>
              <a:latin typeface="Calibri"/>
              <a:ea typeface="Calibri"/>
              <a:cs typeface="Calibri"/>
              <a:sym typeface="Calibri"/>
            </a:endParaRPr>
          </a:p>
          <a:p>
            <a:pPr indent="0" lvl="0" marL="152400" marR="215900" rtl="0" algn="l">
              <a:spcBef>
                <a:spcPts val="0"/>
              </a:spcBef>
              <a:spcAft>
                <a:spcPts val="0"/>
              </a:spcAft>
              <a:buNone/>
            </a:pPr>
            <a:r>
              <a:rPr b="1" lang="es" sz="1000">
                <a:solidFill>
                  <a:srgbClr val="003C5A"/>
                </a:solidFill>
                <a:latin typeface="Calibri"/>
                <a:ea typeface="Calibri"/>
                <a:cs typeface="Calibri"/>
                <a:sym typeface="Calibri"/>
              </a:rPr>
              <a:t>“I love when you ______”</a:t>
            </a:r>
            <a:endParaRPr b="1" sz="1000">
              <a:solidFill>
                <a:srgbClr val="003C5A"/>
              </a:solidFill>
              <a:latin typeface="Calibri"/>
              <a:ea typeface="Calibri"/>
              <a:cs typeface="Calibri"/>
              <a:sym typeface="Calibri"/>
            </a:endParaRPr>
          </a:p>
          <a:p>
            <a:pPr indent="0" lvl="0" marL="152400" marR="215900" rtl="0" algn="l">
              <a:spcBef>
                <a:spcPts val="0"/>
              </a:spcBef>
              <a:spcAft>
                <a:spcPts val="0"/>
              </a:spcAft>
              <a:buNone/>
            </a:pPr>
            <a:r>
              <a:rPr b="1" lang="es" sz="1000">
                <a:solidFill>
                  <a:srgbClr val="003C5A"/>
                </a:solidFill>
                <a:latin typeface="Calibri"/>
                <a:ea typeface="Calibri"/>
                <a:cs typeface="Calibri"/>
                <a:sym typeface="Calibri"/>
              </a:rPr>
              <a:t>“I was proud of you when ______”</a:t>
            </a:r>
            <a:endParaRPr b="1" sz="1000">
              <a:solidFill>
                <a:srgbClr val="003C5A"/>
              </a:solidFill>
              <a:latin typeface="Calibri"/>
              <a:ea typeface="Calibri"/>
              <a:cs typeface="Calibri"/>
              <a:sym typeface="Calibri"/>
            </a:endParaRPr>
          </a:p>
          <a:p>
            <a:pPr indent="0" lvl="0" marL="152400" marR="215900" rtl="0" algn="l">
              <a:spcBef>
                <a:spcPts val="0"/>
              </a:spcBef>
              <a:spcAft>
                <a:spcPts val="0"/>
              </a:spcAft>
              <a:buNone/>
            </a:pPr>
            <a:r>
              <a:rPr b="1" lang="es" sz="1000">
                <a:solidFill>
                  <a:srgbClr val="003C5A"/>
                </a:solidFill>
                <a:latin typeface="Calibri"/>
                <a:ea typeface="Calibri"/>
                <a:cs typeface="Calibri"/>
                <a:sym typeface="Calibri"/>
              </a:rPr>
              <a:t>“I was happy when _____”</a:t>
            </a:r>
            <a:endParaRPr b="1" sz="1000">
              <a:solidFill>
                <a:srgbClr val="003C5A"/>
              </a:solidFill>
              <a:latin typeface="Calibri"/>
              <a:ea typeface="Calibri"/>
              <a:cs typeface="Calibri"/>
              <a:sym typeface="Calibri"/>
            </a:endParaRPr>
          </a:p>
          <a:p>
            <a:pPr indent="0" lvl="0" marL="152400" marR="215900" rtl="0" algn="l">
              <a:spcBef>
                <a:spcPts val="0"/>
              </a:spcBef>
              <a:spcAft>
                <a:spcPts val="0"/>
              </a:spcAft>
              <a:buNone/>
            </a:pPr>
            <a:r>
              <a:rPr b="1" lang="es" sz="1000">
                <a:solidFill>
                  <a:srgbClr val="003C5A"/>
                </a:solidFill>
                <a:latin typeface="Calibri"/>
                <a:ea typeface="Calibri"/>
                <a:cs typeface="Calibri"/>
                <a:sym typeface="Calibri"/>
              </a:rPr>
              <a:t>“I wish we could ________”</a:t>
            </a:r>
            <a:endParaRPr b="1" sz="1000">
              <a:solidFill>
                <a:srgbClr val="003C5A"/>
              </a:solidFill>
              <a:latin typeface="Calibri"/>
              <a:ea typeface="Calibri"/>
              <a:cs typeface="Calibri"/>
              <a:sym typeface="Calibri"/>
            </a:endParaRPr>
          </a:p>
          <a:p>
            <a:pPr indent="0" lvl="0" marL="152400" marR="215900" rtl="0" algn="l">
              <a:spcBef>
                <a:spcPts val="0"/>
              </a:spcBef>
              <a:spcAft>
                <a:spcPts val="0"/>
              </a:spcAft>
              <a:buClr>
                <a:schemeClr val="dk1"/>
              </a:buClr>
              <a:buSzPts val="1100"/>
              <a:buFont typeface="Arial"/>
              <a:buNone/>
            </a:pPr>
            <a:r>
              <a:rPr b="1" lang="es" sz="1000">
                <a:solidFill>
                  <a:srgbClr val="003C5A"/>
                </a:solidFill>
                <a:latin typeface="Calibri"/>
                <a:ea typeface="Calibri"/>
                <a:cs typeface="Calibri"/>
                <a:sym typeface="Calibri"/>
              </a:rPr>
              <a:t>“Let’s go on a trip to _____” </a:t>
            </a:r>
            <a:endParaRPr sz="1000">
              <a:solidFill>
                <a:srgbClr val="003C5A"/>
              </a:solidFill>
              <a:latin typeface="Calibri"/>
              <a:ea typeface="Calibri"/>
              <a:cs typeface="Calibri"/>
              <a:sym typeface="Calibri"/>
            </a:endParaRPr>
          </a:p>
        </p:txBody>
      </p:sp>
      <p:sp>
        <p:nvSpPr>
          <p:cNvPr id="850" name="Google Shape;850;p35"/>
          <p:cNvSpPr/>
          <p:nvPr/>
        </p:nvSpPr>
        <p:spPr>
          <a:xfrm>
            <a:off x="1321203" y="5642878"/>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851" name="Google Shape;851;p35"/>
          <p:cNvSpPr txBox="1"/>
          <p:nvPr/>
        </p:nvSpPr>
        <p:spPr>
          <a:xfrm>
            <a:off x="1331629" y="5661611"/>
            <a:ext cx="4770300" cy="11481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Materials</a:t>
            </a:r>
            <a:endParaRPr b="1" sz="1200">
              <a:solidFill>
                <a:srgbClr val="96CC79"/>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92100" lvl="0" marL="457200" marR="0" rtl="0" algn="l">
              <a:lnSpc>
                <a:spcPct val="100000"/>
              </a:lnSpc>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Paper</a:t>
            </a:r>
            <a:endParaRPr sz="1000">
              <a:solidFill>
                <a:srgbClr val="003C5A"/>
              </a:solidFill>
              <a:latin typeface="Calibri"/>
              <a:ea typeface="Calibri"/>
              <a:cs typeface="Calibri"/>
              <a:sym typeface="Calibri"/>
            </a:endParaRPr>
          </a:p>
          <a:p>
            <a:pPr indent="-292100" lvl="0" marL="457200" rtl="0" algn="l">
              <a:lnSpc>
                <a:spcPct val="115000"/>
              </a:lnSpc>
              <a:spcBef>
                <a:spcPts val="0"/>
              </a:spcBef>
              <a:spcAft>
                <a:spcPts val="0"/>
              </a:spcAft>
              <a:buClr>
                <a:srgbClr val="96CC79"/>
              </a:buClr>
              <a:buSzPts val="1000"/>
              <a:buFont typeface="Calibri"/>
              <a:buChar char="●"/>
            </a:pPr>
            <a:r>
              <a:rPr lang="es" sz="1000">
                <a:solidFill>
                  <a:srgbClr val="003C5A"/>
                </a:solidFill>
                <a:latin typeface="Calibri"/>
                <a:ea typeface="Calibri"/>
                <a:cs typeface="Calibri"/>
                <a:sym typeface="Calibri"/>
              </a:rPr>
              <a:t>Pen</a:t>
            </a:r>
            <a:endParaRPr sz="1000">
              <a:solidFill>
                <a:srgbClr val="003C5A"/>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1000">
              <a:solidFill>
                <a:srgbClr val="003C5A"/>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3C5A"/>
              </a:solidFill>
              <a:latin typeface="Calibri"/>
              <a:ea typeface="Calibri"/>
              <a:cs typeface="Calibri"/>
              <a:sym typeface="Calibri"/>
            </a:endParaRPr>
          </a:p>
        </p:txBody>
      </p:sp>
      <p:sp>
        <p:nvSpPr>
          <p:cNvPr id="852" name="Google Shape;852;p35"/>
          <p:cNvSpPr txBox="1"/>
          <p:nvPr/>
        </p:nvSpPr>
        <p:spPr>
          <a:xfrm>
            <a:off x="1208929" y="248985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Goals</a:t>
            </a:r>
            <a:endParaRPr sz="1200">
              <a:solidFill>
                <a:srgbClr val="96CC79"/>
              </a:solidFill>
              <a:latin typeface="Calibri"/>
              <a:ea typeface="Calibri"/>
              <a:cs typeface="Calibri"/>
              <a:sym typeface="Calibri"/>
            </a:endParaRPr>
          </a:p>
        </p:txBody>
      </p:sp>
      <p:sp>
        <p:nvSpPr>
          <p:cNvPr id="853" name="Google Shape;853;p35"/>
          <p:cNvSpPr txBox="1"/>
          <p:nvPr/>
        </p:nvSpPr>
        <p:spPr>
          <a:xfrm>
            <a:off x="1437493" y="2783116"/>
            <a:ext cx="4857300" cy="5670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Foster open and heartfelt communication between VYAs and caregivers as a culminating exercise during the last Family Space class. </a:t>
            </a:r>
            <a:endParaRPr sz="1200">
              <a:solidFill>
                <a:srgbClr val="003C5A"/>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b="1" sz="1200">
              <a:solidFill>
                <a:srgbClr val="003C5A"/>
              </a:solidFill>
              <a:latin typeface="Calibri"/>
              <a:ea typeface="Calibri"/>
              <a:cs typeface="Calibri"/>
              <a:sym typeface="Calibri"/>
            </a:endParaRPr>
          </a:p>
        </p:txBody>
      </p:sp>
      <p:sp>
        <p:nvSpPr>
          <p:cNvPr id="854" name="Google Shape;854;p35"/>
          <p:cNvSpPr txBox="1"/>
          <p:nvPr/>
        </p:nvSpPr>
        <p:spPr>
          <a:xfrm>
            <a:off x="1209954" y="148261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96CC79"/>
                </a:solidFill>
                <a:latin typeface="Calibri"/>
                <a:ea typeface="Calibri"/>
                <a:cs typeface="Calibri"/>
                <a:sym typeface="Calibri"/>
              </a:rPr>
              <a:t>For use in the following interventions:</a:t>
            </a:r>
            <a:endParaRPr b="1" sz="1200">
              <a:solidFill>
                <a:srgbClr val="96CC79"/>
              </a:solidFill>
              <a:latin typeface="Calibri"/>
              <a:ea typeface="Calibri"/>
              <a:cs typeface="Calibri"/>
              <a:sym typeface="Calibri"/>
            </a:endParaRPr>
          </a:p>
        </p:txBody>
      </p:sp>
      <p:sp>
        <p:nvSpPr>
          <p:cNvPr id="855" name="Google Shape;855;p35"/>
          <p:cNvSpPr/>
          <p:nvPr/>
        </p:nvSpPr>
        <p:spPr>
          <a:xfrm>
            <a:off x="1209950" y="2389247"/>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56" name="Google Shape;856;p35"/>
          <p:cNvSpPr txBox="1"/>
          <p:nvPr/>
        </p:nvSpPr>
        <p:spPr>
          <a:xfrm>
            <a:off x="1595382" y="1898458"/>
            <a:ext cx="1203600" cy="288000"/>
          </a:xfrm>
          <a:prstGeom prst="rect">
            <a:avLst/>
          </a:prstGeom>
          <a:noFill/>
          <a:ln>
            <a:noFill/>
          </a:ln>
        </p:spPr>
        <p:txBody>
          <a:bodyPr anchorCtr="0" anchor="ctr" bIns="49675" lIns="99375" spcFirstLastPara="1" rIns="99375" wrap="square" tIns="49675">
            <a:noAutofit/>
          </a:bodyPr>
          <a:lstStyle/>
          <a:p>
            <a:pPr indent="0" lvl="0" marL="0" marR="0" rtl="0" algn="l">
              <a:lnSpc>
                <a:spcPct val="75000"/>
              </a:lnSpc>
              <a:spcBef>
                <a:spcPts val="0"/>
              </a:spcBef>
              <a:spcAft>
                <a:spcPts val="0"/>
              </a:spcAft>
              <a:buNone/>
            </a:pPr>
            <a:r>
              <a:rPr b="1" lang="es" sz="1200">
                <a:solidFill>
                  <a:srgbClr val="000033"/>
                </a:solidFill>
                <a:latin typeface="Calibri"/>
                <a:ea typeface="Calibri"/>
                <a:cs typeface="Calibri"/>
                <a:sym typeface="Calibri"/>
              </a:rPr>
              <a:t>Family Space</a:t>
            </a:r>
            <a:endParaRPr b="1" sz="1200">
              <a:solidFill>
                <a:srgbClr val="000033"/>
              </a:solidFill>
              <a:latin typeface="Calibri"/>
              <a:ea typeface="Calibri"/>
              <a:cs typeface="Calibri"/>
              <a:sym typeface="Calibri"/>
            </a:endParaRPr>
          </a:p>
        </p:txBody>
      </p:sp>
      <p:grpSp>
        <p:nvGrpSpPr>
          <p:cNvPr id="857" name="Google Shape;857;p35"/>
          <p:cNvGrpSpPr/>
          <p:nvPr/>
        </p:nvGrpSpPr>
        <p:grpSpPr>
          <a:xfrm>
            <a:off x="1307378" y="1882769"/>
            <a:ext cx="288001" cy="288001"/>
            <a:chOff x="342077" y="6004624"/>
            <a:chExt cx="409500" cy="409500"/>
          </a:xfrm>
        </p:grpSpPr>
        <p:sp>
          <p:nvSpPr>
            <p:cNvPr id="858" name="Google Shape;858;p35"/>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59" name="Google Shape;859;p35"/>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860" name="Google Shape;860;p35"/>
          <p:cNvSpPr/>
          <p:nvPr/>
        </p:nvSpPr>
        <p:spPr>
          <a:xfrm>
            <a:off x="1209950" y="3379847"/>
            <a:ext cx="5071110" cy="0"/>
          </a:xfrm>
          <a:custGeom>
            <a:rect b="b" l="l" r="r" t="t"/>
            <a:pathLst>
              <a:path extrusionOk="0" h="120000" w="5071110">
                <a:moveTo>
                  <a:pt x="0" y="0"/>
                </a:moveTo>
                <a:lnTo>
                  <a:pt x="5071046" y="0"/>
                </a:lnTo>
              </a:path>
            </a:pathLst>
          </a:custGeom>
          <a:noFill/>
          <a:ln cap="flat" cmpd="sng" w="9525">
            <a:solidFill>
              <a:srgbClr val="96CC79"/>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61" name="Google Shape;861;p35"/>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5" name="Shape 865"/>
        <p:cNvGrpSpPr/>
        <p:nvPr/>
      </p:nvGrpSpPr>
      <p:grpSpPr>
        <a:xfrm>
          <a:off x="0" y="0"/>
          <a:ext cx="0" cy="0"/>
          <a:chOff x="0" y="0"/>
          <a:chExt cx="0" cy="0"/>
        </a:xfrm>
      </p:grpSpPr>
      <p:sp>
        <p:nvSpPr>
          <p:cNvPr id="866" name="Google Shape;866;p36"/>
          <p:cNvSpPr/>
          <p:nvPr/>
        </p:nvSpPr>
        <p:spPr>
          <a:xfrm>
            <a:off x="0" y="-22275"/>
            <a:ext cx="7582200" cy="118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67" name="Google Shape;867;p36"/>
          <p:cNvSpPr txBox="1"/>
          <p:nvPr/>
        </p:nvSpPr>
        <p:spPr>
          <a:xfrm>
            <a:off x="540000" y="308475"/>
            <a:ext cx="63327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800">
                <a:latin typeface="Calibri"/>
                <a:ea typeface="Calibri"/>
                <a:cs typeface="Calibri"/>
                <a:sym typeface="Calibri"/>
              </a:rPr>
              <a:t>Activity Bank</a:t>
            </a:r>
            <a:endParaRPr b="1" sz="1800">
              <a:latin typeface="Calibri"/>
              <a:ea typeface="Calibri"/>
              <a:cs typeface="Calibri"/>
              <a:sym typeface="Calibri"/>
            </a:endParaRPr>
          </a:p>
        </p:txBody>
      </p:sp>
      <p:sp>
        <p:nvSpPr>
          <p:cNvPr id="868" name="Google Shape;868;p36"/>
          <p:cNvSpPr/>
          <p:nvPr/>
        </p:nvSpPr>
        <p:spPr>
          <a:xfrm>
            <a:off x="540000" y="1159725"/>
            <a:ext cx="7042200" cy="1044600"/>
          </a:xfrm>
          <a:prstGeom prst="rect">
            <a:avLst/>
          </a:prstGeom>
          <a:solidFill>
            <a:srgbClr val="CE8BB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42BEAF"/>
              </a:solidFill>
            </a:endParaRPr>
          </a:p>
        </p:txBody>
      </p:sp>
      <p:sp>
        <p:nvSpPr>
          <p:cNvPr id="869" name="Google Shape;869;p36"/>
          <p:cNvSpPr txBox="1"/>
          <p:nvPr/>
        </p:nvSpPr>
        <p:spPr>
          <a:xfrm>
            <a:off x="815375" y="1421775"/>
            <a:ext cx="6332700" cy="520500"/>
          </a:xfrm>
          <a:prstGeom prst="rect">
            <a:avLst/>
          </a:prstGeom>
          <a:noFill/>
          <a:ln>
            <a:noFill/>
          </a:ln>
        </p:spPr>
        <p:txBody>
          <a:bodyPr anchorCtr="0" anchor="t" bIns="91425" lIns="91425" spcFirstLastPara="1" rIns="91425" wrap="square" tIns="91425">
            <a:noAutofit/>
          </a:bodyPr>
          <a:lstStyle/>
          <a:p>
            <a:pPr indent="0" lvl="0" marL="91440" rtl="0" algn="l">
              <a:spcBef>
                <a:spcPts val="0"/>
              </a:spcBef>
              <a:spcAft>
                <a:spcPts val="0"/>
              </a:spcAft>
              <a:buClr>
                <a:schemeClr val="dk1"/>
              </a:buClr>
              <a:buSzPts val="1100"/>
              <a:buFont typeface="Arial"/>
              <a:buNone/>
            </a:pPr>
            <a:r>
              <a:rPr b="1" lang="es" sz="1800">
                <a:solidFill>
                  <a:schemeClr val="lt1"/>
                </a:solidFill>
                <a:latin typeface="Calibri"/>
                <a:ea typeface="Calibri"/>
                <a:cs typeface="Calibri"/>
                <a:sym typeface="Calibri"/>
              </a:rPr>
              <a:t>VYA Activities</a:t>
            </a:r>
            <a:endParaRPr b="1" sz="1800">
              <a:solidFill>
                <a:schemeClr val="lt1"/>
              </a:solidFill>
              <a:latin typeface="Calibri"/>
              <a:ea typeface="Calibri"/>
              <a:cs typeface="Calibri"/>
              <a:sym typeface="Calibri"/>
            </a:endParaRPr>
          </a:p>
          <a:p>
            <a:pPr indent="0" lvl="0" marL="0" rtl="0" algn="l">
              <a:spcBef>
                <a:spcPts val="0"/>
              </a:spcBef>
              <a:spcAft>
                <a:spcPts val="0"/>
              </a:spcAft>
              <a:buNone/>
            </a:pPr>
            <a:r>
              <a:t/>
            </a:r>
            <a:endParaRPr b="1" sz="1800">
              <a:solidFill>
                <a:schemeClr val="lt1"/>
              </a:solidFill>
              <a:latin typeface="Calibri"/>
              <a:ea typeface="Calibri"/>
              <a:cs typeface="Calibri"/>
              <a:sym typeface="Calibri"/>
            </a:endParaRPr>
          </a:p>
        </p:txBody>
      </p:sp>
      <p:sp>
        <p:nvSpPr>
          <p:cNvPr id="870" name="Google Shape;870;p36"/>
          <p:cNvSpPr txBox="1"/>
          <p:nvPr/>
        </p:nvSpPr>
        <p:spPr>
          <a:xfrm>
            <a:off x="766025" y="2311975"/>
            <a:ext cx="6027900" cy="449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400"/>
              </a:spcBef>
              <a:spcAft>
                <a:spcPts val="0"/>
              </a:spcAft>
              <a:buNone/>
            </a:pPr>
            <a:r>
              <a:t/>
            </a:r>
            <a:endParaRPr/>
          </a:p>
        </p:txBody>
      </p:sp>
      <p:grpSp>
        <p:nvGrpSpPr>
          <p:cNvPr id="871" name="Google Shape;871;p36"/>
          <p:cNvGrpSpPr/>
          <p:nvPr/>
        </p:nvGrpSpPr>
        <p:grpSpPr>
          <a:xfrm>
            <a:off x="766099" y="2619773"/>
            <a:ext cx="6027767" cy="4880350"/>
            <a:chOff x="709288" y="628655"/>
            <a:chExt cx="6028370" cy="4416607"/>
          </a:xfrm>
        </p:grpSpPr>
        <p:sp>
          <p:nvSpPr>
            <p:cNvPr id="872" name="Google Shape;872;p36"/>
            <p:cNvSpPr/>
            <p:nvPr/>
          </p:nvSpPr>
          <p:spPr>
            <a:xfrm>
              <a:off x="709288" y="1044152"/>
              <a:ext cx="6026784" cy="4001110"/>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73" name="Google Shape;873;p36"/>
            <p:cNvSpPr/>
            <p:nvPr/>
          </p:nvSpPr>
          <p:spPr>
            <a:xfrm>
              <a:off x="709288" y="1044147"/>
              <a:ext cx="6026784" cy="4001110"/>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74" name="Google Shape;874;p36"/>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75" name="Google Shape;875;p36"/>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CE8BBC"/>
            </a:solidFill>
            <a:ln cap="flat" cmpd="sng" w="12700">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876" name="Google Shape;876;p36"/>
          <p:cNvSpPr txBox="1"/>
          <p:nvPr/>
        </p:nvSpPr>
        <p:spPr>
          <a:xfrm>
            <a:off x="1021188" y="2605725"/>
            <a:ext cx="4421100" cy="3822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ACTIVITY</a:t>
            </a:r>
            <a:r>
              <a:rPr lang="es" sz="1100">
                <a:solidFill>
                  <a:schemeClr val="lt1"/>
                </a:solidFill>
                <a:latin typeface="Calibri"/>
                <a:ea typeface="Calibri"/>
                <a:cs typeface="Calibri"/>
                <a:sym typeface="Calibri"/>
              </a:rPr>
              <a:t>: </a:t>
            </a:r>
            <a:r>
              <a:rPr b="1" lang="es" sz="1300">
                <a:solidFill>
                  <a:schemeClr val="lt1"/>
                </a:solidFill>
                <a:latin typeface="Calibri"/>
                <a:ea typeface="Calibri"/>
                <a:cs typeface="Calibri"/>
                <a:sym typeface="Calibri"/>
              </a:rPr>
              <a:t>Dreamboard</a:t>
            </a:r>
            <a:endParaRPr sz="1100">
              <a:solidFill>
                <a:schemeClr val="lt1"/>
              </a:solidFill>
              <a:latin typeface="Calibri"/>
              <a:ea typeface="Calibri"/>
              <a:cs typeface="Calibri"/>
              <a:sym typeface="Calibri"/>
            </a:endParaRPr>
          </a:p>
        </p:txBody>
      </p:sp>
      <p:sp>
        <p:nvSpPr>
          <p:cNvPr id="877" name="Google Shape;877;p36"/>
          <p:cNvSpPr txBox="1"/>
          <p:nvPr/>
        </p:nvSpPr>
        <p:spPr>
          <a:xfrm>
            <a:off x="1215079" y="323993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For use in the following interventions:</a:t>
            </a:r>
            <a:endParaRPr b="1" sz="1200">
              <a:solidFill>
                <a:srgbClr val="CE8BBC"/>
              </a:solidFill>
              <a:latin typeface="Calibri"/>
              <a:ea typeface="Calibri"/>
              <a:cs typeface="Calibri"/>
              <a:sym typeface="Calibri"/>
            </a:endParaRPr>
          </a:p>
        </p:txBody>
      </p:sp>
      <p:sp>
        <p:nvSpPr>
          <p:cNvPr id="878" name="Google Shape;878;p36"/>
          <p:cNvSpPr txBox="1"/>
          <p:nvPr/>
        </p:nvSpPr>
        <p:spPr>
          <a:xfrm>
            <a:off x="4044294" y="3247133"/>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879" name="Google Shape;879;p36"/>
          <p:cNvGrpSpPr/>
          <p:nvPr/>
        </p:nvGrpSpPr>
        <p:grpSpPr>
          <a:xfrm>
            <a:off x="3739240" y="3216544"/>
            <a:ext cx="288001" cy="288001"/>
            <a:chOff x="342077" y="6004624"/>
            <a:chExt cx="409500" cy="409500"/>
          </a:xfrm>
        </p:grpSpPr>
        <p:sp>
          <p:nvSpPr>
            <p:cNvPr id="880" name="Google Shape;880;p36"/>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81" name="Google Shape;881;p36"/>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882" name="Google Shape;882;p36"/>
          <p:cNvSpPr/>
          <p:nvPr/>
        </p:nvSpPr>
        <p:spPr>
          <a:xfrm>
            <a:off x="1215075" y="3689372"/>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83" name="Google Shape;883;p36"/>
          <p:cNvSpPr txBox="1"/>
          <p:nvPr/>
        </p:nvSpPr>
        <p:spPr>
          <a:xfrm>
            <a:off x="1188992" y="463833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Instructions</a:t>
            </a:r>
            <a:endParaRPr sz="1200">
              <a:solidFill>
                <a:srgbClr val="CE8BBC"/>
              </a:solidFill>
              <a:latin typeface="Calibri"/>
              <a:ea typeface="Calibri"/>
              <a:cs typeface="Calibri"/>
              <a:sym typeface="Calibri"/>
            </a:endParaRPr>
          </a:p>
        </p:txBody>
      </p:sp>
      <p:sp>
        <p:nvSpPr>
          <p:cNvPr id="884" name="Google Shape;884;p36"/>
          <p:cNvSpPr txBox="1"/>
          <p:nvPr/>
        </p:nvSpPr>
        <p:spPr>
          <a:xfrm>
            <a:off x="1454993" y="4900929"/>
            <a:ext cx="4857300" cy="3207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000">
                <a:solidFill>
                  <a:srgbClr val="003C5A"/>
                </a:solidFill>
                <a:latin typeface="Calibri"/>
                <a:ea typeface="Calibri"/>
                <a:cs typeface="Calibri"/>
                <a:sym typeface="Calibri"/>
              </a:rPr>
              <a:t>Ask VYAs to c</a:t>
            </a:r>
            <a:r>
              <a:rPr lang="es" sz="1000">
                <a:solidFill>
                  <a:srgbClr val="003C5A"/>
                </a:solidFill>
                <a:latin typeface="Calibri"/>
                <a:ea typeface="Calibri"/>
                <a:cs typeface="Calibri"/>
                <a:sym typeface="Calibri"/>
              </a:rPr>
              <a:t>reate a dream board with pictures, words, or other materials that represent their goals, dreams, and interests regardless of what boys or girls are “supposed” to do.</a:t>
            </a:r>
            <a:endParaRPr sz="1000">
              <a:solidFill>
                <a:srgbClr val="033C5A"/>
              </a:solidFill>
              <a:latin typeface="Calibri"/>
              <a:ea typeface="Calibri"/>
              <a:cs typeface="Calibri"/>
              <a:sym typeface="Calibri"/>
            </a:endParaRPr>
          </a:p>
        </p:txBody>
      </p:sp>
      <p:sp>
        <p:nvSpPr>
          <p:cNvPr id="885" name="Google Shape;885;p36"/>
          <p:cNvSpPr txBox="1"/>
          <p:nvPr/>
        </p:nvSpPr>
        <p:spPr>
          <a:xfrm>
            <a:off x="1215075" y="5366377"/>
            <a:ext cx="4770300" cy="14328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Materials</a:t>
            </a:r>
            <a:endParaRPr b="1" sz="1200">
              <a:solidFill>
                <a:srgbClr val="CE8BBC"/>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92100" lvl="0" marL="457200" marR="0" rtl="0" algn="l">
              <a:lnSpc>
                <a:spcPct val="100000"/>
              </a:lnSpc>
              <a:spcBef>
                <a:spcPts val="0"/>
              </a:spcBef>
              <a:spcAft>
                <a:spcPts val="0"/>
              </a:spcAft>
              <a:buClr>
                <a:srgbClr val="CE8BBC"/>
              </a:buClr>
              <a:buSzPts val="1000"/>
              <a:buFont typeface="Calibri"/>
              <a:buChar char="●"/>
            </a:pPr>
            <a:r>
              <a:rPr lang="es" sz="1000">
                <a:solidFill>
                  <a:srgbClr val="003C5A"/>
                </a:solidFill>
                <a:latin typeface="Calibri"/>
                <a:ea typeface="Calibri"/>
                <a:cs typeface="Calibri"/>
                <a:sym typeface="Calibri"/>
              </a:rPr>
              <a:t>Paper or poster board </a:t>
            </a:r>
            <a:endParaRPr sz="1000">
              <a:solidFill>
                <a:srgbClr val="003C5A"/>
              </a:solidFill>
              <a:latin typeface="Calibri"/>
              <a:ea typeface="Calibri"/>
              <a:cs typeface="Calibri"/>
              <a:sym typeface="Calibri"/>
            </a:endParaRPr>
          </a:p>
          <a:p>
            <a:pPr indent="-292100" lvl="0" marL="457200" marR="0" rtl="0" algn="l">
              <a:lnSpc>
                <a:spcPct val="100000"/>
              </a:lnSpc>
              <a:spcBef>
                <a:spcPts val="0"/>
              </a:spcBef>
              <a:spcAft>
                <a:spcPts val="0"/>
              </a:spcAft>
              <a:buClr>
                <a:srgbClr val="CE8BBC"/>
              </a:buClr>
              <a:buSzPts val="1000"/>
              <a:buFont typeface="Calibri"/>
              <a:buChar char="●"/>
            </a:pPr>
            <a:r>
              <a:rPr lang="es" sz="1000">
                <a:solidFill>
                  <a:srgbClr val="003C5A"/>
                </a:solidFill>
                <a:latin typeface="Calibri"/>
                <a:ea typeface="Calibri"/>
                <a:cs typeface="Calibri"/>
                <a:sym typeface="Calibri"/>
              </a:rPr>
              <a:t>Magazines and newspapers</a:t>
            </a:r>
            <a:endParaRPr sz="1000">
              <a:solidFill>
                <a:srgbClr val="003C5A"/>
              </a:solidFill>
              <a:latin typeface="Calibri"/>
              <a:ea typeface="Calibri"/>
              <a:cs typeface="Calibri"/>
              <a:sym typeface="Calibri"/>
            </a:endParaRPr>
          </a:p>
          <a:p>
            <a:pPr indent="-292100" lvl="0" marL="457200" marR="0" rtl="0" algn="l">
              <a:lnSpc>
                <a:spcPct val="100000"/>
              </a:lnSpc>
              <a:spcBef>
                <a:spcPts val="0"/>
              </a:spcBef>
              <a:spcAft>
                <a:spcPts val="0"/>
              </a:spcAft>
              <a:buClr>
                <a:srgbClr val="CE8BBC"/>
              </a:buClr>
              <a:buSzPts val="1000"/>
              <a:buFont typeface="Calibri"/>
              <a:buChar char="●"/>
            </a:pPr>
            <a:r>
              <a:rPr lang="es" sz="1000">
                <a:solidFill>
                  <a:srgbClr val="003C5A"/>
                </a:solidFill>
                <a:latin typeface="Calibri"/>
                <a:ea typeface="Calibri"/>
                <a:cs typeface="Calibri"/>
                <a:sym typeface="Calibri"/>
              </a:rPr>
              <a:t>Scissors </a:t>
            </a:r>
            <a:endParaRPr sz="1000">
              <a:solidFill>
                <a:srgbClr val="003C5A"/>
              </a:solidFill>
              <a:latin typeface="Calibri"/>
              <a:ea typeface="Calibri"/>
              <a:cs typeface="Calibri"/>
              <a:sym typeface="Calibri"/>
            </a:endParaRPr>
          </a:p>
          <a:p>
            <a:pPr indent="-292100" lvl="0" marL="457200" marR="0" rtl="0" algn="l">
              <a:lnSpc>
                <a:spcPct val="100000"/>
              </a:lnSpc>
              <a:spcBef>
                <a:spcPts val="0"/>
              </a:spcBef>
              <a:spcAft>
                <a:spcPts val="0"/>
              </a:spcAft>
              <a:buClr>
                <a:srgbClr val="CE8BBC"/>
              </a:buClr>
              <a:buSzPts val="1000"/>
              <a:buFont typeface="Calibri"/>
              <a:buChar char="●"/>
            </a:pPr>
            <a:r>
              <a:rPr lang="es" sz="1000">
                <a:solidFill>
                  <a:srgbClr val="003C5A"/>
                </a:solidFill>
                <a:latin typeface="Calibri"/>
                <a:ea typeface="Calibri"/>
                <a:cs typeface="Calibri"/>
                <a:sym typeface="Calibri"/>
              </a:rPr>
              <a:t>Glue or tape</a:t>
            </a:r>
            <a:endParaRPr sz="1000">
              <a:solidFill>
                <a:srgbClr val="003C5A"/>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1000">
              <a:solidFill>
                <a:srgbClr val="003C5A"/>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3C5A"/>
              </a:solidFill>
              <a:latin typeface="Calibri"/>
              <a:ea typeface="Calibri"/>
              <a:cs typeface="Calibri"/>
              <a:sym typeface="Calibri"/>
            </a:endParaRPr>
          </a:p>
        </p:txBody>
      </p:sp>
      <p:sp>
        <p:nvSpPr>
          <p:cNvPr id="886" name="Google Shape;886;p36"/>
          <p:cNvSpPr/>
          <p:nvPr/>
        </p:nvSpPr>
        <p:spPr>
          <a:xfrm>
            <a:off x="1215078" y="5362003"/>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87" name="Google Shape;887;p36"/>
          <p:cNvSpPr txBox="1"/>
          <p:nvPr/>
        </p:nvSpPr>
        <p:spPr>
          <a:xfrm>
            <a:off x="1188992" y="380013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Goal</a:t>
            </a:r>
            <a:endParaRPr sz="1200">
              <a:solidFill>
                <a:srgbClr val="CE8BBC"/>
              </a:solidFill>
              <a:latin typeface="Calibri"/>
              <a:ea typeface="Calibri"/>
              <a:cs typeface="Calibri"/>
              <a:sym typeface="Calibri"/>
            </a:endParaRPr>
          </a:p>
        </p:txBody>
      </p:sp>
      <p:sp>
        <p:nvSpPr>
          <p:cNvPr id="888" name="Google Shape;888;p36"/>
          <p:cNvSpPr txBox="1"/>
          <p:nvPr/>
        </p:nvSpPr>
        <p:spPr>
          <a:xfrm>
            <a:off x="1454993" y="4062729"/>
            <a:ext cx="4857300" cy="5361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Help VYAs identify and communicate their goals and dreams in a supportive environment free from gendered expectations. </a:t>
            </a:r>
            <a:endParaRPr sz="1200">
              <a:solidFill>
                <a:srgbClr val="003C5A"/>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sz="1000">
              <a:solidFill>
                <a:srgbClr val="003C5A"/>
              </a:solidFill>
              <a:latin typeface="Calibri"/>
              <a:ea typeface="Calibri"/>
              <a:cs typeface="Calibri"/>
              <a:sym typeface="Calibri"/>
            </a:endParaRPr>
          </a:p>
        </p:txBody>
      </p:sp>
      <p:sp>
        <p:nvSpPr>
          <p:cNvPr id="889" name="Google Shape;889;p36"/>
          <p:cNvSpPr/>
          <p:nvPr/>
        </p:nvSpPr>
        <p:spPr>
          <a:xfrm>
            <a:off x="1215075" y="4527572"/>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90" name="Google Shape;890;p36"/>
          <p:cNvSpPr txBox="1"/>
          <p:nvPr/>
        </p:nvSpPr>
        <p:spPr>
          <a:xfrm>
            <a:off x="1215075" y="6661777"/>
            <a:ext cx="4770300" cy="5964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Adaptation Guidance</a:t>
            </a:r>
            <a:endParaRPr b="1" sz="1200">
              <a:solidFill>
                <a:srgbClr val="CE8BBC"/>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92100" lvl="0" marL="457200" marR="0" rtl="0" algn="l">
              <a:lnSpc>
                <a:spcPct val="100000"/>
              </a:lnSpc>
              <a:spcBef>
                <a:spcPts val="0"/>
              </a:spcBef>
              <a:spcAft>
                <a:spcPts val="0"/>
              </a:spcAft>
              <a:buClr>
                <a:srgbClr val="CE8BBC"/>
              </a:buClr>
              <a:buSzPts val="1000"/>
              <a:buFont typeface="Calibri"/>
              <a:buChar char="●"/>
            </a:pPr>
            <a:r>
              <a:rPr lang="es" sz="1000">
                <a:solidFill>
                  <a:srgbClr val="003C5A"/>
                </a:solidFill>
                <a:latin typeface="Calibri"/>
                <a:ea typeface="Calibri"/>
                <a:cs typeface="Calibri"/>
                <a:sym typeface="Calibri"/>
              </a:rPr>
              <a:t>In the absence of magazines or other materials, ask participants to just draw. </a:t>
            </a:r>
            <a:endParaRPr sz="1100">
              <a:solidFill>
                <a:srgbClr val="003C5A"/>
              </a:solidFill>
              <a:latin typeface="Calibri"/>
              <a:ea typeface="Calibri"/>
              <a:cs typeface="Calibri"/>
              <a:sym typeface="Calibri"/>
            </a:endParaRPr>
          </a:p>
        </p:txBody>
      </p:sp>
      <p:sp>
        <p:nvSpPr>
          <p:cNvPr id="891" name="Google Shape;891;p36"/>
          <p:cNvSpPr/>
          <p:nvPr/>
        </p:nvSpPr>
        <p:spPr>
          <a:xfrm>
            <a:off x="1215078" y="6581203"/>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892" name="Google Shape;892;p36"/>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6" name="Shape 896"/>
        <p:cNvGrpSpPr/>
        <p:nvPr/>
      </p:nvGrpSpPr>
      <p:grpSpPr>
        <a:xfrm>
          <a:off x="0" y="0"/>
          <a:ext cx="0" cy="0"/>
          <a:chOff x="0" y="0"/>
          <a:chExt cx="0" cy="0"/>
        </a:xfrm>
      </p:grpSpPr>
      <p:sp>
        <p:nvSpPr>
          <p:cNvPr id="897" name="Google Shape;897;p37"/>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98" name="Google Shape;898;p37"/>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899" name="Google Shape;899;p37"/>
          <p:cNvSpPr/>
          <p:nvPr/>
        </p:nvSpPr>
        <p:spPr>
          <a:xfrm>
            <a:off x="1812900" y="-22275"/>
            <a:ext cx="5747100" cy="562200"/>
          </a:xfrm>
          <a:prstGeom prst="rect">
            <a:avLst/>
          </a:prstGeom>
          <a:solidFill>
            <a:srgbClr val="CE8BB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CE8BBC"/>
              </a:solidFill>
            </a:endParaRPr>
          </a:p>
        </p:txBody>
      </p:sp>
      <p:sp>
        <p:nvSpPr>
          <p:cNvPr id="900" name="Google Shape;900;p37"/>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91440" rtl="0" algn="l">
              <a:spcBef>
                <a:spcPts val="0"/>
              </a:spcBef>
              <a:spcAft>
                <a:spcPts val="0"/>
              </a:spcAft>
              <a:buClr>
                <a:schemeClr val="dk1"/>
              </a:buClr>
              <a:buSzPts val="1100"/>
              <a:buFont typeface="Arial"/>
              <a:buNone/>
            </a:pPr>
            <a:r>
              <a:rPr b="1" lang="es" sz="1200">
                <a:solidFill>
                  <a:schemeClr val="lt1"/>
                </a:solidFill>
                <a:latin typeface="Calibri"/>
                <a:ea typeface="Calibri"/>
                <a:cs typeface="Calibri"/>
                <a:sym typeface="Calibri"/>
              </a:rPr>
              <a:t>VYA Activities</a:t>
            </a:r>
            <a:endParaRPr b="1" sz="1200">
              <a:solidFill>
                <a:schemeClr val="lt1"/>
              </a:solidFill>
              <a:latin typeface="Calibri"/>
              <a:ea typeface="Calibri"/>
              <a:cs typeface="Calibri"/>
              <a:sym typeface="Calibri"/>
            </a:endParaRPr>
          </a:p>
          <a:p>
            <a:pPr indent="0" lvl="0" marL="0" rtl="0" algn="l">
              <a:spcBef>
                <a:spcPts val="0"/>
              </a:spcBef>
              <a:spcAft>
                <a:spcPts val="0"/>
              </a:spcAft>
              <a:buNone/>
            </a:pPr>
            <a:r>
              <a:t/>
            </a:r>
            <a:endParaRPr b="1" sz="1200">
              <a:solidFill>
                <a:schemeClr val="lt1"/>
              </a:solidFill>
              <a:latin typeface="Calibri"/>
              <a:ea typeface="Calibri"/>
              <a:cs typeface="Calibri"/>
              <a:sym typeface="Calibri"/>
            </a:endParaRPr>
          </a:p>
        </p:txBody>
      </p:sp>
      <p:grpSp>
        <p:nvGrpSpPr>
          <p:cNvPr id="901" name="Google Shape;901;p37"/>
          <p:cNvGrpSpPr/>
          <p:nvPr/>
        </p:nvGrpSpPr>
        <p:grpSpPr>
          <a:xfrm>
            <a:off x="766125" y="821251"/>
            <a:ext cx="6027755" cy="4011568"/>
            <a:chOff x="709300" y="628655"/>
            <a:chExt cx="6028358" cy="4916740"/>
          </a:xfrm>
        </p:grpSpPr>
        <p:sp>
          <p:nvSpPr>
            <p:cNvPr id="902" name="Google Shape;902;p37"/>
            <p:cNvSpPr/>
            <p:nvPr/>
          </p:nvSpPr>
          <p:spPr>
            <a:xfrm>
              <a:off x="709300" y="1044147"/>
              <a:ext cx="6026784" cy="3480132"/>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03" name="Google Shape;903;p37"/>
            <p:cNvSpPr/>
            <p:nvPr/>
          </p:nvSpPr>
          <p:spPr>
            <a:xfrm>
              <a:off x="709300" y="1044146"/>
              <a:ext cx="6026784" cy="4501248"/>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04" name="Google Shape;904;p37"/>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05" name="Google Shape;905;p37"/>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CE8BBC"/>
            </a:solidFill>
            <a:ln cap="flat" cmpd="sng" w="12700">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906" name="Google Shape;906;p37"/>
          <p:cNvSpPr txBox="1"/>
          <p:nvPr/>
        </p:nvSpPr>
        <p:spPr>
          <a:xfrm>
            <a:off x="1021213" y="807200"/>
            <a:ext cx="4421100" cy="3822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ACTIVITY: </a:t>
            </a:r>
            <a:r>
              <a:rPr b="1" lang="es" sz="1300">
                <a:solidFill>
                  <a:schemeClr val="lt1"/>
                </a:solidFill>
                <a:latin typeface="Calibri"/>
                <a:ea typeface="Calibri"/>
                <a:cs typeface="Calibri"/>
                <a:sym typeface="Calibri"/>
              </a:rPr>
              <a:t>Timeline</a:t>
            </a:r>
            <a:endParaRPr sz="1100">
              <a:solidFill>
                <a:schemeClr val="lt1"/>
              </a:solidFill>
              <a:latin typeface="Calibri"/>
              <a:ea typeface="Calibri"/>
              <a:cs typeface="Calibri"/>
              <a:sym typeface="Calibri"/>
            </a:endParaRPr>
          </a:p>
        </p:txBody>
      </p:sp>
      <p:sp>
        <p:nvSpPr>
          <p:cNvPr id="907" name="Google Shape;907;p37"/>
          <p:cNvSpPr txBox="1"/>
          <p:nvPr/>
        </p:nvSpPr>
        <p:spPr>
          <a:xfrm>
            <a:off x="1215104" y="144141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For use in the following interventions:</a:t>
            </a:r>
            <a:endParaRPr b="1" sz="1200">
              <a:solidFill>
                <a:srgbClr val="CE8BBC"/>
              </a:solidFill>
              <a:latin typeface="Calibri"/>
              <a:ea typeface="Calibri"/>
              <a:cs typeface="Calibri"/>
              <a:sym typeface="Calibri"/>
            </a:endParaRPr>
          </a:p>
        </p:txBody>
      </p:sp>
      <p:sp>
        <p:nvSpPr>
          <p:cNvPr id="908" name="Google Shape;908;p37"/>
          <p:cNvSpPr txBox="1"/>
          <p:nvPr/>
        </p:nvSpPr>
        <p:spPr>
          <a:xfrm>
            <a:off x="4044319" y="1448608"/>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909" name="Google Shape;909;p37"/>
          <p:cNvGrpSpPr/>
          <p:nvPr/>
        </p:nvGrpSpPr>
        <p:grpSpPr>
          <a:xfrm>
            <a:off x="3739265" y="1418019"/>
            <a:ext cx="288001" cy="288001"/>
            <a:chOff x="342077" y="6004624"/>
            <a:chExt cx="409500" cy="409500"/>
          </a:xfrm>
        </p:grpSpPr>
        <p:sp>
          <p:nvSpPr>
            <p:cNvPr id="910" name="Google Shape;910;p37"/>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11" name="Google Shape;911;p37"/>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912" name="Google Shape;912;p37"/>
          <p:cNvSpPr/>
          <p:nvPr/>
        </p:nvSpPr>
        <p:spPr>
          <a:xfrm>
            <a:off x="1215100" y="1890847"/>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13" name="Google Shape;913;p37"/>
          <p:cNvSpPr txBox="1"/>
          <p:nvPr/>
        </p:nvSpPr>
        <p:spPr>
          <a:xfrm>
            <a:off x="1215092" y="300501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Instructions</a:t>
            </a:r>
            <a:endParaRPr sz="1200">
              <a:solidFill>
                <a:srgbClr val="CE8BBC"/>
              </a:solidFill>
              <a:latin typeface="Calibri"/>
              <a:ea typeface="Calibri"/>
              <a:cs typeface="Calibri"/>
              <a:sym typeface="Calibri"/>
            </a:endParaRPr>
          </a:p>
        </p:txBody>
      </p:sp>
      <p:sp>
        <p:nvSpPr>
          <p:cNvPr id="914" name="Google Shape;914;p37"/>
          <p:cNvSpPr txBox="1"/>
          <p:nvPr/>
        </p:nvSpPr>
        <p:spPr>
          <a:xfrm>
            <a:off x="1455018" y="3254804"/>
            <a:ext cx="4857300" cy="474600"/>
          </a:xfrm>
          <a:prstGeom prst="rect">
            <a:avLst/>
          </a:prstGeom>
          <a:noFill/>
          <a:ln>
            <a:noFill/>
          </a:ln>
        </p:spPr>
        <p:txBody>
          <a:bodyPr anchorCtr="0" anchor="t" bIns="0" lIns="0" spcFirstLastPara="1" rIns="0" wrap="square" tIns="12700">
            <a:spAutoFit/>
          </a:bodyPr>
          <a:lstStyle/>
          <a:p>
            <a:pPr indent="0" lvl="0" marL="152400" marR="215900" rtl="0" algn="l">
              <a:spcBef>
                <a:spcPts val="0"/>
              </a:spcBef>
              <a:spcAft>
                <a:spcPts val="0"/>
              </a:spcAft>
              <a:buClr>
                <a:schemeClr val="dk1"/>
              </a:buClr>
              <a:buSzPts val="1100"/>
              <a:buFont typeface="Arial"/>
              <a:buNone/>
            </a:pPr>
            <a:r>
              <a:rPr lang="es" sz="1000">
                <a:solidFill>
                  <a:srgbClr val="003C5A"/>
                </a:solidFill>
                <a:latin typeface="Calibri"/>
                <a:ea typeface="Calibri"/>
                <a:cs typeface="Calibri"/>
                <a:sym typeface="Calibri"/>
              </a:rPr>
              <a:t>Ask participants to create a timeline of their life that highlights memorable moments, including challenges, accomplishments, and favorite things </a:t>
            </a:r>
            <a:r>
              <a:rPr lang="es" sz="1000">
                <a:solidFill>
                  <a:srgbClr val="003C5A"/>
                </a:solidFill>
                <a:latin typeface="Calibri"/>
                <a:ea typeface="Calibri"/>
                <a:cs typeface="Calibri"/>
                <a:sym typeface="Calibri"/>
              </a:rPr>
              <a:t>they’ve</a:t>
            </a:r>
            <a:r>
              <a:rPr lang="es" sz="1000">
                <a:solidFill>
                  <a:srgbClr val="003C5A"/>
                </a:solidFill>
                <a:latin typeface="Calibri"/>
                <a:ea typeface="Calibri"/>
                <a:cs typeface="Calibri"/>
                <a:sym typeface="Calibri"/>
              </a:rPr>
              <a:t> done as a family.</a:t>
            </a:r>
            <a:endParaRPr sz="1000">
              <a:solidFill>
                <a:srgbClr val="003C5A"/>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sz="1000">
              <a:solidFill>
                <a:srgbClr val="003C5A"/>
              </a:solidFill>
              <a:latin typeface="Calibri"/>
              <a:ea typeface="Calibri"/>
              <a:cs typeface="Calibri"/>
              <a:sym typeface="Calibri"/>
            </a:endParaRPr>
          </a:p>
        </p:txBody>
      </p:sp>
      <p:sp>
        <p:nvSpPr>
          <p:cNvPr id="915" name="Google Shape;915;p37"/>
          <p:cNvSpPr txBox="1"/>
          <p:nvPr/>
        </p:nvSpPr>
        <p:spPr>
          <a:xfrm>
            <a:off x="1215104" y="3916811"/>
            <a:ext cx="4770300" cy="7503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Materials</a:t>
            </a:r>
            <a:endParaRPr b="1" sz="1200">
              <a:solidFill>
                <a:srgbClr val="CE8BBC"/>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92100" lvl="0" marL="457200" rtl="0" algn="l">
              <a:spcBef>
                <a:spcPts val="0"/>
              </a:spcBef>
              <a:spcAft>
                <a:spcPts val="0"/>
              </a:spcAft>
              <a:buClr>
                <a:srgbClr val="CE8BBC"/>
              </a:buClr>
              <a:buSzPts val="1000"/>
              <a:buFont typeface="Calibri"/>
              <a:buChar char="●"/>
            </a:pPr>
            <a:r>
              <a:rPr lang="es" sz="1000">
                <a:solidFill>
                  <a:srgbClr val="003C5A"/>
                </a:solidFill>
                <a:latin typeface="Calibri"/>
                <a:ea typeface="Calibri"/>
                <a:cs typeface="Calibri"/>
                <a:sym typeface="Calibri"/>
              </a:rPr>
              <a:t>Flipchart paper</a:t>
            </a:r>
            <a:endParaRPr sz="1000">
              <a:solidFill>
                <a:srgbClr val="003C5A"/>
              </a:solidFill>
              <a:latin typeface="Calibri"/>
              <a:ea typeface="Calibri"/>
              <a:cs typeface="Calibri"/>
              <a:sym typeface="Calibri"/>
            </a:endParaRPr>
          </a:p>
          <a:p>
            <a:pPr indent="-292100" lvl="0" marL="457200" rtl="0" algn="l">
              <a:spcBef>
                <a:spcPts val="0"/>
              </a:spcBef>
              <a:spcAft>
                <a:spcPts val="0"/>
              </a:spcAft>
              <a:buClr>
                <a:srgbClr val="CE8BBC"/>
              </a:buClr>
              <a:buSzPts val="1000"/>
              <a:buFont typeface="Calibri"/>
              <a:buChar char="●"/>
            </a:pPr>
            <a:r>
              <a:rPr lang="es" sz="1000">
                <a:solidFill>
                  <a:srgbClr val="003C5A"/>
                </a:solidFill>
                <a:latin typeface="Calibri"/>
                <a:ea typeface="Calibri"/>
                <a:cs typeface="Calibri"/>
                <a:sym typeface="Calibri"/>
              </a:rPr>
              <a:t>Markers</a:t>
            </a:r>
            <a:endParaRPr sz="1100">
              <a:solidFill>
                <a:srgbClr val="003C5A"/>
              </a:solidFill>
              <a:latin typeface="Calibri"/>
              <a:ea typeface="Calibri"/>
              <a:cs typeface="Calibri"/>
              <a:sym typeface="Calibri"/>
            </a:endParaRPr>
          </a:p>
        </p:txBody>
      </p:sp>
      <p:sp>
        <p:nvSpPr>
          <p:cNvPr id="916" name="Google Shape;916;p37"/>
          <p:cNvSpPr txBox="1"/>
          <p:nvPr/>
        </p:nvSpPr>
        <p:spPr>
          <a:xfrm>
            <a:off x="1189029" y="202306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Goal</a:t>
            </a:r>
            <a:endParaRPr sz="1200">
              <a:solidFill>
                <a:srgbClr val="CE8BBC"/>
              </a:solidFill>
              <a:latin typeface="Calibri"/>
              <a:ea typeface="Calibri"/>
              <a:cs typeface="Calibri"/>
              <a:sym typeface="Calibri"/>
            </a:endParaRPr>
          </a:p>
        </p:txBody>
      </p:sp>
      <p:sp>
        <p:nvSpPr>
          <p:cNvPr id="917" name="Google Shape;917;p37"/>
          <p:cNvSpPr txBox="1"/>
          <p:nvPr/>
        </p:nvSpPr>
        <p:spPr>
          <a:xfrm>
            <a:off x="1455031" y="2285654"/>
            <a:ext cx="48573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Strengthen emotional bonds within the family by reflecting on significant individual and shared experiences and milestones.</a:t>
            </a:r>
            <a:endParaRPr sz="1000">
              <a:solidFill>
                <a:srgbClr val="003C5A"/>
              </a:solidFill>
              <a:latin typeface="Calibri"/>
              <a:ea typeface="Calibri"/>
              <a:cs typeface="Calibri"/>
              <a:sym typeface="Calibri"/>
            </a:endParaRPr>
          </a:p>
        </p:txBody>
      </p:sp>
      <p:sp>
        <p:nvSpPr>
          <p:cNvPr id="918" name="Google Shape;918;p37"/>
          <p:cNvSpPr/>
          <p:nvPr/>
        </p:nvSpPr>
        <p:spPr>
          <a:xfrm>
            <a:off x="1215113" y="2826697"/>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19" name="Google Shape;919;p37"/>
          <p:cNvSpPr/>
          <p:nvPr/>
        </p:nvSpPr>
        <p:spPr>
          <a:xfrm>
            <a:off x="1215116" y="3767003"/>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20" name="Google Shape;920;p37"/>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4" name="Shape 924"/>
        <p:cNvGrpSpPr/>
        <p:nvPr/>
      </p:nvGrpSpPr>
      <p:grpSpPr>
        <a:xfrm>
          <a:off x="0" y="0"/>
          <a:ext cx="0" cy="0"/>
          <a:chOff x="0" y="0"/>
          <a:chExt cx="0" cy="0"/>
        </a:xfrm>
      </p:grpSpPr>
      <p:sp>
        <p:nvSpPr>
          <p:cNvPr id="925" name="Google Shape;925;p38"/>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26" name="Google Shape;926;p38"/>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927" name="Google Shape;927;p38"/>
          <p:cNvSpPr/>
          <p:nvPr/>
        </p:nvSpPr>
        <p:spPr>
          <a:xfrm>
            <a:off x="1812900" y="-22275"/>
            <a:ext cx="5747100" cy="562200"/>
          </a:xfrm>
          <a:prstGeom prst="rect">
            <a:avLst/>
          </a:prstGeom>
          <a:solidFill>
            <a:srgbClr val="CE8BB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CE8BBC"/>
              </a:solidFill>
            </a:endParaRPr>
          </a:p>
        </p:txBody>
      </p:sp>
      <p:sp>
        <p:nvSpPr>
          <p:cNvPr id="928" name="Google Shape;928;p38"/>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91440" rtl="0" algn="l">
              <a:spcBef>
                <a:spcPts val="0"/>
              </a:spcBef>
              <a:spcAft>
                <a:spcPts val="0"/>
              </a:spcAft>
              <a:buClr>
                <a:schemeClr val="dk1"/>
              </a:buClr>
              <a:buSzPts val="1100"/>
              <a:buFont typeface="Arial"/>
              <a:buNone/>
            </a:pPr>
            <a:r>
              <a:rPr b="1" lang="es" sz="1200">
                <a:solidFill>
                  <a:schemeClr val="lt1"/>
                </a:solidFill>
                <a:latin typeface="Calibri"/>
                <a:ea typeface="Calibri"/>
                <a:cs typeface="Calibri"/>
                <a:sym typeface="Calibri"/>
              </a:rPr>
              <a:t>VYA Activities</a:t>
            </a:r>
            <a:endParaRPr b="1" sz="1200">
              <a:solidFill>
                <a:schemeClr val="lt1"/>
              </a:solidFill>
              <a:latin typeface="Calibri"/>
              <a:ea typeface="Calibri"/>
              <a:cs typeface="Calibri"/>
              <a:sym typeface="Calibri"/>
            </a:endParaRPr>
          </a:p>
          <a:p>
            <a:pPr indent="0" lvl="0" marL="0" rtl="0" algn="l">
              <a:spcBef>
                <a:spcPts val="0"/>
              </a:spcBef>
              <a:spcAft>
                <a:spcPts val="0"/>
              </a:spcAft>
              <a:buNone/>
            </a:pPr>
            <a:r>
              <a:t/>
            </a:r>
            <a:endParaRPr b="1" sz="1200">
              <a:solidFill>
                <a:schemeClr val="lt1"/>
              </a:solidFill>
              <a:latin typeface="Calibri"/>
              <a:ea typeface="Calibri"/>
              <a:cs typeface="Calibri"/>
              <a:sym typeface="Calibri"/>
            </a:endParaRPr>
          </a:p>
        </p:txBody>
      </p:sp>
      <p:grpSp>
        <p:nvGrpSpPr>
          <p:cNvPr id="929" name="Google Shape;929;p38"/>
          <p:cNvGrpSpPr/>
          <p:nvPr/>
        </p:nvGrpSpPr>
        <p:grpSpPr>
          <a:xfrm>
            <a:off x="766100" y="807201"/>
            <a:ext cx="6027780" cy="4181594"/>
            <a:chOff x="709275" y="628655"/>
            <a:chExt cx="6028383" cy="5125131"/>
          </a:xfrm>
        </p:grpSpPr>
        <p:sp>
          <p:nvSpPr>
            <p:cNvPr id="930" name="Google Shape;930;p38"/>
            <p:cNvSpPr/>
            <p:nvPr/>
          </p:nvSpPr>
          <p:spPr>
            <a:xfrm>
              <a:off x="709275" y="1044147"/>
              <a:ext cx="6026784" cy="3125867"/>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31" name="Google Shape;931;p38"/>
            <p:cNvSpPr/>
            <p:nvPr/>
          </p:nvSpPr>
          <p:spPr>
            <a:xfrm>
              <a:off x="709300" y="1044146"/>
              <a:ext cx="6026784" cy="4709639"/>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32" name="Google Shape;932;p38"/>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33" name="Google Shape;933;p38"/>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CE8BBC"/>
            </a:solidFill>
            <a:ln cap="flat" cmpd="sng" w="12700">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934" name="Google Shape;934;p38"/>
          <p:cNvSpPr txBox="1"/>
          <p:nvPr/>
        </p:nvSpPr>
        <p:spPr>
          <a:xfrm>
            <a:off x="1031442" y="85557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ACTIVITY: </a:t>
            </a:r>
            <a:r>
              <a:rPr b="1" lang="es" sz="1300">
                <a:solidFill>
                  <a:schemeClr val="lt1"/>
                </a:solidFill>
                <a:latin typeface="Calibri"/>
                <a:ea typeface="Calibri"/>
                <a:cs typeface="Calibri"/>
                <a:sym typeface="Calibri"/>
              </a:rPr>
              <a:t>Video: AMAZE Gender Stereotypes Mini Art Show</a:t>
            </a:r>
            <a:endParaRPr b="1" sz="16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935" name="Google Shape;935;p38"/>
          <p:cNvSpPr txBox="1"/>
          <p:nvPr/>
        </p:nvSpPr>
        <p:spPr>
          <a:xfrm>
            <a:off x="1215104" y="142736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For use in the following interventions:</a:t>
            </a:r>
            <a:endParaRPr b="1" sz="1200">
              <a:solidFill>
                <a:srgbClr val="CE8BBC"/>
              </a:solidFill>
              <a:latin typeface="Calibri"/>
              <a:ea typeface="Calibri"/>
              <a:cs typeface="Calibri"/>
              <a:sym typeface="Calibri"/>
            </a:endParaRPr>
          </a:p>
        </p:txBody>
      </p:sp>
      <p:sp>
        <p:nvSpPr>
          <p:cNvPr id="936" name="Google Shape;936;p38"/>
          <p:cNvSpPr/>
          <p:nvPr/>
        </p:nvSpPr>
        <p:spPr>
          <a:xfrm>
            <a:off x="1215100" y="1876797"/>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37" name="Google Shape;937;p38"/>
          <p:cNvSpPr txBox="1"/>
          <p:nvPr/>
        </p:nvSpPr>
        <p:spPr>
          <a:xfrm>
            <a:off x="1263491" y="2875223"/>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Instructions</a:t>
            </a:r>
            <a:endParaRPr sz="1200">
              <a:solidFill>
                <a:srgbClr val="CE8BBC"/>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938" name="Google Shape;938;p38"/>
          <p:cNvSpPr txBox="1"/>
          <p:nvPr/>
        </p:nvSpPr>
        <p:spPr>
          <a:xfrm>
            <a:off x="1492075" y="3220224"/>
            <a:ext cx="4853400" cy="532200"/>
          </a:xfrm>
          <a:prstGeom prst="rect">
            <a:avLst/>
          </a:prstGeom>
          <a:noFill/>
          <a:ln>
            <a:noFill/>
          </a:ln>
        </p:spPr>
        <p:txBody>
          <a:bodyPr anchorCtr="0" anchor="t" bIns="0" lIns="0" spcFirstLastPara="1" rIns="0" wrap="square" tIns="69825">
            <a:spAutoFit/>
          </a:bodyPr>
          <a:lstStyle/>
          <a:p>
            <a:pPr indent="0" lvl="0" marL="0" marR="215900" rtl="0" algn="l">
              <a:spcBef>
                <a:spcPts val="0"/>
              </a:spcBef>
              <a:spcAft>
                <a:spcPts val="0"/>
              </a:spcAft>
              <a:buNone/>
            </a:pPr>
            <a:r>
              <a:rPr lang="es" sz="1000">
                <a:solidFill>
                  <a:srgbClr val="003C5A"/>
                </a:solidFill>
                <a:latin typeface="Calibri"/>
                <a:ea typeface="Calibri"/>
                <a:cs typeface="Calibri"/>
                <a:sym typeface="Calibri"/>
              </a:rPr>
              <a:t>After watching the AMAZE Gender Stereotypes video </a:t>
            </a:r>
            <a:r>
              <a:rPr lang="es" sz="1000">
                <a:solidFill>
                  <a:srgbClr val="003C5A"/>
                </a:solidFill>
                <a:latin typeface="Calibri"/>
                <a:ea typeface="Calibri"/>
                <a:cs typeface="Calibri"/>
                <a:sym typeface="Calibri"/>
              </a:rPr>
              <a:t>(see page 20-21 of this Activity Bank)</a:t>
            </a:r>
            <a:r>
              <a:rPr lang="es" sz="1000">
                <a:solidFill>
                  <a:srgbClr val="003C5A"/>
                </a:solidFill>
                <a:latin typeface="Calibri"/>
                <a:ea typeface="Calibri"/>
                <a:cs typeface="Calibri"/>
                <a:sym typeface="Calibri"/>
              </a:rPr>
              <a:t>, ask VYA participants to d</a:t>
            </a:r>
            <a:r>
              <a:rPr lang="es" sz="1000">
                <a:solidFill>
                  <a:srgbClr val="003C5A"/>
                </a:solidFill>
                <a:latin typeface="Calibri"/>
                <a:ea typeface="Calibri"/>
                <a:cs typeface="Calibri"/>
                <a:sym typeface="Calibri"/>
              </a:rPr>
              <a:t>raw or paint about a current challenge they are experiencing related to the video they just watched about gender stereotypes. </a:t>
            </a:r>
            <a:endParaRPr sz="1000">
              <a:solidFill>
                <a:schemeClr val="dk1"/>
              </a:solidFill>
              <a:latin typeface="Calibri"/>
              <a:ea typeface="Calibri"/>
              <a:cs typeface="Calibri"/>
              <a:sym typeface="Calibri"/>
            </a:endParaRPr>
          </a:p>
        </p:txBody>
      </p:sp>
      <p:sp>
        <p:nvSpPr>
          <p:cNvPr id="939" name="Google Shape;939;p38"/>
          <p:cNvSpPr txBox="1"/>
          <p:nvPr/>
        </p:nvSpPr>
        <p:spPr>
          <a:xfrm>
            <a:off x="1293425" y="4070979"/>
            <a:ext cx="4770300" cy="8400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Materials</a:t>
            </a:r>
            <a:endParaRPr b="1" sz="1200">
              <a:solidFill>
                <a:srgbClr val="CE8BBC"/>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29099" lvl="0" marL="241199" rtl="0" algn="l">
              <a:lnSpc>
                <a:spcPct val="115000"/>
              </a:lnSpc>
              <a:spcBef>
                <a:spcPts val="0"/>
              </a:spcBef>
              <a:spcAft>
                <a:spcPts val="0"/>
              </a:spcAft>
              <a:buClr>
                <a:srgbClr val="CE8BBC"/>
              </a:buClr>
              <a:buSzPts val="1000"/>
              <a:buFont typeface="Calibri"/>
              <a:buChar char="•"/>
            </a:pPr>
            <a:r>
              <a:rPr lang="es" sz="1000">
                <a:solidFill>
                  <a:srgbClr val="003C5A"/>
                </a:solidFill>
                <a:highlight>
                  <a:srgbClr val="FFFFFF"/>
                </a:highlight>
                <a:latin typeface="Calibri"/>
                <a:ea typeface="Calibri"/>
                <a:cs typeface="Calibri"/>
                <a:sym typeface="Calibri"/>
              </a:rPr>
              <a:t>Drawing and painting supplies</a:t>
            </a:r>
            <a:endParaRPr sz="1000">
              <a:solidFill>
                <a:srgbClr val="003C5A"/>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3C5A"/>
              </a:solidFill>
              <a:latin typeface="Calibri"/>
              <a:ea typeface="Calibri"/>
              <a:cs typeface="Calibri"/>
              <a:sym typeface="Calibri"/>
            </a:endParaRPr>
          </a:p>
        </p:txBody>
      </p:sp>
      <p:sp>
        <p:nvSpPr>
          <p:cNvPr id="940" name="Google Shape;940;p38"/>
          <p:cNvSpPr/>
          <p:nvPr/>
        </p:nvSpPr>
        <p:spPr>
          <a:xfrm>
            <a:off x="1244428" y="3918365"/>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941" name="Google Shape;941;p38"/>
          <p:cNvSpPr txBox="1"/>
          <p:nvPr/>
        </p:nvSpPr>
        <p:spPr>
          <a:xfrm>
            <a:off x="4112944" y="1428583"/>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942" name="Google Shape;942;p38"/>
          <p:cNvGrpSpPr/>
          <p:nvPr/>
        </p:nvGrpSpPr>
        <p:grpSpPr>
          <a:xfrm>
            <a:off x="3807890" y="1397994"/>
            <a:ext cx="288001" cy="288001"/>
            <a:chOff x="342077" y="6004624"/>
            <a:chExt cx="409500" cy="409500"/>
          </a:xfrm>
        </p:grpSpPr>
        <p:sp>
          <p:nvSpPr>
            <p:cNvPr id="943" name="Google Shape;943;p38"/>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44" name="Google Shape;944;p38"/>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grpSp>
        <p:nvGrpSpPr>
          <p:cNvPr id="945" name="Google Shape;945;p38"/>
          <p:cNvGrpSpPr/>
          <p:nvPr/>
        </p:nvGrpSpPr>
        <p:grpSpPr>
          <a:xfrm>
            <a:off x="766100" y="5360151"/>
            <a:ext cx="6027780" cy="4045573"/>
            <a:chOff x="709275" y="628655"/>
            <a:chExt cx="6028383" cy="4958418"/>
          </a:xfrm>
        </p:grpSpPr>
        <p:sp>
          <p:nvSpPr>
            <p:cNvPr id="946" name="Google Shape;946;p38"/>
            <p:cNvSpPr/>
            <p:nvPr/>
          </p:nvSpPr>
          <p:spPr>
            <a:xfrm>
              <a:off x="709275" y="1044147"/>
              <a:ext cx="6026784" cy="2979993"/>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47" name="Google Shape;947;p38"/>
            <p:cNvSpPr/>
            <p:nvPr/>
          </p:nvSpPr>
          <p:spPr>
            <a:xfrm>
              <a:off x="709300" y="1044146"/>
              <a:ext cx="6026784" cy="4542927"/>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48" name="Google Shape;948;p38"/>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49" name="Google Shape;949;p38"/>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CE8BBC"/>
            </a:solidFill>
            <a:ln cap="flat" cmpd="sng" w="12700">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950" name="Google Shape;950;p38"/>
          <p:cNvSpPr txBox="1"/>
          <p:nvPr/>
        </p:nvSpPr>
        <p:spPr>
          <a:xfrm>
            <a:off x="1031442" y="540852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ACTIVITY: </a:t>
            </a:r>
            <a:r>
              <a:rPr b="1" lang="es" sz="1300">
                <a:solidFill>
                  <a:schemeClr val="lt1"/>
                </a:solidFill>
                <a:latin typeface="Calibri"/>
                <a:ea typeface="Calibri"/>
                <a:cs typeface="Calibri"/>
                <a:sym typeface="Calibri"/>
              </a:rPr>
              <a:t>Bucket List</a:t>
            </a:r>
            <a:endParaRPr b="1" sz="19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951" name="Google Shape;951;p38"/>
          <p:cNvSpPr txBox="1"/>
          <p:nvPr/>
        </p:nvSpPr>
        <p:spPr>
          <a:xfrm>
            <a:off x="1215104" y="598031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For use in the following interventions:</a:t>
            </a:r>
            <a:endParaRPr b="1" sz="1200">
              <a:solidFill>
                <a:srgbClr val="CE8BBC"/>
              </a:solidFill>
              <a:latin typeface="Calibri"/>
              <a:ea typeface="Calibri"/>
              <a:cs typeface="Calibri"/>
              <a:sym typeface="Calibri"/>
            </a:endParaRPr>
          </a:p>
        </p:txBody>
      </p:sp>
      <p:sp>
        <p:nvSpPr>
          <p:cNvPr id="952" name="Google Shape;952;p38"/>
          <p:cNvSpPr/>
          <p:nvPr/>
        </p:nvSpPr>
        <p:spPr>
          <a:xfrm>
            <a:off x="1215100" y="6429747"/>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53" name="Google Shape;953;p38"/>
          <p:cNvSpPr txBox="1"/>
          <p:nvPr/>
        </p:nvSpPr>
        <p:spPr>
          <a:xfrm>
            <a:off x="1263491" y="7428173"/>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Instructions</a:t>
            </a:r>
            <a:endParaRPr sz="1200">
              <a:solidFill>
                <a:srgbClr val="CE8BBC"/>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954" name="Google Shape;954;p38"/>
          <p:cNvSpPr txBox="1"/>
          <p:nvPr/>
        </p:nvSpPr>
        <p:spPr>
          <a:xfrm>
            <a:off x="1492075" y="7620774"/>
            <a:ext cx="4853400" cy="686100"/>
          </a:xfrm>
          <a:prstGeom prst="rect">
            <a:avLst/>
          </a:prstGeom>
          <a:noFill/>
          <a:ln>
            <a:noFill/>
          </a:ln>
        </p:spPr>
        <p:txBody>
          <a:bodyPr anchorCtr="0" anchor="t" bIns="0" lIns="0" spcFirstLastPara="1" rIns="0" wrap="square" tIns="69825">
            <a:spAutoFit/>
          </a:bodyPr>
          <a:lstStyle/>
          <a:p>
            <a:pPr indent="0" lvl="0" marL="152400" marR="215900" rtl="0" algn="l">
              <a:spcBef>
                <a:spcPts val="0"/>
              </a:spcBef>
              <a:spcAft>
                <a:spcPts val="0"/>
              </a:spcAft>
              <a:buClr>
                <a:schemeClr val="dk1"/>
              </a:buClr>
              <a:buSzPts val="1100"/>
              <a:buFont typeface="Arial"/>
              <a:buNone/>
            </a:pPr>
            <a:r>
              <a:rPr lang="es" sz="1000">
                <a:solidFill>
                  <a:srgbClr val="003C5A"/>
                </a:solidFill>
                <a:latin typeface="Calibri"/>
                <a:ea typeface="Calibri"/>
                <a:cs typeface="Calibri"/>
                <a:sym typeface="Calibri"/>
              </a:rPr>
              <a:t>Ask participants to create a list of things </a:t>
            </a:r>
            <a:r>
              <a:rPr lang="es" sz="1000">
                <a:solidFill>
                  <a:srgbClr val="003C5A"/>
                </a:solidFill>
                <a:latin typeface="Calibri"/>
                <a:ea typeface="Calibri"/>
                <a:cs typeface="Calibri"/>
                <a:sym typeface="Calibri"/>
              </a:rPr>
              <a:t>they</a:t>
            </a:r>
            <a:r>
              <a:rPr lang="es" sz="1000">
                <a:solidFill>
                  <a:srgbClr val="003C5A"/>
                </a:solidFill>
                <a:latin typeface="Calibri"/>
                <a:ea typeface="Calibri"/>
                <a:cs typeface="Calibri"/>
                <a:sym typeface="Calibri"/>
              </a:rPr>
              <a:t> want to experience or do in their lives, both within their family and independently. Encourage them to write down as many things as they can at first - without stopping for 3-5 minutes,  and then they can group similar activities together or select their top activities. </a:t>
            </a:r>
            <a:endParaRPr sz="1000">
              <a:solidFill>
                <a:schemeClr val="dk1"/>
              </a:solidFill>
              <a:latin typeface="Calibri"/>
              <a:ea typeface="Calibri"/>
              <a:cs typeface="Calibri"/>
              <a:sym typeface="Calibri"/>
            </a:endParaRPr>
          </a:p>
        </p:txBody>
      </p:sp>
      <p:sp>
        <p:nvSpPr>
          <p:cNvPr id="955" name="Google Shape;955;p38"/>
          <p:cNvSpPr txBox="1"/>
          <p:nvPr/>
        </p:nvSpPr>
        <p:spPr>
          <a:xfrm>
            <a:off x="1293429" y="8586111"/>
            <a:ext cx="4770300" cy="5964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Materials</a:t>
            </a:r>
            <a:endParaRPr b="1" sz="1200">
              <a:solidFill>
                <a:srgbClr val="CE8BBC"/>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29099" lvl="0" marL="241199" rtl="0" algn="l">
              <a:lnSpc>
                <a:spcPct val="115000"/>
              </a:lnSpc>
              <a:spcBef>
                <a:spcPts val="0"/>
              </a:spcBef>
              <a:spcAft>
                <a:spcPts val="0"/>
              </a:spcAft>
              <a:buClr>
                <a:srgbClr val="CE8BBC"/>
              </a:buClr>
              <a:buSzPts val="1000"/>
              <a:buFont typeface="Calibri"/>
              <a:buChar char="•"/>
            </a:pPr>
            <a:r>
              <a:rPr lang="es" sz="1000">
                <a:solidFill>
                  <a:srgbClr val="003C5A"/>
                </a:solidFill>
                <a:highlight>
                  <a:srgbClr val="FFFFFF"/>
                </a:highlight>
                <a:latin typeface="Calibri"/>
                <a:ea typeface="Calibri"/>
                <a:cs typeface="Calibri"/>
                <a:sym typeface="Calibri"/>
              </a:rPr>
              <a:t>Pen and paper</a:t>
            </a:r>
            <a:endParaRPr sz="1100">
              <a:solidFill>
                <a:srgbClr val="003C5A"/>
              </a:solidFill>
              <a:latin typeface="Calibri"/>
              <a:ea typeface="Calibri"/>
              <a:cs typeface="Calibri"/>
              <a:sym typeface="Calibri"/>
            </a:endParaRPr>
          </a:p>
        </p:txBody>
      </p:sp>
      <p:sp>
        <p:nvSpPr>
          <p:cNvPr id="956" name="Google Shape;956;p38"/>
          <p:cNvSpPr/>
          <p:nvPr/>
        </p:nvSpPr>
        <p:spPr>
          <a:xfrm>
            <a:off x="1244428" y="8471315"/>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957" name="Google Shape;957;p38"/>
          <p:cNvSpPr txBox="1"/>
          <p:nvPr/>
        </p:nvSpPr>
        <p:spPr>
          <a:xfrm>
            <a:off x="4112944" y="5981533"/>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958" name="Google Shape;958;p38"/>
          <p:cNvGrpSpPr/>
          <p:nvPr/>
        </p:nvGrpSpPr>
        <p:grpSpPr>
          <a:xfrm>
            <a:off x="3807890" y="5950944"/>
            <a:ext cx="288001" cy="288001"/>
            <a:chOff x="342077" y="6004624"/>
            <a:chExt cx="409500" cy="409500"/>
          </a:xfrm>
        </p:grpSpPr>
        <p:sp>
          <p:nvSpPr>
            <p:cNvPr id="959" name="Google Shape;959;p38"/>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60" name="Google Shape;960;p38"/>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961" name="Google Shape;961;p38"/>
          <p:cNvSpPr txBox="1"/>
          <p:nvPr/>
        </p:nvSpPr>
        <p:spPr>
          <a:xfrm>
            <a:off x="1244417" y="197861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Goal</a:t>
            </a:r>
            <a:endParaRPr sz="1200">
              <a:solidFill>
                <a:srgbClr val="CE8BBC"/>
              </a:solidFill>
              <a:latin typeface="Calibri"/>
              <a:ea typeface="Calibri"/>
              <a:cs typeface="Calibri"/>
              <a:sym typeface="Calibri"/>
            </a:endParaRPr>
          </a:p>
        </p:txBody>
      </p:sp>
      <p:sp>
        <p:nvSpPr>
          <p:cNvPr id="962" name="Google Shape;962;p38"/>
          <p:cNvSpPr txBox="1"/>
          <p:nvPr/>
        </p:nvSpPr>
        <p:spPr>
          <a:xfrm>
            <a:off x="1454993" y="2233929"/>
            <a:ext cx="4857300" cy="5361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Use an accessible, artistic approach to help VYAs reflect on how gender stereotypes may appear in their own lives. </a:t>
            </a:r>
            <a:endParaRPr sz="1200">
              <a:solidFill>
                <a:srgbClr val="003C5A"/>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sz="1000">
              <a:solidFill>
                <a:srgbClr val="003C5A"/>
              </a:solidFill>
              <a:latin typeface="Calibri"/>
              <a:ea typeface="Calibri"/>
              <a:cs typeface="Calibri"/>
              <a:sym typeface="Calibri"/>
            </a:endParaRPr>
          </a:p>
        </p:txBody>
      </p:sp>
      <p:sp>
        <p:nvSpPr>
          <p:cNvPr id="963" name="Google Shape;963;p38"/>
          <p:cNvSpPr/>
          <p:nvPr/>
        </p:nvSpPr>
        <p:spPr>
          <a:xfrm>
            <a:off x="1215075" y="2774972"/>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64" name="Google Shape;964;p38"/>
          <p:cNvSpPr txBox="1"/>
          <p:nvPr/>
        </p:nvSpPr>
        <p:spPr>
          <a:xfrm>
            <a:off x="1263492" y="652236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Goal</a:t>
            </a:r>
            <a:endParaRPr sz="1200">
              <a:solidFill>
                <a:srgbClr val="CE8BBC"/>
              </a:solidFill>
              <a:latin typeface="Calibri"/>
              <a:ea typeface="Calibri"/>
              <a:cs typeface="Calibri"/>
              <a:sym typeface="Calibri"/>
            </a:endParaRPr>
          </a:p>
        </p:txBody>
      </p:sp>
      <p:sp>
        <p:nvSpPr>
          <p:cNvPr id="965" name="Google Shape;965;p38"/>
          <p:cNvSpPr txBox="1"/>
          <p:nvPr/>
        </p:nvSpPr>
        <p:spPr>
          <a:xfrm>
            <a:off x="1454993" y="6805929"/>
            <a:ext cx="4857300" cy="5361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Create a shared sense of excitement about the future and identify things that families can potentially do together. </a:t>
            </a:r>
            <a:endParaRPr sz="1200">
              <a:solidFill>
                <a:srgbClr val="003C5A"/>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sz="1000">
              <a:solidFill>
                <a:srgbClr val="003C5A"/>
              </a:solidFill>
              <a:latin typeface="Calibri"/>
              <a:ea typeface="Calibri"/>
              <a:cs typeface="Calibri"/>
              <a:sym typeface="Calibri"/>
            </a:endParaRPr>
          </a:p>
        </p:txBody>
      </p:sp>
      <p:sp>
        <p:nvSpPr>
          <p:cNvPr id="966" name="Google Shape;966;p38"/>
          <p:cNvSpPr/>
          <p:nvPr/>
        </p:nvSpPr>
        <p:spPr>
          <a:xfrm>
            <a:off x="1215075" y="7346972"/>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67" name="Google Shape;967;p38"/>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1" name="Shape 971"/>
        <p:cNvGrpSpPr/>
        <p:nvPr/>
      </p:nvGrpSpPr>
      <p:grpSpPr>
        <a:xfrm>
          <a:off x="0" y="0"/>
          <a:ext cx="0" cy="0"/>
          <a:chOff x="0" y="0"/>
          <a:chExt cx="0" cy="0"/>
        </a:xfrm>
      </p:grpSpPr>
      <p:sp>
        <p:nvSpPr>
          <p:cNvPr id="972" name="Google Shape;972;p39"/>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73" name="Google Shape;973;p39"/>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974" name="Google Shape;974;p39"/>
          <p:cNvSpPr/>
          <p:nvPr/>
        </p:nvSpPr>
        <p:spPr>
          <a:xfrm>
            <a:off x="1812900" y="-22275"/>
            <a:ext cx="5747100" cy="562200"/>
          </a:xfrm>
          <a:prstGeom prst="rect">
            <a:avLst/>
          </a:prstGeom>
          <a:solidFill>
            <a:srgbClr val="CE8BB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CE8BBC"/>
              </a:solidFill>
            </a:endParaRPr>
          </a:p>
        </p:txBody>
      </p:sp>
      <p:sp>
        <p:nvSpPr>
          <p:cNvPr id="975" name="Google Shape;975;p39"/>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91440" rtl="0" algn="l">
              <a:spcBef>
                <a:spcPts val="0"/>
              </a:spcBef>
              <a:spcAft>
                <a:spcPts val="0"/>
              </a:spcAft>
              <a:buClr>
                <a:schemeClr val="dk1"/>
              </a:buClr>
              <a:buSzPts val="1100"/>
              <a:buFont typeface="Arial"/>
              <a:buNone/>
            </a:pPr>
            <a:r>
              <a:rPr b="1" lang="es" sz="1200">
                <a:solidFill>
                  <a:schemeClr val="lt1"/>
                </a:solidFill>
                <a:latin typeface="Calibri"/>
                <a:ea typeface="Calibri"/>
                <a:cs typeface="Calibri"/>
                <a:sym typeface="Calibri"/>
              </a:rPr>
              <a:t>VYA Activities</a:t>
            </a:r>
            <a:endParaRPr b="1" sz="1200">
              <a:solidFill>
                <a:schemeClr val="lt1"/>
              </a:solidFill>
              <a:latin typeface="Calibri"/>
              <a:ea typeface="Calibri"/>
              <a:cs typeface="Calibri"/>
              <a:sym typeface="Calibri"/>
            </a:endParaRPr>
          </a:p>
          <a:p>
            <a:pPr indent="0" lvl="0" marL="0" rtl="0" algn="l">
              <a:spcBef>
                <a:spcPts val="0"/>
              </a:spcBef>
              <a:spcAft>
                <a:spcPts val="0"/>
              </a:spcAft>
              <a:buNone/>
            </a:pPr>
            <a:r>
              <a:t/>
            </a:r>
            <a:endParaRPr b="1" sz="1200">
              <a:solidFill>
                <a:schemeClr val="lt1"/>
              </a:solidFill>
              <a:latin typeface="Calibri"/>
              <a:ea typeface="Calibri"/>
              <a:cs typeface="Calibri"/>
              <a:sym typeface="Calibri"/>
            </a:endParaRPr>
          </a:p>
        </p:txBody>
      </p:sp>
      <p:grpSp>
        <p:nvGrpSpPr>
          <p:cNvPr id="976" name="Google Shape;976;p39"/>
          <p:cNvGrpSpPr/>
          <p:nvPr/>
        </p:nvGrpSpPr>
        <p:grpSpPr>
          <a:xfrm>
            <a:off x="766100" y="1169501"/>
            <a:ext cx="6027780" cy="6374934"/>
            <a:chOff x="709275" y="628655"/>
            <a:chExt cx="6028383" cy="7813376"/>
          </a:xfrm>
        </p:grpSpPr>
        <p:sp>
          <p:nvSpPr>
            <p:cNvPr id="977" name="Google Shape;977;p39"/>
            <p:cNvSpPr/>
            <p:nvPr/>
          </p:nvSpPr>
          <p:spPr>
            <a:xfrm>
              <a:off x="709275" y="1044147"/>
              <a:ext cx="6026784" cy="2979993"/>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78" name="Google Shape;978;p39"/>
            <p:cNvSpPr/>
            <p:nvPr/>
          </p:nvSpPr>
          <p:spPr>
            <a:xfrm>
              <a:off x="709300" y="1044146"/>
              <a:ext cx="6026784" cy="7397885"/>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79" name="Google Shape;979;p39"/>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80" name="Google Shape;980;p39"/>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CE8BBC"/>
            </a:solidFill>
            <a:ln cap="flat" cmpd="sng" w="12700">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981" name="Google Shape;981;p39"/>
          <p:cNvSpPr txBox="1"/>
          <p:nvPr/>
        </p:nvSpPr>
        <p:spPr>
          <a:xfrm>
            <a:off x="1031442" y="1217875"/>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ACTIVITY: </a:t>
            </a:r>
            <a:r>
              <a:rPr b="1" lang="es" sz="1300">
                <a:solidFill>
                  <a:schemeClr val="lt1"/>
                </a:solidFill>
                <a:latin typeface="Calibri"/>
                <a:ea typeface="Calibri"/>
                <a:cs typeface="Calibri"/>
                <a:sym typeface="Calibri"/>
              </a:rPr>
              <a:t>Journaling</a:t>
            </a:r>
            <a:endParaRPr b="1" sz="19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982" name="Google Shape;982;p39"/>
          <p:cNvSpPr txBox="1"/>
          <p:nvPr/>
        </p:nvSpPr>
        <p:spPr>
          <a:xfrm>
            <a:off x="1215104" y="1789663"/>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For use in the following interventions:</a:t>
            </a:r>
            <a:endParaRPr b="1" sz="1200">
              <a:solidFill>
                <a:srgbClr val="CE8BBC"/>
              </a:solidFill>
              <a:latin typeface="Calibri"/>
              <a:ea typeface="Calibri"/>
              <a:cs typeface="Calibri"/>
              <a:sym typeface="Calibri"/>
            </a:endParaRPr>
          </a:p>
        </p:txBody>
      </p:sp>
      <p:sp>
        <p:nvSpPr>
          <p:cNvPr id="983" name="Google Shape;983;p39"/>
          <p:cNvSpPr/>
          <p:nvPr/>
        </p:nvSpPr>
        <p:spPr>
          <a:xfrm>
            <a:off x="1215100" y="3229697"/>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84" name="Google Shape;984;p39"/>
          <p:cNvSpPr txBox="1"/>
          <p:nvPr/>
        </p:nvSpPr>
        <p:spPr>
          <a:xfrm>
            <a:off x="1263491" y="3313723"/>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Instructions</a:t>
            </a:r>
            <a:endParaRPr sz="1200">
              <a:solidFill>
                <a:srgbClr val="CE8BBC"/>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985" name="Google Shape;985;p39"/>
          <p:cNvSpPr txBox="1"/>
          <p:nvPr/>
        </p:nvSpPr>
        <p:spPr>
          <a:xfrm>
            <a:off x="1492075" y="3582524"/>
            <a:ext cx="4853400" cy="1302000"/>
          </a:xfrm>
          <a:prstGeom prst="rect">
            <a:avLst/>
          </a:prstGeom>
          <a:noFill/>
          <a:ln>
            <a:noFill/>
          </a:ln>
        </p:spPr>
        <p:txBody>
          <a:bodyPr anchorCtr="0" anchor="t" bIns="0" lIns="0" spcFirstLastPara="1" rIns="0" wrap="square" tIns="69825">
            <a:spAutoFit/>
          </a:bodyPr>
          <a:lstStyle/>
          <a:p>
            <a:pPr indent="0" lvl="0" marL="152400" marR="152400" rtl="0" algn="l">
              <a:spcBef>
                <a:spcPts val="0"/>
              </a:spcBef>
              <a:spcAft>
                <a:spcPts val="0"/>
              </a:spcAft>
              <a:buClr>
                <a:schemeClr val="dk1"/>
              </a:buClr>
              <a:buSzPts val="1100"/>
              <a:buFont typeface="Arial"/>
              <a:buNone/>
            </a:pPr>
            <a:r>
              <a:rPr lang="es" sz="1000">
                <a:solidFill>
                  <a:srgbClr val="003C5A"/>
                </a:solidFill>
                <a:latin typeface="Calibri"/>
                <a:ea typeface="Calibri"/>
                <a:cs typeface="Calibri"/>
                <a:sym typeface="Calibri"/>
              </a:rPr>
              <a:t>Provide each participant </a:t>
            </a:r>
            <a:r>
              <a:rPr lang="es" sz="1000">
                <a:solidFill>
                  <a:srgbClr val="003C5A"/>
                </a:solidFill>
                <a:latin typeface="Calibri"/>
                <a:ea typeface="Calibri"/>
                <a:cs typeface="Calibri"/>
                <a:sym typeface="Calibri"/>
              </a:rPr>
              <a:t>with a journal</a:t>
            </a:r>
            <a:r>
              <a:rPr lang="es" sz="1000">
                <a:solidFill>
                  <a:srgbClr val="003C5A"/>
                </a:solidFill>
                <a:latin typeface="Calibri"/>
                <a:ea typeface="Calibri"/>
                <a:cs typeface="Calibri"/>
                <a:sym typeface="Calibri"/>
              </a:rPr>
              <a:t> to use to answer 1-2 prompts at the end of each session.  Re-collect the journals to redistribute during the next session..</a:t>
            </a:r>
            <a:endParaRPr sz="1000">
              <a:solidFill>
                <a:srgbClr val="003C5A"/>
              </a:solidFill>
              <a:latin typeface="Calibri"/>
              <a:ea typeface="Calibri"/>
              <a:cs typeface="Calibri"/>
              <a:sym typeface="Calibri"/>
            </a:endParaRPr>
          </a:p>
          <a:p>
            <a:pPr indent="0" lvl="0" marL="0" marR="152400" rtl="0" algn="l">
              <a:spcBef>
                <a:spcPts val="0"/>
              </a:spcBef>
              <a:spcAft>
                <a:spcPts val="0"/>
              </a:spcAft>
              <a:buClr>
                <a:schemeClr val="dk1"/>
              </a:buClr>
              <a:buSzPts val="1100"/>
              <a:buFont typeface="Arial"/>
              <a:buNone/>
            </a:pPr>
            <a:r>
              <a:t/>
            </a:r>
            <a:endParaRPr sz="1000">
              <a:solidFill>
                <a:srgbClr val="003C5A"/>
              </a:solidFill>
              <a:latin typeface="Calibri"/>
              <a:ea typeface="Calibri"/>
              <a:cs typeface="Calibri"/>
              <a:sym typeface="Calibri"/>
            </a:endParaRPr>
          </a:p>
          <a:p>
            <a:pPr indent="0" lvl="0" marL="152400" marR="152400" rtl="0" algn="l">
              <a:spcBef>
                <a:spcPts val="0"/>
              </a:spcBef>
              <a:spcAft>
                <a:spcPts val="0"/>
              </a:spcAft>
              <a:buClr>
                <a:schemeClr val="dk1"/>
              </a:buClr>
              <a:buSzPts val="1100"/>
              <a:buFont typeface="Arial"/>
              <a:buNone/>
            </a:pPr>
            <a:r>
              <a:rPr lang="es" sz="1000">
                <a:solidFill>
                  <a:srgbClr val="003C5A"/>
                </a:solidFill>
                <a:latin typeface="Calibri"/>
                <a:ea typeface="Calibri"/>
                <a:cs typeface="Calibri"/>
                <a:sym typeface="Calibri"/>
              </a:rPr>
              <a:t> “Today I liked when…” </a:t>
            </a:r>
            <a:endParaRPr sz="1000">
              <a:solidFill>
                <a:srgbClr val="003C5A"/>
              </a:solidFill>
              <a:latin typeface="Calibri"/>
              <a:ea typeface="Calibri"/>
              <a:cs typeface="Calibri"/>
              <a:sym typeface="Calibri"/>
            </a:endParaRPr>
          </a:p>
          <a:p>
            <a:pPr indent="0" lvl="0" marL="152400" marR="152400" rtl="0" algn="l">
              <a:spcBef>
                <a:spcPts val="0"/>
              </a:spcBef>
              <a:spcAft>
                <a:spcPts val="0"/>
              </a:spcAft>
              <a:buClr>
                <a:schemeClr val="dk1"/>
              </a:buClr>
              <a:buSzPts val="1100"/>
              <a:buFont typeface="Arial"/>
              <a:buNone/>
            </a:pPr>
            <a:r>
              <a:rPr lang="es" sz="1000">
                <a:solidFill>
                  <a:srgbClr val="003C5A"/>
                </a:solidFill>
                <a:latin typeface="Calibri"/>
                <a:ea typeface="Calibri"/>
                <a:cs typeface="Calibri"/>
                <a:sym typeface="Calibri"/>
              </a:rPr>
              <a:t> “I used to think… now I think...”</a:t>
            </a:r>
            <a:endParaRPr sz="1000">
              <a:solidFill>
                <a:srgbClr val="003C5A"/>
              </a:solidFill>
              <a:latin typeface="Calibri"/>
              <a:ea typeface="Calibri"/>
              <a:cs typeface="Calibri"/>
              <a:sym typeface="Calibri"/>
            </a:endParaRPr>
          </a:p>
          <a:p>
            <a:pPr indent="0" lvl="0" marL="152400" marR="152400" rtl="0" algn="l">
              <a:spcBef>
                <a:spcPts val="0"/>
              </a:spcBef>
              <a:spcAft>
                <a:spcPts val="0"/>
              </a:spcAft>
              <a:buClr>
                <a:schemeClr val="dk1"/>
              </a:buClr>
              <a:buSzPts val="1100"/>
              <a:buFont typeface="Arial"/>
              <a:buNone/>
            </a:pPr>
            <a:r>
              <a:rPr lang="es" sz="1000">
                <a:solidFill>
                  <a:srgbClr val="003C5A"/>
                </a:solidFill>
                <a:latin typeface="Calibri"/>
                <a:ea typeface="Calibri"/>
                <a:cs typeface="Calibri"/>
                <a:sym typeface="Calibri"/>
              </a:rPr>
              <a:t>“Something I would like to learn more about is…”</a:t>
            </a:r>
            <a:endParaRPr sz="1000">
              <a:solidFill>
                <a:srgbClr val="003C5A"/>
              </a:solidFill>
              <a:latin typeface="Calibri"/>
              <a:ea typeface="Calibri"/>
              <a:cs typeface="Calibri"/>
              <a:sym typeface="Calibri"/>
            </a:endParaRPr>
          </a:p>
          <a:p>
            <a:pPr indent="0" lvl="0" marL="152400" marR="152400" rtl="0" algn="l">
              <a:spcBef>
                <a:spcPts val="0"/>
              </a:spcBef>
              <a:spcAft>
                <a:spcPts val="0"/>
              </a:spcAft>
              <a:buClr>
                <a:schemeClr val="dk1"/>
              </a:buClr>
              <a:buSzPts val="1100"/>
              <a:buFont typeface="Arial"/>
              <a:buNone/>
            </a:pPr>
            <a:r>
              <a:rPr lang="es" sz="1000">
                <a:solidFill>
                  <a:srgbClr val="003C5A"/>
                </a:solidFill>
                <a:latin typeface="Calibri"/>
                <a:ea typeface="Calibri"/>
                <a:cs typeface="Calibri"/>
                <a:sym typeface="Calibri"/>
              </a:rPr>
              <a:t>“Today, [name of activity] made me feel…”</a:t>
            </a:r>
            <a:endParaRPr sz="1000">
              <a:solidFill>
                <a:srgbClr val="003C5A"/>
              </a:solidFill>
              <a:latin typeface="Calibri"/>
              <a:ea typeface="Calibri"/>
              <a:cs typeface="Calibri"/>
              <a:sym typeface="Calibri"/>
            </a:endParaRPr>
          </a:p>
          <a:p>
            <a:pPr indent="0" lvl="0" marL="152400" marR="152400" rtl="0" algn="l">
              <a:spcBef>
                <a:spcPts val="0"/>
              </a:spcBef>
              <a:spcAft>
                <a:spcPts val="0"/>
              </a:spcAft>
              <a:buClr>
                <a:schemeClr val="dk1"/>
              </a:buClr>
              <a:buSzPts val="1100"/>
              <a:buFont typeface="Arial"/>
              <a:buNone/>
            </a:pPr>
            <a:r>
              <a:t/>
            </a:r>
            <a:endParaRPr sz="1000">
              <a:solidFill>
                <a:srgbClr val="003C5A"/>
              </a:solidFill>
              <a:latin typeface="Calibri"/>
              <a:ea typeface="Calibri"/>
              <a:cs typeface="Calibri"/>
              <a:sym typeface="Calibri"/>
            </a:endParaRPr>
          </a:p>
        </p:txBody>
      </p:sp>
      <p:sp>
        <p:nvSpPr>
          <p:cNvPr id="986" name="Google Shape;986;p39"/>
          <p:cNvSpPr txBox="1"/>
          <p:nvPr/>
        </p:nvSpPr>
        <p:spPr>
          <a:xfrm>
            <a:off x="1293429" y="5005061"/>
            <a:ext cx="4770300" cy="7734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Materials</a:t>
            </a:r>
            <a:endParaRPr b="1" sz="1200">
              <a:solidFill>
                <a:srgbClr val="CE8BBC"/>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29099" lvl="0" marL="241199" rtl="0" algn="l">
              <a:lnSpc>
                <a:spcPct val="115000"/>
              </a:lnSpc>
              <a:spcBef>
                <a:spcPts val="0"/>
              </a:spcBef>
              <a:spcAft>
                <a:spcPts val="0"/>
              </a:spcAft>
              <a:buClr>
                <a:srgbClr val="CE8BBC"/>
              </a:buClr>
              <a:buSzPts val="1000"/>
              <a:buFont typeface="Calibri"/>
              <a:buChar char="•"/>
            </a:pPr>
            <a:r>
              <a:rPr lang="es" sz="1000">
                <a:solidFill>
                  <a:srgbClr val="003C5A"/>
                </a:solidFill>
                <a:highlight>
                  <a:srgbClr val="FFFFFF"/>
                </a:highlight>
                <a:latin typeface="Calibri"/>
                <a:ea typeface="Calibri"/>
                <a:cs typeface="Calibri"/>
                <a:sym typeface="Calibri"/>
              </a:rPr>
              <a:t>Journal</a:t>
            </a:r>
            <a:endParaRPr sz="1000">
              <a:solidFill>
                <a:srgbClr val="003C5A"/>
              </a:solidFill>
              <a:highlight>
                <a:srgbClr val="FFFFFF"/>
              </a:highlight>
              <a:latin typeface="Calibri"/>
              <a:ea typeface="Calibri"/>
              <a:cs typeface="Calibri"/>
              <a:sym typeface="Calibri"/>
            </a:endParaRPr>
          </a:p>
          <a:p>
            <a:pPr indent="-229099" lvl="0" marL="241199" rtl="0" algn="l">
              <a:lnSpc>
                <a:spcPct val="115000"/>
              </a:lnSpc>
              <a:spcBef>
                <a:spcPts val="0"/>
              </a:spcBef>
              <a:spcAft>
                <a:spcPts val="0"/>
              </a:spcAft>
              <a:buClr>
                <a:srgbClr val="CE8BBC"/>
              </a:buClr>
              <a:buSzPts val="1000"/>
              <a:buFont typeface="Calibri"/>
              <a:buChar char="•"/>
            </a:pPr>
            <a:r>
              <a:rPr lang="es" sz="1000">
                <a:solidFill>
                  <a:srgbClr val="003C5A"/>
                </a:solidFill>
                <a:highlight>
                  <a:srgbClr val="FFFFFF"/>
                </a:highlight>
                <a:latin typeface="Calibri"/>
                <a:ea typeface="Calibri"/>
                <a:cs typeface="Calibri"/>
                <a:sym typeface="Calibri"/>
              </a:rPr>
              <a:t>Symbols or icons (low-literacy adaptation) </a:t>
            </a:r>
            <a:endParaRPr sz="1000">
              <a:solidFill>
                <a:srgbClr val="003C5A"/>
              </a:solidFill>
              <a:highlight>
                <a:srgbClr val="FFFFFF"/>
              </a:highlight>
              <a:latin typeface="Calibri"/>
              <a:ea typeface="Calibri"/>
              <a:cs typeface="Calibri"/>
              <a:sym typeface="Calibri"/>
            </a:endParaRPr>
          </a:p>
        </p:txBody>
      </p:sp>
      <p:sp>
        <p:nvSpPr>
          <p:cNvPr id="987" name="Google Shape;987;p39"/>
          <p:cNvSpPr/>
          <p:nvPr/>
        </p:nvSpPr>
        <p:spPr>
          <a:xfrm>
            <a:off x="1244428" y="4890265"/>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988" name="Google Shape;988;p39"/>
          <p:cNvSpPr txBox="1"/>
          <p:nvPr/>
        </p:nvSpPr>
        <p:spPr>
          <a:xfrm>
            <a:off x="4112944" y="1790883"/>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989" name="Google Shape;989;p39"/>
          <p:cNvGrpSpPr/>
          <p:nvPr/>
        </p:nvGrpSpPr>
        <p:grpSpPr>
          <a:xfrm>
            <a:off x="3807890" y="1760294"/>
            <a:ext cx="288001" cy="288001"/>
            <a:chOff x="342077" y="6004624"/>
            <a:chExt cx="409500" cy="409500"/>
          </a:xfrm>
        </p:grpSpPr>
        <p:sp>
          <p:nvSpPr>
            <p:cNvPr id="990" name="Google Shape;990;p39"/>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91" name="Google Shape;991;p39"/>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992" name="Google Shape;992;p39"/>
          <p:cNvSpPr txBox="1"/>
          <p:nvPr/>
        </p:nvSpPr>
        <p:spPr>
          <a:xfrm>
            <a:off x="1188992" y="227613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Goals</a:t>
            </a:r>
            <a:endParaRPr sz="1200">
              <a:solidFill>
                <a:srgbClr val="CE8BBC"/>
              </a:solidFill>
              <a:latin typeface="Calibri"/>
              <a:ea typeface="Calibri"/>
              <a:cs typeface="Calibri"/>
              <a:sym typeface="Calibri"/>
            </a:endParaRPr>
          </a:p>
        </p:txBody>
      </p:sp>
      <p:sp>
        <p:nvSpPr>
          <p:cNvPr id="993" name="Google Shape;993;p39"/>
          <p:cNvSpPr txBox="1"/>
          <p:nvPr/>
        </p:nvSpPr>
        <p:spPr>
          <a:xfrm>
            <a:off x="1454993" y="2538729"/>
            <a:ext cx="4857300" cy="7209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003C5A"/>
                </a:solidFill>
                <a:latin typeface="Calibri"/>
                <a:ea typeface="Calibri"/>
                <a:cs typeface="Calibri"/>
                <a:sym typeface="Calibri"/>
              </a:rPr>
              <a:t>Create an opportunity for participants to reflect about what they liked about each class, what they learned, and what, if anything, may have changed about their attitudes and beliefs over the course of the Family Space classes. </a:t>
            </a:r>
            <a:endParaRPr sz="1200">
              <a:solidFill>
                <a:srgbClr val="003C5A"/>
              </a:solidFill>
              <a:latin typeface="Calibri"/>
              <a:ea typeface="Calibri"/>
              <a:cs typeface="Calibri"/>
              <a:sym typeface="Calibri"/>
            </a:endParaRPr>
          </a:p>
          <a:p>
            <a:pPr indent="0" lvl="0" marL="12700" rtl="0" algn="l">
              <a:spcBef>
                <a:spcPts val="0"/>
              </a:spcBef>
              <a:spcAft>
                <a:spcPts val="0"/>
              </a:spcAft>
              <a:buClr>
                <a:schemeClr val="dk1"/>
              </a:buClr>
              <a:buFont typeface="Arial"/>
              <a:buNone/>
            </a:pPr>
            <a:r>
              <a:t/>
            </a:r>
            <a:endParaRPr sz="1000">
              <a:solidFill>
                <a:srgbClr val="003C5A"/>
              </a:solidFill>
              <a:latin typeface="Calibri"/>
              <a:ea typeface="Calibri"/>
              <a:cs typeface="Calibri"/>
              <a:sym typeface="Calibri"/>
            </a:endParaRPr>
          </a:p>
        </p:txBody>
      </p:sp>
      <p:sp>
        <p:nvSpPr>
          <p:cNvPr id="994" name="Google Shape;994;p39"/>
          <p:cNvSpPr/>
          <p:nvPr/>
        </p:nvSpPr>
        <p:spPr>
          <a:xfrm>
            <a:off x="1215075" y="2165372"/>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995" name="Google Shape;995;p39"/>
          <p:cNvSpPr txBox="1"/>
          <p:nvPr/>
        </p:nvSpPr>
        <p:spPr>
          <a:xfrm>
            <a:off x="1293429" y="6148061"/>
            <a:ext cx="4770300" cy="11274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CE8BBC"/>
                </a:solidFill>
                <a:latin typeface="Calibri"/>
                <a:ea typeface="Calibri"/>
                <a:cs typeface="Calibri"/>
                <a:sym typeface="Calibri"/>
              </a:rPr>
              <a:t>Adaptation Guidance</a:t>
            </a:r>
            <a:endParaRPr b="1" sz="1200">
              <a:solidFill>
                <a:srgbClr val="CE8BBC"/>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29099" lvl="0" marL="241199" rtl="0" algn="l">
              <a:lnSpc>
                <a:spcPct val="115000"/>
              </a:lnSpc>
              <a:spcBef>
                <a:spcPts val="0"/>
              </a:spcBef>
              <a:spcAft>
                <a:spcPts val="0"/>
              </a:spcAft>
              <a:buClr>
                <a:srgbClr val="CE8BBC"/>
              </a:buClr>
              <a:buSzPts val="1000"/>
              <a:buFont typeface="Calibri"/>
              <a:buChar char="•"/>
            </a:pPr>
            <a:r>
              <a:rPr lang="es" sz="1000">
                <a:solidFill>
                  <a:srgbClr val="003C5A"/>
                </a:solidFill>
                <a:highlight>
                  <a:srgbClr val="FFFFFF"/>
                </a:highlight>
                <a:latin typeface="Calibri"/>
                <a:ea typeface="Calibri"/>
                <a:cs typeface="Calibri"/>
                <a:sym typeface="Calibri"/>
              </a:rPr>
              <a:t>In low-literacy environments, consider providing participants with a library of symbols or icons and ask them to pick the ones to help them answer the prompt for that class. The journals can still be used, but the participants will use symbols or icons instead of writing their answers.   </a:t>
            </a:r>
            <a:endParaRPr sz="1100">
              <a:solidFill>
                <a:srgbClr val="003C5A"/>
              </a:solidFill>
              <a:latin typeface="Calibri"/>
              <a:ea typeface="Calibri"/>
              <a:cs typeface="Calibri"/>
              <a:sym typeface="Calibri"/>
            </a:endParaRPr>
          </a:p>
        </p:txBody>
      </p:sp>
      <p:sp>
        <p:nvSpPr>
          <p:cNvPr id="996" name="Google Shape;996;p39"/>
          <p:cNvSpPr/>
          <p:nvPr/>
        </p:nvSpPr>
        <p:spPr>
          <a:xfrm>
            <a:off x="1244428" y="6033265"/>
            <a:ext cx="5071110" cy="0"/>
          </a:xfrm>
          <a:custGeom>
            <a:rect b="b" l="l" r="r" t="t"/>
            <a:pathLst>
              <a:path extrusionOk="0" h="120000" w="5071110">
                <a:moveTo>
                  <a:pt x="0" y="0"/>
                </a:moveTo>
                <a:lnTo>
                  <a:pt x="5071046" y="0"/>
                </a:lnTo>
              </a:path>
            </a:pathLst>
          </a:custGeom>
          <a:noFill/>
          <a:ln cap="flat" cmpd="sng" w="9525">
            <a:solidFill>
              <a:srgbClr val="CE8BBC"/>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997" name="Google Shape;997;p39"/>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15"/>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61" name="Google Shape;261;p15"/>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262" name="Google Shape;262;p15"/>
          <p:cNvSpPr/>
          <p:nvPr/>
        </p:nvSpPr>
        <p:spPr>
          <a:xfrm>
            <a:off x="1812900" y="-22275"/>
            <a:ext cx="5747100" cy="562200"/>
          </a:xfrm>
          <a:prstGeom prst="rect">
            <a:avLst/>
          </a:prstGeom>
          <a:solidFill>
            <a:srgbClr val="033C5A"/>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33C5A"/>
              </a:solidFill>
            </a:endParaRPr>
          </a:p>
        </p:txBody>
      </p:sp>
      <p:sp>
        <p:nvSpPr>
          <p:cNvPr id="263" name="Google Shape;263;p15"/>
          <p:cNvSpPr txBox="1"/>
          <p:nvPr/>
        </p:nvSpPr>
        <p:spPr>
          <a:xfrm>
            <a:off x="2081850" y="80300"/>
            <a:ext cx="4853400" cy="3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s" sz="1200">
                <a:solidFill>
                  <a:schemeClr val="lt1"/>
                </a:solidFill>
                <a:latin typeface="Calibri"/>
                <a:ea typeface="Calibri"/>
                <a:cs typeface="Calibri"/>
                <a:sym typeface="Calibri"/>
              </a:rPr>
              <a:t>Icebreakers</a:t>
            </a:r>
            <a:endParaRPr b="1" sz="1200">
              <a:solidFill>
                <a:schemeClr val="lt1"/>
              </a:solidFill>
              <a:latin typeface="Calibri"/>
              <a:ea typeface="Calibri"/>
              <a:cs typeface="Calibri"/>
              <a:sym typeface="Calibri"/>
            </a:endParaRPr>
          </a:p>
        </p:txBody>
      </p:sp>
      <p:grpSp>
        <p:nvGrpSpPr>
          <p:cNvPr id="264" name="Google Shape;264;p15"/>
          <p:cNvGrpSpPr/>
          <p:nvPr/>
        </p:nvGrpSpPr>
        <p:grpSpPr>
          <a:xfrm>
            <a:off x="766113" y="816026"/>
            <a:ext cx="6027767" cy="2413321"/>
            <a:chOff x="709288" y="628655"/>
            <a:chExt cx="6028370" cy="2957863"/>
          </a:xfrm>
        </p:grpSpPr>
        <p:sp>
          <p:nvSpPr>
            <p:cNvPr id="265" name="Google Shape;265;p15"/>
            <p:cNvSpPr/>
            <p:nvPr/>
          </p:nvSpPr>
          <p:spPr>
            <a:xfrm>
              <a:off x="709288" y="1044148"/>
              <a:ext cx="6026784" cy="2354820"/>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66" name="Google Shape;266;p15"/>
            <p:cNvSpPr/>
            <p:nvPr/>
          </p:nvSpPr>
          <p:spPr>
            <a:xfrm>
              <a:off x="709300" y="1044146"/>
              <a:ext cx="6026784" cy="2542372"/>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003C5A"/>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67" name="Google Shape;267;p15"/>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68" name="Google Shape;268;p15"/>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003C5A"/>
            </a:solidFill>
            <a:ln cap="flat" cmpd="sng" w="12700">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269" name="Google Shape;269;p15"/>
          <p:cNvSpPr txBox="1"/>
          <p:nvPr/>
        </p:nvSpPr>
        <p:spPr>
          <a:xfrm>
            <a:off x="1013592" y="870575"/>
            <a:ext cx="4421100" cy="213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s" sz="1100">
                <a:solidFill>
                  <a:schemeClr val="lt1"/>
                </a:solidFill>
                <a:latin typeface="Calibri"/>
                <a:ea typeface="Calibri"/>
                <a:cs typeface="Calibri"/>
                <a:sym typeface="Calibri"/>
              </a:rPr>
              <a:t>ICEBREAKER:</a:t>
            </a:r>
            <a:r>
              <a:rPr b="1" lang="es" sz="1300">
                <a:solidFill>
                  <a:schemeClr val="lt1"/>
                </a:solidFill>
                <a:latin typeface="Calibri"/>
                <a:ea typeface="Calibri"/>
                <a:cs typeface="Calibri"/>
                <a:sym typeface="Calibri"/>
              </a:rPr>
              <a:t> </a:t>
            </a:r>
            <a:r>
              <a:rPr b="1" lang="es" sz="1300">
                <a:solidFill>
                  <a:schemeClr val="lt1"/>
                </a:solidFill>
                <a:latin typeface="Calibri"/>
                <a:ea typeface="Calibri"/>
                <a:cs typeface="Calibri"/>
                <a:sym typeface="Calibri"/>
              </a:rPr>
              <a:t>Spaghetti challenge</a:t>
            </a:r>
            <a:endParaRPr b="1" sz="1300">
              <a:solidFill>
                <a:schemeClr val="lt1"/>
              </a:solidFill>
              <a:latin typeface="Calibri"/>
              <a:ea typeface="Calibri"/>
              <a:cs typeface="Calibri"/>
              <a:sym typeface="Calibri"/>
            </a:endParaRPr>
          </a:p>
        </p:txBody>
      </p:sp>
      <p:sp>
        <p:nvSpPr>
          <p:cNvPr id="270" name="Google Shape;270;p15"/>
          <p:cNvSpPr txBox="1"/>
          <p:nvPr/>
        </p:nvSpPr>
        <p:spPr>
          <a:xfrm>
            <a:off x="1214079" y="1986225"/>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Instructions</a:t>
            </a:r>
            <a:endParaRPr sz="1200">
              <a:solidFill>
                <a:srgbClr val="003A5D"/>
              </a:solidFill>
              <a:latin typeface="Calibri"/>
              <a:ea typeface="Calibri"/>
              <a:cs typeface="Calibri"/>
              <a:sym typeface="Calibri"/>
            </a:endParaRPr>
          </a:p>
        </p:txBody>
      </p:sp>
      <p:sp>
        <p:nvSpPr>
          <p:cNvPr id="271" name="Google Shape;271;p15"/>
          <p:cNvSpPr txBox="1"/>
          <p:nvPr/>
        </p:nvSpPr>
        <p:spPr>
          <a:xfrm>
            <a:off x="1214038" y="2279497"/>
            <a:ext cx="4857300" cy="782400"/>
          </a:xfrm>
          <a:prstGeom prst="rect">
            <a:avLst/>
          </a:prstGeom>
          <a:noFill/>
          <a:ln>
            <a:noFill/>
          </a:ln>
        </p:spPr>
        <p:txBody>
          <a:bodyPr anchorCtr="0" anchor="t" bIns="0" lIns="0" spcFirstLastPara="1" rIns="0" wrap="square" tIns="12700">
            <a:spAutoFit/>
          </a:bodyPr>
          <a:lstStyle/>
          <a:p>
            <a:pPr indent="0" lvl="0" marL="0" marR="12700" rtl="0" algn="l">
              <a:lnSpc>
                <a:spcPct val="100000"/>
              </a:lnSpc>
              <a:spcBef>
                <a:spcPts val="0"/>
              </a:spcBef>
              <a:spcAft>
                <a:spcPts val="500"/>
              </a:spcAft>
              <a:buNone/>
            </a:pPr>
            <a:r>
              <a:rPr lang="es" sz="1000">
                <a:solidFill>
                  <a:srgbClr val="003C5A"/>
                </a:solidFill>
                <a:latin typeface="Calibri"/>
                <a:ea typeface="Calibri"/>
                <a:cs typeface="Calibri"/>
                <a:sym typeface="Calibri"/>
              </a:rPr>
              <a:t>Provide small groups of 4-6 people with the same amount of uncooked </a:t>
            </a:r>
            <a:r>
              <a:rPr lang="es" sz="1000">
                <a:solidFill>
                  <a:srgbClr val="003C5A"/>
                </a:solidFill>
                <a:latin typeface="Calibri"/>
                <a:ea typeface="Calibri"/>
                <a:cs typeface="Calibri"/>
                <a:sym typeface="Calibri"/>
              </a:rPr>
              <a:t>spaghetti (can be substituted with sticks, or anything long and thin that can easily break), tape, marshmallows</a:t>
            </a:r>
            <a:r>
              <a:rPr lang="es" sz="1000">
                <a:solidFill>
                  <a:srgbClr val="003C5A"/>
                </a:solidFill>
                <a:latin typeface="Calibri"/>
                <a:ea typeface="Calibri"/>
                <a:cs typeface="Calibri"/>
                <a:sym typeface="Calibri"/>
              </a:rPr>
              <a:t> (can be substituted with candied ginger, tapioca pearls, mochi, dried fruit) and a few pieces of string. Give them 5-10 minutes to build the tallest and most stable free-standing tower using only the provided materials. </a:t>
            </a:r>
            <a:endParaRPr sz="1000">
              <a:solidFill>
                <a:srgbClr val="033C5A"/>
              </a:solidFill>
              <a:latin typeface="Calibri"/>
              <a:ea typeface="Calibri"/>
              <a:cs typeface="Calibri"/>
              <a:sym typeface="Calibri"/>
            </a:endParaRPr>
          </a:p>
        </p:txBody>
      </p:sp>
      <p:sp>
        <p:nvSpPr>
          <p:cNvPr id="272" name="Google Shape;272;p15"/>
          <p:cNvSpPr txBox="1"/>
          <p:nvPr/>
        </p:nvSpPr>
        <p:spPr>
          <a:xfrm>
            <a:off x="1215104" y="143618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For use in the following interventions:</a:t>
            </a:r>
            <a:endParaRPr sz="1200">
              <a:solidFill>
                <a:srgbClr val="003A5D"/>
              </a:solidFill>
              <a:latin typeface="Calibri"/>
              <a:ea typeface="Calibri"/>
              <a:cs typeface="Calibri"/>
              <a:sym typeface="Calibri"/>
            </a:endParaRPr>
          </a:p>
        </p:txBody>
      </p:sp>
      <p:sp>
        <p:nvSpPr>
          <p:cNvPr id="273" name="Google Shape;273;p15"/>
          <p:cNvSpPr txBox="1"/>
          <p:nvPr/>
        </p:nvSpPr>
        <p:spPr>
          <a:xfrm>
            <a:off x="4044319" y="1443383"/>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274" name="Google Shape;274;p15"/>
          <p:cNvGrpSpPr/>
          <p:nvPr/>
        </p:nvGrpSpPr>
        <p:grpSpPr>
          <a:xfrm>
            <a:off x="3739265" y="1412794"/>
            <a:ext cx="288001" cy="288001"/>
            <a:chOff x="342077" y="6004624"/>
            <a:chExt cx="409500" cy="409500"/>
          </a:xfrm>
        </p:grpSpPr>
        <p:sp>
          <p:nvSpPr>
            <p:cNvPr id="275" name="Google Shape;275;p15"/>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76" name="Google Shape;276;p15"/>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277" name="Google Shape;277;p15"/>
          <p:cNvSpPr/>
          <p:nvPr/>
        </p:nvSpPr>
        <p:spPr>
          <a:xfrm>
            <a:off x="1215100" y="1885622"/>
            <a:ext cx="5071110" cy="0"/>
          </a:xfrm>
          <a:custGeom>
            <a:rect b="b" l="l" r="r" t="t"/>
            <a:pathLst>
              <a:path extrusionOk="0" h="120000" w="5071110">
                <a:moveTo>
                  <a:pt x="0" y="0"/>
                </a:moveTo>
                <a:lnTo>
                  <a:pt x="5071046" y="0"/>
                </a:lnTo>
              </a:path>
            </a:pathLst>
          </a:custGeom>
          <a:noFill/>
          <a:ln cap="flat" cmpd="sng" w="9525">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nvGrpSpPr>
          <p:cNvPr id="278" name="Google Shape;278;p15"/>
          <p:cNvGrpSpPr/>
          <p:nvPr/>
        </p:nvGrpSpPr>
        <p:grpSpPr>
          <a:xfrm>
            <a:off x="766100" y="3542526"/>
            <a:ext cx="6027767" cy="2260299"/>
            <a:chOff x="709288" y="628655"/>
            <a:chExt cx="6028370" cy="2770313"/>
          </a:xfrm>
        </p:grpSpPr>
        <p:sp>
          <p:nvSpPr>
            <p:cNvPr id="279" name="Google Shape;279;p15"/>
            <p:cNvSpPr/>
            <p:nvPr/>
          </p:nvSpPr>
          <p:spPr>
            <a:xfrm>
              <a:off x="709288" y="1044148"/>
              <a:ext cx="6026784" cy="2354820"/>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80" name="Google Shape;280;p15"/>
            <p:cNvSpPr/>
            <p:nvPr/>
          </p:nvSpPr>
          <p:spPr>
            <a:xfrm>
              <a:off x="709300" y="1044146"/>
              <a:ext cx="6026784" cy="2188107"/>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003C5A"/>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81" name="Google Shape;281;p15"/>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82" name="Google Shape;282;p15"/>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003C5A"/>
            </a:solidFill>
            <a:ln cap="flat" cmpd="sng" w="12700">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283" name="Google Shape;283;p15"/>
          <p:cNvSpPr txBox="1"/>
          <p:nvPr/>
        </p:nvSpPr>
        <p:spPr>
          <a:xfrm>
            <a:off x="1013580" y="3597075"/>
            <a:ext cx="4421100" cy="213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s" sz="1100">
                <a:solidFill>
                  <a:schemeClr val="lt1"/>
                </a:solidFill>
                <a:latin typeface="Calibri"/>
                <a:ea typeface="Calibri"/>
                <a:cs typeface="Calibri"/>
                <a:sym typeface="Calibri"/>
              </a:rPr>
              <a:t>ICEBREAKER: </a:t>
            </a:r>
            <a:r>
              <a:rPr b="1" lang="es" sz="1300">
                <a:solidFill>
                  <a:schemeClr val="lt1"/>
                </a:solidFill>
                <a:latin typeface="Calibri"/>
                <a:ea typeface="Calibri"/>
                <a:cs typeface="Calibri"/>
                <a:sym typeface="Calibri"/>
              </a:rPr>
              <a:t>Human lineup</a:t>
            </a:r>
            <a:endParaRPr b="1" sz="1300">
              <a:solidFill>
                <a:schemeClr val="lt1"/>
              </a:solidFill>
              <a:latin typeface="Calibri"/>
              <a:ea typeface="Calibri"/>
              <a:cs typeface="Calibri"/>
              <a:sym typeface="Calibri"/>
            </a:endParaRPr>
          </a:p>
        </p:txBody>
      </p:sp>
      <p:sp>
        <p:nvSpPr>
          <p:cNvPr id="284" name="Google Shape;284;p15"/>
          <p:cNvSpPr txBox="1"/>
          <p:nvPr/>
        </p:nvSpPr>
        <p:spPr>
          <a:xfrm>
            <a:off x="1214067" y="4712725"/>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Instructions</a:t>
            </a:r>
            <a:endParaRPr sz="1200">
              <a:solidFill>
                <a:srgbClr val="003A5D"/>
              </a:solidFill>
              <a:latin typeface="Calibri"/>
              <a:ea typeface="Calibri"/>
              <a:cs typeface="Calibri"/>
              <a:sym typeface="Calibri"/>
            </a:endParaRPr>
          </a:p>
        </p:txBody>
      </p:sp>
      <p:sp>
        <p:nvSpPr>
          <p:cNvPr id="285" name="Google Shape;285;p15"/>
          <p:cNvSpPr txBox="1"/>
          <p:nvPr/>
        </p:nvSpPr>
        <p:spPr>
          <a:xfrm>
            <a:off x="1214025" y="5005997"/>
            <a:ext cx="4857300" cy="474600"/>
          </a:xfrm>
          <a:prstGeom prst="rect">
            <a:avLst/>
          </a:prstGeom>
          <a:noFill/>
          <a:ln>
            <a:noFill/>
          </a:ln>
        </p:spPr>
        <p:txBody>
          <a:bodyPr anchorCtr="0" anchor="t" bIns="0" lIns="0" spcFirstLastPara="1" rIns="0" wrap="square" tIns="12700">
            <a:spAutoFit/>
          </a:bodyPr>
          <a:lstStyle/>
          <a:p>
            <a:pPr indent="0" lvl="0" marL="0" marR="12700" rtl="0" algn="l">
              <a:lnSpc>
                <a:spcPct val="100000"/>
              </a:lnSpc>
              <a:spcBef>
                <a:spcPts val="0"/>
              </a:spcBef>
              <a:spcAft>
                <a:spcPts val="500"/>
              </a:spcAft>
              <a:buNone/>
            </a:pPr>
            <a:r>
              <a:rPr lang="es" sz="1000">
                <a:solidFill>
                  <a:srgbClr val="003C5A"/>
                </a:solidFill>
                <a:latin typeface="Calibri"/>
                <a:ea typeface="Calibri"/>
                <a:cs typeface="Calibri"/>
                <a:sym typeface="Calibri"/>
              </a:rPr>
              <a:t>Without talking, participants must arrange themselves in a specific order based on a particular criterion, such as shoe size, birthday, height, size of favorite animal, etc. The criteria can be silly and fun! </a:t>
            </a:r>
            <a:endParaRPr sz="1000">
              <a:solidFill>
                <a:srgbClr val="033C5A"/>
              </a:solidFill>
              <a:latin typeface="Calibri"/>
              <a:ea typeface="Calibri"/>
              <a:cs typeface="Calibri"/>
              <a:sym typeface="Calibri"/>
            </a:endParaRPr>
          </a:p>
        </p:txBody>
      </p:sp>
      <p:sp>
        <p:nvSpPr>
          <p:cNvPr id="286" name="Google Shape;286;p15"/>
          <p:cNvSpPr txBox="1"/>
          <p:nvPr/>
        </p:nvSpPr>
        <p:spPr>
          <a:xfrm>
            <a:off x="1215092" y="416268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For use in the following interventions:</a:t>
            </a:r>
            <a:endParaRPr sz="1200">
              <a:solidFill>
                <a:srgbClr val="003A5D"/>
              </a:solidFill>
              <a:latin typeface="Calibri"/>
              <a:ea typeface="Calibri"/>
              <a:cs typeface="Calibri"/>
              <a:sym typeface="Calibri"/>
            </a:endParaRPr>
          </a:p>
        </p:txBody>
      </p:sp>
      <p:sp>
        <p:nvSpPr>
          <p:cNvPr id="287" name="Google Shape;287;p15"/>
          <p:cNvSpPr txBox="1"/>
          <p:nvPr/>
        </p:nvSpPr>
        <p:spPr>
          <a:xfrm>
            <a:off x="4044307" y="4246083"/>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288" name="Google Shape;288;p15"/>
          <p:cNvGrpSpPr/>
          <p:nvPr/>
        </p:nvGrpSpPr>
        <p:grpSpPr>
          <a:xfrm>
            <a:off x="3739253" y="4215494"/>
            <a:ext cx="288001" cy="288001"/>
            <a:chOff x="342077" y="6004624"/>
            <a:chExt cx="409500" cy="409500"/>
          </a:xfrm>
        </p:grpSpPr>
        <p:sp>
          <p:nvSpPr>
            <p:cNvPr id="289" name="Google Shape;289;p15"/>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90" name="Google Shape;290;p15"/>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291" name="Google Shape;291;p15"/>
          <p:cNvSpPr/>
          <p:nvPr/>
        </p:nvSpPr>
        <p:spPr>
          <a:xfrm>
            <a:off x="1215088" y="4612122"/>
            <a:ext cx="5071110" cy="0"/>
          </a:xfrm>
          <a:custGeom>
            <a:rect b="b" l="l" r="r" t="t"/>
            <a:pathLst>
              <a:path extrusionOk="0" h="120000" w="5071110">
                <a:moveTo>
                  <a:pt x="0" y="0"/>
                </a:moveTo>
                <a:lnTo>
                  <a:pt x="5071046" y="0"/>
                </a:lnTo>
              </a:path>
            </a:pathLst>
          </a:custGeom>
          <a:noFill/>
          <a:ln cap="flat" cmpd="sng" w="9525">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nvGrpSpPr>
          <p:cNvPr id="292" name="Google Shape;292;p15"/>
          <p:cNvGrpSpPr/>
          <p:nvPr/>
        </p:nvGrpSpPr>
        <p:grpSpPr>
          <a:xfrm>
            <a:off x="766100" y="6026876"/>
            <a:ext cx="6027767" cy="2260299"/>
            <a:chOff x="709288" y="628655"/>
            <a:chExt cx="6028370" cy="2770313"/>
          </a:xfrm>
        </p:grpSpPr>
        <p:sp>
          <p:nvSpPr>
            <p:cNvPr id="293" name="Google Shape;293;p15"/>
            <p:cNvSpPr/>
            <p:nvPr/>
          </p:nvSpPr>
          <p:spPr>
            <a:xfrm>
              <a:off x="709288" y="1044148"/>
              <a:ext cx="6026784" cy="2354820"/>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94" name="Google Shape;294;p15"/>
            <p:cNvSpPr/>
            <p:nvPr/>
          </p:nvSpPr>
          <p:spPr>
            <a:xfrm>
              <a:off x="709300" y="1044146"/>
              <a:ext cx="6026784" cy="2188107"/>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003C5A"/>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95" name="Google Shape;295;p15"/>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296" name="Google Shape;296;p15"/>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003C5A"/>
            </a:solidFill>
            <a:ln cap="flat" cmpd="sng" w="12700">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297" name="Google Shape;297;p15"/>
          <p:cNvSpPr txBox="1"/>
          <p:nvPr/>
        </p:nvSpPr>
        <p:spPr>
          <a:xfrm>
            <a:off x="1013580" y="6081425"/>
            <a:ext cx="4421100" cy="213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s" sz="1100">
                <a:solidFill>
                  <a:schemeClr val="lt1"/>
                </a:solidFill>
                <a:latin typeface="Calibri"/>
                <a:ea typeface="Calibri"/>
                <a:cs typeface="Calibri"/>
                <a:sym typeface="Calibri"/>
              </a:rPr>
              <a:t>ICEBREAKER: </a:t>
            </a:r>
            <a:r>
              <a:rPr b="1" lang="es" sz="1300">
                <a:solidFill>
                  <a:schemeClr val="lt1"/>
                </a:solidFill>
                <a:latin typeface="Calibri"/>
                <a:ea typeface="Calibri"/>
                <a:cs typeface="Calibri"/>
                <a:sym typeface="Calibri"/>
              </a:rPr>
              <a:t>Freeze dance </a:t>
            </a:r>
            <a:r>
              <a:rPr b="1" lang="es" sz="1300">
                <a:solidFill>
                  <a:schemeClr val="lt1"/>
                </a:solidFill>
                <a:latin typeface="Calibri"/>
                <a:ea typeface="Calibri"/>
                <a:cs typeface="Calibri"/>
                <a:sym typeface="Calibri"/>
              </a:rPr>
              <a:t> </a:t>
            </a:r>
            <a:r>
              <a:rPr lang="es" sz="1300">
                <a:solidFill>
                  <a:schemeClr val="lt1"/>
                </a:solidFill>
                <a:latin typeface="Calibri"/>
                <a:ea typeface="Calibri"/>
                <a:cs typeface="Calibri"/>
                <a:sym typeface="Calibri"/>
              </a:rPr>
              <a:t> </a:t>
            </a:r>
            <a:endParaRPr b="1" sz="1300">
              <a:solidFill>
                <a:schemeClr val="lt1"/>
              </a:solidFill>
              <a:latin typeface="Calibri"/>
              <a:ea typeface="Calibri"/>
              <a:cs typeface="Calibri"/>
              <a:sym typeface="Calibri"/>
            </a:endParaRPr>
          </a:p>
        </p:txBody>
      </p:sp>
      <p:sp>
        <p:nvSpPr>
          <p:cNvPr id="298" name="Google Shape;298;p15"/>
          <p:cNvSpPr txBox="1"/>
          <p:nvPr/>
        </p:nvSpPr>
        <p:spPr>
          <a:xfrm>
            <a:off x="1214067" y="7197075"/>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Instructions</a:t>
            </a:r>
            <a:endParaRPr sz="1200">
              <a:solidFill>
                <a:srgbClr val="003A5D"/>
              </a:solidFill>
              <a:latin typeface="Calibri"/>
              <a:ea typeface="Calibri"/>
              <a:cs typeface="Calibri"/>
              <a:sym typeface="Calibri"/>
            </a:endParaRPr>
          </a:p>
        </p:txBody>
      </p:sp>
      <p:sp>
        <p:nvSpPr>
          <p:cNvPr id="299" name="Google Shape;299;p15"/>
          <p:cNvSpPr txBox="1"/>
          <p:nvPr/>
        </p:nvSpPr>
        <p:spPr>
          <a:xfrm>
            <a:off x="1214025" y="7490347"/>
            <a:ext cx="4857300" cy="474600"/>
          </a:xfrm>
          <a:prstGeom prst="rect">
            <a:avLst/>
          </a:prstGeom>
          <a:noFill/>
          <a:ln>
            <a:noFill/>
          </a:ln>
        </p:spPr>
        <p:txBody>
          <a:bodyPr anchorCtr="0" anchor="t" bIns="0" lIns="0" spcFirstLastPara="1" rIns="0" wrap="square" tIns="12700">
            <a:spAutoFit/>
          </a:bodyPr>
          <a:lstStyle/>
          <a:p>
            <a:pPr indent="0" lvl="0" marL="0" marR="12700" rtl="0" algn="l">
              <a:lnSpc>
                <a:spcPct val="100000"/>
              </a:lnSpc>
              <a:spcBef>
                <a:spcPts val="0"/>
              </a:spcBef>
              <a:spcAft>
                <a:spcPts val="500"/>
              </a:spcAft>
              <a:buNone/>
            </a:pPr>
            <a:r>
              <a:rPr lang="es" sz="1000">
                <a:solidFill>
                  <a:srgbClr val="003C5A"/>
                </a:solidFill>
                <a:latin typeface="Calibri"/>
                <a:ea typeface="Calibri"/>
                <a:cs typeface="Calibri"/>
                <a:sym typeface="Calibri"/>
              </a:rPr>
              <a:t>Play music and instruct the participants to pass the ball around while dancing. When the music stops, the person holding the ball has to answer a question that is listed on the ball. This requires the facilitator to prepare a ball that has questions on it. </a:t>
            </a:r>
            <a:endParaRPr sz="1000">
              <a:solidFill>
                <a:srgbClr val="033C5A"/>
              </a:solidFill>
              <a:latin typeface="Calibri"/>
              <a:ea typeface="Calibri"/>
              <a:cs typeface="Calibri"/>
              <a:sym typeface="Calibri"/>
            </a:endParaRPr>
          </a:p>
        </p:txBody>
      </p:sp>
      <p:sp>
        <p:nvSpPr>
          <p:cNvPr id="300" name="Google Shape;300;p15"/>
          <p:cNvSpPr txBox="1"/>
          <p:nvPr/>
        </p:nvSpPr>
        <p:spPr>
          <a:xfrm>
            <a:off x="1215092" y="664703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3A5D"/>
                </a:solidFill>
                <a:latin typeface="Calibri"/>
                <a:ea typeface="Calibri"/>
                <a:cs typeface="Calibri"/>
                <a:sym typeface="Calibri"/>
              </a:rPr>
              <a:t>For use in the following interventions:</a:t>
            </a:r>
            <a:endParaRPr sz="1200">
              <a:solidFill>
                <a:srgbClr val="003A5D"/>
              </a:solidFill>
              <a:latin typeface="Calibri"/>
              <a:ea typeface="Calibri"/>
              <a:cs typeface="Calibri"/>
              <a:sym typeface="Calibri"/>
            </a:endParaRPr>
          </a:p>
        </p:txBody>
      </p:sp>
      <p:sp>
        <p:nvSpPr>
          <p:cNvPr id="301" name="Google Shape;301;p15"/>
          <p:cNvSpPr txBox="1"/>
          <p:nvPr/>
        </p:nvSpPr>
        <p:spPr>
          <a:xfrm>
            <a:off x="4044307" y="6654233"/>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302" name="Google Shape;302;p15"/>
          <p:cNvGrpSpPr/>
          <p:nvPr/>
        </p:nvGrpSpPr>
        <p:grpSpPr>
          <a:xfrm>
            <a:off x="3739253" y="6623644"/>
            <a:ext cx="288001" cy="288001"/>
            <a:chOff x="342077" y="6004624"/>
            <a:chExt cx="409500" cy="409500"/>
          </a:xfrm>
        </p:grpSpPr>
        <p:sp>
          <p:nvSpPr>
            <p:cNvPr id="303" name="Google Shape;303;p15"/>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04" name="Google Shape;304;p15"/>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305" name="Google Shape;305;p15"/>
          <p:cNvSpPr/>
          <p:nvPr/>
        </p:nvSpPr>
        <p:spPr>
          <a:xfrm>
            <a:off x="1215088" y="7096472"/>
            <a:ext cx="5071110" cy="0"/>
          </a:xfrm>
          <a:custGeom>
            <a:rect b="b" l="l" r="r" t="t"/>
            <a:pathLst>
              <a:path extrusionOk="0" h="120000" w="5071110">
                <a:moveTo>
                  <a:pt x="0" y="0"/>
                </a:moveTo>
                <a:lnTo>
                  <a:pt x="5071046" y="0"/>
                </a:lnTo>
              </a:path>
            </a:pathLst>
          </a:custGeom>
          <a:noFill/>
          <a:ln cap="flat" cmpd="sng" w="9525">
            <a:solidFill>
              <a:srgbClr val="003A5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06" name="Google Shape;306;p15"/>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16"/>
          <p:cNvSpPr/>
          <p:nvPr/>
        </p:nvSpPr>
        <p:spPr>
          <a:xfrm>
            <a:off x="0" y="-22275"/>
            <a:ext cx="7582200" cy="118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12" name="Google Shape;312;p16"/>
          <p:cNvSpPr txBox="1"/>
          <p:nvPr/>
        </p:nvSpPr>
        <p:spPr>
          <a:xfrm>
            <a:off x="540000" y="308475"/>
            <a:ext cx="63327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800">
                <a:latin typeface="Calibri"/>
                <a:ea typeface="Calibri"/>
                <a:cs typeface="Calibri"/>
                <a:sym typeface="Calibri"/>
              </a:rPr>
              <a:t>Activity Bank</a:t>
            </a:r>
            <a:endParaRPr b="1" sz="1800">
              <a:latin typeface="Calibri"/>
              <a:ea typeface="Calibri"/>
              <a:cs typeface="Calibri"/>
              <a:sym typeface="Calibri"/>
            </a:endParaRPr>
          </a:p>
        </p:txBody>
      </p:sp>
      <p:sp>
        <p:nvSpPr>
          <p:cNvPr id="313" name="Google Shape;313;p16"/>
          <p:cNvSpPr/>
          <p:nvPr/>
        </p:nvSpPr>
        <p:spPr>
          <a:xfrm>
            <a:off x="540000" y="1159725"/>
            <a:ext cx="7042200" cy="1044600"/>
          </a:xfrm>
          <a:prstGeom prst="rect">
            <a:avLst/>
          </a:prstGeom>
          <a:solidFill>
            <a:srgbClr val="00A7E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314" name="Google Shape;314;p16"/>
          <p:cNvSpPr txBox="1"/>
          <p:nvPr/>
        </p:nvSpPr>
        <p:spPr>
          <a:xfrm>
            <a:off x="815375" y="1421775"/>
            <a:ext cx="63327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800">
                <a:solidFill>
                  <a:schemeClr val="lt1"/>
                </a:solidFill>
                <a:latin typeface="Calibri"/>
                <a:ea typeface="Calibri"/>
                <a:cs typeface="Calibri"/>
                <a:sym typeface="Calibri"/>
              </a:rPr>
              <a:t>Communication Games</a:t>
            </a:r>
            <a:endParaRPr b="1" sz="1800">
              <a:solidFill>
                <a:schemeClr val="lt1"/>
              </a:solidFill>
              <a:latin typeface="Calibri"/>
              <a:ea typeface="Calibri"/>
              <a:cs typeface="Calibri"/>
              <a:sym typeface="Calibri"/>
            </a:endParaRPr>
          </a:p>
        </p:txBody>
      </p:sp>
      <p:sp>
        <p:nvSpPr>
          <p:cNvPr id="315" name="Google Shape;315;p16"/>
          <p:cNvSpPr txBox="1"/>
          <p:nvPr/>
        </p:nvSpPr>
        <p:spPr>
          <a:xfrm>
            <a:off x="766025" y="2311975"/>
            <a:ext cx="6027900" cy="449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400"/>
              </a:spcBef>
              <a:spcAft>
                <a:spcPts val="0"/>
              </a:spcAft>
              <a:buNone/>
            </a:pPr>
            <a:r>
              <a:rPr lang="es" sz="1100">
                <a:solidFill>
                  <a:srgbClr val="003C5A"/>
                </a:solidFill>
                <a:latin typeface="Calibri"/>
                <a:ea typeface="Calibri"/>
                <a:cs typeface="Calibri"/>
                <a:sym typeface="Calibri"/>
              </a:rPr>
              <a:t>Chemistry Games, the Interactive Video Screening, and Empathways, the Communication Games can be conducted in different sequences. </a:t>
            </a:r>
            <a:endParaRPr/>
          </a:p>
        </p:txBody>
      </p:sp>
      <p:grpSp>
        <p:nvGrpSpPr>
          <p:cNvPr id="316" name="Google Shape;316;p16"/>
          <p:cNvGrpSpPr/>
          <p:nvPr/>
        </p:nvGrpSpPr>
        <p:grpSpPr>
          <a:xfrm>
            <a:off x="766099" y="2978926"/>
            <a:ext cx="6027768" cy="7140061"/>
            <a:chOff x="709287" y="628655"/>
            <a:chExt cx="6028371" cy="8751147"/>
          </a:xfrm>
        </p:grpSpPr>
        <p:sp>
          <p:nvSpPr>
            <p:cNvPr id="317" name="Google Shape;317;p16"/>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18" name="Google Shape;318;p16"/>
            <p:cNvSpPr/>
            <p:nvPr/>
          </p:nvSpPr>
          <p:spPr>
            <a:xfrm>
              <a:off x="709287" y="1044157"/>
              <a:ext cx="6026784" cy="8335645"/>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19" name="Google Shape;319;p16"/>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20" name="Google Shape;320;p16"/>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00A7E1"/>
            </a:solidFill>
            <a:ln cap="flat" cmpd="sng" w="12700">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321" name="Google Shape;321;p16"/>
          <p:cNvSpPr txBox="1"/>
          <p:nvPr/>
        </p:nvSpPr>
        <p:spPr>
          <a:xfrm>
            <a:off x="1023430" y="3019925"/>
            <a:ext cx="4421100" cy="213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s" sz="1100">
                <a:solidFill>
                  <a:schemeClr val="lt1"/>
                </a:solidFill>
                <a:latin typeface="Calibri"/>
                <a:ea typeface="Calibri"/>
                <a:cs typeface="Calibri"/>
                <a:sym typeface="Calibri"/>
              </a:rPr>
              <a:t>COMMUNICATION GAMES: </a:t>
            </a:r>
            <a:r>
              <a:rPr b="1" lang="es" sz="1300">
                <a:solidFill>
                  <a:schemeClr val="lt1"/>
                </a:solidFill>
                <a:latin typeface="Calibri"/>
                <a:ea typeface="Calibri"/>
                <a:cs typeface="Calibri"/>
                <a:sym typeface="Calibri"/>
              </a:rPr>
              <a:t>Chemistry Game (Session 1) </a:t>
            </a:r>
            <a:endParaRPr sz="1300">
              <a:solidFill>
                <a:schemeClr val="lt1"/>
              </a:solidFill>
              <a:latin typeface="Calibri"/>
              <a:ea typeface="Calibri"/>
              <a:cs typeface="Calibri"/>
              <a:sym typeface="Calibri"/>
            </a:endParaRPr>
          </a:p>
        </p:txBody>
      </p:sp>
      <p:sp>
        <p:nvSpPr>
          <p:cNvPr id="322" name="Google Shape;322;p16"/>
          <p:cNvSpPr/>
          <p:nvPr/>
        </p:nvSpPr>
        <p:spPr>
          <a:xfrm>
            <a:off x="1215100" y="5926072"/>
            <a:ext cx="5071110" cy="0"/>
          </a:xfrm>
          <a:custGeom>
            <a:rect b="b" l="l" r="r" t="t"/>
            <a:pathLst>
              <a:path extrusionOk="0" h="120000" w="5071110">
                <a:moveTo>
                  <a:pt x="0" y="0"/>
                </a:moveTo>
                <a:lnTo>
                  <a:pt x="5071046" y="0"/>
                </a:lnTo>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23" name="Google Shape;323;p16"/>
          <p:cNvSpPr/>
          <p:nvPr/>
        </p:nvSpPr>
        <p:spPr>
          <a:xfrm>
            <a:off x="1215100" y="7144426"/>
            <a:ext cx="5071110" cy="0"/>
          </a:xfrm>
          <a:custGeom>
            <a:rect b="b" l="l" r="r" t="t"/>
            <a:pathLst>
              <a:path extrusionOk="0" h="120000" w="5071110">
                <a:moveTo>
                  <a:pt x="0" y="0"/>
                </a:moveTo>
                <a:lnTo>
                  <a:pt x="5071046" y="0"/>
                </a:lnTo>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24" name="Google Shape;324;p16"/>
          <p:cNvSpPr txBox="1"/>
          <p:nvPr/>
        </p:nvSpPr>
        <p:spPr>
          <a:xfrm>
            <a:off x="1214067" y="4149125"/>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Instructions</a:t>
            </a:r>
            <a:endParaRPr sz="1200">
              <a:solidFill>
                <a:srgbClr val="00A8E0"/>
              </a:solidFill>
              <a:latin typeface="Calibri"/>
              <a:ea typeface="Calibri"/>
              <a:cs typeface="Calibri"/>
              <a:sym typeface="Calibri"/>
            </a:endParaRPr>
          </a:p>
        </p:txBody>
      </p:sp>
      <p:sp>
        <p:nvSpPr>
          <p:cNvPr id="325" name="Google Shape;325;p16"/>
          <p:cNvSpPr txBox="1"/>
          <p:nvPr/>
        </p:nvSpPr>
        <p:spPr>
          <a:xfrm>
            <a:off x="1442631" y="4442391"/>
            <a:ext cx="4857300" cy="1282800"/>
          </a:xfrm>
          <a:prstGeom prst="rect">
            <a:avLst/>
          </a:prstGeom>
          <a:noFill/>
          <a:ln>
            <a:noFill/>
          </a:ln>
        </p:spPr>
        <p:txBody>
          <a:bodyPr anchorCtr="0" anchor="t" bIns="0" lIns="0" spcFirstLastPara="1" rIns="0" wrap="square" tIns="12700">
            <a:spAutoFit/>
          </a:bodyPr>
          <a:lstStyle/>
          <a:p>
            <a:pPr indent="-228600" lvl="0" marL="241300" marR="12700" rtl="0" algn="l">
              <a:lnSpc>
                <a:spcPct val="100000"/>
              </a:lnSpc>
              <a:spcBef>
                <a:spcPts val="0"/>
              </a:spcBef>
              <a:spcAft>
                <a:spcPts val="0"/>
              </a:spcAft>
              <a:buClr>
                <a:srgbClr val="00A7E1"/>
              </a:buClr>
              <a:buSzPts val="1000"/>
              <a:buFont typeface="Calibri"/>
              <a:buChar char="•"/>
            </a:pPr>
            <a:r>
              <a:rPr lang="es" sz="1000">
                <a:solidFill>
                  <a:srgbClr val="033C5A"/>
                </a:solidFill>
                <a:latin typeface="Calibri"/>
                <a:ea typeface="Calibri"/>
                <a:cs typeface="Calibri"/>
                <a:sym typeface="Calibri"/>
              </a:rPr>
              <a:t>Separate participants into pairs (father-child, mother-child) </a:t>
            </a:r>
            <a:endParaRPr sz="1000">
              <a:solidFill>
                <a:srgbClr val="03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s" sz="1000">
                <a:solidFill>
                  <a:srgbClr val="033C5A"/>
                </a:solidFill>
                <a:latin typeface="Calibri"/>
                <a:ea typeface="Calibri"/>
                <a:cs typeface="Calibri"/>
                <a:sym typeface="Calibri"/>
              </a:rPr>
              <a:t>Ask questions to test the “chemistry” or how well the pair knows each other. On the count of three, participants show their answers. There may be similar or different answers, and that’s okay. </a:t>
            </a:r>
            <a:endParaRPr sz="1000">
              <a:solidFill>
                <a:srgbClr val="033C5A"/>
              </a:solidFill>
              <a:latin typeface="Calibri"/>
              <a:ea typeface="Calibri"/>
              <a:cs typeface="Calibri"/>
              <a:sym typeface="Calibri"/>
            </a:endParaRPr>
          </a:p>
          <a:p>
            <a:pPr indent="-228600" lvl="0" marL="241300" marR="12700" rtl="0" algn="l">
              <a:lnSpc>
                <a:spcPct val="100000"/>
              </a:lnSpc>
              <a:spcBef>
                <a:spcPts val="500"/>
              </a:spcBef>
              <a:spcAft>
                <a:spcPts val="0"/>
              </a:spcAft>
              <a:buClr>
                <a:srgbClr val="00A7E1"/>
              </a:buClr>
              <a:buSzPts val="1000"/>
              <a:buFont typeface="Calibri"/>
              <a:buChar char="•"/>
            </a:pPr>
            <a:r>
              <a:rPr lang="es" sz="1000">
                <a:solidFill>
                  <a:srgbClr val="033C5A"/>
                </a:solidFill>
                <a:latin typeface="Calibri"/>
                <a:ea typeface="Calibri"/>
                <a:cs typeface="Calibri"/>
                <a:sym typeface="Calibri"/>
              </a:rPr>
              <a:t>Once all questions have been asked, ask 1-2 pairs of families to share about their results. How similar or different were the results? What did they learn? What surprised them? </a:t>
            </a:r>
            <a:endParaRPr sz="1000">
              <a:solidFill>
                <a:srgbClr val="033C5A"/>
              </a:solidFill>
              <a:latin typeface="Calibri"/>
              <a:ea typeface="Calibri"/>
              <a:cs typeface="Calibri"/>
              <a:sym typeface="Calibri"/>
            </a:endParaRPr>
          </a:p>
          <a:p>
            <a:pPr indent="-228600" lvl="0" marL="241300" marR="12700" rtl="0" algn="l">
              <a:lnSpc>
                <a:spcPct val="100000"/>
              </a:lnSpc>
              <a:spcBef>
                <a:spcPts val="500"/>
              </a:spcBef>
              <a:spcAft>
                <a:spcPts val="500"/>
              </a:spcAft>
              <a:buClr>
                <a:srgbClr val="00A7E1"/>
              </a:buClr>
              <a:buSzPts val="1000"/>
              <a:buFont typeface="Calibri"/>
              <a:buChar char="•"/>
            </a:pPr>
            <a:r>
              <a:rPr lang="es" sz="1000">
                <a:solidFill>
                  <a:srgbClr val="033C5A"/>
                </a:solidFill>
                <a:latin typeface="Calibri"/>
                <a:ea typeface="Calibri"/>
                <a:cs typeface="Calibri"/>
                <a:sym typeface="Calibri"/>
              </a:rPr>
              <a:t>Distribute writing tool and pieces of paper upon which to write. </a:t>
            </a:r>
            <a:endParaRPr sz="1000">
              <a:solidFill>
                <a:srgbClr val="033C5A"/>
              </a:solidFill>
              <a:latin typeface="Calibri"/>
              <a:ea typeface="Calibri"/>
              <a:cs typeface="Calibri"/>
              <a:sym typeface="Calibri"/>
            </a:endParaRPr>
          </a:p>
        </p:txBody>
      </p:sp>
      <p:sp>
        <p:nvSpPr>
          <p:cNvPr id="326" name="Google Shape;326;p16"/>
          <p:cNvSpPr txBox="1"/>
          <p:nvPr/>
        </p:nvSpPr>
        <p:spPr>
          <a:xfrm>
            <a:off x="1209654" y="595284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Materials </a:t>
            </a:r>
            <a:endParaRPr sz="1200">
              <a:solidFill>
                <a:srgbClr val="00A8E0"/>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327" name="Google Shape;327;p16"/>
          <p:cNvSpPr txBox="1"/>
          <p:nvPr/>
        </p:nvSpPr>
        <p:spPr>
          <a:xfrm>
            <a:off x="1438231" y="6221638"/>
            <a:ext cx="4853400" cy="814500"/>
          </a:xfrm>
          <a:prstGeom prst="rect">
            <a:avLst/>
          </a:prstGeom>
          <a:noFill/>
          <a:ln>
            <a:noFill/>
          </a:ln>
        </p:spPr>
        <p:txBody>
          <a:bodyPr anchorCtr="0" anchor="t" bIns="0" lIns="0" spcFirstLastPara="1" rIns="0" wrap="square" tIns="69825">
            <a:spAutoFit/>
          </a:bodyPr>
          <a:lstStyle/>
          <a:p>
            <a:pPr indent="-228600" lvl="0" marL="241300" rtl="0" algn="l">
              <a:lnSpc>
                <a:spcPct val="100000"/>
              </a:lnSpc>
              <a:spcBef>
                <a:spcPts val="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List of questions (see suggestions below) </a:t>
            </a:r>
            <a:endParaRPr sz="1000">
              <a:solidFill>
                <a:srgbClr val="003C5A"/>
              </a:solidFill>
              <a:latin typeface="Calibri"/>
              <a:ea typeface="Calibri"/>
              <a:cs typeface="Calibri"/>
              <a:sym typeface="Calibri"/>
            </a:endParaRPr>
          </a:p>
          <a:p>
            <a:pPr indent="-228600" lvl="0" marL="2413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Pieces of paper or a whiteboard or chalkboard on which participants can write their answers </a:t>
            </a:r>
            <a:endParaRPr sz="1000">
              <a:solidFill>
                <a:srgbClr val="003C5A"/>
              </a:solidFill>
              <a:latin typeface="Calibri"/>
              <a:ea typeface="Calibri"/>
              <a:cs typeface="Calibri"/>
              <a:sym typeface="Calibri"/>
            </a:endParaRPr>
          </a:p>
          <a:p>
            <a:pPr indent="-228600" lvl="0" marL="241300" rtl="0" algn="l">
              <a:lnSpc>
                <a:spcPct val="100000"/>
              </a:lnSpc>
              <a:spcBef>
                <a:spcPts val="500"/>
              </a:spcBef>
              <a:spcAft>
                <a:spcPts val="500"/>
              </a:spcAft>
              <a:buClr>
                <a:srgbClr val="00A8E0"/>
              </a:buClr>
              <a:buSzPts val="1000"/>
              <a:buFont typeface="Calibri"/>
              <a:buChar char="•"/>
            </a:pPr>
            <a:r>
              <a:rPr lang="es" sz="1000">
                <a:solidFill>
                  <a:srgbClr val="003C5A"/>
                </a:solidFill>
                <a:latin typeface="Calibri"/>
                <a:ea typeface="Calibri"/>
                <a:cs typeface="Calibri"/>
                <a:sym typeface="Calibri"/>
              </a:rPr>
              <a:t>Writing tool for each participant</a:t>
            </a:r>
            <a:endParaRPr sz="1000">
              <a:solidFill>
                <a:srgbClr val="003C5A"/>
              </a:solidFill>
              <a:latin typeface="Calibri"/>
              <a:ea typeface="Calibri"/>
              <a:cs typeface="Calibri"/>
              <a:sym typeface="Calibri"/>
            </a:endParaRPr>
          </a:p>
        </p:txBody>
      </p:sp>
      <p:sp>
        <p:nvSpPr>
          <p:cNvPr id="328" name="Google Shape;328;p16"/>
          <p:cNvSpPr txBox="1"/>
          <p:nvPr/>
        </p:nvSpPr>
        <p:spPr>
          <a:xfrm>
            <a:off x="1215091" y="7220063"/>
            <a:ext cx="4885800" cy="10377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7E1"/>
                </a:solidFill>
                <a:latin typeface="Calibri"/>
                <a:ea typeface="Calibri"/>
                <a:cs typeface="Calibri"/>
                <a:sym typeface="Calibri"/>
              </a:rPr>
              <a:t>Adaptation Guidance </a:t>
            </a:r>
            <a:endParaRPr sz="1200">
              <a:solidFill>
                <a:srgbClr val="00A7E1"/>
              </a:solidFill>
              <a:latin typeface="Calibri"/>
              <a:ea typeface="Calibri"/>
              <a:cs typeface="Calibri"/>
              <a:sym typeface="Calibri"/>
            </a:endParaRPr>
          </a:p>
          <a:p>
            <a:pPr indent="0" lvl="0" marL="12700" marR="0" rtl="0" algn="l">
              <a:lnSpc>
                <a:spcPct val="100000"/>
              </a:lnSpc>
              <a:spcBef>
                <a:spcPts val="400"/>
              </a:spcBef>
              <a:spcAft>
                <a:spcPts val="0"/>
              </a:spcAft>
              <a:buNone/>
            </a:pPr>
            <a:r>
              <a:rPr lang="es" sz="1100">
                <a:solidFill>
                  <a:srgbClr val="003C5A"/>
                </a:solidFill>
                <a:latin typeface="Calibri"/>
                <a:ea typeface="Calibri"/>
                <a:cs typeface="Calibri"/>
                <a:sym typeface="Calibri"/>
              </a:rPr>
              <a:t>If playing this game among a low-literacy audience, have each pair just shout the answer on the count of three rather than writing down the answers. </a:t>
            </a:r>
            <a:endParaRPr sz="1100">
              <a:solidFill>
                <a:srgbClr val="003C5A"/>
              </a:solidFill>
              <a:latin typeface="Calibri"/>
              <a:ea typeface="Calibri"/>
              <a:cs typeface="Calibri"/>
              <a:sym typeface="Calibri"/>
            </a:endParaRPr>
          </a:p>
          <a:p>
            <a:pPr indent="0" lvl="0" marL="12700" marR="0" rtl="0" algn="l">
              <a:lnSpc>
                <a:spcPct val="100000"/>
              </a:lnSpc>
              <a:spcBef>
                <a:spcPts val="400"/>
              </a:spcBef>
              <a:spcAft>
                <a:spcPts val="0"/>
              </a:spcAft>
              <a:buNone/>
            </a:pPr>
            <a:r>
              <a:rPr lang="es" sz="1100">
                <a:solidFill>
                  <a:srgbClr val="003C5A"/>
                </a:solidFill>
                <a:latin typeface="Calibri"/>
                <a:ea typeface="Calibri"/>
                <a:cs typeface="Calibri"/>
                <a:sym typeface="Calibri"/>
              </a:rPr>
              <a:t>The questions can be customized to your context, yet they should remain relatively easy to answer in a few seconds in 1-2 words. Here are some examples below: </a:t>
            </a:r>
            <a:endParaRPr sz="1100">
              <a:solidFill>
                <a:srgbClr val="003C5A"/>
              </a:solidFill>
              <a:latin typeface="Calibri"/>
              <a:ea typeface="Calibri"/>
              <a:cs typeface="Calibri"/>
              <a:sym typeface="Calibri"/>
            </a:endParaRPr>
          </a:p>
        </p:txBody>
      </p:sp>
      <p:sp>
        <p:nvSpPr>
          <p:cNvPr id="329" name="Google Shape;329;p16"/>
          <p:cNvSpPr txBox="1"/>
          <p:nvPr/>
        </p:nvSpPr>
        <p:spPr>
          <a:xfrm>
            <a:off x="1242393" y="8324425"/>
            <a:ext cx="4831200" cy="1693200"/>
          </a:xfrm>
          <a:prstGeom prst="rect">
            <a:avLst/>
          </a:prstGeom>
          <a:noFill/>
          <a:ln>
            <a:noFill/>
          </a:ln>
        </p:spPr>
        <p:txBody>
          <a:bodyPr anchorCtr="0" anchor="t" bIns="0" lIns="0" spcFirstLastPara="1" rIns="0" wrap="square" tIns="12700">
            <a:spAutoFit/>
          </a:bodyPr>
          <a:lstStyle/>
          <a:p>
            <a:pPr indent="-228600" lvl="0" marL="241300" marR="279400" rtl="0" algn="l">
              <a:lnSpc>
                <a:spcPct val="100000"/>
              </a:lnSpc>
              <a:spcBef>
                <a:spcPts val="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What is the child's favorite color? </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What is mom/dad's favorite food?</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Who always wakes up early?  </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What is the child's least favorite food? </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What are your hobbies? </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What is the child's favorite food? </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How old is the father/mother? </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500"/>
              </a:spcAft>
              <a:buClr>
                <a:srgbClr val="00A8E0"/>
              </a:buClr>
              <a:buSzPts val="1000"/>
              <a:buFont typeface="Calibri"/>
              <a:buChar char="•"/>
            </a:pPr>
            <a:r>
              <a:rPr lang="es" sz="1000">
                <a:solidFill>
                  <a:srgbClr val="003C5A"/>
                </a:solidFill>
                <a:latin typeface="Calibri"/>
                <a:ea typeface="Calibri"/>
                <a:cs typeface="Calibri"/>
                <a:sym typeface="Calibri"/>
              </a:rPr>
              <a:t>What is the child's date of birth? </a:t>
            </a:r>
            <a:endParaRPr sz="1000">
              <a:solidFill>
                <a:srgbClr val="003C5A"/>
              </a:solidFill>
              <a:latin typeface="Calibri"/>
              <a:ea typeface="Calibri"/>
              <a:cs typeface="Calibri"/>
              <a:sym typeface="Calibri"/>
            </a:endParaRPr>
          </a:p>
        </p:txBody>
      </p:sp>
      <p:sp>
        <p:nvSpPr>
          <p:cNvPr id="330" name="Google Shape;330;p16"/>
          <p:cNvSpPr txBox="1"/>
          <p:nvPr/>
        </p:nvSpPr>
        <p:spPr>
          <a:xfrm>
            <a:off x="3803947" y="8338875"/>
            <a:ext cx="2717700" cy="1629000"/>
          </a:xfrm>
          <a:prstGeom prst="rect">
            <a:avLst/>
          </a:prstGeom>
          <a:noFill/>
          <a:ln>
            <a:noFill/>
          </a:ln>
        </p:spPr>
        <p:txBody>
          <a:bodyPr anchorCtr="0" anchor="t" bIns="0" lIns="0" spcFirstLastPara="1" rIns="0" wrap="square" tIns="12700">
            <a:spAutoFit/>
          </a:bodyPr>
          <a:lstStyle/>
          <a:p>
            <a:pPr indent="-228600" lvl="0" marL="241300" marR="0" rtl="0" algn="l">
              <a:lnSpc>
                <a:spcPct val="100000"/>
              </a:lnSpc>
              <a:spcBef>
                <a:spcPts val="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What are the names of the child's close</a:t>
            </a:r>
            <a:r>
              <a:rPr lang="es" sz="1000">
                <a:solidFill>
                  <a:srgbClr val="003C5A"/>
                </a:solidFill>
                <a:latin typeface="Calibri"/>
                <a:ea typeface="Calibri"/>
                <a:cs typeface="Calibri"/>
                <a:sym typeface="Calibri"/>
              </a:rPr>
              <a:t> </a:t>
            </a:r>
            <a:r>
              <a:rPr lang="es" sz="1000">
                <a:solidFill>
                  <a:srgbClr val="003C5A"/>
                </a:solidFill>
                <a:latin typeface="Calibri"/>
                <a:ea typeface="Calibri"/>
                <a:cs typeface="Calibri"/>
                <a:sym typeface="Calibri"/>
              </a:rPr>
              <a:t>friends?</a:t>
            </a:r>
            <a:endParaRPr sz="1000">
              <a:solidFill>
                <a:srgbClr val="003C5A"/>
              </a:solidFill>
              <a:latin typeface="Calibri"/>
              <a:ea typeface="Calibri"/>
              <a:cs typeface="Calibri"/>
              <a:sym typeface="Calibri"/>
            </a:endParaRPr>
          </a:p>
          <a:p>
            <a:pPr indent="-228600" lvl="0" marL="241300" marR="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Where was the child born? </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What is the child's hobby?</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What is your child's least favorite food? </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When is the father/mother's date of birth?</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What does the child like to do on holidays? </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500"/>
              </a:spcAft>
              <a:buClr>
                <a:srgbClr val="00A8E0"/>
              </a:buClr>
              <a:buSzPts val="1000"/>
              <a:buFont typeface="Calibri"/>
              <a:buChar char="•"/>
            </a:pPr>
            <a:r>
              <a:rPr lang="es" sz="1000">
                <a:solidFill>
                  <a:srgbClr val="003C5A"/>
                </a:solidFill>
                <a:latin typeface="Calibri"/>
                <a:ea typeface="Calibri"/>
                <a:cs typeface="Calibri"/>
                <a:sym typeface="Calibri"/>
              </a:rPr>
              <a:t>What is your favorite thing to do?</a:t>
            </a:r>
            <a:endParaRPr sz="1000">
              <a:solidFill>
                <a:srgbClr val="003C5A"/>
              </a:solidFill>
              <a:latin typeface="Calibri"/>
              <a:ea typeface="Calibri"/>
              <a:cs typeface="Calibri"/>
              <a:sym typeface="Calibri"/>
            </a:endParaRPr>
          </a:p>
        </p:txBody>
      </p:sp>
      <p:sp>
        <p:nvSpPr>
          <p:cNvPr id="331" name="Google Shape;331;p16"/>
          <p:cNvSpPr txBox="1"/>
          <p:nvPr/>
        </p:nvSpPr>
        <p:spPr>
          <a:xfrm>
            <a:off x="1215092" y="359908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For use in the following interventions:</a:t>
            </a:r>
            <a:endParaRPr sz="1200">
              <a:solidFill>
                <a:srgbClr val="00A8E0"/>
              </a:solidFill>
              <a:latin typeface="Calibri"/>
              <a:ea typeface="Calibri"/>
              <a:cs typeface="Calibri"/>
              <a:sym typeface="Calibri"/>
            </a:endParaRPr>
          </a:p>
        </p:txBody>
      </p:sp>
      <p:sp>
        <p:nvSpPr>
          <p:cNvPr id="332" name="Google Shape;332;p16"/>
          <p:cNvSpPr txBox="1"/>
          <p:nvPr/>
        </p:nvSpPr>
        <p:spPr>
          <a:xfrm>
            <a:off x="4044307" y="3606283"/>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333" name="Google Shape;333;p16"/>
          <p:cNvGrpSpPr/>
          <p:nvPr/>
        </p:nvGrpSpPr>
        <p:grpSpPr>
          <a:xfrm>
            <a:off x="3739253" y="3575694"/>
            <a:ext cx="288001" cy="288001"/>
            <a:chOff x="342077" y="6004624"/>
            <a:chExt cx="409500" cy="409500"/>
          </a:xfrm>
        </p:grpSpPr>
        <p:sp>
          <p:nvSpPr>
            <p:cNvPr id="334" name="Google Shape;334;p16"/>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35" name="Google Shape;335;p16"/>
            <p:cNvPicPr preferRelativeResize="0"/>
            <p:nvPr/>
          </p:nvPicPr>
          <p:blipFill rotWithShape="1">
            <a:blip r:embed="rId3">
              <a:alphaModFix/>
            </a:blip>
            <a:srcRect b="6035" l="7023" r="7220" t="16887"/>
            <a:stretch/>
          </p:blipFill>
          <p:spPr>
            <a:xfrm>
              <a:off x="438154" y="6111604"/>
              <a:ext cx="217200" cy="195300"/>
            </a:xfrm>
            <a:prstGeom prst="rect">
              <a:avLst/>
            </a:prstGeom>
            <a:noFill/>
            <a:ln>
              <a:noFill/>
            </a:ln>
          </p:spPr>
        </p:pic>
      </p:grpSp>
      <p:sp>
        <p:nvSpPr>
          <p:cNvPr id="336" name="Google Shape;336;p16"/>
          <p:cNvSpPr/>
          <p:nvPr/>
        </p:nvSpPr>
        <p:spPr>
          <a:xfrm>
            <a:off x="1215088" y="4048522"/>
            <a:ext cx="5071110" cy="0"/>
          </a:xfrm>
          <a:custGeom>
            <a:rect b="b" l="l" r="r" t="t"/>
            <a:pathLst>
              <a:path extrusionOk="0" h="120000" w="5071110">
                <a:moveTo>
                  <a:pt x="0" y="0"/>
                </a:moveTo>
                <a:lnTo>
                  <a:pt x="5071046" y="0"/>
                </a:lnTo>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37" name="Google Shape;337;p16"/>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17"/>
          <p:cNvSpPr/>
          <p:nvPr/>
        </p:nvSpPr>
        <p:spPr>
          <a:xfrm>
            <a:off x="755500" y="5853575"/>
            <a:ext cx="6026784" cy="3915534"/>
          </a:xfrm>
          <a:custGeom>
            <a:rect b="b" l="l" r="r" t="t"/>
            <a:pathLst>
              <a:path extrusionOk="0" h="3176904" w="6026784">
                <a:moveTo>
                  <a:pt x="0" y="0"/>
                </a:moveTo>
                <a:lnTo>
                  <a:pt x="0" y="3113354"/>
                </a:lnTo>
                <a:lnTo>
                  <a:pt x="4990" y="3138068"/>
                </a:lnTo>
                <a:lnTo>
                  <a:pt x="18600" y="3158253"/>
                </a:lnTo>
                <a:lnTo>
                  <a:pt x="38785" y="3171863"/>
                </a:lnTo>
                <a:lnTo>
                  <a:pt x="63500" y="3176854"/>
                </a:lnTo>
                <a:lnTo>
                  <a:pt x="5962688" y="3176854"/>
                </a:lnTo>
                <a:lnTo>
                  <a:pt x="5987408" y="3171863"/>
                </a:lnTo>
                <a:lnTo>
                  <a:pt x="6007592" y="3158253"/>
                </a:lnTo>
                <a:lnTo>
                  <a:pt x="6021198" y="3138068"/>
                </a:lnTo>
                <a:lnTo>
                  <a:pt x="6026188" y="3113354"/>
                </a:lnTo>
                <a:lnTo>
                  <a:pt x="6026188" y="0"/>
                </a:lnTo>
                <a:lnTo>
                  <a:pt x="0" y="0"/>
                </a:lnTo>
                <a:close/>
              </a:path>
            </a:pathLst>
          </a:custGeom>
          <a:solidFill>
            <a:srgbClr val="FFFFFF"/>
          </a:solidFill>
          <a:ln cap="flat" cmpd="sng" w="9525">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43" name="Google Shape;343;p17"/>
          <p:cNvSpPr/>
          <p:nvPr/>
        </p:nvSpPr>
        <p:spPr>
          <a:xfrm>
            <a:off x="756000" y="5452722"/>
            <a:ext cx="6023609" cy="430091"/>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A8E0"/>
          </a:solidFill>
          <a:ln cap="flat" cmpd="sng" w="9525">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44" name="Google Shape;344;p17"/>
          <p:cNvSpPr/>
          <p:nvPr/>
        </p:nvSpPr>
        <p:spPr>
          <a:xfrm>
            <a:off x="770575" y="748072"/>
            <a:ext cx="6023609" cy="430091"/>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noFill/>
          <a:ln cap="flat" cmpd="sng" w="12700">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45" name="Google Shape;345;p17"/>
          <p:cNvSpPr/>
          <p:nvPr/>
        </p:nvSpPr>
        <p:spPr>
          <a:xfrm>
            <a:off x="765808" y="1081244"/>
            <a:ext cx="6026784" cy="2549465"/>
          </a:xfrm>
          <a:custGeom>
            <a:rect b="b" l="l" r="r" t="t"/>
            <a:pathLst>
              <a:path extrusionOk="0" h="3176904" w="6026784">
                <a:moveTo>
                  <a:pt x="6026188" y="0"/>
                </a:moveTo>
                <a:lnTo>
                  <a:pt x="0" y="0"/>
                </a:lnTo>
                <a:lnTo>
                  <a:pt x="0" y="3113354"/>
                </a:lnTo>
                <a:lnTo>
                  <a:pt x="4990" y="3138068"/>
                </a:lnTo>
                <a:lnTo>
                  <a:pt x="18600" y="3158253"/>
                </a:lnTo>
                <a:lnTo>
                  <a:pt x="38785" y="3171863"/>
                </a:lnTo>
                <a:lnTo>
                  <a:pt x="63500" y="3176854"/>
                </a:lnTo>
                <a:lnTo>
                  <a:pt x="5962688" y="3176854"/>
                </a:lnTo>
                <a:lnTo>
                  <a:pt x="5987408" y="3171863"/>
                </a:lnTo>
                <a:lnTo>
                  <a:pt x="6007592" y="3158253"/>
                </a:lnTo>
                <a:lnTo>
                  <a:pt x="6021198" y="3138068"/>
                </a:lnTo>
                <a:lnTo>
                  <a:pt x="6026188" y="3113354"/>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46" name="Google Shape;346;p17"/>
          <p:cNvSpPr/>
          <p:nvPr/>
        </p:nvSpPr>
        <p:spPr>
          <a:xfrm>
            <a:off x="769000" y="1081250"/>
            <a:ext cx="6026784" cy="4114091"/>
          </a:xfrm>
          <a:custGeom>
            <a:rect b="b" l="l" r="r" t="t"/>
            <a:pathLst>
              <a:path extrusionOk="0" h="3176904" w="6026784">
                <a:moveTo>
                  <a:pt x="0" y="0"/>
                </a:moveTo>
                <a:lnTo>
                  <a:pt x="0" y="3113354"/>
                </a:lnTo>
                <a:lnTo>
                  <a:pt x="4990" y="3138068"/>
                </a:lnTo>
                <a:lnTo>
                  <a:pt x="18600" y="3158253"/>
                </a:lnTo>
                <a:lnTo>
                  <a:pt x="38785" y="3171863"/>
                </a:lnTo>
                <a:lnTo>
                  <a:pt x="63500" y="3176854"/>
                </a:lnTo>
                <a:lnTo>
                  <a:pt x="5962688" y="3176854"/>
                </a:lnTo>
                <a:lnTo>
                  <a:pt x="5987408" y="3171863"/>
                </a:lnTo>
                <a:lnTo>
                  <a:pt x="6007592" y="3158253"/>
                </a:lnTo>
                <a:lnTo>
                  <a:pt x="6021198" y="3138068"/>
                </a:lnTo>
                <a:lnTo>
                  <a:pt x="6026188" y="3113354"/>
                </a:lnTo>
                <a:lnTo>
                  <a:pt x="6026188" y="0"/>
                </a:lnTo>
                <a:lnTo>
                  <a:pt x="0" y="0"/>
                </a:lnTo>
                <a:close/>
              </a:path>
            </a:pathLst>
          </a:custGeom>
          <a:solidFill>
            <a:srgbClr val="FFFFFF"/>
          </a:solidFill>
          <a:ln cap="flat" cmpd="sng" w="9525">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47" name="Google Shape;347;p17"/>
          <p:cNvSpPr/>
          <p:nvPr/>
        </p:nvSpPr>
        <p:spPr>
          <a:xfrm>
            <a:off x="770575" y="748072"/>
            <a:ext cx="6023609" cy="430091"/>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A8E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48" name="Google Shape;348;p17"/>
          <p:cNvSpPr txBox="1"/>
          <p:nvPr/>
        </p:nvSpPr>
        <p:spPr>
          <a:xfrm>
            <a:off x="1028528" y="835950"/>
            <a:ext cx="54738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rgbClr val="000000"/>
              </a:buClr>
              <a:buFont typeface="Arial"/>
              <a:buNone/>
            </a:pPr>
            <a:r>
              <a:rPr lang="es" sz="1100">
                <a:solidFill>
                  <a:schemeClr val="lt1"/>
                </a:solidFill>
                <a:latin typeface="Calibri"/>
                <a:ea typeface="Calibri"/>
                <a:cs typeface="Calibri"/>
                <a:sym typeface="Calibri"/>
              </a:rPr>
              <a:t>COMMUNICATION GAMES: </a:t>
            </a:r>
            <a:r>
              <a:rPr b="1" lang="es" sz="1300">
                <a:solidFill>
                  <a:schemeClr val="lt1"/>
                </a:solidFill>
                <a:latin typeface="Calibri"/>
                <a:ea typeface="Calibri"/>
                <a:cs typeface="Calibri"/>
                <a:sym typeface="Calibri"/>
              </a:rPr>
              <a:t>Empathways: Challenge Card Edition (Session 2)</a:t>
            </a:r>
            <a:endParaRPr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rgbClr val="FFFFFF"/>
              </a:solidFill>
              <a:latin typeface="Calibri"/>
              <a:ea typeface="Calibri"/>
              <a:cs typeface="Calibri"/>
              <a:sym typeface="Calibri"/>
            </a:endParaRPr>
          </a:p>
        </p:txBody>
      </p:sp>
      <p:sp>
        <p:nvSpPr>
          <p:cNvPr id="349" name="Google Shape;349;p17"/>
          <p:cNvSpPr txBox="1"/>
          <p:nvPr/>
        </p:nvSpPr>
        <p:spPr>
          <a:xfrm>
            <a:off x="1233936" y="1179518"/>
            <a:ext cx="42447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Instructions </a:t>
            </a:r>
            <a:endParaRPr sz="1200">
              <a:solidFill>
                <a:srgbClr val="00A8E0"/>
              </a:solidFill>
              <a:latin typeface="Calibri"/>
              <a:ea typeface="Calibri"/>
              <a:cs typeface="Calibri"/>
              <a:sym typeface="Calibri"/>
            </a:endParaRPr>
          </a:p>
          <a:p>
            <a:pPr indent="0" lvl="0" marL="1270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350" name="Google Shape;350;p17"/>
          <p:cNvSpPr txBox="1"/>
          <p:nvPr/>
        </p:nvSpPr>
        <p:spPr>
          <a:xfrm>
            <a:off x="1462513" y="1490316"/>
            <a:ext cx="4805700" cy="1564800"/>
          </a:xfrm>
          <a:prstGeom prst="rect">
            <a:avLst/>
          </a:prstGeom>
          <a:noFill/>
          <a:ln>
            <a:noFill/>
          </a:ln>
        </p:spPr>
        <p:txBody>
          <a:bodyPr anchorCtr="0" anchor="t" bIns="0" lIns="0" spcFirstLastPara="1" rIns="0" wrap="square" tIns="12700">
            <a:spAutoFit/>
          </a:bodyPr>
          <a:lstStyle/>
          <a:p>
            <a:pPr indent="-228600" lvl="0" marL="241300" marR="25400" rtl="0" algn="l">
              <a:lnSpc>
                <a:spcPct val="100000"/>
              </a:lnSpc>
              <a:spcBef>
                <a:spcPts val="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Ask families to sit face-to-face </a:t>
            </a:r>
            <a:endParaRPr sz="1000">
              <a:solidFill>
                <a:srgbClr val="003C5A"/>
              </a:solidFill>
              <a:latin typeface="Calibri"/>
              <a:ea typeface="Calibri"/>
              <a:cs typeface="Calibri"/>
              <a:sym typeface="Calibri"/>
            </a:endParaRPr>
          </a:p>
          <a:p>
            <a:pPr indent="-228600" lvl="0" marL="241300" marR="25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Distribute one deck of the Empathways cards to each family </a:t>
            </a:r>
            <a:endParaRPr sz="1000">
              <a:solidFill>
                <a:srgbClr val="003C5A"/>
              </a:solidFill>
              <a:latin typeface="Calibri"/>
              <a:ea typeface="Calibri"/>
              <a:cs typeface="Calibri"/>
              <a:sym typeface="Calibri"/>
            </a:endParaRPr>
          </a:p>
          <a:p>
            <a:pPr indent="-228600" lvl="0" marL="241300" marR="25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Read the instructions listed in the card deck </a:t>
            </a:r>
            <a:endParaRPr sz="1000">
              <a:solidFill>
                <a:srgbClr val="003C5A"/>
              </a:solidFill>
              <a:latin typeface="Calibri"/>
              <a:ea typeface="Calibri"/>
              <a:cs typeface="Calibri"/>
              <a:sym typeface="Calibri"/>
            </a:endParaRPr>
          </a:p>
          <a:p>
            <a:pPr indent="-228600" lvl="0" marL="241300" marR="25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Ask families to read the pledge to each other before starting </a:t>
            </a:r>
            <a:endParaRPr sz="1000">
              <a:solidFill>
                <a:srgbClr val="003C5A"/>
              </a:solidFill>
              <a:latin typeface="Calibri"/>
              <a:ea typeface="Calibri"/>
              <a:cs typeface="Calibri"/>
              <a:sym typeface="Calibri"/>
            </a:endParaRPr>
          </a:p>
          <a:p>
            <a:pPr indent="-228600" lvl="0" marL="241300" marR="25400" rtl="0" algn="l">
              <a:lnSpc>
                <a:spcPct val="100000"/>
              </a:lnSpc>
              <a:spcBef>
                <a:spcPts val="5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Participants take turns answering the same question (1-2 minutes per person) until they finish the card deck or the time runs out. </a:t>
            </a:r>
            <a:endParaRPr sz="1000">
              <a:solidFill>
                <a:srgbClr val="003C5A"/>
              </a:solidFill>
              <a:latin typeface="Calibri"/>
              <a:ea typeface="Calibri"/>
              <a:cs typeface="Calibri"/>
              <a:sym typeface="Calibri"/>
            </a:endParaRPr>
          </a:p>
          <a:p>
            <a:pPr indent="-228600" lvl="0" marL="241300" marR="25400" rtl="0" algn="l">
              <a:lnSpc>
                <a:spcPct val="100000"/>
              </a:lnSpc>
              <a:spcBef>
                <a:spcPts val="500"/>
              </a:spcBef>
              <a:spcAft>
                <a:spcPts val="500"/>
              </a:spcAft>
              <a:buClr>
                <a:srgbClr val="00A8E0"/>
              </a:buClr>
              <a:buSzPts val="1000"/>
              <a:buFont typeface="Calibri"/>
              <a:buChar char="•"/>
            </a:pPr>
            <a:r>
              <a:rPr lang="es" sz="1000">
                <a:solidFill>
                  <a:srgbClr val="003C5A"/>
                </a:solidFill>
                <a:latin typeface="Calibri"/>
                <a:ea typeface="Calibri"/>
                <a:cs typeface="Calibri"/>
                <a:sym typeface="Calibri"/>
              </a:rPr>
              <a:t>Explain that there are “activity challenge cards” that they must complete when those cards are drawn. </a:t>
            </a:r>
            <a:endParaRPr sz="1000">
              <a:solidFill>
                <a:srgbClr val="003C5A"/>
              </a:solidFill>
              <a:latin typeface="Calibri"/>
              <a:ea typeface="Calibri"/>
              <a:cs typeface="Calibri"/>
              <a:sym typeface="Calibri"/>
            </a:endParaRPr>
          </a:p>
        </p:txBody>
      </p:sp>
      <p:sp>
        <p:nvSpPr>
          <p:cNvPr id="351" name="Google Shape;351;p17"/>
          <p:cNvSpPr/>
          <p:nvPr/>
        </p:nvSpPr>
        <p:spPr>
          <a:xfrm>
            <a:off x="1229875" y="3196747"/>
            <a:ext cx="5071110" cy="0"/>
          </a:xfrm>
          <a:custGeom>
            <a:rect b="b" l="l" r="r" t="t"/>
            <a:pathLst>
              <a:path extrusionOk="0" h="120000" w="5071110">
                <a:moveTo>
                  <a:pt x="0" y="0"/>
                </a:moveTo>
                <a:lnTo>
                  <a:pt x="5071046" y="0"/>
                </a:lnTo>
              </a:path>
            </a:pathLst>
          </a:custGeom>
          <a:noFill/>
          <a:ln cap="flat" cmpd="sng" w="9525">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52" name="Google Shape;352;p17"/>
          <p:cNvSpPr txBox="1"/>
          <p:nvPr/>
        </p:nvSpPr>
        <p:spPr>
          <a:xfrm>
            <a:off x="1224454" y="3262173"/>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Materials </a:t>
            </a:r>
            <a:endParaRPr sz="1200">
              <a:solidFill>
                <a:srgbClr val="00A8E0"/>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353" name="Google Shape;353;p17"/>
          <p:cNvSpPr txBox="1"/>
          <p:nvPr/>
        </p:nvSpPr>
        <p:spPr>
          <a:xfrm>
            <a:off x="1453031" y="3607163"/>
            <a:ext cx="4853400" cy="429600"/>
          </a:xfrm>
          <a:prstGeom prst="rect">
            <a:avLst/>
          </a:prstGeom>
          <a:noFill/>
          <a:ln>
            <a:noFill/>
          </a:ln>
        </p:spPr>
        <p:txBody>
          <a:bodyPr anchorCtr="0" anchor="t" bIns="0" lIns="0" spcFirstLastPara="1" rIns="0" wrap="square" tIns="69825">
            <a:spAutoFit/>
          </a:bodyPr>
          <a:lstStyle/>
          <a:p>
            <a:pPr indent="-228600" lvl="0" marL="241300" rtl="0" algn="l">
              <a:lnSpc>
                <a:spcPct val="100000"/>
              </a:lnSpc>
              <a:spcBef>
                <a:spcPts val="4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One set of </a:t>
            </a:r>
            <a:r>
              <a:rPr lang="es" sz="1000" u="sng">
                <a:solidFill>
                  <a:schemeClr val="hlink"/>
                </a:solidFill>
                <a:latin typeface="Calibri"/>
                <a:ea typeface="Calibri"/>
                <a:cs typeface="Calibri"/>
                <a:sym typeface="Calibri"/>
                <a:hlinkClick r:id="rId3"/>
              </a:rPr>
              <a:t>Empathways cards</a:t>
            </a:r>
            <a:r>
              <a:rPr lang="es" sz="1000">
                <a:solidFill>
                  <a:srgbClr val="003C5A"/>
                </a:solidFill>
                <a:latin typeface="Calibri"/>
                <a:ea typeface="Calibri"/>
                <a:cs typeface="Calibri"/>
                <a:sym typeface="Calibri"/>
              </a:rPr>
              <a:t> per family.  </a:t>
            </a:r>
            <a:endParaRPr sz="1000">
              <a:solidFill>
                <a:srgbClr val="003C5A"/>
              </a:solidFill>
              <a:latin typeface="Calibri"/>
              <a:ea typeface="Calibri"/>
              <a:cs typeface="Calibri"/>
              <a:sym typeface="Calibri"/>
            </a:endParaRPr>
          </a:p>
          <a:p>
            <a:pPr indent="0" lvl="0" marL="457200" rtl="0" algn="l">
              <a:lnSpc>
                <a:spcPct val="100000"/>
              </a:lnSpc>
              <a:spcBef>
                <a:spcPts val="400"/>
              </a:spcBef>
              <a:spcAft>
                <a:spcPts val="0"/>
              </a:spcAft>
              <a:buNone/>
            </a:pPr>
            <a:r>
              <a:t/>
            </a:r>
            <a:endParaRPr sz="1000">
              <a:solidFill>
                <a:srgbClr val="003C5A"/>
              </a:solidFill>
              <a:latin typeface="Calibri"/>
              <a:ea typeface="Calibri"/>
              <a:cs typeface="Calibri"/>
              <a:sym typeface="Calibri"/>
            </a:endParaRPr>
          </a:p>
        </p:txBody>
      </p:sp>
      <p:sp>
        <p:nvSpPr>
          <p:cNvPr id="354" name="Google Shape;354;p17"/>
          <p:cNvSpPr/>
          <p:nvPr/>
        </p:nvSpPr>
        <p:spPr>
          <a:xfrm>
            <a:off x="1229875" y="4036776"/>
            <a:ext cx="5071110" cy="0"/>
          </a:xfrm>
          <a:custGeom>
            <a:rect b="b" l="l" r="r" t="t"/>
            <a:pathLst>
              <a:path extrusionOk="0" h="120000" w="5071110">
                <a:moveTo>
                  <a:pt x="0" y="0"/>
                </a:moveTo>
                <a:lnTo>
                  <a:pt x="5071046" y="0"/>
                </a:lnTo>
              </a:path>
            </a:pathLst>
          </a:custGeom>
          <a:noFill/>
          <a:ln cap="flat" cmpd="sng" w="9525">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55" name="Google Shape;355;p17"/>
          <p:cNvSpPr txBox="1"/>
          <p:nvPr/>
        </p:nvSpPr>
        <p:spPr>
          <a:xfrm>
            <a:off x="1224450" y="4121099"/>
            <a:ext cx="4885800" cy="10608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Adaptation Guidance </a:t>
            </a:r>
            <a:endParaRPr b="1" sz="1200">
              <a:solidFill>
                <a:srgbClr val="00A8E0"/>
              </a:solidFill>
              <a:latin typeface="Calibri"/>
              <a:ea typeface="Calibri"/>
              <a:cs typeface="Calibri"/>
              <a:sym typeface="Calibri"/>
            </a:endParaRPr>
          </a:p>
          <a:p>
            <a:pPr indent="0" lvl="0" marL="12700" rtl="0" algn="l">
              <a:lnSpc>
                <a:spcPct val="115000"/>
              </a:lnSpc>
              <a:spcBef>
                <a:spcPts val="400"/>
              </a:spcBef>
              <a:spcAft>
                <a:spcPts val="0"/>
              </a:spcAft>
              <a:buClr>
                <a:srgbClr val="000000"/>
              </a:buClr>
              <a:buFont typeface="Arial"/>
              <a:buNone/>
            </a:pPr>
            <a:r>
              <a:rPr lang="es" sz="1000">
                <a:solidFill>
                  <a:srgbClr val="003C5A"/>
                </a:solidFill>
                <a:latin typeface="Calibri"/>
                <a:ea typeface="Calibri"/>
                <a:cs typeface="Calibri"/>
                <a:sym typeface="Calibri"/>
              </a:rPr>
              <a:t>The challenge cards can be customized to your specific setting. While there may be more questions than can be answered in the allotted time, you can shorten the card deck and prioritize which questions should be answered. </a:t>
            </a:r>
            <a:endParaRPr b="1"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3C5A"/>
              </a:solidFill>
              <a:latin typeface="Calibri"/>
              <a:ea typeface="Calibri"/>
              <a:cs typeface="Calibri"/>
              <a:sym typeface="Calibri"/>
            </a:endParaRPr>
          </a:p>
        </p:txBody>
      </p:sp>
      <p:sp>
        <p:nvSpPr>
          <p:cNvPr id="356" name="Google Shape;356;p17"/>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57" name="Google Shape;357;p17"/>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358" name="Google Shape;358;p17"/>
          <p:cNvSpPr/>
          <p:nvPr/>
        </p:nvSpPr>
        <p:spPr>
          <a:xfrm>
            <a:off x="1812900" y="-22275"/>
            <a:ext cx="5747100" cy="562200"/>
          </a:xfrm>
          <a:prstGeom prst="rect">
            <a:avLst/>
          </a:prstGeom>
          <a:solidFill>
            <a:srgbClr val="00A7E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359" name="Google Shape;359;p17"/>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Communication Games</a:t>
            </a:r>
            <a:endParaRPr b="1" sz="1200">
              <a:solidFill>
                <a:schemeClr val="lt1"/>
              </a:solidFill>
              <a:latin typeface="Calibri"/>
              <a:ea typeface="Calibri"/>
              <a:cs typeface="Calibri"/>
              <a:sym typeface="Calibri"/>
            </a:endParaRPr>
          </a:p>
        </p:txBody>
      </p:sp>
      <p:sp>
        <p:nvSpPr>
          <p:cNvPr id="360" name="Google Shape;360;p17"/>
          <p:cNvSpPr txBox="1"/>
          <p:nvPr/>
        </p:nvSpPr>
        <p:spPr>
          <a:xfrm>
            <a:off x="1028530" y="5554400"/>
            <a:ext cx="4421100" cy="213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s" sz="1100">
                <a:solidFill>
                  <a:schemeClr val="lt1"/>
                </a:solidFill>
                <a:latin typeface="Calibri"/>
                <a:ea typeface="Calibri"/>
                <a:cs typeface="Calibri"/>
                <a:sym typeface="Calibri"/>
              </a:rPr>
              <a:t>COMMUNICATION GAMES:</a:t>
            </a:r>
            <a:r>
              <a:rPr lang="es" sz="1300">
                <a:solidFill>
                  <a:schemeClr val="lt1"/>
                </a:solidFill>
                <a:latin typeface="Calibri"/>
                <a:ea typeface="Calibri"/>
                <a:cs typeface="Calibri"/>
                <a:sym typeface="Calibri"/>
              </a:rPr>
              <a:t> </a:t>
            </a:r>
            <a:r>
              <a:rPr b="1" lang="es" sz="1300">
                <a:solidFill>
                  <a:schemeClr val="lt1"/>
                </a:solidFill>
                <a:latin typeface="Calibri"/>
                <a:ea typeface="Calibri"/>
                <a:cs typeface="Calibri"/>
                <a:sym typeface="Calibri"/>
              </a:rPr>
              <a:t>Compliment Circle</a:t>
            </a:r>
            <a:endParaRPr sz="1300">
              <a:solidFill>
                <a:schemeClr val="lt1"/>
              </a:solidFill>
              <a:latin typeface="Calibri"/>
              <a:ea typeface="Calibri"/>
              <a:cs typeface="Calibri"/>
              <a:sym typeface="Calibri"/>
            </a:endParaRPr>
          </a:p>
        </p:txBody>
      </p:sp>
      <p:sp>
        <p:nvSpPr>
          <p:cNvPr id="361" name="Google Shape;361;p17"/>
          <p:cNvSpPr/>
          <p:nvPr/>
        </p:nvSpPr>
        <p:spPr>
          <a:xfrm>
            <a:off x="1194163" y="7742360"/>
            <a:ext cx="5071110" cy="0"/>
          </a:xfrm>
          <a:custGeom>
            <a:rect b="b" l="l" r="r" t="t"/>
            <a:pathLst>
              <a:path extrusionOk="0" h="120000" w="5071110">
                <a:moveTo>
                  <a:pt x="0" y="0"/>
                </a:moveTo>
                <a:lnTo>
                  <a:pt x="5071046" y="0"/>
                </a:lnTo>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62" name="Google Shape;362;p17"/>
          <p:cNvSpPr/>
          <p:nvPr/>
        </p:nvSpPr>
        <p:spPr>
          <a:xfrm>
            <a:off x="1194163" y="8987401"/>
            <a:ext cx="5071110" cy="0"/>
          </a:xfrm>
          <a:custGeom>
            <a:rect b="b" l="l" r="r" t="t"/>
            <a:pathLst>
              <a:path extrusionOk="0" h="120000" w="5071110">
                <a:moveTo>
                  <a:pt x="0" y="0"/>
                </a:moveTo>
                <a:lnTo>
                  <a:pt x="5071046" y="0"/>
                </a:lnTo>
              </a:path>
            </a:pathLst>
          </a:custGeom>
          <a:noFill/>
          <a:ln cap="flat" cmpd="sng" w="9525">
            <a:solidFill>
              <a:srgbClr val="00A7E1"/>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63" name="Google Shape;363;p17"/>
          <p:cNvSpPr txBox="1"/>
          <p:nvPr/>
        </p:nvSpPr>
        <p:spPr>
          <a:xfrm>
            <a:off x="1181467" y="5965100"/>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Instructions</a:t>
            </a:r>
            <a:endParaRPr sz="1200">
              <a:solidFill>
                <a:srgbClr val="00A8E0"/>
              </a:solidFill>
              <a:latin typeface="Calibri"/>
              <a:ea typeface="Calibri"/>
              <a:cs typeface="Calibri"/>
              <a:sym typeface="Calibri"/>
            </a:endParaRPr>
          </a:p>
        </p:txBody>
      </p:sp>
      <p:sp>
        <p:nvSpPr>
          <p:cNvPr id="364" name="Google Shape;364;p17"/>
          <p:cNvSpPr txBox="1"/>
          <p:nvPr/>
        </p:nvSpPr>
        <p:spPr>
          <a:xfrm>
            <a:off x="1410031" y="6258366"/>
            <a:ext cx="4857300" cy="1321200"/>
          </a:xfrm>
          <a:prstGeom prst="rect">
            <a:avLst/>
          </a:prstGeom>
          <a:noFill/>
          <a:ln>
            <a:noFill/>
          </a:ln>
        </p:spPr>
        <p:txBody>
          <a:bodyPr anchorCtr="0" anchor="t" bIns="0" lIns="0" spcFirstLastPara="1" rIns="0" wrap="square" tIns="12700">
            <a:spAutoFit/>
          </a:bodyPr>
          <a:lstStyle/>
          <a:p>
            <a:pPr indent="-228600" lvl="0" marL="241300" marR="12700" rtl="0" algn="l">
              <a:lnSpc>
                <a:spcPct val="100000"/>
              </a:lnSpc>
              <a:spcBef>
                <a:spcPts val="900"/>
              </a:spcBef>
              <a:spcAft>
                <a:spcPts val="0"/>
              </a:spcAft>
              <a:buClr>
                <a:srgbClr val="00A8E0"/>
              </a:buClr>
              <a:buSzPts val="1000"/>
              <a:buFont typeface="Calibri"/>
              <a:buChar char="•"/>
            </a:pPr>
            <a:r>
              <a:rPr lang="es" sz="1000">
                <a:solidFill>
                  <a:srgbClr val="033C5A"/>
                </a:solidFill>
                <a:latin typeface="Calibri"/>
                <a:ea typeface="Calibri"/>
                <a:cs typeface="Calibri"/>
                <a:sym typeface="Calibri"/>
              </a:rPr>
              <a:t>Give each family a piece of flipchart paper and some Post-it notes. </a:t>
            </a:r>
            <a:endParaRPr sz="1000">
              <a:solidFill>
                <a:srgbClr val="033C5A"/>
              </a:solidFill>
              <a:latin typeface="Calibri"/>
              <a:ea typeface="Calibri"/>
              <a:cs typeface="Calibri"/>
              <a:sym typeface="Calibri"/>
            </a:endParaRPr>
          </a:p>
          <a:p>
            <a:pPr indent="-228600" lvl="0" marL="241300" marR="12700" rtl="0" algn="l">
              <a:lnSpc>
                <a:spcPct val="100000"/>
              </a:lnSpc>
              <a:spcBef>
                <a:spcPts val="900"/>
              </a:spcBef>
              <a:spcAft>
                <a:spcPts val="0"/>
              </a:spcAft>
              <a:buClr>
                <a:srgbClr val="00A8E0"/>
              </a:buClr>
              <a:buSzPts val="1000"/>
              <a:buFont typeface="Calibri"/>
              <a:buChar char="•"/>
            </a:pPr>
            <a:r>
              <a:rPr lang="es" sz="1000">
                <a:solidFill>
                  <a:srgbClr val="033C5A"/>
                </a:solidFill>
                <a:latin typeface="Calibri"/>
                <a:ea typeface="Calibri"/>
                <a:cs typeface="Calibri"/>
                <a:sym typeface="Calibri"/>
              </a:rPr>
              <a:t>Instruct caregivers and VYAs to take turns giving compliments to each other. Write each compliment down and post it on the flip chart paper so that participants can keep a visual record of what they really like about each other. Encourage participants to not talk about physical appearance.  Keep the positivity flowing! </a:t>
            </a:r>
            <a:endParaRPr sz="1000">
              <a:solidFill>
                <a:srgbClr val="033C5A"/>
              </a:solidFill>
              <a:latin typeface="Calibri"/>
              <a:ea typeface="Calibri"/>
              <a:cs typeface="Calibri"/>
              <a:sym typeface="Calibri"/>
            </a:endParaRPr>
          </a:p>
          <a:p>
            <a:pPr indent="-228600" lvl="0" marL="241300" marR="12700" rtl="0" algn="l">
              <a:lnSpc>
                <a:spcPct val="100000"/>
              </a:lnSpc>
              <a:spcBef>
                <a:spcPts val="900"/>
              </a:spcBef>
              <a:spcAft>
                <a:spcPts val="0"/>
              </a:spcAft>
              <a:buClr>
                <a:srgbClr val="00A8E0"/>
              </a:buClr>
              <a:buSzPts val="1000"/>
              <a:buFont typeface="Calibri"/>
              <a:buChar char="•"/>
            </a:pPr>
            <a:r>
              <a:rPr lang="es" sz="1000">
                <a:solidFill>
                  <a:srgbClr val="033C5A"/>
                </a:solidFill>
                <a:latin typeface="Calibri"/>
                <a:ea typeface="Calibri"/>
                <a:cs typeface="Calibri"/>
                <a:sym typeface="Calibri"/>
              </a:rPr>
              <a:t>Do this for about 15 minutes. Then ask families to share back. What did this exercise make them feel? What did they learn about each other? What surprised them? </a:t>
            </a:r>
            <a:endParaRPr sz="1000">
              <a:solidFill>
                <a:srgbClr val="033C5A"/>
              </a:solidFill>
              <a:latin typeface="Calibri"/>
              <a:ea typeface="Calibri"/>
              <a:cs typeface="Calibri"/>
              <a:sym typeface="Calibri"/>
            </a:endParaRPr>
          </a:p>
        </p:txBody>
      </p:sp>
      <p:sp>
        <p:nvSpPr>
          <p:cNvPr id="365" name="Google Shape;365;p17"/>
          <p:cNvSpPr txBox="1"/>
          <p:nvPr/>
        </p:nvSpPr>
        <p:spPr>
          <a:xfrm>
            <a:off x="1181454" y="7832536"/>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Materials </a:t>
            </a:r>
            <a:endParaRPr sz="1200">
              <a:solidFill>
                <a:srgbClr val="00A8E0"/>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366" name="Google Shape;366;p17"/>
          <p:cNvSpPr txBox="1"/>
          <p:nvPr/>
        </p:nvSpPr>
        <p:spPr>
          <a:xfrm>
            <a:off x="1410031" y="8177526"/>
            <a:ext cx="4853400" cy="660600"/>
          </a:xfrm>
          <a:prstGeom prst="rect">
            <a:avLst/>
          </a:prstGeom>
          <a:noFill/>
          <a:ln>
            <a:noFill/>
          </a:ln>
        </p:spPr>
        <p:txBody>
          <a:bodyPr anchorCtr="0" anchor="t" bIns="0" lIns="0" spcFirstLastPara="1" rIns="0" wrap="square" tIns="69825">
            <a:spAutoFit/>
          </a:bodyPr>
          <a:lstStyle/>
          <a:p>
            <a:pPr indent="-228600" lvl="0" marL="241300" rtl="0" algn="l">
              <a:lnSpc>
                <a:spcPct val="100000"/>
              </a:lnSpc>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Flipchart paper </a:t>
            </a:r>
            <a:endParaRPr sz="1000">
              <a:solidFill>
                <a:srgbClr val="003C5A"/>
              </a:solidFill>
              <a:latin typeface="Calibri"/>
              <a:ea typeface="Calibri"/>
              <a:cs typeface="Calibri"/>
              <a:sym typeface="Calibri"/>
            </a:endParaRPr>
          </a:p>
          <a:p>
            <a:pPr indent="-228600" lvl="0" marL="2413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Post-it notes</a:t>
            </a:r>
            <a:endParaRPr sz="1000">
              <a:solidFill>
                <a:srgbClr val="003C5A"/>
              </a:solidFill>
              <a:latin typeface="Calibri"/>
              <a:ea typeface="Calibri"/>
              <a:cs typeface="Calibri"/>
              <a:sym typeface="Calibri"/>
            </a:endParaRPr>
          </a:p>
          <a:p>
            <a:pPr indent="-228600" lvl="0" marL="241300" rtl="0" algn="l">
              <a:lnSpc>
                <a:spcPct val="100000"/>
              </a:lnSpc>
              <a:spcBef>
                <a:spcPts val="500"/>
              </a:spcBef>
              <a:spcAft>
                <a:spcPts val="500"/>
              </a:spcAft>
              <a:buClr>
                <a:srgbClr val="003C5A"/>
              </a:buClr>
              <a:buSzPts val="1000"/>
              <a:buFont typeface="Calibri"/>
              <a:buChar char="•"/>
            </a:pPr>
            <a:r>
              <a:rPr lang="es" sz="1000">
                <a:solidFill>
                  <a:srgbClr val="003C5A"/>
                </a:solidFill>
                <a:latin typeface="Calibri"/>
                <a:ea typeface="Calibri"/>
                <a:cs typeface="Calibri"/>
                <a:sym typeface="Calibri"/>
              </a:rPr>
              <a:t>Pens or markers </a:t>
            </a:r>
            <a:endParaRPr sz="1000">
              <a:solidFill>
                <a:srgbClr val="003C5A"/>
              </a:solidFill>
              <a:latin typeface="Calibri"/>
              <a:ea typeface="Calibri"/>
              <a:cs typeface="Calibri"/>
              <a:sym typeface="Calibri"/>
            </a:endParaRPr>
          </a:p>
        </p:txBody>
      </p:sp>
      <p:sp>
        <p:nvSpPr>
          <p:cNvPr id="367" name="Google Shape;367;p17"/>
          <p:cNvSpPr txBox="1"/>
          <p:nvPr/>
        </p:nvSpPr>
        <p:spPr>
          <a:xfrm>
            <a:off x="1181454" y="9059663"/>
            <a:ext cx="48858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Adaptation Guidance </a:t>
            </a:r>
            <a:endParaRPr sz="1200">
              <a:solidFill>
                <a:srgbClr val="00A8E0"/>
              </a:solidFill>
              <a:latin typeface="Calibri"/>
              <a:ea typeface="Calibri"/>
              <a:cs typeface="Calibri"/>
              <a:sym typeface="Calibri"/>
            </a:endParaRPr>
          </a:p>
          <a:p>
            <a:pPr indent="0" lvl="0" marL="12700" marR="0" rtl="0" algn="l">
              <a:lnSpc>
                <a:spcPct val="100000"/>
              </a:lnSpc>
              <a:spcBef>
                <a:spcPts val="400"/>
              </a:spcBef>
              <a:spcAft>
                <a:spcPts val="0"/>
              </a:spcAft>
              <a:buNone/>
            </a:pPr>
            <a:r>
              <a:rPr lang="es" sz="1100">
                <a:solidFill>
                  <a:srgbClr val="003C5A"/>
                </a:solidFill>
                <a:latin typeface="Calibri"/>
                <a:ea typeface="Calibri"/>
                <a:cs typeface="Calibri"/>
                <a:sym typeface="Calibri"/>
              </a:rPr>
              <a:t>This can be used during any class after the first and second classes. </a:t>
            </a:r>
            <a:endParaRPr sz="1100">
              <a:solidFill>
                <a:srgbClr val="003C5A"/>
              </a:solidFill>
              <a:latin typeface="Calibri"/>
              <a:ea typeface="Calibri"/>
              <a:cs typeface="Calibri"/>
              <a:sym typeface="Calibri"/>
            </a:endParaRPr>
          </a:p>
        </p:txBody>
      </p:sp>
      <p:sp>
        <p:nvSpPr>
          <p:cNvPr id="368" name="Google Shape;368;p17"/>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18"/>
          <p:cNvSpPr/>
          <p:nvPr/>
        </p:nvSpPr>
        <p:spPr>
          <a:xfrm>
            <a:off x="770575" y="748072"/>
            <a:ext cx="6023609" cy="430091"/>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noFill/>
          <a:ln cap="flat" cmpd="sng" w="12700">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74" name="Google Shape;374;p18"/>
          <p:cNvSpPr/>
          <p:nvPr/>
        </p:nvSpPr>
        <p:spPr>
          <a:xfrm>
            <a:off x="765808" y="1081244"/>
            <a:ext cx="6026784" cy="2549465"/>
          </a:xfrm>
          <a:custGeom>
            <a:rect b="b" l="l" r="r" t="t"/>
            <a:pathLst>
              <a:path extrusionOk="0" h="3176904" w="6026784">
                <a:moveTo>
                  <a:pt x="6026188" y="0"/>
                </a:moveTo>
                <a:lnTo>
                  <a:pt x="0" y="0"/>
                </a:lnTo>
                <a:lnTo>
                  <a:pt x="0" y="3113354"/>
                </a:lnTo>
                <a:lnTo>
                  <a:pt x="4990" y="3138068"/>
                </a:lnTo>
                <a:lnTo>
                  <a:pt x="18600" y="3158253"/>
                </a:lnTo>
                <a:lnTo>
                  <a:pt x="38785" y="3171863"/>
                </a:lnTo>
                <a:lnTo>
                  <a:pt x="63500" y="3176854"/>
                </a:lnTo>
                <a:lnTo>
                  <a:pt x="5962688" y="3176854"/>
                </a:lnTo>
                <a:lnTo>
                  <a:pt x="5987408" y="3171863"/>
                </a:lnTo>
                <a:lnTo>
                  <a:pt x="6007592" y="3158253"/>
                </a:lnTo>
                <a:lnTo>
                  <a:pt x="6021198" y="3138068"/>
                </a:lnTo>
                <a:lnTo>
                  <a:pt x="6026188" y="3113354"/>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75" name="Google Shape;375;p18"/>
          <p:cNvSpPr/>
          <p:nvPr/>
        </p:nvSpPr>
        <p:spPr>
          <a:xfrm>
            <a:off x="769000" y="1081250"/>
            <a:ext cx="6026784" cy="5972580"/>
          </a:xfrm>
          <a:custGeom>
            <a:rect b="b" l="l" r="r" t="t"/>
            <a:pathLst>
              <a:path extrusionOk="0" h="3176904" w="6026784">
                <a:moveTo>
                  <a:pt x="0" y="0"/>
                </a:moveTo>
                <a:lnTo>
                  <a:pt x="0" y="3113354"/>
                </a:lnTo>
                <a:lnTo>
                  <a:pt x="4990" y="3138068"/>
                </a:lnTo>
                <a:lnTo>
                  <a:pt x="18600" y="3158253"/>
                </a:lnTo>
                <a:lnTo>
                  <a:pt x="38785" y="3171863"/>
                </a:lnTo>
                <a:lnTo>
                  <a:pt x="63500" y="3176854"/>
                </a:lnTo>
                <a:lnTo>
                  <a:pt x="5962688" y="3176854"/>
                </a:lnTo>
                <a:lnTo>
                  <a:pt x="5987408" y="3171863"/>
                </a:lnTo>
                <a:lnTo>
                  <a:pt x="6007592" y="3158253"/>
                </a:lnTo>
                <a:lnTo>
                  <a:pt x="6021198" y="3138068"/>
                </a:lnTo>
                <a:lnTo>
                  <a:pt x="6026188" y="3113354"/>
                </a:lnTo>
                <a:lnTo>
                  <a:pt x="6026188" y="0"/>
                </a:lnTo>
                <a:lnTo>
                  <a:pt x="0" y="0"/>
                </a:lnTo>
                <a:close/>
              </a:path>
            </a:pathLst>
          </a:custGeom>
          <a:solidFill>
            <a:srgbClr val="FFFFFF"/>
          </a:solidFill>
          <a:ln cap="flat" cmpd="sng" w="9525">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76" name="Google Shape;376;p18"/>
          <p:cNvSpPr/>
          <p:nvPr/>
        </p:nvSpPr>
        <p:spPr>
          <a:xfrm>
            <a:off x="770575" y="748072"/>
            <a:ext cx="6023609" cy="430091"/>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A8E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77" name="Google Shape;377;p18"/>
          <p:cNvSpPr txBox="1"/>
          <p:nvPr/>
        </p:nvSpPr>
        <p:spPr>
          <a:xfrm>
            <a:off x="1028528" y="835950"/>
            <a:ext cx="54738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rgbClr val="000000"/>
              </a:buClr>
              <a:buFont typeface="Arial"/>
              <a:buNone/>
            </a:pPr>
            <a:r>
              <a:rPr lang="es" sz="1100">
                <a:solidFill>
                  <a:schemeClr val="lt1"/>
                </a:solidFill>
                <a:latin typeface="Calibri"/>
                <a:ea typeface="Calibri"/>
                <a:cs typeface="Calibri"/>
                <a:sym typeface="Calibri"/>
              </a:rPr>
              <a:t>COMMUNICATION GAMES: </a:t>
            </a:r>
            <a:r>
              <a:rPr b="1" lang="es" sz="1300">
                <a:solidFill>
                  <a:schemeClr val="lt1"/>
                </a:solidFill>
                <a:latin typeface="Calibri"/>
                <a:ea typeface="Calibri"/>
                <a:cs typeface="Calibri"/>
                <a:sym typeface="Calibri"/>
              </a:rPr>
              <a:t>Word Association Game</a:t>
            </a:r>
            <a:endParaRPr b="1"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rgbClr val="FFFFFF"/>
              </a:solidFill>
              <a:latin typeface="Calibri"/>
              <a:ea typeface="Calibri"/>
              <a:cs typeface="Calibri"/>
              <a:sym typeface="Calibri"/>
            </a:endParaRPr>
          </a:p>
        </p:txBody>
      </p:sp>
      <p:sp>
        <p:nvSpPr>
          <p:cNvPr id="378" name="Google Shape;378;p18"/>
          <p:cNvSpPr txBox="1"/>
          <p:nvPr/>
        </p:nvSpPr>
        <p:spPr>
          <a:xfrm>
            <a:off x="1233936" y="1179518"/>
            <a:ext cx="42447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Instructions </a:t>
            </a:r>
            <a:endParaRPr sz="1200">
              <a:solidFill>
                <a:srgbClr val="00A8E0"/>
              </a:solidFill>
              <a:latin typeface="Calibri"/>
              <a:ea typeface="Calibri"/>
              <a:cs typeface="Calibri"/>
              <a:sym typeface="Calibri"/>
            </a:endParaRPr>
          </a:p>
          <a:p>
            <a:pPr indent="0" lvl="0" marL="1270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379" name="Google Shape;379;p18"/>
          <p:cNvSpPr txBox="1"/>
          <p:nvPr/>
        </p:nvSpPr>
        <p:spPr>
          <a:xfrm>
            <a:off x="1462513" y="1490316"/>
            <a:ext cx="4805700" cy="1590600"/>
          </a:xfrm>
          <a:prstGeom prst="rect">
            <a:avLst/>
          </a:prstGeom>
          <a:noFill/>
          <a:ln>
            <a:noFill/>
          </a:ln>
        </p:spPr>
        <p:txBody>
          <a:bodyPr anchorCtr="0" anchor="t" bIns="0" lIns="0" spcFirstLastPara="1" rIns="0" wrap="square" tIns="12700">
            <a:spAutoFit/>
          </a:bodyPr>
          <a:lstStyle/>
          <a:p>
            <a:pPr indent="-228600" lvl="0" marL="241300" marR="25400" rtl="0" algn="l">
              <a:lnSpc>
                <a:spcPct val="100000"/>
              </a:lnSpc>
              <a:spcBef>
                <a:spcPts val="0"/>
              </a:spcBef>
              <a:spcAft>
                <a:spcPts val="0"/>
              </a:spcAft>
              <a:buClr>
                <a:srgbClr val="00A8E0"/>
              </a:buClr>
              <a:buSzPts val="1000"/>
              <a:buFont typeface="Calibri"/>
              <a:buChar char="•"/>
            </a:pPr>
            <a:r>
              <a:rPr lang="es" sz="1000">
                <a:solidFill>
                  <a:srgbClr val="033C5A"/>
                </a:solidFill>
                <a:latin typeface="Calibri"/>
                <a:ea typeface="Calibri"/>
                <a:cs typeface="Calibri"/>
                <a:sym typeface="Calibri"/>
              </a:rPr>
              <a:t>The goal of this game is to surface implicit gendered expectations and associations that we have so that they participants can increase awareness of them. </a:t>
            </a:r>
            <a:endParaRPr sz="1000">
              <a:solidFill>
                <a:srgbClr val="033C5A"/>
              </a:solidFill>
              <a:latin typeface="Calibri"/>
              <a:ea typeface="Calibri"/>
              <a:cs typeface="Calibri"/>
              <a:sym typeface="Calibri"/>
            </a:endParaRPr>
          </a:p>
          <a:p>
            <a:pPr indent="-228600" lvl="0" marL="241300" marR="25400" rtl="0" algn="l">
              <a:lnSpc>
                <a:spcPct val="100000"/>
              </a:lnSpc>
              <a:spcBef>
                <a:spcPts val="500"/>
              </a:spcBef>
              <a:spcAft>
                <a:spcPts val="0"/>
              </a:spcAft>
              <a:buClr>
                <a:srgbClr val="00A8E0"/>
              </a:buClr>
              <a:buSzPts val="1000"/>
              <a:buFont typeface="Calibri"/>
              <a:buChar char="•"/>
            </a:pPr>
            <a:r>
              <a:rPr lang="es" sz="1000">
                <a:solidFill>
                  <a:srgbClr val="033C5A"/>
                </a:solidFill>
                <a:latin typeface="Calibri"/>
                <a:ea typeface="Calibri"/>
                <a:cs typeface="Calibri"/>
                <a:sym typeface="Calibri"/>
              </a:rPr>
              <a:t>Start with a word or phrase that is related to gender and go around the circle, with each person saying the first word that comes to mind. See where the chain of words takes the group. </a:t>
            </a:r>
            <a:endParaRPr sz="1000">
              <a:solidFill>
                <a:srgbClr val="033C5A"/>
              </a:solidFill>
              <a:latin typeface="Calibri"/>
              <a:ea typeface="Calibri"/>
              <a:cs typeface="Calibri"/>
              <a:sym typeface="Calibri"/>
            </a:endParaRPr>
          </a:p>
          <a:p>
            <a:pPr indent="-228600" lvl="0" marL="241300" marR="25400" rtl="0" algn="l">
              <a:lnSpc>
                <a:spcPct val="100000"/>
              </a:lnSpc>
              <a:spcBef>
                <a:spcPts val="500"/>
              </a:spcBef>
              <a:spcAft>
                <a:spcPts val="0"/>
              </a:spcAft>
              <a:buClr>
                <a:srgbClr val="00A8E0"/>
              </a:buClr>
              <a:buSzPts val="1000"/>
              <a:buFont typeface="Calibri"/>
              <a:buChar char="•"/>
            </a:pPr>
            <a:r>
              <a:rPr lang="es" sz="1000">
                <a:solidFill>
                  <a:srgbClr val="033C5A"/>
                </a:solidFill>
                <a:latin typeface="Calibri"/>
                <a:ea typeface="Calibri"/>
                <a:cs typeface="Calibri"/>
                <a:sym typeface="Calibri"/>
              </a:rPr>
              <a:t>Repeat this a few times. </a:t>
            </a:r>
            <a:endParaRPr sz="1000">
              <a:solidFill>
                <a:srgbClr val="033C5A"/>
              </a:solidFill>
              <a:latin typeface="Calibri"/>
              <a:ea typeface="Calibri"/>
              <a:cs typeface="Calibri"/>
              <a:sym typeface="Calibri"/>
            </a:endParaRPr>
          </a:p>
          <a:p>
            <a:pPr indent="-228600" lvl="0" marL="241300" marR="25400" rtl="0" algn="l">
              <a:lnSpc>
                <a:spcPct val="100000"/>
              </a:lnSpc>
              <a:spcBef>
                <a:spcPts val="500"/>
              </a:spcBef>
              <a:spcAft>
                <a:spcPts val="500"/>
              </a:spcAft>
              <a:buClr>
                <a:srgbClr val="00A8E0"/>
              </a:buClr>
              <a:buSzPts val="1000"/>
              <a:buFont typeface="Calibri"/>
              <a:buChar char="•"/>
            </a:pPr>
            <a:r>
              <a:rPr lang="es" sz="1000">
                <a:solidFill>
                  <a:srgbClr val="033C5A"/>
                </a:solidFill>
                <a:latin typeface="Calibri"/>
                <a:ea typeface="Calibri"/>
                <a:cs typeface="Calibri"/>
                <a:sym typeface="Calibri"/>
              </a:rPr>
              <a:t>Once the game is complete, there is an option to break out into discussion groups (one group of adults, one group of adolescents) to discuss any surprises they heard during the game, what they learned, or felt. </a:t>
            </a:r>
            <a:endParaRPr sz="1000">
              <a:solidFill>
                <a:srgbClr val="003C5A"/>
              </a:solidFill>
              <a:latin typeface="Calibri"/>
              <a:ea typeface="Calibri"/>
              <a:cs typeface="Calibri"/>
              <a:sym typeface="Calibri"/>
            </a:endParaRPr>
          </a:p>
        </p:txBody>
      </p:sp>
      <p:sp>
        <p:nvSpPr>
          <p:cNvPr id="380" name="Google Shape;380;p18"/>
          <p:cNvSpPr/>
          <p:nvPr/>
        </p:nvSpPr>
        <p:spPr>
          <a:xfrm>
            <a:off x="1229875" y="3196747"/>
            <a:ext cx="5071110" cy="0"/>
          </a:xfrm>
          <a:custGeom>
            <a:rect b="b" l="l" r="r" t="t"/>
            <a:pathLst>
              <a:path extrusionOk="0" h="120000" w="5071110">
                <a:moveTo>
                  <a:pt x="0" y="0"/>
                </a:moveTo>
                <a:lnTo>
                  <a:pt x="5071046" y="0"/>
                </a:lnTo>
              </a:path>
            </a:pathLst>
          </a:custGeom>
          <a:noFill/>
          <a:ln cap="flat" cmpd="sng" w="9525">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81" name="Google Shape;381;p18"/>
          <p:cNvSpPr txBox="1"/>
          <p:nvPr/>
        </p:nvSpPr>
        <p:spPr>
          <a:xfrm>
            <a:off x="1224454" y="3262173"/>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Materials </a:t>
            </a:r>
            <a:endParaRPr sz="1200">
              <a:solidFill>
                <a:srgbClr val="00A8E0"/>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382" name="Google Shape;382;p18"/>
          <p:cNvSpPr txBox="1"/>
          <p:nvPr/>
        </p:nvSpPr>
        <p:spPr>
          <a:xfrm>
            <a:off x="1453031" y="3607163"/>
            <a:ext cx="4853400" cy="224400"/>
          </a:xfrm>
          <a:prstGeom prst="rect">
            <a:avLst/>
          </a:prstGeom>
          <a:noFill/>
          <a:ln>
            <a:noFill/>
          </a:ln>
        </p:spPr>
        <p:txBody>
          <a:bodyPr anchorCtr="0" anchor="t" bIns="0" lIns="0" spcFirstLastPara="1" rIns="0" wrap="square" tIns="69825">
            <a:spAutoFit/>
          </a:bodyPr>
          <a:lstStyle/>
          <a:p>
            <a:pPr indent="-228600" lvl="0" marL="241300" rtl="0" algn="l">
              <a:lnSpc>
                <a:spcPct val="100000"/>
              </a:lnSpc>
              <a:spcBef>
                <a:spcPts val="4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P</a:t>
            </a:r>
            <a:r>
              <a:rPr lang="es" sz="1000">
                <a:solidFill>
                  <a:srgbClr val="003C5A"/>
                </a:solidFill>
                <a:latin typeface="Calibri"/>
                <a:ea typeface="Calibri"/>
                <a:cs typeface="Calibri"/>
                <a:sym typeface="Calibri"/>
              </a:rPr>
              <a:t>re-selected list of gender-focused words or norms to use as the facilitator</a:t>
            </a:r>
            <a:endParaRPr sz="1000">
              <a:solidFill>
                <a:srgbClr val="003C5A"/>
              </a:solidFill>
              <a:latin typeface="Calibri"/>
              <a:ea typeface="Calibri"/>
              <a:cs typeface="Calibri"/>
              <a:sym typeface="Calibri"/>
            </a:endParaRPr>
          </a:p>
        </p:txBody>
      </p:sp>
      <p:sp>
        <p:nvSpPr>
          <p:cNvPr id="383" name="Google Shape;383;p18"/>
          <p:cNvSpPr/>
          <p:nvPr/>
        </p:nvSpPr>
        <p:spPr>
          <a:xfrm>
            <a:off x="1229875" y="4036776"/>
            <a:ext cx="5071110" cy="0"/>
          </a:xfrm>
          <a:custGeom>
            <a:rect b="b" l="l" r="r" t="t"/>
            <a:pathLst>
              <a:path extrusionOk="0" h="120000" w="5071110">
                <a:moveTo>
                  <a:pt x="0" y="0"/>
                </a:moveTo>
                <a:lnTo>
                  <a:pt x="5071046" y="0"/>
                </a:lnTo>
              </a:path>
            </a:pathLst>
          </a:custGeom>
          <a:noFill/>
          <a:ln cap="flat" cmpd="sng" w="9525">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84" name="Google Shape;384;p18"/>
          <p:cNvSpPr txBox="1"/>
          <p:nvPr/>
        </p:nvSpPr>
        <p:spPr>
          <a:xfrm>
            <a:off x="1224450" y="4121099"/>
            <a:ext cx="4885800" cy="11634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Adaptation Guidance </a:t>
            </a:r>
            <a:endParaRPr b="1" sz="1200">
              <a:solidFill>
                <a:srgbClr val="00A8E0"/>
              </a:solidFill>
              <a:latin typeface="Calibri"/>
              <a:ea typeface="Calibri"/>
              <a:cs typeface="Calibri"/>
              <a:sym typeface="Calibri"/>
            </a:endParaRPr>
          </a:p>
          <a:p>
            <a:pPr indent="0" lvl="0" marL="12700" rtl="0" algn="l">
              <a:lnSpc>
                <a:spcPct val="115000"/>
              </a:lnSpc>
              <a:spcBef>
                <a:spcPts val="400"/>
              </a:spcBef>
              <a:spcAft>
                <a:spcPts val="0"/>
              </a:spcAft>
              <a:buClr>
                <a:schemeClr val="dk1"/>
              </a:buClr>
              <a:buFont typeface="Arial"/>
              <a:buNone/>
            </a:pPr>
            <a:r>
              <a:rPr lang="es" sz="1000">
                <a:solidFill>
                  <a:srgbClr val="003C5A"/>
                </a:solidFill>
                <a:latin typeface="Calibri"/>
                <a:ea typeface="Calibri"/>
                <a:cs typeface="Calibri"/>
                <a:sym typeface="Calibri"/>
              </a:rPr>
              <a:t>This can be used during any class after the first and second classes. </a:t>
            </a:r>
            <a:endParaRPr sz="1000">
              <a:solidFill>
                <a:srgbClr val="003C5A"/>
              </a:solidFill>
              <a:latin typeface="Calibri"/>
              <a:ea typeface="Calibri"/>
              <a:cs typeface="Calibri"/>
              <a:sym typeface="Calibri"/>
            </a:endParaRPr>
          </a:p>
          <a:p>
            <a:pPr indent="0" lvl="0" marL="12700" rtl="0" algn="l">
              <a:lnSpc>
                <a:spcPct val="115000"/>
              </a:lnSpc>
              <a:spcBef>
                <a:spcPts val="400"/>
              </a:spcBef>
              <a:spcAft>
                <a:spcPts val="0"/>
              </a:spcAft>
              <a:buClr>
                <a:schemeClr val="dk1"/>
              </a:buClr>
              <a:buFont typeface="Arial"/>
              <a:buNone/>
            </a:pPr>
            <a:r>
              <a:rPr lang="es" sz="1000">
                <a:solidFill>
                  <a:srgbClr val="003C5A"/>
                </a:solidFill>
                <a:latin typeface="Calibri"/>
                <a:ea typeface="Calibri"/>
                <a:cs typeface="Calibri"/>
                <a:sym typeface="Calibri"/>
              </a:rPr>
              <a:t>Select gender norms, words or phrases that are relevant to your context:</a:t>
            </a:r>
            <a:endParaRPr sz="1000">
              <a:solidFill>
                <a:srgbClr val="003C5A"/>
              </a:solidFill>
              <a:latin typeface="Calibri"/>
              <a:ea typeface="Calibri"/>
              <a:cs typeface="Calibri"/>
              <a:sym typeface="Calibri"/>
            </a:endParaRPr>
          </a:p>
          <a:p>
            <a:pPr indent="0" lvl="0" marL="12700" rtl="0" algn="l">
              <a:lnSpc>
                <a:spcPct val="115000"/>
              </a:lnSpc>
              <a:spcBef>
                <a:spcPts val="400"/>
              </a:spcBef>
              <a:spcAft>
                <a:spcPts val="0"/>
              </a:spcAft>
              <a:buClr>
                <a:srgbClr val="000000"/>
              </a:buClr>
              <a:buFont typeface="Arial"/>
              <a:buNone/>
            </a:pPr>
            <a:r>
              <a:t/>
            </a:r>
            <a:endParaRPr sz="1000">
              <a:solidFill>
                <a:srgbClr val="003C5A"/>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3C5A"/>
              </a:solidFill>
              <a:latin typeface="Calibri"/>
              <a:ea typeface="Calibri"/>
              <a:cs typeface="Calibri"/>
              <a:sym typeface="Calibri"/>
            </a:endParaRPr>
          </a:p>
        </p:txBody>
      </p:sp>
      <p:sp>
        <p:nvSpPr>
          <p:cNvPr id="385" name="Google Shape;385;p18"/>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86" name="Google Shape;386;p18"/>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387" name="Google Shape;387;p18"/>
          <p:cNvSpPr/>
          <p:nvPr/>
        </p:nvSpPr>
        <p:spPr>
          <a:xfrm>
            <a:off x="1812900" y="-22275"/>
            <a:ext cx="5747100" cy="562200"/>
          </a:xfrm>
          <a:prstGeom prst="rect">
            <a:avLst/>
          </a:prstGeom>
          <a:solidFill>
            <a:srgbClr val="00A7E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388" name="Google Shape;388;p18"/>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Communication Games</a:t>
            </a:r>
            <a:endParaRPr b="1" sz="1200">
              <a:solidFill>
                <a:schemeClr val="lt1"/>
              </a:solidFill>
              <a:latin typeface="Calibri"/>
              <a:ea typeface="Calibri"/>
              <a:cs typeface="Calibri"/>
              <a:sym typeface="Calibri"/>
            </a:endParaRPr>
          </a:p>
        </p:txBody>
      </p:sp>
      <p:sp>
        <p:nvSpPr>
          <p:cNvPr id="389" name="Google Shape;389;p18"/>
          <p:cNvSpPr txBox="1"/>
          <p:nvPr/>
        </p:nvSpPr>
        <p:spPr>
          <a:xfrm>
            <a:off x="1538718" y="4927250"/>
            <a:ext cx="4831200" cy="1693200"/>
          </a:xfrm>
          <a:prstGeom prst="rect">
            <a:avLst/>
          </a:prstGeom>
          <a:noFill/>
          <a:ln>
            <a:noFill/>
          </a:ln>
        </p:spPr>
        <p:txBody>
          <a:bodyPr anchorCtr="0" anchor="t" bIns="0" lIns="0" spcFirstLastPara="1" rIns="0" wrap="square" tIns="12700">
            <a:spAutoFit/>
          </a:bodyPr>
          <a:lstStyle/>
          <a:p>
            <a:pPr indent="0" lvl="0" marL="0" marR="279400" rtl="0" algn="l">
              <a:lnSpc>
                <a:spcPct val="100000"/>
              </a:lnSpc>
              <a:spcBef>
                <a:spcPts val="0"/>
              </a:spcBef>
              <a:spcAft>
                <a:spcPts val="0"/>
              </a:spcAft>
              <a:buNone/>
            </a:pPr>
            <a:r>
              <a:rPr lang="es" sz="1000">
                <a:solidFill>
                  <a:srgbClr val="003C5A"/>
                </a:solidFill>
                <a:latin typeface="Calibri"/>
                <a:ea typeface="Calibri"/>
                <a:cs typeface="Calibri"/>
                <a:sym typeface="Calibri"/>
              </a:rPr>
              <a:t>Words</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Boys</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Girls</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Strong</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Pretty</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Feminine</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Masculine</a:t>
            </a:r>
            <a:endParaRPr sz="1000">
              <a:solidFill>
                <a:srgbClr val="003C5A"/>
              </a:solidFill>
              <a:latin typeface="Calibri"/>
              <a:ea typeface="Calibri"/>
              <a:cs typeface="Calibri"/>
              <a:sym typeface="Calibri"/>
            </a:endParaRPr>
          </a:p>
          <a:p>
            <a:pPr indent="0" lvl="0" marL="0" marR="279400" rtl="0" algn="l">
              <a:lnSpc>
                <a:spcPct val="100000"/>
              </a:lnSpc>
              <a:spcBef>
                <a:spcPts val="500"/>
              </a:spcBef>
              <a:spcAft>
                <a:spcPts val="500"/>
              </a:spcAft>
              <a:buNone/>
            </a:pPr>
            <a:r>
              <a:t/>
            </a:r>
            <a:endParaRPr sz="1000">
              <a:solidFill>
                <a:srgbClr val="003C5A"/>
              </a:solidFill>
              <a:latin typeface="Calibri"/>
              <a:ea typeface="Calibri"/>
              <a:cs typeface="Calibri"/>
              <a:sym typeface="Calibri"/>
            </a:endParaRPr>
          </a:p>
        </p:txBody>
      </p:sp>
      <p:sp>
        <p:nvSpPr>
          <p:cNvPr id="390" name="Google Shape;390;p18"/>
          <p:cNvSpPr txBox="1"/>
          <p:nvPr/>
        </p:nvSpPr>
        <p:spPr>
          <a:xfrm>
            <a:off x="3982425" y="4927250"/>
            <a:ext cx="2484000" cy="2129400"/>
          </a:xfrm>
          <a:prstGeom prst="rect">
            <a:avLst/>
          </a:prstGeom>
          <a:noFill/>
          <a:ln>
            <a:noFill/>
          </a:ln>
        </p:spPr>
        <p:txBody>
          <a:bodyPr anchorCtr="0" anchor="t" bIns="0" lIns="0" spcFirstLastPara="1" rIns="0" wrap="square" tIns="12700">
            <a:spAutoFit/>
          </a:bodyPr>
          <a:lstStyle/>
          <a:p>
            <a:pPr indent="0" lvl="0" marL="0" marR="279400" rtl="0" algn="l">
              <a:lnSpc>
                <a:spcPct val="100000"/>
              </a:lnSpc>
              <a:spcBef>
                <a:spcPts val="0"/>
              </a:spcBef>
              <a:spcAft>
                <a:spcPts val="0"/>
              </a:spcAft>
              <a:buNone/>
            </a:pPr>
            <a:r>
              <a:rPr lang="es" sz="1000">
                <a:solidFill>
                  <a:srgbClr val="003C5A"/>
                </a:solidFill>
                <a:latin typeface="Calibri"/>
                <a:ea typeface="Calibri"/>
                <a:cs typeface="Calibri"/>
                <a:sym typeface="Calibri"/>
              </a:rPr>
              <a:t>Norms</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Boys shouldn’t </a:t>
            </a:r>
            <a:r>
              <a:rPr lang="es" sz="1000">
                <a:solidFill>
                  <a:srgbClr val="003C5A"/>
                </a:solidFill>
                <a:latin typeface="Calibri"/>
                <a:ea typeface="Calibri"/>
                <a:cs typeface="Calibri"/>
                <a:sym typeface="Calibri"/>
              </a:rPr>
              <a:t>cry</a:t>
            </a:r>
            <a:r>
              <a:rPr lang="es" sz="1000">
                <a:solidFill>
                  <a:srgbClr val="003C5A"/>
                </a:solidFill>
                <a:latin typeface="Calibri"/>
                <a:ea typeface="Calibri"/>
                <a:cs typeface="Calibri"/>
                <a:sym typeface="Calibri"/>
              </a:rPr>
              <a:t> </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Girls shouldn’t cry</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Girls need more protection than boys</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Men are providers</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Women are caretakers</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Women are providers</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Girls should be thin and pretty</a:t>
            </a:r>
            <a:endParaRPr sz="1000">
              <a:solidFill>
                <a:srgbClr val="003C5A"/>
              </a:solidFill>
              <a:latin typeface="Calibri"/>
              <a:ea typeface="Calibri"/>
              <a:cs typeface="Calibri"/>
              <a:sym typeface="Calibri"/>
            </a:endParaRPr>
          </a:p>
          <a:p>
            <a:pPr indent="-228600" lvl="0" marL="241300" marR="279400" rtl="0" algn="l">
              <a:lnSpc>
                <a:spcPct val="100000"/>
              </a:lnSpc>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Boys shouldn’t be tall and strong</a:t>
            </a:r>
            <a:endParaRPr sz="1000">
              <a:solidFill>
                <a:srgbClr val="003C5A"/>
              </a:solidFill>
              <a:latin typeface="Calibri"/>
              <a:ea typeface="Calibri"/>
              <a:cs typeface="Calibri"/>
              <a:sym typeface="Calibri"/>
            </a:endParaRPr>
          </a:p>
          <a:p>
            <a:pPr indent="0" lvl="0" marL="0" marR="279400" rtl="0" algn="l">
              <a:lnSpc>
                <a:spcPct val="100000"/>
              </a:lnSpc>
              <a:spcBef>
                <a:spcPts val="500"/>
              </a:spcBef>
              <a:spcAft>
                <a:spcPts val="500"/>
              </a:spcAft>
              <a:buNone/>
            </a:pPr>
            <a:r>
              <a:t/>
            </a:r>
            <a:endParaRPr sz="1000">
              <a:solidFill>
                <a:srgbClr val="003C5A"/>
              </a:solidFill>
              <a:latin typeface="Calibri"/>
              <a:ea typeface="Calibri"/>
              <a:cs typeface="Calibri"/>
              <a:sym typeface="Calibri"/>
            </a:endParaRPr>
          </a:p>
        </p:txBody>
      </p:sp>
      <p:sp>
        <p:nvSpPr>
          <p:cNvPr id="391" name="Google Shape;391;p18"/>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19"/>
          <p:cNvSpPr/>
          <p:nvPr/>
        </p:nvSpPr>
        <p:spPr>
          <a:xfrm>
            <a:off x="770575" y="748072"/>
            <a:ext cx="6023609" cy="430091"/>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noFill/>
          <a:ln cap="flat" cmpd="sng" w="12700">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97" name="Google Shape;397;p19"/>
          <p:cNvSpPr/>
          <p:nvPr/>
        </p:nvSpPr>
        <p:spPr>
          <a:xfrm>
            <a:off x="765808" y="1081244"/>
            <a:ext cx="6026784" cy="2549465"/>
          </a:xfrm>
          <a:custGeom>
            <a:rect b="b" l="l" r="r" t="t"/>
            <a:pathLst>
              <a:path extrusionOk="0" h="3176904" w="6026784">
                <a:moveTo>
                  <a:pt x="6026188" y="0"/>
                </a:moveTo>
                <a:lnTo>
                  <a:pt x="0" y="0"/>
                </a:lnTo>
                <a:lnTo>
                  <a:pt x="0" y="3113354"/>
                </a:lnTo>
                <a:lnTo>
                  <a:pt x="4990" y="3138068"/>
                </a:lnTo>
                <a:lnTo>
                  <a:pt x="18600" y="3158253"/>
                </a:lnTo>
                <a:lnTo>
                  <a:pt x="38785" y="3171863"/>
                </a:lnTo>
                <a:lnTo>
                  <a:pt x="63500" y="3176854"/>
                </a:lnTo>
                <a:lnTo>
                  <a:pt x="5962688" y="3176854"/>
                </a:lnTo>
                <a:lnTo>
                  <a:pt x="5987408" y="3171863"/>
                </a:lnTo>
                <a:lnTo>
                  <a:pt x="6007592" y="3158253"/>
                </a:lnTo>
                <a:lnTo>
                  <a:pt x="6021198" y="3138068"/>
                </a:lnTo>
                <a:lnTo>
                  <a:pt x="6026188" y="3113354"/>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98" name="Google Shape;398;p19"/>
          <p:cNvSpPr/>
          <p:nvPr/>
        </p:nvSpPr>
        <p:spPr>
          <a:xfrm>
            <a:off x="769000" y="1081250"/>
            <a:ext cx="6026784" cy="5813734"/>
          </a:xfrm>
          <a:custGeom>
            <a:rect b="b" l="l" r="r" t="t"/>
            <a:pathLst>
              <a:path extrusionOk="0" h="3176904" w="6026784">
                <a:moveTo>
                  <a:pt x="0" y="0"/>
                </a:moveTo>
                <a:lnTo>
                  <a:pt x="0" y="3113354"/>
                </a:lnTo>
                <a:lnTo>
                  <a:pt x="4990" y="3138068"/>
                </a:lnTo>
                <a:lnTo>
                  <a:pt x="18600" y="3158253"/>
                </a:lnTo>
                <a:lnTo>
                  <a:pt x="38785" y="3171863"/>
                </a:lnTo>
                <a:lnTo>
                  <a:pt x="63500" y="3176854"/>
                </a:lnTo>
                <a:lnTo>
                  <a:pt x="5962688" y="3176854"/>
                </a:lnTo>
                <a:lnTo>
                  <a:pt x="5987408" y="3171863"/>
                </a:lnTo>
                <a:lnTo>
                  <a:pt x="6007592" y="3158253"/>
                </a:lnTo>
                <a:lnTo>
                  <a:pt x="6021198" y="3138068"/>
                </a:lnTo>
                <a:lnTo>
                  <a:pt x="6026188" y="3113354"/>
                </a:lnTo>
                <a:lnTo>
                  <a:pt x="6026188" y="0"/>
                </a:lnTo>
                <a:lnTo>
                  <a:pt x="0" y="0"/>
                </a:lnTo>
                <a:close/>
              </a:path>
            </a:pathLst>
          </a:custGeom>
          <a:solidFill>
            <a:srgbClr val="FFFFFF"/>
          </a:solidFill>
          <a:ln cap="flat" cmpd="sng" w="9525">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399" name="Google Shape;399;p19"/>
          <p:cNvSpPr/>
          <p:nvPr/>
        </p:nvSpPr>
        <p:spPr>
          <a:xfrm>
            <a:off x="770575" y="748072"/>
            <a:ext cx="6023609" cy="430091"/>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A8E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00" name="Google Shape;400;p19"/>
          <p:cNvSpPr txBox="1"/>
          <p:nvPr/>
        </p:nvSpPr>
        <p:spPr>
          <a:xfrm>
            <a:off x="1028528" y="835950"/>
            <a:ext cx="54738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rgbClr val="000000"/>
              </a:buClr>
              <a:buFont typeface="Arial"/>
              <a:buNone/>
            </a:pPr>
            <a:r>
              <a:rPr lang="es" sz="1100">
                <a:solidFill>
                  <a:schemeClr val="lt1"/>
                </a:solidFill>
                <a:latin typeface="Calibri"/>
                <a:ea typeface="Calibri"/>
                <a:cs typeface="Calibri"/>
                <a:sym typeface="Calibri"/>
              </a:rPr>
              <a:t>COMMUNICATION GAMES: </a:t>
            </a:r>
            <a:r>
              <a:rPr b="1" lang="es" sz="1300">
                <a:solidFill>
                  <a:schemeClr val="lt1"/>
                </a:solidFill>
                <a:latin typeface="Calibri"/>
                <a:ea typeface="Calibri"/>
                <a:cs typeface="Calibri"/>
                <a:sym typeface="Calibri"/>
              </a:rPr>
              <a:t>Question Jar</a:t>
            </a:r>
            <a:endParaRPr b="1"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rgbClr val="FFFFFF"/>
              </a:solidFill>
              <a:latin typeface="Calibri"/>
              <a:ea typeface="Calibri"/>
              <a:cs typeface="Calibri"/>
              <a:sym typeface="Calibri"/>
            </a:endParaRPr>
          </a:p>
        </p:txBody>
      </p:sp>
      <p:sp>
        <p:nvSpPr>
          <p:cNvPr id="401" name="Google Shape;401;p19"/>
          <p:cNvSpPr txBox="1"/>
          <p:nvPr/>
        </p:nvSpPr>
        <p:spPr>
          <a:xfrm>
            <a:off x="1233936" y="1179518"/>
            <a:ext cx="42447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Instructions </a:t>
            </a:r>
            <a:endParaRPr sz="1200">
              <a:solidFill>
                <a:srgbClr val="00A8E0"/>
              </a:solidFill>
              <a:latin typeface="Calibri"/>
              <a:ea typeface="Calibri"/>
              <a:cs typeface="Calibri"/>
              <a:sym typeface="Calibri"/>
            </a:endParaRPr>
          </a:p>
          <a:p>
            <a:pPr indent="0" lvl="0" marL="1270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402" name="Google Shape;402;p19"/>
          <p:cNvSpPr txBox="1"/>
          <p:nvPr/>
        </p:nvSpPr>
        <p:spPr>
          <a:xfrm>
            <a:off x="1462513" y="1490316"/>
            <a:ext cx="4805700" cy="603000"/>
          </a:xfrm>
          <a:prstGeom prst="rect">
            <a:avLst/>
          </a:prstGeom>
          <a:noFill/>
          <a:ln>
            <a:noFill/>
          </a:ln>
        </p:spPr>
        <p:txBody>
          <a:bodyPr anchorCtr="0" anchor="t" bIns="0" lIns="0" spcFirstLastPara="1" rIns="0" wrap="square" tIns="12700">
            <a:spAutoFit/>
          </a:bodyPr>
          <a:lstStyle/>
          <a:p>
            <a:pPr indent="-228600" lvl="0" marL="241300" marR="25400" rtl="0" algn="l">
              <a:lnSpc>
                <a:spcPct val="100000"/>
              </a:lnSpc>
              <a:spcBef>
                <a:spcPts val="0"/>
              </a:spcBef>
              <a:spcAft>
                <a:spcPts val="0"/>
              </a:spcAft>
              <a:buClr>
                <a:srgbClr val="00A8E0"/>
              </a:buClr>
              <a:buSzPts val="1000"/>
              <a:buFont typeface="Calibri"/>
              <a:buChar char="•"/>
            </a:pPr>
            <a:r>
              <a:rPr lang="es" sz="1000">
                <a:solidFill>
                  <a:srgbClr val="033C5A"/>
                </a:solidFill>
                <a:latin typeface="Calibri"/>
                <a:ea typeface="Calibri"/>
                <a:cs typeface="Calibri"/>
                <a:sym typeface="Calibri"/>
              </a:rPr>
              <a:t>Provide each family with a jar or bowl that is pre-filled with questions. </a:t>
            </a:r>
            <a:endParaRPr sz="1000">
              <a:solidFill>
                <a:srgbClr val="033C5A"/>
              </a:solidFill>
              <a:latin typeface="Calibri"/>
              <a:ea typeface="Calibri"/>
              <a:cs typeface="Calibri"/>
              <a:sym typeface="Calibri"/>
            </a:endParaRPr>
          </a:p>
          <a:p>
            <a:pPr indent="-228600" lvl="0" marL="241300" marR="25400" rtl="0" algn="l">
              <a:lnSpc>
                <a:spcPct val="100000"/>
              </a:lnSpc>
              <a:spcBef>
                <a:spcPts val="500"/>
              </a:spcBef>
              <a:spcAft>
                <a:spcPts val="0"/>
              </a:spcAft>
              <a:buClr>
                <a:srgbClr val="00A8E0"/>
              </a:buClr>
              <a:buSzPts val="1000"/>
              <a:buFont typeface="Calibri"/>
              <a:buChar char="•"/>
            </a:pPr>
            <a:r>
              <a:rPr lang="es" sz="1000">
                <a:solidFill>
                  <a:srgbClr val="033C5A"/>
                </a:solidFill>
                <a:latin typeface="Calibri"/>
                <a:ea typeface="Calibri"/>
                <a:cs typeface="Calibri"/>
                <a:sym typeface="Calibri"/>
              </a:rPr>
              <a:t>Family members take turns drawing questions from the bowl and answering honestly.</a:t>
            </a:r>
            <a:endParaRPr sz="1000">
              <a:solidFill>
                <a:srgbClr val="033C5A"/>
              </a:solidFill>
              <a:latin typeface="Calibri"/>
              <a:ea typeface="Calibri"/>
              <a:cs typeface="Calibri"/>
              <a:sym typeface="Calibri"/>
            </a:endParaRPr>
          </a:p>
          <a:p>
            <a:pPr indent="-228600" lvl="0" marL="241300" marR="25400" rtl="0" algn="l">
              <a:lnSpc>
                <a:spcPct val="100000"/>
              </a:lnSpc>
              <a:spcBef>
                <a:spcPts val="500"/>
              </a:spcBef>
              <a:spcAft>
                <a:spcPts val="500"/>
              </a:spcAft>
              <a:buClr>
                <a:srgbClr val="00A8E0"/>
              </a:buClr>
              <a:buSzPts val="1000"/>
              <a:buFont typeface="Calibri"/>
              <a:buChar char="•"/>
            </a:pPr>
            <a:r>
              <a:rPr lang="es" sz="1000">
                <a:solidFill>
                  <a:srgbClr val="033C5A"/>
                </a:solidFill>
                <a:latin typeface="Calibri"/>
                <a:ea typeface="Calibri"/>
                <a:cs typeface="Calibri"/>
                <a:sym typeface="Calibri"/>
              </a:rPr>
              <a:t>Remind families to be respectful and not be judgemental.</a:t>
            </a:r>
            <a:endParaRPr sz="1000">
              <a:solidFill>
                <a:srgbClr val="033C5A"/>
              </a:solidFill>
              <a:latin typeface="Calibri"/>
              <a:ea typeface="Calibri"/>
              <a:cs typeface="Calibri"/>
              <a:sym typeface="Calibri"/>
            </a:endParaRPr>
          </a:p>
        </p:txBody>
      </p:sp>
      <p:sp>
        <p:nvSpPr>
          <p:cNvPr id="403" name="Google Shape;403;p19"/>
          <p:cNvSpPr/>
          <p:nvPr/>
        </p:nvSpPr>
        <p:spPr>
          <a:xfrm>
            <a:off x="1229863" y="2249610"/>
            <a:ext cx="5071110" cy="0"/>
          </a:xfrm>
          <a:custGeom>
            <a:rect b="b" l="l" r="r" t="t"/>
            <a:pathLst>
              <a:path extrusionOk="0" h="120000" w="5071110">
                <a:moveTo>
                  <a:pt x="0" y="0"/>
                </a:moveTo>
                <a:lnTo>
                  <a:pt x="5071046" y="0"/>
                </a:lnTo>
              </a:path>
            </a:pathLst>
          </a:custGeom>
          <a:noFill/>
          <a:ln cap="flat" cmpd="sng" w="9525">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04" name="Google Shape;404;p19"/>
          <p:cNvSpPr txBox="1"/>
          <p:nvPr/>
        </p:nvSpPr>
        <p:spPr>
          <a:xfrm>
            <a:off x="1224441" y="2315036"/>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Materials </a:t>
            </a:r>
            <a:endParaRPr sz="1200">
              <a:solidFill>
                <a:srgbClr val="00A8E0"/>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405" name="Google Shape;405;p19"/>
          <p:cNvSpPr txBox="1"/>
          <p:nvPr/>
        </p:nvSpPr>
        <p:spPr>
          <a:xfrm>
            <a:off x="1453018" y="2660026"/>
            <a:ext cx="4853400" cy="224400"/>
          </a:xfrm>
          <a:prstGeom prst="rect">
            <a:avLst/>
          </a:prstGeom>
          <a:noFill/>
          <a:ln>
            <a:noFill/>
          </a:ln>
        </p:spPr>
        <p:txBody>
          <a:bodyPr anchorCtr="0" anchor="t" bIns="0" lIns="0" spcFirstLastPara="1" rIns="0" wrap="square" tIns="69825">
            <a:spAutoFit/>
          </a:bodyPr>
          <a:lstStyle/>
          <a:p>
            <a:pPr indent="-228600" lvl="0" marL="241300" rtl="0" algn="l">
              <a:lnSpc>
                <a:spcPct val="100000"/>
              </a:lnSpc>
              <a:spcBef>
                <a:spcPts val="400"/>
              </a:spcBef>
              <a:spcAft>
                <a:spcPts val="0"/>
              </a:spcAft>
              <a:buClr>
                <a:srgbClr val="00A8E0"/>
              </a:buClr>
              <a:buSzPts val="1000"/>
              <a:buFont typeface="Calibri"/>
              <a:buChar char="•"/>
            </a:pPr>
            <a:r>
              <a:rPr lang="es" sz="1000">
                <a:solidFill>
                  <a:srgbClr val="003C5A"/>
                </a:solidFill>
                <a:latin typeface="Calibri"/>
                <a:ea typeface="Calibri"/>
                <a:cs typeface="Calibri"/>
                <a:sym typeface="Calibri"/>
              </a:rPr>
              <a:t>One jar, bowl or container per family pre-filled with questions</a:t>
            </a:r>
            <a:endParaRPr sz="1000">
              <a:solidFill>
                <a:srgbClr val="003C5A"/>
              </a:solidFill>
              <a:latin typeface="Calibri"/>
              <a:ea typeface="Calibri"/>
              <a:cs typeface="Calibri"/>
              <a:sym typeface="Calibri"/>
            </a:endParaRPr>
          </a:p>
        </p:txBody>
      </p:sp>
      <p:sp>
        <p:nvSpPr>
          <p:cNvPr id="406" name="Google Shape;406;p19"/>
          <p:cNvSpPr/>
          <p:nvPr/>
        </p:nvSpPr>
        <p:spPr>
          <a:xfrm>
            <a:off x="1229863" y="3089638"/>
            <a:ext cx="5071110" cy="0"/>
          </a:xfrm>
          <a:custGeom>
            <a:rect b="b" l="l" r="r" t="t"/>
            <a:pathLst>
              <a:path extrusionOk="0" h="120000" w="5071110">
                <a:moveTo>
                  <a:pt x="0" y="0"/>
                </a:moveTo>
                <a:lnTo>
                  <a:pt x="5071046" y="0"/>
                </a:lnTo>
              </a:path>
            </a:pathLst>
          </a:custGeom>
          <a:noFill/>
          <a:ln cap="flat" cmpd="sng" w="9525">
            <a:solidFill>
              <a:srgbClr val="00A8E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07" name="Google Shape;407;p19"/>
          <p:cNvSpPr txBox="1"/>
          <p:nvPr/>
        </p:nvSpPr>
        <p:spPr>
          <a:xfrm>
            <a:off x="1233925" y="3154776"/>
            <a:ext cx="4885800" cy="35493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00A8E0"/>
                </a:solidFill>
                <a:latin typeface="Calibri"/>
                <a:ea typeface="Calibri"/>
                <a:cs typeface="Calibri"/>
                <a:sym typeface="Calibri"/>
              </a:rPr>
              <a:t>Adaptation Guidance </a:t>
            </a:r>
            <a:endParaRPr b="1" sz="1200">
              <a:solidFill>
                <a:srgbClr val="00A8E0"/>
              </a:solidFill>
              <a:latin typeface="Calibri"/>
              <a:ea typeface="Calibri"/>
              <a:cs typeface="Calibri"/>
              <a:sym typeface="Calibri"/>
            </a:endParaRPr>
          </a:p>
          <a:p>
            <a:pPr indent="0" lvl="0" marL="12700" rtl="0" algn="l">
              <a:lnSpc>
                <a:spcPct val="115000"/>
              </a:lnSpc>
              <a:spcBef>
                <a:spcPts val="400"/>
              </a:spcBef>
              <a:spcAft>
                <a:spcPts val="0"/>
              </a:spcAft>
              <a:buClr>
                <a:schemeClr val="dk1"/>
              </a:buClr>
              <a:buFont typeface="Arial"/>
              <a:buNone/>
            </a:pPr>
            <a:r>
              <a:rPr lang="es" sz="1000">
                <a:solidFill>
                  <a:srgbClr val="003C5A"/>
                </a:solidFill>
                <a:latin typeface="Calibri"/>
                <a:ea typeface="Calibri"/>
                <a:cs typeface="Calibri"/>
                <a:sym typeface="Calibri"/>
              </a:rPr>
              <a:t>This can be used during any class after the first and second classes. </a:t>
            </a:r>
            <a:endParaRPr sz="1000">
              <a:solidFill>
                <a:srgbClr val="003C5A"/>
              </a:solidFill>
              <a:latin typeface="Calibri"/>
              <a:ea typeface="Calibri"/>
              <a:cs typeface="Calibri"/>
              <a:sym typeface="Calibri"/>
            </a:endParaRPr>
          </a:p>
          <a:p>
            <a:pPr indent="0" lvl="0" marL="12700" rtl="0" algn="l">
              <a:lnSpc>
                <a:spcPct val="115000"/>
              </a:lnSpc>
              <a:spcBef>
                <a:spcPts val="400"/>
              </a:spcBef>
              <a:spcAft>
                <a:spcPts val="0"/>
              </a:spcAft>
              <a:buClr>
                <a:schemeClr val="dk1"/>
              </a:buClr>
              <a:buFont typeface="Arial"/>
              <a:buNone/>
            </a:pPr>
            <a:r>
              <a:rPr lang="es" sz="1000">
                <a:solidFill>
                  <a:srgbClr val="003C5A"/>
                </a:solidFill>
                <a:latin typeface="Calibri"/>
                <a:ea typeface="Calibri"/>
                <a:cs typeface="Calibri"/>
                <a:sym typeface="Calibri"/>
              </a:rPr>
              <a:t>Here are some sample questions that aim to spark conversation about gender norms. Mix these in with other, non-gender-related questions. Consult this website for additional ideas and questions. </a:t>
            </a:r>
            <a:r>
              <a:rPr lang="es" sz="1000" u="sng">
                <a:solidFill>
                  <a:srgbClr val="00A8E0"/>
                </a:solidFill>
                <a:latin typeface="Calibri"/>
                <a:ea typeface="Calibri"/>
                <a:cs typeface="Calibri"/>
                <a:sym typeface="Calibri"/>
                <a:hlinkClick r:id="rId3">
                  <a:extLst>
                    <a:ext uri="{A12FA001-AC4F-418D-AE19-62706E023703}">
                      <ahyp:hlinkClr val="tx"/>
                    </a:ext>
                  </a:extLst>
                </a:hlinkClick>
              </a:rPr>
              <a:t>https://happyyouhappyfamily.com/questions-for-kids/?fbclid=IwAR14Odtl9WobGGQB-shEZxdcw5IoPnGIGHeKfzpDyevrGS0wwWmuh6RscCc</a:t>
            </a:r>
            <a:r>
              <a:rPr lang="es" sz="1000">
                <a:solidFill>
                  <a:srgbClr val="00A8E0"/>
                </a:solidFill>
                <a:latin typeface="Calibri"/>
                <a:ea typeface="Calibri"/>
                <a:cs typeface="Calibri"/>
                <a:sym typeface="Calibri"/>
              </a:rPr>
              <a:t> </a:t>
            </a:r>
            <a:endParaRPr sz="1000">
              <a:solidFill>
                <a:srgbClr val="00A8E0"/>
              </a:solidFill>
              <a:latin typeface="Calibri"/>
              <a:ea typeface="Calibri"/>
              <a:cs typeface="Calibri"/>
              <a:sym typeface="Calibri"/>
            </a:endParaRPr>
          </a:p>
          <a:p>
            <a:pPr indent="0" lvl="0" marL="12700" rtl="0" algn="l">
              <a:lnSpc>
                <a:spcPct val="115000"/>
              </a:lnSpc>
              <a:spcBef>
                <a:spcPts val="400"/>
              </a:spcBef>
              <a:spcAft>
                <a:spcPts val="0"/>
              </a:spcAft>
              <a:buClr>
                <a:schemeClr val="dk1"/>
              </a:buClr>
              <a:buFont typeface="Arial"/>
              <a:buNone/>
            </a:pPr>
            <a:r>
              <a:t/>
            </a:r>
            <a:endParaRPr sz="1000">
              <a:solidFill>
                <a:srgbClr val="00A8E0"/>
              </a:solidFill>
              <a:latin typeface="Calibri"/>
              <a:ea typeface="Calibri"/>
              <a:cs typeface="Calibri"/>
              <a:sym typeface="Calibri"/>
            </a:endParaRPr>
          </a:p>
          <a:p>
            <a:pPr indent="0" lvl="0" marL="12700" rtl="0" algn="l">
              <a:spcBef>
                <a:spcPts val="400"/>
              </a:spcBef>
              <a:spcAft>
                <a:spcPts val="0"/>
              </a:spcAft>
              <a:buClr>
                <a:schemeClr val="dk1"/>
              </a:buClr>
              <a:buFont typeface="Arial"/>
              <a:buNone/>
            </a:pPr>
            <a:r>
              <a:rPr lang="es" sz="1000">
                <a:solidFill>
                  <a:srgbClr val="003C5A"/>
                </a:solidFill>
                <a:latin typeface="Calibri"/>
                <a:ea typeface="Calibri"/>
                <a:cs typeface="Calibri"/>
                <a:sym typeface="Calibri"/>
              </a:rPr>
              <a:t>Sample questions that can be customized:</a:t>
            </a:r>
            <a:endParaRPr sz="1000">
              <a:solidFill>
                <a:srgbClr val="003C5A"/>
              </a:solidFill>
              <a:latin typeface="Calibri"/>
              <a:ea typeface="Calibri"/>
              <a:cs typeface="Calibri"/>
              <a:sym typeface="Calibri"/>
            </a:endParaRPr>
          </a:p>
          <a:p>
            <a:pPr indent="0" lvl="0" marL="12700" rtl="0" algn="l">
              <a:spcBef>
                <a:spcPts val="400"/>
              </a:spcBef>
              <a:spcAft>
                <a:spcPts val="0"/>
              </a:spcAft>
              <a:buClr>
                <a:schemeClr val="dk1"/>
              </a:buClr>
              <a:buFont typeface="Arial"/>
              <a:buNone/>
            </a:pPr>
            <a:r>
              <a:t/>
            </a:r>
            <a:endParaRPr sz="1000">
              <a:solidFill>
                <a:srgbClr val="003C5A"/>
              </a:solidFill>
              <a:latin typeface="Calibri"/>
              <a:ea typeface="Calibri"/>
              <a:cs typeface="Calibri"/>
              <a:sym typeface="Calibri"/>
            </a:endParaRPr>
          </a:p>
          <a:p>
            <a:pPr indent="-228600" lvl="0" marL="241300" rtl="0" algn="l">
              <a:spcBef>
                <a:spcPts val="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Wha</a:t>
            </a:r>
            <a:r>
              <a:rPr lang="es" sz="1000">
                <a:solidFill>
                  <a:srgbClr val="003C5A"/>
                </a:solidFill>
                <a:latin typeface="Calibri"/>
                <a:ea typeface="Calibri"/>
                <a:cs typeface="Calibri"/>
                <a:sym typeface="Calibri"/>
              </a:rPr>
              <a:t>t do you find difficult about being a boy or girl (or a man or a woman)?</a:t>
            </a:r>
            <a:r>
              <a:rPr lang="es" sz="1000">
                <a:solidFill>
                  <a:srgbClr val="003C5A"/>
                </a:solidFill>
                <a:latin typeface="Calibri"/>
                <a:ea typeface="Calibri"/>
                <a:cs typeface="Calibri"/>
                <a:sym typeface="Calibri"/>
              </a:rPr>
              <a:t> </a:t>
            </a:r>
            <a:endParaRPr sz="1000">
              <a:solidFill>
                <a:srgbClr val="003C5A"/>
              </a:solidFill>
              <a:latin typeface="Calibri"/>
              <a:ea typeface="Calibri"/>
              <a:cs typeface="Calibri"/>
              <a:sym typeface="Calibri"/>
            </a:endParaRPr>
          </a:p>
          <a:p>
            <a:pPr indent="-228600" lvl="0" marL="241300" rtl="0" algn="l">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What messages do you think media (TV, movies, advertising) convey about how boys and girls should be? How do those messages make you feel? </a:t>
            </a:r>
            <a:endParaRPr sz="1000">
              <a:solidFill>
                <a:srgbClr val="003C5A"/>
              </a:solidFill>
              <a:latin typeface="Calibri"/>
              <a:ea typeface="Calibri"/>
              <a:cs typeface="Calibri"/>
              <a:sym typeface="Calibri"/>
            </a:endParaRPr>
          </a:p>
          <a:p>
            <a:pPr indent="-228600" lvl="0" marL="241300" rtl="0" algn="l">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Have you ever felt pressured to be more “like a boy” or more “like a girl?” What happened and how did that make you feel? </a:t>
            </a:r>
            <a:endParaRPr sz="1000">
              <a:solidFill>
                <a:srgbClr val="003C5A"/>
              </a:solidFill>
              <a:latin typeface="Calibri"/>
              <a:ea typeface="Calibri"/>
              <a:cs typeface="Calibri"/>
              <a:sym typeface="Calibri"/>
            </a:endParaRPr>
          </a:p>
          <a:p>
            <a:pPr indent="-228600" lvl="0" marL="241300" rtl="0" algn="l">
              <a:spcBef>
                <a:spcPts val="500"/>
              </a:spcBef>
              <a:spcAft>
                <a:spcPts val="0"/>
              </a:spcAft>
              <a:buClr>
                <a:srgbClr val="003C5A"/>
              </a:buClr>
              <a:buSzPts val="1000"/>
              <a:buFont typeface="Calibri"/>
              <a:buChar char="•"/>
            </a:pPr>
            <a:r>
              <a:rPr lang="es" sz="1000">
                <a:solidFill>
                  <a:srgbClr val="003C5A"/>
                </a:solidFill>
                <a:latin typeface="Calibri"/>
                <a:ea typeface="Calibri"/>
                <a:cs typeface="Calibri"/>
                <a:sym typeface="Calibri"/>
              </a:rPr>
              <a:t>How can I help you to be more YOU?</a:t>
            </a:r>
            <a:endParaRPr sz="1000">
              <a:solidFill>
                <a:srgbClr val="003C5A"/>
              </a:solidFill>
              <a:latin typeface="Calibri"/>
              <a:ea typeface="Calibri"/>
              <a:cs typeface="Calibri"/>
              <a:sym typeface="Calibri"/>
            </a:endParaRPr>
          </a:p>
          <a:p>
            <a:pPr indent="-228600" lvl="0" marL="241300" rtl="0" algn="l">
              <a:spcBef>
                <a:spcPts val="500"/>
              </a:spcBef>
              <a:spcAft>
                <a:spcPts val="500"/>
              </a:spcAft>
              <a:buClr>
                <a:srgbClr val="003C5A"/>
              </a:buClr>
              <a:buSzPts val="1000"/>
              <a:buFont typeface="Calibri"/>
              <a:buChar char="•"/>
            </a:pPr>
            <a:r>
              <a:rPr lang="es" sz="1000">
                <a:solidFill>
                  <a:srgbClr val="003C5A"/>
                </a:solidFill>
                <a:latin typeface="Calibri"/>
                <a:ea typeface="Calibri"/>
                <a:cs typeface="Calibri"/>
                <a:sym typeface="Calibri"/>
              </a:rPr>
              <a:t>Can you think of examples of people who challenge or defy traditional roles for boys and girls? What do you think about that person? Do you think it is admirable, foolhardy? </a:t>
            </a:r>
            <a:endParaRPr sz="1100">
              <a:solidFill>
                <a:srgbClr val="003C5A"/>
              </a:solidFill>
              <a:latin typeface="Calibri"/>
              <a:ea typeface="Calibri"/>
              <a:cs typeface="Calibri"/>
              <a:sym typeface="Calibri"/>
            </a:endParaRPr>
          </a:p>
        </p:txBody>
      </p:sp>
      <p:sp>
        <p:nvSpPr>
          <p:cNvPr id="408" name="Google Shape;408;p19"/>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409" name="Google Shape;409;p19"/>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410" name="Google Shape;410;p19"/>
          <p:cNvSpPr/>
          <p:nvPr/>
        </p:nvSpPr>
        <p:spPr>
          <a:xfrm>
            <a:off x="1812900" y="-22275"/>
            <a:ext cx="5747100" cy="562200"/>
          </a:xfrm>
          <a:prstGeom prst="rect">
            <a:avLst/>
          </a:prstGeom>
          <a:solidFill>
            <a:srgbClr val="00A7E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411" name="Google Shape;411;p19"/>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Communication Games</a:t>
            </a:r>
            <a:endParaRPr b="1" sz="1200">
              <a:solidFill>
                <a:schemeClr val="lt1"/>
              </a:solidFill>
              <a:latin typeface="Calibri"/>
              <a:ea typeface="Calibri"/>
              <a:cs typeface="Calibri"/>
              <a:sym typeface="Calibri"/>
            </a:endParaRPr>
          </a:p>
        </p:txBody>
      </p:sp>
      <p:sp>
        <p:nvSpPr>
          <p:cNvPr id="412" name="Google Shape;412;p19"/>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sp>
        <p:nvSpPr>
          <p:cNvPr id="417" name="Google Shape;417;p20"/>
          <p:cNvSpPr/>
          <p:nvPr/>
        </p:nvSpPr>
        <p:spPr>
          <a:xfrm>
            <a:off x="0" y="-22275"/>
            <a:ext cx="7582200" cy="118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418" name="Google Shape;418;p20"/>
          <p:cNvSpPr txBox="1"/>
          <p:nvPr/>
        </p:nvSpPr>
        <p:spPr>
          <a:xfrm>
            <a:off x="540000" y="308475"/>
            <a:ext cx="63327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800">
                <a:latin typeface="Calibri"/>
                <a:ea typeface="Calibri"/>
                <a:cs typeface="Calibri"/>
                <a:sym typeface="Calibri"/>
              </a:rPr>
              <a:t>Activity Bank</a:t>
            </a:r>
            <a:endParaRPr b="1" sz="1800">
              <a:latin typeface="Calibri"/>
              <a:ea typeface="Calibri"/>
              <a:cs typeface="Calibri"/>
              <a:sym typeface="Calibri"/>
            </a:endParaRPr>
          </a:p>
        </p:txBody>
      </p:sp>
      <p:sp>
        <p:nvSpPr>
          <p:cNvPr id="419" name="Google Shape;419;p20"/>
          <p:cNvSpPr/>
          <p:nvPr/>
        </p:nvSpPr>
        <p:spPr>
          <a:xfrm>
            <a:off x="540000" y="1159725"/>
            <a:ext cx="7042200" cy="1044600"/>
          </a:xfrm>
          <a:prstGeom prst="rect">
            <a:avLst/>
          </a:prstGeom>
          <a:solidFill>
            <a:srgbClr val="42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42BEAF"/>
              </a:solidFill>
            </a:endParaRPr>
          </a:p>
        </p:txBody>
      </p:sp>
      <p:sp>
        <p:nvSpPr>
          <p:cNvPr id="420" name="Google Shape;420;p20"/>
          <p:cNvSpPr txBox="1"/>
          <p:nvPr/>
        </p:nvSpPr>
        <p:spPr>
          <a:xfrm>
            <a:off x="815375" y="1421775"/>
            <a:ext cx="63327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800">
                <a:solidFill>
                  <a:schemeClr val="lt1"/>
                </a:solidFill>
                <a:latin typeface="Calibri"/>
                <a:ea typeface="Calibri"/>
                <a:cs typeface="Calibri"/>
                <a:sym typeface="Calibri"/>
              </a:rPr>
              <a:t>Exercises</a:t>
            </a:r>
            <a:endParaRPr b="1" sz="1800">
              <a:solidFill>
                <a:schemeClr val="lt1"/>
              </a:solidFill>
              <a:latin typeface="Calibri"/>
              <a:ea typeface="Calibri"/>
              <a:cs typeface="Calibri"/>
              <a:sym typeface="Calibri"/>
            </a:endParaRPr>
          </a:p>
        </p:txBody>
      </p:sp>
      <p:sp>
        <p:nvSpPr>
          <p:cNvPr id="421" name="Google Shape;421;p20"/>
          <p:cNvSpPr txBox="1"/>
          <p:nvPr/>
        </p:nvSpPr>
        <p:spPr>
          <a:xfrm>
            <a:off x="766025" y="2311975"/>
            <a:ext cx="6027900" cy="449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400"/>
              </a:spcBef>
              <a:spcAft>
                <a:spcPts val="0"/>
              </a:spcAft>
              <a:buNone/>
            </a:pPr>
            <a:r>
              <a:rPr lang="es" sz="1100">
                <a:solidFill>
                  <a:srgbClr val="003C5A"/>
                </a:solidFill>
                <a:latin typeface="Calibri"/>
                <a:ea typeface="Calibri"/>
                <a:cs typeface="Calibri"/>
                <a:sym typeface="Calibri"/>
              </a:rPr>
              <a:t>Chemistry Games, the Interactive Video Screening, and Empathways, the Communication Games can be conducted in different sequences. </a:t>
            </a:r>
            <a:endParaRPr/>
          </a:p>
        </p:txBody>
      </p:sp>
      <p:grpSp>
        <p:nvGrpSpPr>
          <p:cNvPr id="422" name="Google Shape;422;p20"/>
          <p:cNvGrpSpPr/>
          <p:nvPr/>
        </p:nvGrpSpPr>
        <p:grpSpPr>
          <a:xfrm>
            <a:off x="766099" y="2978926"/>
            <a:ext cx="6027768" cy="7140061"/>
            <a:chOff x="709287" y="628655"/>
            <a:chExt cx="6028371" cy="8751147"/>
          </a:xfrm>
        </p:grpSpPr>
        <p:sp>
          <p:nvSpPr>
            <p:cNvPr id="423" name="Google Shape;423;p20"/>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24" name="Google Shape;424;p20"/>
            <p:cNvSpPr/>
            <p:nvPr/>
          </p:nvSpPr>
          <p:spPr>
            <a:xfrm>
              <a:off x="709288" y="1044147"/>
              <a:ext cx="6026784" cy="8064737"/>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25" name="Google Shape;425;p20"/>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26" name="Google Shape;426;p20"/>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42BEAF"/>
            </a:solidFill>
            <a:ln cap="flat" cmpd="sng" w="12700">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427" name="Google Shape;427;p20"/>
          <p:cNvSpPr txBox="1"/>
          <p:nvPr/>
        </p:nvSpPr>
        <p:spPr>
          <a:xfrm>
            <a:off x="1021200" y="2964875"/>
            <a:ext cx="4421100" cy="382200"/>
          </a:xfrm>
          <a:prstGeom prst="rect">
            <a:avLst/>
          </a:prstGeom>
          <a:noFill/>
          <a:ln>
            <a:noFill/>
          </a:ln>
        </p:spPr>
        <p:txBody>
          <a:bodyPr anchorCtr="0" anchor="ctr" bIns="0" lIns="0" spcFirstLastPara="1" rIns="0" wrap="square" tIns="12700">
            <a:no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Communication Skills Building Part 1</a:t>
            </a:r>
            <a:endParaRPr sz="1100">
              <a:solidFill>
                <a:schemeClr val="lt1"/>
              </a:solidFill>
              <a:latin typeface="Calibri"/>
              <a:ea typeface="Calibri"/>
              <a:cs typeface="Calibri"/>
              <a:sym typeface="Calibri"/>
            </a:endParaRPr>
          </a:p>
        </p:txBody>
      </p:sp>
      <p:sp>
        <p:nvSpPr>
          <p:cNvPr id="428" name="Google Shape;428;p20"/>
          <p:cNvSpPr/>
          <p:nvPr/>
        </p:nvSpPr>
        <p:spPr>
          <a:xfrm>
            <a:off x="1215113" y="5692872"/>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29" name="Google Shape;429;p20"/>
          <p:cNvSpPr txBox="1"/>
          <p:nvPr/>
        </p:nvSpPr>
        <p:spPr>
          <a:xfrm>
            <a:off x="1214067" y="4149125"/>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Goals</a:t>
            </a:r>
            <a:endParaRPr sz="1200">
              <a:solidFill>
                <a:srgbClr val="42BEAF"/>
              </a:solidFill>
              <a:latin typeface="Calibri"/>
              <a:ea typeface="Calibri"/>
              <a:cs typeface="Calibri"/>
              <a:sym typeface="Calibri"/>
            </a:endParaRPr>
          </a:p>
        </p:txBody>
      </p:sp>
      <p:sp>
        <p:nvSpPr>
          <p:cNvPr id="430" name="Google Shape;430;p20"/>
          <p:cNvSpPr txBox="1"/>
          <p:nvPr/>
        </p:nvSpPr>
        <p:spPr>
          <a:xfrm>
            <a:off x="1442631" y="4442391"/>
            <a:ext cx="48573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b="1" lang="es" sz="1200">
                <a:solidFill>
                  <a:srgbClr val="42BEAF"/>
                </a:solidFill>
                <a:latin typeface="Calibri"/>
                <a:ea typeface="Calibri"/>
                <a:cs typeface="Calibri"/>
                <a:sym typeface="Calibri"/>
              </a:rPr>
              <a:t> </a:t>
            </a:r>
            <a:r>
              <a:rPr b="1" lang="es" sz="1200">
                <a:solidFill>
                  <a:srgbClr val="003C5A"/>
                </a:solidFill>
                <a:latin typeface="Calibri"/>
                <a:ea typeface="Calibri"/>
                <a:cs typeface="Calibri"/>
                <a:sym typeface="Calibri"/>
              </a:rPr>
              <a:t>Build parents' and caregivers’ knowledge and skills to communicate with their children openly, effectively, and without judgment</a:t>
            </a:r>
            <a:r>
              <a:rPr b="1" lang="es" sz="1200">
                <a:solidFill>
                  <a:srgbClr val="42BEAF"/>
                </a:solidFill>
                <a:latin typeface="Calibri"/>
                <a:ea typeface="Calibri"/>
                <a:cs typeface="Calibri"/>
                <a:sym typeface="Calibri"/>
              </a:rPr>
              <a:t> </a:t>
            </a:r>
            <a:endParaRPr sz="1000">
              <a:solidFill>
                <a:srgbClr val="033C5A"/>
              </a:solidFill>
              <a:latin typeface="Calibri"/>
              <a:ea typeface="Calibri"/>
              <a:cs typeface="Calibri"/>
              <a:sym typeface="Calibri"/>
            </a:endParaRPr>
          </a:p>
        </p:txBody>
      </p:sp>
      <p:sp>
        <p:nvSpPr>
          <p:cNvPr id="431" name="Google Shape;431;p20"/>
          <p:cNvSpPr txBox="1"/>
          <p:nvPr/>
        </p:nvSpPr>
        <p:spPr>
          <a:xfrm>
            <a:off x="1209666" y="571964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Preparation</a:t>
            </a:r>
            <a:endParaRPr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432" name="Google Shape;432;p20"/>
          <p:cNvSpPr txBox="1"/>
          <p:nvPr/>
        </p:nvSpPr>
        <p:spPr>
          <a:xfrm>
            <a:off x="1438243" y="5988438"/>
            <a:ext cx="4853400" cy="378300"/>
          </a:xfrm>
          <a:prstGeom prst="rect">
            <a:avLst/>
          </a:prstGeom>
          <a:noFill/>
          <a:ln>
            <a:noFill/>
          </a:ln>
        </p:spPr>
        <p:txBody>
          <a:bodyPr anchorCtr="0" anchor="t" bIns="0" lIns="0" spcFirstLastPara="1" rIns="0" wrap="square" tIns="69825">
            <a:spAutoFit/>
          </a:bodyPr>
          <a:lstStyle/>
          <a:p>
            <a:pPr indent="-228600" lvl="0" marL="241300" rtl="0" algn="l">
              <a:lnSpc>
                <a:spcPct val="100000"/>
              </a:lnSpc>
              <a:spcBef>
                <a:spcPts val="0"/>
              </a:spcBef>
              <a:spcAft>
                <a:spcPts val="500"/>
              </a:spcAft>
              <a:buClr>
                <a:srgbClr val="42BEAF"/>
              </a:buClr>
              <a:buSzPts val="1000"/>
              <a:buFont typeface="Calibri"/>
              <a:buChar char="•"/>
            </a:pPr>
            <a:r>
              <a:rPr lang="es" sz="1000">
                <a:solidFill>
                  <a:schemeClr val="dk1"/>
                </a:solidFill>
                <a:latin typeface="Calibri"/>
                <a:ea typeface="Calibri"/>
                <a:cs typeface="Calibri"/>
                <a:sym typeface="Calibri"/>
              </a:rPr>
              <a:t>Facilitators review positive and negative communication strategies on pages </a:t>
            </a:r>
            <a:r>
              <a:rPr lang="es" sz="1000" u="sng">
                <a:solidFill>
                  <a:srgbClr val="42BEAF"/>
                </a:solidFill>
                <a:latin typeface="Calibri"/>
                <a:ea typeface="Calibri"/>
                <a:cs typeface="Calibri"/>
                <a:sym typeface="Calibri"/>
                <a:hlinkClick r:id="rId3">
                  <a:extLst>
                    <a:ext uri="{A12FA001-AC4F-418D-AE19-62706E023703}">
                      <ahyp:hlinkClr val="tx"/>
                    </a:ext>
                  </a:extLst>
                </a:hlinkClick>
              </a:rPr>
              <a:t>23-28 of the </a:t>
            </a:r>
            <a:r>
              <a:rPr lang="es" sz="1000" u="sng">
                <a:solidFill>
                  <a:srgbClr val="42BEAF"/>
                </a:solidFill>
                <a:latin typeface="Calibri"/>
                <a:ea typeface="Calibri"/>
                <a:cs typeface="Calibri"/>
                <a:sym typeface="Calibri"/>
                <a:hlinkClick r:id="rId4">
                  <a:extLst>
                    <a:ext uri="{A12FA001-AC4F-418D-AE19-62706E023703}">
                      <ahyp:hlinkClr val="tx"/>
                    </a:ext>
                  </a:extLst>
                </a:hlinkClick>
              </a:rPr>
              <a:t>Go Girls! </a:t>
            </a:r>
            <a:r>
              <a:rPr lang="es" sz="1000" u="sng">
                <a:solidFill>
                  <a:srgbClr val="42BEAF"/>
                </a:solidFill>
                <a:latin typeface="Calibri"/>
                <a:ea typeface="Calibri"/>
                <a:cs typeface="Calibri"/>
                <a:sym typeface="Calibri"/>
                <a:hlinkClick r:id="rId5">
                  <a:extLst>
                    <a:ext uri="{A12FA001-AC4F-418D-AE19-62706E023703}">
                      <ahyp:hlinkClr val="tx"/>
                    </a:ext>
                  </a:extLst>
                </a:hlinkClick>
              </a:rPr>
              <a:t>Communication Resourc</a:t>
            </a:r>
            <a:r>
              <a:rPr lang="es" sz="1000" u="sng">
                <a:solidFill>
                  <a:srgbClr val="42BEAF"/>
                </a:solidFill>
                <a:latin typeface="Calibri"/>
                <a:ea typeface="Calibri"/>
                <a:cs typeface="Calibri"/>
                <a:sym typeface="Calibri"/>
              </a:rPr>
              <a:t>e </a:t>
            </a:r>
            <a:endParaRPr sz="1000" u="sng">
              <a:solidFill>
                <a:srgbClr val="42BEAF"/>
              </a:solidFill>
              <a:latin typeface="Calibri"/>
              <a:ea typeface="Calibri"/>
              <a:cs typeface="Calibri"/>
              <a:sym typeface="Calibri"/>
            </a:endParaRPr>
          </a:p>
        </p:txBody>
      </p:sp>
      <p:sp>
        <p:nvSpPr>
          <p:cNvPr id="433" name="Google Shape;433;p20"/>
          <p:cNvSpPr txBox="1"/>
          <p:nvPr/>
        </p:nvSpPr>
        <p:spPr>
          <a:xfrm>
            <a:off x="1215092" y="3599088"/>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For use in the following interventions:</a:t>
            </a:r>
            <a:endParaRPr b="1" sz="1200">
              <a:solidFill>
                <a:srgbClr val="42BEAF"/>
              </a:solidFill>
              <a:latin typeface="Calibri"/>
              <a:ea typeface="Calibri"/>
              <a:cs typeface="Calibri"/>
              <a:sym typeface="Calibri"/>
            </a:endParaRPr>
          </a:p>
        </p:txBody>
      </p:sp>
      <p:sp>
        <p:nvSpPr>
          <p:cNvPr id="434" name="Google Shape;434;p20"/>
          <p:cNvSpPr txBox="1"/>
          <p:nvPr/>
        </p:nvSpPr>
        <p:spPr>
          <a:xfrm>
            <a:off x="4044307" y="3606283"/>
            <a:ext cx="1203600" cy="288000"/>
          </a:xfrm>
          <a:prstGeom prst="rect">
            <a:avLst/>
          </a:prstGeom>
          <a:noFill/>
          <a:ln>
            <a:noFill/>
          </a:ln>
        </p:spPr>
        <p:txBody>
          <a:bodyPr anchorCtr="0" anchor="t" bIns="49675" lIns="99375" spcFirstLastPara="1" rIns="99375" wrap="square" tIns="49675">
            <a:noAutofit/>
          </a:bodyPr>
          <a:lstStyle/>
          <a:p>
            <a:pPr indent="0" lvl="0" marL="0" marR="0" rtl="0" algn="l">
              <a:lnSpc>
                <a:spcPct val="75000"/>
              </a:lnSpc>
              <a:spcBef>
                <a:spcPts val="0"/>
              </a:spcBef>
              <a:spcAft>
                <a:spcPts val="0"/>
              </a:spcAft>
              <a:buNone/>
            </a:pPr>
            <a:r>
              <a:rPr b="1" lang="es">
                <a:solidFill>
                  <a:srgbClr val="000033"/>
                </a:solidFill>
                <a:latin typeface="Calibri"/>
                <a:ea typeface="Calibri"/>
                <a:cs typeface="Calibri"/>
                <a:sym typeface="Calibri"/>
              </a:rPr>
              <a:t>Family Space</a:t>
            </a:r>
            <a:endParaRPr b="1">
              <a:solidFill>
                <a:srgbClr val="000033"/>
              </a:solidFill>
              <a:latin typeface="Calibri"/>
              <a:ea typeface="Calibri"/>
              <a:cs typeface="Calibri"/>
              <a:sym typeface="Calibri"/>
            </a:endParaRPr>
          </a:p>
        </p:txBody>
      </p:sp>
      <p:grpSp>
        <p:nvGrpSpPr>
          <p:cNvPr id="435" name="Google Shape;435;p20"/>
          <p:cNvGrpSpPr/>
          <p:nvPr/>
        </p:nvGrpSpPr>
        <p:grpSpPr>
          <a:xfrm>
            <a:off x="3739253" y="3575694"/>
            <a:ext cx="288001" cy="288001"/>
            <a:chOff x="342077" y="6004624"/>
            <a:chExt cx="409500" cy="409500"/>
          </a:xfrm>
        </p:grpSpPr>
        <p:sp>
          <p:nvSpPr>
            <p:cNvPr id="436" name="Google Shape;436;p20"/>
            <p:cNvSpPr/>
            <p:nvPr/>
          </p:nvSpPr>
          <p:spPr>
            <a:xfrm>
              <a:off x="342077" y="6004624"/>
              <a:ext cx="409500" cy="409500"/>
            </a:xfrm>
            <a:prstGeom prst="ellipse">
              <a:avLst/>
            </a:prstGeom>
            <a:solidFill>
              <a:srgbClr val="FFFFFF"/>
            </a:solidFill>
            <a:ln cap="flat" cmpd="sng" w="38100">
              <a:solidFill>
                <a:srgbClr val="00003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37" name="Google Shape;437;p20"/>
            <p:cNvPicPr preferRelativeResize="0"/>
            <p:nvPr/>
          </p:nvPicPr>
          <p:blipFill rotWithShape="1">
            <a:blip r:embed="rId6">
              <a:alphaModFix/>
            </a:blip>
            <a:srcRect b="6035" l="7023" r="7220" t="16887"/>
            <a:stretch/>
          </p:blipFill>
          <p:spPr>
            <a:xfrm>
              <a:off x="438154" y="6111604"/>
              <a:ext cx="217200" cy="195300"/>
            </a:xfrm>
            <a:prstGeom prst="rect">
              <a:avLst/>
            </a:prstGeom>
            <a:noFill/>
            <a:ln>
              <a:noFill/>
            </a:ln>
          </p:spPr>
        </p:pic>
      </p:grpSp>
      <p:sp>
        <p:nvSpPr>
          <p:cNvPr id="438" name="Google Shape;438;p20"/>
          <p:cNvSpPr/>
          <p:nvPr/>
        </p:nvSpPr>
        <p:spPr>
          <a:xfrm>
            <a:off x="1215088" y="4048522"/>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39" name="Google Shape;439;p20"/>
          <p:cNvSpPr txBox="1"/>
          <p:nvPr/>
        </p:nvSpPr>
        <p:spPr>
          <a:xfrm>
            <a:off x="1170279" y="5070475"/>
            <a:ext cx="2717700" cy="1974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Reference</a:t>
            </a:r>
            <a:endParaRPr sz="1200">
              <a:solidFill>
                <a:srgbClr val="42BEAF"/>
              </a:solidFill>
              <a:latin typeface="Calibri"/>
              <a:ea typeface="Calibri"/>
              <a:cs typeface="Calibri"/>
              <a:sym typeface="Calibri"/>
            </a:endParaRPr>
          </a:p>
        </p:txBody>
      </p:sp>
      <p:sp>
        <p:nvSpPr>
          <p:cNvPr id="440" name="Google Shape;440;p20"/>
          <p:cNvSpPr/>
          <p:nvPr/>
        </p:nvSpPr>
        <p:spPr>
          <a:xfrm>
            <a:off x="1171300" y="4969872"/>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41" name="Google Shape;441;p20"/>
          <p:cNvSpPr txBox="1"/>
          <p:nvPr/>
        </p:nvSpPr>
        <p:spPr>
          <a:xfrm>
            <a:off x="1436281" y="5333066"/>
            <a:ext cx="4857300" cy="1821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000">
                <a:solidFill>
                  <a:srgbClr val="003C5A"/>
                </a:solidFill>
                <a:latin typeface="Calibri"/>
                <a:ea typeface="Calibri"/>
                <a:cs typeface="Calibri"/>
                <a:sym typeface="Calibri"/>
              </a:rPr>
              <a:t>This activity is adapted from the </a:t>
            </a:r>
            <a:r>
              <a:rPr lang="es" sz="1100">
                <a:solidFill>
                  <a:srgbClr val="003C5A"/>
                </a:solidFill>
                <a:latin typeface="Calibri"/>
                <a:ea typeface="Calibri"/>
                <a:cs typeface="Calibri"/>
                <a:sym typeface="Calibri"/>
              </a:rPr>
              <a:t> </a:t>
            </a:r>
            <a:r>
              <a:rPr lang="es" sz="1100" u="sng">
                <a:solidFill>
                  <a:schemeClr val="accent5"/>
                </a:solidFill>
                <a:latin typeface="Calibri"/>
                <a:ea typeface="Calibri"/>
                <a:cs typeface="Calibri"/>
                <a:sym typeface="Calibri"/>
                <a:hlinkClick r:id="rId7">
                  <a:extLst>
                    <a:ext uri="{A12FA001-AC4F-418D-AE19-62706E023703}">
                      <ahyp:hlinkClr val="tx"/>
                    </a:ext>
                  </a:extLst>
                </a:hlinkClick>
              </a:rPr>
              <a:t>Go Girls!</a:t>
            </a:r>
            <a:r>
              <a:rPr lang="es" sz="1100" u="sng">
                <a:solidFill>
                  <a:schemeClr val="accent5"/>
                </a:solidFill>
                <a:latin typeface="Calibri"/>
                <a:ea typeface="Calibri"/>
                <a:cs typeface="Calibri"/>
                <a:sym typeface="Calibri"/>
                <a:hlinkClick r:id="rId8">
                  <a:extLst>
                    <a:ext uri="{A12FA001-AC4F-418D-AE19-62706E023703}">
                      <ahyp:hlinkClr val="tx"/>
                    </a:ext>
                  </a:extLst>
                </a:hlinkClick>
              </a:rPr>
              <a:t> Communication Resource</a:t>
            </a:r>
            <a:endParaRPr sz="1000">
              <a:solidFill>
                <a:srgbClr val="033C5A"/>
              </a:solidFill>
              <a:latin typeface="Calibri"/>
              <a:ea typeface="Calibri"/>
              <a:cs typeface="Calibri"/>
              <a:sym typeface="Calibri"/>
            </a:endParaRPr>
          </a:p>
        </p:txBody>
      </p:sp>
      <p:sp>
        <p:nvSpPr>
          <p:cNvPr id="442" name="Google Shape;442;p20"/>
          <p:cNvSpPr txBox="1"/>
          <p:nvPr/>
        </p:nvSpPr>
        <p:spPr>
          <a:xfrm>
            <a:off x="1209654" y="642874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Instructions</a:t>
            </a:r>
            <a:endParaRPr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443" name="Google Shape;443;p20"/>
          <p:cNvSpPr txBox="1"/>
          <p:nvPr/>
        </p:nvSpPr>
        <p:spPr>
          <a:xfrm>
            <a:off x="1438231" y="6697538"/>
            <a:ext cx="4853400" cy="3225900"/>
          </a:xfrm>
          <a:prstGeom prst="rect">
            <a:avLst/>
          </a:prstGeom>
          <a:noFill/>
          <a:ln>
            <a:noFill/>
          </a:ln>
        </p:spPr>
        <p:txBody>
          <a:bodyPr anchorCtr="0" anchor="t" bIns="0" lIns="0" spcFirstLastPara="1" rIns="0" wrap="square" tIns="69825">
            <a:spAutoFit/>
          </a:bodyPr>
          <a:lstStyle/>
          <a:p>
            <a:pPr indent="-228600" lvl="0" marL="241300" rtl="0" algn="l">
              <a:lnSpc>
                <a:spcPct val="100000"/>
              </a:lnSpc>
              <a:spcBef>
                <a:spcPts val="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Distribute Active Communication handouts to each participant. </a:t>
            </a:r>
            <a:endParaRPr sz="1000">
              <a:solidFill>
                <a:schemeClr val="dk1"/>
              </a:solidFill>
              <a:latin typeface="Calibri"/>
              <a:ea typeface="Calibri"/>
              <a:cs typeface="Calibri"/>
              <a:sym typeface="Calibri"/>
            </a:endParaRPr>
          </a:p>
          <a:p>
            <a:pPr indent="-228600" lvl="0" marL="241300" rtl="0" algn="l">
              <a:lnSpc>
                <a:spcPct val="100000"/>
              </a:lnSpc>
              <a:spcBef>
                <a:spcPts val="50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Ask participants to read the definitions and examples out loud</a:t>
            </a:r>
            <a:endParaRPr sz="1000">
              <a:solidFill>
                <a:schemeClr val="dk1"/>
              </a:solidFill>
              <a:latin typeface="Calibri"/>
              <a:ea typeface="Calibri"/>
              <a:cs typeface="Calibri"/>
              <a:sym typeface="Calibri"/>
            </a:endParaRPr>
          </a:p>
          <a:p>
            <a:pPr indent="0" lvl="0" marL="0" rtl="0" algn="l">
              <a:spcBef>
                <a:spcPts val="500"/>
              </a:spcBef>
              <a:spcAft>
                <a:spcPts val="0"/>
              </a:spcAft>
              <a:buNone/>
            </a:pPr>
            <a:r>
              <a:rPr lang="es" sz="1000">
                <a:solidFill>
                  <a:schemeClr val="dk1"/>
                </a:solidFill>
                <a:latin typeface="Calibri"/>
                <a:ea typeface="Calibri"/>
                <a:cs typeface="Calibri"/>
                <a:sym typeface="Calibri"/>
              </a:rPr>
              <a:t>Read out the following scenarios and ask participants to guess which one uses an active skill (understanding, listening, questioning)</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solidFill>
                <a:schemeClr val="dk1"/>
              </a:solidFill>
              <a:latin typeface="Calibri"/>
              <a:ea typeface="Calibri"/>
              <a:cs typeface="Calibri"/>
              <a:sym typeface="Calibri"/>
            </a:endParaRPr>
          </a:p>
          <a:p>
            <a:pPr indent="-228600" lvl="0" marL="241300" rtl="0" algn="l">
              <a:spcBef>
                <a:spcPts val="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Scenario 1: [NAME OF GIRL] tells her mother that she is struggling in one of their classes. Her mother stops what she’s doing, turns to her daughter, and asks “What subject was that in?” and then asks “Do you have any idea how it can go better next time?” [Active questioning] </a:t>
            </a:r>
            <a:endParaRPr sz="1000">
              <a:solidFill>
                <a:schemeClr val="dk1"/>
              </a:solidFill>
              <a:latin typeface="Calibri"/>
              <a:ea typeface="Calibri"/>
              <a:cs typeface="Calibri"/>
              <a:sym typeface="Calibri"/>
            </a:endParaRPr>
          </a:p>
          <a:p>
            <a:pPr indent="-228600" lvl="0" marL="241300" rtl="0" algn="l">
              <a:spcBef>
                <a:spcPts val="50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Scenario 2: [NAME OF GIRL] tells her mother that a teacher told her she did very well in class today. Her mother says “That’s good” and then continues with her work. [None]</a:t>
            </a:r>
            <a:endParaRPr sz="1000">
              <a:solidFill>
                <a:schemeClr val="dk1"/>
              </a:solidFill>
              <a:latin typeface="Calibri"/>
              <a:ea typeface="Calibri"/>
              <a:cs typeface="Calibri"/>
              <a:sym typeface="Calibri"/>
            </a:endParaRPr>
          </a:p>
          <a:p>
            <a:pPr indent="-228600" lvl="0" marL="241300" rtl="0" algn="l">
              <a:spcBef>
                <a:spcPts val="50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Scenario 3: [NAME OF BOY] tells his father that he wants to be a teacher when he is older but he is feeling unsure about how he is doing in school. His father says “I think your idea to be a teacher is very good and I am proud of you. It seems you are finding schoolwork difficult, though. What is it exactly that is hard for you? How can our family help you?” [Active listening] </a:t>
            </a:r>
            <a:endParaRPr sz="1000">
              <a:solidFill>
                <a:schemeClr val="dk1"/>
              </a:solidFill>
              <a:latin typeface="Calibri"/>
              <a:ea typeface="Calibri"/>
              <a:cs typeface="Calibri"/>
              <a:sym typeface="Calibri"/>
            </a:endParaRPr>
          </a:p>
          <a:p>
            <a:pPr indent="0" lvl="0" marL="0" rtl="0" algn="l">
              <a:lnSpc>
                <a:spcPct val="100000"/>
              </a:lnSpc>
              <a:spcBef>
                <a:spcPts val="500"/>
              </a:spcBef>
              <a:spcAft>
                <a:spcPts val="0"/>
              </a:spcAft>
              <a:buNone/>
            </a:pPr>
            <a:r>
              <a:t/>
            </a:r>
            <a:endParaRPr sz="1000">
              <a:solidFill>
                <a:schemeClr val="dk1"/>
              </a:solidFill>
              <a:latin typeface="Calibri"/>
              <a:ea typeface="Calibri"/>
              <a:cs typeface="Calibri"/>
              <a:sym typeface="Calibri"/>
            </a:endParaRPr>
          </a:p>
          <a:p>
            <a:pPr indent="0" lvl="0" marL="0" rtl="0" algn="l">
              <a:lnSpc>
                <a:spcPct val="100000"/>
              </a:lnSpc>
              <a:spcBef>
                <a:spcPts val="500"/>
              </a:spcBef>
              <a:spcAft>
                <a:spcPts val="500"/>
              </a:spcAft>
              <a:buNone/>
            </a:pPr>
            <a:r>
              <a:t/>
            </a:r>
            <a:endParaRPr sz="1000">
              <a:solidFill>
                <a:srgbClr val="003C5A"/>
              </a:solidFill>
              <a:latin typeface="Calibri"/>
              <a:ea typeface="Calibri"/>
              <a:cs typeface="Calibri"/>
              <a:sym typeface="Calibri"/>
            </a:endParaRPr>
          </a:p>
        </p:txBody>
      </p:sp>
      <p:sp>
        <p:nvSpPr>
          <p:cNvPr id="444" name="Google Shape;444;p20"/>
          <p:cNvSpPr txBox="1"/>
          <p:nvPr/>
        </p:nvSpPr>
        <p:spPr>
          <a:xfrm>
            <a:off x="5555175" y="9530125"/>
            <a:ext cx="12036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s" sz="1000">
                <a:solidFill>
                  <a:srgbClr val="42BEAF"/>
                </a:solidFill>
                <a:latin typeface="Calibri"/>
                <a:ea typeface="Calibri"/>
                <a:cs typeface="Calibri"/>
                <a:sym typeface="Calibri"/>
              </a:rPr>
              <a:t>Activity continue</a:t>
            </a:r>
            <a:endParaRPr i="1" sz="1000">
              <a:solidFill>
                <a:srgbClr val="42BEAF"/>
              </a:solidFill>
              <a:latin typeface="Calibri"/>
              <a:ea typeface="Calibri"/>
              <a:cs typeface="Calibri"/>
              <a:sym typeface="Calibri"/>
            </a:endParaRPr>
          </a:p>
        </p:txBody>
      </p:sp>
      <p:cxnSp>
        <p:nvCxnSpPr>
          <p:cNvPr id="445" name="Google Shape;445;p20"/>
          <p:cNvCxnSpPr/>
          <p:nvPr/>
        </p:nvCxnSpPr>
        <p:spPr>
          <a:xfrm>
            <a:off x="6585575" y="9630325"/>
            <a:ext cx="7800" cy="138300"/>
          </a:xfrm>
          <a:prstGeom prst="straightConnector1">
            <a:avLst/>
          </a:prstGeom>
          <a:noFill/>
          <a:ln cap="flat" cmpd="sng" w="9525">
            <a:solidFill>
              <a:srgbClr val="42BEAF"/>
            </a:solidFill>
            <a:prstDash val="solid"/>
            <a:round/>
            <a:headEnd len="med" w="med" type="none"/>
            <a:tailEnd len="med" w="med" type="stealth"/>
          </a:ln>
        </p:spPr>
      </p:cxnSp>
      <p:sp>
        <p:nvSpPr>
          <p:cNvPr id="446" name="Google Shape;446;p20"/>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21"/>
          <p:cNvSpPr/>
          <p:nvPr/>
        </p:nvSpPr>
        <p:spPr>
          <a:xfrm>
            <a:off x="0" y="-22275"/>
            <a:ext cx="1951800" cy="562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452" name="Google Shape;452;p21"/>
          <p:cNvSpPr txBox="1"/>
          <p:nvPr/>
        </p:nvSpPr>
        <p:spPr>
          <a:xfrm>
            <a:off x="25" y="80300"/>
            <a:ext cx="1951800" cy="52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 sz="1200">
                <a:latin typeface="Calibri"/>
                <a:ea typeface="Calibri"/>
                <a:cs typeface="Calibri"/>
                <a:sym typeface="Calibri"/>
              </a:rPr>
              <a:t>Activity Bank</a:t>
            </a:r>
            <a:endParaRPr b="1" sz="1200">
              <a:latin typeface="Calibri"/>
              <a:ea typeface="Calibri"/>
              <a:cs typeface="Calibri"/>
              <a:sym typeface="Calibri"/>
            </a:endParaRPr>
          </a:p>
        </p:txBody>
      </p:sp>
      <p:sp>
        <p:nvSpPr>
          <p:cNvPr id="453" name="Google Shape;453;p21"/>
          <p:cNvSpPr/>
          <p:nvPr/>
        </p:nvSpPr>
        <p:spPr>
          <a:xfrm>
            <a:off x="1812900" y="-22275"/>
            <a:ext cx="5747100" cy="562200"/>
          </a:xfrm>
          <a:prstGeom prst="rect">
            <a:avLst/>
          </a:prstGeom>
          <a:solidFill>
            <a:srgbClr val="42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00A7E1"/>
              </a:solidFill>
            </a:endParaRPr>
          </a:p>
        </p:txBody>
      </p:sp>
      <p:sp>
        <p:nvSpPr>
          <p:cNvPr id="454" name="Google Shape;454;p21"/>
          <p:cNvSpPr txBox="1"/>
          <p:nvPr/>
        </p:nvSpPr>
        <p:spPr>
          <a:xfrm>
            <a:off x="2081850" y="80300"/>
            <a:ext cx="4853400" cy="52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 sz="1200">
                <a:solidFill>
                  <a:schemeClr val="lt1"/>
                </a:solidFill>
                <a:latin typeface="Calibri"/>
                <a:ea typeface="Calibri"/>
                <a:cs typeface="Calibri"/>
                <a:sym typeface="Calibri"/>
              </a:rPr>
              <a:t>Exercises</a:t>
            </a:r>
            <a:endParaRPr b="1" sz="1200">
              <a:solidFill>
                <a:schemeClr val="lt1"/>
              </a:solidFill>
              <a:latin typeface="Calibri"/>
              <a:ea typeface="Calibri"/>
              <a:cs typeface="Calibri"/>
              <a:sym typeface="Calibri"/>
            </a:endParaRPr>
          </a:p>
        </p:txBody>
      </p:sp>
      <p:grpSp>
        <p:nvGrpSpPr>
          <p:cNvPr id="455" name="Google Shape;455;p21"/>
          <p:cNvGrpSpPr/>
          <p:nvPr/>
        </p:nvGrpSpPr>
        <p:grpSpPr>
          <a:xfrm>
            <a:off x="766099" y="807203"/>
            <a:ext cx="6027768" cy="7833522"/>
            <a:chOff x="709287" y="628655"/>
            <a:chExt cx="6028371" cy="10730852"/>
          </a:xfrm>
        </p:grpSpPr>
        <p:sp>
          <p:nvSpPr>
            <p:cNvPr id="456" name="Google Shape;456;p21"/>
            <p:cNvSpPr/>
            <p:nvPr/>
          </p:nvSpPr>
          <p:spPr>
            <a:xfrm>
              <a:off x="709287" y="1044157"/>
              <a:ext cx="6026784" cy="8335645"/>
            </a:xfrm>
            <a:custGeom>
              <a:rect b="b" l="l" r="r" t="t"/>
              <a:pathLst>
                <a:path extrusionOk="0" h="8335645" w="6026784">
                  <a:moveTo>
                    <a:pt x="6026188" y="0"/>
                  </a:moveTo>
                  <a:lnTo>
                    <a:pt x="0" y="0"/>
                  </a:ln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57" name="Google Shape;457;p21"/>
            <p:cNvSpPr/>
            <p:nvPr/>
          </p:nvSpPr>
          <p:spPr>
            <a:xfrm>
              <a:off x="709300" y="1044146"/>
              <a:ext cx="6026784" cy="10315361"/>
            </a:xfrm>
            <a:custGeom>
              <a:rect b="b" l="l" r="r" t="t"/>
              <a:pathLst>
                <a:path extrusionOk="0" h="8335645" w="6026784">
                  <a:moveTo>
                    <a:pt x="0" y="0"/>
                  </a:moveTo>
                  <a:lnTo>
                    <a:pt x="0" y="8272145"/>
                  </a:lnTo>
                  <a:lnTo>
                    <a:pt x="4990" y="8296859"/>
                  </a:lnTo>
                  <a:lnTo>
                    <a:pt x="18600" y="8317044"/>
                  </a:lnTo>
                  <a:lnTo>
                    <a:pt x="38785" y="8330654"/>
                  </a:lnTo>
                  <a:lnTo>
                    <a:pt x="63500" y="8335645"/>
                  </a:lnTo>
                  <a:lnTo>
                    <a:pt x="5962688" y="8335645"/>
                  </a:lnTo>
                  <a:lnTo>
                    <a:pt x="5987408" y="8330654"/>
                  </a:lnTo>
                  <a:lnTo>
                    <a:pt x="6007592" y="8317044"/>
                  </a:lnTo>
                  <a:lnTo>
                    <a:pt x="6021198" y="8296859"/>
                  </a:lnTo>
                  <a:lnTo>
                    <a:pt x="6026188" y="8272145"/>
                  </a:lnTo>
                  <a:lnTo>
                    <a:pt x="6026188" y="0"/>
                  </a:lnTo>
                  <a:lnTo>
                    <a:pt x="0" y="0"/>
                  </a:lnTo>
                  <a:close/>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58" name="Google Shape;458;p21"/>
            <p:cNvSpPr/>
            <p:nvPr/>
          </p:nvSpPr>
          <p:spPr>
            <a:xfrm>
              <a:off x="714049" y="628655"/>
              <a:ext cx="6023609" cy="407669"/>
            </a:xfrm>
            <a:custGeom>
              <a:rect b="b" l="l" r="r" t="t"/>
              <a:pathLst>
                <a:path extrusionOk="0" h="407669" w="6023609">
                  <a:moveTo>
                    <a:pt x="5959805" y="0"/>
                  </a:moveTo>
                  <a:lnTo>
                    <a:pt x="63500" y="0"/>
                  </a:ln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close/>
                </a:path>
              </a:pathLst>
            </a:custGeom>
            <a:solidFill>
              <a:srgbClr val="003C5A"/>
            </a:solid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59" name="Google Shape;459;p21"/>
            <p:cNvSpPr/>
            <p:nvPr/>
          </p:nvSpPr>
          <p:spPr>
            <a:xfrm>
              <a:off x="714049" y="628655"/>
              <a:ext cx="6023609" cy="407669"/>
            </a:xfrm>
            <a:custGeom>
              <a:rect b="b" l="l" r="r" t="t"/>
              <a:pathLst>
                <a:path extrusionOk="0" h="407669" w="6023609">
                  <a:moveTo>
                    <a:pt x="63500" y="0"/>
                  </a:moveTo>
                  <a:lnTo>
                    <a:pt x="38785" y="4989"/>
                  </a:lnTo>
                  <a:lnTo>
                    <a:pt x="18600" y="18595"/>
                  </a:lnTo>
                  <a:lnTo>
                    <a:pt x="4990" y="38779"/>
                  </a:lnTo>
                  <a:lnTo>
                    <a:pt x="0" y="63500"/>
                  </a:lnTo>
                  <a:lnTo>
                    <a:pt x="0" y="407581"/>
                  </a:lnTo>
                  <a:lnTo>
                    <a:pt x="6023305" y="407581"/>
                  </a:lnTo>
                  <a:lnTo>
                    <a:pt x="6023305" y="63500"/>
                  </a:lnTo>
                  <a:lnTo>
                    <a:pt x="6018314" y="38779"/>
                  </a:lnTo>
                  <a:lnTo>
                    <a:pt x="6004704" y="18595"/>
                  </a:lnTo>
                  <a:lnTo>
                    <a:pt x="5984519" y="4989"/>
                  </a:lnTo>
                  <a:lnTo>
                    <a:pt x="5959805" y="0"/>
                  </a:lnTo>
                  <a:lnTo>
                    <a:pt x="63500" y="0"/>
                  </a:lnTo>
                  <a:close/>
                </a:path>
              </a:pathLst>
            </a:custGeom>
            <a:solidFill>
              <a:srgbClr val="42BEAF"/>
            </a:solidFill>
            <a:ln cap="flat" cmpd="sng" w="12700">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grpSp>
      <p:sp>
        <p:nvSpPr>
          <p:cNvPr id="460" name="Google Shape;460;p21"/>
          <p:cNvSpPr txBox="1"/>
          <p:nvPr/>
        </p:nvSpPr>
        <p:spPr>
          <a:xfrm>
            <a:off x="1021217" y="844000"/>
            <a:ext cx="4421100" cy="382200"/>
          </a:xfrm>
          <a:prstGeom prst="rect">
            <a:avLst/>
          </a:prstGeom>
          <a:noFill/>
          <a:ln>
            <a:noFill/>
          </a:ln>
        </p:spPr>
        <p:txBody>
          <a:bodyPr anchorCtr="0" anchor="t" bIns="0" lIns="0" spcFirstLastPara="1" rIns="0" wrap="square" tIns="12700">
            <a:spAutoFit/>
          </a:bodyPr>
          <a:lstStyle/>
          <a:p>
            <a:pPr indent="0" lvl="0" marL="12700" rtl="0" algn="l">
              <a:spcBef>
                <a:spcPts val="0"/>
              </a:spcBef>
              <a:spcAft>
                <a:spcPts val="0"/>
              </a:spcAft>
              <a:buClr>
                <a:schemeClr val="dk1"/>
              </a:buClr>
              <a:buFont typeface="Arial"/>
              <a:buNone/>
            </a:pPr>
            <a:r>
              <a:rPr lang="es" sz="1100">
                <a:solidFill>
                  <a:schemeClr val="lt1"/>
                </a:solidFill>
                <a:latin typeface="Calibri"/>
                <a:ea typeface="Calibri"/>
                <a:cs typeface="Calibri"/>
                <a:sym typeface="Calibri"/>
              </a:rPr>
              <a:t>EXERCISE: </a:t>
            </a:r>
            <a:r>
              <a:rPr b="1" lang="es" sz="1300">
                <a:solidFill>
                  <a:schemeClr val="lt1"/>
                </a:solidFill>
                <a:latin typeface="Calibri"/>
                <a:ea typeface="Calibri"/>
                <a:cs typeface="Calibri"/>
                <a:sym typeface="Calibri"/>
              </a:rPr>
              <a:t>Communication Skills Building Part 1</a:t>
            </a:r>
            <a:endParaRPr sz="1300">
              <a:solidFill>
                <a:schemeClr val="lt1"/>
              </a:solidFill>
              <a:latin typeface="Calibri"/>
              <a:ea typeface="Calibri"/>
              <a:cs typeface="Calibri"/>
              <a:sym typeface="Calibri"/>
            </a:endParaRPr>
          </a:p>
          <a:p>
            <a:pPr indent="0" lvl="0" marL="12700" rtl="0" algn="l">
              <a:lnSpc>
                <a:spcPct val="100000"/>
              </a:lnSpc>
              <a:spcBef>
                <a:spcPts val="0"/>
              </a:spcBef>
              <a:spcAft>
                <a:spcPts val="0"/>
              </a:spcAft>
              <a:buNone/>
            </a:pPr>
            <a:r>
              <a:t/>
            </a:r>
            <a:endParaRPr sz="1100">
              <a:solidFill>
                <a:schemeClr val="lt1"/>
              </a:solidFill>
              <a:latin typeface="Calibri"/>
              <a:ea typeface="Calibri"/>
              <a:cs typeface="Calibri"/>
              <a:sym typeface="Calibri"/>
            </a:endParaRPr>
          </a:p>
        </p:txBody>
      </p:sp>
      <p:sp>
        <p:nvSpPr>
          <p:cNvPr id="461" name="Google Shape;461;p21"/>
          <p:cNvSpPr txBox="1"/>
          <p:nvPr/>
        </p:nvSpPr>
        <p:spPr>
          <a:xfrm>
            <a:off x="1201466" y="1366698"/>
            <a:ext cx="4770300" cy="4785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Instructions</a:t>
            </a:r>
            <a:endParaRPr sz="1200">
              <a:solidFill>
                <a:srgbClr val="42BEAF"/>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A8E0"/>
              </a:solidFill>
              <a:latin typeface="Calibri"/>
              <a:ea typeface="Calibri"/>
              <a:cs typeface="Calibri"/>
              <a:sym typeface="Calibri"/>
            </a:endParaRPr>
          </a:p>
        </p:txBody>
      </p:sp>
      <p:sp>
        <p:nvSpPr>
          <p:cNvPr id="462" name="Google Shape;462;p21"/>
          <p:cNvSpPr txBox="1"/>
          <p:nvPr/>
        </p:nvSpPr>
        <p:spPr>
          <a:xfrm>
            <a:off x="1430043" y="1635488"/>
            <a:ext cx="4853400" cy="5226900"/>
          </a:xfrm>
          <a:prstGeom prst="rect">
            <a:avLst/>
          </a:prstGeom>
          <a:noFill/>
          <a:ln>
            <a:noFill/>
          </a:ln>
        </p:spPr>
        <p:txBody>
          <a:bodyPr anchorCtr="0" anchor="t" bIns="0" lIns="0" spcFirstLastPara="1" rIns="0" wrap="square" tIns="69825">
            <a:spAutoFit/>
          </a:bodyPr>
          <a:lstStyle/>
          <a:p>
            <a:pPr indent="-228600" lvl="0" marL="241300" rtl="0" algn="l">
              <a:spcBef>
                <a:spcPts val="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Scenario 4: [NAME OF GIRL] tells her mother that a boy in the village keeps teasing her. [NAME OF GIRL]  starts to cry. [NAME OF GIRL] ’s mother says “I know how you feel, when I was young other boys used to tease me too and it was very hard. How does it make you feel?” She adds that [NAME OF GIRL]  can always come to tell her if anything else bad happens. [Active Understanding]</a:t>
            </a:r>
            <a:endParaRPr sz="1000">
              <a:solidFill>
                <a:schemeClr val="dk1"/>
              </a:solidFill>
              <a:latin typeface="Calibri"/>
              <a:ea typeface="Calibri"/>
              <a:cs typeface="Calibri"/>
              <a:sym typeface="Calibri"/>
            </a:endParaRPr>
          </a:p>
          <a:p>
            <a:pPr indent="0" lvl="0" marL="0" rtl="0" algn="l">
              <a:spcBef>
                <a:spcPts val="500"/>
              </a:spcBef>
              <a:spcAft>
                <a:spcPts val="0"/>
              </a:spcAft>
              <a:buNone/>
            </a:pPr>
            <a:r>
              <a:rPr b="1" i="1" lang="es" sz="1000">
                <a:solidFill>
                  <a:srgbClr val="42BEAF"/>
                </a:solidFill>
                <a:latin typeface="Calibri"/>
                <a:ea typeface="Calibri"/>
                <a:cs typeface="Calibri"/>
                <a:sym typeface="Calibri"/>
              </a:rPr>
              <a:t>Note to Facilitator:</a:t>
            </a:r>
            <a:r>
              <a:rPr b="1" i="1" lang="es" sz="1000">
                <a:solidFill>
                  <a:schemeClr val="dk1"/>
                </a:solidFill>
                <a:latin typeface="Calibri"/>
                <a:ea typeface="Calibri"/>
                <a:cs typeface="Calibri"/>
                <a:sym typeface="Calibri"/>
              </a:rPr>
              <a:t> </a:t>
            </a:r>
            <a:r>
              <a:rPr i="1" lang="es" sz="1000">
                <a:solidFill>
                  <a:schemeClr val="dk1"/>
                </a:solidFill>
                <a:latin typeface="Calibri"/>
                <a:ea typeface="Calibri"/>
                <a:cs typeface="Calibri"/>
                <a:sym typeface="Calibri"/>
              </a:rPr>
              <a:t>Reinforce with the participants that all three kinds of communication: Active Listening, Active Questioning and Active Understanding are important and support each other. </a:t>
            </a:r>
            <a:endParaRPr i="1" sz="1000">
              <a:solidFill>
                <a:schemeClr val="dk1"/>
              </a:solidFill>
              <a:latin typeface="Calibri"/>
              <a:ea typeface="Calibri"/>
              <a:cs typeface="Calibri"/>
              <a:sym typeface="Calibri"/>
            </a:endParaRPr>
          </a:p>
          <a:p>
            <a:pPr indent="0" lvl="0" marL="0" rtl="0" algn="l">
              <a:spcBef>
                <a:spcPts val="0"/>
              </a:spcBef>
              <a:spcAft>
                <a:spcPts val="0"/>
              </a:spcAft>
              <a:buNone/>
            </a:pPr>
            <a:r>
              <a:t/>
            </a:r>
            <a:endParaRPr i="1" sz="1000">
              <a:solidFill>
                <a:schemeClr val="dk1"/>
              </a:solidFill>
              <a:latin typeface="Calibri"/>
              <a:ea typeface="Calibri"/>
              <a:cs typeface="Calibri"/>
              <a:sym typeface="Calibri"/>
            </a:endParaRPr>
          </a:p>
          <a:p>
            <a:pPr indent="0" lvl="0" marL="0" rtl="0" algn="l">
              <a:spcBef>
                <a:spcPts val="0"/>
              </a:spcBef>
              <a:spcAft>
                <a:spcPts val="0"/>
              </a:spcAft>
              <a:buNone/>
            </a:pPr>
            <a:r>
              <a:rPr lang="es" sz="1000">
                <a:solidFill>
                  <a:schemeClr val="dk1"/>
                </a:solidFill>
                <a:latin typeface="Calibri"/>
                <a:ea typeface="Calibri"/>
                <a:cs typeface="Calibri"/>
                <a:sym typeface="Calibri"/>
              </a:rPr>
              <a:t>Stimulate a discussion by asking participants:</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Do you currently use any of the three skills (active listening, questioning, and understanding) with young people? </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If you used these skills to communicate with young people, how do you think it helped? </a:t>
            </a:r>
            <a:endParaRPr sz="1000">
              <a:solidFill>
                <a:schemeClr val="dk1"/>
              </a:solidFill>
              <a:latin typeface="Calibri"/>
              <a:ea typeface="Calibri"/>
              <a:cs typeface="Calibri"/>
              <a:sym typeface="Calibri"/>
            </a:endParaRPr>
          </a:p>
          <a:p>
            <a:pPr indent="-292100" lvl="0" marL="457200" rtl="0" algn="l">
              <a:spcBef>
                <a:spcPts val="0"/>
              </a:spcBef>
              <a:spcAft>
                <a:spcPts val="0"/>
              </a:spcAft>
              <a:buClr>
                <a:schemeClr val="dk1"/>
              </a:buClr>
              <a:buSzPts val="1000"/>
              <a:buFont typeface="Calibri"/>
              <a:buAutoNum type="alphaLcPeriod"/>
            </a:pPr>
            <a:r>
              <a:rPr lang="es" sz="1000">
                <a:solidFill>
                  <a:schemeClr val="dk1"/>
                </a:solidFill>
                <a:latin typeface="Calibri"/>
                <a:ea typeface="Calibri"/>
                <a:cs typeface="Calibri"/>
                <a:sym typeface="Calibri"/>
              </a:rPr>
              <a:t>Can you think of a time when using these skills would be challenging? Why?</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None/>
            </a:pPr>
            <a:r>
              <a:rPr lang="es" sz="1000">
                <a:solidFill>
                  <a:schemeClr val="dk1"/>
                </a:solidFill>
                <a:latin typeface="Calibri"/>
                <a:ea typeface="Calibri"/>
                <a:cs typeface="Calibri"/>
                <a:sym typeface="Calibri"/>
              </a:rPr>
              <a:t>Summarize their responses and add the following points:</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solidFill>
                <a:schemeClr val="dk1"/>
              </a:solidFill>
              <a:latin typeface="Calibri"/>
              <a:ea typeface="Calibri"/>
              <a:cs typeface="Calibri"/>
              <a:sym typeface="Calibri"/>
            </a:endParaRPr>
          </a:p>
          <a:p>
            <a:pPr indent="-228600" lvl="0" marL="241300" rtl="0" algn="l">
              <a:spcBef>
                <a:spcPts val="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Active understanding is helpful because when you accept your young person’s ideas and feelings it will increase the chance of him/her talking with you more.</a:t>
            </a:r>
            <a:endParaRPr sz="1000">
              <a:solidFill>
                <a:schemeClr val="dk1"/>
              </a:solidFill>
              <a:latin typeface="Calibri"/>
              <a:ea typeface="Calibri"/>
              <a:cs typeface="Calibri"/>
              <a:sym typeface="Calibri"/>
            </a:endParaRPr>
          </a:p>
          <a:p>
            <a:pPr indent="-228600" lvl="0" marL="241300" rtl="0" algn="l">
              <a:spcBef>
                <a:spcPts val="50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Active listening is helpful because when you pay attention to what the young person is saying, they will feel important and know that you are there to help. It will also help you and the young person understand each other better and, if there is a problem, begin to find solutions.</a:t>
            </a:r>
            <a:endParaRPr sz="1000">
              <a:solidFill>
                <a:schemeClr val="dk1"/>
              </a:solidFill>
              <a:latin typeface="Calibri"/>
              <a:ea typeface="Calibri"/>
              <a:cs typeface="Calibri"/>
              <a:sym typeface="Calibri"/>
            </a:endParaRPr>
          </a:p>
          <a:p>
            <a:pPr indent="-228600" lvl="0" marL="241300" rtl="0" algn="l">
              <a:spcBef>
                <a:spcPts val="500"/>
              </a:spcBef>
              <a:spcAft>
                <a:spcPts val="0"/>
              </a:spcAft>
              <a:buClr>
                <a:srgbClr val="42BEAF"/>
              </a:buClr>
              <a:buSzPts val="1000"/>
              <a:buFont typeface="Calibri"/>
              <a:buChar char="•"/>
            </a:pPr>
            <a:r>
              <a:rPr lang="es" sz="1000">
                <a:solidFill>
                  <a:schemeClr val="dk1"/>
                </a:solidFill>
                <a:latin typeface="Calibri"/>
                <a:ea typeface="Calibri"/>
                <a:cs typeface="Calibri"/>
                <a:sym typeface="Calibri"/>
              </a:rPr>
              <a:t>Active questioning is helpful because it lets the young person know you want to know more about them. This will motivate them to come to you again.</a:t>
            </a:r>
            <a:endParaRPr sz="1000">
              <a:solidFill>
                <a:schemeClr val="dk1"/>
              </a:solidFill>
              <a:latin typeface="Calibri"/>
              <a:ea typeface="Calibri"/>
              <a:cs typeface="Calibri"/>
              <a:sym typeface="Calibri"/>
            </a:endParaRPr>
          </a:p>
          <a:p>
            <a:pPr indent="0" lvl="0" marL="0" rtl="0" algn="l">
              <a:spcBef>
                <a:spcPts val="500"/>
              </a:spcBef>
              <a:spcAft>
                <a:spcPts val="0"/>
              </a:spcAft>
              <a:buNone/>
            </a:pPr>
            <a:r>
              <a:t/>
            </a:r>
            <a:endParaRPr sz="1000">
              <a:solidFill>
                <a:schemeClr val="dk1"/>
              </a:solidFill>
              <a:latin typeface="Calibri"/>
              <a:ea typeface="Calibri"/>
              <a:cs typeface="Calibri"/>
              <a:sym typeface="Calibri"/>
            </a:endParaRPr>
          </a:p>
          <a:p>
            <a:pPr indent="0" lvl="0" marL="0" rtl="0" algn="l">
              <a:spcBef>
                <a:spcPts val="500"/>
              </a:spcBef>
              <a:spcAft>
                <a:spcPts val="0"/>
              </a:spcAft>
              <a:buNone/>
            </a:pPr>
            <a:r>
              <a:rPr lang="es" sz="1000">
                <a:solidFill>
                  <a:schemeClr val="dk1"/>
                </a:solidFill>
                <a:latin typeface="Calibri"/>
                <a:ea typeface="Calibri"/>
                <a:cs typeface="Calibri"/>
                <a:sym typeface="Calibri"/>
              </a:rPr>
              <a:t>Option to conduct role-play activities in Communication Skills Building Part 2.  </a:t>
            </a:r>
            <a:endParaRPr sz="10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00000"/>
              </a:lnSpc>
              <a:spcBef>
                <a:spcPts val="500"/>
              </a:spcBef>
              <a:spcAft>
                <a:spcPts val="500"/>
              </a:spcAft>
              <a:buNone/>
            </a:pPr>
            <a:r>
              <a:t/>
            </a:r>
            <a:endParaRPr sz="1000">
              <a:solidFill>
                <a:srgbClr val="003C5A"/>
              </a:solidFill>
              <a:latin typeface="Calibri"/>
              <a:ea typeface="Calibri"/>
              <a:cs typeface="Calibri"/>
              <a:sym typeface="Calibri"/>
            </a:endParaRPr>
          </a:p>
        </p:txBody>
      </p:sp>
      <p:sp>
        <p:nvSpPr>
          <p:cNvPr id="463" name="Google Shape;463;p21"/>
          <p:cNvSpPr/>
          <p:nvPr/>
        </p:nvSpPr>
        <p:spPr>
          <a:xfrm>
            <a:off x="1321191" y="6616828"/>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solidFill>
                <a:srgbClr val="42BEAF"/>
              </a:solidFill>
            </a:endParaRPr>
          </a:p>
        </p:txBody>
      </p:sp>
      <p:sp>
        <p:nvSpPr>
          <p:cNvPr id="464" name="Google Shape;464;p21"/>
          <p:cNvSpPr txBox="1"/>
          <p:nvPr/>
        </p:nvSpPr>
        <p:spPr>
          <a:xfrm>
            <a:off x="1331616" y="6635561"/>
            <a:ext cx="4770300" cy="8169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Materials</a:t>
            </a:r>
            <a:endParaRPr b="1" sz="1200">
              <a:solidFill>
                <a:srgbClr val="42BEAF"/>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92100" lvl="0" marL="457200" marR="0" rtl="0" algn="l">
              <a:lnSpc>
                <a:spcPct val="100000"/>
              </a:lnSpc>
              <a:spcBef>
                <a:spcPts val="0"/>
              </a:spcBef>
              <a:spcAft>
                <a:spcPts val="0"/>
              </a:spcAft>
              <a:buClr>
                <a:srgbClr val="42BEAF"/>
              </a:buClr>
              <a:buSzPts val="1000"/>
              <a:buFont typeface="Calibri"/>
              <a:buChar char="●"/>
            </a:pPr>
            <a:r>
              <a:rPr lang="es" sz="1000">
                <a:solidFill>
                  <a:srgbClr val="003C5A"/>
                </a:solidFill>
                <a:latin typeface="Calibri"/>
                <a:ea typeface="Calibri"/>
                <a:cs typeface="Calibri"/>
                <a:sym typeface="Calibri"/>
              </a:rPr>
              <a:t>Print-out of Active Communication Handout (adapted from Go Girls!, p. 32).</a:t>
            </a:r>
            <a:endParaRPr sz="1100">
              <a:solidFill>
                <a:srgbClr val="003C5A"/>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3C5A"/>
              </a:solidFill>
              <a:latin typeface="Calibri"/>
              <a:ea typeface="Calibri"/>
              <a:cs typeface="Calibri"/>
              <a:sym typeface="Calibri"/>
            </a:endParaRPr>
          </a:p>
        </p:txBody>
      </p:sp>
      <p:sp>
        <p:nvSpPr>
          <p:cNvPr id="465" name="Google Shape;465;p21"/>
          <p:cNvSpPr/>
          <p:nvPr/>
        </p:nvSpPr>
        <p:spPr>
          <a:xfrm>
            <a:off x="1321191" y="7452453"/>
            <a:ext cx="5071110" cy="0"/>
          </a:xfrm>
          <a:custGeom>
            <a:rect b="b" l="l" r="r" t="t"/>
            <a:pathLst>
              <a:path extrusionOk="0" h="120000" w="5071110">
                <a:moveTo>
                  <a:pt x="0" y="0"/>
                </a:moveTo>
                <a:lnTo>
                  <a:pt x="5071046" y="0"/>
                </a:lnTo>
              </a:path>
            </a:pathLst>
          </a:custGeom>
          <a:noFill/>
          <a:ln cap="flat" cmpd="sng" w="9525">
            <a:solidFill>
              <a:srgbClr val="42BEA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400"/>
          </a:p>
        </p:txBody>
      </p:sp>
      <p:sp>
        <p:nvSpPr>
          <p:cNvPr id="466" name="Google Shape;466;p21"/>
          <p:cNvSpPr txBox="1"/>
          <p:nvPr/>
        </p:nvSpPr>
        <p:spPr>
          <a:xfrm>
            <a:off x="1331616" y="7516136"/>
            <a:ext cx="4770300" cy="1125000"/>
          </a:xfrm>
          <a:prstGeom prst="rect">
            <a:avLst/>
          </a:prstGeom>
          <a:noFill/>
          <a:ln>
            <a:noFill/>
          </a:ln>
        </p:spPr>
        <p:txBody>
          <a:bodyPr anchorCtr="0" anchor="t" bIns="0" lIns="0" spcFirstLastPara="1" rIns="0" wrap="square" tIns="72350">
            <a:spAutoFit/>
          </a:bodyPr>
          <a:lstStyle/>
          <a:p>
            <a:pPr indent="0" lvl="0" marL="12700" rtl="0" algn="l">
              <a:lnSpc>
                <a:spcPct val="100000"/>
              </a:lnSpc>
              <a:spcBef>
                <a:spcPts val="0"/>
              </a:spcBef>
              <a:spcAft>
                <a:spcPts val="0"/>
              </a:spcAft>
              <a:buNone/>
            </a:pPr>
            <a:r>
              <a:rPr b="1" lang="es" sz="1200">
                <a:solidFill>
                  <a:srgbClr val="42BEAF"/>
                </a:solidFill>
                <a:latin typeface="Calibri"/>
                <a:ea typeface="Calibri"/>
                <a:cs typeface="Calibri"/>
                <a:sym typeface="Calibri"/>
              </a:rPr>
              <a:t>Adaptation Guidance</a:t>
            </a:r>
            <a:endParaRPr b="1" sz="1200">
              <a:solidFill>
                <a:srgbClr val="42BEAF"/>
              </a:solidFill>
              <a:latin typeface="Calibri"/>
              <a:ea typeface="Calibri"/>
              <a:cs typeface="Calibri"/>
              <a:sym typeface="Calibri"/>
            </a:endParaRPr>
          </a:p>
          <a:p>
            <a:pPr indent="0" lvl="0" marL="12700" rtl="0" algn="l">
              <a:lnSpc>
                <a:spcPct val="100000"/>
              </a:lnSpc>
              <a:spcBef>
                <a:spcPts val="0"/>
              </a:spcBef>
              <a:spcAft>
                <a:spcPts val="0"/>
              </a:spcAft>
              <a:buNone/>
            </a:pPr>
            <a:r>
              <a:t/>
            </a:r>
            <a:endParaRPr b="1" sz="1200">
              <a:solidFill>
                <a:srgbClr val="42BEAF"/>
              </a:solidFill>
              <a:latin typeface="Calibri"/>
              <a:ea typeface="Calibri"/>
              <a:cs typeface="Calibri"/>
              <a:sym typeface="Calibri"/>
            </a:endParaRPr>
          </a:p>
          <a:p>
            <a:pPr indent="-292100" lvl="0" marL="457200" rtl="0" algn="l">
              <a:spcBef>
                <a:spcPts val="0"/>
              </a:spcBef>
              <a:spcAft>
                <a:spcPts val="0"/>
              </a:spcAft>
              <a:buClr>
                <a:srgbClr val="42BEAF"/>
              </a:buClr>
              <a:buSzPts val="1000"/>
              <a:buFont typeface="Calibri"/>
              <a:buChar char="●"/>
            </a:pPr>
            <a:r>
              <a:rPr b="1" lang="es" sz="1000">
                <a:solidFill>
                  <a:srgbClr val="000000"/>
                </a:solidFill>
                <a:latin typeface="Calibri"/>
                <a:ea typeface="Calibri"/>
                <a:cs typeface="Calibri"/>
                <a:sym typeface="Calibri"/>
              </a:rPr>
              <a:t>Pick names of characters that make sense in your context. </a:t>
            </a:r>
            <a:endParaRPr b="1" sz="1000">
              <a:solidFill>
                <a:srgbClr val="000000"/>
              </a:solidFill>
              <a:latin typeface="Calibri"/>
              <a:ea typeface="Calibri"/>
              <a:cs typeface="Calibri"/>
              <a:sym typeface="Calibri"/>
            </a:endParaRPr>
          </a:p>
          <a:p>
            <a:pPr indent="-292100" lvl="0" marL="457200" rtl="0" algn="l">
              <a:spcBef>
                <a:spcPts val="0"/>
              </a:spcBef>
              <a:spcAft>
                <a:spcPts val="0"/>
              </a:spcAft>
              <a:buClr>
                <a:srgbClr val="42BEAF"/>
              </a:buClr>
              <a:buSzPts val="1000"/>
              <a:buFont typeface="Calibri"/>
              <a:buChar char="●"/>
            </a:pPr>
            <a:r>
              <a:rPr b="1" lang="es" sz="1000">
                <a:solidFill>
                  <a:srgbClr val="000000"/>
                </a:solidFill>
                <a:latin typeface="Calibri"/>
                <a:ea typeface="Calibri"/>
                <a:cs typeface="Calibri"/>
                <a:sym typeface="Calibri"/>
              </a:rPr>
              <a:t>Prep: </a:t>
            </a:r>
            <a:r>
              <a:rPr lang="es" sz="1000">
                <a:solidFill>
                  <a:srgbClr val="000000"/>
                </a:solidFill>
                <a:latin typeface="Calibri"/>
                <a:ea typeface="Calibri"/>
                <a:cs typeface="Calibri"/>
                <a:sym typeface="Calibri"/>
              </a:rPr>
              <a:t>Facilitators review positive and negative communication strategies on pages </a:t>
            </a:r>
            <a:r>
              <a:rPr lang="es" sz="1000" u="sng">
                <a:solidFill>
                  <a:srgbClr val="1155CC"/>
                </a:solidFill>
                <a:latin typeface="Calibri"/>
                <a:ea typeface="Calibri"/>
                <a:cs typeface="Calibri"/>
                <a:sym typeface="Calibri"/>
                <a:hlinkClick r:id="rId3">
                  <a:extLst>
                    <a:ext uri="{A12FA001-AC4F-418D-AE19-62706E023703}">
                      <ahyp:hlinkClr val="tx"/>
                    </a:ext>
                  </a:extLst>
                </a:hlinkClick>
              </a:rPr>
              <a:t>23-28 of the </a:t>
            </a:r>
            <a:r>
              <a:rPr lang="es" sz="1000" u="sng">
                <a:solidFill>
                  <a:srgbClr val="1155CC"/>
                </a:solidFill>
                <a:latin typeface="Calibri"/>
                <a:ea typeface="Calibri"/>
                <a:cs typeface="Calibri"/>
                <a:sym typeface="Calibri"/>
                <a:hlinkClick r:id="rId4">
                  <a:extLst>
                    <a:ext uri="{A12FA001-AC4F-418D-AE19-62706E023703}">
                      <ahyp:hlinkClr val="tx"/>
                    </a:ext>
                  </a:extLst>
                </a:hlinkClick>
              </a:rPr>
              <a:t>Go Girls! </a:t>
            </a:r>
            <a:r>
              <a:rPr lang="es" sz="1000" u="sng">
                <a:solidFill>
                  <a:srgbClr val="1155CC"/>
                </a:solidFill>
                <a:latin typeface="Calibri"/>
                <a:ea typeface="Calibri"/>
                <a:cs typeface="Calibri"/>
                <a:sym typeface="Calibri"/>
                <a:hlinkClick r:id="rId5">
                  <a:extLst>
                    <a:ext uri="{A12FA001-AC4F-418D-AE19-62706E023703}">
                      <ahyp:hlinkClr val="tx"/>
                    </a:ext>
                  </a:extLst>
                </a:hlinkClick>
              </a:rPr>
              <a:t>Communication Resourc</a:t>
            </a:r>
            <a:r>
              <a:rPr lang="es" sz="1000">
                <a:solidFill>
                  <a:srgbClr val="000000"/>
                </a:solidFill>
                <a:latin typeface="Calibri"/>
                <a:ea typeface="Calibri"/>
                <a:cs typeface="Calibri"/>
                <a:sym typeface="Calibri"/>
              </a:rPr>
              <a:t>e </a:t>
            </a:r>
            <a:endParaRPr sz="1100">
              <a:solidFill>
                <a:srgbClr val="003C5A"/>
              </a:solidFill>
              <a:latin typeface="Calibri"/>
              <a:ea typeface="Calibri"/>
              <a:cs typeface="Calibri"/>
              <a:sym typeface="Calibri"/>
            </a:endParaRPr>
          </a:p>
          <a:p>
            <a:pPr indent="0" lvl="0" marL="12700" marR="0" rtl="0" algn="l">
              <a:lnSpc>
                <a:spcPct val="100000"/>
              </a:lnSpc>
              <a:spcBef>
                <a:spcPts val="400"/>
              </a:spcBef>
              <a:spcAft>
                <a:spcPts val="0"/>
              </a:spcAft>
              <a:buNone/>
            </a:pPr>
            <a:r>
              <a:t/>
            </a:r>
            <a:endParaRPr sz="1100">
              <a:solidFill>
                <a:srgbClr val="003C5A"/>
              </a:solidFill>
              <a:latin typeface="Calibri"/>
              <a:ea typeface="Calibri"/>
              <a:cs typeface="Calibri"/>
              <a:sym typeface="Calibri"/>
            </a:endParaRPr>
          </a:p>
        </p:txBody>
      </p:sp>
      <p:sp>
        <p:nvSpPr>
          <p:cNvPr id="467" name="Google Shape;467;p21"/>
          <p:cNvSpPr txBox="1"/>
          <p:nvPr>
            <p:ph idx="12" type="sldNum"/>
          </p:nvPr>
        </p:nvSpPr>
        <p:spPr>
          <a:xfrm>
            <a:off x="6725238" y="9558322"/>
            <a:ext cx="453600" cy="7989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AF04E58DDB1147BACE8AD971ACB810" ma:contentTypeVersion="17" ma:contentTypeDescription="Create a new document." ma:contentTypeScope="" ma:versionID="11afb08bb001c51844071a9044290155">
  <xsd:schema xmlns:xsd="http://www.w3.org/2001/XMLSchema" xmlns:xs="http://www.w3.org/2001/XMLSchema" xmlns:p="http://schemas.microsoft.com/office/2006/metadata/properties" xmlns:ns2="b3e394f4-7e1b-40dc-9710-f85171a654f0" xmlns:ns3="9c6dacaa-8659-40a6-ae4b-db94d906a001" targetNamespace="http://schemas.microsoft.com/office/2006/metadata/properties" ma:root="true" ma:fieldsID="b2c2a2ee07de2eb9997aedb432d1592f" ns2:_="" ns3:_="">
    <xsd:import namespace="b3e394f4-7e1b-40dc-9710-f85171a654f0"/>
    <xsd:import namespace="9c6dacaa-8659-40a6-ae4b-db94d906a00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e394f4-7e1b-40dc-9710-f85171a654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3f7c956-802a-45ac-b2ba-cc78506785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dacaa-8659-40a6-ae4b-db94d906a00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ee0e095-a9ee-45a3-ad98-fc47b39f0f4e}" ma:internalName="TaxCatchAll" ma:showField="CatchAllData" ma:web="9c6dacaa-8659-40a6-ae4b-db94d906a0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c6dacaa-8659-40a6-ae4b-db94d906a001" xsi:nil="true"/>
    <lcf76f155ced4ddcb4097134ff3c332f xmlns="b3e394f4-7e1b-40dc-9710-f85171a654f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C2D5433-D1E6-4357-B051-23E77D5E5893}"/>
</file>

<file path=customXml/itemProps2.xml><?xml version="1.0" encoding="utf-8"?>
<ds:datastoreItem xmlns:ds="http://schemas.openxmlformats.org/officeDocument/2006/customXml" ds:itemID="{5B156E28-1D10-4E8D-974D-773C7ECC9E5B}"/>
</file>

<file path=customXml/itemProps3.xml><?xml version="1.0" encoding="utf-8"?>
<ds:datastoreItem xmlns:ds="http://schemas.openxmlformats.org/officeDocument/2006/customXml" ds:itemID="{3A85B00D-684A-4059-B9B4-AD2B404AED58}"/>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0x0101003CAF04E58DDB1147BACE8AD971ACB810</vt:lpwstr>
  </property>
</Properties>
</file>