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9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99" orient="horz"/>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3"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customXml" Target="../customXml/item3.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Master" Target="slideMasters/slideMaster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e9390b4e9c_0_4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e9390b4e9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e9390b4e9c_0_7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e9390b4e9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e9390b4e9c_0_9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e9390b4e9c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ippf.org/sites/default/files/inspire_participat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766125" y="1146200"/>
            <a:ext cx="6026181" cy="8246276"/>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5" name="Google Shape;55;p13"/>
          <p:cNvSpPr/>
          <p:nvPr/>
        </p:nvSpPr>
        <p:spPr>
          <a:xfrm>
            <a:off x="770873" y="807201"/>
            <a:ext cx="6023007" cy="332617"/>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6" name="Google Shape;56;p13"/>
          <p:cNvSpPr/>
          <p:nvPr/>
        </p:nvSpPr>
        <p:spPr>
          <a:xfrm>
            <a:off x="770873" y="807201"/>
            <a:ext cx="6023007" cy="332617"/>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A7E1"/>
          </a:solidFill>
          <a:ln cap="flat" cmpd="sng" w="12700">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7" name="Google Shape;57;p13"/>
          <p:cNvSpPr/>
          <p:nvPr/>
        </p:nvSpPr>
        <p:spPr>
          <a:xfrm>
            <a:off x="0" y="-22275"/>
            <a:ext cx="7772400" cy="5622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8" name="Google Shape;58;p13"/>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Facilitator Guidance</a:t>
            </a:r>
            <a:endParaRPr b="1" sz="1200">
              <a:latin typeface="Calibri"/>
              <a:ea typeface="Calibri"/>
              <a:cs typeface="Calibri"/>
              <a:sym typeface="Calibri"/>
            </a:endParaRPr>
          </a:p>
        </p:txBody>
      </p:sp>
      <p:sp>
        <p:nvSpPr>
          <p:cNvPr id="59" name="Google Shape;59;p13"/>
          <p:cNvSpPr txBox="1"/>
          <p:nvPr/>
        </p:nvSpPr>
        <p:spPr>
          <a:xfrm>
            <a:off x="1021217" y="868325"/>
            <a:ext cx="4421100" cy="2130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b="1" lang="en" sz="1300">
                <a:solidFill>
                  <a:srgbClr val="FFFFFF"/>
                </a:solidFill>
                <a:latin typeface="Calibri"/>
                <a:ea typeface="Calibri"/>
                <a:cs typeface="Calibri"/>
                <a:sym typeface="Calibri"/>
              </a:rPr>
              <a:t>Facilitator Guidance</a:t>
            </a:r>
            <a:endParaRPr sz="1100">
              <a:solidFill>
                <a:srgbClr val="FFFFFF"/>
              </a:solidFill>
              <a:latin typeface="Calibri"/>
              <a:ea typeface="Calibri"/>
              <a:cs typeface="Calibri"/>
              <a:sym typeface="Calibri"/>
            </a:endParaRPr>
          </a:p>
        </p:txBody>
      </p:sp>
      <p:sp>
        <p:nvSpPr>
          <p:cNvPr id="60" name="Google Shape;60;p13"/>
          <p:cNvSpPr txBox="1"/>
          <p:nvPr/>
        </p:nvSpPr>
        <p:spPr>
          <a:xfrm>
            <a:off x="1215102" y="1827950"/>
            <a:ext cx="1622100" cy="1668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1200"/>
              </a:spcAft>
              <a:buSzPts val="1100"/>
              <a:buNone/>
            </a:pPr>
            <a:r>
              <a:rPr b="1" lang="en" sz="1000">
                <a:solidFill>
                  <a:srgbClr val="00A7E1"/>
                </a:solidFill>
                <a:latin typeface="Calibri"/>
                <a:ea typeface="Calibri"/>
                <a:cs typeface="Calibri"/>
                <a:sym typeface="Calibri"/>
              </a:rPr>
              <a:t>Facilitator skills and qualities </a:t>
            </a:r>
            <a:endParaRPr b="1" sz="1200">
              <a:solidFill>
                <a:srgbClr val="42BEAF"/>
              </a:solidFill>
              <a:latin typeface="Calibri"/>
              <a:ea typeface="Calibri"/>
              <a:cs typeface="Calibri"/>
              <a:sym typeface="Calibri"/>
            </a:endParaRPr>
          </a:p>
        </p:txBody>
      </p:sp>
      <p:sp>
        <p:nvSpPr>
          <p:cNvPr id="61" name="Google Shape;61;p13"/>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n" sz="1200">
                <a:solidFill>
                  <a:srgbClr val="00A7E1"/>
                </a:solidFill>
                <a:latin typeface="Calibri"/>
                <a:ea typeface="Calibri"/>
                <a:cs typeface="Calibri"/>
                <a:sym typeface="Calibri"/>
              </a:rPr>
              <a:t>Facilitator Profile</a:t>
            </a:r>
            <a:endParaRPr b="1" sz="1200">
              <a:solidFill>
                <a:srgbClr val="00A7E1"/>
              </a:solidFill>
              <a:latin typeface="Calibri"/>
              <a:ea typeface="Calibri"/>
              <a:cs typeface="Calibri"/>
              <a:sym typeface="Calibri"/>
            </a:endParaRPr>
          </a:p>
        </p:txBody>
      </p:sp>
      <p:sp>
        <p:nvSpPr>
          <p:cNvPr id="62" name="Google Shape;62;p13"/>
          <p:cNvSpPr/>
          <p:nvPr/>
        </p:nvSpPr>
        <p:spPr>
          <a:xfrm>
            <a:off x="1244438" y="7338822"/>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3" name="Google Shape;63;p13"/>
          <p:cNvSpPr txBox="1"/>
          <p:nvPr/>
        </p:nvSpPr>
        <p:spPr>
          <a:xfrm>
            <a:off x="5506551" y="8939900"/>
            <a:ext cx="12873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000">
                <a:solidFill>
                  <a:srgbClr val="00A7E1"/>
                </a:solidFill>
                <a:latin typeface="Calibri"/>
                <a:ea typeface="Calibri"/>
                <a:cs typeface="Calibri"/>
                <a:sym typeface="Calibri"/>
              </a:rPr>
              <a:t>guidance</a:t>
            </a:r>
            <a:r>
              <a:rPr i="1" lang="en" sz="1000">
                <a:solidFill>
                  <a:srgbClr val="00A7E1"/>
                </a:solidFill>
                <a:latin typeface="Calibri"/>
                <a:ea typeface="Calibri"/>
                <a:cs typeface="Calibri"/>
                <a:sym typeface="Calibri"/>
              </a:rPr>
              <a:t> continue</a:t>
            </a:r>
            <a:endParaRPr i="1" sz="1000">
              <a:solidFill>
                <a:srgbClr val="00A7E1"/>
              </a:solidFill>
              <a:latin typeface="Calibri"/>
              <a:ea typeface="Calibri"/>
              <a:cs typeface="Calibri"/>
              <a:sym typeface="Calibri"/>
            </a:endParaRPr>
          </a:p>
        </p:txBody>
      </p:sp>
      <p:cxnSp>
        <p:nvCxnSpPr>
          <p:cNvPr id="64" name="Google Shape;64;p13"/>
          <p:cNvCxnSpPr/>
          <p:nvPr/>
        </p:nvCxnSpPr>
        <p:spPr>
          <a:xfrm>
            <a:off x="6620663" y="9040100"/>
            <a:ext cx="7800" cy="138300"/>
          </a:xfrm>
          <a:prstGeom prst="straightConnector1">
            <a:avLst/>
          </a:prstGeom>
          <a:noFill/>
          <a:ln cap="flat" cmpd="sng" w="9525">
            <a:solidFill>
              <a:srgbClr val="00A7E1"/>
            </a:solidFill>
            <a:prstDash val="solid"/>
            <a:round/>
            <a:headEnd len="med" w="med" type="none"/>
            <a:tailEnd len="med" w="med" type="stealth"/>
          </a:ln>
        </p:spPr>
      </p:cxnSp>
      <p:sp>
        <p:nvSpPr>
          <p:cNvPr id="65" name="Google Shape;65;p13"/>
          <p:cNvSpPr txBox="1"/>
          <p:nvPr/>
        </p:nvSpPr>
        <p:spPr>
          <a:xfrm>
            <a:off x="1215104" y="75173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n" sz="1200">
                <a:solidFill>
                  <a:srgbClr val="00A7E1"/>
                </a:solidFill>
                <a:latin typeface="Calibri"/>
                <a:ea typeface="Calibri"/>
                <a:cs typeface="Calibri"/>
                <a:sym typeface="Calibri"/>
              </a:rPr>
              <a:t>Practice</a:t>
            </a:r>
            <a:endParaRPr sz="1200">
              <a:solidFill>
                <a:srgbClr val="00A7E1"/>
              </a:solidFill>
              <a:latin typeface="Calibri"/>
              <a:ea typeface="Calibri"/>
              <a:cs typeface="Calibri"/>
              <a:sym typeface="Calibri"/>
            </a:endParaRPr>
          </a:p>
        </p:txBody>
      </p:sp>
      <p:sp>
        <p:nvSpPr>
          <p:cNvPr id="66" name="Google Shape;66;p13"/>
          <p:cNvSpPr txBox="1"/>
          <p:nvPr/>
        </p:nvSpPr>
        <p:spPr>
          <a:xfrm>
            <a:off x="6725238" y="9558322"/>
            <a:ext cx="453600" cy="798900"/>
          </a:xfrm>
          <a:prstGeom prst="rect">
            <a:avLst/>
          </a:prstGeom>
          <a:noFill/>
          <a:ln>
            <a:noFill/>
          </a:ln>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sz="1200">
                <a:solidFill>
                  <a:srgbClr val="595959"/>
                </a:solidFill>
                <a:latin typeface="Calibri"/>
                <a:ea typeface="Calibri"/>
                <a:cs typeface="Calibri"/>
                <a:sym typeface="Calibri"/>
              </a:rPr>
              <a:t>‹#›</a:t>
            </a:fld>
            <a:endParaRPr sz="1200">
              <a:solidFill>
                <a:srgbClr val="595959"/>
              </a:solidFill>
              <a:latin typeface="Calibri"/>
              <a:ea typeface="Calibri"/>
              <a:cs typeface="Calibri"/>
              <a:sym typeface="Calibri"/>
            </a:endParaRPr>
          </a:p>
        </p:txBody>
      </p:sp>
      <p:sp>
        <p:nvSpPr>
          <p:cNvPr id="67" name="Google Shape;67;p13"/>
          <p:cNvSpPr txBox="1"/>
          <p:nvPr/>
        </p:nvSpPr>
        <p:spPr>
          <a:xfrm>
            <a:off x="1411231" y="2179316"/>
            <a:ext cx="4857300" cy="23346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0"/>
              </a:spcAft>
              <a:buNone/>
            </a:pPr>
            <a:r>
              <a:rPr lang="en" sz="1000">
                <a:solidFill>
                  <a:srgbClr val="003C5A"/>
                </a:solidFill>
                <a:latin typeface="Calibri"/>
                <a:ea typeface="Calibri"/>
                <a:cs typeface="Calibri"/>
                <a:sym typeface="Calibri"/>
              </a:rPr>
              <a:t>Whether the facilitators are from the implementing organization or from outside the organization, facilitators should ideally display the following skills and qualities: </a:t>
            </a:r>
            <a:endParaRPr sz="1000">
              <a:solidFill>
                <a:srgbClr val="003C5A"/>
              </a:solidFill>
              <a:latin typeface="Calibri"/>
              <a:ea typeface="Calibri"/>
              <a:cs typeface="Calibri"/>
              <a:sym typeface="Calibri"/>
            </a:endParaRPr>
          </a:p>
          <a:p>
            <a:pPr indent="-228600" lvl="0" marL="241300" marR="12700" rtl="0" algn="l">
              <a:lnSpc>
                <a:spcPct val="100000"/>
              </a:lnSpc>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Ene</a:t>
            </a:r>
            <a:r>
              <a:rPr lang="en" sz="1000">
                <a:solidFill>
                  <a:srgbClr val="003C5A"/>
                </a:solidFill>
                <a:latin typeface="Calibri"/>
                <a:ea typeface="Calibri"/>
                <a:cs typeface="Calibri"/>
                <a:sym typeface="Calibri"/>
              </a:rPr>
              <a:t>rgetic - in order to keep participants interested and engaged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Confidence in the material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Ability to pivot when things are not going according to plan, or to get the group back on track</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Desire to engage in discussion, rather than be didactic</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Ability to summarize and synthesize feedback in real-time - when participants contribute and share their ideas, it is important to capture those contributions and share them back to the audience to let them know that you have heard and understood.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Be able to mediate and manage when participants express differing opinions that may make the group uncomfortable </a:t>
            </a:r>
            <a:endParaRPr sz="1000">
              <a:solidFill>
                <a:srgbClr val="003C5A"/>
              </a:solidFill>
              <a:latin typeface="Calibri"/>
              <a:ea typeface="Calibri"/>
              <a:cs typeface="Calibri"/>
              <a:sym typeface="Calibri"/>
            </a:endParaRPr>
          </a:p>
        </p:txBody>
      </p:sp>
      <p:sp>
        <p:nvSpPr>
          <p:cNvPr id="68" name="Google Shape;68;p13"/>
          <p:cNvSpPr txBox="1"/>
          <p:nvPr/>
        </p:nvSpPr>
        <p:spPr>
          <a:xfrm>
            <a:off x="1215102" y="4606525"/>
            <a:ext cx="1622100" cy="1668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1200"/>
              </a:spcAft>
              <a:buSzPts val="1100"/>
              <a:buNone/>
            </a:pPr>
            <a:r>
              <a:rPr b="1" lang="en" sz="1000">
                <a:solidFill>
                  <a:srgbClr val="00A7E1"/>
                </a:solidFill>
                <a:latin typeface="Calibri"/>
                <a:ea typeface="Calibri"/>
                <a:cs typeface="Calibri"/>
                <a:sym typeface="Calibri"/>
              </a:rPr>
              <a:t>Facilitator instruction </a:t>
            </a:r>
            <a:endParaRPr b="1" sz="1200">
              <a:solidFill>
                <a:srgbClr val="42BEAF"/>
              </a:solidFill>
              <a:latin typeface="Calibri"/>
              <a:ea typeface="Calibri"/>
              <a:cs typeface="Calibri"/>
              <a:sym typeface="Calibri"/>
            </a:endParaRPr>
          </a:p>
        </p:txBody>
      </p:sp>
      <p:sp>
        <p:nvSpPr>
          <p:cNvPr id="69" name="Google Shape;69;p13"/>
          <p:cNvSpPr txBox="1"/>
          <p:nvPr/>
        </p:nvSpPr>
        <p:spPr>
          <a:xfrm>
            <a:off x="1411231" y="4957891"/>
            <a:ext cx="4857300" cy="13725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P</a:t>
            </a:r>
            <a:r>
              <a:rPr lang="en" sz="1000">
                <a:solidFill>
                  <a:srgbClr val="003C5A"/>
                </a:solidFill>
                <a:latin typeface="Calibri"/>
                <a:ea typeface="Calibri"/>
                <a:cs typeface="Calibri"/>
                <a:sym typeface="Calibri"/>
              </a:rPr>
              <a:t>eriodically read the energy in the room - are participants highly engaged, or do they seem bored and disinterested? Is there conflict over the gender norms? Is there equal participation based on status and gender? Do we need to take a break or do something totally different for a few minutes? Are they contributing or am I as the facilitator talking too much?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S</a:t>
            </a:r>
            <a:r>
              <a:rPr lang="en" sz="1000">
                <a:solidFill>
                  <a:srgbClr val="003C5A"/>
                </a:solidFill>
                <a:latin typeface="Calibri"/>
                <a:ea typeface="Calibri"/>
                <a:cs typeface="Calibri"/>
                <a:sym typeface="Calibri"/>
              </a:rPr>
              <a:t>tick to the allotted time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sk open-ended questions that encourage participants to think rather than leading questions where the answer is obvious</a:t>
            </a:r>
            <a:endParaRPr sz="1000">
              <a:solidFill>
                <a:srgbClr val="003C5A"/>
              </a:solidFill>
              <a:latin typeface="Calibri"/>
              <a:ea typeface="Calibri"/>
              <a:cs typeface="Calibri"/>
              <a:sym typeface="Calibri"/>
            </a:endParaRPr>
          </a:p>
        </p:txBody>
      </p:sp>
      <p:sp>
        <p:nvSpPr>
          <p:cNvPr id="70" name="Google Shape;70;p13"/>
          <p:cNvSpPr txBox="1"/>
          <p:nvPr/>
        </p:nvSpPr>
        <p:spPr>
          <a:xfrm>
            <a:off x="1215102" y="6454650"/>
            <a:ext cx="1622100" cy="1668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1200"/>
              </a:spcAft>
              <a:buSzPts val="1100"/>
              <a:buNone/>
            </a:pPr>
            <a:r>
              <a:rPr b="1" lang="en" sz="1000">
                <a:solidFill>
                  <a:srgbClr val="00A7E1"/>
                </a:solidFill>
                <a:latin typeface="Calibri"/>
                <a:ea typeface="Calibri"/>
                <a:cs typeface="Calibri"/>
                <a:sym typeface="Calibri"/>
              </a:rPr>
              <a:t>Number of facilitators</a:t>
            </a:r>
            <a:endParaRPr b="1" sz="1200">
              <a:solidFill>
                <a:srgbClr val="42BEAF"/>
              </a:solidFill>
              <a:latin typeface="Calibri"/>
              <a:ea typeface="Calibri"/>
              <a:cs typeface="Calibri"/>
              <a:sym typeface="Calibri"/>
            </a:endParaRPr>
          </a:p>
        </p:txBody>
      </p:sp>
      <p:sp>
        <p:nvSpPr>
          <p:cNvPr id="71" name="Google Shape;71;p13"/>
          <p:cNvSpPr txBox="1"/>
          <p:nvPr/>
        </p:nvSpPr>
        <p:spPr>
          <a:xfrm>
            <a:off x="1411231" y="6806016"/>
            <a:ext cx="4857300" cy="3207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lways have at least 2 facilitators so that while one is facilitating, the other can help participants or be working behind the scenes to gather and synthesize information.</a:t>
            </a:r>
            <a:endParaRPr sz="1000">
              <a:solidFill>
                <a:srgbClr val="003C5A"/>
              </a:solidFill>
              <a:latin typeface="Calibri"/>
              <a:ea typeface="Calibri"/>
              <a:cs typeface="Calibri"/>
              <a:sym typeface="Calibri"/>
            </a:endParaRPr>
          </a:p>
        </p:txBody>
      </p:sp>
      <p:sp>
        <p:nvSpPr>
          <p:cNvPr id="72" name="Google Shape;72;p13"/>
          <p:cNvSpPr txBox="1"/>
          <p:nvPr/>
        </p:nvSpPr>
        <p:spPr>
          <a:xfrm>
            <a:off x="1457556" y="7918766"/>
            <a:ext cx="4857300" cy="834900"/>
          </a:xfrm>
          <a:prstGeom prst="rect">
            <a:avLst/>
          </a:prstGeom>
          <a:noFill/>
          <a:ln>
            <a:noFill/>
          </a:ln>
        </p:spPr>
        <p:txBody>
          <a:bodyPr anchorCtr="0" anchor="t" bIns="0" lIns="0" spcFirstLastPara="1" rIns="0" wrap="square" tIns="12700">
            <a:spAutoFit/>
          </a:bodyPr>
          <a:lstStyle/>
          <a:p>
            <a:pPr indent="0" lvl="0" marL="0" marR="12700" rtl="0" algn="l">
              <a:lnSpc>
                <a:spcPct val="115000"/>
              </a:lnSpc>
              <a:spcBef>
                <a:spcPts val="900"/>
              </a:spcBef>
              <a:spcAft>
                <a:spcPts val="0"/>
              </a:spcAft>
              <a:buClr>
                <a:schemeClr val="dk1"/>
              </a:buClr>
              <a:buSzPts val="1100"/>
              <a:buFont typeface="Arial"/>
              <a:buNone/>
            </a:pPr>
            <a:r>
              <a:rPr b="1" lang="en" sz="1200">
                <a:solidFill>
                  <a:srgbClr val="033C5A"/>
                </a:solidFill>
                <a:latin typeface="Calibri"/>
                <a:ea typeface="Calibri"/>
                <a:cs typeface="Calibri"/>
                <a:sym typeface="Calibri"/>
              </a:rPr>
              <a:t>Plan for adequate facilitator training and practice. Facilitators should have a shared vision and understanding of the material, objectives, and activities. Conduct practice sessions to help facilitators gain mastery over the material before facilitating real sessions. </a:t>
            </a:r>
            <a:endParaRPr b="1" sz="1200">
              <a:solidFill>
                <a:srgbClr val="033C5A"/>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p:nvPr/>
        </p:nvSpPr>
        <p:spPr>
          <a:xfrm>
            <a:off x="766125" y="1146200"/>
            <a:ext cx="6026784" cy="852319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8" name="Google Shape;78;p14"/>
          <p:cNvSpPr/>
          <p:nvPr/>
        </p:nvSpPr>
        <p:spPr>
          <a:xfrm>
            <a:off x="770873" y="807201"/>
            <a:ext cx="6023609" cy="332250"/>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A7E1"/>
          </a:solidFill>
          <a:ln cap="flat" cmpd="sng" w="12700">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9" name="Google Shape;79;p14"/>
          <p:cNvSpPr/>
          <p:nvPr/>
        </p:nvSpPr>
        <p:spPr>
          <a:xfrm>
            <a:off x="0" y="-22275"/>
            <a:ext cx="7772400" cy="5622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14"/>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Facilitator Guidance</a:t>
            </a:r>
            <a:endParaRPr b="1" sz="1200">
              <a:latin typeface="Calibri"/>
              <a:ea typeface="Calibri"/>
              <a:cs typeface="Calibri"/>
              <a:sym typeface="Calibri"/>
            </a:endParaRPr>
          </a:p>
        </p:txBody>
      </p:sp>
      <p:sp>
        <p:nvSpPr>
          <p:cNvPr id="81" name="Google Shape;81;p14"/>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b="1" lang="en" sz="1300">
                <a:solidFill>
                  <a:srgbClr val="FFFFFF"/>
                </a:solidFill>
                <a:latin typeface="Calibri"/>
                <a:ea typeface="Calibri"/>
                <a:cs typeface="Calibri"/>
                <a:sym typeface="Calibri"/>
              </a:rPr>
              <a:t>Facilitator Guidance</a:t>
            </a:r>
            <a:endParaRPr sz="1300">
              <a:solidFill>
                <a:srgbClr val="FFFFFF"/>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82" name="Google Shape;82;p14"/>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Clr>
                <a:schemeClr val="dk1"/>
              </a:buClr>
              <a:buSzPts val="1100"/>
              <a:buFont typeface="Arial"/>
              <a:buNone/>
            </a:pPr>
            <a:r>
              <a:rPr b="1" lang="en" sz="1200">
                <a:solidFill>
                  <a:srgbClr val="00A7E1"/>
                </a:solidFill>
                <a:latin typeface="Calibri"/>
                <a:ea typeface="Calibri"/>
                <a:cs typeface="Calibri"/>
                <a:sym typeface="Calibri"/>
              </a:rPr>
              <a:t>Conduct an engaging opening</a:t>
            </a:r>
            <a:endParaRPr b="1" sz="1200">
              <a:solidFill>
                <a:srgbClr val="00A7E1"/>
              </a:solidFill>
              <a:latin typeface="Calibri"/>
              <a:ea typeface="Calibri"/>
              <a:cs typeface="Calibri"/>
              <a:sym typeface="Calibri"/>
            </a:endParaRPr>
          </a:p>
        </p:txBody>
      </p:sp>
      <p:sp>
        <p:nvSpPr>
          <p:cNvPr id="83" name="Google Shape;83;p14"/>
          <p:cNvSpPr/>
          <p:nvPr/>
        </p:nvSpPr>
        <p:spPr>
          <a:xfrm>
            <a:off x="1244425" y="5785372"/>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nvGrpSpPr>
          <p:cNvPr id="84" name="Google Shape;84;p14"/>
          <p:cNvGrpSpPr/>
          <p:nvPr/>
        </p:nvGrpSpPr>
        <p:grpSpPr>
          <a:xfrm>
            <a:off x="5506551" y="9320900"/>
            <a:ext cx="1287300" cy="338700"/>
            <a:chOff x="5506551" y="9549500"/>
            <a:chExt cx="1287300" cy="338700"/>
          </a:xfrm>
        </p:grpSpPr>
        <p:sp>
          <p:nvSpPr>
            <p:cNvPr id="85" name="Google Shape;85;p14"/>
            <p:cNvSpPr txBox="1"/>
            <p:nvPr/>
          </p:nvSpPr>
          <p:spPr>
            <a:xfrm>
              <a:off x="5506551" y="9549500"/>
              <a:ext cx="12873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000">
                  <a:solidFill>
                    <a:srgbClr val="00A7E1"/>
                  </a:solidFill>
                  <a:latin typeface="Calibri"/>
                  <a:ea typeface="Calibri"/>
                  <a:cs typeface="Calibri"/>
                  <a:sym typeface="Calibri"/>
                </a:rPr>
                <a:t>guidance continue</a:t>
              </a:r>
              <a:endParaRPr i="1" sz="1000">
                <a:solidFill>
                  <a:srgbClr val="00A7E1"/>
                </a:solidFill>
                <a:latin typeface="Calibri"/>
                <a:ea typeface="Calibri"/>
                <a:cs typeface="Calibri"/>
                <a:sym typeface="Calibri"/>
              </a:endParaRPr>
            </a:p>
          </p:txBody>
        </p:sp>
        <p:cxnSp>
          <p:nvCxnSpPr>
            <p:cNvPr id="86" name="Google Shape;86;p14"/>
            <p:cNvCxnSpPr/>
            <p:nvPr/>
          </p:nvCxnSpPr>
          <p:spPr>
            <a:xfrm>
              <a:off x="6620663" y="9649700"/>
              <a:ext cx="7800" cy="138300"/>
            </a:xfrm>
            <a:prstGeom prst="straightConnector1">
              <a:avLst/>
            </a:prstGeom>
            <a:noFill/>
            <a:ln cap="flat" cmpd="sng" w="9525">
              <a:solidFill>
                <a:srgbClr val="00A7E1"/>
              </a:solidFill>
              <a:prstDash val="solid"/>
              <a:round/>
              <a:headEnd len="med" w="med" type="none"/>
              <a:tailEnd len="med" w="med" type="stealth"/>
            </a:ln>
          </p:spPr>
        </p:cxnSp>
      </p:grpSp>
      <p:sp>
        <p:nvSpPr>
          <p:cNvPr id="87" name="Google Shape;87;p14"/>
          <p:cNvSpPr txBox="1"/>
          <p:nvPr/>
        </p:nvSpPr>
        <p:spPr>
          <a:xfrm>
            <a:off x="1215104" y="5993350"/>
            <a:ext cx="2717700" cy="1974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SzPts val="1100"/>
              <a:buNone/>
            </a:pPr>
            <a:r>
              <a:rPr b="1" lang="en" sz="1200">
                <a:solidFill>
                  <a:srgbClr val="00A7E1"/>
                </a:solidFill>
                <a:latin typeface="Calibri"/>
                <a:ea typeface="Calibri"/>
                <a:cs typeface="Calibri"/>
                <a:sym typeface="Calibri"/>
              </a:rPr>
              <a:t>Managing participant dynamics </a:t>
            </a:r>
            <a:endParaRPr b="1" sz="1200">
              <a:solidFill>
                <a:srgbClr val="00A7E1"/>
              </a:solidFill>
              <a:latin typeface="Calibri"/>
              <a:ea typeface="Calibri"/>
              <a:cs typeface="Calibri"/>
              <a:sym typeface="Calibri"/>
            </a:endParaRPr>
          </a:p>
        </p:txBody>
      </p:sp>
      <p:sp>
        <p:nvSpPr>
          <p:cNvPr id="88" name="Google Shape;88;p14"/>
          <p:cNvSpPr txBox="1"/>
          <p:nvPr/>
        </p:nvSpPr>
        <p:spPr>
          <a:xfrm>
            <a:off x="6725238" y="9558322"/>
            <a:ext cx="453600" cy="798900"/>
          </a:xfrm>
          <a:prstGeom prst="rect">
            <a:avLst/>
          </a:prstGeom>
          <a:noFill/>
          <a:ln>
            <a:noFill/>
          </a:ln>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sz="1200">
                <a:solidFill>
                  <a:srgbClr val="595959"/>
                </a:solidFill>
                <a:latin typeface="Calibri"/>
                <a:ea typeface="Calibri"/>
                <a:cs typeface="Calibri"/>
                <a:sym typeface="Calibri"/>
              </a:rPr>
              <a:t>‹#›</a:t>
            </a:fld>
            <a:endParaRPr sz="1200">
              <a:solidFill>
                <a:srgbClr val="595959"/>
              </a:solidFill>
              <a:latin typeface="Calibri"/>
              <a:ea typeface="Calibri"/>
              <a:cs typeface="Calibri"/>
              <a:sym typeface="Calibri"/>
            </a:endParaRPr>
          </a:p>
        </p:txBody>
      </p:sp>
      <p:sp>
        <p:nvSpPr>
          <p:cNvPr id="89" name="Google Shape;89;p14"/>
          <p:cNvSpPr txBox="1"/>
          <p:nvPr/>
        </p:nvSpPr>
        <p:spPr>
          <a:xfrm>
            <a:off x="1411231" y="1822066"/>
            <a:ext cx="4857300" cy="37455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0"/>
              </a:spcAft>
              <a:buNone/>
            </a:pPr>
            <a:r>
              <a:rPr lang="en" sz="1000">
                <a:solidFill>
                  <a:srgbClr val="003C5A"/>
                </a:solidFill>
                <a:latin typeface="Calibri"/>
                <a:ea typeface="Calibri"/>
                <a:cs typeface="Calibri"/>
                <a:sym typeface="Calibri"/>
              </a:rPr>
              <a:t>Icebreakers</a:t>
            </a:r>
            <a:endParaRPr sz="1000">
              <a:solidFill>
                <a:srgbClr val="003C5A"/>
              </a:solidFill>
              <a:latin typeface="Calibri"/>
              <a:ea typeface="Calibri"/>
              <a:cs typeface="Calibri"/>
              <a:sym typeface="Calibri"/>
            </a:endParaRPr>
          </a:p>
          <a:p>
            <a:pPr indent="-228600" lvl="0" marL="241300" marR="12700" rtl="0" algn="l">
              <a:lnSpc>
                <a:spcPct val="100000"/>
              </a:lnSpc>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lways conduct an icebreaker or warm-up activity. Getting participants energized and in the right mindset is critical to an effective gathering. </a:t>
            </a:r>
            <a:endParaRPr sz="1000">
              <a:solidFill>
                <a:srgbClr val="003C5A"/>
              </a:solidFill>
              <a:latin typeface="Calibri"/>
              <a:ea typeface="Calibri"/>
              <a:cs typeface="Calibri"/>
              <a:sym typeface="Calibri"/>
            </a:endParaRPr>
          </a:p>
          <a:p>
            <a:pPr indent="0" lvl="0" marL="0" rtl="0" algn="l">
              <a:spcBef>
                <a:spcPts val="1200"/>
              </a:spcBef>
              <a:spcAft>
                <a:spcPts val="0"/>
              </a:spcAft>
              <a:buNone/>
            </a:pPr>
            <a:r>
              <a:rPr lang="en" sz="1000">
                <a:solidFill>
                  <a:srgbClr val="003C5A"/>
                </a:solidFill>
                <a:latin typeface="Calibri"/>
                <a:ea typeface="Calibri"/>
                <a:cs typeface="Calibri"/>
                <a:sym typeface="Calibri"/>
              </a:rPr>
              <a:t>Establish ground rules and create a safe space </a:t>
            </a:r>
            <a:endParaRPr sz="1000">
              <a:solidFill>
                <a:srgbClr val="003C5A"/>
              </a:solidFill>
              <a:latin typeface="Calibri"/>
              <a:ea typeface="Calibri"/>
              <a:cs typeface="Calibri"/>
              <a:sym typeface="Calibri"/>
            </a:endParaRPr>
          </a:p>
          <a:p>
            <a:pPr indent="-228600" lvl="0" marL="241300" marR="12700" rtl="0" algn="l">
              <a:lnSpc>
                <a:spcPct val="100000"/>
              </a:lnSpc>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Establish that this is a safe, judgment-free zone where active listening and mutual respect are expected from all participants</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E</a:t>
            </a:r>
            <a:r>
              <a:rPr lang="en" sz="1000">
                <a:solidFill>
                  <a:srgbClr val="003C5A"/>
                </a:solidFill>
                <a:latin typeface="Calibri"/>
                <a:ea typeface="Calibri"/>
                <a:cs typeface="Calibri"/>
                <a:sym typeface="Calibri"/>
              </a:rPr>
              <a:t>stablish ground rules with the participants - such as allowing one person to speak at a time, reserving judgment, limiting cell phone use, etc. This will help engage participants and set the tone for the session. Pre-populate a flipchart paper with some suggestions, then ask participants to add. Keep it visible during the session.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T</a:t>
            </a:r>
            <a:r>
              <a:rPr lang="en" sz="1000">
                <a:solidFill>
                  <a:srgbClr val="003C5A"/>
                </a:solidFill>
                <a:latin typeface="Calibri"/>
                <a:ea typeface="Calibri"/>
                <a:cs typeface="Calibri"/>
                <a:sym typeface="Calibri"/>
              </a:rPr>
              <a:t>his can also help manage any underlying power dynamics among participants</a:t>
            </a:r>
            <a:endParaRPr sz="1000">
              <a:solidFill>
                <a:srgbClr val="003C5A"/>
              </a:solidFill>
              <a:latin typeface="Calibri"/>
              <a:ea typeface="Calibri"/>
              <a:cs typeface="Calibri"/>
              <a:sym typeface="Calibri"/>
            </a:endParaRPr>
          </a:p>
          <a:p>
            <a:pPr indent="0" lvl="0" marL="0" rtl="0" algn="l">
              <a:spcBef>
                <a:spcPts val="1200"/>
              </a:spcBef>
              <a:spcAft>
                <a:spcPts val="0"/>
              </a:spcAft>
              <a:buNone/>
            </a:pPr>
            <a:r>
              <a:rPr lang="en" sz="1000">
                <a:solidFill>
                  <a:srgbClr val="003C5A"/>
                </a:solidFill>
                <a:latin typeface="Calibri"/>
                <a:ea typeface="Calibri"/>
                <a:cs typeface="Calibri"/>
                <a:sym typeface="Calibri"/>
              </a:rPr>
              <a:t>Set expectations</a:t>
            </a:r>
            <a:endParaRPr sz="1000">
              <a:solidFill>
                <a:srgbClr val="003C5A"/>
              </a:solidFill>
              <a:latin typeface="Calibri"/>
              <a:ea typeface="Calibri"/>
              <a:cs typeface="Calibri"/>
              <a:sym typeface="Calibri"/>
            </a:endParaRPr>
          </a:p>
          <a:p>
            <a:pPr indent="-228600" lvl="0" marL="241300" marR="12700" rtl="0" algn="l">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In the first session, it can be helpful to have an “expectations setting” exercise so that you can know where your audience is at in terms of their understanding of the session. </a:t>
            </a:r>
            <a:endParaRPr sz="1000">
              <a:solidFill>
                <a:srgbClr val="003C5A"/>
              </a:solidFill>
              <a:latin typeface="Calibri"/>
              <a:ea typeface="Calibri"/>
              <a:cs typeface="Calibri"/>
              <a:sym typeface="Calibri"/>
            </a:endParaRPr>
          </a:p>
          <a:p>
            <a:pPr indent="-228600" lvl="0" marL="241300" marR="12700" rtl="0" algn="l">
              <a:spcBef>
                <a:spcPts val="50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Ask participants to silently brainstorm their expectations for the session on Post-its (one idea per Post-it). Ask them to share back, and you as the facilitator will plot and cluster their expectations on a flip chart paper. Summarize the expectations and keep this visible throughout the session, referring back to it if needed. </a:t>
            </a:r>
            <a:endParaRPr sz="1000">
              <a:solidFill>
                <a:srgbClr val="003C5A"/>
              </a:solidFill>
              <a:latin typeface="Calibri"/>
              <a:ea typeface="Calibri"/>
              <a:cs typeface="Calibri"/>
              <a:sym typeface="Calibri"/>
            </a:endParaRPr>
          </a:p>
        </p:txBody>
      </p:sp>
      <p:sp>
        <p:nvSpPr>
          <p:cNvPr id="90" name="Google Shape;90;p14"/>
          <p:cNvSpPr txBox="1"/>
          <p:nvPr/>
        </p:nvSpPr>
        <p:spPr>
          <a:xfrm>
            <a:off x="1411231" y="6348816"/>
            <a:ext cx="4857300" cy="15777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None/>
            </a:pPr>
            <a:r>
              <a:rPr lang="en" sz="1000">
                <a:solidFill>
                  <a:srgbClr val="003C5A"/>
                </a:solidFill>
                <a:latin typeface="Calibri"/>
                <a:ea typeface="Calibri"/>
                <a:cs typeface="Calibri"/>
                <a:sym typeface="Calibri"/>
              </a:rPr>
              <a:t>Keep the following tips in mind: </a:t>
            </a:r>
            <a:endParaRPr sz="1000">
              <a:solidFill>
                <a:srgbClr val="003C5A"/>
              </a:solidFill>
              <a:latin typeface="Calibri"/>
              <a:ea typeface="Calibri"/>
              <a:cs typeface="Calibri"/>
              <a:sym typeface="Calibri"/>
            </a:endParaRPr>
          </a:p>
          <a:p>
            <a:pPr indent="0" lvl="0" marL="0" marR="5080" rtl="0" algn="l">
              <a:spcBef>
                <a:spcPts val="740"/>
              </a:spcBef>
              <a:spcAft>
                <a:spcPts val="0"/>
              </a:spcAft>
              <a:buNone/>
            </a:pPr>
            <a:r>
              <a:t/>
            </a:r>
            <a:endParaRPr sz="300">
              <a:solidFill>
                <a:srgbClr val="003C5A"/>
              </a:solidFill>
              <a:latin typeface="Calibri"/>
              <a:ea typeface="Calibri"/>
              <a:cs typeface="Calibri"/>
              <a:sym typeface="Calibri"/>
            </a:endParaRPr>
          </a:p>
          <a:p>
            <a:pPr indent="-228600" lvl="0" marL="241300" marR="12700" rtl="0" algn="l">
              <a:lnSpc>
                <a:spcPct val="100000"/>
              </a:lnSpc>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llow adequate time for transitions between activities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Periodically assess the energy in the room - take breaks as needed or conduct fun, quick activities to boost the energy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Periodically check in with participants to assess their comfort level and understanding - encourage feedback about how the sessions can be improved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Try to get everyone in the group to speak - remember that it is okay to call on people directly</a:t>
            </a:r>
            <a:endParaRPr sz="1000">
              <a:solidFill>
                <a:srgbClr val="003C5A"/>
              </a:solidFill>
              <a:latin typeface="Calibri"/>
              <a:ea typeface="Calibri"/>
              <a:cs typeface="Calibri"/>
              <a:sym typeface="Calibri"/>
            </a:endParaRPr>
          </a:p>
        </p:txBody>
      </p:sp>
      <p:sp>
        <p:nvSpPr>
          <p:cNvPr id="91" name="Google Shape;91;p14"/>
          <p:cNvSpPr txBox="1"/>
          <p:nvPr/>
        </p:nvSpPr>
        <p:spPr>
          <a:xfrm>
            <a:off x="1244429" y="8349300"/>
            <a:ext cx="2717700" cy="1974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SzPts val="1100"/>
              <a:buNone/>
            </a:pPr>
            <a:r>
              <a:rPr b="1" lang="en" sz="1200">
                <a:solidFill>
                  <a:srgbClr val="00A7E1"/>
                </a:solidFill>
                <a:latin typeface="Calibri"/>
                <a:ea typeface="Calibri"/>
                <a:cs typeface="Calibri"/>
                <a:sym typeface="Calibri"/>
              </a:rPr>
              <a:t>Guidance for managing power dynamics </a:t>
            </a:r>
            <a:endParaRPr b="1" sz="1200">
              <a:solidFill>
                <a:srgbClr val="00A7E1"/>
              </a:solidFill>
              <a:latin typeface="Calibri"/>
              <a:ea typeface="Calibri"/>
              <a:cs typeface="Calibri"/>
              <a:sym typeface="Calibri"/>
            </a:endParaRPr>
          </a:p>
        </p:txBody>
      </p:sp>
      <p:sp>
        <p:nvSpPr>
          <p:cNvPr id="92" name="Google Shape;92;p14"/>
          <p:cNvSpPr/>
          <p:nvPr/>
        </p:nvSpPr>
        <p:spPr>
          <a:xfrm>
            <a:off x="1304325" y="8164747"/>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3" name="Google Shape;93;p14"/>
          <p:cNvSpPr txBox="1"/>
          <p:nvPr/>
        </p:nvSpPr>
        <p:spPr>
          <a:xfrm>
            <a:off x="1351343" y="8652016"/>
            <a:ext cx="4857300" cy="6285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1200"/>
              </a:spcAft>
              <a:buClr>
                <a:schemeClr val="dk1"/>
              </a:buClr>
              <a:buSzPts val="1100"/>
              <a:buFont typeface="Arial"/>
              <a:buNone/>
            </a:pPr>
            <a:r>
              <a:rPr lang="en" sz="1000">
                <a:solidFill>
                  <a:srgbClr val="003C5A"/>
                </a:solidFill>
                <a:latin typeface="Calibri"/>
                <a:ea typeface="Calibri"/>
                <a:cs typeface="Calibri"/>
                <a:sym typeface="Calibri"/>
              </a:rPr>
              <a:t>Power dynamics can exist between participants themselves</a:t>
            </a:r>
            <a:r>
              <a:rPr lang="en" sz="1000">
                <a:solidFill>
                  <a:srgbClr val="003C5A"/>
                </a:solidFill>
                <a:latin typeface="Calibri"/>
                <a:ea typeface="Calibri"/>
                <a:cs typeface="Calibri"/>
                <a:sym typeface="Calibri"/>
              </a:rPr>
              <a:t> (teachers vs. school principals, parents/caregivers and their children)</a:t>
            </a:r>
            <a:r>
              <a:rPr lang="en" sz="1000">
                <a:solidFill>
                  <a:srgbClr val="003C5A"/>
                </a:solidFill>
                <a:latin typeface="Calibri"/>
                <a:ea typeface="Calibri"/>
                <a:cs typeface="Calibri"/>
                <a:sym typeface="Calibri"/>
              </a:rPr>
              <a:t>,</a:t>
            </a:r>
            <a:r>
              <a:rPr lang="en" sz="1000">
                <a:solidFill>
                  <a:srgbClr val="003C5A"/>
                </a:solidFill>
                <a:latin typeface="Calibri"/>
                <a:ea typeface="Calibri"/>
                <a:cs typeface="Calibri"/>
                <a:sym typeface="Calibri"/>
              </a:rPr>
              <a:t> and between participants and facilitators (e.g. when the facilitators are younger than the participants). When facilitating groups of mixed hierarchies, keep the following in mind: </a:t>
            </a:r>
            <a:endParaRPr sz="1000">
              <a:solidFill>
                <a:srgbClr val="003C5A"/>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p:nvPr/>
        </p:nvSpPr>
        <p:spPr>
          <a:xfrm>
            <a:off x="766125" y="1146200"/>
            <a:ext cx="6026784" cy="8252289"/>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9" name="Google Shape;99;p15"/>
          <p:cNvSpPr/>
          <p:nvPr/>
        </p:nvSpPr>
        <p:spPr>
          <a:xfrm>
            <a:off x="770873" y="807201"/>
            <a:ext cx="6023609" cy="332250"/>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A7E1"/>
          </a:solidFill>
          <a:ln cap="flat" cmpd="sng" w="12700">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100" name="Google Shape;100;p15"/>
          <p:cNvSpPr/>
          <p:nvPr/>
        </p:nvSpPr>
        <p:spPr>
          <a:xfrm>
            <a:off x="0" y="-22275"/>
            <a:ext cx="7772400" cy="5622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1" name="Google Shape;101;p15"/>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Facilitator Guidance</a:t>
            </a:r>
            <a:endParaRPr b="1" sz="1200">
              <a:latin typeface="Calibri"/>
              <a:ea typeface="Calibri"/>
              <a:cs typeface="Calibri"/>
              <a:sym typeface="Calibri"/>
            </a:endParaRPr>
          </a:p>
        </p:txBody>
      </p:sp>
      <p:sp>
        <p:nvSpPr>
          <p:cNvPr id="102" name="Google Shape;102;p15"/>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b="1" lang="en" sz="1300">
                <a:solidFill>
                  <a:srgbClr val="FFFFFF"/>
                </a:solidFill>
                <a:latin typeface="Calibri"/>
                <a:ea typeface="Calibri"/>
                <a:cs typeface="Calibri"/>
                <a:sym typeface="Calibri"/>
              </a:rPr>
              <a:t>Facilitator Guidance</a:t>
            </a:r>
            <a:endParaRPr sz="1300">
              <a:solidFill>
                <a:srgbClr val="FFFFFF"/>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103" name="Google Shape;103;p15"/>
          <p:cNvSpPr/>
          <p:nvPr/>
        </p:nvSpPr>
        <p:spPr>
          <a:xfrm>
            <a:off x="1244425" y="7690372"/>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104" name="Google Shape;104;p15"/>
          <p:cNvSpPr txBox="1"/>
          <p:nvPr/>
        </p:nvSpPr>
        <p:spPr>
          <a:xfrm>
            <a:off x="1215104" y="8050750"/>
            <a:ext cx="2717700" cy="1974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SzPts val="1100"/>
              <a:buNone/>
            </a:pPr>
            <a:r>
              <a:rPr b="1" lang="en" sz="1200">
                <a:solidFill>
                  <a:srgbClr val="00A7E1"/>
                </a:solidFill>
                <a:latin typeface="Calibri"/>
                <a:ea typeface="Calibri"/>
                <a:cs typeface="Calibri"/>
                <a:sym typeface="Calibri"/>
              </a:rPr>
              <a:t>Debrief the sessions</a:t>
            </a:r>
            <a:endParaRPr b="1" sz="1200">
              <a:solidFill>
                <a:srgbClr val="00A7E1"/>
              </a:solidFill>
              <a:latin typeface="Calibri"/>
              <a:ea typeface="Calibri"/>
              <a:cs typeface="Calibri"/>
              <a:sym typeface="Calibri"/>
            </a:endParaRPr>
          </a:p>
        </p:txBody>
      </p:sp>
      <p:sp>
        <p:nvSpPr>
          <p:cNvPr id="105" name="Google Shape;105;p15"/>
          <p:cNvSpPr txBox="1"/>
          <p:nvPr/>
        </p:nvSpPr>
        <p:spPr>
          <a:xfrm>
            <a:off x="6725238" y="9558322"/>
            <a:ext cx="453600" cy="798900"/>
          </a:xfrm>
          <a:prstGeom prst="rect">
            <a:avLst/>
          </a:prstGeom>
          <a:noFill/>
          <a:ln>
            <a:noFill/>
          </a:ln>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sz="1200">
                <a:solidFill>
                  <a:srgbClr val="595959"/>
                </a:solidFill>
                <a:latin typeface="Calibri"/>
                <a:ea typeface="Calibri"/>
                <a:cs typeface="Calibri"/>
                <a:sym typeface="Calibri"/>
              </a:rPr>
              <a:t>‹#›</a:t>
            </a:fld>
            <a:endParaRPr sz="1200">
              <a:solidFill>
                <a:srgbClr val="595959"/>
              </a:solidFill>
              <a:latin typeface="Calibri"/>
              <a:ea typeface="Calibri"/>
              <a:cs typeface="Calibri"/>
              <a:sym typeface="Calibri"/>
            </a:endParaRPr>
          </a:p>
        </p:txBody>
      </p:sp>
      <p:sp>
        <p:nvSpPr>
          <p:cNvPr id="106" name="Google Shape;106;p15"/>
          <p:cNvSpPr txBox="1"/>
          <p:nvPr/>
        </p:nvSpPr>
        <p:spPr>
          <a:xfrm>
            <a:off x="1411231" y="1424316"/>
            <a:ext cx="4857300" cy="5913300"/>
          </a:xfrm>
          <a:prstGeom prst="rect">
            <a:avLst/>
          </a:prstGeom>
          <a:noFill/>
          <a:ln>
            <a:noFill/>
          </a:ln>
        </p:spPr>
        <p:txBody>
          <a:bodyPr anchorCtr="0" anchor="t" bIns="0" lIns="0" spcFirstLastPara="1" rIns="0" wrap="square" tIns="12700">
            <a:spAutoFit/>
          </a:bodyPr>
          <a:lstStyle/>
          <a:p>
            <a:pPr indent="0" lvl="0" marL="0" rtl="0" algn="l">
              <a:spcBef>
                <a:spcPts val="1200"/>
              </a:spcBef>
              <a:spcAft>
                <a:spcPts val="0"/>
              </a:spcAft>
              <a:buNone/>
            </a:pPr>
            <a:r>
              <a:rPr lang="en" sz="1000">
                <a:solidFill>
                  <a:srgbClr val="003C5A"/>
                </a:solidFill>
                <a:latin typeface="Calibri"/>
                <a:ea typeface="Calibri"/>
                <a:cs typeface="Calibri"/>
                <a:sym typeface="Calibri"/>
              </a:rPr>
              <a:t>Tactics to manage power dynamics</a:t>
            </a:r>
            <a:endParaRPr sz="1000">
              <a:solidFill>
                <a:srgbClr val="003C5A"/>
              </a:solidFill>
              <a:latin typeface="Calibri"/>
              <a:ea typeface="Calibri"/>
              <a:cs typeface="Calibri"/>
              <a:sym typeface="Calibri"/>
            </a:endParaRPr>
          </a:p>
          <a:p>
            <a:pPr indent="-228600" lvl="0" marL="241300" marR="12700" rtl="0" algn="l">
              <a:lnSpc>
                <a:spcPct val="100000"/>
              </a:lnSpc>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s the facilitator, avoid dominating the conversation or favoring specific participants; ensure that everyone has the chance to speak and encourage quieter participants to speak up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R</a:t>
            </a:r>
            <a:r>
              <a:rPr lang="en" sz="1000">
                <a:solidFill>
                  <a:srgbClr val="003C5A"/>
                </a:solidFill>
                <a:latin typeface="Calibri"/>
                <a:ea typeface="Calibri"/>
                <a:cs typeface="Calibri"/>
                <a:sym typeface="Calibri"/>
              </a:rPr>
              <a:t>efer to people by their first names rather than by their titles and last names </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U</a:t>
            </a:r>
            <a:r>
              <a:rPr lang="en" sz="1000">
                <a:solidFill>
                  <a:srgbClr val="003C5A"/>
                </a:solidFill>
                <a:latin typeface="Calibri"/>
                <a:ea typeface="Calibri"/>
                <a:cs typeface="Calibri"/>
                <a:sym typeface="Calibri"/>
              </a:rPr>
              <a:t>se mixed small groups to promote more equal contributions</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a:t>
            </a:r>
            <a:r>
              <a:rPr lang="en" sz="1000">
                <a:solidFill>
                  <a:srgbClr val="003C5A"/>
                </a:solidFill>
                <a:latin typeface="Calibri"/>
                <a:ea typeface="Calibri"/>
                <a:cs typeface="Calibri"/>
                <a:sym typeface="Calibri"/>
              </a:rPr>
              <a:t>llow for anonymous contributions through the use of polls or written questions to enable people to share their thoughts free from judgment</a:t>
            </a:r>
            <a:endParaRPr sz="1000">
              <a:solidFill>
                <a:srgbClr val="00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Aim to use inclusive language that respects the diversity of your participants. For example, rather than assuming that all participants are </a:t>
            </a:r>
            <a:r>
              <a:rPr lang="en" sz="1000">
                <a:solidFill>
                  <a:srgbClr val="003C5A"/>
                </a:solidFill>
                <a:latin typeface="Calibri"/>
                <a:ea typeface="Calibri"/>
                <a:cs typeface="Calibri"/>
                <a:sym typeface="Calibri"/>
              </a:rPr>
              <a:t>married</a:t>
            </a:r>
            <a:r>
              <a:rPr lang="en" sz="1000">
                <a:solidFill>
                  <a:srgbClr val="003C5A"/>
                </a:solidFill>
                <a:latin typeface="Calibri"/>
                <a:ea typeface="Calibri"/>
                <a:cs typeface="Calibri"/>
                <a:sym typeface="Calibri"/>
              </a:rPr>
              <a:t> to someone of the opposite sex and using the terms “husband” or “wife,”, use terms like “significant other” or “partner” as a way to accommodate different types of relationships or sexual orientations. </a:t>
            </a:r>
            <a:endParaRPr sz="1000">
              <a:solidFill>
                <a:srgbClr val="003C5A"/>
              </a:solidFill>
              <a:latin typeface="Calibri"/>
              <a:ea typeface="Calibri"/>
              <a:cs typeface="Calibri"/>
              <a:sym typeface="Calibri"/>
            </a:endParaRPr>
          </a:p>
          <a:p>
            <a:pPr indent="0" lvl="0" marL="0" rtl="0" algn="l">
              <a:spcBef>
                <a:spcPts val="1200"/>
              </a:spcBef>
              <a:spcAft>
                <a:spcPts val="0"/>
              </a:spcAft>
              <a:buNone/>
            </a:pPr>
            <a:r>
              <a:rPr lang="en" sz="1000">
                <a:solidFill>
                  <a:srgbClr val="003C5A"/>
                </a:solidFill>
                <a:latin typeface="Calibri"/>
                <a:ea typeface="Calibri"/>
                <a:cs typeface="Calibri"/>
                <a:sym typeface="Calibri"/>
              </a:rPr>
              <a:t>When the facilitator is younger than the participants: </a:t>
            </a:r>
            <a:endParaRPr sz="1000">
              <a:solidFill>
                <a:srgbClr val="003C5A"/>
              </a:solidFill>
              <a:latin typeface="Calibri"/>
              <a:ea typeface="Calibri"/>
              <a:cs typeface="Calibri"/>
              <a:sym typeface="Calibri"/>
            </a:endParaRPr>
          </a:p>
          <a:p>
            <a:pPr indent="-228600" lvl="0" marL="241300" marR="12700" rtl="0" algn="l">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Aim to </a:t>
            </a:r>
            <a:r>
              <a:rPr lang="en" sz="1000">
                <a:solidFill>
                  <a:srgbClr val="003C5A"/>
                </a:solidFill>
                <a:latin typeface="Calibri"/>
                <a:ea typeface="Calibri"/>
                <a:cs typeface="Calibri"/>
                <a:sym typeface="Calibri"/>
              </a:rPr>
              <a:t>learn from the experience of the audience. Approach with curiosity rather than instruction. Explore the experiences and problems that occur in the community environment. Talking too much might seem like a boring lecture, so when dealing with participants older than facilitators, rely on activities and maximize opportunities for participants to contribute.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Emphasize that the intervention or package will help solve problems in the environment and is not about benefiting you as an implementer.</a:t>
            </a:r>
            <a:endParaRPr sz="1000">
              <a:solidFill>
                <a:srgbClr val="003C5A"/>
              </a:solidFill>
              <a:latin typeface="Calibri"/>
              <a:ea typeface="Calibri"/>
              <a:cs typeface="Calibri"/>
              <a:sym typeface="Calibri"/>
            </a:endParaRPr>
          </a:p>
          <a:p>
            <a:pPr indent="0" lvl="0" marL="0" marR="12700" rtl="0" algn="l">
              <a:spcBef>
                <a:spcPts val="1200"/>
              </a:spcBef>
              <a:spcAft>
                <a:spcPts val="0"/>
              </a:spcAft>
              <a:buNone/>
            </a:pPr>
            <a:r>
              <a:rPr lang="en" sz="1000">
                <a:solidFill>
                  <a:srgbClr val="003C5A"/>
                </a:solidFill>
                <a:latin typeface="Calibri"/>
                <a:ea typeface="Calibri"/>
                <a:cs typeface="Calibri"/>
                <a:sym typeface="Calibri"/>
              </a:rPr>
              <a:t>Guidance for managing youth dynamics (referenced from International Planned Parenthood Foundation (IPPF), page 10 </a:t>
            </a:r>
            <a:r>
              <a:rPr lang="en" sz="1000" u="sng">
                <a:solidFill>
                  <a:schemeClr val="hlink"/>
                </a:solidFill>
                <a:latin typeface="Calibri"/>
                <a:ea typeface="Calibri"/>
                <a:cs typeface="Calibri"/>
                <a:sym typeface="Calibri"/>
                <a:hlinkClick r:id="rId3"/>
              </a:rPr>
              <a:t>https://www.ippf.org/sites/default/files/inspire_participate.pdf</a:t>
            </a:r>
            <a:r>
              <a:rPr lang="en" sz="1000">
                <a:solidFill>
                  <a:srgbClr val="003C5A"/>
                </a:solidFill>
                <a:latin typeface="Calibri"/>
                <a:ea typeface="Calibri"/>
                <a:cs typeface="Calibri"/>
                <a:sym typeface="Calibri"/>
              </a:rPr>
              <a:t> </a:t>
            </a:r>
            <a:endParaRPr sz="1000">
              <a:solidFill>
                <a:srgbClr val="003C5A"/>
              </a:solidFill>
              <a:latin typeface="Calibri"/>
              <a:ea typeface="Calibri"/>
              <a:cs typeface="Calibri"/>
              <a:sym typeface="Calibri"/>
            </a:endParaRPr>
          </a:p>
          <a:p>
            <a:pPr indent="-228600" lvl="0" marL="241300" marR="12700" rtl="0" algn="l">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Provide young people with jargon free information that is accessible to them. Offer a variety of options so young people have a choice in the ways they wish to engage.</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Value the input of young people – take their views seriously and give clear feedback on the impact of their contribution.</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Recognize young people’s contribution and input: for example, provide a certificate of achievement.</a:t>
            </a:r>
            <a:endParaRPr sz="1000">
              <a:solidFill>
                <a:srgbClr val="003C5A"/>
              </a:solidFill>
              <a:latin typeface="Calibri"/>
              <a:ea typeface="Calibri"/>
              <a:cs typeface="Calibri"/>
              <a:sym typeface="Calibri"/>
            </a:endParaRPr>
          </a:p>
          <a:p>
            <a:pPr indent="-228600" lvl="0" marL="241300" marR="12700" rtl="0" algn="l">
              <a:spcBef>
                <a:spcPts val="500"/>
              </a:spcBef>
              <a:spcAft>
                <a:spcPts val="500"/>
              </a:spcAft>
              <a:buClr>
                <a:srgbClr val="00A7E1"/>
              </a:buClr>
              <a:buSzPts val="1000"/>
              <a:buFont typeface="Calibri"/>
              <a:buChar char="•"/>
            </a:pPr>
            <a:r>
              <a:rPr lang="en" sz="1000">
                <a:solidFill>
                  <a:srgbClr val="003C5A"/>
                </a:solidFill>
                <a:latin typeface="Calibri"/>
                <a:ea typeface="Calibri"/>
                <a:cs typeface="Calibri"/>
                <a:sym typeface="Calibri"/>
              </a:rPr>
              <a:t>Provide support to project staff to develop their skills in working with young people.</a:t>
            </a:r>
            <a:endParaRPr sz="1000">
              <a:solidFill>
                <a:srgbClr val="003C5A"/>
              </a:solidFill>
              <a:latin typeface="Calibri"/>
              <a:ea typeface="Calibri"/>
              <a:cs typeface="Calibri"/>
              <a:sym typeface="Calibri"/>
            </a:endParaRPr>
          </a:p>
        </p:txBody>
      </p:sp>
      <p:sp>
        <p:nvSpPr>
          <p:cNvPr id="107" name="Google Shape;107;p15"/>
          <p:cNvSpPr txBox="1"/>
          <p:nvPr/>
        </p:nvSpPr>
        <p:spPr>
          <a:xfrm>
            <a:off x="1411231" y="8406216"/>
            <a:ext cx="4857300" cy="6285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None/>
            </a:pPr>
            <a:r>
              <a:rPr lang="en" sz="1000">
                <a:solidFill>
                  <a:srgbClr val="003C5A"/>
                </a:solidFill>
                <a:latin typeface="Calibri"/>
                <a:ea typeface="Calibri"/>
                <a:cs typeface="Calibri"/>
                <a:sym typeface="Calibri"/>
              </a:rPr>
              <a:t>Facilitation is a skill like any other that improves over time. Connect with your co-facilitators to debrief each session to understand what went well, and what was challenging, and suggest changes to improve for the next time. This will serve as another opportunity to tailor the materials to your audience. </a:t>
            </a:r>
            <a:endParaRPr sz="900">
              <a:solidFill>
                <a:srgbClr val="003C5A"/>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p:nvPr/>
        </p:nvSpPr>
        <p:spPr>
          <a:xfrm>
            <a:off x="766125" y="1146200"/>
            <a:ext cx="6026784" cy="8252289"/>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113" name="Google Shape;113;p16"/>
          <p:cNvSpPr/>
          <p:nvPr/>
        </p:nvSpPr>
        <p:spPr>
          <a:xfrm>
            <a:off x="770873" y="807201"/>
            <a:ext cx="6023609" cy="332250"/>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A7E1"/>
          </a:solidFill>
          <a:ln cap="flat" cmpd="sng" w="12700">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114" name="Google Shape;114;p16"/>
          <p:cNvSpPr/>
          <p:nvPr/>
        </p:nvSpPr>
        <p:spPr>
          <a:xfrm>
            <a:off x="0" y="-22275"/>
            <a:ext cx="7772400" cy="5622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5" name="Google Shape;115;p16"/>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Facilitator Guidance</a:t>
            </a:r>
            <a:endParaRPr b="1" sz="1200">
              <a:latin typeface="Calibri"/>
              <a:ea typeface="Calibri"/>
              <a:cs typeface="Calibri"/>
              <a:sym typeface="Calibri"/>
            </a:endParaRPr>
          </a:p>
        </p:txBody>
      </p:sp>
      <p:sp>
        <p:nvSpPr>
          <p:cNvPr id="116" name="Google Shape;116;p16"/>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b="1" lang="en" sz="1300">
                <a:solidFill>
                  <a:srgbClr val="FFFFFF"/>
                </a:solidFill>
                <a:latin typeface="Calibri"/>
                <a:ea typeface="Calibri"/>
                <a:cs typeface="Calibri"/>
                <a:sym typeface="Calibri"/>
              </a:rPr>
              <a:t>Facilitator Guidance</a:t>
            </a:r>
            <a:endParaRPr sz="1300">
              <a:solidFill>
                <a:srgbClr val="FFFFFF"/>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117" name="Google Shape;117;p16"/>
          <p:cNvSpPr txBox="1"/>
          <p:nvPr/>
        </p:nvSpPr>
        <p:spPr>
          <a:xfrm>
            <a:off x="6725238" y="9558322"/>
            <a:ext cx="453600" cy="798900"/>
          </a:xfrm>
          <a:prstGeom prst="rect">
            <a:avLst/>
          </a:prstGeom>
          <a:noFill/>
          <a:ln>
            <a:noFill/>
          </a:ln>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sz="1200">
                <a:solidFill>
                  <a:srgbClr val="595959"/>
                </a:solidFill>
                <a:latin typeface="Calibri"/>
                <a:ea typeface="Calibri"/>
                <a:cs typeface="Calibri"/>
                <a:sym typeface="Calibri"/>
              </a:rPr>
              <a:t>‹#›</a:t>
            </a:fld>
            <a:endParaRPr sz="1200">
              <a:solidFill>
                <a:srgbClr val="595959"/>
              </a:solidFill>
              <a:latin typeface="Calibri"/>
              <a:ea typeface="Calibri"/>
              <a:cs typeface="Calibri"/>
              <a:sym typeface="Calibri"/>
            </a:endParaRPr>
          </a:p>
        </p:txBody>
      </p:sp>
      <p:sp>
        <p:nvSpPr>
          <p:cNvPr id="118" name="Google Shape;118;p16"/>
          <p:cNvSpPr txBox="1"/>
          <p:nvPr/>
        </p:nvSpPr>
        <p:spPr>
          <a:xfrm>
            <a:off x="1411231" y="1822066"/>
            <a:ext cx="4857300" cy="5669400"/>
          </a:xfrm>
          <a:prstGeom prst="rect">
            <a:avLst/>
          </a:prstGeom>
          <a:noFill/>
          <a:ln>
            <a:noFill/>
          </a:ln>
        </p:spPr>
        <p:txBody>
          <a:bodyPr anchorCtr="0" anchor="t" bIns="0" lIns="0" spcFirstLastPara="1" rIns="0" wrap="square" tIns="12700">
            <a:spAutoFit/>
          </a:bodyPr>
          <a:lstStyle/>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Think beyond the actual facilitation time and consider what needs to be done before and after in terms of set-up, clean-up, preparation, and follow-up.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Implementers may or may not incur these costs depending on what their organization already owns. To keep costs down, try to use a location that you already have access to, like a meeting space in your offices.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For each session plan time for set-up, practice, live facilitation, and follow-up. </a:t>
            </a:r>
            <a:endParaRPr sz="1000">
              <a:solidFill>
                <a:srgbClr val="003C5A"/>
              </a:solidFill>
              <a:latin typeface="Calibri"/>
              <a:ea typeface="Calibri"/>
              <a:cs typeface="Calibri"/>
              <a:sym typeface="Calibri"/>
            </a:endParaRPr>
          </a:p>
          <a:p>
            <a:pPr indent="0" lvl="0" marL="0" marR="12700" rtl="0" algn="l">
              <a:spcBef>
                <a:spcPts val="500"/>
              </a:spcBef>
              <a:spcAft>
                <a:spcPts val="0"/>
              </a:spcAft>
              <a:buNone/>
            </a:pPr>
            <a:r>
              <a:t/>
            </a:r>
            <a:endParaRPr sz="1000">
              <a:solidFill>
                <a:srgbClr val="003C5A"/>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lang="en" sz="1000">
                <a:solidFill>
                  <a:srgbClr val="003C5A"/>
                </a:solidFill>
                <a:latin typeface="Calibri"/>
                <a:ea typeface="Calibri"/>
                <a:cs typeface="Calibri"/>
                <a:sym typeface="Calibri"/>
              </a:rPr>
              <a:t>Potential Costs</a:t>
            </a:r>
            <a:endParaRPr sz="1000">
              <a:solidFill>
                <a:srgbClr val="003C5A"/>
              </a:solidFill>
              <a:latin typeface="Calibri"/>
              <a:ea typeface="Calibri"/>
              <a:cs typeface="Calibri"/>
              <a:sym typeface="Calibri"/>
            </a:endParaRPr>
          </a:p>
          <a:p>
            <a:pPr indent="-228600" lvl="0" marL="241300" marR="12700" rtl="0" algn="l">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Stationary</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Equipment purchase or rental</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Room rental</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Refreshments </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Transportation stipend for participants (optional)</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Printing</a:t>
            </a:r>
            <a:endParaRPr sz="1000">
              <a:solidFill>
                <a:srgbClr val="003C5A"/>
              </a:solidFill>
              <a:latin typeface="Calibri"/>
              <a:ea typeface="Calibri"/>
              <a:cs typeface="Calibri"/>
              <a:sym typeface="Calibri"/>
            </a:endParaRPr>
          </a:p>
          <a:p>
            <a:pPr indent="-228600" lvl="0" marL="241300" marR="12700" rtl="0" algn="l">
              <a:spcBef>
                <a:spcPts val="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Facilitator compensation (this is up to the implementing organization) </a:t>
            </a:r>
            <a:endParaRPr sz="1000">
              <a:solidFill>
                <a:srgbClr val="003C5A"/>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lang="en" sz="1000">
                <a:solidFill>
                  <a:srgbClr val="003C5A"/>
                </a:solidFill>
                <a:latin typeface="Calibri"/>
                <a:ea typeface="Calibri"/>
                <a:cs typeface="Calibri"/>
                <a:sym typeface="Calibri"/>
              </a:rPr>
              <a:t>Meeting materials checklist</a:t>
            </a:r>
            <a:endParaRPr sz="1000">
              <a:solidFill>
                <a:srgbClr val="003C5A"/>
              </a:solidFill>
              <a:latin typeface="Calibri"/>
              <a:ea typeface="Calibri"/>
              <a:cs typeface="Calibri"/>
              <a:sym typeface="Calibri"/>
            </a:endParaRPr>
          </a:p>
          <a:p>
            <a:pPr indent="-228600" lvl="0" marL="241300" marR="12700" rtl="0" algn="l">
              <a:spcBef>
                <a:spcPts val="12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Sticky notes, Post-its, or small pieces of paper that can be taped or adhered onto a larger surface  Post-its for participants and facilitators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Markers or pens for participants and facilitators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Notepaper for participants</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Flipchart paper for participants and facilitators </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Refreshments for participants</a:t>
            </a:r>
            <a:endParaRPr sz="1000">
              <a:solidFill>
                <a:srgbClr val="003C5A"/>
              </a:solidFill>
              <a:latin typeface="Calibri"/>
              <a:ea typeface="Calibri"/>
              <a:cs typeface="Calibri"/>
              <a:sym typeface="Calibri"/>
            </a:endParaRPr>
          </a:p>
          <a:p>
            <a:pPr indent="-228600" lvl="0" marL="241300" marR="12700" rtl="0" algn="l">
              <a:spcBef>
                <a:spcPts val="500"/>
              </a:spcBef>
              <a:spcAft>
                <a:spcPts val="0"/>
              </a:spcAft>
              <a:buClr>
                <a:srgbClr val="00A7E1"/>
              </a:buClr>
              <a:buSzPts val="1000"/>
              <a:buFont typeface="Calibri"/>
              <a:buChar char="•"/>
            </a:pPr>
            <a:r>
              <a:rPr lang="en" sz="1000">
                <a:solidFill>
                  <a:srgbClr val="003C5A"/>
                </a:solidFill>
                <a:latin typeface="Calibri"/>
                <a:ea typeface="Calibri"/>
                <a:cs typeface="Calibri"/>
                <a:sym typeface="Calibri"/>
              </a:rPr>
              <a:t>Optional (if giving a presentation or conducting an activity that requires this equipment):</a:t>
            </a:r>
            <a:endParaRPr sz="1000">
              <a:solidFill>
                <a:srgbClr val="003C5A"/>
              </a:solidFill>
              <a:latin typeface="Calibri"/>
              <a:ea typeface="Calibri"/>
              <a:cs typeface="Calibri"/>
              <a:sym typeface="Calibri"/>
            </a:endParaRPr>
          </a:p>
          <a:p>
            <a:pPr indent="-292100" lvl="1" marL="914400" rtl="0" algn="l">
              <a:spcBef>
                <a:spcPts val="500"/>
              </a:spcBef>
              <a:spcAft>
                <a:spcPts val="0"/>
              </a:spcAft>
              <a:buClr>
                <a:srgbClr val="003C5A"/>
              </a:buClr>
              <a:buSzPts val="1000"/>
              <a:buFont typeface="Calibri"/>
              <a:buChar char="○"/>
            </a:pPr>
            <a:r>
              <a:rPr lang="en" sz="1000">
                <a:solidFill>
                  <a:srgbClr val="003C5A"/>
                </a:solidFill>
                <a:latin typeface="Calibri"/>
                <a:ea typeface="Calibri"/>
                <a:cs typeface="Calibri"/>
                <a:sym typeface="Calibri"/>
              </a:rPr>
              <a:t>Laptop</a:t>
            </a:r>
            <a:endParaRPr sz="1000">
              <a:solidFill>
                <a:srgbClr val="003C5A"/>
              </a:solidFill>
              <a:latin typeface="Calibri"/>
              <a:ea typeface="Calibri"/>
              <a:cs typeface="Calibri"/>
              <a:sym typeface="Calibri"/>
            </a:endParaRPr>
          </a:p>
          <a:p>
            <a:pPr indent="-292100" lvl="1" marL="914400" rtl="0" algn="l">
              <a:spcBef>
                <a:spcPts val="0"/>
              </a:spcBef>
              <a:spcAft>
                <a:spcPts val="0"/>
              </a:spcAft>
              <a:buClr>
                <a:srgbClr val="003C5A"/>
              </a:buClr>
              <a:buSzPts val="1000"/>
              <a:buFont typeface="Calibri"/>
              <a:buChar char="○"/>
            </a:pPr>
            <a:r>
              <a:rPr lang="en" sz="1000">
                <a:solidFill>
                  <a:srgbClr val="003C5A"/>
                </a:solidFill>
                <a:latin typeface="Calibri"/>
                <a:ea typeface="Calibri"/>
                <a:cs typeface="Calibri"/>
                <a:sym typeface="Calibri"/>
              </a:rPr>
              <a:t>Projector</a:t>
            </a:r>
            <a:endParaRPr sz="1000">
              <a:solidFill>
                <a:srgbClr val="003C5A"/>
              </a:solidFill>
              <a:latin typeface="Calibri"/>
              <a:ea typeface="Calibri"/>
              <a:cs typeface="Calibri"/>
              <a:sym typeface="Calibri"/>
            </a:endParaRPr>
          </a:p>
          <a:p>
            <a:pPr indent="-292100" lvl="1" marL="914400" rtl="0" algn="l">
              <a:spcBef>
                <a:spcPts val="0"/>
              </a:spcBef>
              <a:spcAft>
                <a:spcPts val="0"/>
              </a:spcAft>
              <a:buClr>
                <a:srgbClr val="003C5A"/>
              </a:buClr>
              <a:buSzPts val="1000"/>
              <a:buFont typeface="Calibri"/>
              <a:buChar char="○"/>
            </a:pPr>
            <a:r>
              <a:rPr lang="en" sz="1000">
                <a:solidFill>
                  <a:srgbClr val="003C5A"/>
                </a:solidFill>
                <a:latin typeface="Calibri"/>
                <a:ea typeface="Calibri"/>
                <a:cs typeface="Calibri"/>
                <a:sym typeface="Calibri"/>
              </a:rPr>
              <a:t>Projector screen (or blank wall) and adapter</a:t>
            </a:r>
            <a:endParaRPr sz="1000">
              <a:solidFill>
                <a:srgbClr val="003C5A"/>
              </a:solidFill>
              <a:latin typeface="Calibri"/>
              <a:ea typeface="Calibri"/>
              <a:cs typeface="Calibri"/>
              <a:sym typeface="Calibri"/>
            </a:endParaRPr>
          </a:p>
          <a:p>
            <a:pPr indent="-292100" lvl="1" marL="914400" rtl="0" algn="l">
              <a:spcBef>
                <a:spcPts val="0"/>
              </a:spcBef>
              <a:spcAft>
                <a:spcPts val="0"/>
              </a:spcAft>
              <a:buClr>
                <a:srgbClr val="003C5A"/>
              </a:buClr>
              <a:buSzPts val="1000"/>
              <a:buFont typeface="Calibri"/>
              <a:buChar char="○"/>
            </a:pPr>
            <a:r>
              <a:rPr lang="en" sz="1000">
                <a:solidFill>
                  <a:srgbClr val="003C5A"/>
                </a:solidFill>
                <a:latin typeface="Calibri"/>
                <a:ea typeface="Calibri"/>
                <a:cs typeface="Calibri"/>
                <a:sym typeface="Calibri"/>
              </a:rPr>
              <a:t>Speakers</a:t>
            </a:r>
            <a:endParaRPr sz="1000">
              <a:solidFill>
                <a:srgbClr val="003C5A"/>
              </a:solidFill>
              <a:latin typeface="Calibri"/>
              <a:ea typeface="Calibri"/>
              <a:cs typeface="Calibri"/>
              <a:sym typeface="Calibri"/>
            </a:endParaRPr>
          </a:p>
          <a:p>
            <a:pPr indent="-292100" lvl="1" marL="914400" rtl="0" algn="l">
              <a:spcBef>
                <a:spcPts val="0"/>
              </a:spcBef>
              <a:spcAft>
                <a:spcPts val="0"/>
              </a:spcAft>
              <a:buClr>
                <a:srgbClr val="003C5A"/>
              </a:buClr>
              <a:buSzPts val="1000"/>
              <a:buFont typeface="Calibri"/>
              <a:buChar char="○"/>
            </a:pPr>
            <a:r>
              <a:rPr lang="en" sz="1000">
                <a:solidFill>
                  <a:srgbClr val="003C5A"/>
                </a:solidFill>
                <a:latin typeface="Calibri"/>
                <a:ea typeface="Calibri"/>
                <a:cs typeface="Calibri"/>
                <a:sym typeface="Calibri"/>
              </a:rPr>
              <a:t>Microphone</a:t>
            </a:r>
            <a:endParaRPr sz="1000">
              <a:solidFill>
                <a:srgbClr val="003C5A"/>
              </a:solidFill>
              <a:latin typeface="Calibri"/>
              <a:ea typeface="Calibri"/>
              <a:cs typeface="Calibri"/>
              <a:sym typeface="Calibri"/>
            </a:endParaRPr>
          </a:p>
          <a:p>
            <a:pPr indent="0" lvl="0" marL="0" marR="12700" rtl="0" algn="l">
              <a:spcBef>
                <a:spcPts val="0"/>
              </a:spcBef>
              <a:spcAft>
                <a:spcPts val="500"/>
              </a:spcAft>
              <a:buNone/>
            </a:pPr>
            <a:r>
              <a:t/>
            </a:r>
            <a:endParaRPr sz="1000">
              <a:solidFill>
                <a:srgbClr val="003C5A"/>
              </a:solidFill>
              <a:latin typeface="Calibri"/>
              <a:ea typeface="Calibri"/>
              <a:cs typeface="Calibri"/>
              <a:sym typeface="Calibri"/>
            </a:endParaRPr>
          </a:p>
        </p:txBody>
      </p:sp>
      <p:sp>
        <p:nvSpPr>
          <p:cNvPr id="119" name="Google Shape;119;p16"/>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0" marR="5080" rtl="0" algn="l">
              <a:spcBef>
                <a:spcPts val="740"/>
              </a:spcBef>
              <a:spcAft>
                <a:spcPts val="0"/>
              </a:spcAft>
              <a:buClr>
                <a:schemeClr val="dk1"/>
              </a:buClr>
              <a:buSzPts val="1100"/>
              <a:buFont typeface="Arial"/>
              <a:buNone/>
            </a:pPr>
            <a:r>
              <a:rPr b="1" lang="en" sz="1200">
                <a:solidFill>
                  <a:srgbClr val="00A7E1"/>
                </a:solidFill>
                <a:latin typeface="Calibri"/>
                <a:ea typeface="Calibri"/>
                <a:cs typeface="Calibri"/>
                <a:sym typeface="Calibri"/>
              </a:rPr>
              <a:t>Logistics</a:t>
            </a:r>
            <a:endParaRPr b="1" sz="1200">
              <a:solidFill>
                <a:srgbClr val="00A7E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AF04E58DDB1147BACE8AD971ACB810" ma:contentTypeVersion="17" ma:contentTypeDescription="Create a new document." ma:contentTypeScope="" ma:versionID="11afb08bb001c51844071a9044290155">
  <xsd:schema xmlns:xsd="http://www.w3.org/2001/XMLSchema" xmlns:xs="http://www.w3.org/2001/XMLSchema" xmlns:p="http://schemas.microsoft.com/office/2006/metadata/properties" xmlns:ns2="b3e394f4-7e1b-40dc-9710-f85171a654f0" xmlns:ns3="9c6dacaa-8659-40a6-ae4b-db94d906a001" targetNamespace="http://schemas.microsoft.com/office/2006/metadata/properties" ma:root="true" ma:fieldsID="b2c2a2ee07de2eb9997aedb432d1592f" ns2:_="" ns3:_="">
    <xsd:import namespace="b3e394f4-7e1b-40dc-9710-f85171a654f0"/>
    <xsd:import namespace="9c6dacaa-8659-40a6-ae4b-db94d906a0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e394f4-7e1b-40dc-9710-f85171a65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dacaa-8659-40a6-ae4b-db94d906a0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e0e095-a9ee-45a3-ad98-fc47b39f0f4e}" ma:internalName="TaxCatchAll" ma:showField="CatchAllData" ma:web="9c6dacaa-8659-40a6-ae4b-db94d906a0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c6dacaa-8659-40a6-ae4b-db94d906a001" xsi:nil="true"/>
    <lcf76f155ced4ddcb4097134ff3c332f xmlns="b3e394f4-7e1b-40dc-9710-f85171a654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25E4FCE-4B7E-47F5-ACE4-552D9A746BAF}"/>
</file>

<file path=customXml/itemProps2.xml><?xml version="1.0" encoding="utf-8"?>
<ds:datastoreItem xmlns:ds="http://schemas.openxmlformats.org/officeDocument/2006/customXml" ds:itemID="{6E1A40E0-A076-46C4-B090-E44A2CA74039}"/>
</file>

<file path=customXml/itemProps3.xml><?xml version="1.0" encoding="utf-8"?>
<ds:datastoreItem xmlns:ds="http://schemas.openxmlformats.org/officeDocument/2006/customXml" ds:itemID="{17F3C7F5-CAF3-4E7A-AE6C-F26279E1BDF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0x0101003CAF04E58DDB1147BACE8AD971ACB810</vt:lpwstr>
  </property>
</Properties>
</file>