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4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rive.google.com/drive/folders/1paJiNjmiHdVtfI25BZSCfpk1HV61ygcL?usp=sharin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thecompassforsbc.org/how-to-guides/how-conduct-root-cause-analysi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hecompassforsbc.org/sbcc-tools/p-proces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hecompassforsbc.org/how-to-guides/how-conduct-situation-analysi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1000"/>
              </a:spcAft>
              <a:buClr>
                <a:schemeClr val="dk1"/>
              </a:buClr>
              <a:buSzPts val="1100"/>
              <a:buFont typeface="Arial"/>
              <a:buNone/>
            </a:pPr>
            <a:r>
              <a:rPr lang="en-US" sz="1100">
                <a:solidFill>
                  <a:srgbClr val="545454"/>
                </a:solidFill>
                <a:highlight>
                  <a:srgbClr val="FFFFFF"/>
                </a:highlight>
              </a:rPr>
              <a:t>This resource is part of the </a:t>
            </a:r>
            <a:r>
              <a:rPr lang="en-US" sz="1100" u="sng">
                <a:solidFill>
                  <a:srgbClr val="1155CC"/>
                </a:solidFill>
                <a:highlight>
                  <a:srgbClr val="FFFFFF"/>
                </a:highlight>
                <a:hlinkClick r:id="rId3">
                  <a:extLst>
                    <a:ext uri="{A12FA001-AC4F-418D-AE19-62706E023703}">
                      <ahyp:hlinkClr xmlns:ahyp="http://schemas.microsoft.com/office/drawing/2018/hyperlinkcolor" val="tx"/>
                    </a:ext>
                  </a:extLst>
                </a:hlinkClick>
              </a:rPr>
              <a:t>Malaria SBC Strategy Development Toolkit</a:t>
            </a: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Facilitator notes: a description of trends will inform a draft of the strategy’s background section. These details are often captured in national malaria control program performance reviews. This slide should cover general malaria achievements and trends: SBC-specific content will come afterwards. </a:t>
            </a:r>
            <a:endParaRPr/>
          </a:p>
        </p:txBody>
      </p:sp>
      <p:sp>
        <p:nvSpPr>
          <p:cNvPr id="153" name="Google Shape;15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Facilitator notes: still focus on general changes</a:t>
            </a:r>
            <a:endParaRPr/>
          </a:p>
        </p:txBody>
      </p:sp>
      <p:sp>
        <p:nvSpPr>
          <p:cNvPr id="160" name="Google Shape;16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Facilitator notes: discuss SBC-specific changes and trends. It may be helpful to refer to the previous malaria SBC strategy introduction and background sections. </a:t>
            </a:r>
            <a:endParaRPr/>
          </a:p>
        </p:txBody>
      </p:sp>
      <p:sp>
        <p:nvSpPr>
          <p:cNvPr id="167" name="Google Shape;16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Facilitator notes: the following slides will help develop a shared vision, the output of which will be the strategy’s introduction (often signed by a program director or a minister of health). This should capture a country’s specific vision (which may articulate global strategy goals in a country’s context). Note that one of the key objectives of a stakeholder workshop is to obtain stakeholder buy-in, and that developing a truly shared vision establishes this buy-in. </a:t>
            </a:r>
            <a:endParaRPr/>
          </a:p>
        </p:txBody>
      </p:sp>
      <p:sp>
        <p:nvSpPr>
          <p:cNvPr id="180" name="Google Shape;18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 year is 2022. Zimbabwe’s NMCP has achieved unprecedented gains in the fight against malaria, becoming the highest achieving national program among the Elimination 8 block’s first line countries. A recent malaria program review found innovations in SBC responsible for unprecedented increases in LLIN use, IPTp uptake, and care seeking for fever. Roll Back Malaria’s Progress and Impact Series has recently featured Zimbabwe’s innovations in SBC, catching global attention. An official from the WHO and a reporter from the The Herald are accompanying you on a field visit to a rural community just outside Nyanga in Manicaland. You have spent most of the ride making small talk and trying to think of how best to describe your success in a way they will understand. You’re not sure they know much about malaria or communication. Sitting in your car, waiting for your driver to refill at a petrol station in Nyanga before continuing on, an idea hits you! You begin explaining what steps led your SBC program to such incredible success. </a:t>
            </a:r>
            <a:endParaRPr/>
          </a:p>
          <a:p>
            <a:pPr marL="0" lvl="0" indent="0" algn="l" rtl="0">
              <a:spcBef>
                <a:spcPts val="0"/>
              </a:spcBef>
              <a:spcAft>
                <a:spcPts val="0"/>
              </a:spcAft>
              <a:buNone/>
            </a:pPr>
            <a:endParaRPr/>
          </a:p>
        </p:txBody>
      </p:sp>
      <p:sp>
        <p:nvSpPr>
          <p:cNvPr id="192" name="Google Shape;19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8b0359955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g8b0359955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Facilitator note: these questions will frame the strategy development process. Refer to the stakeholder agendas (days 1-3) for the outputs of each section (a well as links to corresponding resources)</a:t>
            </a:r>
            <a:endParaRPr/>
          </a:p>
          <a:p>
            <a:pPr marL="0" lvl="0" indent="0" algn="l" rtl="0">
              <a:spcBef>
                <a:spcPts val="0"/>
              </a:spcBef>
              <a:spcAft>
                <a:spcPts val="0"/>
              </a:spcAft>
              <a:buNone/>
            </a:pPr>
            <a:endParaRPr/>
          </a:p>
        </p:txBody>
      </p:sp>
      <p:sp>
        <p:nvSpPr>
          <p:cNvPr id="92" name="Google Shape;9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Facilitators note: capture ideas in this session and use this content to complete the introduction during small group work in the writing retreat (see writing retreat agendas and resources)</a:t>
            </a:r>
            <a:endParaRPr/>
          </a:p>
        </p:txBody>
      </p:sp>
      <p:sp>
        <p:nvSpPr>
          <p:cNvPr id="223" name="Google Shape;22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Facilitators note: Many malaria SBC strategies have made the mistake of focusing solely on behaviors, without using data to describe determinants of behavior and specific approaches tailored to address those determinants. These slides illustrate the importance of a strategy that focuses on addressing specific behavioral determinants. </a:t>
            </a:r>
            <a:endParaRPr/>
          </a:p>
        </p:txBody>
      </p:sp>
      <p:sp>
        <p:nvSpPr>
          <p:cNvPr id="230" name="Google Shape;23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Facilitators note:  consider using the following resource: </a:t>
            </a:r>
            <a:r>
              <a:rPr lang="en-US" u="sng">
                <a:solidFill>
                  <a:schemeClr val="hlink"/>
                </a:solidFill>
                <a:hlinkClick r:id="rId3"/>
              </a:rPr>
              <a:t>https://www.thecompassforsbc.org/how-to-guides/how-conduct-root-cause-analysis</a:t>
            </a:r>
            <a:r>
              <a:rPr lang="en-US"/>
              <a:t> </a:t>
            </a:r>
            <a:endParaRPr/>
          </a:p>
        </p:txBody>
      </p:sp>
      <p:sp>
        <p:nvSpPr>
          <p:cNvPr id="241" name="Google Shape;24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Facilitator’s note:</a:t>
            </a:r>
            <a:endParaRPr/>
          </a:p>
          <a:p>
            <a:pPr marL="0" lvl="0" indent="0" algn="l" rtl="0">
              <a:spcBef>
                <a:spcPts val="0"/>
              </a:spcBef>
              <a:spcAft>
                <a:spcPts val="0"/>
              </a:spcAft>
              <a:buNone/>
            </a:pPr>
            <a:endParaRPr/>
          </a:p>
          <a:p>
            <a:pPr marL="0" lvl="0" indent="0" algn="l" rtl="0">
              <a:spcBef>
                <a:spcPts val="0"/>
              </a:spcBef>
              <a:spcAft>
                <a:spcPts val="0"/>
              </a:spcAft>
              <a:buNone/>
            </a:pPr>
            <a:r>
              <a:rPr lang="en-US"/>
              <a:t>Causal factor: this factor contributes to the problem but may not be root cause (most important) and may not be something SBC can address</a:t>
            </a:r>
            <a:endParaRPr/>
          </a:p>
          <a:p>
            <a:pPr marL="0" lvl="0" indent="0" algn="l" rtl="0">
              <a:spcBef>
                <a:spcPts val="0"/>
              </a:spcBef>
              <a:spcAft>
                <a:spcPts val="0"/>
              </a:spcAft>
              <a:buNone/>
            </a:pPr>
            <a:endParaRPr/>
          </a:p>
          <a:p>
            <a:pPr marL="0" lvl="0" indent="0" algn="l" rtl="0">
              <a:spcBef>
                <a:spcPts val="0"/>
              </a:spcBef>
              <a:spcAft>
                <a:spcPts val="0"/>
              </a:spcAft>
              <a:buNone/>
            </a:pPr>
            <a:r>
              <a:rPr lang="en-US"/>
              <a:t>Root cause: this is the factor or factors underlying a complex problem. The root cause in this exercise should be a factor that SBC can address. </a:t>
            </a:r>
            <a:endParaRPr/>
          </a:p>
        </p:txBody>
      </p:sp>
      <p:sp>
        <p:nvSpPr>
          <p:cNvPr id="247" name="Google Shape;24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Facilitator’s note: use the following sequence of slides to clarify the differences between problems SBC can solve, and larger issues that must be addressed with other approaches. This exercise will ensure the malaria SBC strategy prioritizes only those behaviors, and determinants of behavior, that SBC can improve. </a:t>
            </a:r>
            <a:endParaRPr/>
          </a:p>
          <a:p>
            <a:pPr marL="0" lvl="0" indent="0" algn="l" rtl="0">
              <a:spcBef>
                <a:spcPts val="0"/>
              </a:spcBef>
              <a:spcAft>
                <a:spcPts val="0"/>
              </a:spcAft>
              <a:buNone/>
            </a:pPr>
            <a:endParaRPr/>
          </a:p>
        </p:txBody>
      </p:sp>
      <p:sp>
        <p:nvSpPr>
          <p:cNvPr id="260" name="Google Shape;260;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Facilitator note: these should come directly from the National Strategic Plan. The purpose of this slide is to emphasize that the malaria SBC strategy’s purpose is to accomplish the broader NSP goals and objectives. </a:t>
            </a:r>
            <a:endParaRPr/>
          </a:p>
        </p:txBody>
      </p:sp>
      <p:sp>
        <p:nvSpPr>
          <p:cNvPr id="99" name="Google Shape;9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Facilitator’s note: The output of this exercise will be a draft situation analysis for malaria in pregnancy, vector control, and malaria case management. Refer to the tell-a-story with data worksheets and the strategy template guidance </a:t>
            </a:r>
            <a:endParaRPr/>
          </a:p>
        </p:txBody>
      </p:sp>
      <p:sp>
        <p:nvSpPr>
          <p:cNvPr id="401" name="Google Shape;401;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Facilitator note: refer to the P-Process as an example of an SBC process </a:t>
            </a:r>
            <a:r>
              <a:rPr lang="en-US" u="sng">
                <a:solidFill>
                  <a:schemeClr val="hlink"/>
                </a:solidFill>
                <a:hlinkClick r:id="rId3"/>
              </a:rPr>
              <a:t>https://www.thecompassforsbc.org/sbcc-tools/p-process</a:t>
            </a:r>
            <a:endParaRPr/>
          </a:p>
          <a:p>
            <a:pPr marL="0" lvl="0" indent="0" algn="l" rtl="0">
              <a:spcBef>
                <a:spcPts val="0"/>
              </a:spcBef>
              <a:spcAft>
                <a:spcPts val="0"/>
              </a:spcAft>
              <a:buNone/>
            </a:pPr>
            <a:endParaRPr/>
          </a:p>
          <a:p>
            <a:pPr marL="0" lvl="0" indent="0" algn="l" rtl="0">
              <a:spcBef>
                <a:spcPts val="0"/>
              </a:spcBef>
              <a:spcAft>
                <a:spcPts val="0"/>
              </a:spcAft>
              <a:buNone/>
            </a:pPr>
            <a:r>
              <a:rPr lang="en-US"/>
              <a:t>Focus demands sacrifice: a malaria SBC strategy that contains a list of every possible behavior, with activities to address every single behavioral determinant, is not likely to succeed in resource-limited environments. More importantly, audiences will not respond to too many messages: sacrificing the number of messages conveyed will achieve better recall </a:t>
            </a:r>
            <a:endParaRPr/>
          </a:p>
        </p:txBody>
      </p:sp>
      <p:sp>
        <p:nvSpPr>
          <p:cNvPr id="106" name="Google Shape;10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Facilitator’s note: refer to the accompanying stakeholder agendas (days 1-3) as well as the stakeholder terms of reference template</a:t>
            </a:r>
            <a:endParaRPr/>
          </a:p>
        </p:txBody>
      </p:sp>
      <p:sp>
        <p:nvSpPr>
          <p:cNvPr id="113" name="Google Shape;11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Facilitator notes: refer to strategy template guidance for sample situation analysis content. The following how-to resource may be helpful: </a:t>
            </a:r>
            <a:r>
              <a:rPr lang="en-US" u="sng">
                <a:solidFill>
                  <a:schemeClr val="hlink"/>
                </a:solidFill>
                <a:hlinkClick r:id="rId3"/>
              </a:rPr>
              <a:t>https://www.thecompassforsbc.org/how-to-guides/how-conduct-situation-analysis</a:t>
            </a:r>
            <a:endParaRPr/>
          </a:p>
        </p:txBody>
      </p:sp>
      <p:sp>
        <p:nvSpPr>
          <p:cNvPr id="127" name="Google Shape;12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Facilitator notes: refer to the strategy template guidance for examples of audience analyses and strategic communication approaches. </a:t>
            </a:r>
            <a:endParaRPr/>
          </a:p>
        </p:txBody>
      </p:sp>
      <p:sp>
        <p:nvSpPr>
          <p:cNvPr id="134" name="Google Shape;13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Facilitator notes: refer to the strategy template guidance for examples of  behavior-specific communication plans</a:t>
            </a:r>
            <a:endParaRPr/>
          </a:p>
        </p:txBody>
      </p:sp>
      <p:sp>
        <p:nvSpPr>
          <p:cNvPr id="141" name="Google Shape;14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831850" y="5347943"/>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a:t>Day 1 Overview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Description of trends</a:t>
            </a:r>
            <a:endParaRPr/>
          </a:p>
        </p:txBody>
      </p:sp>
      <p:sp>
        <p:nvSpPr>
          <p:cNvPr id="156" name="Google Shape;156;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a:t>Where were we in beginning of last strategy?</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Where are we now?</a:t>
            </a: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How did we get here?</a:t>
            </a:r>
            <a:endParaRPr/>
          </a:p>
        </p:txBody>
      </p:sp>
      <p:sp>
        <p:nvSpPr>
          <p:cNvPr id="163" name="Google Shape;163;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a:t>Potential explanations for trends – socioeconomic changes, commodities, policies, media environment etc.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SBC Programming</a:t>
            </a:r>
            <a:endParaRPr/>
          </a:p>
        </p:txBody>
      </p:sp>
      <p:sp>
        <p:nvSpPr>
          <p:cNvPr id="170" name="Google Shape;170;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a:t>What SBC efforts were made in your thematic area over this time period?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What don’t we know?</a:t>
            </a:r>
            <a:endParaRPr/>
          </a:p>
        </p:txBody>
      </p:sp>
      <p:sp>
        <p:nvSpPr>
          <p:cNvPr id="176" name="Google Shape;176;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a:t>Incomplete or missing data</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Potential opportunities for data collection</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b="1"/>
              <a:t>Exciting idea: What have you been interested in and would like to try, if given the chance</a:t>
            </a:r>
            <a:r>
              <a:rPr lang="en-US"/>
              <a:t>? </a:t>
            </a:r>
            <a:endParaRPr/>
          </a:p>
          <a:p>
            <a:pPr marL="0" lvl="0" indent="0" algn="l" rtl="0">
              <a:lnSpc>
                <a:spcPct val="90000"/>
              </a:lnSpc>
              <a:spcBef>
                <a:spcPts val="1000"/>
              </a:spcBef>
              <a:spcAft>
                <a:spcPts val="0"/>
              </a:spcAft>
              <a:buClr>
                <a:schemeClr val="dk1"/>
              </a:buClr>
              <a:buSzPts val="2800"/>
              <a:buNone/>
            </a:pPr>
            <a:br>
              <a:rPr lang="en-US"/>
            </a:br>
            <a:r>
              <a:rPr lang="en-US"/>
              <a:t>Focus on data collection, measurement or data use</a:t>
            </a:r>
            <a:br>
              <a:rPr lang="en-US"/>
            </a:b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1"/>
        <p:cNvGrpSpPr/>
        <p:nvPr/>
      </p:nvGrpSpPr>
      <p:grpSpPr>
        <a:xfrm>
          <a:off x="0" y="0"/>
          <a:ext cx="0" cy="0"/>
          <a:chOff x="0" y="0"/>
          <a:chExt cx="0" cy="0"/>
        </a:xfrm>
      </p:grpSpPr>
      <p:pic>
        <p:nvPicPr>
          <p:cNvPr id="182" name="Google Shape;182;p26"/>
          <p:cNvPicPr preferRelativeResize="0"/>
          <p:nvPr/>
        </p:nvPicPr>
        <p:blipFill rotWithShape="1">
          <a:blip r:embed="rId3">
            <a:alphaModFix/>
          </a:blip>
          <a:srcRect/>
          <a:stretch/>
        </p:blipFill>
        <p:spPr>
          <a:xfrm>
            <a:off x="2603500" y="1206500"/>
            <a:ext cx="6985000" cy="4445000"/>
          </a:xfrm>
          <a:prstGeom prst="rect">
            <a:avLst/>
          </a:prstGeom>
          <a:noFill/>
          <a:ln>
            <a:noFill/>
          </a:ln>
        </p:spPr>
      </p:pic>
      <p:sp>
        <p:nvSpPr>
          <p:cNvPr id="183" name="Google Shape;183;p26"/>
          <p:cNvSpPr/>
          <p:nvPr/>
        </p:nvSpPr>
        <p:spPr>
          <a:xfrm>
            <a:off x="5156617" y="5351489"/>
            <a:ext cx="2338465" cy="30001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7"/>
          <p:cNvSpPr txBox="1">
            <a:spLocks noGrp="1"/>
          </p:cNvSpPr>
          <p:nvPr>
            <p:ph type="title"/>
          </p:nvPr>
        </p:nvSpPr>
        <p:spPr>
          <a:xfrm>
            <a:off x="831850" y="5347943"/>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a:t>Shared Vision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28"/>
          <p:cNvPicPr preferRelativeResize="0"/>
          <p:nvPr/>
        </p:nvPicPr>
        <p:blipFill rotWithShape="1">
          <a:blip r:embed="rId3">
            <a:alphaModFix/>
          </a:blip>
          <a:srcRect/>
          <a:stretch/>
        </p:blipFill>
        <p:spPr>
          <a:xfrm>
            <a:off x="0" y="0"/>
            <a:ext cx="12192000" cy="7312874"/>
          </a:xfrm>
          <a:prstGeom prst="rect">
            <a:avLst/>
          </a:prstGeom>
          <a:noFill/>
          <a:ln>
            <a:noFill/>
          </a:ln>
        </p:spPr>
      </p:pic>
      <p:sp>
        <p:nvSpPr>
          <p:cNvPr id="195" name="Google Shape;195;p28"/>
          <p:cNvSpPr txBox="1">
            <a:spLocks noGrp="1"/>
          </p:cNvSpPr>
          <p:nvPr>
            <p:ph type="title"/>
          </p:nvPr>
        </p:nvSpPr>
        <p:spPr>
          <a:xfrm>
            <a:off x="1676412" y="3"/>
            <a:ext cx="10515600" cy="1325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5400"/>
              <a:buFont typeface="Calibri"/>
              <a:buNone/>
            </a:pPr>
            <a:r>
              <a:rPr lang="en-US" sz="5400" b="1">
                <a:solidFill>
                  <a:schemeClr val="lt1"/>
                </a:solidFill>
              </a:rPr>
              <a:t>A Day in the Life</a:t>
            </a:r>
            <a:endParaRPr sz="5400" b="1">
              <a:solidFill>
                <a:schemeClr val="lt1"/>
              </a:solidFill>
            </a:endParaRPr>
          </a:p>
          <a:p>
            <a:pPr marL="0" lvl="0" indent="0" algn="r" rtl="0">
              <a:lnSpc>
                <a:spcPct val="90000"/>
              </a:lnSpc>
              <a:spcBef>
                <a:spcPts val="0"/>
              </a:spcBef>
              <a:spcAft>
                <a:spcPts val="0"/>
              </a:spcAft>
              <a:buClr>
                <a:schemeClr val="lt1"/>
              </a:buClr>
              <a:buSzPts val="5400"/>
              <a:buFont typeface="Calibri"/>
              <a:buNone/>
            </a:pPr>
            <a:r>
              <a:rPr lang="en-US" sz="5400" b="1">
                <a:solidFill>
                  <a:schemeClr val="lt1"/>
                </a:solidFill>
              </a:rPr>
              <a:t>(update for your country)</a:t>
            </a:r>
            <a:endParaRPr sz="5400" b="1">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Shared Vision</a:t>
            </a:r>
            <a:endParaRPr/>
          </a:p>
        </p:txBody>
      </p:sp>
      <p:sp>
        <p:nvSpPr>
          <p:cNvPr id="201" name="Google Shape;201;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a:t>A shared vision statement:</a:t>
            </a:r>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Clarifies what is important</a:t>
            </a:r>
            <a:endParaRPr/>
          </a:p>
          <a:p>
            <a:pPr marL="228600" lvl="0" indent="-228600" algn="l" rtl="0">
              <a:lnSpc>
                <a:spcPct val="90000"/>
              </a:lnSpc>
              <a:spcBef>
                <a:spcPts val="1000"/>
              </a:spcBef>
              <a:spcAft>
                <a:spcPts val="0"/>
              </a:spcAft>
              <a:buClr>
                <a:schemeClr val="dk1"/>
              </a:buClr>
              <a:buSzPts val="2800"/>
              <a:buChar char="•"/>
            </a:pPr>
            <a:r>
              <a:rPr lang="en-US"/>
              <a:t>Illustrates what you want to happen in the future</a:t>
            </a:r>
            <a:endParaRPr/>
          </a:p>
          <a:p>
            <a:pPr marL="228600" lvl="0" indent="-228600" algn="l" rtl="0">
              <a:lnSpc>
                <a:spcPct val="90000"/>
              </a:lnSpc>
              <a:spcBef>
                <a:spcPts val="1000"/>
              </a:spcBef>
              <a:spcAft>
                <a:spcPts val="0"/>
              </a:spcAft>
              <a:buClr>
                <a:schemeClr val="dk1"/>
              </a:buClr>
              <a:buSzPts val="2800"/>
              <a:buChar char="•"/>
            </a:pPr>
            <a:r>
              <a:rPr lang="en-US"/>
              <a:t>Guides the strategy design and development process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Example vision statement: Zimbabwe</a:t>
            </a:r>
            <a:endParaRPr/>
          </a:p>
        </p:txBody>
      </p:sp>
      <p:sp>
        <p:nvSpPr>
          <p:cNvPr id="207" name="Google Shape;207;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None/>
            </a:pPr>
            <a:r>
              <a:rPr lang="en-US" sz="4400" i="1"/>
              <a:t>“To have a malaria free Zimbabwe through empowered communities who have the knowledge and skills to protect themselves from malaria.”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Example vision statement: Liberia</a:t>
            </a:r>
            <a:endParaRPr/>
          </a:p>
        </p:txBody>
      </p:sp>
      <p:sp>
        <p:nvSpPr>
          <p:cNvPr id="213" name="Google Shape;213;p3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None/>
            </a:pPr>
            <a:r>
              <a:rPr lang="en-US" sz="4400" i="1"/>
              <a:t>“The vision of the Liberia malaria program is a healthier Liberia with universal access to high quality malaria interventions with no malaria deaths”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Stakeholder workshop goals are to answer:</a:t>
            </a:r>
            <a:endParaRPr/>
          </a:p>
        </p:txBody>
      </p:sp>
      <p:sp>
        <p:nvSpPr>
          <p:cNvPr id="95" name="Google Shape;95;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514350" lvl="0" indent="-514350" algn="l" rtl="0">
              <a:lnSpc>
                <a:spcPct val="90000"/>
              </a:lnSpc>
              <a:spcBef>
                <a:spcPts val="0"/>
              </a:spcBef>
              <a:spcAft>
                <a:spcPts val="0"/>
              </a:spcAft>
              <a:buClr>
                <a:schemeClr val="dk1"/>
              </a:buClr>
              <a:buSzPts val="2800"/>
              <a:buFont typeface="Calibri"/>
              <a:buAutoNum type="arabicPeriod"/>
            </a:pPr>
            <a:r>
              <a:rPr lang="en-US"/>
              <a:t>Where are we?</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a:t>Where do we want to go?</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a:t>How did we get here?</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a:t>How will we know if we are getting where we want to go?</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a:t>How will we know when we are there?</a:t>
            </a:r>
            <a:endParaRPr/>
          </a:p>
          <a:p>
            <a:pPr marL="514350" lvl="0" indent="-336550" algn="l" rtl="0">
              <a:lnSpc>
                <a:spcPct val="90000"/>
              </a:lnSpc>
              <a:spcBef>
                <a:spcPts val="1000"/>
              </a:spcBef>
              <a:spcAft>
                <a:spcPts val="0"/>
              </a:spcAft>
              <a:buClr>
                <a:schemeClr val="dk1"/>
              </a:buClr>
              <a:buSzPts val="2800"/>
              <a:buFont typeface="Calibri"/>
              <a:buNone/>
            </a:pPr>
            <a:endParaRPr/>
          </a:p>
          <a:p>
            <a:pPr marL="514350" lvl="0" indent="-336550" algn="l" rtl="0">
              <a:lnSpc>
                <a:spcPct val="90000"/>
              </a:lnSpc>
              <a:spcBef>
                <a:spcPts val="1000"/>
              </a:spcBef>
              <a:spcAft>
                <a:spcPts val="0"/>
              </a:spcAft>
              <a:buClr>
                <a:schemeClr val="dk1"/>
              </a:buClr>
              <a:buSzPts val="2800"/>
              <a:buFont typeface="Calibri"/>
              <a:buNone/>
            </a:pPr>
            <a:endParaRPr/>
          </a:p>
          <a:p>
            <a:pPr marL="514350" lvl="0" indent="-336550" algn="l" rtl="0">
              <a:lnSpc>
                <a:spcPct val="90000"/>
              </a:lnSpc>
              <a:spcBef>
                <a:spcPts val="1000"/>
              </a:spcBef>
              <a:spcAft>
                <a:spcPts val="0"/>
              </a:spcAft>
              <a:buClr>
                <a:schemeClr val="dk1"/>
              </a:buClr>
              <a:buSzPts val="2800"/>
              <a:buFont typeface="Calibri"/>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Instructions</a:t>
            </a:r>
            <a:br>
              <a:rPr lang="en-US" b="1"/>
            </a:br>
            <a:endParaRPr b="1"/>
          </a:p>
        </p:txBody>
      </p:sp>
      <p:sp>
        <p:nvSpPr>
          <p:cNvPr id="219" name="Google Shape;219;p32"/>
          <p:cNvSpPr txBox="1">
            <a:spLocks noGrp="1"/>
          </p:cNvSpPr>
          <p:nvPr>
            <p:ph type="body" idx="1"/>
          </p:nvPr>
        </p:nvSpPr>
        <p:spPr>
          <a:xfrm>
            <a:off x="838200" y="1409075"/>
            <a:ext cx="10515600" cy="4767888"/>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4335"/>
              <a:buNone/>
            </a:pPr>
            <a:r>
              <a:rPr lang="en-US" sz="4335"/>
              <a:t>Individually write down: “It’s 2022 and malaria SBC has been wildly successful.” What does success in malaria communication looks like to you? </a:t>
            </a:r>
            <a:endParaRPr/>
          </a:p>
          <a:p>
            <a:pPr marL="0" lvl="0" indent="0" algn="l" rtl="0">
              <a:lnSpc>
                <a:spcPct val="70000"/>
              </a:lnSpc>
              <a:spcBef>
                <a:spcPts val="1000"/>
              </a:spcBef>
              <a:spcAft>
                <a:spcPts val="0"/>
              </a:spcAft>
              <a:buClr>
                <a:schemeClr val="dk1"/>
              </a:buClr>
              <a:buSzPts val="4335"/>
              <a:buNone/>
            </a:pPr>
            <a:endParaRPr sz="4335"/>
          </a:p>
          <a:p>
            <a:pPr marL="0" lvl="0" indent="0" algn="l" rtl="0">
              <a:lnSpc>
                <a:spcPct val="70000"/>
              </a:lnSpc>
              <a:spcBef>
                <a:spcPts val="1000"/>
              </a:spcBef>
              <a:spcAft>
                <a:spcPts val="0"/>
              </a:spcAft>
              <a:buClr>
                <a:schemeClr val="dk1"/>
              </a:buClr>
              <a:buSzPts val="4335"/>
              <a:buNone/>
            </a:pPr>
            <a:r>
              <a:rPr lang="en-US" sz="4335"/>
              <a:t>Then in groups, share your statements, then nominate two statements that you like the best.  Feel free to adapt statements shared by your group members. </a:t>
            </a:r>
            <a:endParaRPr sz="238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Instructions (part 2)</a:t>
            </a:r>
            <a:endParaRPr/>
          </a:p>
        </p:txBody>
      </p:sp>
      <p:sp>
        <p:nvSpPr>
          <p:cNvPr id="226" name="Google Shape;226;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sz="3200"/>
              <a:t>Participants get up and put a sticker on elements that they liked. </a:t>
            </a:r>
            <a:endParaRPr/>
          </a:p>
          <a:p>
            <a:pPr marL="0" lvl="0" indent="0" algn="l" rtl="0">
              <a:lnSpc>
                <a:spcPct val="90000"/>
              </a:lnSpc>
              <a:spcBef>
                <a:spcPts val="1000"/>
              </a:spcBef>
              <a:spcAft>
                <a:spcPts val="0"/>
              </a:spcAft>
              <a:buClr>
                <a:schemeClr val="dk1"/>
              </a:buClr>
              <a:buSzPts val="3200"/>
              <a:buNone/>
            </a:pPr>
            <a:endParaRPr sz="3200"/>
          </a:p>
          <a:p>
            <a:pPr marL="0" lvl="0" indent="0" algn="l" rtl="0">
              <a:lnSpc>
                <a:spcPct val="90000"/>
              </a:lnSpc>
              <a:spcBef>
                <a:spcPts val="1000"/>
              </a:spcBef>
              <a:spcAft>
                <a:spcPts val="0"/>
              </a:spcAft>
              <a:buClr>
                <a:schemeClr val="dk1"/>
              </a:buClr>
              <a:buSzPts val="3200"/>
              <a:buNone/>
            </a:pPr>
            <a:r>
              <a:rPr lang="en-US" sz="3200"/>
              <a:t>Discussion questions: </a:t>
            </a:r>
            <a:endParaRPr/>
          </a:p>
          <a:p>
            <a:pPr marL="228600" lvl="0" indent="-228600" algn="l" rtl="0">
              <a:lnSpc>
                <a:spcPct val="90000"/>
              </a:lnSpc>
              <a:spcBef>
                <a:spcPts val="1000"/>
              </a:spcBef>
              <a:spcAft>
                <a:spcPts val="0"/>
              </a:spcAft>
              <a:buClr>
                <a:schemeClr val="dk1"/>
              </a:buClr>
              <a:buSzPts val="3200"/>
              <a:buChar char="•"/>
            </a:pPr>
            <a:r>
              <a:rPr lang="en-US" sz="3200"/>
              <a:t>Why did you choose these elements?</a:t>
            </a:r>
            <a:endParaRPr/>
          </a:p>
          <a:p>
            <a:pPr marL="228600" lvl="0" indent="-228600" algn="l" rtl="0">
              <a:lnSpc>
                <a:spcPct val="90000"/>
              </a:lnSpc>
              <a:spcBef>
                <a:spcPts val="1000"/>
              </a:spcBef>
              <a:spcAft>
                <a:spcPts val="0"/>
              </a:spcAft>
              <a:buClr>
                <a:schemeClr val="dk1"/>
              </a:buClr>
              <a:buSzPts val="3200"/>
              <a:buChar char="•"/>
            </a:pPr>
            <a:r>
              <a:rPr lang="en-US" sz="3200"/>
              <a:t>What does success look like at the household level, community level, district or province level or national-level? </a:t>
            </a:r>
            <a:endParaRPr/>
          </a:p>
          <a:p>
            <a:pPr marL="228600" lvl="0" indent="-25400" algn="l" rtl="0">
              <a:lnSpc>
                <a:spcPct val="90000"/>
              </a:lnSpc>
              <a:spcBef>
                <a:spcPts val="1000"/>
              </a:spcBef>
              <a:spcAft>
                <a:spcPts val="0"/>
              </a:spcAft>
              <a:buClr>
                <a:schemeClr val="dk1"/>
              </a:buClr>
              <a:buSzPts val="3200"/>
              <a:buNone/>
            </a:pPr>
            <a:endParaRPr sz="3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4"/>
          <p:cNvSpPr/>
          <p:nvPr/>
        </p:nvSpPr>
        <p:spPr>
          <a:xfrm>
            <a:off x="9218950" y="3657600"/>
            <a:ext cx="2338465" cy="30001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33" name="Google Shape;233;p34"/>
          <p:cNvPicPr preferRelativeResize="0"/>
          <p:nvPr/>
        </p:nvPicPr>
        <p:blipFill rotWithShape="1">
          <a:blip r:embed="rId3">
            <a:alphaModFix/>
          </a:blip>
          <a:srcRect/>
          <a:stretch/>
        </p:blipFill>
        <p:spPr>
          <a:xfrm>
            <a:off x="5116643" y="0"/>
            <a:ext cx="7075357" cy="7075357"/>
          </a:xfrm>
          <a:prstGeom prst="rect">
            <a:avLst/>
          </a:prstGeom>
          <a:noFill/>
          <a:ln>
            <a:noFill/>
          </a:ln>
        </p:spPr>
      </p:pic>
      <p:sp>
        <p:nvSpPr>
          <p:cNvPr id="234" name="Google Shape;234;p34"/>
          <p:cNvSpPr/>
          <p:nvPr/>
        </p:nvSpPr>
        <p:spPr>
          <a:xfrm>
            <a:off x="0" y="0"/>
            <a:ext cx="9069049" cy="2760689"/>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5" name="Google Shape;235;p34"/>
          <p:cNvSpPr/>
          <p:nvPr/>
        </p:nvSpPr>
        <p:spPr>
          <a:xfrm>
            <a:off x="0" y="2760689"/>
            <a:ext cx="8292059" cy="431466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6" name="Google Shape;236;p34"/>
          <p:cNvSpPr txBox="1">
            <a:spLocks noGrp="1"/>
          </p:cNvSpPr>
          <p:nvPr>
            <p:ph type="title"/>
          </p:nvPr>
        </p:nvSpPr>
        <p:spPr>
          <a:xfrm>
            <a:off x="1079291" y="4187811"/>
            <a:ext cx="8844198"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Calibri"/>
              <a:buNone/>
            </a:pPr>
            <a:r>
              <a:rPr lang="en-US" sz="4000" i="1"/>
              <a:t>for what only appears in the roots.”</a:t>
            </a:r>
            <a:br>
              <a:rPr lang="en-US" sz="4000" i="1"/>
            </a:br>
            <a:r>
              <a:rPr lang="en-US" sz="4000" i="1"/>
              <a:t>							</a:t>
            </a:r>
            <a:r>
              <a:rPr lang="en-US" sz="2400" i="1"/>
              <a:t>-Rumi</a:t>
            </a:r>
            <a:endParaRPr sz="4000" i="1"/>
          </a:p>
        </p:txBody>
      </p:sp>
      <p:sp>
        <p:nvSpPr>
          <p:cNvPr id="237" name="Google Shape;237;p34"/>
          <p:cNvSpPr txBox="1"/>
          <p:nvPr/>
        </p:nvSpPr>
        <p:spPr>
          <a:xfrm>
            <a:off x="1079291" y="776274"/>
            <a:ext cx="9295151"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000"/>
              <a:buFont typeface="Calibri"/>
              <a:buNone/>
            </a:pPr>
            <a:r>
              <a:rPr lang="en-US" sz="4000" b="0" i="1" u="none" strike="noStrike" cap="none">
                <a:solidFill>
                  <a:schemeClr val="lt1"/>
                </a:solidFill>
                <a:latin typeface="Calibri"/>
                <a:ea typeface="Calibri"/>
                <a:cs typeface="Calibri"/>
                <a:sym typeface="Calibri"/>
              </a:rPr>
              <a:t>“Maybe you are searching among the branches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5"/>
          <p:cNvSpPr txBox="1">
            <a:spLocks noGrp="1"/>
          </p:cNvSpPr>
          <p:nvPr>
            <p:ph type="title"/>
          </p:nvPr>
        </p:nvSpPr>
        <p:spPr>
          <a:xfrm>
            <a:off x="831850" y="5347943"/>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a:t>Root Cause Analysis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Causal Factors and the Root Cause</a:t>
            </a:r>
            <a:endParaRPr/>
          </a:p>
        </p:txBody>
      </p:sp>
      <p:sp>
        <p:nvSpPr>
          <p:cNvPr id="250" name="Google Shape;250;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What sequence of event leads to the problem?</a:t>
            </a:r>
            <a:endParaRPr/>
          </a:p>
          <a:p>
            <a:pPr marL="228600" lvl="0" indent="-228600" algn="l" rtl="0">
              <a:lnSpc>
                <a:spcPct val="90000"/>
              </a:lnSpc>
              <a:spcBef>
                <a:spcPts val="1000"/>
              </a:spcBef>
              <a:spcAft>
                <a:spcPts val="0"/>
              </a:spcAft>
              <a:buClr>
                <a:schemeClr val="dk1"/>
              </a:buClr>
              <a:buSzPts val="2800"/>
              <a:buChar char="•"/>
            </a:pPr>
            <a:r>
              <a:rPr lang="en-US"/>
              <a:t>What conditions allow the problem to occur?</a:t>
            </a:r>
            <a:endParaRPr/>
          </a:p>
          <a:p>
            <a:pPr marL="228600" lvl="0" indent="-228600" algn="l" rtl="0">
              <a:lnSpc>
                <a:spcPct val="90000"/>
              </a:lnSpc>
              <a:spcBef>
                <a:spcPts val="1000"/>
              </a:spcBef>
              <a:spcAft>
                <a:spcPts val="0"/>
              </a:spcAft>
              <a:buClr>
                <a:schemeClr val="dk1"/>
              </a:buClr>
              <a:buSzPts val="2800"/>
              <a:buChar char="•"/>
            </a:pPr>
            <a:r>
              <a:rPr lang="en-US"/>
              <a:t>What problems co-exist with the root cause contribute to it?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Root cause analysis objectives</a:t>
            </a:r>
            <a:endParaRPr/>
          </a:p>
        </p:txBody>
      </p:sp>
      <p:sp>
        <p:nvSpPr>
          <p:cNvPr id="256" name="Google Shape;256;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Know the difference between </a:t>
            </a:r>
            <a:r>
              <a:rPr lang="en-US" u="sng"/>
              <a:t>causal factors</a:t>
            </a:r>
            <a:r>
              <a:rPr lang="en-US"/>
              <a:t> and the </a:t>
            </a:r>
            <a:r>
              <a:rPr lang="en-US" u="sng"/>
              <a:t>root cause </a:t>
            </a:r>
            <a:r>
              <a:rPr lang="en-US"/>
              <a:t>of a problem</a:t>
            </a:r>
            <a:endParaRPr/>
          </a:p>
          <a:p>
            <a:pPr marL="228600" lvl="0" indent="-228600" algn="l" rtl="0">
              <a:lnSpc>
                <a:spcPct val="90000"/>
              </a:lnSpc>
              <a:spcBef>
                <a:spcPts val="1000"/>
              </a:spcBef>
              <a:spcAft>
                <a:spcPts val="0"/>
              </a:spcAft>
              <a:buClr>
                <a:schemeClr val="dk1"/>
              </a:buClr>
              <a:buSzPts val="2800"/>
              <a:buChar char="•"/>
            </a:pPr>
            <a:r>
              <a:rPr lang="en-US"/>
              <a:t>Identify </a:t>
            </a:r>
            <a:r>
              <a:rPr lang="en-US" u="sng"/>
              <a:t>causal factors </a:t>
            </a:r>
            <a:r>
              <a:rPr lang="en-US"/>
              <a:t>of a public health problem (issues that contribute to the problem in general)</a:t>
            </a:r>
            <a:endParaRPr/>
          </a:p>
          <a:p>
            <a:pPr marL="228600" lvl="0" indent="-228600" algn="l" rtl="0">
              <a:lnSpc>
                <a:spcPct val="90000"/>
              </a:lnSpc>
              <a:spcBef>
                <a:spcPts val="1000"/>
              </a:spcBef>
              <a:spcAft>
                <a:spcPts val="0"/>
              </a:spcAft>
              <a:buClr>
                <a:schemeClr val="dk1"/>
              </a:buClr>
              <a:buSzPts val="2800"/>
              <a:buChar char="•"/>
            </a:pPr>
            <a:r>
              <a:rPr lang="en-US"/>
              <a:t>Identify </a:t>
            </a:r>
            <a:r>
              <a:rPr lang="en-US" u="sng"/>
              <a:t>root causes </a:t>
            </a:r>
            <a:r>
              <a:rPr lang="en-US"/>
              <a:t>of a public health problem (both program and communication challenges)</a:t>
            </a:r>
            <a:endParaRPr/>
          </a:p>
          <a:p>
            <a:pPr marL="228600" lvl="0" indent="-228600" algn="l" rtl="0">
              <a:lnSpc>
                <a:spcPct val="90000"/>
              </a:lnSpc>
              <a:spcBef>
                <a:spcPts val="1000"/>
              </a:spcBef>
              <a:spcAft>
                <a:spcPts val="0"/>
              </a:spcAft>
              <a:buClr>
                <a:schemeClr val="dk1"/>
              </a:buClr>
              <a:buSzPts val="2800"/>
              <a:buChar char="•"/>
            </a:pPr>
            <a:r>
              <a:rPr lang="en-US"/>
              <a:t>Identify and rank </a:t>
            </a:r>
            <a:r>
              <a:rPr lang="en-US" u="sng"/>
              <a:t>SBC challenges</a:t>
            </a:r>
            <a:r>
              <a:rPr lang="en-US"/>
              <a:t> (those changes we can solve through SBC)</a:t>
            </a:r>
            <a:endParaRPr u="sng"/>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8"/>
          <p:cNvSpPr/>
          <p:nvPr/>
        </p:nvSpPr>
        <p:spPr>
          <a:xfrm>
            <a:off x="4818183" y="140677"/>
            <a:ext cx="1184031" cy="93287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dk1"/>
                </a:solidFill>
                <a:latin typeface="Calibri"/>
                <a:ea typeface="Calibri"/>
                <a:cs typeface="Calibri"/>
                <a:sym typeface="Calibri"/>
              </a:rPr>
              <a:t>Malaria in Pregnancy</a:t>
            </a:r>
            <a:endParaRPr/>
          </a:p>
        </p:txBody>
      </p:sp>
      <p:cxnSp>
        <p:nvCxnSpPr>
          <p:cNvPr id="263" name="Google Shape;263;p38"/>
          <p:cNvCxnSpPr/>
          <p:nvPr/>
        </p:nvCxnSpPr>
        <p:spPr>
          <a:xfrm flipH="1">
            <a:off x="4196860" y="713459"/>
            <a:ext cx="422031" cy="609600"/>
          </a:xfrm>
          <a:prstGeom prst="straightConnector1">
            <a:avLst/>
          </a:prstGeom>
          <a:noFill/>
          <a:ln w="9525" cap="flat" cmpd="sng">
            <a:solidFill>
              <a:schemeClr val="accent1"/>
            </a:solidFill>
            <a:prstDash val="solid"/>
            <a:miter lim="800000"/>
            <a:headEnd type="none" w="sm" len="sm"/>
            <a:tailEnd type="triangle" w="med" len="med"/>
          </a:ln>
        </p:spPr>
      </p:cxnSp>
      <p:cxnSp>
        <p:nvCxnSpPr>
          <p:cNvPr id="264" name="Google Shape;264;p38"/>
          <p:cNvCxnSpPr/>
          <p:nvPr/>
        </p:nvCxnSpPr>
        <p:spPr>
          <a:xfrm>
            <a:off x="6084271" y="707598"/>
            <a:ext cx="515816" cy="492369"/>
          </a:xfrm>
          <a:prstGeom prst="straightConnector1">
            <a:avLst/>
          </a:prstGeom>
          <a:noFill/>
          <a:ln w="9525" cap="flat" cmpd="sng">
            <a:solidFill>
              <a:schemeClr val="accent1"/>
            </a:solidFill>
            <a:prstDash val="solid"/>
            <a:miter lim="800000"/>
            <a:headEnd type="none" w="sm" len="sm"/>
            <a:tailEnd type="triangle" w="med" len="med"/>
          </a:ln>
        </p:spPr>
      </p:cxnSp>
      <p:sp>
        <p:nvSpPr>
          <p:cNvPr id="265" name="Google Shape;265;p38"/>
          <p:cNvSpPr txBox="1"/>
          <p:nvPr/>
        </p:nvSpPr>
        <p:spPr>
          <a:xfrm>
            <a:off x="6224951" y="249166"/>
            <a:ext cx="190552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Apparent Problem</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9"/>
          <p:cNvSpPr/>
          <p:nvPr/>
        </p:nvSpPr>
        <p:spPr>
          <a:xfrm>
            <a:off x="4818183" y="140677"/>
            <a:ext cx="1184031" cy="93287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Malaria in Pregnancy</a:t>
            </a:r>
            <a:endParaRPr/>
          </a:p>
        </p:txBody>
      </p:sp>
      <p:sp>
        <p:nvSpPr>
          <p:cNvPr id="271" name="Google Shape;271;p39"/>
          <p:cNvSpPr/>
          <p:nvPr/>
        </p:nvSpPr>
        <p:spPr>
          <a:xfrm>
            <a:off x="3247292" y="1465386"/>
            <a:ext cx="1184031" cy="93287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Low IPTp Uptake</a:t>
            </a:r>
            <a:endParaRPr/>
          </a:p>
        </p:txBody>
      </p:sp>
      <p:sp>
        <p:nvSpPr>
          <p:cNvPr id="272" name="Google Shape;272;p39"/>
          <p:cNvSpPr/>
          <p:nvPr/>
        </p:nvSpPr>
        <p:spPr>
          <a:xfrm>
            <a:off x="6224953" y="1465386"/>
            <a:ext cx="1184031" cy="93287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Untreated fever</a:t>
            </a:r>
            <a:endParaRPr/>
          </a:p>
        </p:txBody>
      </p:sp>
      <p:cxnSp>
        <p:nvCxnSpPr>
          <p:cNvPr id="273" name="Google Shape;273;p39"/>
          <p:cNvCxnSpPr/>
          <p:nvPr/>
        </p:nvCxnSpPr>
        <p:spPr>
          <a:xfrm flipH="1">
            <a:off x="4196860" y="713459"/>
            <a:ext cx="422031" cy="609600"/>
          </a:xfrm>
          <a:prstGeom prst="straightConnector1">
            <a:avLst/>
          </a:prstGeom>
          <a:noFill/>
          <a:ln w="9525" cap="flat" cmpd="sng">
            <a:solidFill>
              <a:schemeClr val="accent1"/>
            </a:solidFill>
            <a:prstDash val="solid"/>
            <a:miter lim="800000"/>
            <a:headEnd type="none" w="sm" len="sm"/>
            <a:tailEnd type="triangle" w="med" len="med"/>
          </a:ln>
        </p:spPr>
      </p:cxnSp>
      <p:cxnSp>
        <p:nvCxnSpPr>
          <p:cNvPr id="274" name="Google Shape;274;p39"/>
          <p:cNvCxnSpPr/>
          <p:nvPr/>
        </p:nvCxnSpPr>
        <p:spPr>
          <a:xfrm>
            <a:off x="6084271" y="707598"/>
            <a:ext cx="515816" cy="492369"/>
          </a:xfrm>
          <a:prstGeom prst="straightConnector1">
            <a:avLst/>
          </a:prstGeom>
          <a:noFill/>
          <a:ln w="9525" cap="flat" cmpd="sng">
            <a:solidFill>
              <a:schemeClr val="accent1"/>
            </a:solidFill>
            <a:prstDash val="solid"/>
            <a:miter lim="800000"/>
            <a:headEnd type="none" w="sm" len="sm"/>
            <a:tailEnd type="triangle" w="med" len="med"/>
          </a:ln>
        </p:spPr>
      </p:cxnSp>
      <p:sp>
        <p:nvSpPr>
          <p:cNvPr id="275" name="Google Shape;275;p39"/>
          <p:cNvSpPr txBox="1"/>
          <p:nvPr/>
        </p:nvSpPr>
        <p:spPr>
          <a:xfrm>
            <a:off x="6224951" y="249166"/>
            <a:ext cx="190552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Apparent Problem</a:t>
            </a:r>
            <a:endParaRPr/>
          </a:p>
        </p:txBody>
      </p:sp>
      <p:sp>
        <p:nvSpPr>
          <p:cNvPr id="276" name="Google Shape;276;p39"/>
          <p:cNvSpPr txBox="1"/>
          <p:nvPr/>
        </p:nvSpPr>
        <p:spPr>
          <a:xfrm>
            <a:off x="7945046" y="1656477"/>
            <a:ext cx="2260747"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Symptoms of problem</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(causal factors)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0"/>
          <p:cNvSpPr/>
          <p:nvPr/>
        </p:nvSpPr>
        <p:spPr>
          <a:xfrm>
            <a:off x="4818183" y="140677"/>
            <a:ext cx="1184031" cy="93287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Malaria in Pregnancy</a:t>
            </a:r>
            <a:endParaRPr/>
          </a:p>
        </p:txBody>
      </p:sp>
      <p:sp>
        <p:nvSpPr>
          <p:cNvPr id="282" name="Google Shape;282;p40"/>
          <p:cNvSpPr/>
          <p:nvPr/>
        </p:nvSpPr>
        <p:spPr>
          <a:xfrm>
            <a:off x="3247292" y="1465386"/>
            <a:ext cx="1184031" cy="93287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Low IPTp Uptake</a:t>
            </a:r>
            <a:endParaRPr/>
          </a:p>
        </p:txBody>
      </p:sp>
      <p:sp>
        <p:nvSpPr>
          <p:cNvPr id="283" name="Google Shape;283;p40"/>
          <p:cNvSpPr/>
          <p:nvPr/>
        </p:nvSpPr>
        <p:spPr>
          <a:xfrm>
            <a:off x="6224953" y="1465386"/>
            <a:ext cx="1184031" cy="93287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Untreated fever</a:t>
            </a:r>
            <a:endParaRPr/>
          </a:p>
        </p:txBody>
      </p:sp>
      <p:sp>
        <p:nvSpPr>
          <p:cNvPr id="284" name="Google Shape;284;p40"/>
          <p:cNvSpPr/>
          <p:nvPr/>
        </p:nvSpPr>
        <p:spPr>
          <a:xfrm>
            <a:off x="1746736" y="2934141"/>
            <a:ext cx="1184031" cy="93287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Late booking for first ANC</a:t>
            </a:r>
            <a:endParaRPr/>
          </a:p>
        </p:txBody>
      </p:sp>
      <p:sp>
        <p:nvSpPr>
          <p:cNvPr id="285" name="Google Shape;285;p40"/>
          <p:cNvSpPr/>
          <p:nvPr/>
        </p:nvSpPr>
        <p:spPr>
          <a:xfrm>
            <a:off x="7713776" y="2930757"/>
            <a:ext cx="1184031" cy="93287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Distance from facility</a:t>
            </a:r>
            <a:endParaRPr/>
          </a:p>
        </p:txBody>
      </p:sp>
      <p:sp>
        <p:nvSpPr>
          <p:cNvPr id="286" name="Google Shape;286;p40"/>
          <p:cNvSpPr/>
          <p:nvPr/>
        </p:nvSpPr>
        <p:spPr>
          <a:xfrm>
            <a:off x="3874473" y="2930758"/>
            <a:ext cx="1184031" cy="93287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Facility SP stock-outs</a:t>
            </a:r>
            <a:endParaRPr/>
          </a:p>
        </p:txBody>
      </p:sp>
      <p:sp>
        <p:nvSpPr>
          <p:cNvPr id="287" name="Google Shape;287;p40"/>
          <p:cNvSpPr/>
          <p:nvPr/>
        </p:nvSpPr>
        <p:spPr>
          <a:xfrm>
            <a:off x="5416056" y="2938692"/>
            <a:ext cx="1184031" cy="93287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Low perceived risk</a:t>
            </a:r>
            <a:endParaRPr/>
          </a:p>
        </p:txBody>
      </p:sp>
      <p:cxnSp>
        <p:nvCxnSpPr>
          <p:cNvPr id="288" name="Google Shape;288;p40"/>
          <p:cNvCxnSpPr/>
          <p:nvPr/>
        </p:nvCxnSpPr>
        <p:spPr>
          <a:xfrm flipH="1">
            <a:off x="4196860" y="713459"/>
            <a:ext cx="422031" cy="609600"/>
          </a:xfrm>
          <a:prstGeom prst="straightConnector1">
            <a:avLst/>
          </a:prstGeom>
          <a:noFill/>
          <a:ln w="9525" cap="flat" cmpd="sng">
            <a:solidFill>
              <a:schemeClr val="accent1"/>
            </a:solidFill>
            <a:prstDash val="solid"/>
            <a:miter lim="800000"/>
            <a:headEnd type="none" w="sm" len="sm"/>
            <a:tailEnd type="triangle" w="med" len="med"/>
          </a:ln>
        </p:spPr>
      </p:cxnSp>
      <p:cxnSp>
        <p:nvCxnSpPr>
          <p:cNvPr id="289" name="Google Shape;289;p40"/>
          <p:cNvCxnSpPr/>
          <p:nvPr/>
        </p:nvCxnSpPr>
        <p:spPr>
          <a:xfrm>
            <a:off x="6084271" y="707598"/>
            <a:ext cx="515816" cy="492369"/>
          </a:xfrm>
          <a:prstGeom prst="straightConnector1">
            <a:avLst/>
          </a:prstGeom>
          <a:noFill/>
          <a:ln w="9525" cap="flat" cmpd="sng">
            <a:solidFill>
              <a:schemeClr val="accent1"/>
            </a:solidFill>
            <a:prstDash val="solid"/>
            <a:miter lim="800000"/>
            <a:headEnd type="none" w="sm" len="sm"/>
            <a:tailEnd type="triangle" w="med" len="med"/>
          </a:ln>
        </p:spPr>
      </p:cxnSp>
      <p:cxnSp>
        <p:nvCxnSpPr>
          <p:cNvPr id="290" name="Google Shape;290;p40"/>
          <p:cNvCxnSpPr/>
          <p:nvPr/>
        </p:nvCxnSpPr>
        <p:spPr>
          <a:xfrm flipH="1">
            <a:off x="2766645" y="2283672"/>
            <a:ext cx="328245" cy="498230"/>
          </a:xfrm>
          <a:prstGeom prst="straightConnector1">
            <a:avLst/>
          </a:prstGeom>
          <a:noFill/>
          <a:ln w="9525" cap="flat" cmpd="sng">
            <a:solidFill>
              <a:schemeClr val="accent1"/>
            </a:solidFill>
            <a:prstDash val="solid"/>
            <a:miter lim="800000"/>
            <a:headEnd type="none" w="sm" len="sm"/>
            <a:tailEnd type="triangle" w="med" len="med"/>
          </a:ln>
        </p:spPr>
      </p:cxnSp>
      <p:cxnSp>
        <p:nvCxnSpPr>
          <p:cNvPr id="291" name="Google Shape;291;p40"/>
          <p:cNvCxnSpPr/>
          <p:nvPr/>
        </p:nvCxnSpPr>
        <p:spPr>
          <a:xfrm>
            <a:off x="7561384" y="2283672"/>
            <a:ext cx="515816" cy="492369"/>
          </a:xfrm>
          <a:prstGeom prst="straightConnector1">
            <a:avLst/>
          </a:prstGeom>
          <a:noFill/>
          <a:ln w="9525" cap="flat" cmpd="sng">
            <a:solidFill>
              <a:schemeClr val="accent1"/>
            </a:solidFill>
            <a:prstDash val="solid"/>
            <a:miter lim="800000"/>
            <a:headEnd type="none" w="sm" len="sm"/>
            <a:tailEnd type="triangle" w="med" len="med"/>
          </a:ln>
        </p:spPr>
      </p:cxnSp>
      <p:cxnSp>
        <p:nvCxnSpPr>
          <p:cNvPr id="292" name="Google Shape;292;p40"/>
          <p:cNvCxnSpPr/>
          <p:nvPr/>
        </p:nvCxnSpPr>
        <p:spPr>
          <a:xfrm>
            <a:off x="4360983" y="2500387"/>
            <a:ext cx="93786" cy="386862"/>
          </a:xfrm>
          <a:prstGeom prst="straightConnector1">
            <a:avLst/>
          </a:prstGeom>
          <a:noFill/>
          <a:ln w="9525" cap="flat" cmpd="sng">
            <a:solidFill>
              <a:schemeClr val="accent1"/>
            </a:solidFill>
            <a:prstDash val="solid"/>
            <a:miter lim="800000"/>
            <a:headEnd type="none" w="sm" len="sm"/>
            <a:tailEnd type="triangle" w="med" len="med"/>
          </a:ln>
        </p:spPr>
      </p:cxnSp>
      <p:cxnSp>
        <p:nvCxnSpPr>
          <p:cNvPr id="293" name="Google Shape;293;p40"/>
          <p:cNvCxnSpPr/>
          <p:nvPr/>
        </p:nvCxnSpPr>
        <p:spPr>
          <a:xfrm flipH="1">
            <a:off x="6160474" y="2458045"/>
            <a:ext cx="128954" cy="433755"/>
          </a:xfrm>
          <a:prstGeom prst="straightConnector1">
            <a:avLst/>
          </a:prstGeom>
          <a:noFill/>
          <a:ln w="9525" cap="flat" cmpd="sng">
            <a:solidFill>
              <a:schemeClr val="accent1"/>
            </a:solidFill>
            <a:prstDash val="solid"/>
            <a:miter lim="800000"/>
            <a:headEnd type="none" w="sm" len="sm"/>
            <a:tailEnd type="triangle" w="med" len="med"/>
          </a:ln>
        </p:spPr>
      </p:cxnSp>
      <p:sp>
        <p:nvSpPr>
          <p:cNvPr id="294" name="Google Shape;294;p40"/>
          <p:cNvSpPr txBox="1"/>
          <p:nvPr/>
        </p:nvSpPr>
        <p:spPr>
          <a:xfrm>
            <a:off x="6224951" y="249166"/>
            <a:ext cx="190552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Apparent Problem</a:t>
            </a:r>
            <a:endParaRPr/>
          </a:p>
        </p:txBody>
      </p:sp>
      <p:sp>
        <p:nvSpPr>
          <p:cNvPr id="295" name="Google Shape;295;p40"/>
          <p:cNvSpPr txBox="1"/>
          <p:nvPr/>
        </p:nvSpPr>
        <p:spPr>
          <a:xfrm>
            <a:off x="7945046" y="1656477"/>
            <a:ext cx="2260747"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Symptoms of problem</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(causal factors) </a:t>
            </a:r>
            <a:endParaRPr/>
          </a:p>
        </p:txBody>
      </p:sp>
      <p:sp>
        <p:nvSpPr>
          <p:cNvPr id="296" name="Google Shape;296;p40"/>
          <p:cNvSpPr txBox="1"/>
          <p:nvPr/>
        </p:nvSpPr>
        <p:spPr>
          <a:xfrm>
            <a:off x="9287546" y="3106709"/>
            <a:ext cx="2069221"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Possible root causes</a:t>
            </a:r>
            <a:endParaRPr sz="18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1"/>
          <p:cNvSpPr/>
          <p:nvPr/>
        </p:nvSpPr>
        <p:spPr>
          <a:xfrm>
            <a:off x="4818183" y="140677"/>
            <a:ext cx="1184031" cy="93287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Malaria in Pregnancy</a:t>
            </a:r>
            <a:endParaRPr/>
          </a:p>
        </p:txBody>
      </p:sp>
      <p:sp>
        <p:nvSpPr>
          <p:cNvPr id="302" name="Google Shape;302;p41"/>
          <p:cNvSpPr/>
          <p:nvPr/>
        </p:nvSpPr>
        <p:spPr>
          <a:xfrm>
            <a:off x="3247292" y="1465386"/>
            <a:ext cx="1184031" cy="93287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Low IPTp Uptake</a:t>
            </a:r>
            <a:endParaRPr/>
          </a:p>
        </p:txBody>
      </p:sp>
      <p:sp>
        <p:nvSpPr>
          <p:cNvPr id="303" name="Google Shape;303;p41"/>
          <p:cNvSpPr/>
          <p:nvPr/>
        </p:nvSpPr>
        <p:spPr>
          <a:xfrm>
            <a:off x="6224953" y="1465386"/>
            <a:ext cx="1184031" cy="93287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Untreated fever</a:t>
            </a:r>
            <a:endParaRPr/>
          </a:p>
        </p:txBody>
      </p:sp>
      <p:sp>
        <p:nvSpPr>
          <p:cNvPr id="304" name="Google Shape;304;p41"/>
          <p:cNvSpPr/>
          <p:nvPr/>
        </p:nvSpPr>
        <p:spPr>
          <a:xfrm>
            <a:off x="1746736" y="2934141"/>
            <a:ext cx="1184031" cy="93287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Late booking for first ANC</a:t>
            </a:r>
            <a:endParaRPr/>
          </a:p>
        </p:txBody>
      </p:sp>
      <p:sp>
        <p:nvSpPr>
          <p:cNvPr id="305" name="Google Shape;305;p41"/>
          <p:cNvSpPr/>
          <p:nvPr/>
        </p:nvSpPr>
        <p:spPr>
          <a:xfrm>
            <a:off x="7713776" y="2930757"/>
            <a:ext cx="1184031" cy="93287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Distance from facility</a:t>
            </a:r>
            <a:endParaRPr/>
          </a:p>
        </p:txBody>
      </p:sp>
      <p:sp>
        <p:nvSpPr>
          <p:cNvPr id="306" name="Google Shape;306;p41"/>
          <p:cNvSpPr/>
          <p:nvPr/>
        </p:nvSpPr>
        <p:spPr>
          <a:xfrm>
            <a:off x="3874473" y="2930758"/>
            <a:ext cx="1184031" cy="93287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Facility SP stock-outs</a:t>
            </a:r>
            <a:endParaRPr/>
          </a:p>
        </p:txBody>
      </p:sp>
      <p:sp>
        <p:nvSpPr>
          <p:cNvPr id="307" name="Google Shape;307;p41"/>
          <p:cNvSpPr/>
          <p:nvPr/>
        </p:nvSpPr>
        <p:spPr>
          <a:xfrm>
            <a:off x="5416056" y="2938692"/>
            <a:ext cx="1184031" cy="93287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Low perceived risk</a:t>
            </a:r>
            <a:endParaRPr/>
          </a:p>
        </p:txBody>
      </p:sp>
      <p:cxnSp>
        <p:nvCxnSpPr>
          <p:cNvPr id="308" name="Google Shape;308;p41"/>
          <p:cNvCxnSpPr/>
          <p:nvPr/>
        </p:nvCxnSpPr>
        <p:spPr>
          <a:xfrm flipH="1">
            <a:off x="4196860" y="713459"/>
            <a:ext cx="422031" cy="609600"/>
          </a:xfrm>
          <a:prstGeom prst="straightConnector1">
            <a:avLst/>
          </a:prstGeom>
          <a:noFill/>
          <a:ln w="9525" cap="flat" cmpd="sng">
            <a:solidFill>
              <a:schemeClr val="accent1"/>
            </a:solidFill>
            <a:prstDash val="solid"/>
            <a:miter lim="800000"/>
            <a:headEnd type="none" w="sm" len="sm"/>
            <a:tailEnd type="triangle" w="med" len="med"/>
          </a:ln>
        </p:spPr>
      </p:cxnSp>
      <p:cxnSp>
        <p:nvCxnSpPr>
          <p:cNvPr id="309" name="Google Shape;309;p41"/>
          <p:cNvCxnSpPr/>
          <p:nvPr/>
        </p:nvCxnSpPr>
        <p:spPr>
          <a:xfrm>
            <a:off x="6084271" y="707598"/>
            <a:ext cx="515816" cy="492369"/>
          </a:xfrm>
          <a:prstGeom prst="straightConnector1">
            <a:avLst/>
          </a:prstGeom>
          <a:noFill/>
          <a:ln w="9525" cap="flat" cmpd="sng">
            <a:solidFill>
              <a:schemeClr val="accent1"/>
            </a:solidFill>
            <a:prstDash val="solid"/>
            <a:miter lim="800000"/>
            <a:headEnd type="none" w="sm" len="sm"/>
            <a:tailEnd type="triangle" w="med" len="med"/>
          </a:ln>
        </p:spPr>
      </p:cxnSp>
      <p:cxnSp>
        <p:nvCxnSpPr>
          <p:cNvPr id="310" name="Google Shape;310;p41"/>
          <p:cNvCxnSpPr/>
          <p:nvPr/>
        </p:nvCxnSpPr>
        <p:spPr>
          <a:xfrm flipH="1">
            <a:off x="2766645" y="2283672"/>
            <a:ext cx="328245" cy="498230"/>
          </a:xfrm>
          <a:prstGeom prst="straightConnector1">
            <a:avLst/>
          </a:prstGeom>
          <a:noFill/>
          <a:ln w="9525" cap="flat" cmpd="sng">
            <a:solidFill>
              <a:schemeClr val="accent1"/>
            </a:solidFill>
            <a:prstDash val="solid"/>
            <a:miter lim="800000"/>
            <a:headEnd type="none" w="sm" len="sm"/>
            <a:tailEnd type="triangle" w="med" len="med"/>
          </a:ln>
        </p:spPr>
      </p:cxnSp>
      <p:cxnSp>
        <p:nvCxnSpPr>
          <p:cNvPr id="311" name="Google Shape;311;p41"/>
          <p:cNvCxnSpPr/>
          <p:nvPr/>
        </p:nvCxnSpPr>
        <p:spPr>
          <a:xfrm>
            <a:off x="7561384" y="2283672"/>
            <a:ext cx="515816" cy="492369"/>
          </a:xfrm>
          <a:prstGeom prst="straightConnector1">
            <a:avLst/>
          </a:prstGeom>
          <a:noFill/>
          <a:ln w="9525" cap="flat" cmpd="sng">
            <a:solidFill>
              <a:schemeClr val="accent1"/>
            </a:solidFill>
            <a:prstDash val="solid"/>
            <a:miter lim="800000"/>
            <a:headEnd type="none" w="sm" len="sm"/>
            <a:tailEnd type="triangle" w="med" len="med"/>
          </a:ln>
        </p:spPr>
      </p:cxnSp>
      <p:cxnSp>
        <p:nvCxnSpPr>
          <p:cNvPr id="312" name="Google Shape;312;p41"/>
          <p:cNvCxnSpPr/>
          <p:nvPr/>
        </p:nvCxnSpPr>
        <p:spPr>
          <a:xfrm>
            <a:off x="4360983" y="2500387"/>
            <a:ext cx="93786" cy="386862"/>
          </a:xfrm>
          <a:prstGeom prst="straightConnector1">
            <a:avLst/>
          </a:prstGeom>
          <a:noFill/>
          <a:ln w="9525" cap="flat" cmpd="sng">
            <a:solidFill>
              <a:schemeClr val="accent1"/>
            </a:solidFill>
            <a:prstDash val="solid"/>
            <a:miter lim="800000"/>
            <a:headEnd type="none" w="sm" len="sm"/>
            <a:tailEnd type="triangle" w="med" len="med"/>
          </a:ln>
        </p:spPr>
      </p:cxnSp>
      <p:cxnSp>
        <p:nvCxnSpPr>
          <p:cNvPr id="313" name="Google Shape;313;p41"/>
          <p:cNvCxnSpPr/>
          <p:nvPr/>
        </p:nvCxnSpPr>
        <p:spPr>
          <a:xfrm flipH="1">
            <a:off x="6160474" y="2458045"/>
            <a:ext cx="128954" cy="433755"/>
          </a:xfrm>
          <a:prstGeom prst="straightConnector1">
            <a:avLst/>
          </a:prstGeom>
          <a:noFill/>
          <a:ln w="9525" cap="flat" cmpd="sng">
            <a:solidFill>
              <a:schemeClr val="accent1"/>
            </a:solidFill>
            <a:prstDash val="solid"/>
            <a:miter lim="800000"/>
            <a:headEnd type="none" w="sm" len="sm"/>
            <a:tailEnd type="triangle" w="med" len="med"/>
          </a:ln>
        </p:spPr>
      </p:cxnSp>
      <p:sp>
        <p:nvSpPr>
          <p:cNvPr id="314" name="Google Shape;314;p41"/>
          <p:cNvSpPr/>
          <p:nvPr/>
        </p:nvSpPr>
        <p:spPr>
          <a:xfrm>
            <a:off x="1582613" y="4556942"/>
            <a:ext cx="1184031" cy="932873"/>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Reluctance to disclose pregnancy</a:t>
            </a:r>
            <a:endParaRPr/>
          </a:p>
        </p:txBody>
      </p:sp>
      <p:cxnSp>
        <p:nvCxnSpPr>
          <p:cNvPr id="315" name="Google Shape;315;p41"/>
          <p:cNvCxnSpPr/>
          <p:nvPr/>
        </p:nvCxnSpPr>
        <p:spPr>
          <a:xfrm flipH="1">
            <a:off x="2180488" y="3907680"/>
            <a:ext cx="82058" cy="498230"/>
          </a:xfrm>
          <a:prstGeom prst="straightConnector1">
            <a:avLst/>
          </a:prstGeom>
          <a:noFill/>
          <a:ln w="9525" cap="flat" cmpd="sng">
            <a:solidFill>
              <a:schemeClr val="accent1"/>
            </a:solidFill>
            <a:prstDash val="solid"/>
            <a:miter lim="800000"/>
            <a:headEnd type="none" w="sm" len="sm"/>
            <a:tailEnd type="triangle" w="med" len="med"/>
          </a:ln>
        </p:spPr>
      </p:cxnSp>
      <p:sp>
        <p:nvSpPr>
          <p:cNvPr id="316" name="Google Shape;316;p41"/>
          <p:cNvSpPr/>
          <p:nvPr/>
        </p:nvSpPr>
        <p:spPr>
          <a:xfrm>
            <a:off x="3874473" y="4556942"/>
            <a:ext cx="1184031" cy="93287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Supply chain issues</a:t>
            </a:r>
            <a:endParaRPr/>
          </a:p>
        </p:txBody>
      </p:sp>
      <p:cxnSp>
        <p:nvCxnSpPr>
          <p:cNvPr id="317" name="Google Shape;317;p41"/>
          <p:cNvCxnSpPr/>
          <p:nvPr/>
        </p:nvCxnSpPr>
        <p:spPr>
          <a:xfrm>
            <a:off x="4466488" y="3959431"/>
            <a:ext cx="1" cy="394728"/>
          </a:xfrm>
          <a:prstGeom prst="straightConnector1">
            <a:avLst/>
          </a:prstGeom>
          <a:noFill/>
          <a:ln w="9525" cap="flat" cmpd="sng">
            <a:solidFill>
              <a:schemeClr val="accent1"/>
            </a:solidFill>
            <a:prstDash val="solid"/>
            <a:miter lim="800000"/>
            <a:headEnd type="none" w="sm" len="sm"/>
            <a:tailEnd type="triangle" w="med" len="med"/>
          </a:ln>
        </p:spPr>
      </p:cxnSp>
      <p:sp>
        <p:nvSpPr>
          <p:cNvPr id="318" name="Google Shape;318;p41"/>
          <p:cNvSpPr/>
          <p:nvPr/>
        </p:nvSpPr>
        <p:spPr>
          <a:xfrm>
            <a:off x="5568458" y="4556942"/>
            <a:ext cx="1488834" cy="932873"/>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Association with fever and pregnancy</a:t>
            </a:r>
            <a:endParaRPr/>
          </a:p>
        </p:txBody>
      </p:sp>
      <p:cxnSp>
        <p:nvCxnSpPr>
          <p:cNvPr id="319" name="Google Shape;319;p41"/>
          <p:cNvCxnSpPr/>
          <p:nvPr/>
        </p:nvCxnSpPr>
        <p:spPr>
          <a:xfrm>
            <a:off x="6031520" y="3959431"/>
            <a:ext cx="1" cy="394728"/>
          </a:xfrm>
          <a:prstGeom prst="straightConnector1">
            <a:avLst/>
          </a:prstGeom>
          <a:noFill/>
          <a:ln w="9525" cap="flat" cmpd="sng">
            <a:solidFill>
              <a:schemeClr val="accent1"/>
            </a:solidFill>
            <a:prstDash val="solid"/>
            <a:miter lim="800000"/>
            <a:headEnd type="none" w="sm" len="sm"/>
            <a:tailEnd type="triangle" w="med" len="med"/>
          </a:ln>
        </p:spPr>
      </p:cxnSp>
      <p:sp>
        <p:nvSpPr>
          <p:cNvPr id="320" name="Google Shape;320;p41"/>
          <p:cNvSpPr/>
          <p:nvPr/>
        </p:nvSpPr>
        <p:spPr>
          <a:xfrm>
            <a:off x="8083053" y="4556942"/>
            <a:ext cx="1184031" cy="93287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Financial burden of transport</a:t>
            </a:r>
            <a:endParaRPr/>
          </a:p>
        </p:txBody>
      </p:sp>
      <p:cxnSp>
        <p:nvCxnSpPr>
          <p:cNvPr id="321" name="Google Shape;321;p41"/>
          <p:cNvCxnSpPr/>
          <p:nvPr/>
        </p:nvCxnSpPr>
        <p:spPr>
          <a:xfrm>
            <a:off x="8417162" y="3895957"/>
            <a:ext cx="187574" cy="521676"/>
          </a:xfrm>
          <a:prstGeom prst="straightConnector1">
            <a:avLst/>
          </a:prstGeom>
          <a:noFill/>
          <a:ln w="9525" cap="flat" cmpd="sng">
            <a:solidFill>
              <a:schemeClr val="accent1"/>
            </a:solidFill>
            <a:prstDash val="solid"/>
            <a:miter lim="800000"/>
            <a:headEnd type="none" w="sm" len="sm"/>
            <a:tailEnd type="triangle" w="med" len="med"/>
          </a:ln>
        </p:spPr>
      </p:cxnSp>
      <p:sp>
        <p:nvSpPr>
          <p:cNvPr id="322" name="Google Shape;322;p41"/>
          <p:cNvSpPr txBox="1"/>
          <p:nvPr/>
        </p:nvSpPr>
        <p:spPr>
          <a:xfrm>
            <a:off x="6224951" y="249166"/>
            <a:ext cx="190552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Apparent Problem</a:t>
            </a:r>
            <a:endParaRPr/>
          </a:p>
        </p:txBody>
      </p:sp>
      <p:sp>
        <p:nvSpPr>
          <p:cNvPr id="323" name="Google Shape;323;p41"/>
          <p:cNvSpPr txBox="1"/>
          <p:nvPr/>
        </p:nvSpPr>
        <p:spPr>
          <a:xfrm>
            <a:off x="7945046" y="1656477"/>
            <a:ext cx="2260747"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Symptoms of problem</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(causal factors) </a:t>
            </a:r>
            <a:endParaRPr/>
          </a:p>
        </p:txBody>
      </p:sp>
      <p:sp>
        <p:nvSpPr>
          <p:cNvPr id="324" name="Google Shape;324;p41"/>
          <p:cNvSpPr txBox="1"/>
          <p:nvPr/>
        </p:nvSpPr>
        <p:spPr>
          <a:xfrm>
            <a:off x="9287546" y="3106709"/>
            <a:ext cx="2069221"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Possible root causes</a:t>
            </a:r>
            <a:endParaRPr sz="1800">
              <a:solidFill>
                <a:schemeClr val="dk1"/>
              </a:solidFill>
              <a:latin typeface="Calibri"/>
              <a:ea typeface="Calibri"/>
              <a:cs typeface="Calibri"/>
              <a:sym typeface="Calibri"/>
            </a:endParaRPr>
          </a:p>
        </p:txBody>
      </p:sp>
      <p:sp>
        <p:nvSpPr>
          <p:cNvPr id="325" name="Google Shape;325;p41"/>
          <p:cNvSpPr txBox="1"/>
          <p:nvPr/>
        </p:nvSpPr>
        <p:spPr>
          <a:xfrm>
            <a:off x="9563037" y="4838712"/>
            <a:ext cx="2069221"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Possible root causes</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Strategic Plan Objectives</a:t>
            </a:r>
            <a:endParaRPr/>
          </a:p>
        </p:txBody>
      </p:sp>
      <p:sp>
        <p:nvSpPr>
          <p:cNvPr id="102" name="Google Shape;102;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b="1"/>
              <a:t>Goal:</a:t>
            </a: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b="1"/>
              <a:t>Objectives:</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2"/>
          <p:cNvSpPr/>
          <p:nvPr/>
        </p:nvSpPr>
        <p:spPr>
          <a:xfrm>
            <a:off x="4818183" y="140677"/>
            <a:ext cx="1184031" cy="93287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Malaria in Pregnancy</a:t>
            </a:r>
            <a:endParaRPr/>
          </a:p>
        </p:txBody>
      </p:sp>
      <p:sp>
        <p:nvSpPr>
          <p:cNvPr id="331" name="Google Shape;331;p42"/>
          <p:cNvSpPr/>
          <p:nvPr/>
        </p:nvSpPr>
        <p:spPr>
          <a:xfrm>
            <a:off x="3247292" y="1465386"/>
            <a:ext cx="1184031" cy="93287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Low IPTp Uptake</a:t>
            </a:r>
            <a:endParaRPr/>
          </a:p>
        </p:txBody>
      </p:sp>
      <p:sp>
        <p:nvSpPr>
          <p:cNvPr id="332" name="Google Shape;332;p42"/>
          <p:cNvSpPr/>
          <p:nvPr/>
        </p:nvSpPr>
        <p:spPr>
          <a:xfrm>
            <a:off x="6224953" y="1465386"/>
            <a:ext cx="1184031" cy="93287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Untreated fever</a:t>
            </a:r>
            <a:endParaRPr/>
          </a:p>
        </p:txBody>
      </p:sp>
      <p:sp>
        <p:nvSpPr>
          <p:cNvPr id="333" name="Google Shape;333;p42"/>
          <p:cNvSpPr/>
          <p:nvPr/>
        </p:nvSpPr>
        <p:spPr>
          <a:xfrm>
            <a:off x="1746736" y="2934141"/>
            <a:ext cx="1184031" cy="93287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Late booking for first ANC</a:t>
            </a:r>
            <a:endParaRPr/>
          </a:p>
        </p:txBody>
      </p:sp>
      <p:sp>
        <p:nvSpPr>
          <p:cNvPr id="334" name="Google Shape;334;p42"/>
          <p:cNvSpPr/>
          <p:nvPr/>
        </p:nvSpPr>
        <p:spPr>
          <a:xfrm>
            <a:off x="7713776" y="2930757"/>
            <a:ext cx="1184031" cy="93287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Distance from facility</a:t>
            </a:r>
            <a:endParaRPr/>
          </a:p>
        </p:txBody>
      </p:sp>
      <p:sp>
        <p:nvSpPr>
          <p:cNvPr id="335" name="Google Shape;335;p42"/>
          <p:cNvSpPr/>
          <p:nvPr/>
        </p:nvSpPr>
        <p:spPr>
          <a:xfrm>
            <a:off x="3874473" y="2930758"/>
            <a:ext cx="1184031" cy="93287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Facility SP stock-outs</a:t>
            </a:r>
            <a:endParaRPr/>
          </a:p>
        </p:txBody>
      </p:sp>
      <p:sp>
        <p:nvSpPr>
          <p:cNvPr id="336" name="Google Shape;336;p42"/>
          <p:cNvSpPr/>
          <p:nvPr/>
        </p:nvSpPr>
        <p:spPr>
          <a:xfrm>
            <a:off x="5416056" y="2938692"/>
            <a:ext cx="1184031" cy="93287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Low perceived risk</a:t>
            </a:r>
            <a:endParaRPr/>
          </a:p>
        </p:txBody>
      </p:sp>
      <p:cxnSp>
        <p:nvCxnSpPr>
          <p:cNvPr id="337" name="Google Shape;337;p42"/>
          <p:cNvCxnSpPr/>
          <p:nvPr/>
        </p:nvCxnSpPr>
        <p:spPr>
          <a:xfrm flipH="1">
            <a:off x="4196860" y="713459"/>
            <a:ext cx="422031" cy="609600"/>
          </a:xfrm>
          <a:prstGeom prst="straightConnector1">
            <a:avLst/>
          </a:prstGeom>
          <a:noFill/>
          <a:ln w="9525" cap="flat" cmpd="sng">
            <a:solidFill>
              <a:schemeClr val="accent1"/>
            </a:solidFill>
            <a:prstDash val="solid"/>
            <a:miter lim="800000"/>
            <a:headEnd type="none" w="sm" len="sm"/>
            <a:tailEnd type="triangle" w="med" len="med"/>
          </a:ln>
        </p:spPr>
      </p:cxnSp>
      <p:cxnSp>
        <p:nvCxnSpPr>
          <p:cNvPr id="338" name="Google Shape;338;p42"/>
          <p:cNvCxnSpPr/>
          <p:nvPr/>
        </p:nvCxnSpPr>
        <p:spPr>
          <a:xfrm>
            <a:off x="6084271" y="707598"/>
            <a:ext cx="515816" cy="492369"/>
          </a:xfrm>
          <a:prstGeom prst="straightConnector1">
            <a:avLst/>
          </a:prstGeom>
          <a:noFill/>
          <a:ln w="9525" cap="flat" cmpd="sng">
            <a:solidFill>
              <a:schemeClr val="accent1"/>
            </a:solidFill>
            <a:prstDash val="solid"/>
            <a:miter lim="800000"/>
            <a:headEnd type="none" w="sm" len="sm"/>
            <a:tailEnd type="triangle" w="med" len="med"/>
          </a:ln>
        </p:spPr>
      </p:cxnSp>
      <p:cxnSp>
        <p:nvCxnSpPr>
          <p:cNvPr id="339" name="Google Shape;339;p42"/>
          <p:cNvCxnSpPr/>
          <p:nvPr/>
        </p:nvCxnSpPr>
        <p:spPr>
          <a:xfrm flipH="1">
            <a:off x="2766645" y="2283672"/>
            <a:ext cx="328245" cy="498230"/>
          </a:xfrm>
          <a:prstGeom prst="straightConnector1">
            <a:avLst/>
          </a:prstGeom>
          <a:noFill/>
          <a:ln w="9525" cap="flat" cmpd="sng">
            <a:solidFill>
              <a:schemeClr val="accent1"/>
            </a:solidFill>
            <a:prstDash val="solid"/>
            <a:miter lim="800000"/>
            <a:headEnd type="none" w="sm" len="sm"/>
            <a:tailEnd type="triangle" w="med" len="med"/>
          </a:ln>
        </p:spPr>
      </p:cxnSp>
      <p:cxnSp>
        <p:nvCxnSpPr>
          <p:cNvPr id="340" name="Google Shape;340;p42"/>
          <p:cNvCxnSpPr/>
          <p:nvPr/>
        </p:nvCxnSpPr>
        <p:spPr>
          <a:xfrm>
            <a:off x="7561384" y="2283672"/>
            <a:ext cx="515816" cy="492369"/>
          </a:xfrm>
          <a:prstGeom prst="straightConnector1">
            <a:avLst/>
          </a:prstGeom>
          <a:noFill/>
          <a:ln w="9525" cap="flat" cmpd="sng">
            <a:solidFill>
              <a:schemeClr val="accent1"/>
            </a:solidFill>
            <a:prstDash val="solid"/>
            <a:miter lim="800000"/>
            <a:headEnd type="none" w="sm" len="sm"/>
            <a:tailEnd type="triangle" w="med" len="med"/>
          </a:ln>
        </p:spPr>
      </p:cxnSp>
      <p:cxnSp>
        <p:nvCxnSpPr>
          <p:cNvPr id="341" name="Google Shape;341;p42"/>
          <p:cNvCxnSpPr/>
          <p:nvPr/>
        </p:nvCxnSpPr>
        <p:spPr>
          <a:xfrm>
            <a:off x="4360983" y="2500387"/>
            <a:ext cx="93786" cy="386862"/>
          </a:xfrm>
          <a:prstGeom prst="straightConnector1">
            <a:avLst/>
          </a:prstGeom>
          <a:noFill/>
          <a:ln w="9525" cap="flat" cmpd="sng">
            <a:solidFill>
              <a:schemeClr val="accent1"/>
            </a:solidFill>
            <a:prstDash val="solid"/>
            <a:miter lim="800000"/>
            <a:headEnd type="none" w="sm" len="sm"/>
            <a:tailEnd type="triangle" w="med" len="med"/>
          </a:ln>
        </p:spPr>
      </p:cxnSp>
      <p:cxnSp>
        <p:nvCxnSpPr>
          <p:cNvPr id="342" name="Google Shape;342;p42"/>
          <p:cNvCxnSpPr/>
          <p:nvPr/>
        </p:nvCxnSpPr>
        <p:spPr>
          <a:xfrm flipH="1">
            <a:off x="6160474" y="2458045"/>
            <a:ext cx="128954" cy="433755"/>
          </a:xfrm>
          <a:prstGeom prst="straightConnector1">
            <a:avLst/>
          </a:prstGeom>
          <a:noFill/>
          <a:ln w="9525" cap="flat" cmpd="sng">
            <a:solidFill>
              <a:schemeClr val="accent1"/>
            </a:solidFill>
            <a:prstDash val="solid"/>
            <a:miter lim="800000"/>
            <a:headEnd type="none" w="sm" len="sm"/>
            <a:tailEnd type="triangle" w="med" len="med"/>
          </a:ln>
        </p:spPr>
      </p:cxnSp>
      <p:sp>
        <p:nvSpPr>
          <p:cNvPr id="343" name="Google Shape;343;p42"/>
          <p:cNvSpPr/>
          <p:nvPr/>
        </p:nvSpPr>
        <p:spPr>
          <a:xfrm>
            <a:off x="1582613" y="4556942"/>
            <a:ext cx="1184031" cy="932873"/>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Reluctance to disclose pregnancy</a:t>
            </a:r>
            <a:endParaRPr/>
          </a:p>
        </p:txBody>
      </p:sp>
      <p:cxnSp>
        <p:nvCxnSpPr>
          <p:cNvPr id="344" name="Google Shape;344;p42"/>
          <p:cNvCxnSpPr/>
          <p:nvPr/>
        </p:nvCxnSpPr>
        <p:spPr>
          <a:xfrm flipH="1">
            <a:off x="2180488" y="3907680"/>
            <a:ext cx="82058" cy="498230"/>
          </a:xfrm>
          <a:prstGeom prst="straightConnector1">
            <a:avLst/>
          </a:prstGeom>
          <a:noFill/>
          <a:ln w="9525" cap="flat" cmpd="sng">
            <a:solidFill>
              <a:schemeClr val="accent1"/>
            </a:solidFill>
            <a:prstDash val="solid"/>
            <a:miter lim="800000"/>
            <a:headEnd type="none" w="sm" len="sm"/>
            <a:tailEnd type="triangle" w="med" len="med"/>
          </a:ln>
        </p:spPr>
      </p:cxnSp>
      <p:sp>
        <p:nvSpPr>
          <p:cNvPr id="345" name="Google Shape;345;p42"/>
          <p:cNvSpPr/>
          <p:nvPr/>
        </p:nvSpPr>
        <p:spPr>
          <a:xfrm>
            <a:off x="3874473" y="4556942"/>
            <a:ext cx="1184031" cy="93287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Supply chain issues</a:t>
            </a:r>
            <a:endParaRPr/>
          </a:p>
        </p:txBody>
      </p:sp>
      <p:cxnSp>
        <p:nvCxnSpPr>
          <p:cNvPr id="346" name="Google Shape;346;p42"/>
          <p:cNvCxnSpPr/>
          <p:nvPr/>
        </p:nvCxnSpPr>
        <p:spPr>
          <a:xfrm>
            <a:off x="4466488" y="3959431"/>
            <a:ext cx="1" cy="394728"/>
          </a:xfrm>
          <a:prstGeom prst="straightConnector1">
            <a:avLst/>
          </a:prstGeom>
          <a:noFill/>
          <a:ln w="9525" cap="flat" cmpd="sng">
            <a:solidFill>
              <a:schemeClr val="accent1"/>
            </a:solidFill>
            <a:prstDash val="solid"/>
            <a:miter lim="800000"/>
            <a:headEnd type="none" w="sm" len="sm"/>
            <a:tailEnd type="triangle" w="med" len="med"/>
          </a:ln>
        </p:spPr>
      </p:cxnSp>
      <p:sp>
        <p:nvSpPr>
          <p:cNvPr id="347" name="Google Shape;347;p42"/>
          <p:cNvSpPr/>
          <p:nvPr/>
        </p:nvSpPr>
        <p:spPr>
          <a:xfrm>
            <a:off x="5568458" y="4556942"/>
            <a:ext cx="1488834" cy="932873"/>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Association with fever and pregnancy</a:t>
            </a:r>
            <a:endParaRPr/>
          </a:p>
        </p:txBody>
      </p:sp>
      <p:cxnSp>
        <p:nvCxnSpPr>
          <p:cNvPr id="348" name="Google Shape;348;p42"/>
          <p:cNvCxnSpPr/>
          <p:nvPr/>
        </p:nvCxnSpPr>
        <p:spPr>
          <a:xfrm>
            <a:off x="6031520" y="3959431"/>
            <a:ext cx="1" cy="394728"/>
          </a:xfrm>
          <a:prstGeom prst="straightConnector1">
            <a:avLst/>
          </a:prstGeom>
          <a:noFill/>
          <a:ln w="9525" cap="flat" cmpd="sng">
            <a:solidFill>
              <a:schemeClr val="accent1"/>
            </a:solidFill>
            <a:prstDash val="solid"/>
            <a:miter lim="800000"/>
            <a:headEnd type="none" w="sm" len="sm"/>
            <a:tailEnd type="triangle" w="med" len="med"/>
          </a:ln>
        </p:spPr>
      </p:cxnSp>
      <p:sp>
        <p:nvSpPr>
          <p:cNvPr id="349" name="Google Shape;349;p42"/>
          <p:cNvSpPr/>
          <p:nvPr/>
        </p:nvSpPr>
        <p:spPr>
          <a:xfrm>
            <a:off x="8083053" y="4556942"/>
            <a:ext cx="1184031" cy="93287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Financial burden of transport</a:t>
            </a:r>
            <a:endParaRPr/>
          </a:p>
        </p:txBody>
      </p:sp>
      <p:cxnSp>
        <p:nvCxnSpPr>
          <p:cNvPr id="350" name="Google Shape;350;p42"/>
          <p:cNvCxnSpPr/>
          <p:nvPr/>
        </p:nvCxnSpPr>
        <p:spPr>
          <a:xfrm>
            <a:off x="8417162" y="3895957"/>
            <a:ext cx="187574" cy="521676"/>
          </a:xfrm>
          <a:prstGeom prst="straightConnector1">
            <a:avLst/>
          </a:prstGeom>
          <a:noFill/>
          <a:ln w="9525" cap="flat" cmpd="sng">
            <a:solidFill>
              <a:schemeClr val="accent1"/>
            </a:solidFill>
            <a:prstDash val="solid"/>
            <a:miter lim="800000"/>
            <a:headEnd type="none" w="sm" len="sm"/>
            <a:tailEnd type="triangle" w="med" len="med"/>
          </a:ln>
        </p:spPr>
      </p:cxnSp>
      <p:sp>
        <p:nvSpPr>
          <p:cNvPr id="351" name="Google Shape;351;p42"/>
          <p:cNvSpPr/>
          <p:nvPr/>
        </p:nvSpPr>
        <p:spPr>
          <a:xfrm>
            <a:off x="5568458" y="5755647"/>
            <a:ext cx="1184031" cy="932873"/>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Cultural norms</a:t>
            </a:r>
            <a:endParaRPr/>
          </a:p>
        </p:txBody>
      </p:sp>
      <p:cxnSp>
        <p:nvCxnSpPr>
          <p:cNvPr id="352" name="Google Shape;352;p42"/>
          <p:cNvCxnSpPr>
            <a:stCxn id="347" idx="2"/>
          </p:cNvCxnSpPr>
          <p:nvPr/>
        </p:nvCxnSpPr>
        <p:spPr>
          <a:xfrm flipH="1">
            <a:off x="6183875" y="5489815"/>
            <a:ext cx="129000" cy="265800"/>
          </a:xfrm>
          <a:prstGeom prst="straightConnector1">
            <a:avLst/>
          </a:prstGeom>
          <a:noFill/>
          <a:ln w="9525" cap="flat" cmpd="sng">
            <a:solidFill>
              <a:schemeClr val="accent1"/>
            </a:solidFill>
            <a:prstDash val="solid"/>
            <a:miter lim="800000"/>
            <a:headEnd type="none" w="sm" len="sm"/>
            <a:tailEnd type="triangle" w="med" len="med"/>
          </a:ln>
        </p:spPr>
      </p:cxnSp>
      <p:cxnSp>
        <p:nvCxnSpPr>
          <p:cNvPr id="353" name="Google Shape;353;p42"/>
          <p:cNvCxnSpPr/>
          <p:nvPr/>
        </p:nvCxnSpPr>
        <p:spPr>
          <a:xfrm>
            <a:off x="2168760" y="5605958"/>
            <a:ext cx="3062661" cy="616125"/>
          </a:xfrm>
          <a:prstGeom prst="straightConnector1">
            <a:avLst/>
          </a:prstGeom>
          <a:noFill/>
          <a:ln w="9525" cap="flat" cmpd="sng">
            <a:solidFill>
              <a:schemeClr val="accent1"/>
            </a:solidFill>
            <a:prstDash val="solid"/>
            <a:miter lim="800000"/>
            <a:headEnd type="none" w="sm" len="sm"/>
            <a:tailEnd type="triangle" w="med" len="med"/>
          </a:ln>
        </p:spPr>
      </p:cxnSp>
      <p:sp>
        <p:nvSpPr>
          <p:cNvPr id="354" name="Google Shape;354;p42"/>
          <p:cNvSpPr txBox="1"/>
          <p:nvPr/>
        </p:nvSpPr>
        <p:spPr>
          <a:xfrm>
            <a:off x="6224951" y="249166"/>
            <a:ext cx="190552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Apparent Problem</a:t>
            </a:r>
            <a:endParaRPr/>
          </a:p>
        </p:txBody>
      </p:sp>
      <p:sp>
        <p:nvSpPr>
          <p:cNvPr id="355" name="Google Shape;355;p42"/>
          <p:cNvSpPr txBox="1"/>
          <p:nvPr/>
        </p:nvSpPr>
        <p:spPr>
          <a:xfrm>
            <a:off x="7945046" y="1656477"/>
            <a:ext cx="2260747"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Symptoms of problem</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(causal factors) </a:t>
            </a:r>
            <a:endParaRPr/>
          </a:p>
        </p:txBody>
      </p:sp>
      <p:sp>
        <p:nvSpPr>
          <p:cNvPr id="356" name="Google Shape;356;p42"/>
          <p:cNvSpPr txBox="1"/>
          <p:nvPr/>
        </p:nvSpPr>
        <p:spPr>
          <a:xfrm>
            <a:off x="9287546" y="3106709"/>
            <a:ext cx="2069221"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Possible root causes</a:t>
            </a:r>
            <a:endParaRPr sz="1800">
              <a:solidFill>
                <a:schemeClr val="dk1"/>
              </a:solidFill>
              <a:latin typeface="Calibri"/>
              <a:ea typeface="Calibri"/>
              <a:cs typeface="Calibri"/>
              <a:sym typeface="Calibri"/>
            </a:endParaRPr>
          </a:p>
        </p:txBody>
      </p:sp>
      <p:sp>
        <p:nvSpPr>
          <p:cNvPr id="357" name="Google Shape;357;p42"/>
          <p:cNvSpPr txBox="1"/>
          <p:nvPr/>
        </p:nvSpPr>
        <p:spPr>
          <a:xfrm>
            <a:off x="9563037" y="4838712"/>
            <a:ext cx="2069221"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Possible root causes</a:t>
            </a:r>
            <a:endParaRPr sz="1800">
              <a:solidFill>
                <a:schemeClr val="dk1"/>
              </a:solidFill>
              <a:latin typeface="Calibri"/>
              <a:ea typeface="Calibri"/>
              <a:cs typeface="Calibri"/>
              <a:sym typeface="Calibri"/>
            </a:endParaRPr>
          </a:p>
        </p:txBody>
      </p:sp>
      <p:sp>
        <p:nvSpPr>
          <p:cNvPr id="358" name="Google Shape;358;p42"/>
          <p:cNvSpPr txBox="1"/>
          <p:nvPr/>
        </p:nvSpPr>
        <p:spPr>
          <a:xfrm>
            <a:off x="6916332" y="6068001"/>
            <a:ext cx="1814151"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Actual root cause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3"/>
          <p:cNvSpPr/>
          <p:nvPr/>
        </p:nvSpPr>
        <p:spPr>
          <a:xfrm>
            <a:off x="4818183" y="140677"/>
            <a:ext cx="1184031" cy="93287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Malaria in Pregnancy</a:t>
            </a:r>
            <a:endParaRPr/>
          </a:p>
        </p:txBody>
      </p:sp>
      <p:sp>
        <p:nvSpPr>
          <p:cNvPr id="364" name="Google Shape;364;p43"/>
          <p:cNvSpPr/>
          <p:nvPr/>
        </p:nvSpPr>
        <p:spPr>
          <a:xfrm>
            <a:off x="3247292" y="1465386"/>
            <a:ext cx="1184031" cy="93287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Low IPTp Uptake</a:t>
            </a:r>
            <a:endParaRPr/>
          </a:p>
        </p:txBody>
      </p:sp>
      <p:sp>
        <p:nvSpPr>
          <p:cNvPr id="365" name="Google Shape;365;p43"/>
          <p:cNvSpPr/>
          <p:nvPr/>
        </p:nvSpPr>
        <p:spPr>
          <a:xfrm>
            <a:off x="6224953" y="1465386"/>
            <a:ext cx="1184031" cy="93287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Untreated fever</a:t>
            </a:r>
            <a:endParaRPr/>
          </a:p>
        </p:txBody>
      </p:sp>
      <p:sp>
        <p:nvSpPr>
          <p:cNvPr id="366" name="Google Shape;366;p43"/>
          <p:cNvSpPr/>
          <p:nvPr/>
        </p:nvSpPr>
        <p:spPr>
          <a:xfrm>
            <a:off x="1746736" y="2934141"/>
            <a:ext cx="1184031" cy="93287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Late booking for first ANC</a:t>
            </a:r>
            <a:endParaRPr/>
          </a:p>
        </p:txBody>
      </p:sp>
      <p:sp>
        <p:nvSpPr>
          <p:cNvPr id="367" name="Google Shape;367;p43"/>
          <p:cNvSpPr/>
          <p:nvPr/>
        </p:nvSpPr>
        <p:spPr>
          <a:xfrm>
            <a:off x="7713776" y="2930757"/>
            <a:ext cx="1184031" cy="93287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Distance from facility</a:t>
            </a:r>
            <a:endParaRPr/>
          </a:p>
        </p:txBody>
      </p:sp>
      <p:sp>
        <p:nvSpPr>
          <p:cNvPr id="368" name="Google Shape;368;p43"/>
          <p:cNvSpPr/>
          <p:nvPr/>
        </p:nvSpPr>
        <p:spPr>
          <a:xfrm>
            <a:off x="3874473" y="2930758"/>
            <a:ext cx="1184031" cy="93287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Facility SP stock-outs</a:t>
            </a:r>
            <a:endParaRPr/>
          </a:p>
        </p:txBody>
      </p:sp>
      <p:sp>
        <p:nvSpPr>
          <p:cNvPr id="369" name="Google Shape;369;p43"/>
          <p:cNvSpPr/>
          <p:nvPr/>
        </p:nvSpPr>
        <p:spPr>
          <a:xfrm>
            <a:off x="5416056" y="2938692"/>
            <a:ext cx="1184031" cy="93287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Low perceived risk</a:t>
            </a:r>
            <a:endParaRPr/>
          </a:p>
        </p:txBody>
      </p:sp>
      <p:cxnSp>
        <p:nvCxnSpPr>
          <p:cNvPr id="370" name="Google Shape;370;p43"/>
          <p:cNvCxnSpPr/>
          <p:nvPr/>
        </p:nvCxnSpPr>
        <p:spPr>
          <a:xfrm flipH="1">
            <a:off x="4196860" y="713459"/>
            <a:ext cx="422031" cy="609600"/>
          </a:xfrm>
          <a:prstGeom prst="straightConnector1">
            <a:avLst/>
          </a:prstGeom>
          <a:noFill/>
          <a:ln w="9525" cap="flat" cmpd="sng">
            <a:solidFill>
              <a:schemeClr val="accent1"/>
            </a:solidFill>
            <a:prstDash val="solid"/>
            <a:miter lim="800000"/>
            <a:headEnd type="none" w="sm" len="sm"/>
            <a:tailEnd type="triangle" w="med" len="med"/>
          </a:ln>
        </p:spPr>
      </p:cxnSp>
      <p:cxnSp>
        <p:nvCxnSpPr>
          <p:cNvPr id="371" name="Google Shape;371;p43"/>
          <p:cNvCxnSpPr/>
          <p:nvPr/>
        </p:nvCxnSpPr>
        <p:spPr>
          <a:xfrm>
            <a:off x="6084271" y="707598"/>
            <a:ext cx="515816" cy="492369"/>
          </a:xfrm>
          <a:prstGeom prst="straightConnector1">
            <a:avLst/>
          </a:prstGeom>
          <a:noFill/>
          <a:ln w="9525" cap="flat" cmpd="sng">
            <a:solidFill>
              <a:schemeClr val="accent1"/>
            </a:solidFill>
            <a:prstDash val="solid"/>
            <a:miter lim="800000"/>
            <a:headEnd type="none" w="sm" len="sm"/>
            <a:tailEnd type="triangle" w="med" len="med"/>
          </a:ln>
        </p:spPr>
      </p:cxnSp>
      <p:cxnSp>
        <p:nvCxnSpPr>
          <p:cNvPr id="372" name="Google Shape;372;p43"/>
          <p:cNvCxnSpPr/>
          <p:nvPr/>
        </p:nvCxnSpPr>
        <p:spPr>
          <a:xfrm flipH="1">
            <a:off x="2766645" y="2283672"/>
            <a:ext cx="328245" cy="498230"/>
          </a:xfrm>
          <a:prstGeom prst="straightConnector1">
            <a:avLst/>
          </a:prstGeom>
          <a:noFill/>
          <a:ln w="9525" cap="flat" cmpd="sng">
            <a:solidFill>
              <a:schemeClr val="accent1"/>
            </a:solidFill>
            <a:prstDash val="solid"/>
            <a:miter lim="800000"/>
            <a:headEnd type="none" w="sm" len="sm"/>
            <a:tailEnd type="triangle" w="med" len="med"/>
          </a:ln>
        </p:spPr>
      </p:cxnSp>
      <p:cxnSp>
        <p:nvCxnSpPr>
          <p:cNvPr id="373" name="Google Shape;373;p43"/>
          <p:cNvCxnSpPr/>
          <p:nvPr/>
        </p:nvCxnSpPr>
        <p:spPr>
          <a:xfrm>
            <a:off x="7561384" y="2283672"/>
            <a:ext cx="515816" cy="492369"/>
          </a:xfrm>
          <a:prstGeom prst="straightConnector1">
            <a:avLst/>
          </a:prstGeom>
          <a:noFill/>
          <a:ln w="9525" cap="flat" cmpd="sng">
            <a:solidFill>
              <a:schemeClr val="accent1"/>
            </a:solidFill>
            <a:prstDash val="solid"/>
            <a:miter lim="800000"/>
            <a:headEnd type="none" w="sm" len="sm"/>
            <a:tailEnd type="triangle" w="med" len="med"/>
          </a:ln>
        </p:spPr>
      </p:cxnSp>
      <p:cxnSp>
        <p:nvCxnSpPr>
          <p:cNvPr id="374" name="Google Shape;374;p43"/>
          <p:cNvCxnSpPr/>
          <p:nvPr/>
        </p:nvCxnSpPr>
        <p:spPr>
          <a:xfrm>
            <a:off x="4360983" y="2500387"/>
            <a:ext cx="93786" cy="386862"/>
          </a:xfrm>
          <a:prstGeom prst="straightConnector1">
            <a:avLst/>
          </a:prstGeom>
          <a:noFill/>
          <a:ln w="9525" cap="flat" cmpd="sng">
            <a:solidFill>
              <a:schemeClr val="accent1"/>
            </a:solidFill>
            <a:prstDash val="solid"/>
            <a:miter lim="800000"/>
            <a:headEnd type="none" w="sm" len="sm"/>
            <a:tailEnd type="triangle" w="med" len="med"/>
          </a:ln>
        </p:spPr>
      </p:cxnSp>
      <p:cxnSp>
        <p:nvCxnSpPr>
          <p:cNvPr id="375" name="Google Shape;375;p43"/>
          <p:cNvCxnSpPr/>
          <p:nvPr/>
        </p:nvCxnSpPr>
        <p:spPr>
          <a:xfrm flipH="1">
            <a:off x="6160474" y="2458045"/>
            <a:ext cx="128954" cy="433755"/>
          </a:xfrm>
          <a:prstGeom prst="straightConnector1">
            <a:avLst/>
          </a:prstGeom>
          <a:noFill/>
          <a:ln w="9525" cap="flat" cmpd="sng">
            <a:solidFill>
              <a:schemeClr val="accent1"/>
            </a:solidFill>
            <a:prstDash val="solid"/>
            <a:miter lim="800000"/>
            <a:headEnd type="none" w="sm" len="sm"/>
            <a:tailEnd type="triangle" w="med" len="med"/>
          </a:ln>
        </p:spPr>
      </p:cxnSp>
      <p:sp>
        <p:nvSpPr>
          <p:cNvPr id="376" name="Google Shape;376;p43"/>
          <p:cNvSpPr/>
          <p:nvPr/>
        </p:nvSpPr>
        <p:spPr>
          <a:xfrm>
            <a:off x="1582613" y="4556942"/>
            <a:ext cx="1184031" cy="932873"/>
          </a:xfrm>
          <a:prstGeom prst="rect">
            <a:avLst/>
          </a:prstGeom>
          <a:noFill/>
          <a:ln w="381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Reluctance to disclose pregnancy</a:t>
            </a:r>
            <a:endParaRPr/>
          </a:p>
        </p:txBody>
      </p:sp>
      <p:cxnSp>
        <p:nvCxnSpPr>
          <p:cNvPr id="377" name="Google Shape;377;p43"/>
          <p:cNvCxnSpPr/>
          <p:nvPr/>
        </p:nvCxnSpPr>
        <p:spPr>
          <a:xfrm flipH="1">
            <a:off x="2180488" y="3907680"/>
            <a:ext cx="82058" cy="498230"/>
          </a:xfrm>
          <a:prstGeom prst="straightConnector1">
            <a:avLst/>
          </a:prstGeom>
          <a:noFill/>
          <a:ln w="9525" cap="flat" cmpd="sng">
            <a:solidFill>
              <a:schemeClr val="accent1"/>
            </a:solidFill>
            <a:prstDash val="solid"/>
            <a:miter lim="800000"/>
            <a:headEnd type="none" w="sm" len="sm"/>
            <a:tailEnd type="triangle" w="med" len="med"/>
          </a:ln>
        </p:spPr>
      </p:cxnSp>
      <p:sp>
        <p:nvSpPr>
          <p:cNvPr id="378" name="Google Shape;378;p43"/>
          <p:cNvSpPr/>
          <p:nvPr/>
        </p:nvSpPr>
        <p:spPr>
          <a:xfrm>
            <a:off x="3874473" y="4556942"/>
            <a:ext cx="1184031" cy="93287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Supply chain issues</a:t>
            </a:r>
            <a:endParaRPr/>
          </a:p>
        </p:txBody>
      </p:sp>
      <p:cxnSp>
        <p:nvCxnSpPr>
          <p:cNvPr id="379" name="Google Shape;379;p43"/>
          <p:cNvCxnSpPr/>
          <p:nvPr/>
        </p:nvCxnSpPr>
        <p:spPr>
          <a:xfrm>
            <a:off x="4466488" y="3959431"/>
            <a:ext cx="1" cy="394728"/>
          </a:xfrm>
          <a:prstGeom prst="straightConnector1">
            <a:avLst/>
          </a:prstGeom>
          <a:noFill/>
          <a:ln w="9525" cap="flat" cmpd="sng">
            <a:solidFill>
              <a:schemeClr val="accent1"/>
            </a:solidFill>
            <a:prstDash val="solid"/>
            <a:miter lim="800000"/>
            <a:headEnd type="none" w="sm" len="sm"/>
            <a:tailEnd type="triangle" w="med" len="med"/>
          </a:ln>
        </p:spPr>
      </p:cxnSp>
      <p:sp>
        <p:nvSpPr>
          <p:cNvPr id="380" name="Google Shape;380;p43"/>
          <p:cNvSpPr/>
          <p:nvPr/>
        </p:nvSpPr>
        <p:spPr>
          <a:xfrm>
            <a:off x="5568458" y="4556942"/>
            <a:ext cx="1488834" cy="932873"/>
          </a:xfrm>
          <a:prstGeom prst="rect">
            <a:avLst/>
          </a:prstGeom>
          <a:noFill/>
          <a:ln w="381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Association with fever and pregnancy</a:t>
            </a:r>
            <a:endParaRPr/>
          </a:p>
        </p:txBody>
      </p:sp>
      <p:cxnSp>
        <p:nvCxnSpPr>
          <p:cNvPr id="381" name="Google Shape;381;p43"/>
          <p:cNvCxnSpPr/>
          <p:nvPr/>
        </p:nvCxnSpPr>
        <p:spPr>
          <a:xfrm>
            <a:off x="6031520" y="3959431"/>
            <a:ext cx="1" cy="394728"/>
          </a:xfrm>
          <a:prstGeom prst="straightConnector1">
            <a:avLst/>
          </a:prstGeom>
          <a:noFill/>
          <a:ln w="9525" cap="flat" cmpd="sng">
            <a:solidFill>
              <a:schemeClr val="accent1"/>
            </a:solidFill>
            <a:prstDash val="solid"/>
            <a:miter lim="800000"/>
            <a:headEnd type="none" w="sm" len="sm"/>
            <a:tailEnd type="triangle" w="med" len="med"/>
          </a:ln>
        </p:spPr>
      </p:cxnSp>
      <p:sp>
        <p:nvSpPr>
          <p:cNvPr id="382" name="Google Shape;382;p43"/>
          <p:cNvSpPr/>
          <p:nvPr/>
        </p:nvSpPr>
        <p:spPr>
          <a:xfrm>
            <a:off x="8083053" y="4556942"/>
            <a:ext cx="1184031" cy="93287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Financial burden of transport</a:t>
            </a:r>
            <a:endParaRPr/>
          </a:p>
        </p:txBody>
      </p:sp>
      <p:cxnSp>
        <p:nvCxnSpPr>
          <p:cNvPr id="383" name="Google Shape;383;p43"/>
          <p:cNvCxnSpPr/>
          <p:nvPr/>
        </p:nvCxnSpPr>
        <p:spPr>
          <a:xfrm>
            <a:off x="8417162" y="3895957"/>
            <a:ext cx="187574" cy="521676"/>
          </a:xfrm>
          <a:prstGeom prst="straightConnector1">
            <a:avLst/>
          </a:prstGeom>
          <a:noFill/>
          <a:ln w="9525" cap="flat" cmpd="sng">
            <a:solidFill>
              <a:schemeClr val="accent1"/>
            </a:solidFill>
            <a:prstDash val="solid"/>
            <a:miter lim="800000"/>
            <a:headEnd type="none" w="sm" len="sm"/>
            <a:tailEnd type="triangle" w="med" len="med"/>
          </a:ln>
        </p:spPr>
      </p:cxnSp>
      <p:sp>
        <p:nvSpPr>
          <p:cNvPr id="384" name="Google Shape;384;p43"/>
          <p:cNvSpPr/>
          <p:nvPr/>
        </p:nvSpPr>
        <p:spPr>
          <a:xfrm>
            <a:off x="5568458" y="5755647"/>
            <a:ext cx="1184031" cy="932873"/>
          </a:xfrm>
          <a:prstGeom prst="rect">
            <a:avLst/>
          </a:prstGeom>
          <a:noFill/>
          <a:ln w="381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Cultural norms</a:t>
            </a:r>
            <a:endParaRPr/>
          </a:p>
        </p:txBody>
      </p:sp>
      <p:cxnSp>
        <p:nvCxnSpPr>
          <p:cNvPr id="385" name="Google Shape;385;p43"/>
          <p:cNvCxnSpPr>
            <a:stCxn id="380" idx="2"/>
          </p:cNvCxnSpPr>
          <p:nvPr/>
        </p:nvCxnSpPr>
        <p:spPr>
          <a:xfrm flipH="1">
            <a:off x="6183875" y="5489815"/>
            <a:ext cx="129000" cy="265800"/>
          </a:xfrm>
          <a:prstGeom prst="straightConnector1">
            <a:avLst/>
          </a:prstGeom>
          <a:noFill/>
          <a:ln w="9525" cap="flat" cmpd="sng">
            <a:solidFill>
              <a:schemeClr val="accent1"/>
            </a:solidFill>
            <a:prstDash val="solid"/>
            <a:miter lim="800000"/>
            <a:headEnd type="none" w="sm" len="sm"/>
            <a:tailEnd type="triangle" w="med" len="med"/>
          </a:ln>
        </p:spPr>
      </p:cxnSp>
      <p:cxnSp>
        <p:nvCxnSpPr>
          <p:cNvPr id="386" name="Google Shape;386;p43"/>
          <p:cNvCxnSpPr/>
          <p:nvPr/>
        </p:nvCxnSpPr>
        <p:spPr>
          <a:xfrm>
            <a:off x="2168760" y="5605958"/>
            <a:ext cx="3062661" cy="616125"/>
          </a:xfrm>
          <a:prstGeom prst="straightConnector1">
            <a:avLst/>
          </a:prstGeom>
          <a:noFill/>
          <a:ln w="9525" cap="flat" cmpd="sng">
            <a:solidFill>
              <a:schemeClr val="accent1"/>
            </a:solidFill>
            <a:prstDash val="solid"/>
            <a:miter lim="800000"/>
            <a:headEnd type="none" w="sm" len="sm"/>
            <a:tailEnd type="triangle" w="med" len="med"/>
          </a:ln>
        </p:spPr>
      </p:cxnSp>
      <p:sp>
        <p:nvSpPr>
          <p:cNvPr id="387" name="Google Shape;387;p43"/>
          <p:cNvSpPr txBox="1"/>
          <p:nvPr/>
        </p:nvSpPr>
        <p:spPr>
          <a:xfrm>
            <a:off x="6224951" y="249166"/>
            <a:ext cx="190552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Apparent Problem</a:t>
            </a:r>
            <a:endParaRPr/>
          </a:p>
        </p:txBody>
      </p:sp>
      <p:sp>
        <p:nvSpPr>
          <p:cNvPr id="388" name="Google Shape;388;p43"/>
          <p:cNvSpPr txBox="1"/>
          <p:nvPr/>
        </p:nvSpPr>
        <p:spPr>
          <a:xfrm>
            <a:off x="7945046" y="1656477"/>
            <a:ext cx="2260747"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Symptoms of problem</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(causal factors) </a:t>
            </a:r>
            <a:endParaRPr/>
          </a:p>
        </p:txBody>
      </p:sp>
      <p:sp>
        <p:nvSpPr>
          <p:cNvPr id="389" name="Google Shape;389;p43"/>
          <p:cNvSpPr txBox="1"/>
          <p:nvPr/>
        </p:nvSpPr>
        <p:spPr>
          <a:xfrm>
            <a:off x="9287546" y="3106709"/>
            <a:ext cx="2069221"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Possible root causes</a:t>
            </a:r>
            <a:endParaRPr sz="1800">
              <a:solidFill>
                <a:schemeClr val="dk1"/>
              </a:solidFill>
              <a:latin typeface="Calibri"/>
              <a:ea typeface="Calibri"/>
              <a:cs typeface="Calibri"/>
              <a:sym typeface="Calibri"/>
            </a:endParaRPr>
          </a:p>
        </p:txBody>
      </p:sp>
      <p:sp>
        <p:nvSpPr>
          <p:cNvPr id="390" name="Google Shape;390;p43"/>
          <p:cNvSpPr txBox="1"/>
          <p:nvPr/>
        </p:nvSpPr>
        <p:spPr>
          <a:xfrm>
            <a:off x="9563037" y="4838712"/>
            <a:ext cx="2069221"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Possible root causes</a:t>
            </a:r>
            <a:endParaRPr sz="1800">
              <a:solidFill>
                <a:schemeClr val="dk1"/>
              </a:solidFill>
              <a:latin typeface="Calibri"/>
              <a:ea typeface="Calibri"/>
              <a:cs typeface="Calibri"/>
              <a:sym typeface="Calibri"/>
            </a:endParaRPr>
          </a:p>
        </p:txBody>
      </p:sp>
      <p:sp>
        <p:nvSpPr>
          <p:cNvPr id="391" name="Google Shape;391;p43"/>
          <p:cNvSpPr txBox="1"/>
          <p:nvPr/>
        </p:nvSpPr>
        <p:spPr>
          <a:xfrm>
            <a:off x="6916332" y="6068001"/>
            <a:ext cx="1814151"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Actual root cause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Prioritize SBC Challenges</a:t>
            </a:r>
            <a:endParaRPr/>
          </a:p>
        </p:txBody>
      </p:sp>
      <p:sp>
        <p:nvSpPr>
          <p:cNvPr id="397" name="Google Shape;397;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2590"/>
              <a:buNone/>
            </a:pPr>
            <a:r>
              <a:rPr lang="en-US" sz="2590"/>
              <a:t>Consider:</a:t>
            </a:r>
            <a:endParaRPr/>
          </a:p>
          <a:p>
            <a:pPr marL="0" lvl="0" indent="0" algn="l" rtl="0">
              <a:lnSpc>
                <a:spcPct val="70000"/>
              </a:lnSpc>
              <a:spcBef>
                <a:spcPts val="1000"/>
              </a:spcBef>
              <a:spcAft>
                <a:spcPts val="0"/>
              </a:spcAft>
              <a:buClr>
                <a:schemeClr val="dk1"/>
              </a:buClr>
              <a:buSzPts val="2590"/>
              <a:buNone/>
            </a:pPr>
            <a:endParaRPr sz="2590"/>
          </a:p>
          <a:p>
            <a:pPr marL="0" lvl="0" indent="0" algn="l" rtl="0">
              <a:lnSpc>
                <a:spcPct val="70000"/>
              </a:lnSpc>
              <a:spcBef>
                <a:spcPts val="1000"/>
              </a:spcBef>
              <a:spcAft>
                <a:spcPts val="0"/>
              </a:spcAft>
              <a:buClr>
                <a:schemeClr val="dk1"/>
              </a:buClr>
              <a:buSzPts val="2590"/>
              <a:buNone/>
            </a:pPr>
            <a:r>
              <a:rPr lang="en-US" sz="2590"/>
              <a:t>The potential impact of addressing the SBC challenge </a:t>
            </a:r>
            <a:endParaRPr/>
          </a:p>
          <a:p>
            <a:pPr marL="685800" lvl="1" indent="-228600" algn="l" rtl="0">
              <a:lnSpc>
                <a:spcPct val="70000"/>
              </a:lnSpc>
              <a:spcBef>
                <a:spcPts val="500"/>
              </a:spcBef>
              <a:spcAft>
                <a:spcPts val="0"/>
              </a:spcAft>
              <a:buClr>
                <a:schemeClr val="dk1"/>
              </a:buClr>
              <a:buSzPts val="2220"/>
              <a:buChar char="•"/>
            </a:pPr>
            <a:r>
              <a:rPr lang="en-US" sz="2220"/>
              <a:t>The greater the potential impact, the more important it is to address</a:t>
            </a:r>
            <a:endParaRPr/>
          </a:p>
          <a:p>
            <a:pPr marL="0" lvl="0" indent="0" algn="l" rtl="0">
              <a:lnSpc>
                <a:spcPct val="70000"/>
              </a:lnSpc>
              <a:spcBef>
                <a:spcPts val="1000"/>
              </a:spcBef>
              <a:spcAft>
                <a:spcPts val="0"/>
              </a:spcAft>
              <a:buClr>
                <a:schemeClr val="dk1"/>
              </a:buClr>
              <a:buSzPts val="2590"/>
              <a:buNone/>
            </a:pPr>
            <a:endParaRPr sz="2590"/>
          </a:p>
          <a:p>
            <a:pPr marL="0" lvl="0" indent="0" algn="l" rtl="0">
              <a:lnSpc>
                <a:spcPct val="70000"/>
              </a:lnSpc>
              <a:spcBef>
                <a:spcPts val="1000"/>
              </a:spcBef>
              <a:spcAft>
                <a:spcPts val="0"/>
              </a:spcAft>
              <a:buClr>
                <a:schemeClr val="dk1"/>
              </a:buClr>
              <a:buSzPts val="2590"/>
              <a:buNone/>
            </a:pPr>
            <a:r>
              <a:rPr lang="en-US" sz="2590"/>
              <a:t>How difficult it will be to reach the audience associated with the SBC challenge?</a:t>
            </a:r>
            <a:endParaRPr/>
          </a:p>
          <a:p>
            <a:pPr marL="0" lvl="0" indent="0" algn="l" rtl="0">
              <a:lnSpc>
                <a:spcPct val="70000"/>
              </a:lnSpc>
              <a:spcBef>
                <a:spcPts val="1000"/>
              </a:spcBef>
              <a:spcAft>
                <a:spcPts val="0"/>
              </a:spcAft>
              <a:buClr>
                <a:schemeClr val="dk1"/>
              </a:buClr>
              <a:buSzPts val="2590"/>
              <a:buNone/>
            </a:pPr>
            <a:endParaRPr sz="2590"/>
          </a:p>
          <a:p>
            <a:pPr marL="0" lvl="0" indent="0" algn="l" rtl="0">
              <a:lnSpc>
                <a:spcPct val="70000"/>
              </a:lnSpc>
              <a:spcBef>
                <a:spcPts val="1000"/>
              </a:spcBef>
              <a:spcAft>
                <a:spcPts val="0"/>
              </a:spcAft>
              <a:buClr>
                <a:schemeClr val="dk1"/>
              </a:buClr>
              <a:buSzPts val="2590"/>
              <a:buNone/>
            </a:pPr>
            <a:r>
              <a:rPr lang="en-US" sz="2590"/>
              <a:t>Whether there is a logical order in which to address the SBC challenges. </a:t>
            </a:r>
            <a:endParaRPr/>
          </a:p>
          <a:p>
            <a:pPr marL="685800" lvl="1" indent="-228600" algn="l" rtl="0">
              <a:lnSpc>
                <a:spcPct val="70000"/>
              </a:lnSpc>
              <a:spcBef>
                <a:spcPts val="500"/>
              </a:spcBef>
              <a:spcAft>
                <a:spcPts val="0"/>
              </a:spcAft>
              <a:buClr>
                <a:schemeClr val="dk1"/>
              </a:buClr>
              <a:buSzPts val="2220"/>
              <a:buChar char="•"/>
            </a:pPr>
            <a:r>
              <a:rPr lang="en-US" sz="2220"/>
              <a:t>If more than one causal factor is linked to the root cause. When a root cause is the source of multiple causal factors, it indicates that addressing the root cause can have far-reaching effects.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Instructions</a:t>
            </a:r>
            <a:endParaRPr/>
          </a:p>
        </p:txBody>
      </p:sp>
      <p:sp>
        <p:nvSpPr>
          <p:cNvPr id="404" name="Google Shape;404;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514350" lvl="0" indent="-514350" algn="l" rtl="0">
              <a:lnSpc>
                <a:spcPct val="90000"/>
              </a:lnSpc>
              <a:spcBef>
                <a:spcPts val="0"/>
              </a:spcBef>
              <a:spcAft>
                <a:spcPts val="0"/>
              </a:spcAft>
              <a:buClr>
                <a:schemeClr val="dk1"/>
              </a:buClr>
              <a:buSzPts val="2800"/>
              <a:buFont typeface="Calibri"/>
              <a:buAutoNum type="arabicPeriod"/>
            </a:pPr>
            <a:r>
              <a:rPr lang="en-US"/>
              <a:t>Use </a:t>
            </a:r>
            <a:r>
              <a:rPr lang="en-US" i="1"/>
              <a:t>one</a:t>
            </a:r>
            <a:r>
              <a:rPr lang="en-US"/>
              <a:t> problem at the top of a piece of paper (use as many pieces of paper as you have problems)</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a:t>List causal factors of that problem beneath it, drawing lines from the causal factors up to your problem </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a:t>List possible root causes beneath each causal factor, drawing lines from the possible root causes up to the causal factors</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a:t>Be on the lookout for root causes that cause multiple issues, these are particularly important</a:t>
            </a:r>
            <a:endParaRPr/>
          </a:p>
          <a:p>
            <a:pPr marL="514350" lvl="0" indent="-336550" algn="l" rtl="0">
              <a:lnSpc>
                <a:spcPct val="90000"/>
              </a:lnSpc>
              <a:spcBef>
                <a:spcPts val="1000"/>
              </a:spcBef>
              <a:spcAft>
                <a:spcPts val="0"/>
              </a:spcAft>
              <a:buClr>
                <a:schemeClr val="dk1"/>
              </a:buClr>
              <a:buSzPts val="2800"/>
              <a:buFont typeface="Calibri"/>
              <a:buNone/>
            </a:pPr>
            <a:endParaRPr/>
          </a:p>
          <a:p>
            <a:pPr marL="514350" lvl="0" indent="-336550" algn="l" rtl="0">
              <a:lnSpc>
                <a:spcPct val="90000"/>
              </a:lnSpc>
              <a:spcBef>
                <a:spcPts val="1000"/>
              </a:spcBef>
              <a:spcAft>
                <a:spcPts val="0"/>
              </a:spcAft>
              <a:buClr>
                <a:schemeClr val="dk1"/>
              </a:buClr>
              <a:buSzPts val="2800"/>
              <a:buFont typeface="Calibri"/>
              <a:buNone/>
            </a:pPr>
            <a:endParaRPr/>
          </a:p>
          <a:p>
            <a:pPr marL="514350" lvl="0" indent="-336550" algn="l" rtl="0">
              <a:lnSpc>
                <a:spcPct val="90000"/>
              </a:lnSpc>
              <a:spcBef>
                <a:spcPts val="1000"/>
              </a:spcBef>
              <a:spcAft>
                <a:spcPts val="0"/>
              </a:spcAft>
              <a:buClr>
                <a:schemeClr val="dk1"/>
              </a:buClr>
              <a:buSzPts val="2800"/>
              <a:buFont typeface="Calibri"/>
              <a:buNone/>
            </a:pPr>
            <a:endParaRPr/>
          </a:p>
          <a:p>
            <a:pPr marL="514350" lvl="0" indent="-336550" algn="l" rtl="0">
              <a:lnSpc>
                <a:spcPct val="90000"/>
              </a:lnSpc>
              <a:spcBef>
                <a:spcPts val="1000"/>
              </a:spcBef>
              <a:spcAft>
                <a:spcPts val="0"/>
              </a:spcAft>
              <a:buClr>
                <a:schemeClr val="dk1"/>
              </a:buClr>
              <a:buSzPts val="2800"/>
              <a:buFont typeface="Calibri"/>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Guiding principles</a:t>
            </a:r>
            <a:endParaRPr/>
          </a:p>
        </p:txBody>
      </p:sp>
      <p:sp>
        <p:nvSpPr>
          <p:cNvPr id="109" name="Google Shape;109;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a:t>Evidence-based decision making</a:t>
            </a:r>
            <a:endParaRPr/>
          </a:p>
          <a:p>
            <a:pPr marL="228600" lvl="0" indent="-228600" algn="l" rtl="0">
              <a:lnSpc>
                <a:spcPct val="90000"/>
              </a:lnSpc>
              <a:spcBef>
                <a:spcPts val="1000"/>
              </a:spcBef>
              <a:spcAft>
                <a:spcPts val="0"/>
              </a:spcAft>
              <a:buClr>
                <a:schemeClr val="dk1"/>
              </a:buClr>
              <a:buSzPts val="2800"/>
              <a:buChar char="•"/>
            </a:pPr>
            <a:r>
              <a:rPr lang="en-US"/>
              <a:t>The plural of anecdote is not data: </a:t>
            </a:r>
            <a:r>
              <a:rPr lang="en-US" i="1"/>
              <a:t>no storytelling</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Best practices</a:t>
            </a:r>
            <a:endParaRPr/>
          </a:p>
          <a:p>
            <a:pPr marL="228600" lvl="0" indent="-228600" algn="l" rtl="0">
              <a:lnSpc>
                <a:spcPct val="90000"/>
              </a:lnSpc>
              <a:spcBef>
                <a:spcPts val="1000"/>
              </a:spcBef>
              <a:spcAft>
                <a:spcPts val="0"/>
              </a:spcAft>
              <a:buClr>
                <a:schemeClr val="dk1"/>
              </a:buClr>
              <a:buSzPts val="2800"/>
              <a:buChar char="•"/>
            </a:pPr>
            <a:r>
              <a:rPr lang="en-US"/>
              <a:t>Quality SBC is a process: </a:t>
            </a:r>
            <a:r>
              <a:rPr lang="en-US" i="1"/>
              <a:t>cut no corners</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Focused programming</a:t>
            </a:r>
            <a:endParaRPr/>
          </a:p>
          <a:p>
            <a:pPr marL="228600" lvl="0" indent="-228600" algn="l" rtl="0">
              <a:lnSpc>
                <a:spcPct val="90000"/>
              </a:lnSpc>
              <a:spcBef>
                <a:spcPts val="1000"/>
              </a:spcBef>
              <a:spcAft>
                <a:spcPts val="0"/>
              </a:spcAft>
              <a:buClr>
                <a:schemeClr val="dk1"/>
              </a:buClr>
              <a:buSzPts val="2800"/>
              <a:buChar char="•"/>
            </a:pPr>
            <a:r>
              <a:rPr lang="en-US"/>
              <a:t>Focus demands sacrifice: </a:t>
            </a:r>
            <a:r>
              <a:rPr lang="en-US" i="1"/>
              <a:t>a little of everything accomplishes nothing</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p:nvPr/>
        </p:nvSpPr>
        <p:spPr>
          <a:xfrm>
            <a:off x="4064383" y="2210022"/>
            <a:ext cx="554509" cy="598932"/>
          </a:xfrm>
          <a:prstGeom prst="right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6" name="Google Shape;116;p17"/>
          <p:cNvSpPr/>
          <p:nvPr/>
        </p:nvSpPr>
        <p:spPr>
          <a:xfrm>
            <a:off x="6793193" y="2210022"/>
            <a:ext cx="554509" cy="598932"/>
          </a:xfrm>
          <a:prstGeom prst="rightArrow">
            <a:avLst>
              <a:gd name="adj1" fmla="val 50000"/>
              <a:gd name="adj2"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7" name="Google Shape;117;p17"/>
          <p:cNvSpPr/>
          <p:nvPr/>
        </p:nvSpPr>
        <p:spPr>
          <a:xfrm>
            <a:off x="1890082" y="2926679"/>
            <a:ext cx="2329697" cy="3141612"/>
          </a:xfrm>
          <a:prstGeom prst="rect">
            <a:avLst/>
          </a:prstGeom>
          <a:solidFill>
            <a:schemeClr val="accent1">
              <a:alpha val="20000"/>
            </a:schemeClr>
          </a:solidFill>
          <a:ln>
            <a:noFill/>
          </a:ln>
        </p:spPr>
        <p:txBody>
          <a:bodyPr spcFirstLastPara="1" wrap="square" lIns="137150" tIns="137150" rIns="137150" bIns="137150" anchor="t" anchorCtr="0">
            <a:noAutofit/>
          </a:bodyPr>
          <a:lstStyle/>
          <a:p>
            <a:pPr marL="0" marR="0" lvl="0" indent="0" algn="l" rtl="0">
              <a:lnSpc>
                <a:spcPct val="94000"/>
              </a:lnSpc>
              <a:spcBef>
                <a:spcPts val="0"/>
              </a:spcBef>
              <a:spcAft>
                <a:spcPts val="0"/>
              </a:spcAft>
              <a:buNone/>
            </a:pPr>
            <a:r>
              <a:rPr lang="en-US" sz="1400" b="0" i="0" u="none" strike="noStrike" cap="none">
                <a:solidFill>
                  <a:schemeClr val="dk1"/>
                </a:solidFill>
                <a:latin typeface="Calibri"/>
                <a:ea typeface="Calibri"/>
                <a:cs typeface="Calibri"/>
                <a:sym typeface="Calibri"/>
              </a:rPr>
              <a:t>Where are we now and how did we get here?</a:t>
            </a:r>
            <a:endParaRPr/>
          </a:p>
          <a:p>
            <a:pPr marL="128588" marR="0" lvl="0" indent="-128588" algn="l" rtl="0">
              <a:lnSpc>
                <a:spcPct val="94000"/>
              </a:lnSpc>
              <a:spcBef>
                <a:spcPts val="600"/>
              </a:spcBef>
              <a:spcAft>
                <a:spcPts val="0"/>
              </a:spcAft>
              <a:buClr>
                <a:schemeClr val="accent1"/>
              </a:buClr>
              <a:buSzPts val="1400"/>
              <a:buFont typeface="Arial"/>
              <a:buChar char="•"/>
            </a:pPr>
            <a:r>
              <a:rPr lang="en-US" sz="1400" b="0" i="0" u="none" strike="noStrike" cap="none">
                <a:solidFill>
                  <a:schemeClr val="dk1"/>
                </a:solidFill>
                <a:latin typeface="Calibri"/>
                <a:ea typeface="Calibri"/>
                <a:cs typeface="Calibri"/>
                <a:sym typeface="Calibri"/>
              </a:rPr>
              <a:t>Review and interpret data to develop situation analyses</a:t>
            </a:r>
            <a:endParaRPr/>
          </a:p>
          <a:p>
            <a:pPr marL="0" marR="0" lvl="0" indent="0" algn="l" rtl="0">
              <a:lnSpc>
                <a:spcPct val="94000"/>
              </a:lnSpc>
              <a:spcBef>
                <a:spcPts val="600"/>
              </a:spcBef>
              <a:spcAft>
                <a:spcPts val="0"/>
              </a:spcAft>
              <a:buNone/>
            </a:pPr>
            <a:r>
              <a:rPr lang="en-US" sz="1400" b="0" i="0" u="none" strike="noStrike" cap="none">
                <a:solidFill>
                  <a:schemeClr val="dk1"/>
                </a:solidFill>
                <a:latin typeface="Calibri"/>
                <a:ea typeface="Calibri"/>
                <a:cs typeface="Calibri"/>
                <a:sym typeface="Calibri"/>
              </a:rPr>
              <a:t>Where do we want to go?</a:t>
            </a:r>
            <a:endParaRPr/>
          </a:p>
          <a:p>
            <a:pPr marL="128588" marR="0" lvl="0" indent="-128588" algn="l" rtl="0">
              <a:lnSpc>
                <a:spcPct val="94000"/>
              </a:lnSpc>
              <a:spcBef>
                <a:spcPts val="600"/>
              </a:spcBef>
              <a:spcAft>
                <a:spcPts val="0"/>
              </a:spcAft>
              <a:buClr>
                <a:schemeClr val="accent1"/>
              </a:buClr>
              <a:buSzPts val="1400"/>
              <a:buFont typeface="Arial"/>
              <a:buChar char="•"/>
            </a:pPr>
            <a:r>
              <a:rPr lang="en-US" sz="1400" b="0" i="0" u="none" strike="noStrike" cap="none">
                <a:solidFill>
                  <a:schemeClr val="dk1"/>
                </a:solidFill>
                <a:latin typeface="Calibri"/>
                <a:ea typeface="Calibri"/>
                <a:cs typeface="Calibri"/>
                <a:sym typeface="Calibri"/>
              </a:rPr>
              <a:t>Articulate shared vision and </a:t>
            </a:r>
            <a:endParaRPr/>
          </a:p>
          <a:p>
            <a:pPr marL="0" marR="0" lvl="0" indent="0" algn="l" rtl="0">
              <a:lnSpc>
                <a:spcPct val="94000"/>
              </a:lnSpc>
              <a:spcBef>
                <a:spcPts val="600"/>
              </a:spcBef>
              <a:spcAft>
                <a:spcPts val="0"/>
              </a:spcAft>
              <a:buNone/>
            </a:pPr>
            <a:r>
              <a:rPr lang="en-US" sz="1400" b="0" i="0" u="none" strike="noStrike" cap="none">
                <a:solidFill>
                  <a:schemeClr val="dk1"/>
                </a:solidFill>
                <a:latin typeface="Calibri"/>
                <a:ea typeface="Calibri"/>
                <a:cs typeface="Calibri"/>
                <a:sym typeface="Calibri"/>
              </a:rPr>
              <a:t>How will we get there?</a:t>
            </a:r>
            <a:endParaRPr/>
          </a:p>
          <a:p>
            <a:pPr marL="285750" marR="0" lvl="0" indent="-285750" algn="l" rtl="0">
              <a:lnSpc>
                <a:spcPct val="94000"/>
              </a:lnSpc>
              <a:spcBef>
                <a:spcPts val="600"/>
              </a:spcBef>
              <a:spcAft>
                <a:spcPts val="0"/>
              </a:spcAft>
              <a:buClr>
                <a:schemeClr val="accent1"/>
              </a:buClr>
              <a:buSzPts val="1400"/>
              <a:buFont typeface="Arial"/>
              <a:buChar char="•"/>
            </a:pPr>
            <a:r>
              <a:rPr lang="en-US" sz="1400" b="0" i="0" u="none" strike="noStrike" cap="none">
                <a:solidFill>
                  <a:schemeClr val="dk1"/>
                </a:solidFill>
                <a:latin typeface="Calibri"/>
                <a:ea typeface="Calibri"/>
                <a:cs typeface="Calibri"/>
                <a:sym typeface="Calibri"/>
              </a:rPr>
              <a:t>Conduct root cause analysis to prioritize behaviors</a:t>
            </a:r>
            <a:endParaRPr/>
          </a:p>
          <a:p>
            <a:pPr marL="585788" marR="0" lvl="1" indent="-39687" algn="l" rtl="0">
              <a:lnSpc>
                <a:spcPct val="94000"/>
              </a:lnSpc>
              <a:spcBef>
                <a:spcPts val="600"/>
              </a:spcBef>
              <a:spcAft>
                <a:spcPts val="0"/>
              </a:spcAft>
              <a:buClr>
                <a:schemeClr val="accent1"/>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8" name="Google Shape;118;p17"/>
          <p:cNvSpPr/>
          <p:nvPr/>
        </p:nvSpPr>
        <p:spPr>
          <a:xfrm>
            <a:off x="4618892" y="2926679"/>
            <a:ext cx="2329697" cy="3141612"/>
          </a:xfrm>
          <a:prstGeom prst="rect">
            <a:avLst/>
          </a:prstGeom>
          <a:solidFill>
            <a:schemeClr val="accent4">
              <a:alpha val="20000"/>
            </a:schemeClr>
          </a:solidFill>
          <a:ln>
            <a:noFill/>
          </a:ln>
        </p:spPr>
        <p:txBody>
          <a:bodyPr spcFirstLastPara="1" wrap="square" lIns="137150" tIns="137150" rIns="137150" bIns="137150" anchor="t" anchorCtr="0">
            <a:noAutofit/>
          </a:bodyPr>
          <a:lstStyle/>
          <a:p>
            <a:pPr marL="0" marR="0" lvl="0" indent="0" algn="l" rtl="0">
              <a:lnSpc>
                <a:spcPct val="94000"/>
              </a:lnSpc>
              <a:spcBef>
                <a:spcPts val="0"/>
              </a:spcBef>
              <a:spcAft>
                <a:spcPts val="0"/>
              </a:spcAft>
              <a:buNone/>
            </a:pPr>
            <a:r>
              <a:rPr lang="en-US" sz="1400" b="0" i="0" u="none" strike="noStrike" cap="none">
                <a:solidFill>
                  <a:schemeClr val="dk1"/>
                </a:solidFill>
                <a:latin typeface="Calibri"/>
                <a:ea typeface="Calibri"/>
                <a:cs typeface="Calibri"/>
                <a:sym typeface="Calibri"/>
              </a:rPr>
              <a:t>How will we get there (continued)</a:t>
            </a:r>
            <a:endParaRPr/>
          </a:p>
          <a:p>
            <a:pPr marL="128588" marR="0" lvl="0" indent="-128588" algn="l" rtl="0">
              <a:lnSpc>
                <a:spcPct val="94000"/>
              </a:lnSpc>
              <a:spcBef>
                <a:spcPts val="600"/>
              </a:spcBef>
              <a:spcAft>
                <a:spcPts val="0"/>
              </a:spcAft>
              <a:buClr>
                <a:schemeClr val="accent4"/>
              </a:buClr>
              <a:buSzPts val="1400"/>
              <a:buFont typeface="Arial"/>
              <a:buChar char="•"/>
            </a:pPr>
            <a:r>
              <a:rPr lang="en-US" sz="1400" b="0" i="0" u="none" strike="noStrike" cap="none">
                <a:solidFill>
                  <a:schemeClr val="dk1"/>
                </a:solidFill>
                <a:latin typeface="Calibri"/>
                <a:ea typeface="Calibri"/>
                <a:cs typeface="Calibri"/>
                <a:sym typeface="Calibri"/>
              </a:rPr>
              <a:t>Use root cause analyses to develop audience analyses and strategic communication approaches</a:t>
            </a:r>
            <a:endParaRPr/>
          </a:p>
          <a:p>
            <a:pPr marL="128588" marR="0" lvl="0" indent="-128588" algn="l" rtl="0">
              <a:lnSpc>
                <a:spcPct val="94000"/>
              </a:lnSpc>
              <a:spcBef>
                <a:spcPts val="600"/>
              </a:spcBef>
              <a:spcAft>
                <a:spcPts val="0"/>
              </a:spcAft>
              <a:buClr>
                <a:schemeClr val="accent4"/>
              </a:buClr>
              <a:buSzPts val="1400"/>
              <a:buFont typeface="Arial"/>
              <a:buChar char="•"/>
            </a:pPr>
            <a:r>
              <a:rPr lang="en-US" sz="1400" b="0" i="0" u="none" strike="noStrike" cap="none">
                <a:solidFill>
                  <a:schemeClr val="dk1"/>
                </a:solidFill>
                <a:latin typeface="Calibri"/>
                <a:ea typeface="Calibri"/>
                <a:cs typeface="Calibri"/>
                <a:sym typeface="Calibri"/>
              </a:rPr>
              <a:t>Use root cause analyses to draft communication objectives (time permitting)</a:t>
            </a:r>
            <a:endParaRPr/>
          </a:p>
        </p:txBody>
      </p:sp>
      <p:sp>
        <p:nvSpPr>
          <p:cNvPr id="119" name="Google Shape;119;p17"/>
          <p:cNvSpPr/>
          <p:nvPr/>
        </p:nvSpPr>
        <p:spPr>
          <a:xfrm>
            <a:off x="7347703" y="2926679"/>
            <a:ext cx="2329697" cy="3141612"/>
          </a:xfrm>
          <a:prstGeom prst="rect">
            <a:avLst/>
          </a:prstGeom>
          <a:solidFill>
            <a:srgbClr val="F7CAAC">
              <a:alpha val="20000"/>
            </a:srgbClr>
          </a:solidFill>
          <a:ln>
            <a:noFill/>
          </a:ln>
        </p:spPr>
        <p:txBody>
          <a:bodyPr spcFirstLastPara="1" wrap="square" lIns="137150" tIns="137150" rIns="137150" bIns="137150" anchor="t" anchorCtr="0">
            <a:noAutofit/>
          </a:bodyPr>
          <a:lstStyle/>
          <a:p>
            <a:pPr marL="0" marR="0" lvl="0" indent="0" algn="l" rtl="0">
              <a:lnSpc>
                <a:spcPct val="94000"/>
              </a:lnSpc>
              <a:spcBef>
                <a:spcPts val="0"/>
              </a:spcBef>
              <a:spcAft>
                <a:spcPts val="0"/>
              </a:spcAft>
              <a:buNone/>
            </a:pPr>
            <a:r>
              <a:rPr lang="en-US" sz="1350" b="0" i="0" u="none" strike="noStrike" cap="none">
                <a:solidFill>
                  <a:schemeClr val="dk1"/>
                </a:solidFill>
                <a:latin typeface="Calibri"/>
                <a:ea typeface="Calibri"/>
                <a:cs typeface="Calibri"/>
                <a:sym typeface="Calibri"/>
              </a:rPr>
              <a:t>How will we know if we are getting where we want to go and how will we know when we are there? </a:t>
            </a:r>
            <a:endParaRPr/>
          </a:p>
          <a:p>
            <a:pPr marL="128588" marR="0" lvl="0" indent="-128588" algn="l" rtl="0">
              <a:lnSpc>
                <a:spcPct val="94000"/>
              </a:lnSpc>
              <a:spcBef>
                <a:spcPts val="600"/>
              </a:spcBef>
              <a:spcAft>
                <a:spcPts val="0"/>
              </a:spcAft>
              <a:buClr>
                <a:schemeClr val="accent5"/>
              </a:buClr>
              <a:buSzPts val="1350"/>
              <a:buFont typeface="Arial"/>
              <a:buChar char="•"/>
            </a:pPr>
            <a:r>
              <a:rPr lang="en-US" sz="1350" b="0" i="0" u="none" strike="noStrike" cap="none">
                <a:solidFill>
                  <a:schemeClr val="dk1"/>
                </a:solidFill>
                <a:latin typeface="Calibri"/>
                <a:ea typeface="Calibri"/>
                <a:cs typeface="Calibri"/>
                <a:sym typeface="Calibri"/>
              </a:rPr>
              <a:t>Develop a monitoring and evaluation plan</a:t>
            </a:r>
            <a:endParaRPr/>
          </a:p>
        </p:txBody>
      </p:sp>
      <p:sp>
        <p:nvSpPr>
          <p:cNvPr id="120" name="Google Shape;120;p17"/>
          <p:cNvSpPr txBox="1"/>
          <p:nvPr/>
        </p:nvSpPr>
        <p:spPr>
          <a:xfrm>
            <a:off x="1890082" y="2309434"/>
            <a:ext cx="2329697" cy="400110"/>
          </a:xfrm>
          <a:prstGeom prst="rect">
            <a:avLst/>
          </a:prstGeom>
          <a:solidFill>
            <a:schemeClr val="accent1"/>
          </a:solidFill>
          <a:ln>
            <a:noFill/>
          </a:ln>
        </p:spPr>
        <p:txBody>
          <a:bodyPr spcFirstLastPara="1" wrap="square" lIns="182875" tIns="91425" rIns="182875" bIns="91425" anchor="ctr" anchorCtr="0">
            <a:noAutofit/>
          </a:bodyPr>
          <a:lstStyle/>
          <a:p>
            <a:pPr marL="685800" marR="0" lvl="0" indent="0" algn="l" rtl="0">
              <a:spcBef>
                <a:spcPts val="0"/>
              </a:spcBef>
              <a:spcAft>
                <a:spcPts val="0"/>
              </a:spcAft>
              <a:buNone/>
            </a:pPr>
            <a:r>
              <a:rPr lang="en-US" sz="1400" b="0" i="0" u="none" strike="noStrike" cap="none">
                <a:solidFill>
                  <a:srgbClr val="FFFFFF"/>
                </a:solidFill>
                <a:latin typeface="Calibri"/>
                <a:ea typeface="Calibri"/>
                <a:cs typeface="Calibri"/>
                <a:sym typeface="Calibri"/>
              </a:rPr>
              <a:t>Day 1</a:t>
            </a:r>
            <a:endParaRPr/>
          </a:p>
        </p:txBody>
      </p:sp>
      <p:sp>
        <p:nvSpPr>
          <p:cNvPr id="121" name="Google Shape;121;p17"/>
          <p:cNvSpPr txBox="1"/>
          <p:nvPr/>
        </p:nvSpPr>
        <p:spPr>
          <a:xfrm>
            <a:off x="4618892" y="2309434"/>
            <a:ext cx="2329697" cy="400110"/>
          </a:xfrm>
          <a:prstGeom prst="rect">
            <a:avLst/>
          </a:prstGeom>
          <a:solidFill>
            <a:schemeClr val="accent4"/>
          </a:solidFill>
          <a:ln>
            <a:noFill/>
          </a:ln>
        </p:spPr>
        <p:txBody>
          <a:bodyPr spcFirstLastPara="1" wrap="square" lIns="182875" tIns="91425" rIns="182875" bIns="91425" anchor="ctr" anchorCtr="0">
            <a:noAutofit/>
          </a:bodyPr>
          <a:lstStyle/>
          <a:p>
            <a:pPr marL="644129" marR="0" lvl="0" indent="0" algn="l" rtl="0">
              <a:spcBef>
                <a:spcPts val="0"/>
              </a:spcBef>
              <a:spcAft>
                <a:spcPts val="0"/>
              </a:spcAft>
              <a:buNone/>
            </a:pPr>
            <a:r>
              <a:rPr lang="en-US" sz="1400" b="0" i="0" u="none" strike="noStrike" cap="none">
                <a:solidFill>
                  <a:srgbClr val="FFFFFF"/>
                </a:solidFill>
                <a:latin typeface="Calibri"/>
                <a:ea typeface="Calibri"/>
                <a:cs typeface="Calibri"/>
                <a:sym typeface="Calibri"/>
              </a:rPr>
              <a:t>Day 2</a:t>
            </a:r>
            <a:endParaRPr/>
          </a:p>
        </p:txBody>
      </p:sp>
      <p:sp>
        <p:nvSpPr>
          <p:cNvPr id="122" name="Google Shape;122;p17"/>
          <p:cNvSpPr txBox="1"/>
          <p:nvPr/>
        </p:nvSpPr>
        <p:spPr>
          <a:xfrm>
            <a:off x="7347703" y="2309434"/>
            <a:ext cx="2329697" cy="400110"/>
          </a:xfrm>
          <a:prstGeom prst="rect">
            <a:avLst/>
          </a:prstGeom>
          <a:solidFill>
            <a:schemeClr val="accent2"/>
          </a:solidFill>
          <a:ln>
            <a:noFill/>
          </a:ln>
        </p:spPr>
        <p:txBody>
          <a:bodyPr spcFirstLastPara="1" wrap="square" lIns="182875" tIns="91425" rIns="182875" bIns="91425" anchor="ctr" anchorCtr="0">
            <a:noAutofit/>
          </a:bodyPr>
          <a:lstStyle/>
          <a:p>
            <a:pPr marL="644129" marR="0" lvl="0" indent="0" algn="l" rtl="0">
              <a:spcBef>
                <a:spcPts val="0"/>
              </a:spcBef>
              <a:spcAft>
                <a:spcPts val="0"/>
              </a:spcAft>
              <a:buNone/>
            </a:pPr>
            <a:r>
              <a:rPr lang="en-US" sz="1400" b="0" i="0" u="none" strike="noStrike" cap="none">
                <a:solidFill>
                  <a:srgbClr val="FFFFFF"/>
                </a:solidFill>
                <a:latin typeface="Calibri"/>
                <a:ea typeface="Calibri"/>
                <a:cs typeface="Calibri"/>
                <a:sym typeface="Calibri"/>
              </a:rPr>
              <a:t>Day 3</a:t>
            </a:r>
            <a:endParaRPr/>
          </a:p>
        </p:txBody>
      </p:sp>
      <p:sp>
        <p:nvSpPr>
          <p:cNvPr id="123" name="Google Shape;12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Stakeholder workshop timeline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300"/>
                                        <p:tgtEl>
                                          <p:spTgt spid="120"/>
                                        </p:tgtEl>
                                      </p:cBhvr>
                                    </p:animEffect>
                                  </p:childTnLst>
                                </p:cTn>
                              </p:par>
                              <p:par>
                                <p:cTn id="8" presetID="10" presetClass="entr" presetSubtype="0" fill="hold" nodeType="withEffect">
                                  <p:stCondLst>
                                    <p:cond delay="0"/>
                                  </p:stCondLst>
                                  <p:childTnLst>
                                    <p:set>
                                      <p:cBhvr>
                                        <p:cTn id="9" dur="1" fill="hold">
                                          <p:stCondLst>
                                            <p:cond delay="0"/>
                                          </p:stCondLst>
                                        </p:cTn>
                                        <p:tgtEl>
                                          <p:spTgt spid="117"/>
                                        </p:tgtEl>
                                        <p:attrNameLst>
                                          <p:attrName>style.visibility</p:attrName>
                                        </p:attrNameLst>
                                      </p:cBhvr>
                                      <p:to>
                                        <p:strVal val="visible"/>
                                      </p:to>
                                    </p:set>
                                    <p:animEffect transition="in" filter="fade">
                                      <p:cBhvr>
                                        <p:cTn id="10" dur="300"/>
                                        <p:tgtEl>
                                          <p:spTgt spid="1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5"/>
                                        </p:tgtEl>
                                        <p:attrNameLst>
                                          <p:attrName>style.visibility</p:attrName>
                                        </p:attrNameLst>
                                      </p:cBhvr>
                                      <p:to>
                                        <p:strVal val="visible"/>
                                      </p:to>
                                    </p:set>
                                    <p:animEffect transition="in" filter="fade">
                                      <p:cBhvr>
                                        <p:cTn id="15" dur="300"/>
                                        <p:tgtEl>
                                          <p:spTgt spid="115"/>
                                        </p:tgtEl>
                                      </p:cBhvr>
                                    </p:animEffect>
                                  </p:childTnLst>
                                </p:cTn>
                              </p:par>
                            </p:childTnLst>
                          </p:cTn>
                        </p:par>
                        <p:par>
                          <p:cTn id="16" fill="hold">
                            <p:stCondLst>
                              <p:cond delay="300"/>
                            </p:stCondLst>
                            <p:childTnLst>
                              <p:par>
                                <p:cTn id="17" presetID="10" presetClass="entr" presetSubtype="0"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Effect transition="in" filter="fade">
                                      <p:cBhvr>
                                        <p:cTn id="19" dur="300"/>
                                        <p:tgtEl>
                                          <p:spTgt spid="118"/>
                                        </p:tgtEl>
                                      </p:cBhvr>
                                    </p:animEffect>
                                  </p:childTnLst>
                                </p:cTn>
                              </p:par>
                              <p:par>
                                <p:cTn id="20" presetID="10" presetClass="entr" presetSubtype="0" fill="hold" nodeType="withEffect">
                                  <p:stCondLst>
                                    <p:cond delay="0"/>
                                  </p:stCondLst>
                                  <p:childTnLst>
                                    <p:set>
                                      <p:cBhvr>
                                        <p:cTn id="21" dur="1" fill="hold">
                                          <p:stCondLst>
                                            <p:cond delay="0"/>
                                          </p:stCondLst>
                                        </p:cTn>
                                        <p:tgtEl>
                                          <p:spTgt spid="121"/>
                                        </p:tgtEl>
                                        <p:attrNameLst>
                                          <p:attrName>style.visibility</p:attrName>
                                        </p:attrNameLst>
                                      </p:cBhvr>
                                      <p:to>
                                        <p:strVal val="visible"/>
                                      </p:to>
                                    </p:set>
                                    <p:animEffect transition="in" filter="fade">
                                      <p:cBhvr>
                                        <p:cTn id="22" dur="300"/>
                                        <p:tgtEl>
                                          <p:spTgt spid="1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6"/>
                                        </p:tgtEl>
                                        <p:attrNameLst>
                                          <p:attrName>style.visibility</p:attrName>
                                        </p:attrNameLst>
                                      </p:cBhvr>
                                      <p:to>
                                        <p:strVal val="visible"/>
                                      </p:to>
                                    </p:set>
                                    <p:animEffect transition="in" filter="fade">
                                      <p:cBhvr>
                                        <p:cTn id="27" dur="300"/>
                                        <p:tgtEl>
                                          <p:spTgt spid="116"/>
                                        </p:tgtEl>
                                      </p:cBhvr>
                                    </p:animEffect>
                                  </p:childTnLst>
                                </p:cTn>
                              </p:par>
                            </p:childTnLst>
                          </p:cTn>
                        </p:par>
                        <p:par>
                          <p:cTn id="28" fill="hold">
                            <p:stCondLst>
                              <p:cond delay="300"/>
                            </p:stCondLst>
                            <p:childTnLst>
                              <p:par>
                                <p:cTn id="29" presetID="10" presetClass="entr" presetSubtype="0" fill="hold" nodeType="afterEffect">
                                  <p:stCondLst>
                                    <p:cond delay="0"/>
                                  </p:stCondLst>
                                  <p:childTnLst>
                                    <p:set>
                                      <p:cBhvr>
                                        <p:cTn id="30" dur="1" fill="hold">
                                          <p:stCondLst>
                                            <p:cond delay="0"/>
                                          </p:stCondLst>
                                        </p:cTn>
                                        <p:tgtEl>
                                          <p:spTgt spid="119"/>
                                        </p:tgtEl>
                                        <p:attrNameLst>
                                          <p:attrName>style.visibility</p:attrName>
                                        </p:attrNameLst>
                                      </p:cBhvr>
                                      <p:to>
                                        <p:strVal val="visible"/>
                                      </p:to>
                                    </p:set>
                                    <p:animEffect transition="in" filter="fade">
                                      <p:cBhvr>
                                        <p:cTn id="31" dur="300"/>
                                        <p:tgtEl>
                                          <p:spTgt spid="119"/>
                                        </p:tgtEl>
                                      </p:cBhvr>
                                    </p:animEffect>
                                  </p:childTnLst>
                                </p:cTn>
                              </p:par>
                              <p:par>
                                <p:cTn id="32" presetID="10" presetClass="entr" presetSubtype="0" fill="hold" nodeType="withEffect">
                                  <p:stCondLst>
                                    <p:cond delay="0"/>
                                  </p:stCondLst>
                                  <p:childTnLst>
                                    <p:set>
                                      <p:cBhvr>
                                        <p:cTn id="33" dur="1" fill="hold">
                                          <p:stCondLst>
                                            <p:cond delay="0"/>
                                          </p:stCondLst>
                                        </p:cTn>
                                        <p:tgtEl>
                                          <p:spTgt spid="122"/>
                                        </p:tgtEl>
                                        <p:attrNameLst>
                                          <p:attrName>style.visibility</p:attrName>
                                        </p:attrNameLst>
                                      </p:cBhvr>
                                      <p:to>
                                        <p:strVal val="visible"/>
                                      </p:to>
                                    </p:set>
                                    <p:animEffect transition="in" filter="fade">
                                      <p:cBhvr>
                                        <p:cTn id="34" dur="3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Workshop Outputs: day 1</a:t>
            </a:r>
            <a:endParaRPr/>
          </a:p>
        </p:txBody>
      </p:sp>
      <p:sp>
        <p:nvSpPr>
          <p:cNvPr id="130" name="Google Shape;130;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b="1"/>
              <a:t>Where are we now (and how did we get here)?</a:t>
            </a:r>
            <a:endParaRPr/>
          </a:p>
          <a:p>
            <a:pPr marL="228600" lvl="0" indent="-228600" algn="l" rtl="0">
              <a:lnSpc>
                <a:spcPct val="90000"/>
              </a:lnSpc>
              <a:spcBef>
                <a:spcPts val="1000"/>
              </a:spcBef>
              <a:spcAft>
                <a:spcPts val="0"/>
              </a:spcAft>
              <a:buClr>
                <a:schemeClr val="dk1"/>
              </a:buClr>
              <a:buSzPts val="2800"/>
              <a:buChar char="•"/>
            </a:pPr>
            <a:r>
              <a:rPr lang="en-US"/>
              <a:t>Output: situation analysis</a:t>
            </a:r>
            <a:endParaRPr/>
          </a:p>
          <a:p>
            <a:pPr marL="0" lvl="0" indent="0" algn="l" rtl="0">
              <a:lnSpc>
                <a:spcPct val="90000"/>
              </a:lnSpc>
              <a:spcBef>
                <a:spcPts val="1000"/>
              </a:spcBef>
              <a:spcAft>
                <a:spcPts val="0"/>
              </a:spcAft>
              <a:buClr>
                <a:schemeClr val="dk1"/>
              </a:buClr>
              <a:buSzPts val="2800"/>
              <a:buNone/>
            </a:pPr>
            <a:endParaRPr b="1"/>
          </a:p>
          <a:p>
            <a:pPr marL="0" lvl="0" indent="0" algn="l" rtl="0">
              <a:lnSpc>
                <a:spcPct val="90000"/>
              </a:lnSpc>
              <a:spcBef>
                <a:spcPts val="1000"/>
              </a:spcBef>
              <a:spcAft>
                <a:spcPts val="0"/>
              </a:spcAft>
              <a:buClr>
                <a:schemeClr val="dk1"/>
              </a:buClr>
              <a:buSzPts val="2800"/>
              <a:buNone/>
            </a:pPr>
            <a:r>
              <a:rPr lang="en-US" b="1"/>
              <a:t>Where do we want to go</a:t>
            </a:r>
            <a:r>
              <a:rPr lang="en-US"/>
              <a:t>? </a:t>
            </a:r>
            <a:endParaRPr/>
          </a:p>
          <a:p>
            <a:pPr marL="228600" lvl="0" indent="-228600" algn="l" rtl="0">
              <a:lnSpc>
                <a:spcPct val="90000"/>
              </a:lnSpc>
              <a:spcBef>
                <a:spcPts val="1000"/>
              </a:spcBef>
              <a:spcAft>
                <a:spcPts val="0"/>
              </a:spcAft>
              <a:buClr>
                <a:schemeClr val="dk1"/>
              </a:buClr>
              <a:buSzPts val="2800"/>
              <a:buChar char="•"/>
            </a:pPr>
            <a:r>
              <a:rPr lang="en-US"/>
              <a:t>Output: shared vision</a:t>
            </a:r>
            <a:endParaRPr/>
          </a:p>
          <a:p>
            <a:pPr marL="228600" lvl="0" indent="-50800" algn="l" rtl="0">
              <a:lnSpc>
                <a:spcPct val="90000"/>
              </a:lnSpc>
              <a:spcBef>
                <a:spcPts val="1000"/>
              </a:spcBef>
              <a:spcAft>
                <a:spcPts val="0"/>
              </a:spcAft>
              <a:buClr>
                <a:schemeClr val="dk1"/>
              </a:buClr>
              <a:buSzPts val="2800"/>
              <a:buNone/>
            </a:pPr>
            <a:endParaRPr b="1"/>
          </a:p>
          <a:p>
            <a:pPr marL="0" lvl="0" indent="0" algn="l" rtl="0">
              <a:lnSpc>
                <a:spcPct val="90000"/>
              </a:lnSpc>
              <a:spcBef>
                <a:spcPts val="1000"/>
              </a:spcBef>
              <a:spcAft>
                <a:spcPts val="0"/>
              </a:spcAft>
              <a:buClr>
                <a:schemeClr val="dk1"/>
              </a:buClr>
              <a:buSzPts val="2800"/>
              <a:buNone/>
            </a:pPr>
            <a:r>
              <a:rPr lang="en-US" b="1"/>
              <a:t>How do we get there</a:t>
            </a:r>
            <a:r>
              <a:rPr lang="en-US"/>
              <a:t>? </a:t>
            </a:r>
            <a:endParaRPr/>
          </a:p>
          <a:p>
            <a:pPr marL="228600" lvl="0" indent="-228600" algn="l" rtl="0">
              <a:lnSpc>
                <a:spcPct val="90000"/>
              </a:lnSpc>
              <a:spcBef>
                <a:spcPts val="1000"/>
              </a:spcBef>
              <a:spcAft>
                <a:spcPts val="0"/>
              </a:spcAft>
              <a:buClr>
                <a:schemeClr val="dk1"/>
              </a:buClr>
              <a:buSzPts val="2800"/>
              <a:buChar char="•"/>
            </a:pPr>
            <a:r>
              <a:rPr lang="en-US"/>
              <a:t>Output: root cause analysis</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Workshop Outputs: day 2</a:t>
            </a:r>
            <a:endParaRPr/>
          </a:p>
        </p:txBody>
      </p:sp>
      <p:sp>
        <p:nvSpPr>
          <p:cNvPr id="137" name="Google Shape;13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b="1"/>
              <a:t>Whose behaviors need to change and who influences their decision making</a:t>
            </a:r>
            <a:r>
              <a:rPr lang="en-US"/>
              <a:t>?</a:t>
            </a:r>
            <a:endParaRPr/>
          </a:p>
          <a:p>
            <a:pPr marL="228600" lvl="0" indent="-228600" algn="l" rtl="0">
              <a:lnSpc>
                <a:spcPct val="90000"/>
              </a:lnSpc>
              <a:spcBef>
                <a:spcPts val="1000"/>
              </a:spcBef>
              <a:spcAft>
                <a:spcPts val="0"/>
              </a:spcAft>
              <a:buClr>
                <a:schemeClr val="dk1"/>
              </a:buClr>
              <a:buSzPts val="2800"/>
              <a:buChar char="•"/>
            </a:pPr>
            <a:r>
              <a:rPr lang="en-US"/>
              <a:t>Output: audience analysis and strategic communication approaches</a:t>
            </a:r>
            <a:endParaRPr/>
          </a:p>
          <a:p>
            <a:pPr marL="228600" lvl="0" indent="-50800" algn="l" rtl="0">
              <a:lnSpc>
                <a:spcPct val="90000"/>
              </a:lnSpc>
              <a:spcBef>
                <a:spcPts val="1000"/>
              </a:spcBef>
              <a:spcAft>
                <a:spcPts val="0"/>
              </a:spcAft>
              <a:buClr>
                <a:schemeClr val="dk1"/>
              </a:buClr>
              <a:buSzPts val="2800"/>
              <a:buNone/>
            </a:pPr>
            <a:endParaRPr b="1"/>
          </a:p>
          <a:p>
            <a:pPr marL="0" lvl="0" indent="0" algn="l" rtl="0">
              <a:lnSpc>
                <a:spcPct val="90000"/>
              </a:lnSpc>
              <a:spcBef>
                <a:spcPts val="1000"/>
              </a:spcBef>
              <a:spcAft>
                <a:spcPts val="0"/>
              </a:spcAft>
              <a:buClr>
                <a:schemeClr val="dk1"/>
              </a:buClr>
              <a:buSzPts val="2800"/>
              <a:buNone/>
            </a:pPr>
            <a:r>
              <a:rPr lang="en-US" b="1"/>
              <a:t>How will we change prioritized behaviors</a:t>
            </a:r>
            <a:r>
              <a:rPr lang="en-US"/>
              <a:t>?</a:t>
            </a:r>
            <a:endParaRPr/>
          </a:p>
          <a:p>
            <a:pPr marL="228600" lvl="0" indent="-228600" algn="l" rtl="0">
              <a:lnSpc>
                <a:spcPct val="90000"/>
              </a:lnSpc>
              <a:spcBef>
                <a:spcPts val="1000"/>
              </a:spcBef>
              <a:spcAft>
                <a:spcPts val="0"/>
              </a:spcAft>
              <a:buClr>
                <a:schemeClr val="dk1"/>
              </a:buClr>
              <a:buSzPts val="2800"/>
              <a:buChar char="•"/>
            </a:pPr>
            <a:r>
              <a:rPr lang="en-US"/>
              <a:t>Output: communication objectives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Workshop Outputs: day 3</a:t>
            </a:r>
            <a:endParaRPr/>
          </a:p>
        </p:txBody>
      </p:sp>
      <p:sp>
        <p:nvSpPr>
          <p:cNvPr id="144" name="Google Shape;144;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2590"/>
              <a:buNone/>
            </a:pPr>
            <a:r>
              <a:rPr lang="en-US" sz="2590" b="1"/>
              <a:t>What goes into a behavior-specific plan?</a:t>
            </a:r>
            <a:endParaRPr/>
          </a:p>
          <a:p>
            <a:pPr marL="228600" lvl="0" indent="-228600" algn="l" rtl="0">
              <a:lnSpc>
                <a:spcPct val="70000"/>
              </a:lnSpc>
              <a:spcBef>
                <a:spcPts val="1000"/>
              </a:spcBef>
              <a:spcAft>
                <a:spcPts val="0"/>
              </a:spcAft>
              <a:buClr>
                <a:schemeClr val="dk1"/>
              </a:buClr>
              <a:buSzPts val="2590"/>
              <a:buChar char="•"/>
            </a:pPr>
            <a:r>
              <a:rPr lang="en-US" sz="2590"/>
              <a:t>Output: target audiences, objectives, key promises, supporting points, strategic approaches</a:t>
            </a:r>
            <a:endParaRPr/>
          </a:p>
          <a:p>
            <a:pPr marL="228600" lvl="0" indent="-64135" algn="l" rtl="0">
              <a:lnSpc>
                <a:spcPct val="70000"/>
              </a:lnSpc>
              <a:spcBef>
                <a:spcPts val="1000"/>
              </a:spcBef>
              <a:spcAft>
                <a:spcPts val="0"/>
              </a:spcAft>
              <a:buClr>
                <a:schemeClr val="dk1"/>
              </a:buClr>
              <a:buSzPts val="2590"/>
              <a:buNone/>
            </a:pPr>
            <a:endParaRPr sz="2590" b="1"/>
          </a:p>
          <a:p>
            <a:pPr marL="0" lvl="0" indent="0" algn="l" rtl="0">
              <a:lnSpc>
                <a:spcPct val="70000"/>
              </a:lnSpc>
              <a:spcBef>
                <a:spcPts val="1000"/>
              </a:spcBef>
              <a:spcAft>
                <a:spcPts val="0"/>
              </a:spcAft>
              <a:buClr>
                <a:schemeClr val="dk1"/>
              </a:buClr>
              <a:buSzPts val="2590"/>
              <a:buNone/>
            </a:pPr>
            <a:r>
              <a:rPr lang="en-US" sz="2590" b="1"/>
              <a:t>What practical considerations will make implementation effective?</a:t>
            </a:r>
            <a:endParaRPr/>
          </a:p>
          <a:p>
            <a:pPr marL="228600" lvl="0" indent="-228600" algn="l" rtl="0">
              <a:lnSpc>
                <a:spcPct val="70000"/>
              </a:lnSpc>
              <a:spcBef>
                <a:spcPts val="1000"/>
              </a:spcBef>
              <a:spcAft>
                <a:spcPts val="0"/>
              </a:spcAft>
              <a:buClr>
                <a:schemeClr val="dk1"/>
              </a:buClr>
              <a:buSzPts val="2590"/>
              <a:buChar char="•"/>
            </a:pPr>
            <a:r>
              <a:rPr lang="en-US" sz="2590"/>
              <a:t>Output: distillation of NMCP and partner experiences and articulated considerations for areas of different transmission (where applicable)</a:t>
            </a:r>
            <a:endParaRPr/>
          </a:p>
          <a:p>
            <a:pPr marL="228600" lvl="0" indent="-64135" algn="l" rtl="0">
              <a:lnSpc>
                <a:spcPct val="70000"/>
              </a:lnSpc>
              <a:spcBef>
                <a:spcPts val="1000"/>
              </a:spcBef>
              <a:spcAft>
                <a:spcPts val="0"/>
              </a:spcAft>
              <a:buClr>
                <a:schemeClr val="dk1"/>
              </a:buClr>
              <a:buSzPts val="2590"/>
              <a:buNone/>
            </a:pPr>
            <a:endParaRPr sz="2590" b="1"/>
          </a:p>
          <a:p>
            <a:pPr marL="0" lvl="0" indent="0" algn="l" rtl="0">
              <a:lnSpc>
                <a:spcPct val="70000"/>
              </a:lnSpc>
              <a:spcBef>
                <a:spcPts val="1000"/>
              </a:spcBef>
              <a:spcAft>
                <a:spcPts val="0"/>
              </a:spcAft>
              <a:buClr>
                <a:schemeClr val="dk1"/>
              </a:buClr>
              <a:buSzPts val="2590"/>
              <a:buNone/>
            </a:pPr>
            <a:r>
              <a:rPr lang="en-US" sz="2590" b="1"/>
              <a:t>How will we know if we are getting where we want to go and how will we know when we get there? </a:t>
            </a:r>
            <a:endParaRPr sz="2590"/>
          </a:p>
          <a:p>
            <a:pPr marL="228600" lvl="0" indent="-228600" algn="l" rtl="0">
              <a:lnSpc>
                <a:spcPct val="70000"/>
              </a:lnSpc>
              <a:spcBef>
                <a:spcPts val="1000"/>
              </a:spcBef>
              <a:spcAft>
                <a:spcPts val="0"/>
              </a:spcAft>
              <a:buClr>
                <a:schemeClr val="dk1"/>
              </a:buClr>
              <a:buSzPts val="2590"/>
              <a:buChar char="•"/>
            </a:pPr>
            <a:r>
              <a:rPr lang="en-US" sz="2590"/>
              <a:t>Output: monitoring, evaluation, and learning plan</a:t>
            </a:r>
            <a:endParaRPr/>
          </a:p>
          <a:p>
            <a:pPr marL="228600" lvl="0" indent="-64135" algn="l" rtl="0">
              <a:lnSpc>
                <a:spcPct val="70000"/>
              </a:lnSpc>
              <a:spcBef>
                <a:spcPts val="1000"/>
              </a:spcBef>
              <a:spcAft>
                <a:spcPts val="0"/>
              </a:spcAft>
              <a:buClr>
                <a:schemeClr val="dk1"/>
              </a:buClr>
              <a:buSzPts val="2590"/>
              <a:buNone/>
            </a:pPr>
            <a:endParaRPr sz="2590"/>
          </a:p>
          <a:p>
            <a:pPr marL="228600" lvl="0" indent="-64135" algn="l" rtl="0">
              <a:lnSpc>
                <a:spcPct val="70000"/>
              </a:lnSpc>
              <a:spcBef>
                <a:spcPts val="1000"/>
              </a:spcBef>
              <a:spcAft>
                <a:spcPts val="0"/>
              </a:spcAft>
              <a:buClr>
                <a:schemeClr val="dk1"/>
              </a:buClr>
              <a:buSzPts val="2590"/>
              <a:buNone/>
            </a:pPr>
            <a:endParaRPr sz="259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txBox="1">
            <a:spLocks noGrp="1"/>
          </p:cNvSpPr>
          <p:nvPr>
            <p:ph type="title"/>
          </p:nvPr>
        </p:nvSpPr>
        <p:spPr>
          <a:xfrm>
            <a:off x="831850" y="5347943"/>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a:t>Reviewing the Data</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2076</Words>
  <Application>Microsoft Office PowerPoint</Application>
  <PresentationFormat>Widescreen</PresentationFormat>
  <Paragraphs>243</Paragraphs>
  <Slides>33</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Day 1 Overview</vt:lpstr>
      <vt:lpstr>Stakeholder workshop goals are to answer:</vt:lpstr>
      <vt:lpstr>Strategic Plan Objectives</vt:lpstr>
      <vt:lpstr>Guiding principles</vt:lpstr>
      <vt:lpstr>Stakeholder workshop timeline</vt:lpstr>
      <vt:lpstr>Workshop Outputs: day 1</vt:lpstr>
      <vt:lpstr>Workshop Outputs: day 2</vt:lpstr>
      <vt:lpstr>Workshop Outputs: day 3</vt:lpstr>
      <vt:lpstr>Reviewing the Data</vt:lpstr>
      <vt:lpstr>Description of trends</vt:lpstr>
      <vt:lpstr>How did we get here?</vt:lpstr>
      <vt:lpstr>SBC Programming</vt:lpstr>
      <vt:lpstr>What don’t we know?</vt:lpstr>
      <vt:lpstr>PowerPoint Presentation</vt:lpstr>
      <vt:lpstr>Shared Vision</vt:lpstr>
      <vt:lpstr>A Day in the Life (update for your country)</vt:lpstr>
      <vt:lpstr>Shared Vision</vt:lpstr>
      <vt:lpstr>Example vision statement: Zimbabwe</vt:lpstr>
      <vt:lpstr>Example vision statement: Liberia</vt:lpstr>
      <vt:lpstr>Instructions </vt:lpstr>
      <vt:lpstr>Instructions (part 2)</vt:lpstr>
      <vt:lpstr>for what only appears in the roots.”        -Rumi</vt:lpstr>
      <vt:lpstr>Root Cause Analysis</vt:lpstr>
      <vt:lpstr>Causal Factors and the Root Cause</vt:lpstr>
      <vt:lpstr>Root cause analysis objectives</vt:lpstr>
      <vt:lpstr>PowerPoint Presentation</vt:lpstr>
      <vt:lpstr>PowerPoint Presentation</vt:lpstr>
      <vt:lpstr>PowerPoint Presentation</vt:lpstr>
      <vt:lpstr>PowerPoint Presentation</vt:lpstr>
      <vt:lpstr>PowerPoint Presentation</vt:lpstr>
      <vt:lpstr>PowerPoint Presentation</vt:lpstr>
      <vt:lpstr>Prioritize SBC Challenges</vt:lpstr>
      <vt:lpstr>Instructions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Child, Meei</dc:creator>
  <cp:lastModifiedBy>Meei Child</cp:lastModifiedBy>
  <cp:revision>1</cp:revision>
  <dcterms:modified xsi:type="dcterms:W3CDTF">2024-06-25T19:58:22Z</dcterms:modified>
</cp:coreProperties>
</file>