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A4B7E40-C665-4B59-B7B5-B97E8B16871E}">
  <a:tblStyle styleId="{5A4B7E40-C665-4B59-B7B5-B97E8B16871E}"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46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rive.google.com/drive/folders/1paJiNjmiHdVtfI25BZSCfpk1HV61ygcL?usp=sharing"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8e5af97740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8e5af97740_1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120000"/>
              </a:lnSpc>
              <a:spcBef>
                <a:spcPts val="0"/>
              </a:spcBef>
              <a:spcAft>
                <a:spcPts val="1000"/>
              </a:spcAft>
              <a:buClr>
                <a:schemeClr val="dk1"/>
              </a:buClr>
              <a:buSzPts val="1100"/>
              <a:buFont typeface="Arial"/>
              <a:buNone/>
            </a:pPr>
            <a:r>
              <a:rPr lang="en-US" sz="1100">
                <a:solidFill>
                  <a:srgbClr val="545454"/>
                </a:solidFill>
                <a:highlight>
                  <a:srgbClr val="FFFFFF"/>
                </a:highlight>
              </a:rPr>
              <a:t>This resource is part of the </a:t>
            </a:r>
            <a:r>
              <a:rPr lang="en-US" sz="1100" u="sng">
                <a:solidFill>
                  <a:srgbClr val="1155CC"/>
                </a:solidFill>
                <a:highlight>
                  <a:srgbClr val="FFFFFF"/>
                </a:highlight>
                <a:hlinkClick r:id="rId3">
                  <a:extLst>
                    <a:ext uri="{A12FA001-AC4F-418D-AE19-62706E023703}">
                      <ahyp:hlinkClr xmlns:ahyp="http://schemas.microsoft.com/office/drawing/2018/hyperlinkcolor" val="tx"/>
                    </a:ext>
                  </a:extLst>
                </a:hlinkClick>
              </a:rPr>
              <a:t>Malaria SBC Strategy Development Toolkit</a:t>
            </a:r>
            <a:endParaRPr/>
          </a:p>
        </p:txBody>
      </p:sp>
      <p:sp>
        <p:nvSpPr>
          <p:cNvPr id="87" name="Google Shape;87;g8e5af97740_1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7" name="Google Shape;267;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1" name="Google Shape;291;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9" name="Google Shape;31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7" name="Google Shape;347;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5" name="Google Shape;375;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3" name="Google Shape;403;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1" name="Google Shape;431;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Combine data points from previous slides, adding polygons as necessary. Summarize the data in narrative form. </a:t>
            </a:r>
            <a:endParaRPr/>
          </a:p>
          <a:p>
            <a:pPr marL="0" lvl="0" indent="0" algn="l" rtl="0">
              <a:spcBef>
                <a:spcPts val="0"/>
              </a:spcBef>
              <a:spcAft>
                <a:spcPts val="0"/>
              </a:spcAft>
              <a:buNone/>
            </a:pPr>
            <a:endParaRPr/>
          </a:p>
        </p:txBody>
      </p:sp>
      <p:sp>
        <p:nvSpPr>
          <p:cNvPr id="432" name="Google Shape;432;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Google Shape;475;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6" name="Google Shape;476;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1"/>
        <p:cNvGrpSpPr/>
        <p:nvPr/>
      </p:nvGrpSpPr>
      <p:grpSpPr>
        <a:xfrm>
          <a:off x="0" y="0"/>
          <a:ext cx="0" cy="0"/>
          <a:chOff x="0" y="0"/>
          <a:chExt cx="0" cy="0"/>
        </a:xfrm>
      </p:grpSpPr>
      <p:sp>
        <p:nvSpPr>
          <p:cNvPr id="552" name="Google Shape;552;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53" name="Google Shape;553;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1" i="0" u="none" strike="noStrike">
                <a:solidFill>
                  <a:schemeClr val="dk1"/>
                </a:solidFill>
                <a:latin typeface="Calibri"/>
                <a:ea typeface="Calibri"/>
                <a:cs typeface="Calibri"/>
                <a:sym typeface="Calibri"/>
              </a:rPr>
              <a:t>Sources:</a:t>
            </a:r>
            <a:endParaRPr b="0"/>
          </a:p>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MICS 2016</a:t>
            </a:r>
            <a:endParaRPr b="0"/>
          </a:p>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DHS 2011-2012</a:t>
            </a:r>
            <a:endParaRPr b="0"/>
          </a:p>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MBS 2018</a:t>
            </a:r>
            <a:endParaRPr b="0"/>
          </a:p>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KAP 2017</a:t>
            </a:r>
            <a:endParaRPr b="0"/>
          </a:p>
          <a:p>
            <a:pPr marL="0" lvl="0" indent="0" algn="l" rtl="0">
              <a:spcBef>
                <a:spcPts val="0"/>
              </a:spcBef>
              <a:spcAft>
                <a:spcPts val="0"/>
              </a:spcAft>
              <a:buNone/>
            </a:pPr>
            <a:br>
              <a:rPr lang="en-US" b="0"/>
            </a:br>
            <a:r>
              <a:rPr lang="en-US" sz="1200" b="0" i="0" u="none" strike="noStrike">
                <a:solidFill>
                  <a:schemeClr val="dk1"/>
                </a:solidFill>
                <a:latin typeface="Calibri"/>
                <a:ea typeface="Calibri"/>
                <a:cs typeface="Calibri"/>
                <a:sym typeface="Calibri"/>
              </a:rPr>
              <a:t>Peer-Reviewed Articles:</a:t>
            </a:r>
            <a:endParaRPr b="0"/>
          </a:p>
          <a:p>
            <a:pPr marL="0" lvl="0" indent="0" algn="l" rtl="0">
              <a:spcBef>
                <a:spcPts val="0"/>
              </a:spcBef>
              <a:spcAft>
                <a:spcPts val="0"/>
              </a:spcAft>
              <a:buNone/>
            </a:pPr>
            <a:br>
              <a:rPr lang="en-US" b="0"/>
            </a:br>
            <a:r>
              <a:rPr lang="en-US" sz="1200" b="0" i="0" u="none" strike="noStrike">
                <a:solidFill>
                  <a:schemeClr val="dk1"/>
                </a:solidFill>
                <a:latin typeface="Calibri"/>
                <a:ea typeface="Calibri"/>
                <a:cs typeface="Calibri"/>
                <a:sym typeface="Calibri"/>
              </a:rPr>
              <a:t>Acray-Zengbé, P., Douba, A., Akani, C. B., Lepri Aka, N. B., Bahibo, I. H., Tanoh, A. M., Assi, S., Assohou, E. A. N., Ahoussou, K. M. E., Oussou, R. K., Kouamé, T. R. A., &amp; Okoubo, G. (2019). Determinants of Insecticide-Treated Mosquito Nets Use Among Children Less Than 5 Years in Côte d’Ivoire: An analysis of Data from the 2011-2012 Demographic and Health Survey.</a:t>
            </a:r>
            <a:r>
              <a:rPr lang="en-US" sz="1200" b="0" i="1" u="none" strike="noStrike">
                <a:solidFill>
                  <a:schemeClr val="dk1"/>
                </a:solidFill>
                <a:latin typeface="Calibri"/>
                <a:ea typeface="Calibri"/>
                <a:cs typeface="Calibri"/>
                <a:sym typeface="Calibri"/>
              </a:rPr>
              <a:t> Health Sciences and Diseases, 20</a:t>
            </a:r>
            <a:r>
              <a:rPr lang="en-US" sz="1200" b="0" i="0" u="none" strike="noStrike">
                <a:solidFill>
                  <a:schemeClr val="dk1"/>
                </a:solidFill>
                <a:latin typeface="Calibri"/>
                <a:ea typeface="Calibri"/>
                <a:cs typeface="Calibri"/>
                <a:sym typeface="Calibri"/>
              </a:rPr>
              <a:t>(1)</a:t>
            </a:r>
            <a:endParaRPr b="0"/>
          </a:p>
          <a:p>
            <a:pPr marL="0" lvl="0" indent="0" algn="l" rtl="0">
              <a:spcBef>
                <a:spcPts val="0"/>
              </a:spcBef>
              <a:spcAft>
                <a:spcPts val="0"/>
              </a:spcAft>
              <a:buNone/>
            </a:pPr>
            <a:br>
              <a:rPr lang="en-US" b="0"/>
            </a:br>
            <a:r>
              <a:rPr lang="en-US" sz="1200" b="0" i="0" u="none" strike="noStrike">
                <a:solidFill>
                  <a:schemeClr val="dk1"/>
                </a:solidFill>
                <a:latin typeface="Calibri"/>
                <a:ea typeface="Calibri"/>
                <a:cs typeface="Calibri"/>
                <a:sym typeface="Calibri"/>
              </a:rPr>
              <a:t>Comoé CC, Ouattara AF, Raso G, Tanner M, Utzinger J, Koudou BG. Willingness to use a rapid diagnostic test for malaria in a rural area of central Côte d'Ivoire. </a:t>
            </a:r>
            <a:r>
              <a:rPr lang="en-US" sz="1200" b="0" i="1" u="none" strike="noStrike">
                <a:solidFill>
                  <a:schemeClr val="dk1"/>
                </a:solidFill>
                <a:latin typeface="Calibri"/>
                <a:ea typeface="Calibri"/>
                <a:cs typeface="Calibri"/>
                <a:sym typeface="Calibri"/>
              </a:rPr>
              <a:t>BMC Public Health</a:t>
            </a:r>
            <a:r>
              <a:rPr lang="en-US" sz="1200" b="0" i="0" u="none" strike="noStrike">
                <a:solidFill>
                  <a:schemeClr val="dk1"/>
                </a:solidFill>
                <a:latin typeface="Calibri"/>
                <a:ea typeface="Calibri"/>
                <a:cs typeface="Calibri"/>
                <a:sym typeface="Calibri"/>
              </a:rPr>
              <a:t>. 2012;12:1089. Published 2012 Dec 18. doi:10.1186/1471-2458-12-1089</a:t>
            </a:r>
            <a:endParaRPr b="0"/>
          </a:p>
          <a:p>
            <a:pPr marL="0" lvl="0" indent="0" algn="l" rtl="0">
              <a:spcBef>
                <a:spcPts val="0"/>
              </a:spcBef>
              <a:spcAft>
                <a:spcPts val="0"/>
              </a:spcAft>
              <a:buNone/>
            </a:pPr>
            <a:br>
              <a:rPr lang="en-US" b="0"/>
            </a:br>
            <a:r>
              <a:rPr lang="en-US" sz="1200" b="0" i="0" u="none" strike="noStrike">
                <a:solidFill>
                  <a:schemeClr val="dk1"/>
                </a:solidFill>
                <a:latin typeface="Calibri"/>
                <a:ea typeface="Calibri"/>
                <a:cs typeface="Calibri"/>
                <a:sym typeface="Calibri"/>
              </a:rPr>
              <a:t>De Plaen R, Seka ML, Koutoua A. The paddy, the vector and the caregiver: lessons from an ecosystem approach to irrigation and malaria in Northern Côte d'Ivoire. </a:t>
            </a:r>
            <a:r>
              <a:rPr lang="en-US" sz="1200" b="0" i="1" u="none" strike="noStrike">
                <a:solidFill>
                  <a:schemeClr val="dk1"/>
                </a:solidFill>
                <a:latin typeface="Calibri"/>
                <a:ea typeface="Calibri"/>
                <a:cs typeface="Calibri"/>
                <a:sym typeface="Calibri"/>
              </a:rPr>
              <a:t>Acta Trop</a:t>
            </a:r>
            <a:r>
              <a:rPr lang="en-US" sz="1200" b="0" i="0" u="none" strike="noStrike">
                <a:solidFill>
                  <a:schemeClr val="dk1"/>
                </a:solidFill>
                <a:latin typeface="Calibri"/>
                <a:ea typeface="Calibri"/>
                <a:cs typeface="Calibri"/>
                <a:sym typeface="Calibri"/>
              </a:rPr>
              <a:t>. 2004;89(2):135-146. doi:10.1016/j.actatropica.2003.09.018</a:t>
            </a:r>
            <a:endParaRPr b="0"/>
          </a:p>
          <a:p>
            <a:pPr marL="0" lvl="0" indent="0" algn="l" rtl="0">
              <a:spcBef>
                <a:spcPts val="0"/>
              </a:spcBef>
              <a:spcAft>
                <a:spcPts val="0"/>
              </a:spcAft>
              <a:buNone/>
            </a:pPr>
            <a:br>
              <a:rPr lang="en-US" b="0"/>
            </a:br>
            <a:r>
              <a:rPr lang="en-US" sz="1200" b="0" i="0" u="none" strike="noStrike">
                <a:solidFill>
                  <a:schemeClr val="dk1"/>
                </a:solidFill>
                <a:latin typeface="Calibri"/>
                <a:ea typeface="Calibri"/>
                <a:cs typeface="Calibri"/>
                <a:sym typeface="Calibri"/>
              </a:rPr>
              <a:t>Koudou BG, Ghattas H, Essé C, et al. The use of insecticide-treated nets for reducing malaria morbidity among children aged 6-59 months, in an area of high malaria transmission in central Côte d'Ivoire. Parasit Vectors. 2010;3:91. Published 2010 Sep 22. doi:10.1186/1756-3305-3-91</a:t>
            </a:r>
            <a:endParaRPr b="0"/>
          </a:p>
          <a:p>
            <a:pPr marL="0" lvl="0" indent="0" algn="l" rtl="0">
              <a:spcBef>
                <a:spcPts val="0"/>
              </a:spcBef>
              <a:spcAft>
                <a:spcPts val="0"/>
              </a:spcAft>
              <a:buNone/>
            </a:pPr>
            <a:br>
              <a:rPr lang="en-US" b="0"/>
            </a:br>
            <a:r>
              <a:rPr lang="en-US" sz="1200" b="0" i="0" u="none" strike="noStrike">
                <a:solidFill>
                  <a:schemeClr val="dk1"/>
                </a:solidFill>
                <a:latin typeface="Calibri"/>
                <a:ea typeface="Calibri"/>
                <a:cs typeface="Calibri"/>
                <a:sym typeface="Calibri"/>
              </a:rPr>
              <a:t>Ouattara AF, Dagnogo M, Constant EA, et al. Transmission of malaria in relation to distribution and coverage of long-lasting insecticidal nets in central Côte d'Ivoire. </a:t>
            </a:r>
            <a:r>
              <a:rPr lang="en-US" sz="1200" b="0" i="1" u="none" strike="noStrike">
                <a:solidFill>
                  <a:schemeClr val="dk1"/>
                </a:solidFill>
                <a:latin typeface="Calibri"/>
                <a:ea typeface="Calibri"/>
                <a:cs typeface="Calibri"/>
                <a:sym typeface="Calibri"/>
              </a:rPr>
              <a:t>Malar J</a:t>
            </a:r>
            <a:r>
              <a:rPr lang="en-US" sz="1200" b="0" i="0" u="none" strike="noStrike">
                <a:solidFill>
                  <a:schemeClr val="dk1"/>
                </a:solidFill>
                <a:latin typeface="Calibri"/>
                <a:ea typeface="Calibri"/>
                <a:cs typeface="Calibri"/>
                <a:sym typeface="Calibri"/>
              </a:rPr>
              <a:t>. 2014;13:109. Published 2014 Mar 19. doi:10.1186/1475-2875-13-109</a:t>
            </a:r>
            <a:endParaRPr b="0"/>
          </a:p>
          <a:p>
            <a:pPr marL="0" lvl="0" indent="0" algn="l" rtl="0">
              <a:spcBef>
                <a:spcPts val="0"/>
              </a:spcBef>
              <a:spcAft>
                <a:spcPts val="0"/>
              </a:spcAft>
              <a:buNone/>
            </a:pPr>
            <a:br>
              <a:rPr lang="en-US" b="0"/>
            </a:br>
            <a:r>
              <a:rPr lang="en-US" sz="1200" b="0" i="0" u="none" strike="noStrike">
                <a:solidFill>
                  <a:schemeClr val="dk1"/>
                </a:solidFill>
                <a:latin typeface="Calibri"/>
                <a:ea typeface="Calibri"/>
                <a:cs typeface="Calibri"/>
                <a:sym typeface="Calibri"/>
              </a:rPr>
              <a:t>Toure OA, Kone PL, Coulibaly MA, et al. Coverage and efficacy of intermittent preventive treatment with sulphadoxine pyrimethamine against malaria in pregnancy in Côte d'Ivoire five years after its implementation. </a:t>
            </a:r>
            <a:r>
              <a:rPr lang="en-US" sz="1200" b="0" i="1" u="none" strike="noStrike">
                <a:solidFill>
                  <a:schemeClr val="dk1"/>
                </a:solidFill>
                <a:latin typeface="Calibri"/>
                <a:ea typeface="Calibri"/>
                <a:cs typeface="Calibri"/>
                <a:sym typeface="Calibri"/>
              </a:rPr>
              <a:t>Parasit Vectors</a:t>
            </a:r>
            <a:r>
              <a:rPr lang="en-US" sz="1200" b="0" i="0" u="none" strike="noStrike">
                <a:solidFill>
                  <a:schemeClr val="dk1"/>
                </a:solidFill>
                <a:latin typeface="Calibri"/>
                <a:ea typeface="Calibri"/>
                <a:cs typeface="Calibri"/>
                <a:sym typeface="Calibri"/>
              </a:rPr>
              <a:t>. 2014;7:495. Published 2014 Nov 20. doi:10.1186/s13071-014-0495-5</a:t>
            </a:r>
            <a:endParaRPr b="0"/>
          </a:p>
          <a:p>
            <a:pPr marL="0" lvl="0" indent="0" algn="l" rtl="0">
              <a:spcBef>
                <a:spcPts val="0"/>
              </a:spcBef>
              <a:spcAft>
                <a:spcPts val="0"/>
              </a:spcAft>
              <a:buNone/>
            </a:pPr>
            <a:br>
              <a:rPr lang="en-US" b="0"/>
            </a:br>
            <a:endParaRPr/>
          </a:p>
        </p:txBody>
      </p:sp>
      <p:sp>
        <p:nvSpPr>
          <p:cNvPr id="554" name="Google Shape;554;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
        <p:cNvGrpSpPr/>
        <p:nvPr/>
      </p:nvGrpSpPr>
      <p:grpSpPr>
        <a:xfrm>
          <a:off x="0" y="0"/>
          <a:ext cx="0" cy="0"/>
          <a:chOff x="0" y="0"/>
          <a:chExt cx="0" cy="0"/>
        </a:xfrm>
      </p:grpSpPr>
      <p:sp>
        <p:nvSpPr>
          <p:cNvPr id="596" name="Google Shape;596;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97" name="Google Shape;597;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b="1"/>
              <a:t>Sources:</a:t>
            </a:r>
            <a:endParaRPr>
              <a:highlight>
                <a:srgbClr val="D0E0E3"/>
              </a:highlight>
            </a:endParaRPr>
          </a:p>
          <a:p>
            <a:pPr marL="0" lvl="0" indent="0" algn="l" rtl="0">
              <a:spcBef>
                <a:spcPts val="0"/>
              </a:spcBef>
              <a:spcAft>
                <a:spcPts val="0"/>
              </a:spcAft>
              <a:buClr>
                <a:schemeClr val="dk1"/>
              </a:buClr>
              <a:buSzPts val="1100"/>
              <a:buFont typeface="Arial"/>
              <a:buNone/>
            </a:pPr>
            <a:r>
              <a:rPr lang="en-US">
                <a:highlight>
                  <a:srgbClr val="D5A6BD"/>
                </a:highlight>
              </a:rPr>
              <a:t>MICS 2016 (purple)</a:t>
            </a:r>
            <a:endParaRPr/>
          </a:p>
          <a:p>
            <a:pPr marL="0" lvl="0" indent="0" algn="l" rtl="0">
              <a:spcBef>
                <a:spcPts val="0"/>
              </a:spcBef>
              <a:spcAft>
                <a:spcPts val="0"/>
              </a:spcAft>
              <a:buClr>
                <a:schemeClr val="dk1"/>
              </a:buClr>
              <a:buSzPts val="1100"/>
              <a:buFont typeface="Arial"/>
              <a:buNone/>
            </a:pPr>
            <a:r>
              <a:rPr lang="en-US">
                <a:highlight>
                  <a:schemeClr val="lt2"/>
                </a:highlight>
              </a:rPr>
              <a:t>DHS 2011-2012 (gray)</a:t>
            </a:r>
            <a:endParaRPr/>
          </a:p>
          <a:p>
            <a:pPr marL="0" lvl="0" indent="0" algn="l" rtl="0">
              <a:spcBef>
                <a:spcPts val="0"/>
              </a:spcBef>
              <a:spcAft>
                <a:spcPts val="0"/>
              </a:spcAft>
              <a:buClr>
                <a:schemeClr val="dk1"/>
              </a:buClr>
              <a:buSzPts val="1100"/>
              <a:buFont typeface="Arial"/>
              <a:buNone/>
            </a:pPr>
            <a:r>
              <a:rPr lang="en-US">
                <a:highlight>
                  <a:srgbClr val="9FC5E8"/>
                </a:highlight>
              </a:rPr>
              <a:t>MBS 2018 (blue)</a:t>
            </a:r>
            <a:endParaRPr/>
          </a:p>
          <a:p>
            <a:pPr marL="0" lvl="0" indent="0" algn="l" rtl="0">
              <a:spcBef>
                <a:spcPts val="0"/>
              </a:spcBef>
              <a:spcAft>
                <a:spcPts val="0"/>
              </a:spcAft>
              <a:buClr>
                <a:schemeClr val="dk1"/>
              </a:buClr>
              <a:buSzPts val="1100"/>
              <a:buFont typeface="Arial"/>
              <a:buNone/>
            </a:pPr>
            <a:r>
              <a:rPr lang="en-US">
                <a:highlight>
                  <a:srgbClr val="F6B26B"/>
                </a:highlight>
              </a:rPr>
              <a:t>KAP 2017 (orange)</a:t>
            </a:r>
            <a:endParaRPr>
              <a:highlight>
                <a:srgbClr val="9FC5E8"/>
              </a:highlight>
            </a:endParaRPr>
          </a:p>
          <a:p>
            <a:pPr marL="0" lvl="0" indent="0" algn="l" rtl="0">
              <a:spcBef>
                <a:spcPts val="0"/>
              </a:spcBef>
              <a:spcAft>
                <a:spcPts val="0"/>
              </a:spcAft>
              <a:buNone/>
            </a:pPr>
            <a:br>
              <a:rPr lang="en-US" b="0"/>
            </a:br>
            <a:r>
              <a:rPr lang="en-US" sz="1200" b="0" i="0" u="none" strike="noStrike">
                <a:solidFill>
                  <a:schemeClr val="dk1"/>
                </a:solidFill>
                <a:latin typeface="Calibri"/>
                <a:ea typeface="Calibri"/>
                <a:cs typeface="Calibri"/>
                <a:sym typeface="Calibri"/>
              </a:rPr>
              <a:t>Peer-Reviewed Articles:</a:t>
            </a:r>
            <a:endParaRPr b="0"/>
          </a:p>
          <a:p>
            <a:pPr marL="0" lvl="0" indent="0" algn="l" rtl="0">
              <a:spcBef>
                <a:spcPts val="0"/>
              </a:spcBef>
              <a:spcAft>
                <a:spcPts val="0"/>
              </a:spcAft>
              <a:buNone/>
            </a:pPr>
            <a:br>
              <a:rPr lang="en-US" b="0"/>
            </a:br>
            <a:r>
              <a:rPr lang="en-US" sz="1200" b="0" i="0" u="none" strike="noStrike">
                <a:solidFill>
                  <a:schemeClr val="dk1"/>
                </a:solidFill>
                <a:latin typeface="Calibri"/>
                <a:ea typeface="Calibri"/>
                <a:cs typeface="Calibri"/>
                <a:sym typeface="Calibri"/>
              </a:rPr>
              <a:t>Acray-Zengbé, P., Douba, A., Akani, C. B., Lepri Aka, N. B., Bahibo, I. H., Tanoh, A. M., Assi, S., Assohou, E. A. N., Ahoussou, K. M. E., Oussou, R. K., Kouamé, T. R. A., &amp; Okoubo, G. (2019). Determinants of Insecticide-Treated Mosquito Nets Use Among Children Less Than 5 Years in Côte d’Ivoire: An analysis of Data from the 2011-2012 Demographic and Health Survey.</a:t>
            </a:r>
            <a:r>
              <a:rPr lang="en-US" sz="1200" b="0" i="1" u="none" strike="noStrike">
                <a:solidFill>
                  <a:schemeClr val="dk1"/>
                </a:solidFill>
                <a:latin typeface="Calibri"/>
                <a:ea typeface="Calibri"/>
                <a:cs typeface="Calibri"/>
                <a:sym typeface="Calibri"/>
              </a:rPr>
              <a:t> Health Sciences and Diseases, 20</a:t>
            </a:r>
            <a:r>
              <a:rPr lang="en-US" sz="1200" b="0" i="0" u="none" strike="noStrike">
                <a:solidFill>
                  <a:schemeClr val="dk1"/>
                </a:solidFill>
                <a:latin typeface="Calibri"/>
                <a:ea typeface="Calibri"/>
                <a:cs typeface="Calibri"/>
                <a:sym typeface="Calibri"/>
              </a:rPr>
              <a:t>(1)</a:t>
            </a:r>
            <a:endParaRPr b="0"/>
          </a:p>
          <a:p>
            <a:pPr marL="0" lvl="0" indent="0" algn="l" rtl="0">
              <a:spcBef>
                <a:spcPts val="0"/>
              </a:spcBef>
              <a:spcAft>
                <a:spcPts val="0"/>
              </a:spcAft>
              <a:buNone/>
            </a:pPr>
            <a:br>
              <a:rPr lang="en-US" b="0"/>
            </a:br>
            <a:r>
              <a:rPr lang="en-US" sz="1200" b="0" i="0" u="none" strike="noStrike">
                <a:solidFill>
                  <a:schemeClr val="dk1"/>
                </a:solidFill>
                <a:latin typeface="Calibri"/>
                <a:ea typeface="Calibri"/>
                <a:cs typeface="Calibri"/>
                <a:sym typeface="Calibri"/>
              </a:rPr>
              <a:t>Comoé CC, Ouattara AF, Raso G, Tanner M, Utzinger J, Koudou BG. Willingness to use a rapid diagnostic test for malaria in a rural area of central Côte d'Ivoire. </a:t>
            </a:r>
            <a:r>
              <a:rPr lang="en-US" sz="1200" b="0" i="1" u="none" strike="noStrike">
                <a:solidFill>
                  <a:schemeClr val="dk1"/>
                </a:solidFill>
                <a:latin typeface="Calibri"/>
                <a:ea typeface="Calibri"/>
                <a:cs typeface="Calibri"/>
                <a:sym typeface="Calibri"/>
              </a:rPr>
              <a:t>BMC Public Health</a:t>
            </a:r>
            <a:r>
              <a:rPr lang="en-US" sz="1200" b="0" i="0" u="none" strike="noStrike">
                <a:solidFill>
                  <a:schemeClr val="dk1"/>
                </a:solidFill>
                <a:latin typeface="Calibri"/>
                <a:ea typeface="Calibri"/>
                <a:cs typeface="Calibri"/>
                <a:sym typeface="Calibri"/>
              </a:rPr>
              <a:t>. 2012;12:1089. Published 2012 Dec 18. doi:10.1186/1471-2458-12-1089</a:t>
            </a:r>
            <a:endParaRPr b="0"/>
          </a:p>
          <a:p>
            <a:pPr marL="0" lvl="0" indent="0" algn="l" rtl="0">
              <a:spcBef>
                <a:spcPts val="0"/>
              </a:spcBef>
              <a:spcAft>
                <a:spcPts val="0"/>
              </a:spcAft>
              <a:buNone/>
            </a:pPr>
            <a:br>
              <a:rPr lang="en-US" b="0"/>
            </a:br>
            <a:r>
              <a:rPr lang="en-US" sz="1200" b="0" i="0" u="none" strike="noStrike">
                <a:solidFill>
                  <a:schemeClr val="dk1"/>
                </a:solidFill>
                <a:latin typeface="Calibri"/>
                <a:ea typeface="Calibri"/>
                <a:cs typeface="Calibri"/>
                <a:sym typeface="Calibri"/>
              </a:rPr>
              <a:t>De Plaen R, Seka ML, Koutoua A. The paddy, the vector and the caregiver: lessons from an ecosystem approach to irrigation and malaria in Northern Côte d'Ivoire. </a:t>
            </a:r>
            <a:r>
              <a:rPr lang="en-US" sz="1200" b="0" i="1" u="none" strike="noStrike">
                <a:solidFill>
                  <a:schemeClr val="dk1"/>
                </a:solidFill>
                <a:latin typeface="Calibri"/>
                <a:ea typeface="Calibri"/>
                <a:cs typeface="Calibri"/>
                <a:sym typeface="Calibri"/>
              </a:rPr>
              <a:t>Acta Trop</a:t>
            </a:r>
            <a:r>
              <a:rPr lang="en-US" sz="1200" b="0" i="0" u="none" strike="noStrike">
                <a:solidFill>
                  <a:schemeClr val="dk1"/>
                </a:solidFill>
                <a:latin typeface="Calibri"/>
                <a:ea typeface="Calibri"/>
                <a:cs typeface="Calibri"/>
                <a:sym typeface="Calibri"/>
              </a:rPr>
              <a:t>. 2004;89(2):135-146. doi:10.1016/j.actatropica.2003.09.018</a:t>
            </a:r>
            <a:endParaRPr b="0"/>
          </a:p>
          <a:p>
            <a:pPr marL="0" lvl="0" indent="0" algn="l" rtl="0">
              <a:spcBef>
                <a:spcPts val="0"/>
              </a:spcBef>
              <a:spcAft>
                <a:spcPts val="0"/>
              </a:spcAft>
              <a:buNone/>
            </a:pPr>
            <a:br>
              <a:rPr lang="en-US" b="0"/>
            </a:br>
            <a:r>
              <a:rPr lang="en-US" sz="1200" b="0" i="0" u="none" strike="noStrike">
                <a:solidFill>
                  <a:schemeClr val="dk1"/>
                </a:solidFill>
                <a:latin typeface="Calibri"/>
                <a:ea typeface="Calibri"/>
                <a:cs typeface="Calibri"/>
                <a:sym typeface="Calibri"/>
              </a:rPr>
              <a:t>Koudou BG, Ghattas H, Essé C, et al. The use of insecticide-treated nets for reducing malaria morbidity among children aged 6-59 months, in an area of high malaria transmission in central Côte d'Ivoire. Parasit Vectors. 2010;3:91. Published 2010 Sep 22. doi:10.1186/1756-3305-3-91</a:t>
            </a:r>
            <a:endParaRPr b="0"/>
          </a:p>
          <a:p>
            <a:pPr marL="0" lvl="0" indent="0" algn="l" rtl="0">
              <a:spcBef>
                <a:spcPts val="0"/>
              </a:spcBef>
              <a:spcAft>
                <a:spcPts val="0"/>
              </a:spcAft>
              <a:buNone/>
            </a:pPr>
            <a:br>
              <a:rPr lang="en-US" b="0"/>
            </a:br>
            <a:r>
              <a:rPr lang="en-US" sz="1200" b="0" i="0" u="none" strike="noStrike">
                <a:solidFill>
                  <a:schemeClr val="dk1"/>
                </a:solidFill>
                <a:latin typeface="Calibri"/>
                <a:ea typeface="Calibri"/>
                <a:cs typeface="Calibri"/>
                <a:sym typeface="Calibri"/>
              </a:rPr>
              <a:t>Ouattara AF, Dagnogo M, Constant EA, et al. Transmission of malaria in relation to distribution and coverage of long-lasting insecticidal nets in central Côte d'Ivoire. </a:t>
            </a:r>
            <a:r>
              <a:rPr lang="en-US" sz="1200" b="0" i="1" u="none" strike="noStrike">
                <a:solidFill>
                  <a:schemeClr val="dk1"/>
                </a:solidFill>
                <a:latin typeface="Calibri"/>
                <a:ea typeface="Calibri"/>
                <a:cs typeface="Calibri"/>
                <a:sym typeface="Calibri"/>
              </a:rPr>
              <a:t>Malar J</a:t>
            </a:r>
            <a:r>
              <a:rPr lang="en-US" sz="1200" b="0" i="0" u="none" strike="noStrike">
                <a:solidFill>
                  <a:schemeClr val="dk1"/>
                </a:solidFill>
                <a:latin typeface="Calibri"/>
                <a:ea typeface="Calibri"/>
                <a:cs typeface="Calibri"/>
                <a:sym typeface="Calibri"/>
              </a:rPr>
              <a:t>. 2014;13:109. Published 2014 Mar 19. doi:10.1186/1475-2875-13-109</a:t>
            </a:r>
            <a:endParaRPr b="0"/>
          </a:p>
          <a:p>
            <a:pPr marL="0" lvl="0" indent="0" algn="l" rtl="0">
              <a:spcBef>
                <a:spcPts val="0"/>
              </a:spcBef>
              <a:spcAft>
                <a:spcPts val="0"/>
              </a:spcAft>
              <a:buNone/>
            </a:pPr>
            <a:br>
              <a:rPr lang="en-US" b="0"/>
            </a:br>
            <a:r>
              <a:rPr lang="en-US" sz="1200" b="0" i="0" u="none" strike="noStrike">
                <a:solidFill>
                  <a:schemeClr val="dk1"/>
                </a:solidFill>
                <a:latin typeface="Calibri"/>
                <a:ea typeface="Calibri"/>
                <a:cs typeface="Calibri"/>
                <a:sym typeface="Calibri"/>
              </a:rPr>
              <a:t>Toure OA, Kone PL, Coulibaly MA, et al. Coverage and efficacy of intermittent preventive treatment with sulphadoxine pyrimethamine against malaria in pregnancy in Côte d'Ivoire five years after its implementation. </a:t>
            </a:r>
            <a:r>
              <a:rPr lang="en-US" sz="1200" b="0" i="1" u="none" strike="noStrike">
                <a:solidFill>
                  <a:schemeClr val="dk1"/>
                </a:solidFill>
                <a:latin typeface="Calibri"/>
                <a:ea typeface="Calibri"/>
                <a:cs typeface="Calibri"/>
                <a:sym typeface="Calibri"/>
              </a:rPr>
              <a:t>Parasit Vectors</a:t>
            </a:r>
            <a:r>
              <a:rPr lang="en-US" sz="1200" b="0" i="0" u="none" strike="noStrike">
                <a:solidFill>
                  <a:schemeClr val="dk1"/>
                </a:solidFill>
                <a:latin typeface="Calibri"/>
                <a:ea typeface="Calibri"/>
                <a:cs typeface="Calibri"/>
                <a:sym typeface="Calibri"/>
              </a:rPr>
              <a:t>. 2014;7:495. Published 2014 Nov 20. doi:10.1186/s13071-014-0495-5</a:t>
            </a:r>
            <a:endParaRPr b="0"/>
          </a:p>
          <a:p>
            <a:pPr marL="0" lvl="0" indent="0" algn="l" rtl="0">
              <a:spcBef>
                <a:spcPts val="0"/>
              </a:spcBef>
              <a:spcAft>
                <a:spcPts val="0"/>
              </a:spcAft>
              <a:buNone/>
            </a:pPr>
            <a:br>
              <a:rPr lang="en-US" b="0"/>
            </a:br>
            <a:endParaRPr/>
          </a:p>
        </p:txBody>
      </p:sp>
      <p:sp>
        <p:nvSpPr>
          <p:cNvPr id="598" name="Google Shape;598;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3"/>
        <p:cNvGrpSpPr/>
        <p:nvPr/>
      </p:nvGrpSpPr>
      <p:grpSpPr>
        <a:xfrm>
          <a:off x="0" y="0"/>
          <a:ext cx="0" cy="0"/>
          <a:chOff x="0" y="0"/>
          <a:chExt cx="0" cy="0"/>
        </a:xfrm>
      </p:grpSpPr>
      <p:sp>
        <p:nvSpPr>
          <p:cNvPr id="674" name="Google Shape;674;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sz="1100">
                <a:solidFill>
                  <a:srgbClr val="262626"/>
                </a:solidFill>
                <a:latin typeface="Arial"/>
                <a:ea typeface="Arial"/>
                <a:cs typeface="Arial"/>
                <a:sym typeface="Arial"/>
              </a:rPr>
              <a:t>Summarize knowledge, attitudes, perceived risk and efficacy, and social norm data included in the Malaria Behaviour Survey; knowledge, attitudes, and practice surveys; program reports; or research studies that describe these determinants of ITN use. Describe all that is known about barriers or facilitators to ITN use, including relevant details related to the quality of service delivery. This is simply summarizing the indicators organized in the previous slides in paragraph form. </a:t>
            </a:r>
            <a:endParaRPr/>
          </a:p>
        </p:txBody>
      </p:sp>
      <p:sp>
        <p:nvSpPr>
          <p:cNvPr id="675" name="Google Shape;675;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9"/>
        <p:cNvGrpSpPr/>
        <p:nvPr/>
      </p:nvGrpSpPr>
      <p:grpSpPr>
        <a:xfrm>
          <a:off x="0" y="0"/>
          <a:ext cx="0" cy="0"/>
          <a:chOff x="0" y="0"/>
          <a:chExt cx="0" cy="0"/>
        </a:xfrm>
      </p:grpSpPr>
      <p:sp>
        <p:nvSpPr>
          <p:cNvPr id="680" name="Google Shape;680;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1" name="Google Shape;681;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en-US"/>
              <a:t>Each intervention section should contain some form of audience analysis in order to identify and understand priority and influencing groups. This analysis should describe primary, secondary, and tertiary audience characteristics as they relate to each behaviour. Both socio-demographic (sex, age, language, etc.) and psycho-social characteristics (personality, attitudes, beliefs, values, emotions, etc.) should be described, as well as any available data on media consumption habits, message exposure, and message recall among specific sub-groups. Include pertinent data related to how gender impacts the ability to change behaviour. </a:t>
            </a:r>
            <a:endParaRPr/>
          </a:p>
          <a:p>
            <a:pPr marL="0" lvl="0" indent="0" algn="l" rtl="0">
              <a:spcBef>
                <a:spcPts val="0"/>
              </a:spcBef>
              <a:spcAft>
                <a:spcPts val="0"/>
              </a:spcAft>
              <a:buClr>
                <a:schemeClr val="dk1"/>
              </a:buClr>
              <a:buSzPts val="1200"/>
              <a:buFont typeface="Calibri"/>
              <a:buNone/>
            </a:pPr>
            <a:r>
              <a:rPr lang="en-US"/>
              <a:t>Strategic approaches should describe how to best reach and influence each audience. Following the socio-ecological model, use the audience analysis to specify how to reach and influence each audience at the structural, social, and individual level. Influencing structural, social, and individual change may happen as the result of both communication and non-communication-based approaches. The following guidance focuses on communication-based approaches. Using different approaches or levels of influence to change behaviour is based on the socio-ecological model, a combination of theories that explain the dynamic process by which not only the immediate physical and social environment, but also broader social, political, economic (structural) factors influence beliefs and attitudes.</a:t>
            </a:r>
            <a:endParaRPr/>
          </a:p>
          <a:p>
            <a:pPr marL="0" lvl="0" indent="0" algn="l" rtl="0">
              <a:spcBef>
                <a:spcPts val="0"/>
              </a:spcBef>
              <a:spcAft>
                <a:spcPts val="0"/>
              </a:spcAft>
              <a:buNone/>
            </a:pPr>
            <a:endParaRPr/>
          </a:p>
        </p:txBody>
      </p:sp>
      <p:sp>
        <p:nvSpPr>
          <p:cNvPr id="682" name="Google Shape;682;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6"/>
        <p:cNvGrpSpPr/>
        <p:nvPr/>
      </p:nvGrpSpPr>
      <p:grpSpPr>
        <a:xfrm>
          <a:off x="0" y="0"/>
          <a:ext cx="0" cy="0"/>
          <a:chOff x="0" y="0"/>
          <a:chExt cx="0" cy="0"/>
        </a:xfrm>
      </p:grpSpPr>
      <p:sp>
        <p:nvSpPr>
          <p:cNvPr id="687" name="Google Shape;687;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88" name="Google Shape;688;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2"/>
        <p:cNvGrpSpPr/>
        <p:nvPr/>
      </p:nvGrpSpPr>
      <p:grpSpPr>
        <a:xfrm>
          <a:off x="0" y="0"/>
          <a:ext cx="0" cy="0"/>
          <a:chOff x="0" y="0"/>
          <a:chExt cx="0" cy="0"/>
        </a:xfrm>
      </p:grpSpPr>
      <p:sp>
        <p:nvSpPr>
          <p:cNvPr id="693" name="Google Shape;693;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4" name="Google Shape;694;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en-US"/>
              <a:t>Each intervention-specific plan should contain behavior-specific communication plans, which address specific behavioural objectives. A behavioural objective articulates what behavior must change. Behavioural objectives measure a single behavior, specify the audience whose behavior is expected to change. These behavior objectives should be aligned with monitoring and evaluation (M&amp;E) indicators. For example, a behavior-specific communication plan supporting case management might include “use of malaria diagnostic test before initiating treatment by care-takers of children under five.” For examples of behavioural objectives, see behavioural outcomes in Figure 1 of the RBM Malaria SBCC Indicator Reference Guide: Second Edition.</a:t>
            </a:r>
            <a:endParaRPr/>
          </a:p>
          <a:p>
            <a:pPr marL="0" lvl="0" indent="0" algn="l" rtl="0">
              <a:spcBef>
                <a:spcPts val="0"/>
              </a:spcBef>
              <a:spcAft>
                <a:spcPts val="0"/>
              </a:spcAft>
              <a:buClr>
                <a:schemeClr val="dk1"/>
              </a:buClr>
              <a:buSzPts val="1200"/>
              <a:buFont typeface="Calibri"/>
              <a:buNone/>
            </a:pPr>
            <a:endParaRPr/>
          </a:p>
          <a:p>
            <a:pPr marL="0" lvl="0" indent="0" algn="l" rtl="0">
              <a:spcBef>
                <a:spcPts val="0"/>
              </a:spcBef>
              <a:spcAft>
                <a:spcPts val="0"/>
              </a:spcAft>
              <a:buNone/>
            </a:pPr>
            <a:endParaRPr/>
          </a:p>
        </p:txBody>
      </p:sp>
      <p:sp>
        <p:nvSpPr>
          <p:cNvPr id="695" name="Google Shape;695;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9"/>
        <p:cNvGrpSpPr/>
        <p:nvPr/>
      </p:nvGrpSpPr>
      <p:grpSpPr>
        <a:xfrm>
          <a:off x="0" y="0"/>
          <a:ext cx="0" cy="0"/>
          <a:chOff x="0" y="0"/>
          <a:chExt cx="0" cy="0"/>
        </a:xfrm>
      </p:grpSpPr>
      <p:sp>
        <p:nvSpPr>
          <p:cNvPr id="700" name="Google Shape;700;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1" name="Google Shape;701;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Use these templates to draft behavior-specific plans. Add as many behavior-specific plans as appropriate. Paste completed plans into their corresponding sections in the strategy template. </a:t>
            </a:r>
            <a:endParaRPr/>
          </a:p>
          <a:p>
            <a:pPr marL="0" lvl="0" indent="0" algn="l" rtl="0">
              <a:spcBef>
                <a:spcPts val="0"/>
              </a:spcBef>
              <a:spcAft>
                <a:spcPts val="0"/>
              </a:spcAft>
              <a:buNone/>
            </a:pPr>
            <a:endParaRPr/>
          </a:p>
        </p:txBody>
      </p:sp>
      <p:sp>
        <p:nvSpPr>
          <p:cNvPr id="702" name="Google Shape;702;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6"/>
        <p:cNvGrpSpPr/>
        <p:nvPr/>
      </p:nvGrpSpPr>
      <p:grpSpPr>
        <a:xfrm>
          <a:off x="0" y="0"/>
          <a:ext cx="0" cy="0"/>
          <a:chOff x="0" y="0"/>
          <a:chExt cx="0" cy="0"/>
        </a:xfrm>
      </p:grpSpPr>
      <p:sp>
        <p:nvSpPr>
          <p:cNvPr id="707" name="Google Shape;707;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08" name="Google Shape;708;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2"/>
        <p:cNvGrpSpPr/>
        <p:nvPr/>
      </p:nvGrpSpPr>
      <p:grpSpPr>
        <a:xfrm>
          <a:off x="0" y="0"/>
          <a:ext cx="0" cy="0"/>
          <a:chOff x="0" y="0"/>
          <a:chExt cx="0" cy="0"/>
        </a:xfrm>
      </p:grpSpPr>
      <p:sp>
        <p:nvSpPr>
          <p:cNvPr id="713" name="Google Shape;713;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4" name="Google Shape;714;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 name="Google Shape;16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6" name="Google Shape;176;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Each polygon can contain a single data point. Use available data points to populate as many polygons as possible, adding polygons as necessary. It may be helpful to color code the polygons according to source of data (qualitative vs quantitative; program report vs peer-review article; MIS vs MICS vs DHS vs KAP, etc.)</a:t>
            </a:r>
            <a:endParaRPr/>
          </a:p>
          <a:p>
            <a:pPr marL="0" lvl="0" indent="0" algn="l" rtl="0">
              <a:spcBef>
                <a:spcPts val="0"/>
              </a:spcBef>
              <a:spcAft>
                <a:spcPts val="0"/>
              </a:spcAft>
              <a:buNone/>
            </a:pPr>
            <a:endParaRPr/>
          </a:p>
        </p:txBody>
      </p:sp>
      <p:sp>
        <p:nvSpPr>
          <p:cNvPr id="183" name="Google Shape;183;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3" name="Google Shape;213;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These content boxes mirror those found in the strategy template. Use this slide to draft ideas, based on data, and paste final text into the situation analysis section of the template. </a:t>
            </a:r>
            <a:endParaRPr/>
          </a:p>
          <a:p>
            <a:pPr marL="0" lvl="0" indent="0" algn="l" rtl="0">
              <a:spcBef>
                <a:spcPts val="0"/>
              </a:spcBef>
              <a:spcAft>
                <a:spcPts val="0"/>
              </a:spcAft>
              <a:buNone/>
            </a:pPr>
            <a:endParaRPr/>
          </a:p>
        </p:txBody>
      </p:sp>
      <p:sp>
        <p:nvSpPr>
          <p:cNvPr id="214" name="Google Shape;214;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 name="Google Shape;219;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en-US"/>
              <a:t>The description of the </a:t>
            </a:r>
            <a:r>
              <a:rPr lang="en-US" u="sng"/>
              <a:t>underlying drivers </a:t>
            </a:r>
            <a:r>
              <a:rPr lang="en-US"/>
              <a:t>behind specific behaviors is articulated in a behavioral analysis. The behavioral analysis summarizes any data explaining why certain audiences or target groups choose to practice, or refuse to practice, healthy behaviors. As determinants of behavior may be structural (access to commodities or health services), cognitive, social, or emotional, it is important to collect data to better understand what drives specific audiences to behave as they do. Each behavioural analysis should describe these determinants in context. </a:t>
            </a:r>
            <a:endParaRPr/>
          </a:p>
          <a:p>
            <a:pPr marL="0" lvl="0" indent="0" algn="l" rtl="0">
              <a:spcBef>
                <a:spcPts val="0"/>
              </a:spcBef>
              <a:spcAft>
                <a:spcPts val="0"/>
              </a:spcAft>
              <a:buClr>
                <a:schemeClr val="dk1"/>
              </a:buClr>
              <a:buSzPts val="1200"/>
              <a:buFont typeface="Calibri"/>
              <a:buNone/>
            </a:pPr>
            <a:endParaRPr/>
          </a:p>
          <a:p>
            <a:pPr marL="0" lvl="0" indent="0" algn="l" rtl="0">
              <a:spcBef>
                <a:spcPts val="0"/>
              </a:spcBef>
              <a:spcAft>
                <a:spcPts val="0"/>
              </a:spcAft>
              <a:buNone/>
            </a:pPr>
            <a:endParaRPr/>
          </a:p>
        </p:txBody>
      </p:sp>
      <p:sp>
        <p:nvSpPr>
          <p:cNvPr id="220" name="Google Shape;220;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6" name="Google Shape;226;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7" name="Google Shape;227;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7" name="Google Shape;24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docs.google.com/document/d/1DNqvzpozW_H-WF1y3umPl49shzoa0InjTkbPBJg2eRw/edit?usp=sharin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Tell-a-story with data worksheet</a:t>
            </a:r>
            <a:endParaRPr/>
          </a:p>
        </p:txBody>
      </p:sp>
      <p:pic>
        <p:nvPicPr>
          <p:cNvPr id="90" name="Google Shape;90;p13"/>
          <p:cNvPicPr preferRelativeResize="0"/>
          <p:nvPr/>
        </p:nvPicPr>
        <p:blipFill>
          <a:blip r:embed="rId3">
            <a:alphaModFix/>
          </a:blip>
          <a:stretch>
            <a:fillRect/>
          </a:stretch>
        </p:blipFill>
        <p:spPr>
          <a:xfrm>
            <a:off x="3057525" y="2776538"/>
            <a:ext cx="6076950" cy="13049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22"/>
          <p:cNvSpPr/>
          <p:nvPr/>
        </p:nvSpPr>
        <p:spPr>
          <a:xfrm rot="5400000">
            <a:off x="3890993" y="631625"/>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2"/>
          <p:cNvSpPr txBox="1"/>
          <p:nvPr/>
        </p:nvSpPr>
        <p:spPr>
          <a:xfrm>
            <a:off x="4312600" y="83562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400">
                <a:solidFill>
                  <a:srgbClr val="000000"/>
                </a:solidFill>
                <a:latin typeface="Calibri"/>
                <a:ea typeface="Calibri"/>
                <a:cs typeface="Calibri"/>
                <a:sym typeface="Calibri"/>
              </a:rPr>
              <a:t>?</a:t>
            </a:r>
            <a:endParaRPr/>
          </a:p>
        </p:txBody>
      </p:sp>
      <p:sp>
        <p:nvSpPr>
          <p:cNvPr id="271" name="Google Shape;271;p22"/>
          <p:cNvSpPr/>
          <p:nvPr/>
        </p:nvSpPr>
        <p:spPr>
          <a:xfrm rot="5400000">
            <a:off x="3890993" y="3765661"/>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2"/>
          <p:cNvSpPr txBox="1"/>
          <p:nvPr/>
        </p:nvSpPr>
        <p:spPr>
          <a:xfrm>
            <a:off x="4312600" y="396965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400">
                <a:solidFill>
                  <a:srgbClr val="000000"/>
                </a:solidFill>
                <a:latin typeface="Calibri"/>
                <a:ea typeface="Calibri"/>
                <a:cs typeface="Calibri"/>
                <a:sym typeface="Calibri"/>
              </a:rPr>
              <a:t>?</a:t>
            </a:r>
            <a:endParaRPr/>
          </a:p>
        </p:txBody>
      </p:sp>
      <p:sp>
        <p:nvSpPr>
          <p:cNvPr id="273" name="Google Shape;273;p22"/>
          <p:cNvSpPr/>
          <p:nvPr/>
        </p:nvSpPr>
        <p:spPr>
          <a:xfrm rot="5400000">
            <a:off x="5713553" y="3764062"/>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2"/>
          <p:cNvSpPr txBox="1"/>
          <p:nvPr/>
        </p:nvSpPr>
        <p:spPr>
          <a:xfrm>
            <a:off x="6135175" y="396805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400">
                <a:solidFill>
                  <a:srgbClr val="000000"/>
                </a:solidFill>
                <a:latin typeface="Calibri"/>
                <a:ea typeface="Calibri"/>
                <a:cs typeface="Calibri"/>
                <a:sym typeface="Calibri"/>
              </a:rPr>
              <a:t>?</a:t>
            </a:r>
            <a:endParaRPr/>
          </a:p>
        </p:txBody>
      </p:sp>
      <p:sp>
        <p:nvSpPr>
          <p:cNvPr id="275" name="Google Shape;275;p22"/>
          <p:cNvSpPr/>
          <p:nvPr/>
        </p:nvSpPr>
        <p:spPr>
          <a:xfrm rot="5400000">
            <a:off x="2969918" y="2199888"/>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2"/>
          <p:cNvSpPr txBox="1"/>
          <p:nvPr/>
        </p:nvSpPr>
        <p:spPr>
          <a:xfrm>
            <a:off x="3391525" y="24038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400">
                <a:solidFill>
                  <a:schemeClr val="dk1"/>
                </a:solidFill>
                <a:latin typeface="Calibri"/>
                <a:ea typeface="Calibri"/>
                <a:cs typeface="Calibri"/>
                <a:sym typeface="Calibri"/>
              </a:rPr>
              <a:t>?</a:t>
            </a:r>
            <a:endParaRPr/>
          </a:p>
        </p:txBody>
      </p:sp>
      <p:sp>
        <p:nvSpPr>
          <p:cNvPr id="277" name="Google Shape;277;p22"/>
          <p:cNvSpPr/>
          <p:nvPr/>
        </p:nvSpPr>
        <p:spPr>
          <a:xfrm rot="5400000">
            <a:off x="5713553" y="631624"/>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2"/>
          <p:cNvSpPr txBox="1"/>
          <p:nvPr/>
        </p:nvSpPr>
        <p:spPr>
          <a:xfrm>
            <a:off x="6135175" y="83560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400">
                <a:solidFill>
                  <a:srgbClr val="000000"/>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chemeClr val="dk1"/>
              </a:solidFill>
              <a:latin typeface="Calibri"/>
              <a:ea typeface="Calibri"/>
              <a:cs typeface="Calibri"/>
              <a:sym typeface="Calibri"/>
            </a:endParaRPr>
          </a:p>
        </p:txBody>
      </p:sp>
      <p:sp>
        <p:nvSpPr>
          <p:cNvPr id="279" name="Google Shape;279;p22"/>
          <p:cNvSpPr/>
          <p:nvPr/>
        </p:nvSpPr>
        <p:spPr>
          <a:xfrm rot="5400000">
            <a:off x="6632182" y="2199888"/>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2"/>
          <p:cNvSpPr txBox="1"/>
          <p:nvPr/>
        </p:nvSpPr>
        <p:spPr>
          <a:xfrm>
            <a:off x="7053801" y="24038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400">
                <a:solidFill>
                  <a:srgbClr val="000000"/>
                </a:solidFill>
                <a:latin typeface="Calibri"/>
                <a:ea typeface="Calibri"/>
                <a:cs typeface="Calibri"/>
                <a:sym typeface="Calibri"/>
              </a:rPr>
              <a:t>?</a:t>
            </a:r>
            <a:endParaRPr/>
          </a:p>
        </p:txBody>
      </p:sp>
      <p:sp>
        <p:nvSpPr>
          <p:cNvPr id="281" name="Google Shape;281;p22"/>
          <p:cNvSpPr/>
          <p:nvPr/>
        </p:nvSpPr>
        <p:spPr>
          <a:xfrm rot="5400000">
            <a:off x="4792477" y="2197045"/>
            <a:ext cx="2004740" cy="1743515"/>
          </a:xfrm>
          <a:prstGeom prst="hexagon">
            <a:avLst>
              <a:gd name="adj" fmla="val 28802"/>
              <a:gd name="vf" fmla="val 11547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2"/>
          <p:cNvSpPr txBox="1"/>
          <p:nvPr/>
        </p:nvSpPr>
        <p:spPr>
          <a:xfrm>
            <a:off x="4553025" y="2569100"/>
            <a:ext cx="1905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000">
                <a:solidFill>
                  <a:srgbClr val="FFFFFF"/>
                </a:solidFill>
                <a:latin typeface="Calibri"/>
                <a:ea typeface="Calibri"/>
                <a:cs typeface="Calibri"/>
                <a:sym typeface="Calibri"/>
              </a:rPr>
              <a:t>Knowledge</a:t>
            </a:r>
            <a:endParaRPr/>
          </a:p>
        </p:txBody>
      </p:sp>
      <p:grpSp>
        <p:nvGrpSpPr>
          <p:cNvPr id="283" name="Google Shape;283;p22"/>
          <p:cNvGrpSpPr/>
          <p:nvPr/>
        </p:nvGrpSpPr>
        <p:grpSpPr>
          <a:xfrm>
            <a:off x="5608211" y="3132825"/>
            <a:ext cx="390416" cy="644073"/>
            <a:chOff x="6531329" y="2691707"/>
            <a:chExt cx="444716" cy="733318"/>
          </a:xfrm>
        </p:grpSpPr>
        <p:sp>
          <p:nvSpPr>
            <p:cNvPr id="284" name="Google Shape;284;p22"/>
            <p:cNvSpPr/>
            <p:nvPr/>
          </p:nvSpPr>
          <p:spPr>
            <a:xfrm>
              <a:off x="6652002" y="3283678"/>
              <a:ext cx="203371" cy="52742"/>
            </a:xfrm>
            <a:custGeom>
              <a:avLst/>
              <a:gdLst/>
              <a:ahLst/>
              <a:cxnLst/>
              <a:rect l="l" t="t" r="r" b="b"/>
              <a:pathLst>
                <a:path w="204" h="53" extrusionOk="0">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chemeClr val="dk1"/>
                </a:solidFill>
                <a:latin typeface="Calibri"/>
                <a:ea typeface="Calibri"/>
                <a:cs typeface="Calibri"/>
                <a:sym typeface="Calibri"/>
              </a:endParaRPr>
            </a:p>
          </p:txBody>
        </p:sp>
        <p:sp>
          <p:nvSpPr>
            <p:cNvPr id="285" name="Google Shape;285;p22"/>
            <p:cNvSpPr/>
            <p:nvPr/>
          </p:nvSpPr>
          <p:spPr>
            <a:xfrm>
              <a:off x="6652002" y="3336419"/>
              <a:ext cx="203371" cy="54007"/>
            </a:xfrm>
            <a:custGeom>
              <a:avLst/>
              <a:gdLst/>
              <a:ahLst/>
              <a:cxnLst/>
              <a:rect l="l" t="t" r="r" b="b"/>
              <a:pathLst>
                <a:path w="204" h="54" extrusionOk="0">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chemeClr val="dk1"/>
                </a:solidFill>
                <a:latin typeface="Calibri"/>
                <a:ea typeface="Calibri"/>
                <a:cs typeface="Calibri"/>
                <a:sym typeface="Calibri"/>
              </a:endParaRPr>
            </a:p>
          </p:txBody>
        </p:sp>
        <p:sp>
          <p:nvSpPr>
            <p:cNvPr id="286" name="Google Shape;286;p22"/>
            <p:cNvSpPr/>
            <p:nvPr/>
          </p:nvSpPr>
          <p:spPr>
            <a:xfrm>
              <a:off x="6687866" y="3390427"/>
              <a:ext cx="131643" cy="34598"/>
            </a:xfrm>
            <a:custGeom>
              <a:avLst/>
              <a:gdLst/>
              <a:ahLst/>
              <a:cxnLst/>
              <a:rect l="l" t="t" r="r" b="b"/>
              <a:pathLst>
                <a:path w="132" h="35" extrusionOk="0">
                  <a:moveTo>
                    <a:pt x="0" y="0"/>
                  </a:moveTo>
                  <a:cubicBezTo>
                    <a:pt x="0" y="19"/>
                    <a:pt x="29" y="35"/>
                    <a:pt x="66" y="35"/>
                  </a:cubicBezTo>
                  <a:cubicBezTo>
                    <a:pt x="102" y="35"/>
                    <a:pt x="132" y="19"/>
                    <a:pt x="132" y="0"/>
                  </a:cubicBezTo>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chemeClr val="dk1"/>
                </a:solidFill>
                <a:latin typeface="Calibri"/>
                <a:ea typeface="Calibri"/>
                <a:cs typeface="Calibri"/>
                <a:sym typeface="Calibri"/>
              </a:endParaRPr>
            </a:p>
          </p:txBody>
        </p:sp>
        <p:sp>
          <p:nvSpPr>
            <p:cNvPr id="287" name="Google Shape;287;p22"/>
            <p:cNvSpPr/>
            <p:nvPr/>
          </p:nvSpPr>
          <p:spPr>
            <a:xfrm>
              <a:off x="6531329" y="2691707"/>
              <a:ext cx="444716" cy="537964"/>
            </a:xfrm>
            <a:custGeom>
              <a:avLst/>
              <a:gdLst/>
              <a:ahLst/>
              <a:cxnLst/>
              <a:rect l="l" t="t" r="r" b="b"/>
              <a:pathLst>
                <a:path w="446" h="540" extrusionOk="0">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chemeClr val="dk1"/>
                </a:solidFill>
                <a:latin typeface="Calibri"/>
                <a:ea typeface="Calibri"/>
                <a:cs typeface="Calibri"/>
                <a:sym typeface="Calibri"/>
              </a:endParaRPr>
            </a:p>
          </p:txBody>
        </p:sp>
        <p:sp>
          <p:nvSpPr>
            <p:cNvPr id="288" name="Google Shape;288;p22"/>
            <p:cNvSpPr/>
            <p:nvPr/>
          </p:nvSpPr>
          <p:spPr>
            <a:xfrm>
              <a:off x="6652002" y="3229670"/>
              <a:ext cx="203371" cy="54007"/>
            </a:xfrm>
            <a:custGeom>
              <a:avLst/>
              <a:gdLst/>
              <a:ahLst/>
              <a:cxnLst/>
              <a:rect l="l" t="t" r="r" b="b"/>
              <a:pathLst>
                <a:path w="204" h="54" extrusionOk="0">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chemeClr val="dk1"/>
                </a:solidFill>
                <a:latin typeface="Calibri"/>
                <a:ea typeface="Calibri"/>
                <a:cs typeface="Calibri"/>
                <a:sym typeface="Calibri"/>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81"/>
                                        </p:tgtEl>
                                        <p:attrNameLst>
                                          <p:attrName>style.visibility</p:attrName>
                                        </p:attrNameLst>
                                      </p:cBhvr>
                                      <p:to>
                                        <p:strVal val="visible"/>
                                      </p:to>
                                    </p:set>
                                    <p:animEffect transition="in" filter="fade">
                                      <p:cBhvr>
                                        <p:cTn id="7" dur="200"/>
                                        <p:tgtEl>
                                          <p:spTgt spid="2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23"/>
          <p:cNvSpPr/>
          <p:nvPr/>
        </p:nvSpPr>
        <p:spPr>
          <a:xfrm rot="5400000">
            <a:off x="3890993" y="631625"/>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3"/>
          <p:cNvSpPr txBox="1"/>
          <p:nvPr/>
        </p:nvSpPr>
        <p:spPr>
          <a:xfrm>
            <a:off x="4312600" y="83562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p:txBody>
      </p:sp>
      <p:sp>
        <p:nvSpPr>
          <p:cNvPr id="295" name="Google Shape;295;p23"/>
          <p:cNvSpPr/>
          <p:nvPr/>
        </p:nvSpPr>
        <p:spPr>
          <a:xfrm rot="5400000">
            <a:off x="3890993" y="3765661"/>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23"/>
          <p:cNvSpPr txBox="1"/>
          <p:nvPr/>
        </p:nvSpPr>
        <p:spPr>
          <a:xfrm>
            <a:off x="4312600" y="396965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p:txBody>
      </p:sp>
      <p:sp>
        <p:nvSpPr>
          <p:cNvPr id="297" name="Google Shape;297;p23"/>
          <p:cNvSpPr/>
          <p:nvPr/>
        </p:nvSpPr>
        <p:spPr>
          <a:xfrm rot="5400000">
            <a:off x="5713553" y="3764062"/>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23"/>
          <p:cNvSpPr txBox="1"/>
          <p:nvPr/>
        </p:nvSpPr>
        <p:spPr>
          <a:xfrm>
            <a:off x="6135175" y="396805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299" name="Google Shape;299;p23"/>
          <p:cNvSpPr/>
          <p:nvPr/>
        </p:nvSpPr>
        <p:spPr>
          <a:xfrm rot="5400000">
            <a:off x="2969918" y="2199888"/>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3"/>
          <p:cNvSpPr txBox="1"/>
          <p:nvPr/>
        </p:nvSpPr>
        <p:spPr>
          <a:xfrm>
            <a:off x="3391525" y="24038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p:txBody>
      </p:sp>
      <p:sp>
        <p:nvSpPr>
          <p:cNvPr id="301" name="Google Shape;301;p23"/>
          <p:cNvSpPr/>
          <p:nvPr/>
        </p:nvSpPr>
        <p:spPr>
          <a:xfrm rot="5400000">
            <a:off x="5713553" y="631624"/>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23"/>
          <p:cNvSpPr txBox="1"/>
          <p:nvPr/>
        </p:nvSpPr>
        <p:spPr>
          <a:xfrm>
            <a:off x="6135175" y="83560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chemeClr val="dk1"/>
              </a:solidFill>
              <a:latin typeface="Calibri"/>
              <a:ea typeface="Calibri"/>
              <a:cs typeface="Calibri"/>
              <a:sym typeface="Calibri"/>
            </a:endParaRPr>
          </a:p>
        </p:txBody>
      </p:sp>
      <p:sp>
        <p:nvSpPr>
          <p:cNvPr id="303" name="Google Shape;303;p23"/>
          <p:cNvSpPr/>
          <p:nvPr/>
        </p:nvSpPr>
        <p:spPr>
          <a:xfrm rot="5400000">
            <a:off x="6632182" y="2199888"/>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23"/>
          <p:cNvSpPr txBox="1"/>
          <p:nvPr/>
        </p:nvSpPr>
        <p:spPr>
          <a:xfrm>
            <a:off x="7053801" y="24038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305" name="Google Shape;305;p23"/>
          <p:cNvSpPr/>
          <p:nvPr/>
        </p:nvSpPr>
        <p:spPr>
          <a:xfrm rot="5400000">
            <a:off x="4801077" y="2199777"/>
            <a:ext cx="2004600" cy="1743600"/>
          </a:xfrm>
          <a:prstGeom prst="hexagon">
            <a:avLst>
              <a:gd name="adj" fmla="val 28802"/>
              <a:gd name="vf" fmla="val 11547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23"/>
          <p:cNvSpPr txBox="1"/>
          <p:nvPr/>
        </p:nvSpPr>
        <p:spPr>
          <a:xfrm>
            <a:off x="4553031" y="2387700"/>
            <a:ext cx="1743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Positive attitudes</a:t>
            </a:r>
            <a:endParaRPr/>
          </a:p>
        </p:txBody>
      </p:sp>
      <p:grpSp>
        <p:nvGrpSpPr>
          <p:cNvPr id="307" name="Google Shape;307;p23"/>
          <p:cNvGrpSpPr/>
          <p:nvPr/>
        </p:nvGrpSpPr>
        <p:grpSpPr>
          <a:xfrm>
            <a:off x="5348792" y="3086003"/>
            <a:ext cx="909257" cy="685984"/>
            <a:chOff x="1001712" y="1679575"/>
            <a:chExt cx="1428751" cy="1077913"/>
          </a:xfrm>
        </p:grpSpPr>
        <p:sp>
          <p:nvSpPr>
            <p:cNvPr id="308" name="Google Shape;308;p23"/>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09" name="Google Shape;309;p23"/>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10" name="Google Shape;310;p23"/>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11" name="Google Shape;311;p23"/>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12" name="Google Shape;312;p23"/>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13" name="Google Shape;313;p23"/>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14" name="Google Shape;314;p23"/>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15" name="Google Shape;315;p23"/>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16" name="Google Shape;316;p23"/>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05"/>
                                        </p:tgtEl>
                                        <p:attrNameLst>
                                          <p:attrName>style.visibility</p:attrName>
                                        </p:attrNameLst>
                                      </p:cBhvr>
                                      <p:to>
                                        <p:strVal val="visible"/>
                                      </p:to>
                                    </p:set>
                                    <p:animEffect transition="in" filter="fade">
                                      <p:cBhvr>
                                        <p:cTn id="7" dur="200"/>
                                        <p:tgtEl>
                                          <p:spTgt spid="3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24"/>
          <p:cNvSpPr/>
          <p:nvPr/>
        </p:nvSpPr>
        <p:spPr>
          <a:xfrm rot="5400000">
            <a:off x="3890993" y="631625"/>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4"/>
          <p:cNvSpPr txBox="1"/>
          <p:nvPr/>
        </p:nvSpPr>
        <p:spPr>
          <a:xfrm>
            <a:off x="4312600" y="83562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p:txBody>
      </p:sp>
      <p:sp>
        <p:nvSpPr>
          <p:cNvPr id="323" name="Google Shape;323;p24"/>
          <p:cNvSpPr/>
          <p:nvPr/>
        </p:nvSpPr>
        <p:spPr>
          <a:xfrm rot="5400000">
            <a:off x="3890993" y="3765661"/>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4"/>
          <p:cNvSpPr txBox="1"/>
          <p:nvPr/>
        </p:nvSpPr>
        <p:spPr>
          <a:xfrm>
            <a:off x="4312600" y="396965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p:txBody>
      </p:sp>
      <p:sp>
        <p:nvSpPr>
          <p:cNvPr id="325" name="Google Shape;325;p24"/>
          <p:cNvSpPr/>
          <p:nvPr/>
        </p:nvSpPr>
        <p:spPr>
          <a:xfrm rot="5400000">
            <a:off x="5713553" y="3764062"/>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4"/>
          <p:cNvSpPr txBox="1"/>
          <p:nvPr/>
        </p:nvSpPr>
        <p:spPr>
          <a:xfrm>
            <a:off x="6135175" y="396805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327" name="Google Shape;327;p24"/>
          <p:cNvSpPr/>
          <p:nvPr/>
        </p:nvSpPr>
        <p:spPr>
          <a:xfrm rot="5400000">
            <a:off x="2969918" y="2199888"/>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4"/>
          <p:cNvSpPr txBox="1"/>
          <p:nvPr/>
        </p:nvSpPr>
        <p:spPr>
          <a:xfrm>
            <a:off x="3391525" y="24038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p:txBody>
      </p:sp>
      <p:sp>
        <p:nvSpPr>
          <p:cNvPr id="329" name="Google Shape;329;p24"/>
          <p:cNvSpPr/>
          <p:nvPr/>
        </p:nvSpPr>
        <p:spPr>
          <a:xfrm rot="5400000">
            <a:off x="5713553" y="631624"/>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4"/>
          <p:cNvSpPr txBox="1"/>
          <p:nvPr/>
        </p:nvSpPr>
        <p:spPr>
          <a:xfrm>
            <a:off x="6135175" y="83560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chemeClr val="dk1"/>
              </a:solidFill>
              <a:latin typeface="Calibri"/>
              <a:ea typeface="Calibri"/>
              <a:cs typeface="Calibri"/>
              <a:sym typeface="Calibri"/>
            </a:endParaRPr>
          </a:p>
        </p:txBody>
      </p:sp>
      <p:sp>
        <p:nvSpPr>
          <p:cNvPr id="331" name="Google Shape;331;p24"/>
          <p:cNvSpPr/>
          <p:nvPr/>
        </p:nvSpPr>
        <p:spPr>
          <a:xfrm rot="5400000">
            <a:off x="6632182" y="2199888"/>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4"/>
          <p:cNvSpPr txBox="1"/>
          <p:nvPr/>
        </p:nvSpPr>
        <p:spPr>
          <a:xfrm>
            <a:off x="7053801" y="24038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333" name="Google Shape;333;p24"/>
          <p:cNvSpPr/>
          <p:nvPr/>
        </p:nvSpPr>
        <p:spPr>
          <a:xfrm rot="5400000">
            <a:off x="4801049" y="2199889"/>
            <a:ext cx="2004740" cy="1743515"/>
          </a:xfrm>
          <a:prstGeom prst="hexagon">
            <a:avLst>
              <a:gd name="adj" fmla="val 28802"/>
              <a:gd name="vf" fmla="val 11547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4"/>
          <p:cNvSpPr txBox="1"/>
          <p:nvPr/>
        </p:nvSpPr>
        <p:spPr>
          <a:xfrm>
            <a:off x="4564431" y="2403875"/>
            <a:ext cx="1743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Response efficacy</a:t>
            </a:r>
            <a:endParaRPr/>
          </a:p>
        </p:txBody>
      </p:sp>
      <p:grpSp>
        <p:nvGrpSpPr>
          <p:cNvPr id="335" name="Google Shape;335;p24"/>
          <p:cNvGrpSpPr/>
          <p:nvPr/>
        </p:nvGrpSpPr>
        <p:grpSpPr>
          <a:xfrm>
            <a:off x="5321692" y="3114153"/>
            <a:ext cx="909257" cy="685984"/>
            <a:chOff x="1001712" y="1679575"/>
            <a:chExt cx="1428751" cy="1077913"/>
          </a:xfrm>
        </p:grpSpPr>
        <p:sp>
          <p:nvSpPr>
            <p:cNvPr id="336" name="Google Shape;336;p24"/>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37" name="Google Shape;337;p24"/>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38" name="Google Shape;338;p24"/>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39" name="Google Shape;339;p24"/>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40" name="Google Shape;340;p24"/>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41" name="Google Shape;341;p24"/>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42" name="Google Shape;342;p24"/>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43" name="Google Shape;343;p24"/>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44" name="Google Shape;344;p24"/>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33"/>
                                        </p:tgtEl>
                                        <p:attrNameLst>
                                          <p:attrName>style.visibility</p:attrName>
                                        </p:attrNameLst>
                                      </p:cBhvr>
                                      <p:to>
                                        <p:strVal val="visible"/>
                                      </p:to>
                                    </p:set>
                                    <p:animEffect transition="in" filter="fade">
                                      <p:cBhvr>
                                        <p:cTn id="7" dur="200"/>
                                        <p:tgtEl>
                                          <p:spTgt spid="3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25"/>
          <p:cNvSpPr/>
          <p:nvPr/>
        </p:nvSpPr>
        <p:spPr>
          <a:xfrm rot="5400000">
            <a:off x="3890993" y="631625"/>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5"/>
          <p:cNvSpPr txBox="1"/>
          <p:nvPr/>
        </p:nvSpPr>
        <p:spPr>
          <a:xfrm>
            <a:off x="4312600" y="83562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p:txBody>
      </p:sp>
      <p:sp>
        <p:nvSpPr>
          <p:cNvPr id="351" name="Google Shape;351;p25"/>
          <p:cNvSpPr/>
          <p:nvPr/>
        </p:nvSpPr>
        <p:spPr>
          <a:xfrm rot="5400000">
            <a:off x="3890993" y="3765661"/>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5"/>
          <p:cNvSpPr txBox="1"/>
          <p:nvPr/>
        </p:nvSpPr>
        <p:spPr>
          <a:xfrm>
            <a:off x="4312600" y="396965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p:txBody>
      </p:sp>
      <p:sp>
        <p:nvSpPr>
          <p:cNvPr id="353" name="Google Shape;353;p25"/>
          <p:cNvSpPr/>
          <p:nvPr/>
        </p:nvSpPr>
        <p:spPr>
          <a:xfrm rot="5400000">
            <a:off x="5713553" y="3764062"/>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5"/>
          <p:cNvSpPr txBox="1"/>
          <p:nvPr/>
        </p:nvSpPr>
        <p:spPr>
          <a:xfrm>
            <a:off x="6135175" y="396805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355" name="Google Shape;355;p25"/>
          <p:cNvSpPr/>
          <p:nvPr/>
        </p:nvSpPr>
        <p:spPr>
          <a:xfrm rot="5400000">
            <a:off x="2969918" y="2199888"/>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5"/>
          <p:cNvSpPr txBox="1"/>
          <p:nvPr/>
        </p:nvSpPr>
        <p:spPr>
          <a:xfrm>
            <a:off x="3391525" y="24038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p:txBody>
      </p:sp>
      <p:sp>
        <p:nvSpPr>
          <p:cNvPr id="357" name="Google Shape;357;p25"/>
          <p:cNvSpPr/>
          <p:nvPr/>
        </p:nvSpPr>
        <p:spPr>
          <a:xfrm rot="5400000">
            <a:off x="5713553" y="631624"/>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5"/>
          <p:cNvSpPr txBox="1"/>
          <p:nvPr/>
        </p:nvSpPr>
        <p:spPr>
          <a:xfrm>
            <a:off x="6135175" y="83560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chemeClr val="dk1"/>
              </a:solidFill>
              <a:latin typeface="Calibri"/>
              <a:ea typeface="Calibri"/>
              <a:cs typeface="Calibri"/>
              <a:sym typeface="Calibri"/>
            </a:endParaRPr>
          </a:p>
        </p:txBody>
      </p:sp>
      <p:sp>
        <p:nvSpPr>
          <p:cNvPr id="359" name="Google Shape;359;p25"/>
          <p:cNvSpPr/>
          <p:nvPr/>
        </p:nvSpPr>
        <p:spPr>
          <a:xfrm rot="5400000">
            <a:off x="6632182" y="2199888"/>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5"/>
          <p:cNvSpPr txBox="1"/>
          <p:nvPr/>
        </p:nvSpPr>
        <p:spPr>
          <a:xfrm>
            <a:off x="7053801" y="24038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361" name="Google Shape;361;p25"/>
          <p:cNvSpPr/>
          <p:nvPr/>
        </p:nvSpPr>
        <p:spPr>
          <a:xfrm rot="5400000">
            <a:off x="4801049" y="2199889"/>
            <a:ext cx="2004740" cy="1743515"/>
          </a:xfrm>
          <a:prstGeom prst="hexagon">
            <a:avLst>
              <a:gd name="adj" fmla="val 28802"/>
              <a:gd name="vf" fmla="val 11547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5"/>
          <p:cNvSpPr txBox="1"/>
          <p:nvPr/>
        </p:nvSpPr>
        <p:spPr>
          <a:xfrm>
            <a:off x="4564455" y="2403875"/>
            <a:ext cx="1743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Self efficacy</a:t>
            </a:r>
            <a:endParaRPr/>
          </a:p>
        </p:txBody>
      </p:sp>
      <p:grpSp>
        <p:nvGrpSpPr>
          <p:cNvPr id="363" name="Google Shape;363;p25"/>
          <p:cNvGrpSpPr/>
          <p:nvPr/>
        </p:nvGrpSpPr>
        <p:grpSpPr>
          <a:xfrm>
            <a:off x="5361317" y="3141603"/>
            <a:ext cx="909257" cy="685984"/>
            <a:chOff x="1001712" y="1679575"/>
            <a:chExt cx="1428751" cy="1077913"/>
          </a:xfrm>
        </p:grpSpPr>
        <p:sp>
          <p:nvSpPr>
            <p:cNvPr id="364" name="Google Shape;364;p25"/>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65" name="Google Shape;365;p25"/>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66" name="Google Shape;366;p25"/>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67" name="Google Shape;367;p25"/>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68" name="Google Shape;368;p25"/>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69" name="Google Shape;369;p25"/>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70" name="Google Shape;370;p25"/>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71" name="Google Shape;371;p25"/>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72" name="Google Shape;372;p25"/>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61"/>
                                        </p:tgtEl>
                                        <p:attrNameLst>
                                          <p:attrName>style.visibility</p:attrName>
                                        </p:attrNameLst>
                                      </p:cBhvr>
                                      <p:to>
                                        <p:strVal val="visible"/>
                                      </p:to>
                                    </p:set>
                                    <p:animEffect transition="in" filter="fade">
                                      <p:cBhvr>
                                        <p:cTn id="7" dur="200"/>
                                        <p:tgtEl>
                                          <p:spTgt spid="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26"/>
          <p:cNvSpPr/>
          <p:nvPr/>
        </p:nvSpPr>
        <p:spPr>
          <a:xfrm rot="5400000">
            <a:off x="3890993" y="631625"/>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6"/>
          <p:cNvSpPr txBox="1"/>
          <p:nvPr/>
        </p:nvSpPr>
        <p:spPr>
          <a:xfrm>
            <a:off x="4312600" y="83562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p:txBody>
      </p:sp>
      <p:sp>
        <p:nvSpPr>
          <p:cNvPr id="379" name="Google Shape;379;p26"/>
          <p:cNvSpPr/>
          <p:nvPr/>
        </p:nvSpPr>
        <p:spPr>
          <a:xfrm rot="5400000">
            <a:off x="3890993" y="3765661"/>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6"/>
          <p:cNvSpPr txBox="1"/>
          <p:nvPr/>
        </p:nvSpPr>
        <p:spPr>
          <a:xfrm>
            <a:off x="4312600" y="396965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p:txBody>
      </p:sp>
      <p:sp>
        <p:nvSpPr>
          <p:cNvPr id="381" name="Google Shape;381;p26"/>
          <p:cNvSpPr/>
          <p:nvPr/>
        </p:nvSpPr>
        <p:spPr>
          <a:xfrm rot="5400000">
            <a:off x="5713553" y="3764062"/>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6"/>
          <p:cNvSpPr txBox="1"/>
          <p:nvPr/>
        </p:nvSpPr>
        <p:spPr>
          <a:xfrm>
            <a:off x="6135175" y="396805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383" name="Google Shape;383;p26"/>
          <p:cNvSpPr/>
          <p:nvPr/>
        </p:nvSpPr>
        <p:spPr>
          <a:xfrm rot="5400000">
            <a:off x="2969918" y="2199888"/>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6"/>
          <p:cNvSpPr txBox="1"/>
          <p:nvPr/>
        </p:nvSpPr>
        <p:spPr>
          <a:xfrm>
            <a:off x="3391525" y="24038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p:txBody>
      </p:sp>
      <p:sp>
        <p:nvSpPr>
          <p:cNvPr id="385" name="Google Shape;385;p26"/>
          <p:cNvSpPr/>
          <p:nvPr/>
        </p:nvSpPr>
        <p:spPr>
          <a:xfrm rot="5400000">
            <a:off x="5713553" y="631624"/>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6"/>
          <p:cNvSpPr txBox="1"/>
          <p:nvPr/>
        </p:nvSpPr>
        <p:spPr>
          <a:xfrm>
            <a:off x="6135175" y="83560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chemeClr val="dk1"/>
              </a:solidFill>
              <a:latin typeface="Calibri"/>
              <a:ea typeface="Calibri"/>
              <a:cs typeface="Calibri"/>
              <a:sym typeface="Calibri"/>
            </a:endParaRPr>
          </a:p>
        </p:txBody>
      </p:sp>
      <p:sp>
        <p:nvSpPr>
          <p:cNvPr id="387" name="Google Shape;387;p26"/>
          <p:cNvSpPr/>
          <p:nvPr/>
        </p:nvSpPr>
        <p:spPr>
          <a:xfrm rot="5400000">
            <a:off x="6632182" y="2199888"/>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6"/>
          <p:cNvSpPr txBox="1"/>
          <p:nvPr/>
        </p:nvSpPr>
        <p:spPr>
          <a:xfrm>
            <a:off x="7053801" y="24038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389" name="Google Shape;389;p26"/>
          <p:cNvSpPr/>
          <p:nvPr/>
        </p:nvSpPr>
        <p:spPr>
          <a:xfrm rot="5400000">
            <a:off x="4801049" y="2199889"/>
            <a:ext cx="2004740" cy="1743515"/>
          </a:xfrm>
          <a:prstGeom prst="hexagon">
            <a:avLst>
              <a:gd name="adj" fmla="val 28802"/>
              <a:gd name="vf" fmla="val 11547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6"/>
          <p:cNvSpPr txBox="1"/>
          <p:nvPr/>
        </p:nvSpPr>
        <p:spPr>
          <a:xfrm>
            <a:off x="4564431" y="2327675"/>
            <a:ext cx="1743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Social norms</a:t>
            </a:r>
            <a:endParaRPr/>
          </a:p>
        </p:txBody>
      </p:sp>
      <p:grpSp>
        <p:nvGrpSpPr>
          <p:cNvPr id="391" name="Google Shape;391;p26"/>
          <p:cNvGrpSpPr/>
          <p:nvPr/>
        </p:nvGrpSpPr>
        <p:grpSpPr>
          <a:xfrm>
            <a:off x="5361317" y="3065403"/>
            <a:ext cx="909257" cy="685984"/>
            <a:chOff x="1001712" y="1679575"/>
            <a:chExt cx="1428751" cy="1077913"/>
          </a:xfrm>
        </p:grpSpPr>
        <p:sp>
          <p:nvSpPr>
            <p:cNvPr id="392" name="Google Shape;392;p26"/>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93" name="Google Shape;393;p26"/>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94" name="Google Shape;394;p26"/>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95" name="Google Shape;395;p26"/>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96" name="Google Shape;396;p26"/>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97" name="Google Shape;397;p26"/>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98" name="Google Shape;398;p26"/>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399" name="Google Shape;399;p26"/>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400" name="Google Shape;400;p26"/>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89"/>
                                        </p:tgtEl>
                                        <p:attrNameLst>
                                          <p:attrName>style.visibility</p:attrName>
                                        </p:attrNameLst>
                                      </p:cBhvr>
                                      <p:to>
                                        <p:strVal val="visible"/>
                                      </p:to>
                                    </p:set>
                                    <p:animEffect transition="in" filter="fade">
                                      <p:cBhvr>
                                        <p:cTn id="7" dur="200"/>
                                        <p:tgtEl>
                                          <p:spTgt spid="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27"/>
          <p:cNvSpPr/>
          <p:nvPr/>
        </p:nvSpPr>
        <p:spPr>
          <a:xfrm rot="5400000">
            <a:off x="3890993" y="631625"/>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7"/>
          <p:cNvSpPr txBox="1"/>
          <p:nvPr/>
        </p:nvSpPr>
        <p:spPr>
          <a:xfrm>
            <a:off x="4312600" y="83562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p:txBody>
      </p:sp>
      <p:sp>
        <p:nvSpPr>
          <p:cNvPr id="407" name="Google Shape;407;p27"/>
          <p:cNvSpPr/>
          <p:nvPr/>
        </p:nvSpPr>
        <p:spPr>
          <a:xfrm rot="5400000">
            <a:off x="3890993" y="3765661"/>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7"/>
          <p:cNvSpPr txBox="1"/>
          <p:nvPr/>
        </p:nvSpPr>
        <p:spPr>
          <a:xfrm>
            <a:off x="4312600" y="396965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p:txBody>
      </p:sp>
      <p:sp>
        <p:nvSpPr>
          <p:cNvPr id="409" name="Google Shape;409;p27"/>
          <p:cNvSpPr/>
          <p:nvPr/>
        </p:nvSpPr>
        <p:spPr>
          <a:xfrm rot="5400000">
            <a:off x="5713553" y="3764062"/>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7"/>
          <p:cNvSpPr txBox="1"/>
          <p:nvPr/>
        </p:nvSpPr>
        <p:spPr>
          <a:xfrm>
            <a:off x="6135175" y="396805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411" name="Google Shape;411;p27"/>
          <p:cNvSpPr/>
          <p:nvPr/>
        </p:nvSpPr>
        <p:spPr>
          <a:xfrm rot="5400000">
            <a:off x="2969918" y="2199888"/>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7"/>
          <p:cNvSpPr txBox="1"/>
          <p:nvPr/>
        </p:nvSpPr>
        <p:spPr>
          <a:xfrm>
            <a:off x="3391525" y="24038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p:txBody>
      </p:sp>
      <p:sp>
        <p:nvSpPr>
          <p:cNvPr id="413" name="Google Shape;413;p27"/>
          <p:cNvSpPr/>
          <p:nvPr/>
        </p:nvSpPr>
        <p:spPr>
          <a:xfrm rot="5400000">
            <a:off x="5713553" y="631624"/>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7"/>
          <p:cNvSpPr txBox="1"/>
          <p:nvPr/>
        </p:nvSpPr>
        <p:spPr>
          <a:xfrm>
            <a:off x="6135175" y="83560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chemeClr val="dk1"/>
              </a:solidFill>
              <a:latin typeface="Calibri"/>
              <a:ea typeface="Calibri"/>
              <a:cs typeface="Calibri"/>
              <a:sym typeface="Calibri"/>
            </a:endParaRPr>
          </a:p>
        </p:txBody>
      </p:sp>
      <p:sp>
        <p:nvSpPr>
          <p:cNvPr id="415" name="Google Shape;415;p27"/>
          <p:cNvSpPr/>
          <p:nvPr/>
        </p:nvSpPr>
        <p:spPr>
          <a:xfrm rot="5400000">
            <a:off x="6632182" y="2199888"/>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7"/>
          <p:cNvSpPr txBox="1"/>
          <p:nvPr/>
        </p:nvSpPr>
        <p:spPr>
          <a:xfrm>
            <a:off x="7053801" y="24038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417" name="Google Shape;417;p27"/>
          <p:cNvSpPr/>
          <p:nvPr/>
        </p:nvSpPr>
        <p:spPr>
          <a:xfrm rot="5400000">
            <a:off x="4801049" y="2199889"/>
            <a:ext cx="2004740" cy="1743515"/>
          </a:xfrm>
          <a:prstGeom prst="hexagon">
            <a:avLst>
              <a:gd name="adj" fmla="val 28802"/>
              <a:gd name="vf" fmla="val 11547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7"/>
          <p:cNvSpPr txBox="1"/>
          <p:nvPr/>
        </p:nvSpPr>
        <p:spPr>
          <a:xfrm>
            <a:off x="4659479" y="2403875"/>
            <a:ext cx="16485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Decision making</a:t>
            </a:r>
            <a:endParaRPr/>
          </a:p>
        </p:txBody>
      </p:sp>
      <p:grpSp>
        <p:nvGrpSpPr>
          <p:cNvPr id="419" name="Google Shape;419;p27"/>
          <p:cNvGrpSpPr/>
          <p:nvPr/>
        </p:nvGrpSpPr>
        <p:grpSpPr>
          <a:xfrm>
            <a:off x="5348792" y="3158678"/>
            <a:ext cx="909257" cy="685984"/>
            <a:chOff x="1001712" y="1679575"/>
            <a:chExt cx="1428751" cy="1077913"/>
          </a:xfrm>
        </p:grpSpPr>
        <p:sp>
          <p:nvSpPr>
            <p:cNvPr id="420" name="Google Shape;420;p27"/>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421" name="Google Shape;421;p27"/>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422" name="Google Shape;422;p27"/>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423" name="Google Shape;423;p27"/>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424" name="Google Shape;424;p27"/>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425" name="Google Shape;425;p27"/>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426" name="Google Shape;426;p27"/>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427" name="Google Shape;427;p27"/>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sp>
          <p:nvSpPr>
            <p:cNvPr id="428" name="Google Shape;428;p27"/>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chemeClr val="dk1"/>
                </a:solidFill>
                <a:latin typeface="Calibri"/>
                <a:ea typeface="Calibri"/>
                <a:cs typeface="Calibri"/>
                <a:sym typeface="Calibri"/>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17"/>
                                        </p:tgtEl>
                                        <p:attrNameLst>
                                          <p:attrName>style.visibility</p:attrName>
                                        </p:attrNameLst>
                                      </p:cBhvr>
                                      <p:to>
                                        <p:strVal val="visible"/>
                                      </p:to>
                                    </p:set>
                                    <p:animEffect transition="in" filter="fade">
                                      <p:cBhvr>
                                        <p:cTn id="7" dur="200"/>
                                        <p:tgtEl>
                                          <p:spTgt spid="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pic>
        <p:nvPicPr>
          <p:cNvPr id="434" name="Google Shape;434;p28"/>
          <p:cNvPicPr preferRelativeResize="0"/>
          <p:nvPr/>
        </p:nvPicPr>
        <p:blipFill rotWithShape="1">
          <a:blip r:embed="rId3">
            <a:alphaModFix/>
          </a:blip>
          <a:srcRect/>
          <a:stretch/>
        </p:blipFill>
        <p:spPr>
          <a:xfrm>
            <a:off x="6976594" y="2288282"/>
            <a:ext cx="706756" cy="498882"/>
          </a:xfrm>
          <a:prstGeom prst="rect">
            <a:avLst/>
          </a:prstGeom>
          <a:noFill/>
          <a:ln>
            <a:noFill/>
          </a:ln>
        </p:spPr>
      </p:pic>
      <p:sp>
        <p:nvSpPr>
          <p:cNvPr id="435" name="Google Shape;435;p28"/>
          <p:cNvSpPr/>
          <p:nvPr/>
        </p:nvSpPr>
        <p:spPr>
          <a:xfrm rot="5400000">
            <a:off x="2740902" y="2069349"/>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28"/>
          <p:cNvSpPr/>
          <p:nvPr/>
        </p:nvSpPr>
        <p:spPr>
          <a:xfrm rot="5400000">
            <a:off x="-981" y="515897"/>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8"/>
          <p:cNvSpPr txBox="1"/>
          <p:nvPr/>
        </p:nvSpPr>
        <p:spPr>
          <a:xfrm>
            <a:off x="420561" y="1040601"/>
            <a:ext cx="1161600" cy="6462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Distribution</a:t>
            </a:r>
            <a:endParaRPr/>
          </a:p>
          <a:p>
            <a:pPr marL="0" marR="0" lvl="0" indent="0" algn="ctr" rtl="0">
              <a:lnSpc>
                <a:spcPct val="90000"/>
              </a:lnSpc>
              <a:spcBef>
                <a:spcPts val="0"/>
              </a:spcBef>
              <a:spcAft>
                <a:spcPts val="0"/>
              </a:spcAft>
              <a:buNone/>
            </a:pPr>
            <a:r>
              <a:rPr lang="en-US">
                <a:solidFill>
                  <a:srgbClr val="000000"/>
                </a:solidFill>
                <a:latin typeface="Calibri"/>
                <a:ea typeface="Calibri"/>
                <a:cs typeface="Calibri"/>
                <a:sym typeface="Calibri"/>
              </a:rPr>
              <a:t>Mass, routine</a:t>
            </a:r>
            <a:endParaRPr/>
          </a:p>
        </p:txBody>
      </p:sp>
      <p:sp>
        <p:nvSpPr>
          <p:cNvPr id="438" name="Google Shape;438;p28"/>
          <p:cNvSpPr/>
          <p:nvPr/>
        </p:nvSpPr>
        <p:spPr>
          <a:xfrm rot="5400000">
            <a:off x="-981" y="3649934"/>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8"/>
          <p:cNvSpPr txBox="1"/>
          <p:nvPr/>
        </p:nvSpPr>
        <p:spPr>
          <a:xfrm>
            <a:off x="382461" y="4007463"/>
            <a:ext cx="12378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Socio-</a:t>
            </a:r>
            <a:endParaRPr sz="18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demographic factors</a:t>
            </a:r>
            <a:endParaRPr sz="2000"/>
          </a:p>
          <a:p>
            <a:pPr marL="0" marR="0" lvl="0" indent="0" algn="ctr" rtl="0">
              <a:lnSpc>
                <a:spcPct val="90000"/>
              </a:lnSpc>
              <a:spcBef>
                <a:spcPts val="0"/>
              </a:spcBef>
              <a:spcAft>
                <a:spcPts val="0"/>
              </a:spcAft>
              <a:buNone/>
            </a:pPr>
            <a:r>
              <a:rPr lang="en-US">
                <a:solidFill>
                  <a:srgbClr val="000000"/>
                </a:solidFill>
                <a:latin typeface="Calibri"/>
                <a:ea typeface="Calibri"/>
                <a:cs typeface="Calibri"/>
                <a:sym typeface="Calibri"/>
              </a:rPr>
              <a:t>Access by age, gender, etc.</a:t>
            </a:r>
            <a:endParaRPr/>
          </a:p>
        </p:txBody>
      </p:sp>
      <p:sp>
        <p:nvSpPr>
          <p:cNvPr id="440" name="Google Shape;440;p28"/>
          <p:cNvSpPr/>
          <p:nvPr/>
        </p:nvSpPr>
        <p:spPr>
          <a:xfrm rot="5400000">
            <a:off x="1821886" y="3648334"/>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8"/>
          <p:cNvSpPr txBox="1"/>
          <p:nvPr/>
        </p:nvSpPr>
        <p:spPr>
          <a:xfrm>
            <a:off x="2145479" y="4007463"/>
            <a:ext cx="1357500" cy="789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Prioritization</a:t>
            </a:r>
            <a:endParaRPr sz="1800"/>
          </a:p>
          <a:p>
            <a:pPr marL="0" marR="0" lvl="0" indent="0" algn="ctr" rtl="0">
              <a:lnSpc>
                <a:spcPct val="90000"/>
              </a:lnSpc>
              <a:spcBef>
                <a:spcPts val="0"/>
              </a:spcBef>
              <a:spcAft>
                <a:spcPts val="0"/>
              </a:spcAft>
              <a:buNone/>
            </a:pPr>
            <a:r>
              <a:rPr lang="en-US">
                <a:solidFill>
                  <a:srgbClr val="000000"/>
                </a:solidFill>
                <a:latin typeface="Calibri"/>
                <a:ea typeface="Calibri"/>
                <a:cs typeface="Calibri"/>
                <a:sym typeface="Calibri"/>
              </a:rPr>
              <a:t>Pregnant women &amp; under 5s access</a:t>
            </a:r>
            <a:endParaRPr/>
          </a:p>
        </p:txBody>
      </p:sp>
      <p:sp>
        <p:nvSpPr>
          <p:cNvPr id="442" name="Google Shape;442;p28"/>
          <p:cNvSpPr/>
          <p:nvPr/>
        </p:nvSpPr>
        <p:spPr>
          <a:xfrm rot="5400000">
            <a:off x="916563" y="2069351"/>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8"/>
          <p:cNvSpPr txBox="1"/>
          <p:nvPr/>
        </p:nvSpPr>
        <p:spPr>
          <a:xfrm>
            <a:off x="1338106" y="2511762"/>
            <a:ext cx="1161600" cy="9399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Target Pops</a:t>
            </a:r>
            <a:endParaRPr sz="1600"/>
          </a:p>
          <a:p>
            <a:pPr marL="0" marR="0" lvl="0" indent="0" algn="ctr" rtl="0">
              <a:lnSpc>
                <a:spcPct val="90000"/>
              </a:lnSpc>
              <a:spcBef>
                <a:spcPts val="0"/>
              </a:spcBef>
              <a:spcAft>
                <a:spcPts val="0"/>
              </a:spcAft>
              <a:buNone/>
            </a:pPr>
            <a:r>
              <a:rPr lang="en-US">
                <a:solidFill>
                  <a:srgbClr val="000000"/>
                </a:solidFill>
                <a:latin typeface="Calibri"/>
                <a:ea typeface="Calibri"/>
                <a:cs typeface="Calibri"/>
                <a:sym typeface="Calibri"/>
              </a:rPr>
              <a:t>At-risk or stigmatized pop access</a:t>
            </a:r>
            <a:endParaRPr/>
          </a:p>
        </p:txBody>
      </p:sp>
      <p:sp>
        <p:nvSpPr>
          <p:cNvPr id="444" name="Google Shape;444;p28"/>
          <p:cNvSpPr/>
          <p:nvPr/>
        </p:nvSpPr>
        <p:spPr>
          <a:xfrm rot="5400000">
            <a:off x="1821886" y="515897"/>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28"/>
          <p:cNvSpPr txBox="1"/>
          <p:nvPr/>
        </p:nvSpPr>
        <p:spPr>
          <a:xfrm>
            <a:off x="2243428" y="1040601"/>
            <a:ext cx="1161600" cy="6462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Use:access ratio</a:t>
            </a:r>
            <a:endParaRPr sz="1600"/>
          </a:p>
          <a:p>
            <a:pPr marL="0" marR="0" lvl="0" indent="0" algn="ctr" rtl="0">
              <a:lnSpc>
                <a:spcPct val="90000"/>
              </a:lnSpc>
              <a:spcBef>
                <a:spcPts val="0"/>
              </a:spcBef>
              <a:spcAft>
                <a:spcPts val="0"/>
              </a:spcAft>
              <a:buNone/>
            </a:pPr>
            <a:endParaRPr sz="1333">
              <a:solidFill>
                <a:srgbClr val="000000"/>
              </a:solidFill>
              <a:latin typeface="Calibri"/>
              <a:ea typeface="Calibri"/>
              <a:cs typeface="Calibri"/>
              <a:sym typeface="Calibri"/>
            </a:endParaRPr>
          </a:p>
        </p:txBody>
      </p:sp>
      <p:sp>
        <p:nvSpPr>
          <p:cNvPr id="446" name="Google Shape;446;p28"/>
          <p:cNvSpPr txBox="1"/>
          <p:nvPr/>
        </p:nvSpPr>
        <p:spPr>
          <a:xfrm>
            <a:off x="641937" y="6003941"/>
            <a:ext cx="11120700" cy="646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rgbClr val="000000"/>
                </a:solidFill>
                <a:latin typeface="Calibri"/>
                <a:ea typeface="Calibri"/>
                <a:cs typeface="Calibri"/>
                <a:sym typeface="Calibri"/>
              </a:rPr>
              <a:t>Situation analysis</a:t>
            </a:r>
            <a:r>
              <a:rPr lang="en-US" sz="1800">
                <a:solidFill>
                  <a:srgbClr val="000000"/>
                </a:solidFill>
                <a:latin typeface="Calibri"/>
                <a:ea typeface="Calibri"/>
                <a:cs typeface="Calibri"/>
                <a:sym typeface="Calibri"/>
              </a:rPr>
              <a:t>: use the </a:t>
            </a:r>
            <a:r>
              <a:rPr lang="en-US" sz="1800">
                <a:latin typeface="Calibri"/>
                <a:ea typeface="Calibri"/>
                <a:cs typeface="Calibri"/>
                <a:sym typeface="Calibri"/>
              </a:rPr>
              <a:t>ITN Use</a:t>
            </a:r>
            <a:r>
              <a:rPr lang="en-US" sz="1800">
                <a:solidFill>
                  <a:srgbClr val="000000"/>
                </a:solidFill>
                <a:latin typeface="Calibri"/>
                <a:ea typeface="Calibri"/>
                <a:cs typeface="Calibri"/>
                <a:sym typeface="Calibri"/>
              </a:rPr>
              <a:t> data brief to fill in these boxes (add boxes as necessary). A narrative summary of data collected will be used to complete the strategy </a:t>
            </a:r>
            <a:r>
              <a:rPr lang="en-US" sz="1800" b="1">
                <a:latin typeface="Calibri"/>
                <a:ea typeface="Calibri"/>
                <a:cs typeface="Calibri"/>
                <a:sym typeface="Calibri"/>
              </a:rPr>
              <a:t>ITN Use</a:t>
            </a:r>
            <a:r>
              <a:rPr lang="en-US" sz="1800">
                <a:solidFill>
                  <a:srgbClr val="000000"/>
                </a:solidFill>
                <a:latin typeface="Calibri"/>
                <a:ea typeface="Calibri"/>
                <a:cs typeface="Calibri"/>
                <a:sym typeface="Calibri"/>
              </a:rPr>
              <a:t> situation analysis. </a:t>
            </a:r>
            <a:endParaRPr/>
          </a:p>
        </p:txBody>
      </p:sp>
      <p:pic>
        <p:nvPicPr>
          <p:cNvPr id="447" name="Google Shape;447;p28"/>
          <p:cNvPicPr preferRelativeResize="0"/>
          <p:nvPr/>
        </p:nvPicPr>
        <p:blipFill rotWithShape="1">
          <a:blip r:embed="rId3">
            <a:alphaModFix/>
          </a:blip>
          <a:srcRect/>
          <a:stretch/>
        </p:blipFill>
        <p:spPr>
          <a:xfrm>
            <a:off x="5255655" y="2288282"/>
            <a:ext cx="706756" cy="498882"/>
          </a:xfrm>
          <a:prstGeom prst="rect">
            <a:avLst/>
          </a:prstGeom>
          <a:noFill/>
          <a:ln>
            <a:noFill/>
          </a:ln>
        </p:spPr>
      </p:pic>
      <p:sp>
        <p:nvSpPr>
          <p:cNvPr id="448" name="Google Shape;448;p28"/>
          <p:cNvSpPr/>
          <p:nvPr/>
        </p:nvSpPr>
        <p:spPr>
          <a:xfrm rot="5400000">
            <a:off x="4619700" y="2074611"/>
            <a:ext cx="2004600" cy="1743600"/>
          </a:xfrm>
          <a:prstGeom prst="hexagon">
            <a:avLst>
              <a:gd name="adj" fmla="val 28802"/>
              <a:gd name="vf" fmla="val 115470"/>
            </a:avLst>
          </a:prstGeom>
          <a:solidFill>
            <a:srgbClr val="4472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28"/>
          <p:cNvSpPr/>
          <p:nvPr/>
        </p:nvSpPr>
        <p:spPr>
          <a:xfrm rot="5400000">
            <a:off x="6451255" y="2074611"/>
            <a:ext cx="2004600" cy="1743600"/>
          </a:xfrm>
          <a:prstGeom prst="hexagon">
            <a:avLst>
              <a:gd name="adj" fmla="val 28802"/>
              <a:gd name="vf" fmla="val 115470"/>
            </a:avLst>
          </a:prstGeom>
          <a:noFill/>
          <a:ln w="127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28"/>
          <p:cNvSpPr/>
          <p:nvPr/>
        </p:nvSpPr>
        <p:spPr>
          <a:xfrm rot="5400000">
            <a:off x="7347637" y="3655193"/>
            <a:ext cx="2004600" cy="1743600"/>
          </a:xfrm>
          <a:prstGeom prst="hexagon">
            <a:avLst>
              <a:gd name="adj" fmla="val 28802"/>
              <a:gd name="vf" fmla="val 115470"/>
            </a:avLst>
          </a:prstGeom>
          <a:noFill/>
          <a:ln w="127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8"/>
          <p:cNvSpPr/>
          <p:nvPr/>
        </p:nvSpPr>
        <p:spPr>
          <a:xfrm rot="5400000">
            <a:off x="5522973" y="3653595"/>
            <a:ext cx="2004600" cy="1743600"/>
          </a:xfrm>
          <a:prstGeom prst="hexagon">
            <a:avLst>
              <a:gd name="adj" fmla="val 28802"/>
              <a:gd name="vf" fmla="val 115470"/>
            </a:avLst>
          </a:prstGeom>
          <a:noFill/>
          <a:ln w="127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28"/>
          <p:cNvSpPr/>
          <p:nvPr/>
        </p:nvSpPr>
        <p:spPr>
          <a:xfrm rot="5400000">
            <a:off x="5523384" y="521157"/>
            <a:ext cx="2004600" cy="1743600"/>
          </a:xfrm>
          <a:prstGeom prst="hexagon">
            <a:avLst>
              <a:gd name="adj" fmla="val 28802"/>
              <a:gd name="vf" fmla="val 115470"/>
            </a:avLst>
          </a:prstGeom>
          <a:noFill/>
          <a:ln w="127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8"/>
          <p:cNvSpPr/>
          <p:nvPr/>
        </p:nvSpPr>
        <p:spPr>
          <a:xfrm rot="5400000">
            <a:off x="8277162" y="2069349"/>
            <a:ext cx="2004600" cy="1743600"/>
          </a:xfrm>
          <a:prstGeom prst="hexagon">
            <a:avLst>
              <a:gd name="adj" fmla="val 28802"/>
              <a:gd name="vf" fmla="val 115470"/>
            </a:avLst>
          </a:prstGeom>
          <a:noFill/>
          <a:ln w="127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8"/>
          <p:cNvSpPr/>
          <p:nvPr/>
        </p:nvSpPr>
        <p:spPr>
          <a:xfrm rot="5400000">
            <a:off x="7347637" y="515192"/>
            <a:ext cx="2004600" cy="1743600"/>
          </a:xfrm>
          <a:prstGeom prst="hexagon">
            <a:avLst>
              <a:gd name="adj" fmla="val 28802"/>
              <a:gd name="vf" fmla="val 115470"/>
            </a:avLst>
          </a:prstGeom>
          <a:noFill/>
          <a:ln w="127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8"/>
          <p:cNvSpPr/>
          <p:nvPr/>
        </p:nvSpPr>
        <p:spPr>
          <a:xfrm rot="5400000">
            <a:off x="9184895" y="515193"/>
            <a:ext cx="2004600" cy="1743600"/>
          </a:xfrm>
          <a:prstGeom prst="hexagon">
            <a:avLst>
              <a:gd name="adj" fmla="val 28802"/>
              <a:gd name="vf" fmla="val 115470"/>
            </a:avLst>
          </a:prstGeom>
          <a:noFill/>
          <a:ln w="127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8"/>
          <p:cNvSpPr/>
          <p:nvPr/>
        </p:nvSpPr>
        <p:spPr>
          <a:xfrm rot="5400000">
            <a:off x="10099934" y="2066377"/>
            <a:ext cx="2004600" cy="1743600"/>
          </a:xfrm>
          <a:prstGeom prst="hexagon">
            <a:avLst>
              <a:gd name="adj" fmla="val 28802"/>
              <a:gd name="vf" fmla="val 115470"/>
            </a:avLst>
          </a:prstGeom>
          <a:noFill/>
          <a:ln w="127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28"/>
          <p:cNvSpPr/>
          <p:nvPr/>
        </p:nvSpPr>
        <p:spPr>
          <a:xfrm rot="5400000">
            <a:off x="9170409" y="3655195"/>
            <a:ext cx="2004600" cy="1743600"/>
          </a:xfrm>
          <a:prstGeom prst="hexagon">
            <a:avLst>
              <a:gd name="adj" fmla="val 28802"/>
              <a:gd name="vf" fmla="val 115470"/>
            </a:avLst>
          </a:prstGeom>
          <a:noFill/>
          <a:ln w="127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58" name="Google Shape;458;p28"/>
          <p:cNvGrpSpPr/>
          <p:nvPr/>
        </p:nvGrpSpPr>
        <p:grpSpPr>
          <a:xfrm rot="5400000">
            <a:off x="4551172" y="2803667"/>
            <a:ext cx="309904" cy="309904"/>
            <a:chOff x="5608915" y="627534"/>
            <a:chExt cx="501300" cy="501300"/>
          </a:xfrm>
        </p:grpSpPr>
        <p:sp>
          <p:nvSpPr>
            <p:cNvPr id="459" name="Google Shape;459;p28"/>
            <p:cNvSpPr/>
            <p:nvPr/>
          </p:nvSpPr>
          <p:spPr>
            <a:xfrm>
              <a:off x="5608915" y="627534"/>
              <a:ext cx="501300" cy="5013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sp>
          <p:nvSpPr>
            <p:cNvPr id="460" name="Google Shape;460;p28"/>
            <p:cNvSpPr/>
            <p:nvPr/>
          </p:nvSpPr>
          <p:spPr>
            <a:xfrm>
              <a:off x="5707118" y="743068"/>
              <a:ext cx="305100" cy="226500"/>
            </a:xfrm>
            <a:prstGeom prst="triangle">
              <a:avLst>
                <a:gd name="adj" fmla="val 50000"/>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grpSp>
      <p:sp>
        <p:nvSpPr>
          <p:cNvPr id="461" name="Google Shape;461;p28"/>
          <p:cNvSpPr txBox="1"/>
          <p:nvPr/>
        </p:nvSpPr>
        <p:spPr>
          <a:xfrm>
            <a:off x="3162445" y="2897559"/>
            <a:ext cx="1161600" cy="9399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a:solidFill>
                  <a:srgbClr val="000000"/>
                </a:solidFill>
                <a:latin typeface="Calibri"/>
                <a:ea typeface="Calibri"/>
                <a:cs typeface="Calibri"/>
                <a:sym typeface="Calibri"/>
              </a:rPr>
              <a:t>Access</a:t>
            </a:r>
            <a:endParaRPr/>
          </a:p>
          <a:p>
            <a:pPr marL="0" marR="0" lvl="0" indent="0" algn="ctr" rtl="0">
              <a:lnSpc>
                <a:spcPct val="90000"/>
              </a:lnSpc>
              <a:spcBef>
                <a:spcPts val="0"/>
              </a:spcBef>
              <a:spcAft>
                <a:spcPts val="0"/>
              </a:spcAft>
              <a:buNone/>
            </a:pPr>
            <a:r>
              <a:rPr lang="en-US" sz="1333">
                <a:solidFill>
                  <a:srgbClr val="000000"/>
                </a:solidFill>
                <a:latin typeface="Calibri"/>
                <a:ea typeface="Calibri"/>
                <a:cs typeface="Calibri"/>
                <a:sym typeface="Calibri"/>
              </a:rPr>
              <a:t>% with access to facility or CHW </a:t>
            </a:r>
            <a:endParaRPr/>
          </a:p>
        </p:txBody>
      </p:sp>
      <p:sp>
        <p:nvSpPr>
          <p:cNvPr id="462" name="Google Shape;462;p28"/>
          <p:cNvSpPr/>
          <p:nvPr/>
        </p:nvSpPr>
        <p:spPr>
          <a:xfrm>
            <a:off x="3470945" y="2262183"/>
            <a:ext cx="544600" cy="584371"/>
          </a:xfrm>
          <a:custGeom>
            <a:avLst/>
            <a:gdLst/>
            <a:ahLst/>
            <a:cxnLst/>
            <a:rect l="l" t="t" r="r" b="b"/>
            <a:pathLst>
              <a:path w="527" h="567" extrusionOk="0">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3" name="Google Shape;463;p28"/>
          <p:cNvSpPr txBox="1"/>
          <p:nvPr/>
        </p:nvSpPr>
        <p:spPr>
          <a:xfrm>
            <a:off x="5041243" y="2888301"/>
            <a:ext cx="1161600" cy="8349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Exposure</a:t>
            </a:r>
            <a:endParaRPr/>
          </a:p>
          <a:p>
            <a:pPr marL="0" marR="0" lvl="0" indent="0" algn="ctr" rtl="0">
              <a:lnSpc>
                <a:spcPct val="90000"/>
              </a:lnSpc>
              <a:spcBef>
                <a:spcPts val="0"/>
              </a:spcBef>
              <a:spcAft>
                <a:spcPts val="0"/>
              </a:spcAft>
              <a:buNone/>
            </a:pPr>
            <a:r>
              <a:rPr lang="en-US" sz="1333">
                <a:solidFill>
                  <a:srgbClr val="FFFFFF"/>
                </a:solidFill>
                <a:latin typeface="Calibri"/>
                <a:ea typeface="Calibri"/>
                <a:cs typeface="Calibri"/>
                <a:sym typeface="Calibri"/>
              </a:rPr>
              <a:t>% who heard or saw messages</a:t>
            </a:r>
            <a:endParaRPr/>
          </a:p>
        </p:txBody>
      </p:sp>
      <p:sp>
        <p:nvSpPr>
          <p:cNvPr id="464" name="Google Shape;464;p28"/>
          <p:cNvSpPr txBox="1"/>
          <p:nvPr/>
        </p:nvSpPr>
        <p:spPr>
          <a:xfrm>
            <a:off x="6872797" y="2511762"/>
            <a:ext cx="1161600" cy="8349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TV</a:t>
            </a:r>
            <a:endParaRPr/>
          </a:p>
        </p:txBody>
      </p:sp>
      <p:sp>
        <p:nvSpPr>
          <p:cNvPr id="465" name="Google Shape;465;p28"/>
          <p:cNvSpPr txBox="1"/>
          <p:nvPr/>
        </p:nvSpPr>
        <p:spPr>
          <a:xfrm>
            <a:off x="7769175" y="4007463"/>
            <a:ext cx="1161600" cy="6462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Health Worker</a:t>
            </a:r>
            <a:endParaRPr/>
          </a:p>
        </p:txBody>
      </p:sp>
      <p:sp>
        <p:nvSpPr>
          <p:cNvPr id="466" name="Google Shape;466;p28"/>
          <p:cNvSpPr txBox="1"/>
          <p:nvPr/>
        </p:nvSpPr>
        <p:spPr>
          <a:xfrm>
            <a:off x="5944525" y="4007463"/>
            <a:ext cx="1161600" cy="4989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IPC</a:t>
            </a:r>
            <a:endParaRPr/>
          </a:p>
        </p:txBody>
      </p:sp>
      <p:sp>
        <p:nvSpPr>
          <p:cNvPr id="467" name="Google Shape;467;p28"/>
          <p:cNvSpPr txBox="1"/>
          <p:nvPr/>
        </p:nvSpPr>
        <p:spPr>
          <a:xfrm>
            <a:off x="5944926" y="1040601"/>
            <a:ext cx="1161600" cy="5844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Radio</a:t>
            </a:r>
            <a:endParaRPr sz="1333">
              <a:solidFill>
                <a:srgbClr val="000000"/>
              </a:solidFill>
              <a:latin typeface="Calibri"/>
              <a:ea typeface="Calibri"/>
              <a:cs typeface="Calibri"/>
              <a:sym typeface="Calibri"/>
            </a:endParaRPr>
          </a:p>
        </p:txBody>
      </p:sp>
      <p:pic>
        <p:nvPicPr>
          <p:cNvPr id="468" name="Google Shape;468;p28"/>
          <p:cNvPicPr preferRelativeResize="0"/>
          <p:nvPr/>
        </p:nvPicPr>
        <p:blipFill rotWithShape="1">
          <a:blip r:embed="rId3">
            <a:alphaModFix/>
          </a:blip>
          <a:srcRect/>
          <a:stretch/>
        </p:blipFill>
        <p:spPr>
          <a:xfrm>
            <a:off x="5268665" y="2304928"/>
            <a:ext cx="706756" cy="498882"/>
          </a:xfrm>
          <a:prstGeom prst="rect">
            <a:avLst/>
          </a:prstGeom>
          <a:noFill/>
          <a:ln>
            <a:noFill/>
          </a:ln>
        </p:spPr>
      </p:pic>
      <p:sp>
        <p:nvSpPr>
          <p:cNvPr id="469" name="Google Shape;469;p28"/>
          <p:cNvSpPr txBox="1"/>
          <p:nvPr/>
        </p:nvSpPr>
        <p:spPr>
          <a:xfrm>
            <a:off x="8698704" y="2511762"/>
            <a:ext cx="1161600" cy="10665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Print</a:t>
            </a:r>
            <a:endParaRPr/>
          </a:p>
        </p:txBody>
      </p:sp>
      <p:sp>
        <p:nvSpPr>
          <p:cNvPr id="470" name="Google Shape;470;p28"/>
          <p:cNvSpPr txBox="1"/>
          <p:nvPr/>
        </p:nvSpPr>
        <p:spPr>
          <a:xfrm>
            <a:off x="7769179" y="1040601"/>
            <a:ext cx="1161600" cy="4989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Town Crier</a:t>
            </a:r>
            <a:endParaRPr sz="1333">
              <a:solidFill>
                <a:srgbClr val="000000"/>
              </a:solidFill>
              <a:latin typeface="Calibri"/>
              <a:ea typeface="Calibri"/>
              <a:cs typeface="Calibri"/>
              <a:sym typeface="Calibri"/>
            </a:endParaRPr>
          </a:p>
        </p:txBody>
      </p:sp>
      <p:sp>
        <p:nvSpPr>
          <p:cNvPr id="471" name="Google Shape;471;p28"/>
          <p:cNvSpPr txBox="1"/>
          <p:nvPr/>
        </p:nvSpPr>
        <p:spPr>
          <a:xfrm>
            <a:off x="9606438" y="1040601"/>
            <a:ext cx="1161600" cy="8349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Family &amp; Friends</a:t>
            </a:r>
            <a:endParaRPr/>
          </a:p>
        </p:txBody>
      </p:sp>
      <p:sp>
        <p:nvSpPr>
          <p:cNvPr id="472" name="Google Shape;472;p28"/>
          <p:cNvSpPr txBox="1"/>
          <p:nvPr/>
        </p:nvSpPr>
        <p:spPr>
          <a:xfrm>
            <a:off x="10521477" y="2511762"/>
            <a:ext cx="1161600" cy="10665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Community Leader</a:t>
            </a:r>
            <a:endParaRPr/>
          </a:p>
        </p:txBody>
      </p:sp>
      <p:sp>
        <p:nvSpPr>
          <p:cNvPr id="473" name="Google Shape;473;p28"/>
          <p:cNvSpPr txBox="1"/>
          <p:nvPr/>
        </p:nvSpPr>
        <p:spPr>
          <a:xfrm>
            <a:off x="9591950" y="4007463"/>
            <a:ext cx="1161600" cy="4989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Mobile Phone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sp>
        <p:nvSpPr>
          <p:cNvPr id="478" name="Google Shape;478;p29"/>
          <p:cNvSpPr txBox="1"/>
          <p:nvPr/>
        </p:nvSpPr>
        <p:spPr>
          <a:xfrm>
            <a:off x="641937" y="5851541"/>
            <a:ext cx="11120700" cy="92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rgbClr val="000000"/>
                </a:solidFill>
                <a:latin typeface="Calibri"/>
                <a:ea typeface="Calibri"/>
                <a:cs typeface="Calibri"/>
                <a:sym typeface="Calibri"/>
              </a:rPr>
              <a:t>Behavior analysis</a:t>
            </a:r>
            <a:r>
              <a:rPr lang="en-US" sz="1800">
                <a:solidFill>
                  <a:srgbClr val="000000"/>
                </a:solidFill>
                <a:latin typeface="Calibri"/>
                <a:ea typeface="Calibri"/>
                <a:cs typeface="Calibri"/>
                <a:sym typeface="Calibri"/>
              </a:rPr>
              <a:t>: use the malaria case management data brief to fill in these boxes (add boxes as necessary). A narrative summary of </a:t>
            </a:r>
            <a:r>
              <a:rPr lang="en-US" sz="1800" b="1">
                <a:solidFill>
                  <a:srgbClr val="000000"/>
                </a:solidFill>
                <a:latin typeface="Calibri"/>
                <a:ea typeface="Calibri"/>
                <a:cs typeface="Calibri"/>
                <a:sym typeface="Calibri"/>
              </a:rPr>
              <a:t>behavioral determinants </a:t>
            </a:r>
            <a:r>
              <a:rPr lang="en-US" sz="1800">
                <a:solidFill>
                  <a:srgbClr val="000000"/>
                </a:solidFill>
                <a:latin typeface="Calibri"/>
                <a:ea typeface="Calibri"/>
                <a:cs typeface="Calibri"/>
                <a:sym typeface="Calibri"/>
              </a:rPr>
              <a:t>will be used to complete the strategy </a:t>
            </a:r>
            <a:r>
              <a:rPr lang="en-US" sz="1800" b="1">
                <a:latin typeface="Calibri"/>
                <a:ea typeface="Calibri"/>
                <a:cs typeface="Calibri"/>
                <a:sym typeface="Calibri"/>
              </a:rPr>
              <a:t>ITN Use </a:t>
            </a:r>
            <a:r>
              <a:rPr lang="en-US" sz="1800">
                <a:solidFill>
                  <a:srgbClr val="000000"/>
                </a:solidFill>
                <a:latin typeface="Calibri"/>
                <a:ea typeface="Calibri"/>
                <a:cs typeface="Calibri"/>
                <a:sym typeface="Calibri"/>
              </a:rPr>
              <a:t>behavior analysis. </a:t>
            </a:r>
            <a:endParaRPr/>
          </a:p>
        </p:txBody>
      </p:sp>
      <p:pic>
        <p:nvPicPr>
          <p:cNvPr id="479" name="Google Shape;479;p29"/>
          <p:cNvPicPr preferRelativeResize="0"/>
          <p:nvPr/>
        </p:nvPicPr>
        <p:blipFill rotWithShape="1">
          <a:blip r:embed="rId3">
            <a:alphaModFix/>
          </a:blip>
          <a:srcRect/>
          <a:stretch/>
        </p:blipFill>
        <p:spPr>
          <a:xfrm>
            <a:off x="5234875" y="2288282"/>
            <a:ext cx="706756" cy="498882"/>
          </a:xfrm>
          <a:prstGeom prst="rect">
            <a:avLst/>
          </a:prstGeom>
          <a:noFill/>
          <a:ln>
            <a:noFill/>
          </a:ln>
        </p:spPr>
      </p:pic>
      <p:sp>
        <p:nvSpPr>
          <p:cNvPr id="480" name="Google Shape;480;p29"/>
          <p:cNvSpPr/>
          <p:nvPr/>
        </p:nvSpPr>
        <p:spPr>
          <a:xfrm rot="5400000">
            <a:off x="2765639" y="2069349"/>
            <a:ext cx="2004600" cy="1743600"/>
          </a:xfrm>
          <a:prstGeom prst="hexagon">
            <a:avLst>
              <a:gd name="adj" fmla="val 28802"/>
              <a:gd name="vf" fmla="val 115470"/>
            </a:avLst>
          </a:prstGeom>
          <a:solidFill>
            <a:srgbClr val="ED7D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29"/>
          <p:cNvSpPr txBox="1"/>
          <p:nvPr/>
        </p:nvSpPr>
        <p:spPr>
          <a:xfrm>
            <a:off x="3195469" y="291535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000">
                <a:solidFill>
                  <a:srgbClr val="FFFFFF"/>
                </a:solidFill>
                <a:latin typeface="Calibri"/>
                <a:ea typeface="Calibri"/>
                <a:cs typeface="Calibri"/>
                <a:sym typeface="Calibri"/>
              </a:rPr>
              <a:t>Knowledge</a:t>
            </a:r>
            <a:endParaRPr/>
          </a:p>
          <a:p>
            <a:pPr marL="0" marR="0" lvl="0" indent="0" algn="ctr" rtl="0">
              <a:lnSpc>
                <a:spcPct val="90000"/>
              </a:lnSpc>
              <a:spcBef>
                <a:spcPts val="0"/>
              </a:spcBef>
              <a:spcAft>
                <a:spcPts val="0"/>
              </a:spcAft>
              <a:buNone/>
            </a:pPr>
            <a:r>
              <a:rPr lang="en-US" sz="1200" b="1">
                <a:solidFill>
                  <a:srgbClr val="FFFFFF"/>
                </a:solidFill>
                <a:latin typeface="Calibri"/>
                <a:ea typeface="Calibri"/>
                <a:cs typeface="Calibri"/>
                <a:sym typeface="Calibri"/>
              </a:rPr>
              <a:t>% who have correct knowledge</a:t>
            </a:r>
            <a:endParaRPr sz="1333">
              <a:solidFill>
                <a:srgbClr val="FFFFFF"/>
              </a:solidFill>
              <a:latin typeface="Calibri"/>
              <a:ea typeface="Calibri"/>
              <a:cs typeface="Calibri"/>
              <a:sym typeface="Calibri"/>
            </a:endParaRPr>
          </a:p>
        </p:txBody>
      </p:sp>
      <p:sp>
        <p:nvSpPr>
          <p:cNvPr id="482" name="Google Shape;482;p29"/>
          <p:cNvSpPr/>
          <p:nvPr/>
        </p:nvSpPr>
        <p:spPr>
          <a:xfrm rot="5400000">
            <a:off x="13364" y="515897"/>
            <a:ext cx="2004600" cy="1743600"/>
          </a:xfrm>
          <a:prstGeom prst="hexagon">
            <a:avLst>
              <a:gd name="adj" fmla="val 28802"/>
              <a:gd name="vf" fmla="val 115470"/>
            </a:avLst>
          </a:prstGeom>
          <a:noFill/>
          <a:ln w="12700" cap="flat" cmpd="sng">
            <a:solidFill>
              <a:srgbClr val="ED7D3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29"/>
          <p:cNvSpPr txBox="1"/>
          <p:nvPr/>
        </p:nvSpPr>
        <p:spPr>
          <a:xfrm>
            <a:off x="434950" y="117720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600">
              <a:solidFill>
                <a:srgbClr val="000000"/>
              </a:solidFill>
              <a:latin typeface="Calibri"/>
              <a:ea typeface="Calibri"/>
              <a:cs typeface="Calibri"/>
              <a:sym typeface="Calibri"/>
            </a:endParaRPr>
          </a:p>
        </p:txBody>
      </p:sp>
      <p:sp>
        <p:nvSpPr>
          <p:cNvPr id="484" name="Google Shape;484;p29"/>
          <p:cNvSpPr/>
          <p:nvPr/>
        </p:nvSpPr>
        <p:spPr>
          <a:xfrm rot="5400000">
            <a:off x="13364" y="3649934"/>
            <a:ext cx="2004600" cy="1743600"/>
          </a:xfrm>
          <a:prstGeom prst="hexagon">
            <a:avLst>
              <a:gd name="adj" fmla="val 28802"/>
              <a:gd name="vf" fmla="val 115470"/>
            </a:avLst>
          </a:prstGeom>
          <a:noFill/>
          <a:ln w="12700" cap="flat" cmpd="sng">
            <a:solidFill>
              <a:srgbClr val="ED7D3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29"/>
          <p:cNvSpPr txBox="1"/>
          <p:nvPr/>
        </p:nvSpPr>
        <p:spPr>
          <a:xfrm>
            <a:off x="434950" y="4311227"/>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600">
              <a:solidFill>
                <a:srgbClr val="000000"/>
              </a:solidFill>
              <a:latin typeface="Calibri"/>
              <a:ea typeface="Calibri"/>
              <a:cs typeface="Calibri"/>
              <a:sym typeface="Calibri"/>
            </a:endParaRPr>
          </a:p>
        </p:txBody>
      </p:sp>
      <p:sp>
        <p:nvSpPr>
          <p:cNvPr id="486" name="Google Shape;486;p29"/>
          <p:cNvSpPr/>
          <p:nvPr/>
        </p:nvSpPr>
        <p:spPr>
          <a:xfrm rot="5400000">
            <a:off x="1846623" y="3648334"/>
            <a:ext cx="2004600" cy="1743600"/>
          </a:xfrm>
          <a:prstGeom prst="hexagon">
            <a:avLst>
              <a:gd name="adj" fmla="val 28802"/>
              <a:gd name="vf" fmla="val 115470"/>
            </a:avLst>
          </a:prstGeom>
          <a:noFill/>
          <a:ln w="12700" cap="flat" cmpd="sng">
            <a:solidFill>
              <a:srgbClr val="ED7D3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29"/>
          <p:cNvSpPr txBox="1"/>
          <p:nvPr/>
        </p:nvSpPr>
        <p:spPr>
          <a:xfrm>
            <a:off x="2268200" y="4309627"/>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600">
              <a:solidFill>
                <a:srgbClr val="000000"/>
              </a:solidFill>
              <a:latin typeface="Calibri"/>
              <a:ea typeface="Calibri"/>
              <a:cs typeface="Calibri"/>
              <a:sym typeface="Calibri"/>
            </a:endParaRPr>
          </a:p>
        </p:txBody>
      </p:sp>
      <p:sp>
        <p:nvSpPr>
          <p:cNvPr id="488" name="Google Shape;488;p29"/>
          <p:cNvSpPr/>
          <p:nvPr/>
        </p:nvSpPr>
        <p:spPr>
          <a:xfrm rot="5400000">
            <a:off x="941299" y="2069351"/>
            <a:ext cx="2004600" cy="1743600"/>
          </a:xfrm>
          <a:prstGeom prst="hexagon">
            <a:avLst>
              <a:gd name="adj" fmla="val 28802"/>
              <a:gd name="vf" fmla="val 115470"/>
            </a:avLst>
          </a:prstGeom>
          <a:noFill/>
          <a:ln w="12700" cap="flat" cmpd="sng">
            <a:solidFill>
              <a:srgbClr val="ED7D3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29"/>
          <p:cNvSpPr txBox="1"/>
          <p:nvPr/>
        </p:nvSpPr>
        <p:spPr>
          <a:xfrm>
            <a:off x="1362875" y="273065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600">
              <a:solidFill>
                <a:srgbClr val="000000"/>
              </a:solidFill>
              <a:latin typeface="Calibri"/>
              <a:ea typeface="Calibri"/>
              <a:cs typeface="Calibri"/>
              <a:sym typeface="Calibri"/>
            </a:endParaRPr>
          </a:p>
        </p:txBody>
      </p:sp>
      <p:sp>
        <p:nvSpPr>
          <p:cNvPr id="490" name="Google Shape;490;p29"/>
          <p:cNvSpPr/>
          <p:nvPr/>
        </p:nvSpPr>
        <p:spPr>
          <a:xfrm rot="5400000">
            <a:off x="1846621" y="515897"/>
            <a:ext cx="2004600" cy="1743600"/>
          </a:xfrm>
          <a:prstGeom prst="hexagon">
            <a:avLst>
              <a:gd name="adj" fmla="val 28802"/>
              <a:gd name="vf" fmla="val 115470"/>
            </a:avLst>
          </a:prstGeom>
          <a:noFill/>
          <a:ln w="12700" cap="flat" cmpd="sng">
            <a:solidFill>
              <a:srgbClr val="ED7D3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29"/>
          <p:cNvSpPr txBox="1"/>
          <p:nvPr/>
        </p:nvSpPr>
        <p:spPr>
          <a:xfrm>
            <a:off x="2268200" y="117720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600"/>
          </a:p>
          <a:p>
            <a:pPr marL="0" marR="0" lvl="0" indent="0" algn="ctr" rtl="0">
              <a:lnSpc>
                <a:spcPct val="90000"/>
              </a:lnSpc>
              <a:spcBef>
                <a:spcPts val="0"/>
              </a:spcBef>
              <a:spcAft>
                <a:spcPts val="0"/>
              </a:spcAft>
              <a:buNone/>
            </a:pPr>
            <a:endParaRPr sz="1600">
              <a:solidFill>
                <a:srgbClr val="000000"/>
              </a:solidFill>
              <a:latin typeface="Calibri"/>
              <a:ea typeface="Calibri"/>
              <a:cs typeface="Calibri"/>
              <a:sym typeface="Calibri"/>
            </a:endParaRPr>
          </a:p>
        </p:txBody>
      </p:sp>
      <p:sp>
        <p:nvSpPr>
          <p:cNvPr id="492" name="Google Shape;492;p29"/>
          <p:cNvSpPr/>
          <p:nvPr/>
        </p:nvSpPr>
        <p:spPr>
          <a:xfrm rot="5400000">
            <a:off x="4598920" y="2074611"/>
            <a:ext cx="2004600" cy="1743600"/>
          </a:xfrm>
          <a:prstGeom prst="hexagon">
            <a:avLst>
              <a:gd name="adj" fmla="val 28802"/>
              <a:gd name="vf" fmla="val 115470"/>
            </a:avLst>
          </a:pr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29"/>
          <p:cNvSpPr txBox="1"/>
          <p:nvPr/>
        </p:nvSpPr>
        <p:spPr>
          <a:xfrm>
            <a:off x="5028750" y="291535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Attitudes</a:t>
            </a:r>
            <a:endParaRPr/>
          </a:p>
        </p:txBody>
      </p:sp>
      <p:sp>
        <p:nvSpPr>
          <p:cNvPr id="494" name="Google Shape;494;p29"/>
          <p:cNvSpPr/>
          <p:nvPr/>
        </p:nvSpPr>
        <p:spPr>
          <a:xfrm rot="5400000">
            <a:off x="7375844" y="3655193"/>
            <a:ext cx="2004600" cy="1743600"/>
          </a:xfrm>
          <a:prstGeom prst="hexagon">
            <a:avLst>
              <a:gd name="adj" fmla="val 28802"/>
              <a:gd name="vf" fmla="val 115470"/>
            </a:avLst>
          </a:prstGeom>
          <a:noFill/>
          <a:ln w="12700" cap="flat" cmpd="sng">
            <a:solidFill>
              <a:srgbClr val="FFC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29"/>
          <p:cNvSpPr txBox="1"/>
          <p:nvPr/>
        </p:nvSpPr>
        <p:spPr>
          <a:xfrm>
            <a:off x="7797426" y="431650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600"/>
          </a:p>
        </p:txBody>
      </p:sp>
      <p:sp>
        <p:nvSpPr>
          <p:cNvPr id="496" name="Google Shape;496;p29"/>
          <p:cNvSpPr/>
          <p:nvPr/>
        </p:nvSpPr>
        <p:spPr>
          <a:xfrm rot="5400000">
            <a:off x="5551505" y="3653595"/>
            <a:ext cx="2004600" cy="1743600"/>
          </a:xfrm>
          <a:prstGeom prst="hexagon">
            <a:avLst>
              <a:gd name="adj" fmla="val 28802"/>
              <a:gd name="vf" fmla="val 115470"/>
            </a:avLst>
          </a:prstGeom>
          <a:noFill/>
          <a:ln w="12700" cap="flat" cmpd="sng">
            <a:solidFill>
              <a:srgbClr val="FFC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9"/>
          <p:cNvSpPr txBox="1"/>
          <p:nvPr/>
        </p:nvSpPr>
        <p:spPr>
          <a:xfrm>
            <a:off x="5973100" y="431490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600"/>
          </a:p>
        </p:txBody>
      </p:sp>
      <p:sp>
        <p:nvSpPr>
          <p:cNvPr id="498" name="Google Shape;498;p29"/>
          <p:cNvSpPr/>
          <p:nvPr/>
        </p:nvSpPr>
        <p:spPr>
          <a:xfrm rot="5400000">
            <a:off x="5551503" y="521156"/>
            <a:ext cx="2004600" cy="1743600"/>
          </a:xfrm>
          <a:prstGeom prst="hexagon">
            <a:avLst>
              <a:gd name="adj" fmla="val 28802"/>
              <a:gd name="vf" fmla="val 115470"/>
            </a:avLst>
          </a:prstGeom>
          <a:noFill/>
          <a:ln w="12700" cap="flat" cmpd="sng">
            <a:solidFill>
              <a:srgbClr val="FFC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9"/>
          <p:cNvSpPr txBox="1"/>
          <p:nvPr/>
        </p:nvSpPr>
        <p:spPr>
          <a:xfrm>
            <a:off x="5973100" y="118245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600"/>
          </a:p>
          <a:p>
            <a:pPr marL="0" marR="0" lvl="0" indent="0" algn="ctr" rtl="0">
              <a:lnSpc>
                <a:spcPct val="90000"/>
              </a:lnSpc>
              <a:spcBef>
                <a:spcPts val="0"/>
              </a:spcBef>
              <a:spcAft>
                <a:spcPts val="0"/>
              </a:spcAft>
              <a:buNone/>
            </a:pPr>
            <a:endParaRPr sz="1600">
              <a:solidFill>
                <a:srgbClr val="000000"/>
              </a:solidFill>
              <a:latin typeface="Calibri"/>
              <a:ea typeface="Calibri"/>
              <a:cs typeface="Calibri"/>
              <a:sym typeface="Calibri"/>
            </a:endParaRPr>
          </a:p>
        </p:txBody>
      </p:sp>
      <p:sp>
        <p:nvSpPr>
          <p:cNvPr id="500" name="Google Shape;500;p29"/>
          <p:cNvSpPr/>
          <p:nvPr/>
        </p:nvSpPr>
        <p:spPr>
          <a:xfrm rot="5400000">
            <a:off x="7375844" y="515192"/>
            <a:ext cx="2004600" cy="1743600"/>
          </a:xfrm>
          <a:prstGeom prst="hexagon">
            <a:avLst>
              <a:gd name="adj" fmla="val 28802"/>
              <a:gd name="vf" fmla="val 115470"/>
            </a:avLst>
          </a:prstGeom>
          <a:noFill/>
          <a:ln w="12700" cap="flat" cmpd="sng">
            <a:solidFill>
              <a:srgbClr val="FFC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9"/>
          <p:cNvSpPr txBox="1"/>
          <p:nvPr/>
        </p:nvSpPr>
        <p:spPr>
          <a:xfrm>
            <a:off x="7797426" y="117650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600">
              <a:solidFill>
                <a:srgbClr val="000000"/>
              </a:solidFill>
              <a:latin typeface="Calibri"/>
              <a:ea typeface="Calibri"/>
              <a:cs typeface="Calibri"/>
              <a:sym typeface="Calibri"/>
            </a:endParaRPr>
          </a:p>
        </p:txBody>
      </p:sp>
      <p:sp>
        <p:nvSpPr>
          <p:cNvPr id="502" name="Google Shape;502;p29"/>
          <p:cNvSpPr/>
          <p:nvPr/>
        </p:nvSpPr>
        <p:spPr>
          <a:xfrm rot="5400000">
            <a:off x="9213102" y="515193"/>
            <a:ext cx="2004600" cy="1743600"/>
          </a:xfrm>
          <a:prstGeom prst="hexagon">
            <a:avLst>
              <a:gd name="adj" fmla="val 28802"/>
              <a:gd name="vf" fmla="val 115470"/>
            </a:avLst>
          </a:prstGeom>
          <a:noFill/>
          <a:ln w="12700" cap="flat" cmpd="sng">
            <a:solidFill>
              <a:srgbClr val="FFC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9"/>
          <p:cNvSpPr txBox="1"/>
          <p:nvPr/>
        </p:nvSpPr>
        <p:spPr>
          <a:xfrm>
            <a:off x="9634701" y="117650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600"/>
          </a:p>
        </p:txBody>
      </p:sp>
      <p:sp>
        <p:nvSpPr>
          <p:cNvPr id="504" name="Google Shape;504;p29"/>
          <p:cNvSpPr/>
          <p:nvPr/>
        </p:nvSpPr>
        <p:spPr>
          <a:xfrm rot="5400000">
            <a:off x="10128141" y="2066377"/>
            <a:ext cx="2004600" cy="1743600"/>
          </a:xfrm>
          <a:prstGeom prst="hexagon">
            <a:avLst>
              <a:gd name="adj" fmla="val 28802"/>
              <a:gd name="vf" fmla="val 115470"/>
            </a:avLst>
          </a:prstGeom>
          <a:noFill/>
          <a:ln w="12700" cap="flat" cmpd="sng">
            <a:solidFill>
              <a:srgbClr val="FFC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9"/>
          <p:cNvSpPr txBox="1"/>
          <p:nvPr/>
        </p:nvSpPr>
        <p:spPr>
          <a:xfrm>
            <a:off x="10549726" y="2727677"/>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600"/>
          </a:p>
        </p:txBody>
      </p:sp>
      <p:sp>
        <p:nvSpPr>
          <p:cNvPr id="506" name="Google Shape;506;p29"/>
          <p:cNvSpPr/>
          <p:nvPr/>
        </p:nvSpPr>
        <p:spPr>
          <a:xfrm rot="5400000">
            <a:off x="9198616" y="3655195"/>
            <a:ext cx="2004600" cy="1743600"/>
          </a:xfrm>
          <a:prstGeom prst="hexagon">
            <a:avLst>
              <a:gd name="adj" fmla="val 28802"/>
              <a:gd name="vf" fmla="val 115470"/>
            </a:avLst>
          </a:prstGeom>
          <a:noFill/>
          <a:ln w="12700" cap="flat" cmpd="sng">
            <a:solidFill>
              <a:srgbClr val="FFC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9"/>
          <p:cNvSpPr txBox="1"/>
          <p:nvPr/>
        </p:nvSpPr>
        <p:spPr>
          <a:xfrm>
            <a:off x="9620201" y="431650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600"/>
          </a:p>
        </p:txBody>
      </p:sp>
      <p:grpSp>
        <p:nvGrpSpPr>
          <p:cNvPr id="508" name="Google Shape;508;p29"/>
          <p:cNvGrpSpPr/>
          <p:nvPr/>
        </p:nvGrpSpPr>
        <p:grpSpPr>
          <a:xfrm>
            <a:off x="3572773" y="2212595"/>
            <a:ext cx="390416" cy="644073"/>
            <a:chOff x="6531329" y="2691707"/>
            <a:chExt cx="444716" cy="733318"/>
          </a:xfrm>
        </p:grpSpPr>
        <p:sp>
          <p:nvSpPr>
            <p:cNvPr id="509" name="Google Shape;509;p29"/>
            <p:cNvSpPr/>
            <p:nvPr/>
          </p:nvSpPr>
          <p:spPr>
            <a:xfrm>
              <a:off x="6652002" y="3283678"/>
              <a:ext cx="203371" cy="52742"/>
            </a:xfrm>
            <a:custGeom>
              <a:avLst/>
              <a:gdLst/>
              <a:ahLst/>
              <a:cxnLst/>
              <a:rect l="l" t="t" r="r" b="b"/>
              <a:pathLst>
                <a:path w="204" h="53" extrusionOk="0">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510" name="Google Shape;510;p29"/>
            <p:cNvSpPr/>
            <p:nvPr/>
          </p:nvSpPr>
          <p:spPr>
            <a:xfrm>
              <a:off x="6652002" y="3336419"/>
              <a:ext cx="203371" cy="54007"/>
            </a:xfrm>
            <a:custGeom>
              <a:avLst/>
              <a:gdLst/>
              <a:ahLst/>
              <a:cxnLst/>
              <a:rect l="l" t="t" r="r" b="b"/>
              <a:pathLst>
                <a:path w="204" h="54" extrusionOk="0">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511" name="Google Shape;511;p29"/>
            <p:cNvSpPr/>
            <p:nvPr/>
          </p:nvSpPr>
          <p:spPr>
            <a:xfrm>
              <a:off x="6687866" y="3390427"/>
              <a:ext cx="131643" cy="34598"/>
            </a:xfrm>
            <a:custGeom>
              <a:avLst/>
              <a:gdLst/>
              <a:ahLst/>
              <a:cxnLst/>
              <a:rect l="l" t="t" r="r" b="b"/>
              <a:pathLst>
                <a:path w="132" h="35" extrusionOk="0">
                  <a:moveTo>
                    <a:pt x="0" y="0"/>
                  </a:moveTo>
                  <a:cubicBezTo>
                    <a:pt x="0" y="19"/>
                    <a:pt x="29" y="35"/>
                    <a:pt x="66" y="35"/>
                  </a:cubicBezTo>
                  <a:cubicBezTo>
                    <a:pt x="102" y="35"/>
                    <a:pt x="132" y="19"/>
                    <a:pt x="132" y="0"/>
                  </a:cubicBezTo>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512" name="Google Shape;512;p29"/>
            <p:cNvSpPr/>
            <p:nvPr/>
          </p:nvSpPr>
          <p:spPr>
            <a:xfrm>
              <a:off x="6531329" y="2691707"/>
              <a:ext cx="444716" cy="537964"/>
            </a:xfrm>
            <a:custGeom>
              <a:avLst/>
              <a:gdLst/>
              <a:ahLst/>
              <a:cxnLst/>
              <a:rect l="l" t="t" r="r" b="b"/>
              <a:pathLst>
                <a:path w="446" h="540" extrusionOk="0">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513" name="Google Shape;513;p29"/>
            <p:cNvSpPr/>
            <p:nvPr/>
          </p:nvSpPr>
          <p:spPr>
            <a:xfrm>
              <a:off x="6652002" y="3229670"/>
              <a:ext cx="203371" cy="54007"/>
            </a:xfrm>
            <a:custGeom>
              <a:avLst/>
              <a:gdLst/>
              <a:ahLst/>
              <a:cxnLst/>
              <a:rect l="l" t="t" r="r" b="b"/>
              <a:pathLst>
                <a:path w="204" h="54" extrusionOk="0">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grpSp>
      <p:grpSp>
        <p:nvGrpSpPr>
          <p:cNvPr id="514" name="Google Shape;514;p29"/>
          <p:cNvGrpSpPr/>
          <p:nvPr/>
        </p:nvGrpSpPr>
        <p:grpSpPr>
          <a:xfrm>
            <a:off x="5146634" y="2191639"/>
            <a:ext cx="909257" cy="685984"/>
            <a:chOff x="1001712" y="1679575"/>
            <a:chExt cx="1428751" cy="1077913"/>
          </a:xfrm>
        </p:grpSpPr>
        <p:sp>
          <p:nvSpPr>
            <p:cNvPr id="515" name="Google Shape;515;p29"/>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16" name="Google Shape;516;p29"/>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17" name="Google Shape;517;p29"/>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18" name="Google Shape;518;p29"/>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19" name="Google Shape;519;p29"/>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20" name="Google Shape;520;p29"/>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21" name="Google Shape;521;p29"/>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22" name="Google Shape;522;p29"/>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23" name="Google Shape;523;p29"/>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sp>
        <p:nvSpPr>
          <p:cNvPr id="524" name="Google Shape;524;p29"/>
          <p:cNvSpPr/>
          <p:nvPr/>
        </p:nvSpPr>
        <p:spPr>
          <a:xfrm rot="5400000">
            <a:off x="6462385" y="2085160"/>
            <a:ext cx="2004600" cy="1743600"/>
          </a:xfrm>
          <a:prstGeom prst="hexagon">
            <a:avLst>
              <a:gd name="adj" fmla="val 28802"/>
              <a:gd name="vf" fmla="val 115470"/>
            </a:avLst>
          </a:pr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29"/>
          <p:cNvSpPr txBox="1"/>
          <p:nvPr/>
        </p:nvSpPr>
        <p:spPr>
          <a:xfrm>
            <a:off x="6892215" y="291535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Efficacy</a:t>
            </a:r>
            <a:endParaRPr/>
          </a:p>
        </p:txBody>
      </p:sp>
      <p:sp>
        <p:nvSpPr>
          <p:cNvPr id="526" name="Google Shape;526;p29"/>
          <p:cNvSpPr/>
          <p:nvPr/>
        </p:nvSpPr>
        <p:spPr>
          <a:xfrm rot="5400000">
            <a:off x="8287230" y="2085160"/>
            <a:ext cx="2004600" cy="1743600"/>
          </a:xfrm>
          <a:prstGeom prst="hexagon">
            <a:avLst>
              <a:gd name="adj" fmla="val 28802"/>
              <a:gd name="vf" fmla="val 115470"/>
            </a:avLst>
          </a:pr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29"/>
          <p:cNvSpPr txBox="1"/>
          <p:nvPr/>
        </p:nvSpPr>
        <p:spPr>
          <a:xfrm>
            <a:off x="8717060" y="291535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Social Norms</a:t>
            </a:r>
            <a:endParaRPr/>
          </a:p>
        </p:txBody>
      </p:sp>
      <p:grpSp>
        <p:nvGrpSpPr>
          <p:cNvPr id="528" name="Google Shape;528;p29"/>
          <p:cNvGrpSpPr/>
          <p:nvPr/>
        </p:nvGrpSpPr>
        <p:grpSpPr>
          <a:xfrm>
            <a:off x="7010099" y="2191639"/>
            <a:ext cx="909257" cy="685984"/>
            <a:chOff x="1001712" y="1679575"/>
            <a:chExt cx="1428751" cy="1077913"/>
          </a:xfrm>
        </p:grpSpPr>
        <p:sp>
          <p:nvSpPr>
            <p:cNvPr id="529" name="Google Shape;529;p29"/>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30" name="Google Shape;530;p29"/>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31" name="Google Shape;531;p29"/>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32" name="Google Shape;532;p29"/>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33" name="Google Shape;533;p29"/>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34" name="Google Shape;534;p29"/>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35" name="Google Shape;535;p29"/>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36" name="Google Shape;536;p29"/>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37" name="Google Shape;537;p29"/>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grpSp>
        <p:nvGrpSpPr>
          <p:cNvPr id="538" name="Google Shape;538;p29"/>
          <p:cNvGrpSpPr/>
          <p:nvPr/>
        </p:nvGrpSpPr>
        <p:grpSpPr>
          <a:xfrm>
            <a:off x="8834944" y="2191639"/>
            <a:ext cx="909257" cy="685984"/>
            <a:chOff x="1001712" y="1679575"/>
            <a:chExt cx="1428751" cy="1077913"/>
          </a:xfrm>
        </p:grpSpPr>
        <p:sp>
          <p:nvSpPr>
            <p:cNvPr id="539" name="Google Shape;539;p29"/>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40" name="Google Shape;540;p29"/>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41" name="Google Shape;541;p29"/>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42" name="Google Shape;542;p29"/>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43" name="Google Shape;543;p29"/>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44" name="Google Shape;544;p29"/>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45" name="Google Shape;545;p29"/>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46" name="Google Shape;546;p29"/>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47" name="Google Shape;547;p29"/>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grpSp>
        <p:nvGrpSpPr>
          <p:cNvPr id="548" name="Google Shape;548;p29"/>
          <p:cNvGrpSpPr/>
          <p:nvPr/>
        </p:nvGrpSpPr>
        <p:grpSpPr>
          <a:xfrm rot="5400000">
            <a:off x="4530394" y="2890755"/>
            <a:ext cx="309904" cy="309904"/>
            <a:chOff x="5608915" y="627534"/>
            <a:chExt cx="501300" cy="501300"/>
          </a:xfrm>
        </p:grpSpPr>
        <p:sp>
          <p:nvSpPr>
            <p:cNvPr id="549" name="Google Shape;549;p29"/>
            <p:cNvSpPr/>
            <p:nvPr/>
          </p:nvSpPr>
          <p:spPr>
            <a:xfrm>
              <a:off x="5608915" y="627534"/>
              <a:ext cx="501300" cy="5013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sp>
          <p:nvSpPr>
            <p:cNvPr id="550" name="Google Shape;550;p29"/>
            <p:cNvSpPr/>
            <p:nvPr/>
          </p:nvSpPr>
          <p:spPr>
            <a:xfrm>
              <a:off x="5707118" y="743068"/>
              <a:ext cx="305100" cy="226500"/>
            </a:xfrm>
            <a:prstGeom prst="triangle">
              <a:avLst>
                <a:gd name="adj" fmla="val 50000"/>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55"/>
        <p:cNvGrpSpPr/>
        <p:nvPr/>
      </p:nvGrpSpPr>
      <p:grpSpPr>
        <a:xfrm>
          <a:off x="0" y="0"/>
          <a:ext cx="0" cy="0"/>
          <a:chOff x="0" y="0"/>
          <a:chExt cx="0" cy="0"/>
        </a:xfrm>
      </p:grpSpPr>
      <p:sp>
        <p:nvSpPr>
          <p:cNvPr id="556" name="Google Shape;556;p30"/>
          <p:cNvSpPr/>
          <p:nvPr/>
        </p:nvSpPr>
        <p:spPr>
          <a:xfrm rot="5400000">
            <a:off x="6503209" y="3141411"/>
            <a:ext cx="2004600" cy="1743600"/>
          </a:xfrm>
          <a:prstGeom prst="hexagon">
            <a:avLst>
              <a:gd name="adj" fmla="val 28802"/>
              <a:gd name="vf" fmla="val 115470"/>
            </a:avLst>
          </a:prstGeom>
          <a:noFill/>
          <a:ln w="381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30"/>
          <p:cNvSpPr/>
          <p:nvPr/>
        </p:nvSpPr>
        <p:spPr>
          <a:xfrm rot="5400000">
            <a:off x="5575338" y="1587957"/>
            <a:ext cx="2004600" cy="1743600"/>
          </a:xfrm>
          <a:prstGeom prst="hexagon">
            <a:avLst>
              <a:gd name="adj" fmla="val 28802"/>
              <a:gd name="vf" fmla="val 115470"/>
            </a:avLst>
          </a:prstGeom>
          <a:noFill/>
          <a:ln w="381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30"/>
          <p:cNvSpPr/>
          <p:nvPr/>
        </p:nvSpPr>
        <p:spPr>
          <a:xfrm rot="5400000">
            <a:off x="8329116" y="3136149"/>
            <a:ext cx="2004600" cy="1743600"/>
          </a:xfrm>
          <a:prstGeom prst="hexagon">
            <a:avLst>
              <a:gd name="adj" fmla="val 28802"/>
              <a:gd name="vf" fmla="val 115470"/>
            </a:avLst>
          </a:prstGeom>
          <a:noFill/>
          <a:ln w="381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30"/>
          <p:cNvSpPr/>
          <p:nvPr/>
        </p:nvSpPr>
        <p:spPr>
          <a:xfrm rot="5400000">
            <a:off x="9236851" y="1581993"/>
            <a:ext cx="2004600" cy="1743600"/>
          </a:xfrm>
          <a:prstGeom prst="hexagon">
            <a:avLst>
              <a:gd name="adj" fmla="val 28802"/>
              <a:gd name="vf" fmla="val 115470"/>
            </a:avLst>
          </a:prstGeom>
          <a:noFill/>
          <a:ln w="381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30"/>
          <p:cNvSpPr/>
          <p:nvPr/>
        </p:nvSpPr>
        <p:spPr>
          <a:xfrm rot="5400000">
            <a:off x="7399591" y="1581992"/>
            <a:ext cx="2004600" cy="1743600"/>
          </a:xfrm>
          <a:prstGeom prst="hexagon">
            <a:avLst>
              <a:gd name="adj" fmla="val 28802"/>
              <a:gd name="vf" fmla="val 115470"/>
            </a:avLst>
          </a:prstGeom>
          <a:noFill/>
          <a:ln w="127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30"/>
          <p:cNvSpPr/>
          <p:nvPr/>
        </p:nvSpPr>
        <p:spPr>
          <a:xfrm rot="5400000">
            <a:off x="7399591" y="4721993"/>
            <a:ext cx="2004600" cy="1743600"/>
          </a:xfrm>
          <a:prstGeom prst="hexagon">
            <a:avLst>
              <a:gd name="adj" fmla="val 28802"/>
              <a:gd name="vf" fmla="val 115470"/>
            </a:avLst>
          </a:prstGeom>
          <a:noFill/>
          <a:ln w="381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30"/>
          <p:cNvSpPr/>
          <p:nvPr/>
        </p:nvSpPr>
        <p:spPr>
          <a:xfrm rot="5400000">
            <a:off x="1821886" y="4715134"/>
            <a:ext cx="2004600" cy="1743600"/>
          </a:xfrm>
          <a:prstGeom prst="hexagon">
            <a:avLst>
              <a:gd name="adj" fmla="val 28802"/>
              <a:gd name="vf" fmla="val 115470"/>
            </a:avLst>
          </a:prstGeom>
          <a:noFill/>
          <a:ln w="38100" cap="flat" cmpd="sng">
            <a:solidFill>
              <a:srgbClr val="70AD47"/>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30"/>
          <p:cNvSpPr/>
          <p:nvPr/>
        </p:nvSpPr>
        <p:spPr>
          <a:xfrm rot="5400000">
            <a:off x="2740902" y="3136149"/>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30"/>
          <p:cNvSpPr/>
          <p:nvPr/>
        </p:nvSpPr>
        <p:spPr>
          <a:xfrm rot="5400000">
            <a:off x="-981" y="1582697"/>
            <a:ext cx="2004600" cy="1743600"/>
          </a:xfrm>
          <a:prstGeom prst="hexagon">
            <a:avLst>
              <a:gd name="adj" fmla="val 28802"/>
              <a:gd name="vf" fmla="val 115470"/>
            </a:avLst>
          </a:prstGeom>
          <a:noFill/>
          <a:ln w="38100" cap="flat" cmpd="sng">
            <a:solidFill>
              <a:srgbClr val="FFC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30"/>
          <p:cNvSpPr/>
          <p:nvPr/>
        </p:nvSpPr>
        <p:spPr>
          <a:xfrm rot="5400000">
            <a:off x="-9678" y="4728117"/>
            <a:ext cx="2004600" cy="1743600"/>
          </a:xfrm>
          <a:prstGeom prst="hexagon">
            <a:avLst>
              <a:gd name="adj" fmla="val 28802"/>
              <a:gd name="vf" fmla="val 115470"/>
            </a:avLst>
          </a:prstGeom>
          <a:noFill/>
          <a:ln w="38100" cap="flat" cmpd="sng">
            <a:solidFill>
              <a:srgbClr val="70AD47"/>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30"/>
          <p:cNvSpPr txBox="1"/>
          <p:nvPr/>
        </p:nvSpPr>
        <p:spPr>
          <a:xfrm>
            <a:off x="2145436" y="5006734"/>
            <a:ext cx="1357500" cy="11604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Prioritization</a:t>
            </a:r>
            <a:endParaRPr sz="1800"/>
          </a:p>
          <a:p>
            <a:pPr marL="0" marR="0" lvl="0" indent="0" algn="ctr" rtl="0">
              <a:lnSpc>
                <a:spcPct val="90000"/>
              </a:lnSpc>
              <a:spcBef>
                <a:spcPts val="0"/>
              </a:spcBef>
              <a:spcAft>
                <a:spcPts val="0"/>
              </a:spcAft>
              <a:buNone/>
            </a:pPr>
            <a:r>
              <a:rPr lang="en-US" sz="1600">
                <a:solidFill>
                  <a:srgbClr val="A5A5A5"/>
                </a:solidFill>
                <a:latin typeface="Calibri"/>
                <a:ea typeface="Calibri"/>
                <a:cs typeface="Calibri"/>
                <a:sym typeface="Calibri"/>
              </a:rPr>
              <a:t>81% rural and 71% urban</a:t>
            </a:r>
            <a:endParaRPr sz="1600">
              <a:solidFill>
                <a:srgbClr val="A5A5A5"/>
              </a:solidFill>
              <a:latin typeface="Calibri"/>
              <a:ea typeface="Calibri"/>
              <a:cs typeface="Calibri"/>
              <a:sym typeface="Calibri"/>
            </a:endParaRPr>
          </a:p>
          <a:p>
            <a:pPr marL="0" marR="0" lvl="0" indent="0" algn="ctr" rtl="0">
              <a:lnSpc>
                <a:spcPct val="90000"/>
              </a:lnSpc>
              <a:spcBef>
                <a:spcPts val="0"/>
              </a:spcBef>
              <a:spcAft>
                <a:spcPts val="0"/>
              </a:spcAft>
              <a:buNone/>
            </a:pPr>
            <a:r>
              <a:rPr lang="en-US">
                <a:latin typeface="Calibri"/>
                <a:ea typeface="Calibri"/>
                <a:cs typeface="Calibri"/>
                <a:sym typeface="Calibri"/>
              </a:rPr>
              <a:t>children under five have an ITN</a:t>
            </a:r>
            <a:endParaRPr>
              <a:latin typeface="Calibri"/>
              <a:ea typeface="Calibri"/>
              <a:cs typeface="Calibri"/>
              <a:sym typeface="Calibri"/>
            </a:endParaRPr>
          </a:p>
        </p:txBody>
      </p:sp>
      <p:sp>
        <p:nvSpPr>
          <p:cNvPr id="567" name="Google Shape;567;p30"/>
          <p:cNvSpPr/>
          <p:nvPr/>
        </p:nvSpPr>
        <p:spPr>
          <a:xfrm rot="5400000">
            <a:off x="916563" y="3136151"/>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30"/>
          <p:cNvSpPr txBox="1"/>
          <p:nvPr/>
        </p:nvSpPr>
        <p:spPr>
          <a:xfrm>
            <a:off x="1338106" y="3578562"/>
            <a:ext cx="1161600" cy="9399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Target Pops</a:t>
            </a:r>
            <a:endParaRPr sz="1600"/>
          </a:p>
          <a:p>
            <a:pPr marL="0" marR="0" lvl="0" indent="0" algn="ctr" rtl="0">
              <a:lnSpc>
                <a:spcPct val="90000"/>
              </a:lnSpc>
              <a:spcBef>
                <a:spcPts val="0"/>
              </a:spcBef>
              <a:spcAft>
                <a:spcPts val="0"/>
              </a:spcAft>
              <a:buNone/>
            </a:pPr>
            <a:r>
              <a:rPr lang="en-US">
                <a:solidFill>
                  <a:srgbClr val="000000"/>
                </a:solidFill>
                <a:latin typeface="Calibri"/>
                <a:ea typeface="Calibri"/>
                <a:cs typeface="Calibri"/>
                <a:sym typeface="Calibri"/>
              </a:rPr>
              <a:t>At-risk or stigmatized pop access</a:t>
            </a:r>
            <a:endParaRPr/>
          </a:p>
        </p:txBody>
      </p:sp>
      <p:sp>
        <p:nvSpPr>
          <p:cNvPr id="569" name="Google Shape;569;p30"/>
          <p:cNvSpPr/>
          <p:nvPr/>
        </p:nvSpPr>
        <p:spPr>
          <a:xfrm rot="5400000">
            <a:off x="1821886" y="1582697"/>
            <a:ext cx="2004600" cy="1743600"/>
          </a:xfrm>
          <a:prstGeom prst="hexagon">
            <a:avLst>
              <a:gd name="adj" fmla="val 28802"/>
              <a:gd name="vf" fmla="val 115470"/>
            </a:avLst>
          </a:prstGeom>
          <a:noFill/>
          <a:ln w="381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0"/>
          <p:cNvSpPr txBox="1"/>
          <p:nvPr/>
        </p:nvSpPr>
        <p:spPr>
          <a:xfrm>
            <a:off x="3162445" y="3964359"/>
            <a:ext cx="1161600" cy="9399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a:solidFill>
                  <a:srgbClr val="000000"/>
                </a:solidFill>
                <a:latin typeface="Calibri"/>
                <a:ea typeface="Calibri"/>
                <a:cs typeface="Calibri"/>
                <a:sym typeface="Calibri"/>
              </a:rPr>
              <a:t>Access</a:t>
            </a:r>
            <a:endParaRPr/>
          </a:p>
          <a:p>
            <a:pPr marL="0" marR="0" lvl="0" indent="0" algn="ctr" rtl="0">
              <a:lnSpc>
                <a:spcPct val="90000"/>
              </a:lnSpc>
              <a:spcBef>
                <a:spcPts val="0"/>
              </a:spcBef>
              <a:spcAft>
                <a:spcPts val="0"/>
              </a:spcAft>
              <a:buNone/>
            </a:pPr>
            <a:r>
              <a:rPr lang="en-US" sz="1333">
                <a:solidFill>
                  <a:srgbClr val="000000"/>
                </a:solidFill>
                <a:latin typeface="Calibri"/>
                <a:ea typeface="Calibri"/>
                <a:cs typeface="Calibri"/>
                <a:sym typeface="Calibri"/>
              </a:rPr>
              <a:t>% with access to </a:t>
            </a:r>
            <a:r>
              <a:rPr lang="en-US" sz="1333">
                <a:latin typeface="Calibri"/>
                <a:ea typeface="Calibri"/>
                <a:cs typeface="Calibri"/>
                <a:sym typeface="Calibri"/>
              </a:rPr>
              <a:t>an ITN</a:t>
            </a:r>
            <a:r>
              <a:rPr lang="en-US" sz="1333">
                <a:solidFill>
                  <a:srgbClr val="000000"/>
                </a:solidFill>
                <a:latin typeface="Calibri"/>
                <a:ea typeface="Calibri"/>
                <a:cs typeface="Calibri"/>
                <a:sym typeface="Calibri"/>
              </a:rPr>
              <a:t> </a:t>
            </a:r>
            <a:endParaRPr/>
          </a:p>
        </p:txBody>
      </p:sp>
      <p:sp>
        <p:nvSpPr>
          <p:cNvPr id="571" name="Google Shape;571;p30"/>
          <p:cNvSpPr/>
          <p:nvPr/>
        </p:nvSpPr>
        <p:spPr>
          <a:xfrm>
            <a:off x="3470945" y="3328983"/>
            <a:ext cx="544600" cy="584371"/>
          </a:xfrm>
          <a:custGeom>
            <a:avLst/>
            <a:gdLst/>
            <a:ahLst/>
            <a:cxnLst/>
            <a:rect l="l" t="t" r="r" b="b"/>
            <a:pathLst>
              <a:path w="527" h="567" extrusionOk="0">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72" name="Google Shape;572;p30"/>
          <p:cNvSpPr txBox="1"/>
          <p:nvPr/>
        </p:nvSpPr>
        <p:spPr>
          <a:xfrm>
            <a:off x="2087536" y="1731047"/>
            <a:ext cx="1473300" cy="15993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Use:Access Ratio</a:t>
            </a:r>
            <a:endParaRPr sz="18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None/>
            </a:pPr>
            <a:r>
              <a:rPr lang="en-US" sz="1600">
                <a:solidFill>
                  <a:srgbClr val="A5A5A5"/>
                </a:solidFill>
                <a:latin typeface="Calibri"/>
                <a:ea typeface="Calibri"/>
                <a:cs typeface="Calibri"/>
                <a:sym typeface="Calibri"/>
              </a:rPr>
              <a:t>69.8%</a:t>
            </a:r>
            <a:endParaRPr sz="1600">
              <a:solidFill>
                <a:srgbClr val="A5A5A5"/>
              </a:solidFill>
              <a:latin typeface="Calibri"/>
              <a:ea typeface="Calibri"/>
              <a:cs typeface="Calibri"/>
              <a:sym typeface="Calibri"/>
            </a:endParaRPr>
          </a:p>
          <a:p>
            <a:pPr marL="0" marR="0" lvl="0" indent="0" algn="ctr" rtl="0">
              <a:lnSpc>
                <a:spcPct val="90000"/>
              </a:lnSpc>
              <a:spcBef>
                <a:spcPts val="0"/>
              </a:spcBef>
              <a:spcAft>
                <a:spcPts val="0"/>
              </a:spcAft>
              <a:buNone/>
            </a:pPr>
            <a:r>
              <a:rPr lang="en-US" sz="1300">
                <a:solidFill>
                  <a:srgbClr val="000000"/>
                </a:solidFill>
                <a:latin typeface="Calibri"/>
                <a:ea typeface="Calibri"/>
                <a:cs typeface="Calibri"/>
                <a:sym typeface="Calibri"/>
              </a:rPr>
              <a:t>of those with one net per two people slept under a net the previous night</a:t>
            </a:r>
            <a:endParaRPr sz="13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None/>
            </a:pPr>
            <a:endParaRPr sz="1333">
              <a:solidFill>
                <a:srgbClr val="000000"/>
              </a:solidFill>
              <a:latin typeface="Calibri"/>
              <a:ea typeface="Calibri"/>
              <a:cs typeface="Calibri"/>
              <a:sym typeface="Calibri"/>
            </a:endParaRPr>
          </a:p>
        </p:txBody>
      </p:sp>
      <p:pic>
        <p:nvPicPr>
          <p:cNvPr id="573" name="Google Shape;573;p30"/>
          <p:cNvPicPr preferRelativeResize="0"/>
          <p:nvPr/>
        </p:nvPicPr>
        <p:blipFill rotWithShape="1">
          <a:blip r:embed="rId3">
            <a:alphaModFix/>
          </a:blip>
          <a:srcRect/>
          <a:stretch/>
        </p:blipFill>
        <p:spPr>
          <a:xfrm>
            <a:off x="5307610" y="3355082"/>
            <a:ext cx="706756" cy="498882"/>
          </a:xfrm>
          <a:prstGeom prst="rect">
            <a:avLst/>
          </a:prstGeom>
          <a:noFill/>
          <a:ln>
            <a:noFill/>
          </a:ln>
        </p:spPr>
      </p:pic>
      <p:sp>
        <p:nvSpPr>
          <p:cNvPr id="574" name="Google Shape;574;p30"/>
          <p:cNvSpPr/>
          <p:nvPr/>
        </p:nvSpPr>
        <p:spPr>
          <a:xfrm rot="5400000">
            <a:off x="4671655" y="3141411"/>
            <a:ext cx="2004600" cy="1743600"/>
          </a:xfrm>
          <a:prstGeom prst="hexagon">
            <a:avLst>
              <a:gd name="adj" fmla="val 28802"/>
              <a:gd name="vf" fmla="val 115470"/>
            </a:avLst>
          </a:prstGeom>
          <a:solidFill>
            <a:srgbClr val="4472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30"/>
          <p:cNvSpPr txBox="1"/>
          <p:nvPr/>
        </p:nvSpPr>
        <p:spPr>
          <a:xfrm>
            <a:off x="5093198" y="3955101"/>
            <a:ext cx="1161600" cy="8349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Exposure</a:t>
            </a:r>
            <a:endParaRPr/>
          </a:p>
          <a:p>
            <a:pPr marL="0" marR="0" lvl="0" indent="0" algn="ctr" rtl="0">
              <a:lnSpc>
                <a:spcPct val="90000"/>
              </a:lnSpc>
              <a:spcBef>
                <a:spcPts val="0"/>
              </a:spcBef>
              <a:spcAft>
                <a:spcPts val="0"/>
              </a:spcAft>
              <a:buNone/>
            </a:pPr>
            <a:r>
              <a:rPr lang="en-US" sz="1333">
                <a:solidFill>
                  <a:srgbClr val="FFFFFF"/>
                </a:solidFill>
                <a:latin typeface="Calibri"/>
                <a:ea typeface="Calibri"/>
                <a:cs typeface="Calibri"/>
                <a:sym typeface="Calibri"/>
              </a:rPr>
              <a:t>% who heard or saw messages</a:t>
            </a:r>
            <a:endParaRPr/>
          </a:p>
        </p:txBody>
      </p:sp>
      <p:sp>
        <p:nvSpPr>
          <p:cNvPr id="576" name="Google Shape;576;p30"/>
          <p:cNvSpPr txBox="1"/>
          <p:nvPr/>
        </p:nvSpPr>
        <p:spPr>
          <a:xfrm>
            <a:off x="6924709" y="3372711"/>
            <a:ext cx="1161600" cy="12810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TV</a:t>
            </a:r>
            <a:endParaRPr sz="18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None/>
            </a:pPr>
            <a:r>
              <a:rPr lang="en-US" sz="1600">
                <a:solidFill>
                  <a:srgbClr val="4472C4"/>
                </a:solidFill>
                <a:latin typeface="Calibri"/>
                <a:ea typeface="Calibri"/>
                <a:cs typeface="Calibri"/>
                <a:sym typeface="Calibri"/>
              </a:rPr>
              <a:t>65.8%</a:t>
            </a:r>
            <a:endParaRPr sz="1600">
              <a:solidFill>
                <a:srgbClr val="4472C4"/>
              </a:solidFill>
              <a:latin typeface="Calibri"/>
              <a:ea typeface="Calibri"/>
              <a:cs typeface="Calibri"/>
              <a:sym typeface="Calibri"/>
            </a:endParaRPr>
          </a:p>
          <a:p>
            <a:pPr marL="0" marR="0" lvl="0" indent="0" algn="ctr" rtl="0">
              <a:lnSpc>
                <a:spcPct val="90000"/>
              </a:lnSpc>
              <a:spcBef>
                <a:spcPts val="0"/>
              </a:spcBef>
              <a:spcAft>
                <a:spcPts val="0"/>
              </a:spcAft>
              <a:buNone/>
            </a:pPr>
            <a:r>
              <a:rPr lang="en-US">
                <a:latin typeface="Calibri"/>
                <a:ea typeface="Calibri"/>
                <a:cs typeface="Calibri"/>
                <a:sym typeface="Calibri"/>
              </a:rPr>
              <a:t>cited TV as source of malaria messages</a:t>
            </a:r>
            <a:endParaRPr>
              <a:latin typeface="Calibri"/>
              <a:ea typeface="Calibri"/>
              <a:cs typeface="Calibri"/>
              <a:sym typeface="Calibri"/>
            </a:endParaRPr>
          </a:p>
        </p:txBody>
      </p:sp>
      <p:sp>
        <p:nvSpPr>
          <p:cNvPr id="577" name="Google Shape;577;p30"/>
          <p:cNvSpPr txBox="1"/>
          <p:nvPr/>
        </p:nvSpPr>
        <p:spPr>
          <a:xfrm>
            <a:off x="7646941" y="5060543"/>
            <a:ext cx="1509900" cy="10665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Health Worker</a:t>
            </a:r>
            <a:endParaRPr sz="18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None/>
            </a:pPr>
            <a:r>
              <a:rPr lang="en-US" sz="1600">
                <a:solidFill>
                  <a:srgbClr val="4472C4"/>
                </a:solidFill>
                <a:latin typeface="Calibri"/>
                <a:ea typeface="Calibri"/>
                <a:cs typeface="Calibri"/>
                <a:sym typeface="Calibri"/>
              </a:rPr>
              <a:t>4.6%</a:t>
            </a:r>
            <a:endParaRPr sz="1600">
              <a:solidFill>
                <a:srgbClr val="4472C4"/>
              </a:solidFill>
              <a:latin typeface="Calibri"/>
              <a:ea typeface="Calibri"/>
              <a:cs typeface="Calibri"/>
              <a:sym typeface="Calibri"/>
            </a:endParaRPr>
          </a:p>
          <a:p>
            <a:pPr marL="0" marR="0" lvl="0" indent="0" algn="ctr" rtl="0">
              <a:lnSpc>
                <a:spcPct val="90000"/>
              </a:lnSpc>
              <a:spcBef>
                <a:spcPts val="0"/>
              </a:spcBef>
              <a:spcAft>
                <a:spcPts val="0"/>
              </a:spcAft>
              <a:buNone/>
            </a:pPr>
            <a:r>
              <a:rPr lang="en-US">
                <a:latin typeface="Calibri"/>
                <a:ea typeface="Calibri"/>
                <a:cs typeface="Calibri"/>
                <a:sym typeface="Calibri"/>
              </a:rPr>
              <a:t>cited health workers as source of malaria messages</a:t>
            </a:r>
            <a:endParaRPr>
              <a:latin typeface="Calibri"/>
              <a:ea typeface="Calibri"/>
              <a:cs typeface="Calibri"/>
              <a:sym typeface="Calibri"/>
            </a:endParaRPr>
          </a:p>
        </p:txBody>
      </p:sp>
      <p:sp>
        <p:nvSpPr>
          <p:cNvPr id="578" name="Google Shape;578;p30"/>
          <p:cNvSpPr/>
          <p:nvPr/>
        </p:nvSpPr>
        <p:spPr>
          <a:xfrm rot="5400000">
            <a:off x="5540578" y="4715120"/>
            <a:ext cx="2004600" cy="1743600"/>
          </a:xfrm>
          <a:prstGeom prst="hexagon">
            <a:avLst>
              <a:gd name="adj" fmla="val 28802"/>
              <a:gd name="vf" fmla="val 115470"/>
            </a:avLst>
          </a:prstGeom>
          <a:noFill/>
          <a:ln w="127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30"/>
          <p:cNvSpPr txBox="1"/>
          <p:nvPr/>
        </p:nvSpPr>
        <p:spPr>
          <a:xfrm>
            <a:off x="5996471" y="5437245"/>
            <a:ext cx="1161600" cy="3099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IPC</a:t>
            </a:r>
            <a:endParaRPr sz="1600"/>
          </a:p>
        </p:txBody>
      </p:sp>
      <p:sp>
        <p:nvSpPr>
          <p:cNvPr id="580" name="Google Shape;580;p30"/>
          <p:cNvSpPr txBox="1"/>
          <p:nvPr/>
        </p:nvSpPr>
        <p:spPr>
          <a:xfrm>
            <a:off x="5996838" y="1819257"/>
            <a:ext cx="1161600" cy="12810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Radio</a:t>
            </a:r>
            <a:endParaRPr sz="18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None/>
            </a:pPr>
            <a:r>
              <a:rPr lang="en-US" sz="1600">
                <a:solidFill>
                  <a:srgbClr val="4472C4"/>
                </a:solidFill>
                <a:latin typeface="Calibri"/>
                <a:ea typeface="Calibri"/>
                <a:cs typeface="Calibri"/>
                <a:sym typeface="Calibri"/>
              </a:rPr>
              <a:t>21.7%</a:t>
            </a:r>
            <a:endParaRPr sz="1600">
              <a:solidFill>
                <a:srgbClr val="4472C4"/>
              </a:solidFill>
              <a:latin typeface="Calibri"/>
              <a:ea typeface="Calibri"/>
              <a:cs typeface="Calibri"/>
              <a:sym typeface="Calibri"/>
            </a:endParaRPr>
          </a:p>
          <a:p>
            <a:pPr marL="0" marR="0" lvl="0" indent="0" algn="ctr" rtl="0">
              <a:lnSpc>
                <a:spcPct val="90000"/>
              </a:lnSpc>
              <a:spcBef>
                <a:spcPts val="0"/>
              </a:spcBef>
              <a:spcAft>
                <a:spcPts val="0"/>
              </a:spcAft>
              <a:buNone/>
            </a:pPr>
            <a:r>
              <a:rPr lang="en-US">
                <a:latin typeface="Calibri"/>
                <a:ea typeface="Calibri"/>
                <a:cs typeface="Calibri"/>
                <a:sym typeface="Calibri"/>
              </a:rPr>
              <a:t>cited radio as source of malaria messages</a:t>
            </a:r>
            <a:endParaRPr>
              <a:latin typeface="Calibri"/>
              <a:ea typeface="Calibri"/>
              <a:cs typeface="Calibri"/>
              <a:sym typeface="Calibri"/>
            </a:endParaRPr>
          </a:p>
        </p:txBody>
      </p:sp>
      <p:pic>
        <p:nvPicPr>
          <p:cNvPr id="581" name="Google Shape;581;p30"/>
          <p:cNvPicPr preferRelativeResize="0"/>
          <p:nvPr/>
        </p:nvPicPr>
        <p:blipFill rotWithShape="1">
          <a:blip r:embed="rId3">
            <a:alphaModFix/>
          </a:blip>
          <a:srcRect/>
          <a:stretch/>
        </p:blipFill>
        <p:spPr>
          <a:xfrm>
            <a:off x="5320620" y="3371728"/>
            <a:ext cx="706756" cy="498882"/>
          </a:xfrm>
          <a:prstGeom prst="rect">
            <a:avLst/>
          </a:prstGeom>
          <a:noFill/>
          <a:ln>
            <a:noFill/>
          </a:ln>
        </p:spPr>
      </p:pic>
      <p:sp>
        <p:nvSpPr>
          <p:cNvPr id="582" name="Google Shape;582;p30"/>
          <p:cNvSpPr txBox="1"/>
          <p:nvPr/>
        </p:nvSpPr>
        <p:spPr>
          <a:xfrm>
            <a:off x="8623116" y="3340149"/>
            <a:ext cx="1416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Print</a:t>
            </a:r>
            <a:endParaRPr sz="18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None/>
            </a:pPr>
            <a:r>
              <a:rPr lang="en-US" sz="1600">
                <a:solidFill>
                  <a:srgbClr val="4472C4"/>
                </a:solidFill>
                <a:latin typeface="Calibri"/>
                <a:ea typeface="Calibri"/>
                <a:cs typeface="Calibri"/>
                <a:sym typeface="Calibri"/>
              </a:rPr>
              <a:t>5.9%</a:t>
            </a:r>
            <a:endParaRPr sz="1600">
              <a:solidFill>
                <a:srgbClr val="4472C4"/>
              </a:solidFill>
              <a:latin typeface="Calibri"/>
              <a:ea typeface="Calibri"/>
              <a:cs typeface="Calibri"/>
              <a:sym typeface="Calibri"/>
            </a:endParaRPr>
          </a:p>
          <a:p>
            <a:pPr marL="0" marR="0" lvl="0" indent="0" algn="ctr" rtl="0">
              <a:lnSpc>
                <a:spcPct val="90000"/>
              </a:lnSpc>
              <a:spcBef>
                <a:spcPts val="0"/>
              </a:spcBef>
              <a:spcAft>
                <a:spcPts val="0"/>
              </a:spcAft>
              <a:buNone/>
            </a:pPr>
            <a:r>
              <a:rPr lang="en-US">
                <a:latin typeface="Calibri"/>
                <a:ea typeface="Calibri"/>
                <a:cs typeface="Calibri"/>
                <a:sym typeface="Calibri"/>
              </a:rPr>
              <a:t>cited billboards and posters as source of malaria messages</a:t>
            </a:r>
            <a:endParaRPr>
              <a:latin typeface="Calibri"/>
              <a:ea typeface="Calibri"/>
              <a:cs typeface="Calibri"/>
              <a:sym typeface="Calibri"/>
            </a:endParaRPr>
          </a:p>
        </p:txBody>
      </p:sp>
      <p:sp>
        <p:nvSpPr>
          <p:cNvPr id="583" name="Google Shape;583;p30"/>
          <p:cNvSpPr txBox="1"/>
          <p:nvPr/>
        </p:nvSpPr>
        <p:spPr>
          <a:xfrm>
            <a:off x="7821134" y="2298842"/>
            <a:ext cx="1161600" cy="3099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Town Crier</a:t>
            </a:r>
            <a:endParaRPr sz="1533">
              <a:solidFill>
                <a:srgbClr val="000000"/>
              </a:solidFill>
              <a:latin typeface="Calibri"/>
              <a:ea typeface="Calibri"/>
              <a:cs typeface="Calibri"/>
              <a:sym typeface="Calibri"/>
            </a:endParaRPr>
          </a:p>
        </p:txBody>
      </p:sp>
      <p:sp>
        <p:nvSpPr>
          <p:cNvPr id="584" name="Google Shape;584;p30"/>
          <p:cNvSpPr txBox="1"/>
          <p:nvPr/>
        </p:nvSpPr>
        <p:spPr>
          <a:xfrm>
            <a:off x="9484201" y="1785993"/>
            <a:ext cx="15099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Family &amp; Friends</a:t>
            </a:r>
            <a:endParaRPr sz="18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None/>
            </a:pPr>
            <a:r>
              <a:rPr lang="en-US" sz="1600">
                <a:solidFill>
                  <a:srgbClr val="4472C4"/>
                </a:solidFill>
                <a:latin typeface="Calibri"/>
                <a:ea typeface="Calibri"/>
                <a:cs typeface="Calibri"/>
                <a:sym typeface="Calibri"/>
              </a:rPr>
              <a:t>6.3%</a:t>
            </a:r>
            <a:endParaRPr sz="1600">
              <a:solidFill>
                <a:srgbClr val="4472C4"/>
              </a:solidFill>
              <a:latin typeface="Calibri"/>
              <a:ea typeface="Calibri"/>
              <a:cs typeface="Calibri"/>
              <a:sym typeface="Calibri"/>
            </a:endParaRPr>
          </a:p>
          <a:p>
            <a:pPr marL="0" marR="0" lvl="0" indent="0" algn="ctr" rtl="0">
              <a:lnSpc>
                <a:spcPct val="90000"/>
              </a:lnSpc>
              <a:spcBef>
                <a:spcPts val="0"/>
              </a:spcBef>
              <a:spcAft>
                <a:spcPts val="0"/>
              </a:spcAft>
              <a:buNone/>
            </a:pPr>
            <a:r>
              <a:rPr lang="en-US">
                <a:latin typeface="Calibri"/>
                <a:ea typeface="Calibri"/>
                <a:cs typeface="Calibri"/>
                <a:sym typeface="Calibri"/>
              </a:rPr>
              <a:t>cited friends and relatives as source of malaria messages</a:t>
            </a:r>
            <a:endParaRPr>
              <a:latin typeface="Calibri"/>
              <a:ea typeface="Calibri"/>
              <a:cs typeface="Calibri"/>
              <a:sym typeface="Calibri"/>
            </a:endParaRPr>
          </a:p>
        </p:txBody>
      </p:sp>
      <p:sp>
        <p:nvSpPr>
          <p:cNvPr id="585" name="Google Shape;585;p30"/>
          <p:cNvSpPr/>
          <p:nvPr/>
        </p:nvSpPr>
        <p:spPr>
          <a:xfrm rot="5400000">
            <a:off x="10151890" y="3133177"/>
            <a:ext cx="2004600" cy="1743600"/>
          </a:xfrm>
          <a:prstGeom prst="hexagon">
            <a:avLst>
              <a:gd name="adj" fmla="val 28802"/>
              <a:gd name="vf" fmla="val 115470"/>
            </a:avLst>
          </a:prstGeom>
          <a:noFill/>
          <a:ln w="127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30"/>
          <p:cNvSpPr txBox="1"/>
          <p:nvPr/>
        </p:nvSpPr>
        <p:spPr>
          <a:xfrm>
            <a:off x="10573432" y="3712777"/>
            <a:ext cx="1161600" cy="5844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Community Leader</a:t>
            </a:r>
            <a:endParaRPr sz="1600"/>
          </a:p>
        </p:txBody>
      </p:sp>
      <p:sp>
        <p:nvSpPr>
          <p:cNvPr id="587" name="Google Shape;587;p30"/>
          <p:cNvSpPr/>
          <p:nvPr/>
        </p:nvSpPr>
        <p:spPr>
          <a:xfrm rot="5400000">
            <a:off x="9222363" y="4721995"/>
            <a:ext cx="2004600" cy="1743600"/>
          </a:xfrm>
          <a:prstGeom prst="hexagon">
            <a:avLst>
              <a:gd name="adj" fmla="val 28802"/>
              <a:gd name="vf" fmla="val 115470"/>
            </a:avLst>
          </a:prstGeom>
          <a:noFill/>
          <a:ln w="127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30"/>
          <p:cNvSpPr txBox="1"/>
          <p:nvPr/>
        </p:nvSpPr>
        <p:spPr>
          <a:xfrm>
            <a:off x="9643906" y="5301595"/>
            <a:ext cx="1161600" cy="5844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Mobile Phone</a:t>
            </a:r>
            <a:endParaRPr sz="1800"/>
          </a:p>
        </p:txBody>
      </p:sp>
      <p:grpSp>
        <p:nvGrpSpPr>
          <p:cNvPr id="589" name="Google Shape;589;p30"/>
          <p:cNvGrpSpPr/>
          <p:nvPr/>
        </p:nvGrpSpPr>
        <p:grpSpPr>
          <a:xfrm rot="5400000">
            <a:off x="4603127" y="3870467"/>
            <a:ext cx="309904" cy="309904"/>
            <a:chOff x="5608915" y="627534"/>
            <a:chExt cx="501300" cy="501300"/>
          </a:xfrm>
        </p:grpSpPr>
        <p:sp>
          <p:nvSpPr>
            <p:cNvPr id="590" name="Google Shape;590;p30"/>
            <p:cNvSpPr/>
            <p:nvPr/>
          </p:nvSpPr>
          <p:spPr>
            <a:xfrm>
              <a:off x="5608915" y="627534"/>
              <a:ext cx="501300" cy="5013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sp>
          <p:nvSpPr>
            <p:cNvPr id="591" name="Google Shape;591;p30"/>
            <p:cNvSpPr/>
            <p:nvPr/>
          </p:nvSpPr>
          <p:spPr>
            <a:xfrm>
              <a:off x="5707118" y="743068"/>
              <a:ext cx="305100" cy="226500"/>
            </a:xfrm>
            <a:prstGeom prst="triangle">
              <a:avLst>
                <a:gd name="adj" fmla="val 50000"/>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grpSp>
      <p:sp>
        <p:nvSpPr>
          <p:cNvPr id="592" name="Google Shape;592;p30"/>
          <p:cNvSpPr txBox="1"/>
          <p:nvPr/>
        </p:nvSpPr>
        <p:spPr>
          <a:xfrm>
            <a:off x="165075" y="1729700"/>
            <a:ext cx="1743600" cy="1449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Distribution</a:t>
            </a:r>
            <a:endParaRPr/>
          </a:p>
          <a:p>
            <a:pPr marL="0" marR="0" lvl="0" indent="0" algn="ctr" rtl="0">
              <a:lnSpc>
                <a:spcPct val="90000"/>
              </a:lnSpc>
              <a:spcBef>
                <a:spcPts val="0"/>
              </a:spcBef>
              <a:spcAft>
                <a:spcPts val="0"/>
              </a:spcAft>
              <a:buNone/>
            </a:pPr>
            <a:r>
              <a:rPr lang="en-US" sz="1200">
                <a:solidFill>
                  <a:srgbClr val="000000"/>
                </a:solidFill>
                <a:latin typeface="Calibri"/>
                <a:ea typeface="Calibri"/>
                <a:cs typeface="Calibri"/>
                <a:sym typeface="Calibri"/>
              </a:rPr>
              <a:t>High coverage and sensitization of households to use LLINs resulted in significant reduction in exposure to infected mosquitoes.</a:t>
            </a:r>
            <a:endParaRPr sz="1200"/>
          </a:p>
        </p:txBody>
      </p:sp>
      <p:sp>
        <p:nvSpPr>
          <p:cNvPr id="593" name="Google Shape;593;p30"/>
          <p:cNvSpPr txBox="1"/>
          <p:nvPr/>
        </p:nvSpPr>
        <p:spPr>
          <a:xfrm>
            <a:off x="120822" y="4675767"/>
            <a:ext cx="1743600" cy="21531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Socio-</a:t>
            </a:r>
            <a:endParaRPr sz="18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demographic factors</a:t>
            </a:r>
            <a:endParaRPr sz="2000"/>
          </a:p>
          <a:p>
            <a:pPr marL="0" marR="0" lvl="0" indent="0" algn="ctr" rtl="0">
              <a:lnSpc>
                <a:spcPct val="90000"/>
              </a:lnSpc>
              <a:spcBef>
                <a:spcPts val="0"/>
              </a:spcBef>
              <a:spcAft>
                <a:spcPts val="0"/>
              </a:spcAft>
              <a:buNone/>
            </a:pPr>
            <a:r>
              <a:rPr lang="en-US" sz="1100">
                <a:solidFill>
                  <a:srgbClr val="000000"/>
                </a:solidFill>
                <a:latin typeface="Calibri"/>
                <a:ea typeface="Calibri"/>
                <a:cs typeface="Calibri"/>
                <a:sym typeface="Calibri"/>
              </a:rPr>
              <a:t>Study showed that ITN use for children under 5 differed significantly by rural/urban areas, mothers' education, # of people in the household, and SES</a:t>
            </a:r>
            <a:endParaRPr sz="1100"/>
          </a:p>
        </p:txBody>
      </p:sp>
      <p:sp>
        <p:nvSpPr>
          <p:cNvPr id="594" name="Google Shape;594;p3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Example: Côte d’Ivoire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99"/>
        <p:cNvGrpSpPr/>
        <p:nvPr/>
      </p:nvGrpSpPr>
      <p:grpSpPr>
        <a:xfrm>
          <a:off x="0" y="0"/>
          <a:ext cx="0" cy="0"/>
          <a:chOff x="0" y="0"/>
          <a:chExt cx="0" cy="0"/>
        </a:xfrm>
      </p:grpSpPr>
      <p:sp>
        <p:nvSpPr>
          <p:cNvPr id="600" name="Google Shape;600;p31"/>
          <p:cNvSpPr/>
          <p:nvPr/>
        </p:nvSpPr>
        <p:spPr>
          <a:xfrm rot="5400000">
            <a:off x="941299" y="3136151"/>
            <a:ext cx="2004600" cy="1743600"/>
          </a:xfrm>
          <a:prstGeom prst="hexagon">
            <a:avLst>
              <a:gd name="adj" fmla="val 28802"/>
              <a:gd name="vf" fmla="val 115470"/>
            </a:avLst>
          </a:prstGeom>
          <a:noFill/>
          <a:ln w="381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01" name="Google Shape;601;p31"/>
          <p:cNvPicPr preferRelativeResize="0"/>
          <p:nvPr/>
        </p:nvPicPr>
        <p:blipFill rotWithShape="1">
          <a:blip r:embed="rId3">
            <a:alphaModFix/>
          </a:blip>
          <a:srcRect/>
          <a:stretch/>
        </p:blipFill>
        <p:spPr>
          <a:xfrm>
            <a:off x="5234875" y="3355082"/>
            <a:ext cx="706756" cy="498882"/>
          </a:xfrm>
          <a:prstGeom prst="rect">
            <a:avLst/>
          </a:prstGeom>
          <a:noFill/>
          <a:ln>
            <a:noFill/>
          </a:ln>
        </p:spPr>
      </p:pic>
      <p:sp>
        <p:nvSpPr>
          <p:cNvPr id="602" name="Google Shape;602;p31"/>
          <p:cNvSpPr/>
          <p:nvPr/>
        </p:nvSpPr>
        <p:spPr>
          <a:xfrm rot="5400000">
            <a:off x="2765639" y="3136149"/>
            <a:ext cx="2004600" cy="1743600"/>
          </a:xfrm>
          <a:prstGeom prst="hexagon">
            <a:avLst>
              <a:gd name="adj" fmla="val 28802"/>
              <a:gd name="vf" fmla="val 115470"/>
            </a:avLst>
          </a:prstGeom>
          <a:solidFill>
            <a:srgbClr val="ED7D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31"/>
          <p:cNvSpPr txBox="1"/>
          <p:nvPr/>
        </p:nvSpPr>
        <p:spPr>
          <a:xfrm>
            <a:off x="3195469" y="398215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000">
                <a:solidFill>
                  <a:srgbClr val="FFFFFF"/>
                </a:solidFill>
                <a:latin typeface="Calibri"/>
                <a:ea typeface="Calibri"/>
                <a:cs typeface="Calibri"/>
                <a:sym typeface="Calibri"/>
              </a:rPr>
              <a:t>Knowledge</a:t>
            </a:r>
            <a:endParaRPr/>
          </a:p>
          <a:p>
            <a:pPr marL="0" marR="0" lvl="0" indent="0" algn="ctr" rtl="0">
              <a:lnSpc>
                <a:spcPct val="90000"/>
              </a:lnSpc>
              <a:spcBef>
                <a:spcPts val="0"/>
              </a:spcBef>
              <a:spcAft>
                <a:spcPts val="0"/>
              </a:spcAft>
              <a:buNone/>
            </a:pPr>
            <a:r>
              <a:rPr lang="en-US" sz="1200" b="1">
                <a:solidFill>
                  <a:srgbClr val="FFFFFF"/>
                </a:solidFill>
                <a:latin typeface="Calibri"/>
                <a:ea typeface="Calibri"/>
                <a:cs typeface="Calibri"/>
                <a:sym typeface="Calibri"/>
              </a:rPr>
              <a:t>% who have correct knowledge</a:t>
            </a:r>
            <a:endParaRPr sz="1333">
              <a:solidFill>
                <a:srgbClr val="FFFFFF"/>
              </a:solidFill>
              <a:latin typeface="Calibri"/>
              <a:ea typeface="Calibri"/>
              <a:cs typeface="Calibri"/>
              <a:sym typeface="Calibri"/>
            </a:endParaRPr>
          </a:p>
        </p:txBody>
      </p:sp>
      <p:sp>
        <p:nvSpPr>
          <p:cNvPr id="604" name="Google Shape;604;p31"/>
          <p:cNvSpPr/>
          <p:nvPr/>
        </p:nvSpPr>
        <p:spPr>
          <a:xfrm rot="5400000">
            <a:off x="13364" y="1582697"/>
            <a:ext cx="2004600" cy="1743600"/>
          </a:xfrm>
          <a:prstGeom prst="hexagon">
            <a:avLst>
              <a:gd name="adj" fmla="val 28802"/>
              <a:gd name="vf" fmla="val 115470"/>
            </a:avLst>
          </a:prstGeom>
          <a:noFill/>
          <a:ln w="12700" cap="flat" cmpd="sng">
            <a:solidFill>
              <a:srgbClr val="ED7D3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31"/>
          <p:cNvSpPr/>
          <p:nvPr/>
        </p:nvSpPr>
        <p:spPr>
          <a:xfrm rot="5400000">
            <a:off x="13364" y="4716734"/>
            <a:ext cx="2004600" cy="1743600"/>
          </a:xfrm>
          <a:prstGeom prst="hexagon">
            <a:avLst>
              <a:gd name="adj" fmla="val 28802"/>
              <a:gd name="vf" fmla="val 115470"/>
            </a:avLst>
          </a:prstGeom>
          <a:noFill/>
          <a:ln w="38100" cap="flat" cmpd="sng">
            <a:solidFill>
              <a:srgbClr val="45818E"/>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31"/>
          <p:cNvSpPr/>
          <p:nvPr/>
        </p:nvSpPr>
        <p:spPr>
          <a:xfrm rot="5400000">
            <a:off x="1846623" y="4715134"/>
            <a:ext cx="2004600" cy="1743600"/>
          </a:xfrm>
          <a:prstGeom prst="hexagon">
            <a:avLst>
              <a:gd name="adj" fmla="val 28802"/>
              <a:gd name="vf" fmla="val 115470"/>
            </a:avLst>
          </a:prstGeom>
          <a:noFill/>
          <a:ln w="38100" cap="flat" cmpd="sng">
            <a:solidFill>
              <a:srgbClr val="45818E"/>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31"/>
          <p:cNvSpPr/>
          <p:nvPr/>
        </p:nvSpPr>
        <p:spPr>
          <a:xfrm rot="5400000">
            <a:off x="1846621" y="1582697"/>
            <a:ext cx="2004600" cy="1743600"/>
          </a:xfrm>
          <a:prstGeom prst="hexagon">
            <a:avLst>
              <a:gd name="adj" fmla="val 28802"/>
              <a:gd name="vf" fmla="val 115470"/>
            </a:avLst>
          </a:prstGeom>
          <a:noFill/>
          <a:ln w="381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31"/>
          <p:cNvSpPr/>
          <p:nvPr/>
        </p:nvSpPr>
        <p:spPr>
          <a:xfrm rot="5400000">
            <a:off x="4598920" y="3141411"/>
            <a:ext cx="2004600" cy="1743600"/>
          </a:xfrm>
          <a:prstGeom prst="hexagon">
            <a:avLst>
              <a:gd name="adj" fmla="val 28802"/>
              <a:gd name="vf" fmla="val 115470"/>
            </a:avLst>
          </a:pr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31"/>
          <p:cNvSpPr txBox="1"/>
          <p:nvPr/>
        </p:nvSpPr>
        <p:spPr>
          <a:xfrm>
            <a:off x="5028750" y="398215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Attitudes</a:t>
            </a:r>
            <a:endParaRPr/>
          </a:p>
        </p:txBody>
      </p:sp>
      <p:sp>
        <p:nvSpPr>
          <p:cNvPr id="610" name="Google Shape;610;p31"/>
          <p:cNvSpPr/>
          <p:nvPr/>
        </p:nvSpPr>
        <p:spPr>
          <a:xfrm rot="5400000">
            <a:off x="7375847" y="4721993"/>
            <a:ext cx="2004600" cy="1743600"/>
          </a:xfrm>
          <a:prstGeom prst="hexagon">
            <a:avLst>
              <a:gd name="adj" fmla="val 28802"/>
              <a:gd name="vf" fmla="val 115470"/>
            </a:avLst>
          </a:prstGeom>
          <a:noFill/>
          <a:ln w="381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31"/>
          <p:cNvSpPr/>
          <p:nvPr/>
        </p:nvSpPr>
        <p:spPr>
          <a:xfrm rot="5400000">
            <a:off x="5551505" y="4720395"/>
            <a:ext cx="2004600" cy="1743600"/>
          </a:xfrm>
          <a:prstGeom prst="hexagon">
            <a:avLst>
              <a:gd name="adj" fmla="val 28802"/>
              <a:gd name="vf" fmla="val 115470"/>
            </a:avLst>
          </a:prstGeom>
          <a:noFill/>
          <a:ln w="381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31"/>
          <p:cNvSpPr/>
          <p:nvPr/>
        </p:nvSpPr>
        <p:spPr>
          <a:xfrm rot="5400000">
            <a:off x="5551503" y="1587956"/>
            <a:ext cx="2004600" cy="1743600"/>
          </a:xfrm>
          <a:prstGeom prst="hexagon">
            <a:avLst>
              <a:gd name="adj" fmla="val 28802"/>
              <a:gd name="vf" fmla="val 115470"/>
            </a:avLst>
          </a:prstGeom>
          <a:noFill/>
          <a:ln w="381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31"/>
          <p:cNvSpPr/>
          <p:nvPr/>
        </p:nvSpPr>
        <p:spPr>
          <a:xfrm rot="5400000">
            <a:off x="7375844" y="1581992"/>
            <a:ext cx="2004600" cy="1743600"/>
          </a:xfrm>
          <a:prstGeom prst="hexagon">
            <a:avLst>
              <a:gd name="adj" fmla="val 28802"/>
              <a:gd name="vf" fmla="val 115470"/>
            </a:avLst>
          </a:prstGeom>
          <a:noFill/>
          <a:ln w="381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31"/>
          <p:cNvSpPr/>
          <p:nvPr/>
        </p:nvSpPr>
        <p:spPr>
          <a:xfrm rot="5400000">
            <a:off x="9213102" y="1581993"/>
            <a:ext cx="2004600" cy="1743600"/>
          </a:xfrm>
          <a:prstGeom prst="hexagon">
            <a:avLst>
              <a:gd name="adj" fmla="val 28802"/>
              <a:gd name="vf" fmla="val 115470"/>
            </a:avLst>
          </a:prstGeom>
          <a:noFill/>
          <a:ln w="381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31"/>
          <p:cNvSpPr/>
          <p:nvPr/>
        </p:nvSpPr>
        <p:spPr>
          <a:xfrm rot="5400000">
            <a:off x="10128146" y="3133177"/>
            <a:ext cx="2004600" cy="1743600"/>
          </a:xfrm>
          <a:prstGeom prst="hexagon">
            <a:avLst>
              <a:gd name="adj" fmla="val 28802"/>
              <a:gd name="vf" fmla="val 115470"/>
            </a:avLst>
          </a:prstGeom>
          <a:noFill/>
          <a:ln w="381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31"/>
          <p:cNvSpPr/>
          <p:nvPr/>
        </p:nvSpPr>
        <p:spPr>
          <a:xfrm rot="5400000">
            <a:off x="9198616" y="4721995"/>
            <a:ext cx="2004600" cy="1743600"/>
          </a:xfrm>
          <a:prstGeom prst="hexagon">
            <a:avLst>
              <a:gd name="adj" fmla="val 28802"/>
              <a:gd name="vf" fmla="val 115470"/>
            </a:avLst>
          </a:prstGeom>
          <a:noFill/>
          <a:ln w="38100" cap="flat" cmpd="sng">
            <a:solidFill>
              <a:srgbClr val="4472C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17" name="Google Shape;617;p31"/>
          <p:cNvGrpSpPr/>
          <p:nvPr/>
        </p:nvGrpSpPr>
        <p:grpSpPr>
          <a:xfrm>
            <a:off x="3572773" y="3279395"/>
            <a:ext cx="390416" cy="644073"/>
            <a:chOff x="6531329" y="2691707"/>
            <a:chExt cx="444716" cy="733318"/>
          </a:xfrm>
        </p:grpSpPr>
        <p:sp>
          <p:nvSpPr>
            <p:cNvPr id="618" name="Google Shape;618;p31"/>
            <p:cNvSpPr/>
            <p:nvPr/>
          </p:nvSpPr>
          <p:spPr>
            <a:xfrm>
              <a:off x="6652002" y="3283678"/>
              <a:ext cx="203371" cy="52742"/>
            </a:xfrm>
            <a:custGeom>
              <a:avLst/>
              <a:gdLst/>
              <a:ahLst/>
              <a:cxnLst/>
              <a:rect l="l" t="t" r="r" b="b"/>
              <a:pathLst>
                <a:path w="204" h="53" extrusionOk="0">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619" name="Google Shape;619;p31"/>
            <p:cNvSpPr/>
            <p:nvPr/>
          </p:nvSpPr>
          <p:spPr>
            <a:xfrm>
              <a:off x="6652002" y="3336419"/>
              <a:ext cx="203371" cy="54007"/>
            </a:xfrm>
            <a:custGeom>
              <a:avLst/>
              <a:gdLst/>
              <a:ahLst/>
              <a:cxnLst/>
              <a:rect l="l" t="t" r="r" b="b"/>
              <a:pathLst>
                <a:path w="204" h="54" extrusionOk="0">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620" name="Google Shape;620;p31"/>
            <p:cNvSpPr/>
            <p:nvPr/>
          </p:nvSpPr>
          <p:spPr>
            <a:xfrm>
              <a:off x="6687866" y="3390427"/>
              <a:ext cx="131643" cy="34598"/>
            </a:xfrm>
            <a:custGeom>
              <a:avLst/>
              <a:gdLst/>
              <a:ahLst/>
              <a:cxnLst/>
              <a:rect l="l" t="t" r="r" b="b"/>
              <a:pathLst>
                <a:path w="132" h="35" extrusionOk="0">
                  <a:moveTo>
                    <a:pt x="0" y="0"/>
                  </a:moveTo>
                  <a:cubicBezTo>
                    <a:pt x="0" y="19"/>
                    <a:pt x="29" y="35"/>
                    <a:pt x="66" y="35"/>
                  </a:cubicBezTo>
                  <a:cubicBezTo>
                    <a:pt x="102" y="35"/>
                    <a:pt x="132" y="19"/>
                    <a:pt x="132" y="0"/>
                  </a:cubicBezTo>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621" name="Google Shape;621;p31"/>
            <p:cNvSpPr/>
            <p:nvPr/>
          </p:nvSpPr>
          <p:spPr>
            <a:xfrm>
              <a:off x="6531329" y="2691707"/>
              <a:ext cx="444716" cy="537964"/>
            </a:xfrm>
            <a:custGeom>
              <a:avLst/>
              <a:gdLst/>
              <a:ahLst/>
              <a:cxnLst/>
              <a:rect l="l" t="t" r="r" b="b"/>
              <a:pathLst>
                <a:path w="446" h="540" extrusionOk="0">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622" name="Google Shape;622;p31"/>
            <p:cNvSpPr/>
            <p:nvPr/>
          </p:nvSpPr>
          <p:spPr>
            <a:xfrm>
              <a:off x="6652002" y="3229670"/>
              <a:ext cx="203371" cy="54007"/>
            </a:xfrm>
            <a:custGeom>
              <a:avLst/>
              <a:gdLst/>
              <a:ahLst/>
              <a:cxnLst/>
              <a:rect l="l" t="t" r="r" b="b"/>
              <a:pathLst>
                <a:path w="204" h="54" extrusionOk="0">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grpSp>
      <p:grpSp>
        <p:nvGrpSpPr>
          <p:cNvPr id="623" name="Google Shape;623;p31"/>
          <p:cNvGrpSpPr/>
          <p:nvPr/>
        </p:nvGrpSpPr>
        <p:grpSpPr>
          <a:xfrm>
            <a:off x="5146634" y="3258439"/>
            <a:ext cx="909257" cy="685984"/>
            <a:chOff x="1001712" y="1679575"/>
            <a:chExt cx="1428751" cy="1077913"/>
          </a:xfrm>
        </p:grpSpPr>
        <p:sp>
          <p:nvSpPr>
            <p:cNvPr id="624" name="Google Shape;624;p31"/>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625" name="Google Shape;625;p31"/>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626" name="Google Shape;626;p31"/>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627" name="Google Shape;627;p31"/>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628" name="Google Shape;628;p31"/>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629" name="Google Shape;629;p31"/>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630" name="Google Shape;630;p31"/>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631" name="Google Shape;631;p31"/>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632" name="Google Shape;632;p31"/>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sp>
        <p:nvSpPr>
          <p:cNvPr id="633" name="Google Shape;633;p31"/>
          <p:cNvSpPr/>
          <p:nvPr/>
        </p:nvSpPr>
        <p:spPr>
          <a:xfrm rot="5400000">
            <a:off x="6462385" y="3151960"/>
            <a:ext cx="2004600" cy="1743600"/>
          </a:xfrm>
          <a:prstGeom prst="hexagon">
            <a:avLst>
              <a:gd name="adj" fmla="val 28802"/>
              <a:gd name="vf" fmla="val 115470"/>
            </a:avLst>
          </a:pr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31"/>
          <p:cNvSpPr txBox="1"/>
          <p:nvPr/>
        </p:nvSpPr>
        <p:spPr>
          <a:xfrm>
            <a:off x="6892215" y="398215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Efficacy</a:t>
            </a:r>
            <a:endParaRPr/>
          </a:p>
        </p:txBody>
      </p:sp>
      <p:sp>
        <p:nvSpPr>
          <p:cNvPr id="635" name="Google Shape;635;p31"/>
          <p:cNvSpPr/>
          <p:nvPr/>
        </p:nvSpPr>
        <p:spPr>
          <a:xfrm rot="5400000">
            <a:off x="8287230" y="3151960"/>
            <a:ext cx="2004600" cy="1743600"/>
          </a:xfrm>
          <a:prstGeom prst="hexagon">
            <a:avLst>
              <a:gd name="adj" fmla="val 28802"/>
              <a:gd name="vf" fmla="val 115470"/>
            </a:avLst>
          </a:pr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31"/>
          <p:cNvSpPr txBox="1"/>
          <p:nvPr/>
        </p:nvSpPr>
        <p:spPr>
          <a:xfrm>
            <a:off x="8717060" y="398215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Social Norms</a:t>
            </a:r>
            <a:endParaRPr/>
          </a:p>
        </p:txBody>
      </p:sp>
      <p:grpSp>
        <p:nvGrpSpPr>
          <p:cNvPr id="637" name="Google Shape;637;p31"/>
          <p:cNvGrpSpPr/>
          <p:nvPr/>
        </p:nvGrpSpPr>
        <p:grpSpPr>
          <a:xfrm>
            <a:off x="7010099" y="3258439"/>
            <a:ext cx="909257" cy="685984"/>
            <a:chOff x="1001712" y="1679575"/>
            <a:chExt cx="1428751" cy="1077913"/>
          </a:xfrm>
        </p:grpSpPr>
        <p:sp>
          <p:nvSpPr>
            <p:cNvPr id="638" name="Google Shape;638;p31"/>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639" name="Google Shape;639;p31"/>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640" name="Google Shape;640;p31"/>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641" name="Google Shape;641;p31"/>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642" name="Google Shape;642;p31"/>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643" name="Google Shape;643;p31"/>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644" name="Google Shape;644;p31"/>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645" name="Google Shape;645;p31"/>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646" name="Google Shape;646;p31"/>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grpSp>
        <p:nvGrpSpPr>
          <p:cNvPr id="647" name="Google Shape;647;p31"/>
          <p:cNvGrpSpPr/>
          <p:nvPr/>
        </p:nvGrpSpPr>
        <p:grpSpPr>
          <a:xfrm>
            <a:off x="8834944" y="3258439"/>
            <a:ext cx="909257" cy="685984"/>
            <a:chOff x="1001712" y="1679575"/>
            <a:chExt cx="1428751" cy="1077913"/>
          </a:xfrm>
        </p:grpSpPr>
        <p:sp>
          <p:nvSpPr>
            <p:cNvPr id="648" name="Google Shape;648;p31"/>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649" name="Google Shape;649;p31"/>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650" name="Google Shape;650;p31"/>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651" name="Google Shape;651;p31"/>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652" name="Google Shape;652;p31"/>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653" name="Google Shape;653;p31"/>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654" name="Google Shape;654;p31"/>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655" name="Google Shape;655;p31"/>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656" name="Google Shape;656;p31"/>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grpSp>
        <p:nvGrpSpPr>
          <p:cNvPr id="657" name="Google Shape;657;p31"/>
          <p:cNvGrpSpPr/>
          <p:nvPr/>
        </p:nvGrpSpPr>
        <p:grpSpPr>
          <a:xfrm rot="5400000">
            <a:off x="4530394" y="3957555"/>
            <a:ext cx="309904" cy="309904"/>
            <a:chOff x="5608915" y="627534"/>
            <a:chExt cx="501300" cy="501300"/>
          </a:xfrm>
        </p:grpSpPr>
        <p:sp>
          <p:nvSpPr>
            <p:cNvPr id="658" name="Google Shape;658;p31"/>
            <p:cNvSpPr/>
            <p:nvPr/>
          </p:nvSpPr>
          <p:spPr>
            <a:xfrm>
              <a:off x="5608915" y="627534"/>
              <a:ext cx="501300" cy="5013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sp>
          <p:nvSpPr>
            <p:cNvPr id="659" name="Google Shape;659;p31"/>
            <p:cNvSpPr/>
            <p:nvPr/>
          </p:nvSpPr>
          <p:spPr>
            <a:xfrm>
              <a:off x="5707118" y="743068"/>
              <a:ext cx="305100" cy="226500"/>
            </a:xfrm>
            <a:prstGeom prst="triangle">
              <a:avLst>
                <a:gd name="adj" fmla="val 50000"/>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grpSp>
      <p:sp>
        <p:nvSpPr>
          <p:cNvPr id="660" name="Google Shape;660;p31"/>
          <p:cNvSpPr txBox="1"/>
          <p:nvPr/>
        </p:nvSpPr>
        <p:spPr>
          <a:xfrm>
            <a:off x="434875" y="179195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600">
              <a:solidFill>
                <a:srgbClr val="000000"/>
              </a:solidFill>
              <a:latin typeface="Calibri"/>
              <a:ea typeface="Calibri"/>
              <a:cs typeface="Calibri"/>
              <a:sym typeface="Calibri"/>
            </a:endParaRPr>
          </a:p>
        </p:txBody>
      </p:sp>
      <p:sp>
        <p:nvSpPr>
          <p:cNvPr id="661" name="Google Shape;661;p31"/>
          <p:cNvSpPr txBox="1"/>
          <p:nvPr/>
        </p:nvSpPr>
        <p:spPr>
          <a:xfrm>
            <a:off x="2151121" y="1832747"/>
            <a:ext cx="1395600" cy="12435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Prevention</a:t>
            </a:r>
            <a:endParaRPr/>
          </a:p>
          <a:p>
            <a:pPr marL="0" lvl="0" indent="0" algn="ctr" rtl="0">
              <a:lnSpc>
                <a:spcPct val="90000"/>
              </a:lnSpc>
              <a:spcBef>
                <a:spcPts val="0"/>
              </a:spcBef>
              <a:spcAft>
                <a:spcPts val="0"/>
              </a:spcAft>
              <a:buNone/>
            </a:pPr>
            <a:r>
              <a:rPr lang="en-US" sz="1600">
                <a:solidFill>
                  <a:srgbClr val="ED7D31"/>
                </a:solidFill>
                <a:latin typeface="Calibri"/>
                <a:ea typeface="Calibri"/>
                <a:cs typeface="Calibri"/>
                <a:sym typeface="Calibri"/>
              </a:rPr>
              <a:t>84.0%</a:t>
            </a:r>
            <a:endParaRPr sz="1600">
              <a:solidFill>
                <a:srgbClr val="ED7D31"/>
              </a:solidFill>
              <a:latin typeface="Calibri"/>
              <a:ea typeface="Calibri"/>
              <a:cs typeface="Calibri"/>
              <a:sym typeface="Calibri"/>
            </a:endParaRPr>
          </a:p>
          <a:p>
            <a:pPr marL="0" lvl="0" indent="0" algn="ctr" rtl="0">
              <a:lnSpc>
                <a:spcPct val="90000"/>
              </a:lnSpc>
              <a:spcBef>
                <a:spcPts val="0"/>
              </a:spcBef>
              <a:spcAft>
                <a:spcPts val="0"/>
              </a:spcAft>
              <a:buNone/>
            </a:pPr>
            <a:r>
              <a:rPr lang="en-US">
                <a:solidFill>
                  <a:srgbClr val="000000"/>
                </a:solidFill>
                <a:latin typeface="Calibri"/>
                <a:ea typeface="Calibri"/>
                <a:cs typeface="Calibri"/>
                <a:sym typeface="Calibri"/>
              </a:rPr>
              <a:t>are aware that ITN is a malaria prevention method</a:t>
            </a:r>
            <a:endParaRPr/>
          </a:p>
          <a:p>
            <a:pPr marL="0" marR="0" lvl="0" indent="0" algn="ctr" rtl="0">
              <a:lnSpc>
                <a:spcPct val="90000"/>
              </a:lnSpc>
              <a:spcBef>
                <a:spcPts val="0"/>
              </a:spcBef>
              <a:spcAft>
                <a:spcPts val="0"/>
              </a:spcAft>
              <a:buNone/>
            </a:pPr>
            <a:endParaRPr sz="1600">
              <a:latin typeface="Calibri"/>
              <a:ea typeface="Calibri"/>
              <a:cs typeface="Calibri"/>
              <a:sym typeface="Calibri"/>
            </a:endParaRPr>
          </a:p>
        </p:txBody>
      </p:sp>
      <p:sp>
        <p:nvSpPr>
          <p:cNvPr id="662" name="Google Shape;662;p31"/>
          <p:cNvSpPr txBox="1"/>
          <p:nvPr/>
        </p:nvSpPr>
        <p:spPr>
          <a:xfrm>
            <a:off x="1245799" y="3445901"/>
            <a:ext cx="1395600" cy="11241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Transmission</a:t>
            </a:r>
            <a:endParaRPr/>
          </a:p>
          <a:p>
            <a:pPr marL="0" lvl="0" indent="0" algn="ctr" rtl="0">
              <a:lnSpc>
                <a:spcPct val="90000"/>
              </a:lnSpc>
              <a:spcBef>
                <a:spcPts val="0"/>
              </a:spcBef>
              <a:spcAft>
                <a:spcPts val="0"/>
              </a:spcAft>
              <a:buNone/>
            </a:pPr>
            <a:r>
              <a:rPr lang="en-US" sz="1600">
                <a:solidFill>
                  <a:srgbClr val="ED7D31"/>
                </a:solidFill>
                <a:latin typeface="Calibri"/>
                <a:ea typeface="Calibri"/>
                <a:cs typeface="Calibri"/>
                <a:sym typeface="Calibri"/>
              </a:rPr>
              <a:t>91.4%</a:t>
            </a:r>
            <a:r>
              <a:rPr lang="en-US" sz="1600">
                <a:solidFill>
                  <a:srgbClr val="000000"/>
                </a:solidFill>
                <a:latin typeface="Calibri"/>
                <a:ea typeface="Calibri"/>
                <a:cs typeface="Calibri"/>
                <a:sym typeface="Calibri"/>
              </a:rPr>
              <a:t> </a:t>
            </a:r>
            <a:endParaRPr sz="1600">
              <a:solidFill>
                <a:srgbClr val="000000"/>
              </a:solidFill>
              <a:latin typeface="Calibri"/>
              <a:ea typeface="Calibri"/>
              <a:cs typeface="Calibri"/>
              <a:sym typeface="Calibri"/>
            </a:endParaRPr>
          </a:p>
          <a:p>
            <a:pPr marL="0" lvl="0" indent="0" algn="ctr" rtl="0">
              <a:lnSpc>
                <a:spcPct val="90000"/>
              </a:lnSpc>
              <a:spcBef>
                <a:spcPts val="0"/>
              </a:spcBef>
              <a:spcAft>
                <a:spcPts val="0"/>
              </a:spcAft>
              <a:buNone/>
            </a:pPr>
            <a:r>
              <a:rPr lang="en-US">
                <a:solidFill>
                  <a:srgbClr val="000000"/>
                </a:solidFill>
                <a:latin typeface="Calibri"/>
                <a:ea typeface="Calibri"/>
                <a:cs typeface="Calibri"/>
                <a:sym typeface="Calibri"/>
              </a:rPr>
              <a:t>know malaria is transmitted by mosquitoes</a:t>
            </a:r>
            <a:endParaRPr/>
          </a:p>
          <a:p>
            <a:pPr marL="0" marR="0" lvl="0" indent="0" algn="ctr" rtl="0">
              <a:lnSpc>
                <a:spcPct val="90000"/>
              </a:lnSpc>
              <a:spcBef>
                <a:spcPts val="0"/>
              </a:spcBef>
              <a:spcAft>
                <a:spcPts val="0"/>
              </a:spcAft>
              <a:buNone/>
            </a:pPr>
            <a:endParaRPr sz="1600">
              <a:latin typeface="Calibri"/>
              <a:ea typeface="Calibri"/>
              <a:cs typeface="Calibri"/>
              <a:sym typeface="Calibri"/>
            </a:endParaRPr>
          </a:p>
        </p:txBody>
      </p:sp>
      <p:sp>
        <p:nvSpPr>
          <p:cNvPr id="663" name="Google Shape;663;p31"/>
          <p:cNvSpPr txBox="1"/>
          <p:nvPr/>
        </p:nvSpPr>
        <p:spPr>
          <a:xfrm>
            <a:off x="5856003" y="1791956"/>
            <a:ext cx="1395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Comfort</a:t>
            </a:r>
            <a:endParaRPr/>
          </a:p>
          <a:p>
            <a:pPr marL="0" lvl="0" indent="0" algn="ctr" rtl="0">
              <a:lnSpc>
                <a:spcPct val="90000"/>
              </a:lnSpc>
              <a:spcBef>
                <a:spcPts val="0"/>
              </a:spcBef>
              <a:spcAft>
                <a:spcPts val="0"/>
              </a:spcAft>
              <a:buNone/>
            </a:pPr>
            <a:r>
              <a:rPr lang="en-US" sz="1600">
                <a:solidFill>
                  <a:srgbClr val="FFC000"/>
                </a:solidFill>
                <a:latin typeface="Calibri"/>
                <a:ea typeface="Calibri"/>
                <a:cs typeface="Calibri"/>
                <a:sym typeface="Calibri"/>
              </a:rPr>
              <a:t>82.6% women and 85.1% men</a:t>
            </a:r>
            <a:endParaRPr sz="1600">
              <a:solidFill>
                <a:srgbClr val="FFC000"/>
              </a:solidFill>
              <a:latin typeface="Calibri"/>
              <a:ea typeface="Calibri"/>
              <a:cs typeface="Calibri"/>
              <a:sym typeface="Calibri"/>
            </a:endParaRPr>
          </a:p>
          <a:p>
            <a:pPr marL="0" lvl="0" indent="0" algn="ctr" rtl="0">
              <a:lnSpc>
                <a:spcPct val="90000"/>
              </a:lnSpc>
              <a:spcBef>
                <a:spcPts val="0"/>
              </a:spcBef>
              <a:spcAft>
                <a:spcPts val="0"/>
              </a:spcAft>
              <a:buNone/>
            </a:pPr>
            <a:r>
              <a:rPr lang="en-US">
                <a:solidFill>
                  <a:srgbClr val="000000"/>
                </a:solidFill>
                <a:latin typeface="Calibri"/>
                <a:ea typeface="Calibri"/>
                <a:cs typeface="Calibri"/>
                <a:sym typeface="Calibri"/>
              </a:rPr>
              <a:t>believe sleeping under ITN allows a good night's sleep</a:t>
            </a:r>
            <a:endParaRPr/>
          </a:p>
          <a:p>
            <a:pPr marL="0" marR="0" lvl="0" indent="0" algn="ctr" rtl="0">
              <a:lnSpc>
                <a:spcPct val="90000"/>
              </a:lnSpc>
              <a:spcBef>
                <a:spcPts val="0"/>
              </a:spcBef>
              <a:spcAft>
                <a:spcPts val="0"/>
              </a:spcAft>
              <a:buNone/>
            </a:pPr>
            <a:endParaRPr sz="1600">
              <a:latin typeface="Calibri"/>
              <a:ea typeface="Calibri"/>
              <a:cs typeface="Calibri"/>
              <a:sym typeface="Calibri"/>
            </a:endParaRPr>
          </a:p>
        </p:txBody>
      </p:sp>
      <p:sp>
        <p:nvSpPr>
          <p:cNvPr id="664" name="Google Shape;664;p31"/>
          <p:cNvSpPr txBox="1"/>
          <p:nvPr/>
        </p:nvSpPr>
        <p:spPr>
          <a:xfrm>
            <a:off x="7680344" y="1785992"/>
            <a:ext cx="1395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Quality</a:t>
            </a:r>
            <a:endParaRPr/>
          </a:p>
          <a:p>
            <a:pPr marL="0" lvl="0" indent="0" algn="ctr" rtl="0">
              <a:lnSpc>
                <a:spcPct val="90000"/>
              </a:lnSpc>
              <a:spcBef>
                <a:spcPts val="0"/>
              </a:spcBef>
              <a:spcAft>
                <a:spcPts val="0"/>
              </a:spcAft>
              <a:buNone/>
            </a:pPr>
            <a:r>
              <a:rPr lang="en-US" sz="1600">
                <a:solidFill>
                  <a:srgbClr val="FFC000"/>
                </a:solidFill>
                <a:latin typeface="Calibri"/>
                <a:ea typeface="Calibri"/>
                <a:cs typeface="Calibri"/>
                <a:sym typeface="Calibri"/>
              </a:rPr>
              <a:t>17.9% women and 17.3% men</a:t>
            </a:r>
            <a:endParaRPr sz="1600">
              <a:solidFill>
                <a:srgbClr val="FFC000"/>
              </a:solidFill>
              <a:latin typeface="Calibri"/>
              <a:ea typeface="Calibri"/>
              <a:cs typeface="Calibri"/>
              <a:sym typeface="Calibri"/>
            </a:endParaRPr>
          </a:p>
          <a:p>
            <a:pPr marL="0" lvl="0" indent="0" algn="ctr" rtl="0">
              <a:lnSpc>
                <a:spcPct val="90000"/>
              </a:lnSpc>
              <a:spcBef>
                <a:spcPts val="0"/>
              </a:spcBef>
              <a:spcAft>
                <a:spcPts val="0"/>
              </a:spcAft>
              <a:buNone/>
            </a:pPr>
            <a:r>
              <a:rPr lang="en-US">
                <a:solidFill>
                  <a:srgbClr val="000000"/>
                </a:solidFill>
                <a:latin typeface="Calibri"/>
                <a:ea typeface="Calibri"/>
                <a:cs typeface="Calibri"/>
                <a:sym typeface="Calibri"/>
              </a:rPr>
              <a:t>believe more expensive ITNs are more effective</a:t>
            </a:r>
            <a:endParaRPr/>
          </a:p>
          <a:p>
            <a:pPr marL="0" marR="0" lvl="0" indent="0" algn="ctr" rtl="0">
              <a:lnSpc>
                <a:spcPct val="90000"/>
              </a:lnSpc>
              <a:spcBef>
                <a:spcPts val="0"/>
              </a:spcBef>
              <a:spcAft>
                <a:spcPts val="0"/>
              </a:spcAft>
              <a:buNone/>
            </a:pPr>
            <a:endParaRPr sz="1600">
              <a:latin typeface="Calibri"/>
              <a:ea typeface="Calibri"/>
              <a:cs typeface="Calibri"/>
              <a:sym typeface="Calibri"/>
            </a:endParaRPr>
          </a:p>
        </p:txBody>
      </p:sp>
      <p:sp>
        <p:nvSpPr>
          <p:cNvPr id="665" name="Google Shape;665;p31"/>
          <p:cNvSpPr txBox="1"/>
          <p:nvPr/>
        </p:nvSpPr>
        <p:spPr>
          <a:xfrm>
            <a:off x="9372402" y="1785993"/>
            <a:ext cx="16860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Weather</a:t>
            </a:r>
            <a:endParaRPr/>
          </a:p>
          <a:p>
            <a:pPr marL="0" lvl="0" indent="0" algn="ctr" rtl="0">
              <a:lnSpc>
                <a:spcPct val="90000"/>
              </a:lnSpc>
              <a:spcBef>
                <a:spcPts val="0"/>
              </a:spcBef>
              <a:spcAft>
                <a:spcPts val="0"/>
              </a:spcAft>
              <a:buNone/>
            </a:pPr>
            <a:r>
              <a:rPr lang="en-US" sz="1600">
                <a:solidFill>
                  <a:srgbClr val="FFC000"/>
                </a:solidFill>
                <a:latin typeface="Calibri"/>
                <a:ea typeface="Calibri"/>
                <a:cs typeface="Calibri"/>
                <a:sym typeface="Calibri"/>
              </a:rPr>
              <a:t>53.2% women and 53.5% men</a:t>
            </a:r>
            <a:endParaRPr sz="1600">
              <a:solidFill>
                <a:srgbClr val="FFC000"/>
              </a:solidFill>
              <a:latin typeface="Calibri"/>
              <a:ea typeface="Calibri"/>
              <a:cs typeface="Calibri"/>
              <a:sym typeface="Calibri"/>
            </a:endParaRPr>
          </a:p>
          <a:p>
            <a:pPr marL="0" lvl="0" indent="0" algn="ctr" rtl="0">
              <a:lnSpc>
                <a:spcPct val="90000"/>
              </a:lnSpc>
              <a:spcBef>
                <a:spcPts val="0"/>
              </a:spcBef>
              <a:spcAft>
                <a:spcPts val="0"/>
              </a:spcAft>
              <a:buClr>
                <a:srgbClr val="000000"/>
              </a:buClr>
              <a:buFont typeface="Arial"/>
              <a:buNone/>
            </a:pPr>
            <a:r>
              <a:rPr lang="en-US">
                <a:solidFill>
                  <a:srgbClr val="000000"/>
                </a:solidFill>
                <a:latin typeface="Calibri"/>
                <a:ea typeface="Calibri"/>
                <a:cs typeface="Calibri"/>
                <a:sym typeface="Calibri"/>
              </a:rPr>
              <a:t>find sleeping under an ITN uncomfortable when it is hot</a:t>
            </a:r>
            <a:endParaRPr/>
          </a:p>
          <a:p>
            <a:pPr marL="0" marR="0" lvl="0" indent="0" algn="ctr" rtl="0">
              <a:lnSpc>
                <a:spcPct val="90000"/>
              </a:lnSpc>
              <a:spcBef>
                <a:spcPts val="0"/>
              </a:spcBef>
              <a:spcAft>
                <a:spcPts val="0"/>
              </a:spcAft>
              <a:buNone/>
            </a:pPr>
            <a:endParaRPr sz="1600">
              <a:latin typeface="Calibri"/>
              <a:ea typeface="Calibri"/>
              <a:cs typeface="Calibri"/>
              <a:sym typeface="Calibri"/>
            </a:endParaRPr>
          </a:p>
        </p:txBody>
      </p:sp>
      <p:sp>
        <p:nvSpPr>
          <p:cNvPr id="666" name="Google Shape;666;p31"/>
          <p:cNvSpPr txBox="1"/>
          <p:nvPr/>
        </p:nvSpPr>
        <p:spPr>
          <a:xfrm>
            <a:off x="10258646" y="3328777"/>
            <a:ext cx="1743600" cy="15048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700">
                <a:solidFill>
                  <a:srgbClr val="000000"/>
                </a:solidFill>
                <a:latin typeface="Calibri"/>
                <a:ea typeface="Calibri"/>
                <a:cs typeface="Calibri"/>
                <a:sym typeface="Calibri"/>
              </a:rPr>
              <a:t>Community</a:t>
            </a:r>
            <a:endParaRPr sz="1300"/>
          </a:p>
          <a:p>
            <a:pPr marL="0" lvl="0" indent="0" algn="ctr" rtl="0">
              <a:lnSpc>
                <a:spcPct val="90000"/>
              </a:lnSpc>
              <a:spcBef>
                <a:spcPts val="0"/>
              </a:spcBef>
              <a:spcAft>
                <a:spcPts val="0"/>
              </a:spcAft>
              <a:buNone/>
            </a:pPr>
            <a:r>
              <a:rPr lang="en-US" sz="1500">
                <a:solidFill>
                  <a:srgbClr val="FFC000"/>
                </a:solidFill>
                <a:latin typeface="Calibri"/>
                <a:ea typeface="Calibri"/>
                <a:cs typeface="Calibri"/>
                <a:sym typeface="Calibri"/>
              </a:rPr>
              <a:t>63.9% women and 67.3% men</a:t>
            </a:r>
            <a:endParaRPr sz="1500">
              <a:solidFill>
                <a:srgbClr val="FFC000"/>
              </a:solidFill>
              <a:latin typeface="Calibri"/>
              <a:ea typeface="Calibri"/>
              <a:cs typeface="Calibri"/>
              <a:sym typeface="Calibri"/>
            </a:endParaRPr>
          </a:p>
          <a:p>
            <a:pPr marL="0" lvl="0" indent="0" algn="ctr" rtl="0">
              <a:lnSpc>
                <a:spcPct val="90000"/>
              </a:lnSpc>
              <a:spcBef>
                <a:spcPts val="0"/>
              </a:spcBef>
              <a:spcAft>
                <a:spcPts val="0"/>
              </a:spcAft>
              <a:buNone/>
            </a:pPr>
            <a:r>
              <a:rPr lang="en-US" sz="1300">
                <a:solidFill>
                  <a:srgbClr val="000000"/>
                </a:solidFill>
                <a:latin typeface="Calibri"/>
                <a:ea typeface="Calibri"/>
                <a:cs typeface="Calibri"/>
                <a:sym typeface="Calibri"/>
              </a:rPr>
              <a:t>believe at least half of those in their community slept under an ITN the previous night</a:t>
            </a:r>
            <a:endParaRPr sz="1300"/>
          </a:p>
          <a:p>
            <a:pPr marL="0" marR="0" lvl="0" indent="0" algn="ctr" rtl="0">
              <a:lnSpc>
                <a:spcPct val="90000"/>
              </a:lnSpc>
              <a:spcBef>
                <a:spcPts val="0"/>
              </a:spcBef>
              <a:spcAft>
                <a:spcPts val="0"/>
              </a:spcAft>
              <a:buNone/>
            </a:pPr>
            <a:endParaRPr sz="1600">
              <a:latin typeface="Calibri"/>
              <a:ea typeface="Calibri"/>
              <a:cs typeface="Calibri"/>
              <a:sym typeface="Calibri"/>
            </a:endParaRPr>
          </a:p>
        </p:txBody>
      </p:sp>
      <p:sp>
        <p:nvSpPr>
          <p:cNvPr id="667" name="Google Shape;667;p31"/>
          <p:cNvSpPr txBox="1"/>
          <p:nvPr/>
        </p:nvSpPr>
        <p:spPr>
          <a:xfrm>
            <a:off x="5856005" y="5030145"/>
            <a:ext cx="1395600" cy="11241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Ease of Use</a:t>
            </a:r>
            <a:endParaRPr/>
          </a:p>
          <a:p>
            <a:pPr marL="0" lvl="0" indent="0" algn="ctr" rtl="0">
              <a:lnSpc>
                <a:spcPct val="90000"/>
              </a:lnSpc>
              <a:spcBef>
                <a:spcPts val="0"/>
              </a:spcBef>
              <a:spcAft>
                <a:spcPts val="0"/>
              </a:spcAft>
              <a:buNone/>
            </a:pPr>
            <a:r>
              <a:rPr lang="en-US" sz="1600">
                <a:solidFill>
                  <a:srgbClr val="FFC000"/>
                </a:solidFill>
                <a:latin typeface="Calibri"/>
                <a:ea typeface="Calibri"/>
                <a:cs typeface="Calibri"/>
                <a:sym typeface="Calibri"/>
              </a:rPr>
              <a:t>85.7% women and 89.5% men</a:t>
            </a:r>
            <a:endParaRPr sz="1600">
              <a:solidFill>
                <a:srgbClr val="FFC000"/>
              </a:solidFill>
              <a:latin typeface="Calibri"/>
              <a:ea typeface="Calibri"/>
              <a:cs typeface="Calibri"/>
              <a:sym typeface="Calibri"/>
            </a:endParaRPr>
          </a:p>
          <a:p>
            <a:pPr marL="0" lvl="0" indent="0" algn="ctr" rtl="0">
              <a:lnSpc>
                <a:spcPct val="90000"/>
              </a:lnSpc>
              <a:spcBef>
                <a:spcPts val="0"/>
              </a:spcBef>
              <a:spcAft>
                <a:spcPts val="0"/>
              </a:spcAft>
              <a:buNone/>
            </a:pPr>
            <a:r>
              <a:rPr lang="en-US">
                <a:solidFill>
                  <a:srgbClr val="000000"/>
                </a:solidFill>
                <a:latin typeface="Calibri"/>
                <a:ea typeface="Calibri"/>
                <a:cs typeface="Calibri"/>
                <a:sym typeface="Calibri"/>
              </a:rPr>
              <a:t>believe ITNs are easy to use</a:t>
            </a:r>
            <a:endParaRPr/>
          </a:p>
          <a:p>
            <a:pPr marL="0" marR="0" lvl="0" indent="0" algn="ctr" rtl="0">
              <a:lnSpc>
                <a:spcPct val="90000"/>
              </a:lnSpc>
              <a:spcBef>
                <a:spcPts val="0"/>
              </a:spcBef>
              <a:spcAft>
                <a:spcPts val="0"/>
              </a:spcAft>
              <a:buNone/>
            </a:pPr>
            <a:endParaRPr sz="1600">
              <a:latin typeface="Calibri"/>
              <a:ea typeface="Calibri"/>
              <a:cs typeface="Calibri"/>
              <a:sym typeface="Calibri"/>
            </a:endParaRPr>
          </a:p>
        </p:txBody>
      </p:sp>
      <p:sp>
        <p:nvSpPr>
          <p:cNvPr id="668" name="Google Shape;668;p31"/>
          <p:cNvSpPr txBox="1"/>
          <p:nvPr/>
        </p:nvSpPr>
        <p:spPr>
          <a:xfrm>
            <a:off x="7506347" y="4881893"/>
            <a:ext cx="1743600" cy="14238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700">
                <a:solidFill>
                  <a:srgbClr val="000000"/>
                </a:solidFill>
                <a:latin typeface="Calibri"/>
                <a:ea typeface="Calibri"/>
                <a:cs typeface="Calibri"/>
                <a:sym typeface="Calibri"/>
              </a:rPr>
              <a:t>Efficacy</a:t>
            </a:r>
            <a:endParaRPr sz="1300"/>
          </a:p>
          <a:p>
            <a:pPr marL="0" lvl="0" indent="0" algn="ctr" rtl="0">
              <a:lnSpc>
                <a:spcPct val="90000"/>
              </a:lnSpc>
              <a:spcBef>
                <a:spcPts val="0"/>
              </a:spcBef>
              <a:spcAft>
                <a:spcPts val="0"/>
              </a:spcAft>
              <a:buNone/>
            </a:pPr>
            <a:r>
              <a:rPr lang="en-US" sz="1500">
                <a:solidFill>
                  <a:srgbClr val="FFC000"/>
                </a:solidFill>
                <a:latin typeface="Calibri"/>
                <a:ea typeface="Calibri"/>
                <a:cs typeface="Calibri"/>
                <a:sym typeface="Calibri"/>
              </a:rPr>
              <a:t>36.7% women and 36.3% men</a:t>
            </a:r>
            <a:endParaRPr sz="1500">
              <a:solidFill>
                <a:srgbClr val="FFC000"/>
              </a:solidFill>
              <a:latin typeface="Calibri"/>
              <a:ea typeface="Calibri"/>
              <a:cs typeface="Calibri"/>
              <a:sym typeface="Calibri"/>
            </a:endParaRPr>
          </a:p>
          <a:p>
            <a:pPr marL="0" lvl="0" indent="0" algn="ctr" rtl="0">
              <a:lnSpc>
                <a:spcPct val="90000"/>
              </a:lnSpc>
              <a:spcBef>
                <a:spcPts val="0"/>
              </a:spcBef>
              <a:spcAft>
                <a:spcPts val="0"/>
              </a:spcAft>
              <a:buNone/>
            </a:pPr>
            <a:r>
              <a:rPr lang="en-US" sz="1300">
                <a:solidFill>
                  <a:srgbClr val="000000"/>
                </a:solidFill>
                <a:latin typeface="Calibri"/>
                <a:ea typeface="Calibri"/>
                <a:cs typeface="Calibri"/>
                <a:sym typeface="Calibri"/>
              </a:rPr>
              <a:t>believe the likelihood of having malaria is the same whether they sleep under an ITN or not</a:t>
            </a:r>
            <a:endParaRPr sz="1300"/>
          </a:p>
          <a:p>
            <a:pPr marL="0" marR="0" lvl="0" indent="0" algn="ctr" rtl="0">
              <a:lnSpc>
                <a:spcPct val="90000"/>
              </a:lnSpc>
              <a:spcBef>
                <a:spcPts val="0"/>
              </a:spcBef>
              <a:spcAft>
                <a:spcPts val="0"/>
              </a:spcAft>
              <a:buNone/>
            </a:pPr>
            <a:endParaRPr sz="1600">
              <a:latin typeface="Calibri"/>
              <a:ea typeface="Calibri"/>
              <a:cs typeface="Calibri"/>
              <a:sym typeface="Calibri"/>
            </a:endParaRPr>
          </a:p>
        </p:txBody>
      </p:sp>
      <p:sp>
        <p:nvSpPr>
          <p:cNvPr id="669" name="Google Shape;669;p31"/>
          <p:cNvSpPr txBox="1"/>
          <p:nvPr/>
        </p:nvSpPr>
        <p:spPr>
          <a:xfrm>
            <a:off x="9379666" y="4881895"/>
            <a:ext cx="1642500" cy="14238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700">
                <a:solidFill>
                  <a:srgbClr val="000000"/>
                </a:solidFill>
                <a:latin typeface="Calibri"/>
                <a:ea typeface="Calibri"/>
                <a:cs typeface="Calibri"/>
                <a:sym typeface="Calibri"/>
              </a:rPr>
              <a:t>Self-Efficacy</a:t>
            </a:r>
            <a:endParaRPr sz="1300"/>
          </a:p>
          <a:p>
            <a:pPr marL="0" lvl="0" indent="0" algn="ctr" rtl="0">
              <a:lnSpc>
                <a:spcPct val="90000"/>
              </a:lnSpc>
              <a:spcBef>
                <a:spcPts val="0"/>
              </a:spcBef>
              <a:spcAft>
                <a:spcPts val="0"/>
              </a:spcAft>
              <a:buNone/>
            </a:pPr>
            <a:r>
              <a:rPr lang="en-US" sz="1500">
                <a:solidFill>
                  <a:srgbClr val="FFC000"/>
                </a:solidFill>
                <a:latin typeface="Calibri"/>
                <a:ea typeface="Calibri"/>
                <a:cs typeface="Calibri"/>
                <a:sym typeface="Calibri"/>
              </a:rPr>
              <a:t>91.3% women and 90.9% men</a:t>
            </a:r>
            <a:endParaRPr sz="1500">
              <a:solidFill>
                <a:srgbClr val="FFC000"/>
              </a:solidFill>
              <a:latin typeface="Calibri"/>
              <a:ea typeface="Calibri"/>
              <a:cs typeface="Calibri"/>
              <a:sym typeface="Calibri"/>
            </a:endParaRPr>
          </a:p>
          <a:p>
            <a:pPr marL="0" lvl="0" indent="0" algn="ctr" rtl="0">
              <a:lnSpc>
                <a:spcPct val="90000"/>
              </a:lnSpc>
              <a:spcBef>
                <a:spcPts val="0"/>
              </a:spcBef>
              <a:spcAft>
                <a:spcPts val="0"/>
              </a:spcAft>
              <a:buClr>
                <a:srgbClr val="000000"/>
              </a:buClr>
              <a:buFont typeface="Arial"/>
              <a:buNone/>
            </a:pPr>
            <a:r>
              <a:rPr lang="en-US" sz="1300">
                <a:solidFill>
                  <a:srgbClr val="000000"/>
                </a:solidFill>
                <a:latin typeface="Calibri"/>
                <a:ea typeface="Calibri"/>
                <a:cs typeface="Calibri"/>
                <a:sym typeface="Calibri"/>
              </a:rPr>
              <a:t>feel they can sleep under an ITN all night long when there are many mosquitoes</a:t>
            </a:r>
            <a:endParaRPr sz="1300"/>
          </a:p>
          <a:p>
            <a:pPr marL="0" marR="0" lvl="0" indent="0" algn="ctr" rtl="0">
              <a:lnSpc>
                <a:spcPct val="90000"/>
              </a:lnSpc>
              <a:spcBef>
                <a:spcPts val="0"/>
              </a:spcBef>
              <a:spcAft>
                <a:spcPts val="0"/>
              </a:spcAft>
              <a:buNone/>
            </a:pPr>
            <a:endParaRPr sz="1600">
              <a:latin typeface="Calibri"/>
              <a:ea typeface="Calibri"/>
              <a:cs typeface="Calibri"/>
              <a:sym typeface="Calibri"/>
            </a:endParaRPr>
          </a:p>
        </p:txBody>
      </p:sp>
      <p:sp>
        <p:nvSpPr>
          <p:cNvPr id="670" name="Google Shape;670;p31"/>
          <p:cNvSpPr txBox="1"/>
          <p:nvPr/>
        </p:nvSpPr>
        <p:spPr>
          <a:xfrm>
            <a:off x="2151137" y="5031751"/>
            <a:ext cx="1395600" cy="11241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Benefits</a:t>
            </a:r>
            <a:endParaRPr sz="1600">
              <a:solidFill>
                <a:srgbClr val="000000"/>
              </a:solidFill>
              <a:latin typeface="Calibri"/>
              <a:ea typeface="Calibri"/>
              <a:cs typeface="Calibri"/>
              <a:sym typeface="Calibri"/>
            </a:endParaRPr>
          </a:p>
          <a:p>
            <a:pPr marL="0" lvl="0" indent="0" algn="ctr" rtl="0">
              <a:lnSpc>
                <a:spcPct val="90000"/>
              </a:lnSpc>
              <a:spcBef>
                <a:spcPts val="0"/>
              </a:spcBef>
              <a:spcAft>
                <a:spcPts val="0"/>
              </a:spcAft>
              <a:buNone/>
            </a:pPr>
            <a:r>
              <a:rPr lang="en-US">
                <a:solidFill>
                  <a:srgbClr val="000000"/>
                </a:solidFill>
                <a:latin typeface="Calibri"/>
                <a:ea typeface="Calibri"/>
                <a:cs typeface="Calibri"/>
                <a:sym typeface="Calibri"/>
              </a:rPr>
              <a:t>know the advantages of sleeping under an ITN</a:t>
            </a:r>
            <a:endParaRPr/>
          </a:p>
          <a:p>
            <a:pPr marL="0" marR="0" lvl="0" indent="0" algn="ctr" rtl="0">
              <a:lnSpc>
                <a:spcPct val="90000"/>
              </a:lnSpc>
              <a:spcBef>
                <a:spcPts val="0"/>
              </a:spcBef>
              <a:spcAft>
                <a:spcPts val="0"/>
              </a:spcAft>
              <a:buNone/>
            </a:pPr>
            <a:endParaRPr sz="1600">
              <a:latin typeface="Calibri"/>
              <a:ea typeface="Calibri"/>
              <a:cs typeface="Calibri"/>
              <a:sym typeface="Calibri"/>
            </a:endParaRPr>
          </a:p>
        </p:txBody>
      </p:sp>
      <p:sp>
        <p:nvSpPr>
          <p:cNvPr id="671" name="Google Shape;671;p31"/>
          <p:cNvSpPr txBox="1"/>
          <p:nvPr/>
        </p:nvSpPr>
        <p:spPr>
          <a:xfrm>
            <a:off x="317875" y="5007275"/>
            <a:ext cx="1395600" cy="8112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Use</a:t>
            </a:r>
            <a:endParaRPr sz="1600">
              <a:solidFill>
                <a:srgbClr val="000000"/>
              </a:solidFill>
              <a:latin typeface="Calibri"/>
              <a:ea typeface="Calibri"/>
              <a:cs typeface="Calibri"/>
              <a:sym typeface="Calibri"/>
            </a:endParaRPr>
          </a:p>
          <a:p>
            <a:pPr marL="0" lvl="0" indent="0" algn="ctr" rtl="0">
              <a:lnSpc>
                <a:spcPct val="90000"/>
              </a:lnSpc>
              <a:spcBef>
                <a:spcPts val="0"/>
              </a:spcBef>
              <a:spcAft>
                <a:spcPts val="0"/>
              </a:spcAft>
              <a:buNone/>
            </a:pPr>
            <a:r>
              <a:rPr lang="en-US">
                <a:solidFill>
                  <a:srgbClr val="000000"/>
                </a:solidFill>
                <a:latin typeface="Calibri"/>
                <a:ea typeface="Calibri"/>
                <a:cs typeface="Calibri"/>
                <a:sym typeface="Calibri"/>
              </a:rPr>
              <a:t>know how to use an ITN properly</a:t>
            </a:r>
            <a:endParaRPr/>
          </a:p>
          <a:p>
            <a:pPr marL="0" marR="0" lvl="0" indent="0" algn="ctr" rtl="0">
              <a:lnSpc>
                <a:spcPct val="90000"/>
              </a:lnSpc>
              <a:spcBef>
                <a:spcPts val="0"/>
              </a:spcBef>
              <a:spcAft>
                <a:spcPts val="0"/>
              </a:spcAft>
              <a:buNone/>
            </a:pPr>
            <a:endParaRPr sz="1600">
              <a:latin typeface="Calibri"/>
              <a:ea typeface="Calibri"/>
              <a:cs typeface="Calibri"/>
              <a:sym typeface="Calibri"/>
            </a:endParaRPr>
          </a:p>
        </p:txBody>
      </p:sp>
      <p:sp>
        <p:nvSpPr>
          <p:cNvPr id="672" name="Google Shape;672;p31"/>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Example: Côte d’Ivoire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Intervention-specific communication plans</a:t>
            </a:r>
            <a:endParaRPr/>
          </a:p>
        </p:txBody>
      </p:sp>
      <p:sp>
        <p:nvSpPr>
          <p:cNvPr id="96" name="Google Shape;96;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a:t>Intervention: use the </a:t>
            </a:r>
            <a:r>
              <a:rPr lang="en-US" b="1" u="sng">
                <a:solidFill>
                  <a:schemeClr val="hlink"/>
                </a:solidFill>
                <a:hlinkClick r:id="rId3"/>
              </a:rPr>
              <a:t>ITN Use </a:t>
            </a:r>
            <a:r>
              <a:rPr lang="en-US" u="sng">
                <a:solidFill>
                  <a:schemeClr val="hlink"/>
                </a:solidFill>
                <a:hlinkClick r:id="rId3"/>
              </a:rPr>
              <a:t>data brief</a:t>
            </a:r>
            <a:r>
              <a:rPr lang="en-US"/>
              <a:t> to fill boxes on each of the following slides (adding boxes and data as available). This will help build and complete the </a:t>
            </a:r>
            <a:r>
              <a:rPr lang="en-US" b="1"/>
              <a:t>situation analysis </a:t>
            </a:r>
            <a:r>
              <a:rPr lang="en-US"/>
              <a:t>and </a:t>
            </a:r>
            <a:r>
              <a:rPr lang="en-US" b="1"/>
              <a:t>behavioral analysis </a:t>
            </a:r>
            <a:r>
              <a:rPr lang="en-US"/>
              <a:t>sections of the strategy.</a:t>
            </a:r>
            <a:endParaRPr/>
          </a:p>
        </p:txBody>
      </p:sp>
      <p:sp>
        <p:nvSpPr>
          <p:cNvPr id="97" name="Google Shape;97;p14"/>
          <p:cNvSpPr/>
          <p:nvPr/>
        </p:nvSpPr>
        <p:spPr>
          <a:xfrm rot="5400000">
            <a:off x="2396382" y="4206473"/>
            <a:ext cx="2004600" cy="1743600"/>
          </a:xfrm>
          <a:prstGeom prst="hexagon">
            <a:avLst>
              <a:gd name="adj" fmla="val 28802"/>
              <a:gd name="vf" fmla="val 115470"/>
            </a:avLst>
          </a:prstGeom>
          <a:solidFill>
            <a:srgbClr val="4472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4"/>
          <p:cNvSpPr txBox="1"/>
          <p:nvPr/>
        </p:nvSpPr>
        <p:spPr>
          <a:xfrm>
            <a:off x="2751024" y="5097300"/>
            <a:ext cx="1295400" cy="7941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b="0" i="0" u="none" strike="noStrike" cap="none">
                <a:solidFill>
                  <a:srgbClr val="FFFFFF"/>
                </a:solidFill>
                <a:latin typeface="Calibri"/>
                <a:ea typeface="Calibri"/>
                <a:cs typeface="Calibri"/>
                <a:sym typeface="Calibri"/>
              </a:rPr>
              <a:t>Exposure</a:t>
            </a:r>
            <a:endParaRPr/>
          </a:p>
          <a:p>
            <a:pPr marL="0" marR="0" lvl="0" indent="0" algn="ctr" rtl="0">
              <a:lnSpc>
                <a:spcPct val="90000"/>
              </a:lnSpc>
              <a:spcBef>
                <a:spcPts val="0"/>
              </a:spcBef>
              <a:spcAft>
                <a:spcPts val="0"/>
              </a:spcAft>
              <a:buNone/>
            </a:pPr>
            <a:r>
              <a:rPr lang="en-US" sz="1333" b="0" i="0" u="none" strike="noStrike" cap="none">
                <a:solidFill>
                  <a:srgbClr val="FFFFFF"/>
                </a:solidFill>
                <a:latin typeface="Calibri"/>
                <a:ea typeface="Calibri"/>
                <a:cs typeface="Calibri"/>
                <a:sym typeface="Calibri"/>
              </a:rPr>
              <a:t>% who heard or saw messages</a:t>
            </a:r>
            <a:endParaRPr/>
          </a:p>
        </p:txBody>
      </p:sp>
      <p:sp>
        <p:nvSpPr>
          <p:cNvPr id="99" name="Google Shape;99;p14"/>
          <p:cNvSpPr/>
          <p:nvPr/>
        </p:nvSpPr>
        <p:spPr>
          <a:xfrm rot="5400000">
            <a:off x="4223989" y="4206473"/>
            <a:ext cx="2004600" cy="1743600"/>
          </a:xfrm>
          <a:prstGeom prst="hexagon">
            <a:avLst>
              <a:gd name="adj" fmla="val 28802"/>
              <a:gd name="vf" fmla="val 115470"/>
            </a:avLst>
          </a:prstGeom>
          <a:solidFill>
            <a:srgbClr val="ED7D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4"/>
          <p:cNvSpPr txBox="1"/>
          <p:nvPr/>
        </p:nvSpPr>
        <p:spPr>
          <a:xfrm>
            <a:off x="4645532" y="5097300"/>
            <a:ext cx="1161600" cy="5844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000" b="0" i="0" u="none" strike="noStrike" cap="none">
                <a:solidFill>
                  <a:srgbClr val="FFFFFF"/>
                </a:solidFill>
                <a:latin typeface="Calibri"/>
                <a:ea typeface="Calibri"/>
                <a:cs typeface="Calibri"/>
                <a:sym typeface="Calibri"/>
              </a:rPr>
              <a:t>Knowledge</a:t>
            </a:r>
            <a:endParaRPr/>
          </a:p>
          <a:p>
            <a:pPr marL="0" marR="0" lvl="0" indent="0" algn="ctr" rtl="0">
              <a:lnSpc>
                <a:spcPct val="90000"/>
              </a:lnSpc>
              <a:spcBef>
                <a:spcPts val="0"/>
              </a:spcBef>
              <a:spcAft>
                <a:spcPts val="0"/>
              </a:spcAft>
              <a:buNone/>
            </a:pPr>
            <a:r>
              <a:rPr lang="en-US" sz="1333" b="0" i="0" u="none" strike="noStrike" cap="none">
                <a:solidFill>
                  <a:srgbClr val="FFFFFF"/>
                </a:solidFill>
                <a:latin typeface="Calibri"/>
                <a:ea typeface="Calibri"/>
                <a:cs typeface="Calibri"/>
                <a:sym typeface="Calibri"/>
              </a:rPr>
              <a:t>% who know</a:t>
            </a:r>
            <a:endParaRPr/>
          </a:p>
        </p:txBody>
      </p:sp>
      <p:sp>
        <p:nvSpPr>
          <p:cNvPr id="101" name="Google Shape;101;p14"/>
          <p:cNvSpPr/>
          <p:nvPr/>
        </p:nvSpPr>
        <p:spPr>
          <a:xfrm rot="5400000">
            <a:off x="9710705" y="4201777"/>
            <a:ext cx="2004600" cy="1743600"/>
          </a:xfrm>
          <a:prstGeom prst="hexagon">
            <a:avLst>
              <a:gd name="adj" fmla="val 28802"/>
              <a:gd name="vf" fmla="val 115470"/>
            </a:avLst>
          </a:prstGeom>
          <a:solidFill>
            <a:srgbClr val="A5A5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4"/>
          <p:cNvSpPr txBox="1"/>
          <p:nvPr/>
        </p:nvSpPr>
        <p:spPr>
          <a:xfrm>
            <a:off x="10085597" y="5097300"/>
            <a:ext cx="1254900" cy="5844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b="0" i="0" u="none" strike="noStrike" cap="none">
                <a:solidFill>
                  <a:srgbClr val="FFFFFF"/>
                </a:solidFill>
                <a:latin typeface="Calibri"/>
                <a:ea typeface="Calibri"/>
                <a:cs typeface="Calibri"/>
                <a:sym typeface="Calibri"/>
              </a:rPr>
              <a:t>Health </a:t>
            </a:r>
            <a:endParaRPr/>
          </a:p>
          <a:p>
            <a:pPr marL="0" marR="0" lvl="0" indent="0" algn="ctr" rtl="0">
              <a:lnSpc>
                <a:spcPct val="90000"/>
              </a:lnSpc>
              <a:spcBef>
                <a:spcPts val="0"/>
              </a:spcBef>
              <a:spcAft>
                <a:spcPts val="0"/>
              </a:spcAft>
              <a:buNone/>
            </a:pPr>
            <a:r>
              <a:rPr lang="en-US" sz="1333" b="0" i="0" u="none" strike="noStrike" cap="none">
                <a:solidFill>
                  <a:srgbClr val="FFFFFF"/>
                </a:solidFill>
                <a:latin typeface="Calibri"/>
                <a:ea typeface="Calibri"/>
                <a:cs typeface="Calibri"/>
                <a:sym typeface="Calibri"/>
              </a:rPr>
              <a:t>Morbidity and mortality</a:t>
            </a:r>
            <a:endParaRPr/>
          </a:p>
        </p:txBody>
      </p:sp>
      <p:sp>
        <p:nvSpPr>
          <p:cNvPr id="103" name="Google Shape;103;p14"/>
          <p:cNvSpPr/>
          <p:nvPr/>
        </p:nvSpPr>
        <p:spPr>
          <a:xfrm rot="5400000">
            <a:off x="6051598" y="4206473"/>
            <a:ext cx="2004600" cy="1743600"/>
          </a:xfrm>
          <a:prstGeom prst="hexagon">
            <a:avLst>
              <a:gd name="adj" fmla="val 28802"/>
              <a:gd name="vf" fmla="val 115470"/>
            </a:avLst>
          </a:pr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4"/>
          <p:cNvSpPr txBox="1"/>
          <p:nvPr/>
        </p:nvSpPr>
        <p:spPr>
          <a:xfrm>
            <a:off x="6473140" y="5097300"/>
            <a:ext cx="1161600" cy="6441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b="0" i="0" u="none" strike="noStrike" cap="none">
                <a:solidFill>
                  <a:srgbClr val="FFFFFF"/>
                </a:solidFill>
                <a:latin typeface="Calibri"/>
                <a:ea typeface="Calibri"/>
                <a:cs typeface="Calibri"/>
                <a:sym typeface="Calibri"/>
              </a:rPr>
              <a:t>Attitudes</a:t>
            </a:r>
            <a:endParaRPr/>
          </a:p>
          <a:p>
            <a:pPr marL="0" marR="0" lvl="0" indent="0" algn="ctr" rtl="0">
              <a:lnSpc>
                <a:spcPct val="90000"/>
              </a:lnSpc>
              <a:spcBef>
                <a:spcPts val="0"/>
              </a:spcBef>
              <a:spcAft>
                <a:spcPts val="0"/>
              </a:spcAft>
              <a:buNone/>
            </a:pPr>
            <a:r>
              <a:rPr lang="en-US" sz="1333" b="0" i="0" u="none" strike="noStrike" cap="none">
                <a:solidFill>
                  <a:srgbClr val="FFFFFF"/>
                </a:solidFill>
                <a:latin typeface="Calibri"/>
                <a:ea typeface="Calibri"/>
                <a:cs typeface="Calibri"/>
                <a:sym typeface="Calibri"/>
              </a:rPr>
              <a:t>Efficacy, risk, norms</a:t>
            </a:r>
            <a:endParaRPr/>
          </a:p>
        </p:txBody>
      </p:sp>
      <p:sp>
        <p:nvSpPr>
          <p:cNvPr id="105" name="Google Shape;105;p14"/>
          <p:cNvSpPr/>
          <p:nvPr/>
        </p:nvSpPr>
        <p:spPr>
          <a:xfrm rot="5400000">
            <a:off x="7879205" y="4206473"/>
            <a:ext cx="2004600" cy="1743600"/>
          </a:xfrm>
          <a:prstGeom prst="hexagon">
            <a:avLst>
              <a:gd name="adj" fmla="val 28802"/>
              <a:gd name="vf" fmla="val 115470"/>
            </a:avLst>
          </a:prstGeom>
          <a:solidFill>
            <a:srgbClr val="70AD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4"/>
          <p:cNvSpPr txBox="1"/>
          <p:nvPr/>
        </p:nvSpPr>
        <p:spPr>
          <a:xfrm>
            <a:off x="8300748" y="5097300"/>
            <a:ext cx="1161600" cy="5844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b="0" i="0" u="none" strike="noStrike" cap="none">
                <a:solidFill>
                  <a:srgbClr val="FFFFFF"/>
                </a:solidFill>
                <a:latin typeface="Calibri"/>
                <a:ea typeface="Calibri"/>
                <a:cs typeface="Calibri"/>
                <a:sym typeface="Calibri"/>
              </a:rPr>
              <a:t>Behavior</a:t>
            </a:r>
            <a:endParaRPr/>
          </a:p>
          <a:p>
            <a:pPr marL="0" marR="0" lvl="0" indent="0" algn="ctr" rtl="0">
              <a:lnSpc>
                <a:spcPct val="90000"/>
              </a:lnSpc>
              <a:spcBef>
                <a:spcPts val="0"/>
              </a:spcBef>
              <a:spcAft>
                <a:spcPts val="0"/>
              </a:spcAft>
              <a:buNone/>
            </a:pPr>
            <a:r>
              <a:rPr lang="en-US" sz="1333" b="0" i="0" u="none" strike="noStrike" cap="none">
                <a:solidFill>
                  <a:srgbClr val="FFFFFF"/>
                </a:solidFill>
                <a:latin typeface="Calibri"/>
                <a:ea typeface="Calibri"/>
                <a:cs typeface="Calibri"/>
                <a:sym typeface="Calibri"/>
              </a:rPr>
              <a:t>% who practice behavior</a:t>
            </a:r>
            <a:endParaRPr/>
          </a:p>
        </p:txBody>
      </p:sp>
      <p:grpSp>
        <p:nvGrpSpPr>
          <p:cNvPr id="107" name="Google Shape;107;p14"/>
          <p:cNvGrpSpPr/>
          <p:nvPr/>
        </p:nvGrpSpPr>
        <p:grpSpPr>
          <a:xfrm>
            <a:off x="6599312" y="4341428"/>
            <a:ext cx="909257" cy="685984"/>
            <a:chOff x="1001712" y="1679575"/>
            <a:chExt cx="1428751" cy="1077913"/>
          </a:xfrm>
        </p:grpSpPr>
        <p:sp>
          <p:nvSpPr>
            <p:cNvPr id="108" name="Google Shape;108;p14"/>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09" name="Google Shape;109;p14"/>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10" name="Google Shape;110;p14"/>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11" name="Google Shape;111;p14"/>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12" name="Google Shape;112;p14"/>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13" name="Google Shape;113;p14"/>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14" name="Google Shape;114;p14"/>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15" name="Google Shape;115;p14"/>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16" name="Google Shape;116;p14"/>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pic>
        <p:nvPicPr>
          <p:cNvPr id="117" name="Google Shape;117;p14"/>
          <p:cNvPicPr preferRelativeResize="0"/>
          <p:nvPr/>
        </p:nvPicPr>
        <p:blipFill rotWithShape="1">
          <a:blip r:embed="rId4">
            <a:alphaModFix/>
          </a:blip>
          <a:srcRect/>
          <a:stretch/>
        </p:blipFill>
        <p:spPr>
          <a:xfrm>
            <a:off x="3045346" y="4434978"/>
            <a:ext cx="706756" cy="498882"/>
          </a:xfrm>
          <a:prstGeom prst="rect">
            <a:avLst/>
          </a:prstGeom>
          <a:noFill/>
          <a:ln>
            <a:noFill/>
          </a:ln>
        </p:spPr>
      </p:pic>
      <p:grpSp>
        <p:nvGrpSpPr>
          <p:cNvPr id="118" name="Google Shape;118;p14"/>
          <p:cNvGrpSpPr/>
          <p:nvPr/>
        </p:nvGrpSpPr>
        <p:grpSpPr>
          <a:xfrm>
            <a:off x="5031124" y="4362383"/>
            <a:ext cx="390416" cy="644073"/>
            <a:chOff x="6531329" y="2691707"/>
            <a:chExt cx="444716" cy="733318"/>
          </a:xfrm>
        </p:grpSpPr>
        <p:sp>
          <p:nvSpPr>
            <p:cNvPr id="119" name="Google Shape;119;p14"/>
            <p:cNvSpPr/>
            <p:nvPr/>
          </p:nvSpPr>
          <p:spPr>
            <a:xfrm>
              <a:off x="6652002" y="3283678"/>
              <a:ext cx="203371" cy="52742"/>
            </a:xfrm>
            <a:custGeom>
              <a:avLst/>
              <a:gdLst/>
              <a:ahLst/>
              <a:cxnLst/>
              <a:rect l="l" t="t" r="r" b="b"/>
              <a:pathLst>
                <a:path w="204" h="53" extrusionOk="0">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120" name="Google Shape;120;p14"/>
            <p:cNvSpPr/>
            <p:nvPr/>
          </p:nvSpPr>
          <p:spPr>
            <a:xfrm>
              <a:off x="6652002" y="3336419"/>
              <a:ext cx="203371" cy="54007"/>
            </a:xfrm>
            <a:custGeom>
              <a:avLst/>
              <a:gdLst/>
              <a:ahLst/>
              <a:cxnLst/>
              <a:rect l="l" t="t" r="r" b="b"/>
              <a:pathLst>
                <a:path w="204" h="54" extrusionOk="0">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121" name="Google Shape;121;p14"/>
            <p:cNvSpPr/>
            <p:nvPr/>
          </p:nvSpPr>
          <p:spPr>
            <a:xfrm>
              <a:off x="6687866" y="3390427"/>
              <a:ext cx="131643" cy="34598"/>
            </a:xfrm>
            <a:custGeom>
              <a:avLst/>
              <a:gdLst/>
              <a:ahLst/>
              <a:cxnLst/>
              <a:rect l="l" t="t" r="r" b="b"/>
              <a:pathLst>
                <a:path w="132" h="35" extrusionOk="0">
                  <a:moveTo>
                    <a:pt x="0" y="0"/>
                  </a:moveTo>
                  <a:cubicBezTo>
                    <a:pt x="0" y="19"/>
                    <a:pt x="29" y="35"/>
                    <a:pt x="66" y="35"/>
                  </a:cubicBezTo>
                  <a:cubicBezTo>
                    <a:pt x="102" y="35"/>
                    <a:pt x="132" y="19"/>
                    <a:pt x="132" y="0"/>
                  </a:cubicBezTo>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122" name="Google Shape;122;p14"/>
            <p:cNvSpPr/>
            <p:nvPr/>
          </p:nvSpPr>
          <p:spPr>
            <a:xfrm>
              <a:off x="6531329" y="2691707"/>
              <a:ext cx="444716" cy="537964"/>
            </a:xfrm>
            <a:custGeom>
              <a:avLst/>
              <a:gdLst/>
              <a:ahLst/>
              <a:cxnLst/>
              <a:rect l="l" t="t" r="r" b="b"/>
              <a:pathLst>
                <a:path w="446" h="540" extrusionOk="0">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123" name="Google Shape;123;p14"/>
            <p:cNvSpPr/>
            <p:nvPr/>
          </p:nvSpPr>
          <p:spPr>
            <a:xfrm>
              <a:off x="6652002" y="3229670"/>
              <a:ext cx="203371" cy="54007"/>
            </a:xfrm>
            <a:custGeom>
              <a:avLst/>
              <a:gdLst/>
              <a:ahLst/>
              <a:cxnLst/>
              <a:rect l="l" t="t" r="r" b="b"/>
              <a:pathLst>
                <a:path w="204" h="54" extrusionOk="0">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grpSp>
      <p:grpSp>
        <p:nvGrpSpPr>
          <p:cNvPr id="124" name="Google Shape;124;p14"/>
          <p:cNvGrpSpPr/>
          <p:nvPr/>
        </p:nvGrpSpPr>
        <p:grpSpPr>
          <a:xfrm rot="10800000" flipH="1">
            <a:off x="10434441" y="4416338"/>
            <a:ext cx="558957" cy="535290"/>
            <a:chOff x="3714" y="830"/>
            <a:chExt cx="199" cy="220"/>
          </a:xfrm>
        </p:grpSpPr>
        <p:sp>
          <p:nvSpPr>
            <p:cNvPr id="125" name="Google Shape;125;p14"/>
            <p:cNvSpPr/>
            <p:nvPr/>
          </p:nvSpPr>
          <p:spPr>
            <a:xfrm>
              <a:off x="3785" y="959"/>
              <a:ext cx="58" cy="91"/>
            </a:xfrm>
            <a:custGeom>
              <a:avLst/>
              <a:gdLst/>
              <a:ahLst/>
              <a:cxnLst/>
              <a:rect l="l" t="t" r="r" b="b"/>
              <a:pathLst>
                <a:path w="536" h="864" extrusionOk="0">
                  <a:moveTo>
                    <a:pt x="0" y="864"/>
                  </a:moveTo>
                  <a:lnTo>
                    <a:pt x="0" y="864"/>
                  </a:lnTo>
                  <a:lnTo>
                    <a:pt x="536" y="864"/>
                  </a:lnTo>
                  <a:lnTo>
                    <a:pt x="536" y="0"/>
                  </a:lnTo>
                  <a:lnTo>
                    <a:pt x="0" y="0"/>
                  </a:lnTo>
                  <a:lnTo>
                    <a:pt x="0" y="864"/>
                  </a:ln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26" name="Google Shape;126;p14"/>
            <p:cNvSpPr/>
            <p:nvPr/>
          </p:nvSpPr>
          <p:spPr>
            <a:xfrm>
              <a:off x="3715" y="1005"/>
              <a:ext cx="58" cy="45"/>
            </a:xfrm>
            <a:custGeom>
              <a:avLst/>
              <a:gdLst/>
              <a:ahLst/>
              <a:cxnLst/>
              <a:rect l="l" t="t" r="r" b="b"/>
              <a:pathLst>
                <a:path w="536" h="432" extrusionOk="0">
                  <a:moveTo>
                    <a:pt x="0" y="432"/>
                  </a:moveTo>
                  <a:lnTo>
                    <a:pt x="0" y="432"/>
                  </a:lnTo>
                  <a:lnTo>
                    <a:pt x="536" y="432"/>
                  </a:lnTo>
                  <a:lnTo>
                    <a:pt x="536" y="0"/>
                  </a:lnTo>
                  <a:lnTo>
                    <a:pt x="0" y="0"/>
                  </a:lnTo>
                  <a:lnTo>
                    <a:pt x="0" y="432"/>
                  </a:ln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27" name="Google Shape;127;p14"/>
            <p:cNvSpPr/>
            <p:nvPr/>
          </p:nvSpPr>
          <p:spPr>
            <a:xfrm>
              <a:off x="3714" y="830"/>
              <a:ext cx="144" cy="142"/>
            </a:xfrm>
            <a:custGeom>
              <a:avLst/>
              <a:gdLst/>
              <a:ahLst/>
              <a:cxnLst/>
              <a:rect l="l" t="t" r="r" b="b"/>
              <a:pathLst>
                <a:path w="1368" h="1353" extrusionOk="0">
                  <a:moveTo>
                    <a:pt x="1368" y="0"/>
                  </a:moveTo>
                  <a:lnTo>
                    <a:pt x="1368" y="0"/>
                  </a:lnTo>
                  <a:lnTo>
                    <a:pt x="851" y="0"/>
                  </a:lnTo>
                  <a:lnTo>
                    <a:pt x="982" y="133"/>
                  </a:lnTo>
                  <a:lnTo>
                    <a:pt x="12" y="1286"/>
                  </a:lnTo>
                  <a:cubicBezTo>
                    <a:pt x="0" y="1300"/>
                    <a:pt x="0" y="1320"/>
                    <a:pt x="11" y="1335"/>
                  </a:cubicBezTo>
                  <a:cubicBezTo>
                    <a:pt x="25" y="1351"/>
                    <a:pt x="48" y="1353"/>
                    <a:pt x="65" y="1340"/>
                  </a:cubicBezTo>
                  <a:lnTo>
                    <a:pt x="1236" y="389"/>
                  </a:lnTo>
                  <a:lnTo>
                    <a:pt x="1368" y="521"/>
                  </a:lnTo>
                  <a:lnTo>
                    <a:pt x="1368" y="0"/>
                  </a:lnTo>
                  <a:lnTo>
                    <a:pt x="1368" y="0"/>
                  </a:ln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28" name="Google Shape;128;p14"/>
            <p:cNvSpPr/>
            <p:nvPr/>
          </p:nvSpPr>
          <p:spPr>
            <a:xfrm>
              <a:off x="3855" y="914"/>
              <a:ext cx="58" cy="135"/>
            </a:xfrm>
            <a:custGeom>
              <a:avLst/>
              <a:gdLst/>
              <a:ahLst/>
              <a:cxnLst/>
              <a:rect l="l" t="t" r="r" b="b"/>
              <a:pathLst>
                <a:path w="536" h="1290" extrusionOk="0">
                  <a:moveTo>
                    <a:pt x="0" y="1290"/>
                  </a:moveTo>
                  <a:lnTo>
                    <a:pt x="0" y="1290"/>
                  </a:lnTo>
                  <a:lnTo>
                    <a:pt x="536" y="1290"/>
                  </a:lnTo>
                  <a:lnTo>
                    <a:pt x="536" y="0"/>
                  </a:lnTo>
                  <a:lnTo>
                    <a:pt x="0" y="0"/>
                  </a:lnTo>
                  <a:lnTo>
                    <a:pt x="0" y="1290"/>
                  </a:ln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grpSp>
        <p:nvGrpSpPr>
          <p:cNvPr id="129" name="Google Shape;129;p14"/>
          <p:cNvGrpSpPr/>
          <p:nvPr/>
        </p:nvGrpSpPr>
        <p:grpSpPr>
          <a:xfrm>
            <a:off x="8469557" y="4450402"/>
            <a:ext cx="824055" cy="468068"/>
            <a:chOff x="8048288" y="1753515"/>
            <a:chExt cx="1162770" cy="660460"/>
          </a:xfrm>
        </p:grpSpPr>
        <p:sp>
          <p:nvSpPr>
            <p:cNvPr id="130" name="Google Shape;130;p14"/>
            <p:cNvSpPr/>
            <p:nvPr/>
          </p:nvSpPr>
          <p:spPr>
            <a:xfrm>
              <a:off x="9003704" y="1753515"/>
              <a:ext cx="207354" cy="224255"/>
            </a:xfrm>
            <a:custGeom>
              <a:avLst/>
              <a:gdLst/>
              <a:ahLst/>
              <a:cxnLst/>
              <a:rect l="l" t="t" r="r" b="b"/>
              <a:pathLst>
                <a:path w="319" h="345" extrusionOk="0">
                  <a:moveTo>
                    <a:pt x="319" y="345"/>
                  </a:moveTo>
                  <a:lnTo>
                    <a:pt x="269" y="0"/>
                  </a:lnTo>
                  <a:lnTo>
                    <a:pt x="0" y="201"/>
                  </a:lnTo>
                </a:path>
              </a:pathLst>
            </a:custGeom>
            <a:noFill/>
            <a:ln w="12700" cap="rnd" cmpd="sng">
              <a:solidFill>
                <a:srgbClr val="FFFFFF"/>
              </a:solidFill>
              <a:prstDash val="solid"/>
              <a:round/>
              <a:headEnd type="none" w="med" len="med"/>
              <a:tailEnd type="none" w="med" len="med"/>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cxnSp>
          <p:nvCxnSpPr>
            <p:cNvPr id="131" name="Google Shape;131;p14"/>
            <p:cNvCxnSpPr/>
            <p:nvPr/>
          </p:nvCxnSpPr>
          <p:spPr>
            <a:xfrm flipH="1">
              <a:off x="8048288" y="2120772"/>
              <a:ext cx="168900" cy="219600"/>
            </a:xfrm>
            <a:prstGeom prst="straightConnector1">
              <a:avLst/>
            </a:prstGeom>
            <a:noFill/>
            <a:ln w="12700" cap="rnd" cmpd="sng">
              <a:solidFill>
                <a:srgbClr val="FFFFFF"/>
              </a:solidFill>
              <a:prstDash val="solid"/>
              <a:round/>
              <a:headEnd type="none" w="med" len="med"/>
              <a:tailEnd type="none" w="med" len="med"/>
            </a:ln>
          </p:spPr>
        </p:cxnSp>
        <p:cxnSp>
          <p:nvCxnSpPr>
            <p:cNvPr id="132" name="Google Shape;132;p14"/>
            <p:cNvCxnSpPr/>
            <p:nvPr/>
          </p:nvCxnSpPr>
          <p:spPr>
            <a:xfrm rot="10800000">
              <a:off x="8315243" y="2119326"/>
              <a:ext cx="150900" cy="165900"/>
            </a:xfrm>
            <a:prstGeom prst="straightConnector1">
              <a:avLst/>
            </a:prstGeom>
            <a:noFill/>
            <a:ln w="12700" cap="rnd" cmpd="sng">
              <a:solidFill>
                <a:srgbClr val="FFFFFF"/>
              </a:solidFill>
              <a:prstDash val="solid"/>
              <a:round/>
              <a:headEnd type="none" w="med" len="med"/>
              <a:tailEnd type="none" w="med" len="med"/>
            </a:ln>
          </p:spPr>
        </p:cxnSp>
        <p:cxnSp>
          <p:nvCxnSpPr>
            <p:cNvPr id="133" name="Google Shape;133;p14"/>
            <p:cNvCxnSpPr/>
            <p:nvPr/>
          </p:nvCxnSpPr>
          <p:spPr>
            <a:xfrm flipH="1">
              <a:off x="8548647" y="2057721"/>
              <a:ext cx="104700" cy="216600"/>
            </a:xfrm>
            <a:prstGeom prst="straightConnector1">
              <a:avLst/>
            </a:prstGeom>
            <a:noFill/>
            <a:ln w="12700" cap="rnd" cmpd="sng">
              <a:solidFill>
                <a:srgbClr val="FFFFFF"/>
              </a:solidFill>
              <a:prstDash val="solid"/>
              <a:round/>
              <a:headEnd type="none" w="med" len="med"/>
              <a:tailEnd type="none" w="med" len="med"/>
            </a:ln>
          </p:spPr>
        </p:cxnSp>
        <p:cxnSp>
          <p:nvCxnSpPr>
            <p:cNvPr id="134" name="Google Shape;134;p14"/>
            <p:cNvCxnSpPr/>
            <p:nvPr/>
          </p:nvCxnSpPr>
          <p:spPr>
            <a:xfrm rot="10800000">
              <a:off x="8763952" y="2019322"/>
              <a:ext cx="168900" cy="96900"/>
            </a:xfrm>
            <a:prstGeom prst="straightConnector1">
              <a:avLst/>
            </a:prstGeom>
            <a:noFill/>
            <a:ln w="12700" cap="rnd" cmpd="sng">
              <a:solidFill>
                <a:srgbClr val="FFFFFF"/>
              </a:solidFill>
              <a:prstDash val="solid"/>
              <a:round/>
              <a:headEnd type="none" w="med" len="med"/>
              <a:tailEnd type="none" w="med" len="med"/>
            </a:ln>
          </p:spPr>
        </p:cxnSp>
        <p:cxnSp>
          <p:nvCxnSpPr>
            <p:cNvPr id="135" name="Google Shape;135;p14"/>
            <p:cNvCxnSpPr/>
            <p:nvPr/>
          </p:nvCxnSpPr>
          <p:spPr>
            <a:xfrm flipH="1">
              <a:off x="9038758" y="1753515"/>
              <a:ext cx="139800" cy="325800"/>
            </a:xfrm>
            <a:prstGeom prst="straightConnector1">
              <a:avLst/>
            </a:prstGeom>
            <a:noFill/>
            <a:ln w="12700" cap="rnd" cmpd="sng">
              <a:solidFill>
                <a:srgbClr val="FFFFFF"/>
              </a:solidFill>
              <a:prstDash val="solid"/>
              <a:round/>
              <a:headEnd type="none" w="med" len="med"/>
              <a:tailEnd type="none" w="med" len="med"/>
            </a:ln>
          </p:spPr>
        </p:cxnSp>
        <p:sp>
          <p:nvSpPr>
            <p:cNvPr id="136" name="Google Shape;136;p14"/>
            <p:cNvSpPr/>
            <p:nvPr/>
          </p:nvSpPr>
          <p:spPr>
            <a:xfrm>
              <a:off x="8927003" y="2070071"/>
              <a:ext cx="147000" cy="147600"/>
            </a:xfrm>
            <a:prstGeom prst="ellipse">
              <a:avLst/>
            </a:prstGeom>
            <a:noFill/>
            <a:ln w="12700"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37" name="Google Shape;137;p14"/>
            <p:cNvSpPr/>
            <p:nvPr/>
          </p:nvSpPr>
          <p:spPr>
            <a:xfrm>
              <a:off x="8619547" y="1922518"/>
              <a:ext cx="147600" cy="147600"/>
            </a:xfrm>
            <a:prstGeom prst="ellipse">
              <a:avLst/>
            </a:prstGeom>
            <a:noFill/>
            <a:ln w="12700"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38" name="Google Shape;138;p14"/>
            <p:cNvSpPr/>
            <p:nvPr/>
          </p:nvSpPr>
          <p:spPr>
            <a:xfrm>
              <a:off x="8443393" y="2266375"/>
              <a:ext cx="147000" cy="147600"/>
            </a:xfrm>
            <a:prstGeom prst="ellipse">
              <a:avLst/>
            </a:prstGeom>
            <a:noFill/>
            <a:ln w="12700"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39" name="Google Shape;139;p14"/>
            <p:cNvSpPr/>
            <p:nvPr/>
          </p:nvSpPr>
          <p:spPr>
            <a:xfrm>
              <a:off x="8191188" y="1990119"/>
              <a:ext cx="147600" cy="147600"/>
            </a:xfrm>
            <a:prstGeom prst="ellipse">
              <a:avLst/>
            </a:prstGeom>
            <a:noFill/>
            <a:ln w="12700"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grpSp>
        <p:nvGrpSpPr>
          <p:cNvPr id="140" name="Google Shape;140;p14"/>
          <p:cNvGrpSpPr/>
          <p:nvPr/>
        </p:nvGrpSpPr>
        <p:grpSpPr>
          <a:xfrm rot="5400000">
            <a:off x="7812860" y="4926384"/>
            <a:ext cx="309904" cy="309904"/>
            <a:chOff x="5608915" y="627534"/>
            <a:chExt cx="501300" cy="501300"/>
          </a:xfrm>
        </p:grpSpPr>
        <p:sp>
          <p:nvSpPr>
            <p:cNvPr id="141" name="Google Shape;141;p14"/>
            <p:cNvSpPr/>
            <p:nvPr/>
          </p:nvSpPr>
          <p:spPr>
            <a:xfrm>
              <a:off x="5608915" y="627534"/>
              <a:ext cx="501300" cy="5013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sp>
          <p:nvSpPr>
            <p:cNvPr id="142" name="Google Shape;142;p14"/>
            <p:cNvSpPr/>
            <p:nvPr/>
          </p:nvSpPr>
          <p:spPr>
            <a:xfrm>
              <a:off x="5707118" y="743068"/>
              <a:ext cx="305100" cy="226500"/>
            </a:xfrm>
            <a:prstGeom prst="triangle">
              <a:avLst>
                <a:gd name="adj" fmla="val 50000"/>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grpSp>
      <p:grpSp>
        <p:nvGrpSpPr>
          <p:cNvPr id="143" name="Google Shape;143;p14"/>
          <p:cNvGrpSpPr/>
          <p:nvPr/>
        </p:nvGrpSpPr>
        <p:grpSpPr>
          <a:xfrm rot="5400000">
            <a:off x="9637345" y="4926384"/>
            <a:ext cx="309904" cy="309904"/>
            <a:chOff x="5608915" y="627534"/>
            <a:chExt cx="501300" cy="501300"/>
          </a:xfrm>
        </p:grpSpPr>
        <p:sp>
          <p:nvSpPr>
            <p:cNvPr id="144" name="Google Shape;144;p14"/>
            <p:cNvSpPr/>
            <p:nvPr/>
          </p:nvSpPr>
          <p:spPr>
            <a:xfrm>
              <a:off x="5608915" y="627534"/>
              <a:ext cx="501300" cy="5013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sp>
          <p:nvSpPr>
            <p:cNvPr id="145" name="Google Shape;145;p14"/>
            <p:cNvSpPr/>
            <p:nvPr/>
          </p:nvSpPr>
          <p:spPr>
            <a:xfrm>
              <a:off x="5707118" y="743068"/>
              <a:ext cx="305100" cy="226500"/>
            </a:xfrm>
            <a:prstGeom prst="triangle">
              <a:avLst>
                <a:gd name="adj" fmla="val 50000"/>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grpSp>
      <p:grpSp>
        <p:nvGrpSpPr>
          <p:cNvPr id="146" name="Google Shape;146;p14"/>
          <p:cNvGrpSpPr/>
          <p:nvPr/>
        </p:nvGrpSpPr>
        <p:grpSpPr>
          <a:xfrm rot="5400000">
            <a:off x="5985252" y="4926384"/>
            <a:ext cx="309904" cy="309904"/>
            <a:chOff x="5608915" y="627534"/>
            <a:chExt cx="501300" cy="501300"/>
          </a:xfrm>
        </p:grpSpPr>
        <p:sp>
          <p:nvSpPr>
            <p:cNvPr id="147" name="Google Shape;147;p14"/>
            <p:cNvSpPr/>
            <p:nvPr/>
          </p:nvSpPr>
          <p:spPr>
            <a:xfrm>
              <a:off x="5608915" y="627534"/>
              <a:ext cx="501300" cy="5013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sp>
          <p:nvSpPr>
            <p:cNvPr id="148" name="Google Shape;148;p14"/>
            <p:cNvSpPr/>
            <p:nvPr/>
          </p:nvSpPr>
          <p:spPr>
            <a:xfrm>
              <a:off x="5707118" y="743068"/>
              <a:ext cx="305100" cy="226500"/>
            </a:xfrm>
            <a:prstGeom prst="triangle">
              <a:avLst>
                <a:gd name="adj" fmla="val 50000"/>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grpSp>
      <p:grpSp>
        <p:nvGrpSpPr>
          <p:cNvPr id="149" name="Google Shape;149;p14"/>
          <p:cNvGrpSpPr/>
          <p:nvPr/>
        </p:nvGrpSpPr>
        <p:grpSpPr>
          <a:xfrm rot="5400000">
            <a:off x="4150256" y="4926384"/>
            <a:ext cx="309904" cy="309904"/>
            <a:chOff x="5608915" y="627534"/>
            <a:chExt cx="501300" cy="501300"/>
          </a:xfrm>
        </p:grpSpPr>
        <p:sp>
          <p:nvSpPr>
            <p:cNvPr id="150" name="Google Shape;150;p14"/>
            <p:cNvSpPr/>
            <p:nvPr/>
          </p:nvSpPr>
          <p:spPr>
            <a:xfrm>
              <a:off x="5608915" y="627534"/>
              <a:ext cx="501300" cy="5013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sp>
          <p:nvSpPr>
            <p:cNvPr id="151" name="Google Shape;151;p14"/>
            <p:cNvSpPr/>
            <p:nvPr/>
          </p:nvSpPr>
          <p:spPr>
            <a:xfrm>
              <a:off x="5707118" y="743068"/>
              <a:ext cx="305100" cy="226500"/>
            </a:xfrm>
            <a:prstGeom prst="triangle">
              <a:avLst>
                <a:gd name="adj" fmla="val 50000"/>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grpSp>
      <p:sp>
        <p:nvSpPr>
          <p:cNvPr id="152" name="Google Shape;152;p14"/>
          <p:cNvSpPr/>
          <p:nvPr/>
        </p:nvSpPr>
        <p:spPr>
          <a:xfrm rot="5400000">
            <a:off x="571281" y="4201777"/>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4"/>
          <p:cNvSpPr txBox="1"/>
          <p:nvPr/>
        </p:nvSpPr>
        <p:spPr>
          <a:xfrm>
            <a:off x="946174" y="5097300"/>
            <a:ext cx="1254900" cy="6441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a:solidFill>
                  <a:srgbClr val="000000"/>
                </a:solidFill>
                <a:latin typeface="Calibri"/>
                <a:ea typeface="Calibri"/>
                <a:cs typeface="Calibri"/>
                <a:sym typeface="Calibri"/>
              </a:rPr>
              <a:t>Access</a:t>
            </a:r>
            <a:endParaRPr/>
          </a:p>
          <a:p>
            <a:pPr marL="0" marR="0" lvl="0" indent="0" algn="ctr" rtl="0">
              <a:lnSpc>
                <a:spcPct val="90000"/>
              </a:lnSpc>
              <a:spcBef>
                <a:spcPts val="0"/>
              </a:spcBef>
              <a:spcAft>
                <a:spcPts val="0"/>
              </a:spcAft>
              <a:buNone/>
            </a:pPr>
            <a:r>
              <a:rPr lang="en-US" sz="1333">
                <a:solidFill>
                  <a:srgbClr val="000000"/>
                </a:solidFill>
                <a:latin typeface="Calibri"/>
                <a:ea typeface="Calibri"/>
                <a:cs typeface="Calibri"/>
                <a:sym typeface="Calibri"/>
              </a:rPr>
              <a:t>% with access </a:t>
            </a:r>
            <a:endParaRPr/>
          </a:p>
        </p:txBody>
      </p:sp>
      <p:grpSp>
        <p:nvGrpSpPr>
          <p:cNvPr id="154" name="Google Shape;154;p14"/>
          <p:cNvGrpSpPr/>
          <p:nvPr/>
        </p:nvGrpSpPr>
        <p:grpSpPr>
          <a:xfrm rot="5400000">
            <a:off x="2306241" y="4926384"/>
            <a:ext cx="309904" cy="309904"/>
            <a:chOff x="5608915" y="627534"/>
            <a:chExt cx="501300" cy="501300"/>
          </a:xfrm>
        </p:grpSpPr>
        <p:sp>
          <p:nvSpPr>
            <p:cNvPr id="155" name="Google Shape;155;p14"/>
            <p:cNvSpPr/>
            <p:nvPr/>
          </p:nvSpPr>
          <p:spPr>
            <a:xfrm>
              <a:off x="5608915" y="627534"/>
              <a:ext cx="501300" cy="5013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sp>
          <p:nvSpPr>
            <p:cNvPr id="156" name="Google Shape;156;p14"/>
            <p:cNvSpPr/>
            <p:nvPr/>
          </p:nvSpPr>
          <p:spPr>
            <a:xfrm>
              <a:off x="5707118" y="743068"/>
              <a:ext cx="305100" cy="226500"/>
            </a:xfrm>
            <a:prstGeom prst="triangle">
              <a:avLst>
                <a:gd name="adj" fmla="val 50000"/>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grpSp>
      <p:sp>
        <p:nvSpPr>
          <p:cNvPr id="157" name="Google Shape;157;p14"/>
          <p:cNvSpPr/>
          <p:nvPr/>
        </p:nvSpPr>
        <p:spPr>
          <a:xfrm>
            <a:off x="1301324" y="4392234"/>
            <a:ext cx="544600" cy="584371"/>
          </a:xfrm>
          <a:custGeom>
            <a:avLst/>
            <a:gdLst/>
            <a:ahLst/>
            <a:cxnLst/>
            <a:rect l="l" t="t" r="r" b="b"/>
            <a:pathLst>
              <a:path w="527" h="567" extrusionOk="0">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76"/>
        <p:cNvGrpSpPr/>
        <p:nvPr/>
      </p:nvGrpSpPr>
      <p:grpSpPr>
        <a:xfrm>
          <a:off x="0" y="0"/>
          <a:ext cx="0" cy="0"/>
          <a:chOff x="0" y="0"/>
          <a:chExt cx="0" cy="0"/>
        </a:xfrm>
      </p:grpSpPr>
      <p:sp>
        <p:nvSpPr>
          <p:cNvPr id="677" name="Google Shape;677;p3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50800" algn="l" rtl="0">
              <a:lnSpc>
                <a:spcPct val="90000"/>
              </a:lnSpc>
              <a:spcBef>
                <a:spcPts val="0"/>
              </a:spcBef>
              <a:spcAft>
                <a:spcPts val="0"/>
              </a:spcAft>
              <a:buClr>
                <a:schemeClr val="dk1"/>
              </a:buClr>
              <a:buSzPts val="2800"/>
              <a:buNone/>
            </a:pPr>
            <a:endParaRPr/>
          </a:p>
        </p:txBody>
      </p:sp>
      <p:graphicFrame>
        <p:nvGraphicFramePr>
          <p:cNvPr id="678" name="Google Shape;678;p32"/>
          <p:cNvGraphicFramePr/>
          <p:nvPr/>
        </p:nvGraphicFramePr>
        <p:xfrm>
          <a:off x="349623" y="403412"/>
          <a:ext cx="3000000" cy="3000000"/>
        </p:xfrm>
        <a:graphic>
          <a:graphicData uri="http://schemas.openxmlformats.org/drawingml/2006/table">
            <a:tbl>
              <a:tblPr>
                <a:noFill/>
                <a:tableStyleId>{5A4B7E40-C665-4B59-B7B5-B97E8B16871E}</a:tableStyleId>
              </a:tblPr>
              <a:tblGrid>
                <a:gridCol w="11349325">
                  <a:extLst>
                    <a:ext uri="{9D8B030D-6E8A-4147-A177-3AD203B41FA5}">
                      <a16:colId xmlns:a16="http://schemas.microsoft.com/office/drawing/2014/main" val="20000"/>
                    </a:ext>
                  </a:extLst>
                </a:gridCol>
              </a:tblGrid>
              <a:tr h="1842600">
                <a:tc>
                  <a:txBody>
                    <a:bodyPr/>
                    <a:lstStyle/>
                    <a:p>
                      <a:pPr marL="0" marR="0" lvl="0" indent="0" algn="ctr" rtl="0">
                        <a:lnSpc>
                          <a:spcPct val="115000"/>
                        </a:lnSpc>
                        <a:spcBef>
                          <a:spcPts val="0"/>
                        </a:spcBef>
                        <a:spcAft>
                          <a:spcPts val="0"/>
                        </a:spcAft>
                        <a:buNone/>
                      </a:pPr>
                      <a:r>
                        <a:rPr lang="en-US" sz="1100" b="1" u="none" strike="noStrike" cap="none">
                          <a:latin typeface="Arial"/>
                          <a:ea typeface="Arial"/>
                          <a:cs typeface="Arial"/>
                          <a:sym typeface="Arial"/>
                        </a:rPr>
                        <a:t>Summarize your data here in narrative form and paste it into the strategy template </a:t>
                      </a:r>
                      <a:r>
                        <a:rPr lang="en-US" sz="1100" b="1">
                          <a:latin typeface="Arial"/>
                          <a:ea typeface="Arial"/>
                          <a:cs typeface="Arial"/>
                          <a:sym typeface="Arial"/>
                        </a:rPr>
                        <a:t>ITN Use</a:t>
                      </a:r>
                      <a:r>
                        <a:rPr lang="en-US" sz="1100" b="1" u="none" strike="noStrike" cap="none">
                          <a:latin typeface="Arial"/>
                          <a:ea typeface="Arial"/>
                          <a:cs typeface="Arial"/>
                          <a:sym typeface="Arial"/>
                        </a:rPr>
                        <a:t> behavior analysis section</a:t>
                      </a:r>
                      <a:endParaRPr/>
                    </a:p>
                  </a:txBody>
                  <a:tcPr marL="50800" marR="38100" marT="63500" marB="63500"/>
                </a:tc>
                <a:extLst>
                  <a:ext uri="{0D108BD9-81ED-4DB2-BD59-A6C34878D82A}">
                    <a16:rowId xmlns:a16="http://schemas.microsoft.com/office/drawing/2014/main" val="10000"/>
                  </a:ext>
                </a:extLst>
              </a:tr>
              <a:tr h="4122125">
                <a:tc>
                  <a:txBody>
                    <a:bodyPr/>
                    <a:lstStyle/>
                    <a:p>
                      <a:pPr marL="0" marR="0" lvl="0" indent="0" algn="l" rtl="0">
                        <a:lnSpc>
                          <a:spcPct val="115000"/>
                        </a:lnSpc>
                        <a:spcBef>
                          <a:spcPts val="0"/>
                        </a:spcBef>
                        <a:spcAft>
                          <a:spcPts val="0"/>
                        </a:spcAft>
                        <a:buNone/>
                      </a:pPr>
                      <a:r>
                        <a:rPr lang="en-US" sz="1100" u="none" strike="noStrike" cap="none"/>
                        <a:t>Behavior analysis:</a:t>
                      </a:r>
                      <a:endParaRPr/>
                    </a:p>
                    <a:p>
                      <a:pPr marL="0" marR="0" lvl="0" indent="0" algn="l" rtl="0">
                        <a:lnSpc>
                          <a:spcPct val="115000"/>
                        </a:lnSpc>
                        <a:spcBef>
                          <a:spcPts val="0"/>
                        </a:spcBef>
                        <a:spcAft>
                          <a:spcPts val="0"/>
                        </a:spcAft>
                        <a:buNone/>
                      </a:pPr>
                      <a:r>
                        <a:rPr lang="en-US" sz="1100" u="none" strike="noStrike" cap="none"/>
                        <a:t> </a:t>
                      </a:r>
                      <a:endParaRPr/>
                    </a:p>
                    <a:p>
                      <a:pPr marL="0" marR="0" lvl="0" indent="0" algn="l" rtl="0">
                        <a:lnSpc>
                          <a:spcPct val="115000"/>
                        </a:lnSpc>
                        <a:spcBef>
                          <a:spcPts val="0"/>
                        </a:spcBef>
                        <a:spcAft>
                          <a:spcPts val="0"/>
                        </a:spcAft>
                        <a:buNone/>
                      </a:pPr>
                      <a:r>
                        <a:rPr lang="en-US" sz="11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1"/>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83"/>
        <p:cNvGrpSpPr/>
        <p:nvPr/>
      </p:nvGrpSpPr>
      <p:grpSpPr>
        <a:xfrm>
          <a:off x="0" y="0"/>
          <a:ext cx="0" cy="0"/>
          <a:chOff x="0" y="0"/>
          <a:chExt cx="0" cy="0"/>
        </a:xfrm>
      </p:grpSpPr>
      <p:sp>
        <p:nvSpPr>
          <p:cNvPr id="684" name="Google Shape;684;p3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Audience analysis and strategic approaches</a:t>
            </a:r>
            <a:endParaRPr/>
          </a:p>
        </p:txBody>
      </p:sp>
      <p:sp>
        <p:nvSpPr>
          <p:cNvPr id="685" name="Google Shape;685;p3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Clr>
                <a:schemeClr val="dk1"/>
              </a:buClr>
              <a:buSzPts val="2800"/>
              <a:buChar char="•"/>
            </a:pPr>
            <a:r>
              <a:rPr lang="en-US"/>
              <a:t>An </a:t>
            </a:r>
            <a:r>
              <a:rPr lang="en-US" b="1"/>
              <a:t>audience analysis </a:t>
            </a:r>
            <a:r>
              <a:rPr lang="en-US"/>
              <a:t>should describe primary, secondary, and tertiary audience characteristics as they relate to each behaviour. Both socio-demographic (sex, age, language, etc.) and psycho-social characteristics (personality, attitudes, beliefs, values, emotions, etc.) should be described, as well as any available data on media consumption habits, message exposure, and message recall among specific sub-groups</a:t>
            </a:r>
            <a:endParaRPr/>
          </a:p>
          <a:p>
            <a:pPr marL="228600" lvl="0" indent="-228600" algn="l" rtl="0">
              <a:lnSpc>
                <a:spcPct val="80000"/>
              </a:lnSpc>
              <a:spcBef>
                <a:spcPts val="1000"/>
              </a:spcBef>
              <a:spcAft>
                <a:spcPts val="0"/>
              </a:spcAft>
              <a:buClr>
                <a:schemeClr val="dk1"/>
              </a:buClr>
              <a:buSzPts val="2800"/>
              <a:buChar char="•"/>
            </a:pPr>
            <a:r>
              <a:rPr lang="en-US" b="1"/>
              <a:t>Strategic approaches </a:t>
            </a:r>
            <a:r>
              <a:rPr lang="en-US"/>
              <a:t>should describe how to best reach and influence each audience. Following the socio-ecological model, use the audience analysis to specify how to reach and influence each audience at the structural, social, and individual level.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89"/>
        <p:cNvGrpSpPr/>
        <p:nvPr/>
      </p:nvGrpSpPr>
      <p:grpSpPr>
        <a:xfrm>
          <a:off x="0" y="0"/>
          <a:ext cx="0" cy="0"/>
          <a:chOff x="0" y="0"/>
          <a:chExt cx="0" cy="0"/>
        </a:xfrm>
      </p:grpSpPr>
      <p:sp>
        <p:nvSpPr>
          <p:cNvPr id="690" name="Google Shape;690;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Audience analysis and strategic approaches</a:t>
            </a:r>
            <a:endParaRPr/>
          </a:p>
        </p:txBody>
      </p:sp>
      <p:graphicFrame>
        <p:nvGraphicFramePr>
          <p:cNvPr id="691" name="Google Shape;691;p34"/>
          <p:cNvGraphicFramePr/>
          <p:nvPr/>
        </p:nvGraphicFramePr>
        <p:xfrm>
          <a:off x="838200" y="1593469"/>
          <a:ext cx="3000000" cy="3000000"/>
        </p:xfrm>
        <a:graphic>
          <a:graphicData uri="http://schemas.openxmlformats.org/drawingml/2006/table">
            <a:tbl>
              <a:tblPr>
                <a:noFill/>
                <a:tableStyleId>{5A4B7E40-C665-4B59-B7B5-B97E8B16871E}</a:tableStyleId>
              </a:tblPr>
              <a:tblGrid>
                <a:gridCol w="10515600">
                  <a:extLst>
                    <a:ext uri="{9D8B030D-6E8A-4147-A177-3AD203B41FA5}">
                      <a16:colId xmlns:a16="http://schemas.microsoft.com/office/drawing/2014/main" val="20000"/>
                    </a:ext>
                  </a:extLst>
                </a:gridCol>
              </a:tblGrid>
              <a:tr h="398675">
                <a:tc>
                  <a:txBody>
                    <a:bodyPr/>
                    <a:lstStyle/>
                    <a:p>
                      <a:pPr marL="0" marR="0" lvl="0" indent="0" algn="ctr" rtl="0">
                        <a:lnSpc>
                          <a:spcPct val="115000"/>
                        </a:lnSpc>
                        <a:spcBef>
                          <a:spcPts val="0"/>
                        </a:spcBef>
                        <a:spcAft>
                          <a:spcPts val="0"/>
                        </a:spcAft>
                        <a:buNone/>
                      </a:pPr>
                      <a:r>
                        <a:rPr lang="en-US" sz="1100"/>
                        <a:t>ITN Use</a:t>
                      </a:r>
                      <a:r>
                        <a:rPr lang="en-US" sz="1100" u="none" strike="noStrike" cap="none"/>
                        <a:t> audience analysis</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0"/>
                  </a:ext>
                </a:extLst>
              </a:tr>
              <a:tr h="1899150">
                <a:tc>
                  <a:txBody>
                    <a:bodyPr/>
                    <a:lstStyle/>
                    <a:p>
                      <a:pPr marL="0" marR="0" lvl="0" indent="0" algn="l" rtl="0">
                        <a:lnSpc>
                          <a:spcPct val="115000"/>
                        </a:lnSpc>
                        <a:spcBef>
                          <a:spcPts val="0"/>
                        </a:spcBef>
                        <a:spcAft>
                          <a:spcPts val="0"/>
                        </a:spcAft>
                        <a:buNone/>
                      </a:pPr>
                      <a:endParaRPr sz="1100" u="none" strike="noStrike" cap="none"/>
                    </a:p>
                    <a:p>
                      <a:pPr marL="0" marR="0" lvl="0" indent="0" algn="l" rtl="0">
                        <a:lnSpc>
                          <a:spcPct val="115000"/>
                        </a:lnSpc>
                        <a:spcBef>
                          <a:spcPts val="0"/>
                        </a:spcBef>
                        <a:spcAft>
                          <a:spcPts val="0"/>
                        </a:spcAft>
                        <a:buNone/>
                      </a:pPr>
                      <a:r>
                        <a:rPr lang="en-US" sz="1100" b="1" u="none" strike="noStrike" cap="none"/>
                        <a:t>Audience analysis:</a:t>
                      </a:r>
                      <a:endParaRPr/>
                    </a:p>
                    <a:p>
                      <a:pPr marL="0" marR="0" lvl="0" indent="0" algn="l" rtl="0">
                        <a:lnSpc>
                          <a:spcPct val="115000"/>
                        </a:lnSpc>
                        <a:spcBef>
                          <a:spcPts val="0"/>
                        </a:spcBef>
                        <a:spcAft>
                          <a:spcPts val="0"/>
                        </a:spcAft>
                        <a:buNone/>
                      </a:pPr>
                      <a:endParaRPr sz="1100" b="1" u="none" strike="noStrike" cap="none"/>
                    </a:p>
                    <a:p>
                      <a:pPr marL="0" marR="0" lvl="0" indent="0" algn="l" rtl="0">
                        <a:lnSpc>
                          <a:spcPct val="115000"/>
                        </a:lnSpc>
                        <a:spcBef>
                          <a:spcPts val="0"/>
                        </a:spcBef>
                        <a:spcAft>
                          <a:spcPts val="0"/>
                        </a:spcAft>
                        <a:buNone/>
                      </a:pPr>
                      <a:r>
                        <a:rPr lang="en-US" sz="1100" u="none" strike="noStrike" cap="none"/>
                        <a:t>Primary audience:</a:t>
                      </a:r>
                      <a:endParaRPr/>
                    </a:p>
                    <a:p>
                      <a:pPr marL="0" marR="0" lvl="0" indent="0" algn="l" rtl="0">
                        <a:lnSpc>
                          <a:spcPct val="115000"/>
                        </a:lnSpc>
                        <a:spcBef>
                          <a:spcPts val="0"/>
                        </a:spcBef>
                        <a:spcAft>
                          <a:spcPts val="0"/>
                        </a:spcAft>
                        <a:buNone/>
                      </a:pPr>
                      <a:r>
                        <a:rPr lang="en-US" sz="1100" u="none" strike="noStrike" cap="none"/>
                        <a:t> </a:t>
                      </a:r>
                      <a:endParaRPr/>
                    </a:p>
                    <a:p>
                      <a:pPr marL="0" marR="0" lvl="0" indent="0" algn="l" rtl="0">
                        <a:lnSpc>
                          <a:spcPct val="115000"/>
                        </a:lnSpc>
                        <a:spcBef>
                          <a:spcPts val="0"/>
                        </a:spcBef>
                        <a:spcAft>
                          <a:spcPts val="0"/>
                        </a:spcAft>
                        <a:buNone/>
                      </a:pPr>
                      <a:r>
                        <a:rPr lang="en-US" sz="1100" u="none" strike="noStrike" cap="none"/>
                        <a:t>Secondary audiences:</a:t>
                      </a:r>
                      <a:endParaRPr/>
                    </a:p>
                    <a:p>
                      <a:pPr marL="0" marR="0" lvl="0" indent="0" algn="l" rtl="0">
                        <a:lnSpc>
                          <a:spcPct val="115000"/>
                        </a:lnSpc>
                        <a:spcBef>
                          <a:spcPts val="0"/>
                        </a:spcBef>
                        <a:spcAft>
                          <a:spcPts val="0"/>
                        </a:spcAft>
                        <a:buNone/>
                      </a:pPr>
                      <a:r>
                        <a:rPr lang="en-US" sz="1100" u="none" strike="noStrike" cap="none"/>
                        <a:t> </a:t>
                      </a:r>
                      <a:endParaRPr/>
                    </a:p>
                    <a:p>
                      <a:pPr marL="0" marR="0" lvl="0" indent="0" algn="l" rtl="0">
                        <a:lnSpc>
                          <a:spcPct val="115000"/>
                        </a:lnSpc>
                        <a:spcBef>
                          <a:spcPts val="0"/>
                        </a:spcBef>
                        <a:spcAft>
                          <a:spcPts val="0"/>
                        </a:spcAft>
                        <a:buNone/>
                      </a:pPr>
                      <a:r>
                        <a:rPr lang="en-US" sz="1100" u="none" strike="noStrike" cap="none"/>
                        <a:t>Tertiary audiences:</a:t>
                      </a:r>
                      <a:endParaRPr/>
                    </a:p>
                    <a:p>
                      <a:pPr marL="0" marR="0" lvl="0" indent="0" algn="l" rtl="0">
                        <a:lnSpc>
                          <a:spcPct val="115000"/>
                        </a:lnSpc>
                        <a:spcBef>
                          <a:spcPts val="0"/>
                        </a:spcBef>
                        <a:spcAft>
                          <a:spcPts val="0"/>
                        </a:spcAft>
                        <a:buNone/>
                      </a:pPr>
                      <a:r>
                        <a:rPr lang="en-US" sz="1100" u="none" strike="noStrike" cap="none"/>
                        <a:t> </a:t>
                      </a:r>
                      <a:endParaRPr/>
                    </a:p>
                  </a:txBody>
                  <a:tcPr marL="50800" marR="38100" marT="63500" marB="63500"/>
                </a:tc>
                <a:extLst>
                  <a:ext uri="{0D108BD9-81ED-4DB2-BD59-A6C34878D82A}">
                    <a16:rowId xmlns:a16="http://schemas.microsoft.com/office/drawing/2014/main" val="10001"/>
                  </a:ext>
                </a:extLst>
              </a:tr>
              <a:tr h="1899150">
                <a:tc>
                  <a:txBody>
                    <a:bodyPr/>
                    <a:lstStyle/>
                    <a:p>
                      <a:pPr marL="0" marR="0" lvl="0" indent="0" algn="l" rtl="0">
                        <a:lnSpc>
                          <a:spcPct val="115000"/>
                        </a:lnSpc>
                        <a:spcBef>
                          <a:spcPts val="0"/>
                        </a:spcBef>
                        <a:spcAft>
                          <a:spcPts val="0"/>
                        </a:spcAft>
                        <a:buNone/>
                      </a:pPr>
                      <a:r>
                        <a:rPr lang="en-US" sz="1100" b="1" u="none" strike="noStrike" cap="none"/>
                        <a:t>Strategic communication approaches: </a:t>
                      </a:r>
                      <a:endParaRPr/>
                    </a:p>
                    <a:p>
                      <a:pPr marL="0" marR="0" lvl="0" indent="0" algn="l" rtl="0">
                        <a:lnSpc>
                          <a:spcPct val="115000"/>
                        </a:lnSpc>
                        <a:spcBef>
                          <a:spcPts val="0"/>
                        </a:spcBef>
                        <a:spcAft>
                          <a:spcPts val="0"/>
                        </a:spcAft>
                        <a:buNone/>
                      </a:pPr>
                      <a:r>
                        <a:rPr lang="en-US" sz="1100" u="none" strike="noStrike" cap="none"/>
                        <a:t> </a:t>
                      </a:r>
                      <a:endParaRPr/>
                    </a:p>
                    <a:p>
                      <a:pPr marL="0" marR="0" lvl="0" indent="0" algn="l" rtl="0">
                        <a:lnSpc>
                          <a:spcPct val="115000"/>
                        </a:lnSpc>
                        <a:spcBef>
                          <a:spcPts val="0"/>
                        </a:spcBef>
                        <a:spcAft>
                          <a:spcPts val="0"/>
                        </a:spcAft>
                        <a:buNone/>
                      </a:pPr>
                      <a:r>
                        <a:rPr lang="en-US" sz="1100" u="none" strike="noStrike" cap="none"/>
                        <a:t>Primary audience:</a:t>
                      </a:r>
                      <a:endParaRPr/>
                    </a:p>
                    <a:p>
                      <a:pPr marL="0" marR="0" lvl="0" indent="0" algn="l" rtl="0">
                        <a:lnSpc>
                          <a:spcPct val="115000"/>
                        </a:lnSpc>
                        <a:spcBef>
                          <a:spcPts val="0"/>
                        </a:spcBef>
                        <a:spcAft>
                          <a:spcPts val="0"/>
                        </a:spcAft>
                        <a:buNone/>
                      </a:pPr>
                      <a:r>
                        <a:rPr lang="en-US" sz="1100" u="none" strike="noStrike" cap="none"/>
                        <a:t> </a:t>
                      </a:r>
                      <a:endParaRPr/>
                    </a:p>
                    <a:p>
                      <a:pPr marL="0" marR="0" lvl="0" indent="0" algn="l" rtl="0">
                        <a:lnSpc>
                          <a:spcPct val="115000"/>
                        </a:lnSpc>
                        <a:spcBef>
                          <a:spcPts val="0"/>
                        </a:spcBef>
                        <a:spcAft>
                          <a:spcPts val="0"/>
                        </a:spcAft>
                        <a:buNone/>
                      </a:pPr>
                      <a:r>
                        <a:rPr lang="en-US" sz="1100" u="none" strike="noStrike" cap="none"/>
                        <a:t>Secondary audiences:</a:t>
                      </a:r>
                      <a:endParaRPr/>
                    </a:p>
                    <a:p>
                      <a:pPr marL="0" marR="0" lvl="0" indent="0" algn="l" rtl="0">
                        <a:lnSpc>
                          <a:spcPct val="115000"/>
                        </a:lnSpc>
                        <a:spcBef>
                          <a:spcPts val="0"/>
                        </a:spcBef>
                        <a:spcAft>
                          <a:spcPts val="0"/>
                        </a:spcAft>
                        <a:buNone/>
                      </a:pPr>
                      <a:r>
                        <a:rPr lang="en-US" sz="1100" u="none" strike="noStrike" cap="none"/>
                        <a:t> </a:t>
                      </a:r>
                      <a:endParaRPr/>
                    </a:p>
                    <a:p>
                      <a:pPr marL="0" marR="0" lvl="0" indent="0" algn="l" rtl="0">
                        <a:lnSpc>
                          <a:spcPct val="115000"/>
                        </a:lnSpc>
                        <a:spcBef>
                          <a:spcPts val="0"/>
                        </a:spcBef>
                        <a:spcAft>
                          <a:spcPts val="0"/>
                        </a:spcAft>
                        <a:buNone/>
                      </a:pPr>
                      <a:r>
                        <a:rPr lang="en-US" sz="1100" u="none" strike="noStrike" cap="none"/>
                        <a:t>Tertiary audiences:</a:t>
                      </a:r>
                      <a:endParaRPr/>
                    </a:p>
                  </a:txBody>
                  <a:tcPr marL="50800" marR="38100" marT="63500" marB="63500"/>
                </a:tc>
                <a:extLst>
                  <a:ext uri="{0D108BD9-81ED-4DB2-BD59-A6C34878D82A}">
                    <a16:rowId xmlns:a16="http://schemas.microsoft.com/office/drawing/2014/main" val="10002"/>
                  </a:ext>
                </a:extLst>
              </a:tr>
              <a:tr h="529650">
                <a:tc>
                  <a:txBody>
                    <a:bodyPr/>
                    <a:lstStyle/>
                    <a:p>
                      <a:pPr marL="0" marR="0" lvl="0" indent="0" algn="l" rtl="0">
                        <a:lnSpc>
                          <a:spcPct val="115000"/>
                        </a:lnSpc>
                        <a:spcBef>
                          <a:spcPts val="0"/>
                        </a:spcBef>
                        <a:spcAft>
                          <a:spcPts val="0"/>
                        </a:spcAft>
                        <a:buNone/>
                      </a:pPr>
                      <a:r>
                        <a:rPr lang="en-US" sz="1100" u="none" strike="noStrike" cap="none"/>
                        <a:t>(</a:t>
                      </a:r>
                      <a:r>
                        <a:rPr lang="en-US" sz="1100" b="1" u="none" strike="noStrike" cap="none"/>
                        <a:t>Where appropriate) Considerations for low, very low, and zero transmission:</a:t>
                      </a:r>
                      <a:endParaRPr sz="1100" b="1"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3"/>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696"/>
        <p:cNvGrpSpPr/>
        <p:nvPr/>
      </p:nvGrpSpPr>
      <p:grpSpPr>
        <a:xfrm>
          <a:off x="0" y="0"/>
          <a:ext cx="0" cy="0"/>
          <a:chOff x="0" y="0"/>
          <a:chExt cx="0" cy="0"/>
        </a:xfrm>
      </p:grpSpPr>
      <p:sp>
        <p:nvSpPr>
          <p:cNvPr id="697" name="Google Shape;697;p3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Behavior-specific communication plans</a:t>
            </a:r>
            <a:endParaRPr/>
          </a:p>
        </p:txBody>
      </p:sp>
      <p:sp>
        <p:nvSpPr>
          <p:cNvPr id="698" name="Google Shape;698;p3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a:t>Each intervention-specific plan should contain </a:t>
            </a:r>
            <a:r>
              <a:rPr lang="en-US" b="1"/>
              <a:t>behavior-specific plans</a:t>
            </a:r>
            <a:r>
              <a:rPr lang="en-US"/>
              <a:t>, which address specific behavioural objectives. A behavioural objective articulates what behavior must change. Behavioural objectives measure a single behavior and specify the audience whose behavior is expected to change.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03"/>
        <p:cNvGrpSpPr/>
        <p:nvPr/>
      </p:nvGrpSpPr>
      <p:grpSpPr>
        <a:xfrm>
          <a:off x="0" y="0"/>
          <a:ext cx="0" cy="0"/>
          <a:chOff x="0" y="0"/>
          <a:chExt cx="0" cy="0"/>
        </a:xfrm>
      </p:grpSpPr>
      <p:sp>
        <p:nvSpPr>
          <p:cNvPr id="704" name="Google Shape;704;p3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ITN Use behavior no.1 [list here]</a:t>
            </a:r>
            <a:endParaRPr/>
          </a:p>
        </p:txBody>
      </p:sp>
      <p:graphicFrame>
        <p:nvGraphicFramePr>
          <p:cNvPr id="705" name="Google Shape;705;p36"/>
          <p:cNvGraphicFramePr/>
          <p:nvPr/>
        </p:nvGraphicFramePr>
        <p:xfrm>
          <a:off x="948904" y="1500995"/>
          <a:ext cx="3000000" cy="3000000"/>
        </p:xfrm>
        <a:graphic>
          <a:graphicData uri="http://schemas.openxmlformats.org/drawingml/2006/table">
            <a:tbl>
              <a:tblPr>
                <a:noFill/>
                <a:tableStyleId>{5A4B7E40-C665-4B59-B7B5-B97E8B16871E}</a:tableStyleId>
              </a:tblPr>
              <a:tblGrid>
                <a:gridCol w="1753950">
                  <a:extLst>
                    <a:ext uri="{9D8B030D-6E8A-4147-A177-3AD203B41FA5}">
                      <a16:colId xmlns:a16="http://schemas.microsoft.com/office/drawing/2014/main" val="20000"/>
                    </a:ext>
                  </a:extLst>
                </a:gridCol>
                <a:gridCol w="8761650">
                  <a:extLst>
                    <a:ext uri="{9D8B030D-6E8A-4147-A177-3AD203B41FA5}">
                      <a16:colId xmlns:a16="http://schemas.microsoft.com/office/drawing/2014/main" val="20001"/>
                    </a:ext>
                  </a:extLst>
                </a:gridCol>
              </a:tblGrid>
              <a:tr h="765600">
                <a:tc rowSpan="5">
                  <a:txBody>
                    <a:bodyPr/>
                    <a:lstStyle/>
                    <a:p>
                      <a:pPr marL="0" marR="0" lvl="0" indent="0" algn="l" rtl="0">
                        <a:lnSpc>
                          <a:spcPct val="106000"/>
                        </a:lnSpc>
                        <a:spcBef>
                          <a:spcPts val="0"/>
                        </a:spcBef>
                        <a:spcAft>
                          <a:spcPts val="0"/>
                        </a:spcAft>
                        <a:buNone/>
                      </a:pPr>
                      <a:r>
                        <a:rPr lang="en-US" sz="1000" u="none" strike="noStrike" cap="none"/>
                        <a:t>Behavior objective [list here]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tc>
                  <a:txBody>
                    <a:bodyPr/>
                    <a:lstStyle/>
                    <a:p>
                      <a:pPr marL="0" marR="0" lvl="0" indent="0" algn="l" rtl="0">
                        <a:lnSpc>
                          <a:spcPct val="106000"/>
                        </a:lnSpc>
                        <a:spcBef>
                          <a:spcPts val="0"/>
                        </a:spcBef>
                        <a:spcAft>
                          <a:spcPts val="0"/>
                        </a:spcAft>
                        <a:buNone/>
                      </a:pPr>
                      <a:r>
                        <a:rPr lang="en-US" sz="1000" u="none" strike="noStrike" cap="none"/>
                        <a:t>Primary audience: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0"/>
                  </a:ext>
                </a:extLst>
              </a:tr>
              <a:tr h="765600">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Secondary audience::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1"/>
                  </a:ext>
                </a:extLst>
              </a:tr>
              <a:tr h="1377475">
                <a:tc vMerge="1">
                  <a:txBody>
                    <a:bodyPr/>
                    <a:lstStyle/>
                    <a:p>
                      <a:endParaRPr lang="en-US"/>
                    </a:p>
                  </a:txBody>
                  <a:tcPr/>
                </a:tc>
                <a:tc>
                  <a:txBody>
                    <a:bodyPr/>
                    <a:lstStyle/>
                    <a:p>
                      <a:pPr marL="0" marR="0" lvl="0" indent="0" algn="l" rtl="0">
                        <a:lnSpc>
                          <a:spcPct val="115000"/>
                        </a:lnSpc>
                        <a:spcBef>
                          <a:spcPts val="0"/>
                        </a:spcBef>
                        <a:spcAft>
                          <a:spcPts val="0"/>
                        </a:spcAft>
                        <a:buNone/>
                      </a:pPr>
                      <a:r>
                        <a:rPr lang="en-US" sz="1000" u="none" strike="noStrike" cap="none"/>
                        <a:t>Communication objective n°1 :</a:t>
                      </a:r>
                      <a:endParaRPr sz="1100" u="none" strike="noStrike" cap="none"/>
                    </a:p>
                    <a:p>
                      <a:pPr marL="0" marR="0" lvl="0" indent="0" algn="l" rtl="0">
                        <a:lnSpc>
                          <a:spcPct val="115000"/>
                        </a:lnSpc>
                        <a:spcBef>
                          <a:spcPts val="0"/>
                        </a:spcBef>
                        <a:spcAft>
                          <a:spcPts val="0"/>
                        </a:spcAft>
                        <a:buNone/>
                      </a:pPr>
                      <a:r>
                        <a:rPr lang="en-US" sz="1000" u="none" strike="noStrike" cap="none"/>
                        <a:t> </a:t>
                      </a:r>
                      <a:endParaRPr sz="1100" u="none" strike="noStrike" cap="none"/>
                    </a:p>
                    <a:p>
                      <a:pPr marL="0" marR="0" lvl="0" indent="0" algn="l" rtl="0">
                        <a:lnSpc>
                          <a:spcPct val="106000"/>
                        </a:lnSpc>
                        <a:spcBef>
                          <a:spcPts val="0"/>
                        </a:spcBef>
                        <a:spcAft>
                          <a:spcPts val="0"/>
                        </a:spcAft>
                        <a:buNone/>
                      </a:pPr>
                      <a:r>
                        <a:rPr lang="en-US" sz="1000" u="none" strike="noStrike" cap="none"/>
                        <a:t>Communication objective n°2 :</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2"/>
                  </a:ext>
                </a:extLst>
              </a:tr>
              <a:tr h="483625">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Key benefit: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3"/>
                  </a:ext>
                </a:extLst>
              </a:tr>
              <a:tr h="765600">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Supporting points:</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4"/>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09"/>
        <p:cNvGrpSpPr/>
        <p:nvPr/>
      </p:nvGrpSpPr>
      <p:grpSpPr>
        <a:xfrm>
          <a:off x="0" y="0"/>
          <a:ext cx="0" cy="0"/>
          <a:chOff x="0" y="0"/>
          <a:chExt cx="0" cy="0"/>
        </a:xfrm>
      </p:grpSpPr>
      <p:sp>
        <p:nvSpPr>
          <p:cNvPr id="710" name="Google Shape;710;p3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ITN Use behavior no.2 [list here]</a:t>
            </a:r>
            <a:endParaRPr/>
          </a:p>
        </p:txBody>
      </p:sp>
      <p:graphicFrame>
        <p:nvGraphicFramePr>
          <p:cNvPr id="711" name="Google Shape;711;p37"/>
          <p:cNvGraphicFramePr/>
          <p:nvPr/>
        </p:nvGraphicFramePr>
        <p:xfrm>
          <a:off x="948904" y="1500995"/>
          <a:ext cx="3000000" cy="3000000"/>
        </p:xfrm>
        <a:graphic>
          <a:graphicData uri="http://schemas.openxmlformats.org/drawingml/2006/table">
            <a:tbl>
              <a:tblPr>
                <a:noFill/>
                <a:tableStyleId>{5A4B7E40-C665-4B59-B7B5-B97E8B16871E}</a:tableStyleId>
              </a:tblPr>
              <a:tblGrid>
                <a:gridCol w="1753950">
                  <a:extLst>
                    <a:ext uri="{9D8B030D-6E8A-4147-A177-3AD203B41FA5}">
                      <a16:colId xmlns:a16="http://schemas.microsoft.com/office/drawing/2014/main" val="20000"/>
                    </a:ext>
                  </a:extLst>
                </a:gridCol>
                <a:gridCol w="8761650">
                  <a:extLst>
                    <a:ext uri="{9D8B030D-6E8A-4147-A177-3AD203B41FA5}">
                      <a16:colId xmlns:a16="http://schemas.microsoft.com/office/drawing/2014/main" val="20001"/>
                    </a:ext>
                  </a:extLst>
                </a:gridCol>
              </a:tblGrid>
              <a:tr h="765600">
                <a:tc rowSpan="5">
                  <a:txBody>
                    <a:bodyPr/>
                    <a:lstStyle/>
                    <a:p>
                      <a:pPr marL="0" marR="0" lvl="0" indent="0" algn="l" rtl="0">
                        <a:lnSpc>
                          <a:spcPct val="106000"/>
                        </a:lnSpc>
                        <a:spcBef>
                          <a:spcPts val="0"/>
                        </a:spcBef>
                        <a:spcAft>
                          <a:spcPts val="0"/>
                        </a:spcAft>
                        <a:buNone/>
                      </a:pPr>
                      <a:r>
                        <a:rPr lang="en-US" sz="1000" u="none" strike="noStrike" cap="none"/>
                        <a:t>Behavior objective [list here]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tc>
                  <a:txBody>
                    <a:bodyPr/>
                    <a:lstStyle/>
                    <a:p>
                      <a:pPr marL="0" marR="0" lvl="0" indent="0" algn="l" rtl="0">
                        <a:lnSpc>
                          <a:spcPct val="106000"/>
                        </a:lnSpc>
                        <a:spcBef>
                          <a:spcPts val="0"/>
                        </a:spcBef>
                        <a:spcAft>
                          <a:spcPts val="0"/>
                        </a:spcAft>
                        <a:buNone/>
                      </a:pPr>
                      <a:r>
                        <a:rPr lang="en-US" sz="1000" u="none" strike="noStrike" cap="none"/>
                        <a:t>Primary audience: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0"/>
                  </a:ext>
                </a:extLst>
              </a:tr>
              <a:tr h="765600">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Secondary audience: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1"/>
                  </a:ext>
                </a:extLst>
              </a:tr>
              <a:tr h="1377475">
                <a:tc vMerge="1">
                  <a:txBody>
                    <a:bodyPr/>
                    <a:lstStyle/>
                    <a:p>
                      <a:endParaRPr lang="en-US"/>
                    </a:p>
                  </a:txBody>
                  <a:tcPr/>
                </a:tc>
                <a:tc>
                  <a:txBody>
                    <a:bodyPr/>
                    <a:lstStyle/>
                    <a:p>
                      <a:pPr marL="0" marR="0" lvl="0" indent="0" algn="l" rtl="0">
                        <a:lnSpc>
                          <a:spcPct val="115000"/>
                        </a:lnSpc>
                        <a:spcBef>
                          <a:spcPts val="0"/>
                        </a:spcBef>
                        <a:spcAft>
                          <a:spcPts val="0"/>
                        </a:spcAft>
                        <a:buNone/>
                      </a:pPr>
                      <a:r>
                        <a:rPr lang="en-US" sz="1000" u="none" strike="noStrike" cap="none"/>
                        <a:t>Communication objective n°1 :</a:t>
                      </a:r>
                      <a:endParaRPr sz="1100" u="none" strike="noStrike" cap="none"/>
                    </a:p>
                    <a:p>
                      <a:pPr marL="0" marR="0" lvl="0" indent="0" algn="l" rtl="0">
                        <a:lnSpc>
                          <a:spcPct val="115000"/>
                        </a:lnSpc>
                        <a:spcBef>
                          <a:spcPts val="0"/>
                        </a:spcBef>
                        <a:spcAft>
                          <a:spcPts val="0"/>
                        </a:spcAft>
                        <a:buNone/>
                      </a:pPr>
                      <a:r>
                        <a:rPr lang="en-US" sz="1000" u="none" strike="noStrike" cap="none"/>
                        <a:t> </a:t>
                      </a:r>
                      <a:endParaRPr sz="1100" u="none" strike="noStrike" cap="none"/>
                    </a:p>
                    <a:p>
                      <a:pPr marL="0" marR="0" lvl="0" indent="0" algn="l" rtl="0">
                        <a:lnSpc>
                          <a:spcPct val="106000"/>
                        </a:lnSpc>
                        <a:spcBef>
                          <a:spcPts val="0"/>
                        </a:spcBef>
                        <a:spcAft>
                          <a:spcPts val="0"/>
                        </a:spcAft>
                        <a:buNone/>
                      </a:pPr>
                      <a:r>
                        <a:rPr lang="en-US" sz="1000" u="none" strike="noStrike" cap="none"/>
                        <a:t>Communication objective n°2 :</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2"/>
                  </a:ext>
                </a:extLst>
              </a:tr>
              <a:tr h="483625">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Key benefit: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3"/>
                  </a:ext>
                </a:extLst>
              </a:tr>
              <a:tr h="765600">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Supporting points:</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4"/>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15"/>
        <p:cNvGrpSpPr/>
        <p:nvPr/>
      </p:nvGrpSpPr>
      <p:grpSpPr>
        <a:xfrm>
          <a:off x="0" y="0"/>
          <a:ext cx="0" cy="0"/>
          <a:chOff x="0" y="0"/>
          <a:chExt cx="0" cy="0"/>
        </a:xfrm>
      </p:grpSpPr>
      <p:sp>
        <p:nvSpPr>
          <p:cNvPr id="716" name="Google Shape;716;p3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ITN Use behavior no.3 [list here]</a:t>
            </a:r>
            <a:endParaRPr/>
          </a:p>
        </p:txBody>
      </p:sp>
      <p:graphicFrame>
        <p:nvGraphicFramePr>
          <p:cNvPr id="717" name="Google Shape;717;p38"/>
          <p:cNvGraphicFramePr/>
          <p:nvPr/>
        </p:nvGraphicFramePr>
        <p:xfrm>
          <a:off x="948904" y="1500995"/>
          <a:ext cx="3000000" cy="3000000"/>
        </p:xfrm>
        <a:graphic>
          <a:graphicData uri="http://schemas.openxmlformats.org/drawingml/2006/table">
            <a:tbl>
              <a:tblPr>
                <a:noFill/>
                <a:tableStyleId>{5A4B7E40-C665-4B59-B7B5-B97E8B16871E}</a:tableStyleId>
              </a:tblPr>
              <a:tblGrid>
                <a:gridCol w="1753950">
                  <a:extLst>
                    <a:ext uri="{9D8B030D-6E8A-4147-A177-3AD203B41FA5}">
                      <a16:colId xmlns:a16="http://schemas.microsoft.com/office/drawing/2014/main" val="20000"/>
                    </a:ext>
                  </a:extLst>
                </a:gridCol>
                <a:gridCol w="8761650">
                  <a:extLst>
                    <a:ext uri="{9D8B030D-6E8A-4147-A177-3AD203B41FA5}">
                      <a16:colId xmlns:a16="http://schemas.microsoft.com/office/drawing/2014/main" val="20001"/>
                    </a:ext>
                  </a:extLst>
                </a:gridCol>
              </a:tblGrid>
              <a:tr h="765600">
                <a:tc rowSpan="5">
                  <a:txBody>
                    <a:bodyPr/>
                    <a:lstStyle/>
                    <a:p>
                      <a:pPr marL="0" marR="0" lvl="0" indent="0" algn="l" rtl="0">
                        <a:lnSpc>
                          <a:spcPct val="106000"/>
                        </a:lnSpc>
                        <a:spcBef>
                          <a:spcPts val="0"/>
                        </a:spcBef>
                        <a:spcAft>
                          <a:spcPts val="0"/>
                        </a:spcAft>
                        <a:buNone/>
                      </a:pPr>
                      <a:r>
                        <a:rPr lang="en-US" sz="1000" u="none" strike="noStrike" cap="none"/>
                        <a:t>Behavior objective [list here]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tc>
                  <a:txBody>
                    <a:bodyPr/>
                    <a:lstStyle/>
                    <a:p>
                      <a:pPr marL="0" marR="0" lvl="0" indent="0" algn="l" rtl="0">
                        <a:lnSpc>
                          <a:spcPct val="106000"/>
                        </a:lnSpc>
                        <a:spcBef>
                          <a:spcPts val="0"/>
                        </a:spcBef>
                        <a:spcAft>
                          <a:spcPts val="0"/>
                        </a:spcAft>
                        <a:buNone/>
                      </a:pPr>
                      <a:r>
                        <a:rPr lang="en-US" sz="1000" u="none" strike="noStrike" cap="none"/>
                        <a:t>Primary audience: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0"/>
                  </a:ext>
                </a:extLst>
              </a:tr>
              <a:tr h="765600">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Secondary audience::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1"/>
                  </a:ext>
                </a:extLst>
              </a:tr>
              <a:tr h="1377475">
                <a:tc vMerge="1">
                  <a:txBody>
                    <a:bodyPr/>
                    <a:lstStyle/>
                    <a:p>
                      <a:endParaRPr lang="en-US"/>
                    </a:p>
                  </a:txBody>
                  <a:tcPr/>
                </a:tc>
                <a:tc>
                  <a:txBody>
                    <a:bodyPr/>
                    <a:lstStyle/>
                    <a:p>
                      <a:pPr marL="0" marR="0" lvl="0" indent="0" algn="l" rtl="0">
                        <a:lnSpc>
                          <a:spcPct val="115000"/>
                        </a:lnSpc>
                        <a:spcBef>
                          <a:spcPts val="0"/>
                        </a:spcBef>
                        <a:spcAft>
                          <a:spcPts val="0"/>
                        </a:spcAft>
                        <a:buNone/>
                      </a:pPr>
                      <a:r>
                        <a:rPr lang="en-US" sz="1000" u="none" strike="noStrike" cap="none"/>
                        <a:t>Communication objective n°1 :</a:t>
                      </a:r>
                      <a:endParaRPr sz="1100" u="none" strike="noStrike" cap="none"/>
                    </a:p>
                    <a:p>
                      <a:pPr marL="0" marR="0" lvl="0" indent="0" algn="l" rtl="0">
                        <a:lnSpc>
                          <a:spcPct val="115000"/>
                        </a:lnSpc>
                        <a:spcBef>
                          <a:spcPts val="0"/>
                        </a:spcBef>
                        <a:spcAft>
                          <a:spcPts val="0"/>
                        </a:spcAft>
                        <a:buNone/>
                      </a:pPr>
                      <a:r>
                        <a:rPr lang="en-US" sz="1000" u="none" strike="noStrike" cap="none"/>
                        <a:t> </a:t>
                      </a:r>
                      <a:endParaRPr sz="1100" u="none" strike="noStrike" cap="none"/>
                    </a:p>
                    <a:p>
                      <a:pPr marL="0" marR="0" lvl="0" indent="0" algn="l" rtl="0">
                        <a:lnSpc>
                          <a:spcPct val="106000"/>
                        </a:lnSpc>
                        <a:spcBef>
                          <a:spcPts val="0"/>
                        </a:spcBef>
                        <a:spcAft>
                          <a:spcPts val="0"/>
                        </a:spcAft>
                        <a:buNone/>
                      </a:pPr>
                      <a:r>
                        <a:rPr lang="en-US" sz="1000" u="none" strike="noStrike" cap="none"/>
                        <a:t>Communication objective n°2 :</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2"/>
                  </a:ext>
                </a:extLst>
              </a:tr>
              <a:tr h="483625">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Key benefit: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3"/>
                  </a:ext>
                </a:extLst>
              </a:tr>
              <a:tr h="765600">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Supporting points:</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5" descr="In-Brief&#10;"/>
          <p:cNvSpPr/>
          <p:nvPr/>
        </p:nvSpPr>
        <p:spPr>
          <a:xfrm>
            <a:off x="4927493" y="2981524"/>
            <a:ext cx="2119242" cy="1826932"/>
          </a:xfrm>
          <a:prstGeom prst="hexagon">
            <a:avLst>
              <a:gd name="adj" fmla="val 25000"/>
              <a:gd name="vf" fmla="val 11547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lt1"/>
                </a:solidFill>
                <a:latin typeface="Calibri"/>
                <a:ea typeface="Calibri"/>
                <a:cs typeface="Calibri"/>
                <a:sym typeface="Calibri"/>
              </a:rPr>
              <a:t>% who have correct knowledge about ..</a:t>
            </a:r>
            <a:endParaRPr/>
          </a:p>
        </p:txBody>
      </p:sp>
      <p:sp>
        <p:nvSpPr>
          <p:cNvPr id="163" name="Google Shape;163;p15"/>
          <p:cNvSpPr txBox="1"/>
          <p:nvPr/>
        </p:nvSpPr>
        <p:spPr>
          <a:xfrm>
            <a:off x="3804102" y="1610011"/>
            <a:ext cx="1304185"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Exposure</a:t>
            </a:r>
            <a:endParaRPr/>
          </a:p>
        </p:txBody>
      </p:sp>
      <p:sp>
        <p:nvSpPr>
          <p:cNvPr id="164" name="Google Shape;164;p15" descr="In-Brief&#10;"/>
          <p:cNvSpPr/>
          <p:nvPr/>
        </p:nvSpPr>
        <p:spPr>
          <a:xfrm>
            <a:off x="3241066" y="2068058"/>
            <a:ext cx="2119242" cy="1826932"/>
          </a:xfrm>
          <a:prstGeom prst="hexagon">
            <a:avLst>
              <a:gd name="adj" fmla="val 25000"/>
              <a:gd name="vf" fmla="val 115470"/>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lt1"/>
                </a:solidFill>
                <a:latin typeface="Calibri"/>
                <a:ea typeface="Calibri"/>
                <a:cs typeface="Calibri"/>
                <a:sym typeface="Calibri"/>
              </a:rPr>
              <a:t>% who ever heard messages or information about ..</a:t>
            </a:r>
            <a:endParaRPr/>
          </a:p>
        </p:txBody>
      </p:sp>
      <p:sp>
        <p:nvSpPr>
          <p:cNvPr id="165" name="Google Shape;165;p15" descr="In-Brief&#10;"/>
          <p:cNvSpPr/>
          <p:nvPr/>
        </p:nvSpPr>
        <p:spPr>
          <a:xfrm>
            <a:off x="6635349" y="2068057"/>
            <a:ext cx="2119242" cy="1826932"/>
          </a:xfrm>
          <a:prstGeom prst="hexagon">
            <a:avLst>
              <a:gd name="adj" fmla="val 25000"/>
              <a:gd name="vf" fmla="val 115470"/>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lt1"/>
                </a:solidFill>
                <a:latin typeface="Calibri"/>
                <a:ea typeface="Calibri"/>
                <a:cs typeface="Calibri"/>
                <a:sym typeface="Calibri"/>
              </a:rPr>
              <a:t>% of caregivers who ..</a:t>
            </a:r>
            <a:endParaRPr/>
          </a:p>
        </p:txBody>
      </p:sp>
      <p:sp>
        <p:nvSpPr>
          <p:cNvPr id="166" name="Google Shape;166;p15"/>
          <p:cNvSpPr txBox="1"/>
          <p:nvPr/>
        </p:nvSpPr>
        <p:spPr>
          <a:xfrm>
            <a:off x="8229672" y="2151281"/>
            <a:ext cx="2369874" cy="64633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Community </a:t>
            </a:r>
            <a:endParaRPr/>
          </a:p>
          <a:p>
            <a:pPr marL="0" marR="0" lvl="0" indent="0" algn="ctr" rtl="0">
              <a:spcBef>
                <a:spcPts val="0"/>
              </a:spcBef>
              <a:spcAft>
                <a:spcPts val="0"/>
              </a:spcAft>
              <a:buNone/>
            </a:pPr>
            <a:r>
              <a:rPr lang="en-US" sz="1800">
                <a:solidFill>
                  <a:schemeClr val="dk1"/>
                </a:solidFill>
                <a:latin typeface="Calibri"/>
                <a:ea typeface="Calibri"/>
                <a:cs typeface="Calibri"/>
                <a:sym typeface="Calibri"/>
              </a:rPr>
              <a:t>Behaviors</a:t>
            </a:r>
            <a:endParaRPr/>
          </a:p>
        </p:txBody>
      </p:sp>
      <p:sp>
        <p:nvSpPr>
          <p:cNvPr id="167" name="Google Shape;167;p15"/>
          <p:cNvSpPr txBox="1"/>
          <p:nvPr/>
        </p:nvSpPr>
        <p:spPr>
          <a:xfrm>
            <a:off x="7116778" y="1113700"/>
            <a:ext cx="1304185" cy="92333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Attitudes, Efficacy, Norms</a:t>
            </a:r>
            <a:endParaRPr/>
          </a:p>
        </p:txBody>
      </p:sp>
      <p:sp>
        <p:nvSpPr>
          <p:cNvPr id="168" name="Google Shape;168;p15"/>
          <p:cNvSpPr txBox="1"/>
          <p:nvPr/>
        </p:nvSpPr>
        <p:spPr>
          <a:xfrm>
            <a:off x="5434309" y="2574969"/>
            <a:ext cx="1304185"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Knowledge</a:t>
            </a:r>
            <a:endParaRPr/>
          </a:p>
        </p:txBody>
      </p:sp>
      <p:sp>
        <p:nvSpPr>
          <p:cNvPr id="169" name="Google Shape;169;p15" descr="In-Brief&#10;"/>
          <p:cNvSpPr/>
          <p:nvPr/>
        </p:nvSpPr>
        <p:spPr>
          <a:xfrm>
            <a:off x="8334329" y="2997037"/>
            <a:ext cx="2119242" cy="1826932"/>
          </a:xfrm>
          <a:prstGeom prst="hexagon">
            <a:avLst>
              <a:gd name="adj" fmla="val 25000"/>
              <a:gd name="vf" fmla="val 115470"/>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lt1"/>
                </a:solidFill>
                <a:latin typeface="Calibri"/>
                <a:ea typeface="Calibri"/>
                <a:cs typeface="Calibri"/>
                <a:sym typeface="Calibri"/>
              </a:rPr>
              <a:t>% of all household members who ..</a:t>
            </a:r>
            <a:endParaRPr/>
          </a:p>
        </p:txBody>
      </p:sp>
      <p:sp>
        <p:nvSpPr>
          <p:cNvPr id="170" name="Google Shape;170;p15"/>
          <p:cNvSpPr txBox="1">
            <a:spLocks noGrp="1"/>
          </p:cNvSpPr>
          <p:nvPr>
            <p:ph type="title"/>
          </p:nvPr>
        </p:nvSpPr>
        <p:spPr>
          <a:xfrm>
            <a:off x="914400" y="279961"/>
            <a:ext cx="10363200" cy="817561"/>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ITN Use</a:t>
            </a:r>
            <a:endParaRPr/>
          </a:p>
        </p:txBody>
      </p:sp>
      <p:sp>
        <p:nvSpPr>
          <p:cNvPr id="171" name="Google Shape;171;p15" descr="In-Brief&#10;"/>
          <p:cNvSpPr/>
          <p:nvPr/>
        </p:nvSpPr>
        <p:spPr>
          <a:xfrm>
            <a:off x="1553089" y="2997037"/>
            <a:ext cx="2119242" cy="1826932"/>
          </a:xfrm>
          <a:prstGeom prst="hexagon">
            <a:avLst>
              <a:gd name="adj" fmla="val 25000"/>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dk1"/>
                </a:solidFill>
                <a:latin typeface="Calibri"/>
                <a:ea typeface="Calibri"/>
                <a:cs typeface="Calibri"/>
                <a:sym typeface="Calibri"/>
              </a:rPr>
              <a:t>% who have access to ..</a:t>
            </a:r>
            <a:endParaRPr/>
          </a:p>
        </p:txBody>
      </p:sp>
      <p:sp>
        <p:nvSpPr>
          <p:cNvPr id="172" name="Google Shape;172;p15"/>
          <p:cNvSpPr txBox="1"/>
          <p:nvPr/>
        </p:nvSpPr>
        <p:spPr>
          <a:xfrm>
            <a:off x="1965056" y="2634144"/>
            <a:ext cx="1304185"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Access</a:t>
            </a:r>
            <a:endParaRPr/>
          </a:p>
        </p:txBody>
      </p:sp>
      <p:sp>
        <p:nvSpPr>
          <p:cNvPr id="173" name="Google Shape;173;p15"/>
          <p:cNvSpPr txBox="1"/>
          <p:nvPr/>
        </p:nvSpPr>
        <p:spPr>
          <a:xfrm>
            <a:off x="584412" y="5612716"/>
            <a:ext cx="11120700" cy="92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chemeClr val="dk1"/>
                </a:solidFill>
                <a:latin typeface="Calibri"/>
                <a:ea typeface="Calibri"/>
                <a:cs typeface="Calibri"/>
                <a:sym typeface="Calibri"/>
              </a:rPr>
              <a:t>Situation analysis</a:t>
            </a:r>
            <a:r>
              <a:rPr lang="en-US" sz="1800">
                <a:solidFill>
                  <a:schemeClr val="dk1"/>
                </a:solidFill>
                <a:latin typeface="Calibri"/>
                <a:ea typeface="Calibri"/>
                <a:cs typeface="Calibri"/>
                <a:sym typeface="Calibri"/>
              </a:rPr>
              <a:t> and </a:t>
            </a:r>
            <a:r>
              <a:rPr lang="en-US" sz="1800" b="1">
                <a:solidFill>
                  <a:schemeClr val="dk1"/>
                </a:solidFill>
                <a:latin typeface="Calibri"/>
                <a:ea typeface="Calibri"/>
                <a:cs typeface="Calibri"/>
                <a:sym typeface="Calibri"/>
              </a:rPr>
              <a:t>behavioral analysis</a:t>
            </a:r>
            <a:r>
              <a:rPr lang="en-US" sz="1800">
                <a:solidFill>
                  <a:schemeClr val="dk1"/>
                </a:solidFill>
                <a:latin typeface="Calibri"/>
                <a:ea typeface="Calibri"/>
                <a:cs typeface="Calibri"/>
                <a:sym typeface="Calibri"/>
              </a:rPr>
              <a:t>: While access, exposure, knowledge, attitudes, efficacy, and norms will be described in the behavioral analysis, actual behaviors will be described in the situation analysis (use data from malaria case management data brief to complete the following slides)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Situation analysis</a:t>
            </a:r>
            <a:endParaRPr/>
          </a:p>
        </p:txBody>
      </p:sp>
      <p:sp>
        <p:nvSpPr>
          <p:cNvPr id="179" name="Google Shape;179;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a:t>Malaria SBC strategies should include a situation analysis for each intervention. These situation analyses should include quantitative and qualitative data that describes who is affected and how severely (to what extent) by which problems.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7"/>
          <p:cNvSpPr/>
          <p:nvPr/>
        </p:nvSpPr>
        <p:spPr>
          <a:xfrm rot="5400000">
            <a:off x="3890993" y="631625"/>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7"/>
          <p:cNvSpPr txBox="1"/>
          <p:nvPr/>
        </p:nvSpPr>
        <p:spPr>
          <a:xfrm>
            <a:off x="4312600" y="83562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p:txBody>
      </p:sp>
      <p:sp>
        <p:nvSpPr>
          <p:cNvPr id="187" name="Google Shape;187;p17"/>
          <p:cNvSpPr/>
          <p:nvPr/>
        </p:nvSpPr>
        <p:spPr>
          <a:xfrm rot="5400000">
            <a:off x="3890993" y="3765661"/>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7"/>
          <p:cNvSpPr txBox="1"/>
          <p:nvPr/>
        </p:nvSpPr>
        <p:spPr>
          <a:xfrm>
            <a:off x="4312600" y="396965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p:txBody>
      </p:sp>
      <p:sp>
        <p:nvSpPr>
          <p:cNvPr id="189" name="Google Shape;189;p17"/>
          <p:cNvSpPr/>
          <p:nvPr/>
        </p:nvSpPr>
        <p:spPr>
          <a:xfrm rot="5400000">
            <a:off x="5713553" y="3764062"/>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17"/>
          <p:cNvSpPr txBox="1"/>
          <p:nvPr/>
        </p:nvSpPr>
        <p:spPr>
          <a:xfrm>
            <a:off x="6135175" y="396805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191" name="Google Shape;191;p17"/>
          <p:cNvSpPr/>
          <p:nvPr/>
        </p:nvSpPr>
        <p:spPr>
          <a:xfrm rot="5400000">
            <a:off x="2969918" y="2199888"/>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7"/>
          <p:cNvSpPr txBox="1"/>
          <p:nvPr/>
        </p:nvSpPr>
        <p:spPr>
          <a:xfrm>
            <a:off x="3391525" y="24038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p:txBody>
      </p:sp>
      <p:sp>
        <p:nvSpPr>
          <p:cNvPr id="193" name="Google Shape;193;p17"/>
          <p:cNvSpPr/>
          <p:nvPr/>
        </p:nvSpPr>
        <p:spPr>
          <a:xfrm rot="5400000">
            <a:off x="5713553" y="631624"/>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17"/>
          <p:cNvSpPr txBox="1"/>
          <p:nvPr/>
        </p:nvSpPr>
        <p:spPr>
          <a:xfrm>
            <a:off x="6135175" y="83560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chemeClr val="dk1"/>
              </a:solidFill>
              <a:latin typeface="Calibri"/>
              <a:ea typeface="Calibri"/>
              <a:cs typeface="Calibri"/>
              <a:sym typeface="Calibri"/>
            </a:endParaRPr>
          </a:p>
        </p:txBody>
      </p:sp>
      <p:sp>
        <p:nvSpPr>
          <p:cNvPr id="195" name="Google Shape;195;p17"/>
          <p:cNvSpPr txBox="1"/>
          <p:nvPr/>
        </p:nvSpPr>
        <p:spPr>
          <a:xfrm>
            <a:off x="641937" y="6003941"/>
            <a:ext cx="11120572"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chemeClr val="dk1"/>
                </a:solidFill>
                <a:latin typeface="Calibri"/>
                <a:ea typeface="Calibri"/>
                <a:cs typeface="Calibri"/>
                <a:sym typeface="Calibri"/>
              </a:rPr>
              <a:t>Situation analysis</a:t>
            </a:r>
            <a:r>
              <a:rPr lang="en-US" sz="1800">
                <a:solidFill>
                  <a:schemeClr val="dk1"/>
                </a:solidFill>
                <a:latin typeface="Calibri"/>
                <a:ea typeface="Calibri"/>
                <a:cs typeface="Calibri"/>
                <a:sym typeface="Calibri"/>
              </a:rPr>
              <a:t>: use the ITN Use data brief (behaviors section) to fill in these boxes (add boxes as necessary). A narrative summary will be used to complete the strategy </a:t>
            </a:r>
            <a:r>
              <a:rPr lang="en-US" sz="1800" b="1">
                <a:solidFill>
                  <a:schemeClr val="dk1"/>
                </a:solidFill>
                <a:latin typeface="Calibri"/>
                <a:ea typeface="Calibri"/>
                <a:cs typeface="Calibri"/>
                <a:sym typeface="Calibri"/>
              </a:rPr>
              <a:t>ITN Use </a:t>
            </a:r>
            <a:r>
              <a:rPr lang="en-US" sz="1800" u="sng">
                <a:solidFill>
                  <a:schemeClr val="dk1"/>
                </a:solidFill>
                <a:latin typeface="Calibri"/>
                <a:ea typeface="Calibri"/>
                <a:cs typeface="Calibri"/>
                <a:sym typeface="Calibri"/>
              </a:rPr>
              <a:t>situation</a:t>
            </a:r>
            <a:r>
              <a:rPr lang="en-US" sz="1800">
                <a:solidFill>
                  <a:schemeClr val="dk1"/>
                </a:solidFill>
                <a:latin typeface="Calibri"/>
                <a:ea typeface="Calibri"/>
                <a:cs typeface="Calibri"/>
                <a:sym typeface="Calibri"/>
              </a:rPr>
              <a:t> analysis. </a:t>
            </a:r>
            <a:endParaRPr/>
          </a:p>
        </p:txBody>
      </p:sp>
      <p:sp>
        <p:nvSpPr>
          <p:cNvPr id="196" name="Google Shape;196;p17"/>
          <p:cNvSpPr/>
          <p:nvPr/>
        </p:nvSpPr>
        <p:spPr>
          <a:xfrm rot="5400000">
            <a:off x="6632182" y="2199888"/>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7"/>
          <p:cNvSpPr txBox="1"/>
          <p:nvPr/>
        </p:nvSpPr>
        <p:spPr>
          <a:xfrm>
            <a:off x="7053801" y="24038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198" name="Google Shape;198;p17"/>
          <p:cNvSpPr/>
          <p:nvPr/>
        </p:nvSpPr>
        <p:spPr>
          <a:xfrm rot="5400000">
            <a:off x="4792477" y="2199889"/>
            <a:ext cx="2004740" cy="1743515"/>
          </a:xfrm>
          <a:prstGeom prst="hexagon">
            <a:avLst>
              <a:gd name="adj" fmla="val 28802"/>
              <a:gd name="vf" fmla="val 115470"/>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7"/>
          <p:cNvSpPr txBox="1"/>
          <p:nvPr/>
        </p:nvSpPr>
        <p:spPr>
          <a:xfrm>
            <a:off x="4553025" y="2569900"/>
            <a:ext cx="18228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Behavior</a:t>
            </a:r>
            <a:endParaRPr/>
          </a:p>
          <a:p>
            <a:pPr marL="0" marR="0" lvl="0" indent="0" algn="ctr" rtl="0">
              <a:lnSpc>
                <a:spcPct val="90000"/>
              </a:lnSpc>
              <a:spcBef>
                <a:spcPts val="0"/>
              </a:spcBef>
              <a:spcAft>
                <a:spcPts val="0"/>
              </a:spcAft>
              <a:buNone/>
            </a:pPr>
            <a:r>
              <a:rPr lang="en-US" sz="1333">
                <a:solidFill>
                  <a:srgbClr val="FFFFFF"/>
                </a:solidFill>
                <a:latin typeface="Calibri"/>
                <a:ea typeface="Calibri"/>
                <a:cs typeface="Calibri"/>
                <a:sym typeface="Calibri"/>
              </a:rPr>
              <a:t>% who practice behavior</a:t>
            </a:r>
            <a:endParaRPr/>
          </a:p>
        </p:txBody>
      </p:sp>
      <p:grpSp>
        <p:nvGrpSpPr>
          <p:cNvPr id="200" name="Google Shape;200;p17"/>
          <p:cNvGrpSpPr/>
          <p:nvPr/>
        </p:nvGrpSpPr>
        <p:grpSpPr>
          <a:xfrm>
            <a:off x="5397907" y="3284277"/>
            <a:ext cx="824055" cy="468068"/>
            <a:chOff x="8048288" y="1753515"/>
            <a:chExt cx="1162770" cy="660460"/>
          </a:xfrm>
        </p:grpSpPr>
        <p:sp>
          <p:nvSpPr>
            <p:cNvPr id="201" name="Google Shape;201;p17"/>
            <p:cNvSpPr/>
            <p:nvPr/>
          </p:nvSpPr>
          <p:spPr>
            <a:xfrm>
              <a:off x="9003704" y="1753515"/>
              <a:ext cx="207354" cy="224255"/>
            </a:xfrm>
            <a:custGeom>
              <a:avLst/>
              <a:gdLst/>
              <a:ahLst/>
              <a:cxnLst/>
              <a:rect l="l" t="t" r="r" b="b"/>
              <a:pathLst>
                <a:path w="319" h="345" extrusionOk="0">
                  <a:moveTo>
                    <a:pt x="319" y="345"/>
                  </a:moveTo>
                  <a:lnTo>
                    <a:pt x="269" y="0"/>
                  </a:lnTo>
                  <a:lnTo>
                    <a:pt x="0" y="201"/>
                  </a:lnTo>
                </a:path>
              </a:pathLst>
            </a:custGeom>
            <a:noFill/>
            <a:ln w="12700" cap="rnd" cmpd="sng">
              <a:solidFill>
                <a:srgbClr val="FFFFFF"/>
              </a:solidFill>
              <a:prstDash val="solid"/>
              <a:round/>
              <a:headEnd type="none" w="med" len="med"/>
              <a:tailEnd type="none" w="med" len="med"/>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cxnSp>
          <p:nvCxnSpPr>
            <p:cNvPr id="202" name="Google Shape;202;p17"/>
            <p:cNvCxnSpPr/>
            <p:nvPr/>
          </p:nvCxnSpPr>
          <p:spPr>
            <a:xfrm flipH="1">
              <a:off x="8048288" y="2120772"/>
              <a:ext cx="168900" cy="219600"/>
            </a:xfrm>
            <a:prstGeom prst="straightConnector1">
              <a:avLst/>
            </a:prstGeom>
            <a:noFill/>
            <a:ln w="12700" cap="rnd" cmpd="sng">
              <a:solidFill>
                <a:srgbClr val="FFFFFF"/>
              </a:solidFill>
              <a:prstDash val="solid"/>
              <a:round/>
              <a:headEnd type="none" w="med" len="med"/>
              <a:tailEnd type="none" w="med" len="med"/>
            </a:ln>
          </p:spPr>
        </p:cxnSp>
        <p:cxnSp>
          <p:nvCxnSpPr>
            <p:cNvPr id="203" name="Google Shape;203;p17"/>
            <p:cNvCxnSpPr/>
            <p:nvPr/>
          </p:nvCxnSpPr>
          <p:spPr>
            <a:xfrm rot="10800000">
              <a:off x="8315243" y="2119326"/>
              <a:ext cx="150900" cy="165900"/>
            </a:xfrm>
            <a:prstGeom prst="straightConnector1">
              <a:avLst/>
            </a:prstGeom>
            <a:noFill/>
            <a:ln w="12700" cap="rnd" cmpd="sng">
              <a:solidFill>
                <a:srgbClr val="FFFFFF"/>
              </a:solidFill>
              <a:prstDash val="solid"/>
              <a:round/>
              <a:headEnd type="none" w="med" len="med"/>
              <a:tailEnd type="none" w="med" len="med"/>
            </a:ln>
          </p:spPr>
        </p:cxnSp>
        <p:cxnSp>
          <p:nvCxnSpPr>
            <p:cNvPr id="204" name="Google Shape;204;p17"/>
            <p:cNvCxnSpPr/>
            <p:nvPr/>
          </p:nvCxnSpPr>
          <p:spPr>
            <a:xfrm flipH="1">
              <a:off x="8548647" y="2057721"/>
              <a:ext cx="104700" cy="216600"/>
            </a:xfrm>
            <a:prstGeom prst="straightConnector1">
              <a:avLst/>
            </a:prstGeom>
            <a:noFill/>
            <a:ln w="12700" cap="rnd" cmpd="sng">
              <a:solidFill>
                <a:srgbClr val="FFFFFF"/>
              </a:solidFill>
              <a:prstDash val="solid"/>
              <a:round/>
              <a:headEnd type="none" w="med" len="med"/>
              <a:tailEnd type="none" w="med" len="med"/>
            </a:ln>
          </p:spPr>
        </p:cxnSp>
        <p:cxnSp>
          <p:nvCxnSpPr>
            <p:cNvPr id="205" name="Google Shape;205;p17"/>
            <p:cNvCxnSpPr/>
            <p:nvPr/>
          </p:nvCxnSpPr>
          <p:spPr>
            <a:xfrm rot="10800000">
              <a:off x="8763952" y="2019322"/>
              <a:ext cx="168900" cy="96900"/>
            </a:xfrm>
            <a:prstGeom prst="straightConnector1">
              <a:avLst/>
            </a:prstGeom>
            <a:noFill/>
            <a:ln w="12700" cap="rnd" cmpd="sng">
              <a:solidFill>
                <a:srgbClr val="FFFFFF"/>
              </a:solidFill>
              <a:prstDash val="solid"/>
              <a:round/>
              <a:headEnd type="none" w="med" len="med"/>
              <a:tailEnd type="none" w="med" len="med"/>
            </a:ln>
          </p:spPr>
        </p:cxnSp>
        <p:cxnSp>
          <p:nvCxnSpPr>
            <p:cNvPr id="206" name="Google Shape;206;p17"/>
            <p:cNvCxnSpPr/>
            <p:nvPr/>
          </p:nvCxnSpPr>
          <p:spPr>
            <a:xfrm flipH="1">
              <a:off x="9038758" y="1753515"/>
              <a:ext cx="139800" cy="325800"/>
            </a:xfrm>
            <a:prstGeom prst="straightConnector1">
              <a:avLst/>
            </a:prstGeom>
            <a:noFill/>
            <a:ln w="12700" cap="rnd" cmpd="sng">
              <a:solidFill>
                <a:srgbClr val="FFFFFF"/>
              </a:solidFill>
              <a:prstDash val="solid"/>
              <a:round/>
              <a:headEnd type="none" w="med" len="med"/>
              <a:tailEnd type="none" w="med" len="med"/>
            </a:ln>
          </p:spPr>
        </p:cxnSp>
        <p:sp>
          <p:nvSpPr>
            <p:cNvPr id="207" name="Google Shape;207;p17"/>
            <p:cNvSpPr/>
            <p:nvPr/>
          </p:nvSpPr>
          <p:spPr>
            <a:xfrm>
              <a:off x="8927003" y="2070071"/>
              <a:ext cx="147000" cy="147600"/>
            </a:xfrm>
            <a:prstGeom prst="ellipse">
              <a:avLst/>
            </a:prstGeom>
            <a:noFill/>
            <a:ln w="12700"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208" name="Google Shape;208;p17"/>
            <p:cNvSpPr/>
            <p:nvPr/>
          </p:nvSpPr>
          <p:spPr>
            <a:xfrm>
              <a:off x="8619547" y="1922518"/>
              <a:ext cx="147600" cy="147600"/>
            </a:xfrm>
            <a:prstGeom prst="ellipse">
              <a:avLst/>
            </a:prstGeom>
            <a:noFill/>
            <a:ln w="12700"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209" name="Google Shape;209;p17"/>
            <p:cNvSpPr/>
            <p:nvPr/>
          </p:nvSpPr>
          <p:spPr>
            <a:xfrm>
              <a:off x="8443393" y="2266375"/>
              <a:ext cx="147000" cy="147600"/>
            </a:xfrm>
            <a:prstGeom prst="ellipse">
              <a:avLst/>
            </a:prstGeom>
            <a:noFill/>
            <a:ln w="12700"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210" name="Google Shape;210;p17"/>
            <p:cNvSpPr/>
            <p:nvPr/>
          </p:nvSpPr>
          <p:spPr>
            <a:xfrm>
              <a:off x="8191188" y="1990119"/>
              <a:ext cx="147600" cy="147600"/>
            </a:xfrm>
            <a:prstGeom prst="ellipse">
              <a:avLst/>
            </a:prstGeom>
            <a:noFill/>
            <a:ln w="12700"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98"/>
                                        </p:tgtEl>
                                        <p:attrNameLst>
                                          <p:attrName>style.visibility</p:attrName>
                                        </p:attrNameLst>
                                      </p:cBhvr>
                                      <p:to>
                                        <p:strVal val="visible"/>
                                      </p:to>
                                    </p:set>
                                    <p:animEffect transition="in" filter="fade">
                                      <p:cBhvr>
                                        <p:cTn id="7" dur="200"/>
                                        <p:tgtEl>
                                          <p:spTgt spid="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graphicFrame>
        <p:nvGraphicFramePr>
          <p:cNvPr id="216" name="Google Shape;216;p18"/>
          <p:cNvGraphicFramePr/>
          <p:nvPr/>
        </p:nvGraphicFramePr>
        <p:xfrm>
          <a:off x="349623" y="403412"/>
          <a:ext cx="3000000" cy="3000000"/>
        </p:xfrm>
        <a:graphic>
          <a:graphicData uri="http://schemas.openxmlformats.org/drawingml/2006/table">
            <a:tbl>
              <a:tblPr>
                <a:noFill/>
                <a:tableStyleId>{5A4B7E40-C665-4B59-B7B5-B97E8B16871E}</a:tableStyleId>
              </a:tblPr>
              <a:tblGrid>
                <a:gridCol w="11349325">
                  <a:extLst>
                    <a:ext uri="{9D8B030D-6E8A-4147-A177-3AD203B41FA5}">
                      <a16:colId xmlns:a16="http://schemas.microsoft.com/office/drawing/2014/main" val="20000"/>
                    </a:ext>
                  </a:extLst>
                </a:gridCol>
              </a:tblGrid>
              <a:tr h="1842600">
                <a:tc>
                  <a:txBody>
                    <a:bodyPr/>
                    <a:lstStyle/>
                    <a:p>
                      <a:pPr marL="0" marR="0" lvl="0" indent="0" algn="ctr" rtl="0">
                        <a:lnSpc>
                          <a:spcPct val="115000"/>
                        </a:lnSpc>
                        <a:spcBef>
                          <a:spcPts val="0"/>
                        </a:spcBef>
                        <a:spcAft>
                          <a:spcPts val="0"/>
                        </a:spcAft>
                        <a:buNone/>
                      </a:pPr>
                      <a:r>
                        <a:rPr lang="en-US" sz="1100" b="1" u="none" strike="noStrike" cap="none">
                          <a:latin typeface="Arial"/>
                          <a:ea typeface="Arial"/>
                          <a:cs typeface="Arial"/>
                          <a:sym typeface="Arial"/>
                        </a:rPr>
                        <a:t>Summarize your data here in narrative form and paste it into the strategy template situation analysis section</a:t>
                      </a:r>
                      <a:endParaRPr/>
                    </a:p>
                  </a:txBody>
                  <a:tcPr marL="50800" marR="38100" marT="63500" marB="63500"/>
                </a:tc>
                <a:extLst>
                  <a:ext uri="{0D108BD9-81ED-4DB2-BD59-A6C34878D82A}">
                    <a16:rowId xmlns:a16="http://schemas.microsoft.com/office/drawing/2014/main" val="10000"/>
                  </a:ext>
                </a:extLst>
              </a:tr>
              <a:tr h="4122125">
                <a:tc>
                  <a:txBody>
                    <a:bodyPr/>
                    <a:lstStyle/>
                    <a:p>
                      <a:pPr marL="0" marR="0" lvl="0" indent="0" algn="l" rtl="0">
                        <a:lnSpc>
                          <a:spcPct val="115000"/>
                        </a:lnSpc>
                        <a:spcBef>
                          <a:spcPts val="0"/>
                        </a:spcBef>
                        <a:spcAft>
                          <a:spcPts val="0"/>
                        </a:spcAft>
                        <a:buNone/>
                      </a:pPr>
                      <a:r>
                        <a:rPr lang="en-US" sz="1100" u="none" strike="noStrike" cap="none"/>
                        <a:t>Situation analysis:</a:t>
                      </a:r>
                      <a:endParaRPr/>
                    </a:p>
                    <a:p>
                      <a:pPr marL="0" marR="0" lvl="0" indent="0" algn="l" rtl="0">
                        <a:lnSpc>
                          <a:spcPct val="115000"/>
                        </a:lnSpc>
                        <a:spcBef>
                          <a:spcPts val="0"/>
                        </a:spcBef>
                        <a:spcAft>
                          <a:spcPts val="0"/>
                        </a:spcAft>
                        <a:buNone/>
                      </a:pPr>
                      <a:r>
                        <a:rPr lang="en-US" sz="1100" u="none" strike="noStrike" cap="none"/>
                        <a:t> </a:t>
                      </a:r>
                      <a:endParaRPr/>
                    </a:p>
                    <a:p>
                      <a:pPr marL="0" marR="0" lvl="0" indent="0" algn="l" rtl="0">
                        <a:lnSpc>
                          <a:spcPct val="115000"/>
                        </a:lnSpc>
                        <a:spcBef>
                          <a:spcPts val="0"/>
                        </a:spcBef>
                        <a:spcAft>
                          <a:spcPts val="0"/>
                        </a:spcAft>
                        <a:buNone/>
                      </a:pPr>
                      <a:r>
                        <a:rPr lang="en-US" sz="11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Behavior analysis</a:t>
            </a:r>
            <a:endParaRPr/>
          </a:p>
        </p:txBody>
      </p:sp>
      <p:sp>
        <p:nvSpPr>
          <p:cNvPr id="223" name="Google Shape;223;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The description of the </a:t>
            </a:r>
            <a:r>
              <a:rPr lang="en-US" u="sng"/>
              <a:t>underlying drivers </a:t>
            </a:r>
            <a:r>
              <a:rPr lang="en-US"/>
              <a:t>behind specific behaviors is articulated in a </a:t>
            </a:r>
            <a:r>
              <a:rPr lang="en-US" b="1"/>
              <a:t>behavioral analysis</a:t>
            </a:r>
            <a:r>
              <a:rPr lang="en-US"/>
              <a:t>. This analysis summarizes any data explaining why certain audiences or target groups choose to practice, or refuse to practice, healthy behaviors. </a:t>
            </a:r>
            <a:endParaRPr/>
          </a:p>
          <a:p>
            <a:pPr marL="228600" lvl="0" indent="-228600" algn="l" rtl="0">
              <a:lnSpc>
                <a:spcPct val="90000"/>
              </a:lnSpc>
              <a:spcBef>
                <a:spcPts val="1000"/>
              </a:spcBef>
              <a:spcAft>
                <a:spcPts val="0"/>
              </a:spcAft>
              <a:buClr>
                <a:schemeClr val="dk1"/>
              </a:buClr>
              <a:buSzPts val="2800"/>
              <a:buChar char="•"/>
            </a:pPr>
            <a:r>
              <a:rPr lang="en-US"/>
              <a:t>As determinants of behavior may be structural, cognitive, social, or emotional, it is important to collect data to better understand what drives specific audiences to behave as they do. Each behavioural analysis should describe these determinants in context.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0"/>
          <p:cNvSpPr/>
          <p:nvPr/>
        </p:nvSpPr>
        <p:spPr>
          <a:xfrm rot="5400000">
            <a:off x="4793749" y="2199888"/>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0"/>
          <p:cNvSpPr txBox="1"/>
          <p:nvPr/>
        </p:nvSpPr>
        <p:spPr>
          <a:xfrm>
            <a:off x="4621200" y="2634050"/>
            <a:ext cx="1743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133">
                <a:solidFill>
                  <a:schemeClr val="dk1"/>
                </a:solidFill>
                <a:latin typeface="Calibri"/>
                <a:ea typeface="Calibri"/>
                <a:cs typeface="Calibri"/>
                <a:sym typeface="Calibri"/>
              </a:rPr>
              <a:t>Access</a:t>
            </a:r>
            <a:endParaRPr/>
          </a:p>
        </p:txBody>
      </p:sp>
      <p:sp>
        <p:nvSpPr>
          <p:cNvPr id="231" name="Google Shape;231;p20"/>
          <p:cNvSpPr/>
          <p:nvPr/>
        </p:nvSpPr>
        <p:spPr>
          <a:xfrm>
            <a:off x="5524214" y="3060616"/>
            <a:ext cx="544600" cy="584371"/>
          </a:xfrm>
          <a:custGeom>
            <a:avLst/>
            <a:gdLst/>
            <a:ahLst/>
            <a:cxnLst/>
            <a:rect l="l" t="t" r="r" b="b"/>
            <a:pathLst>
              <a:path w="527" h="567" extrusionOk="0">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32" name="Google Shape;232;p20"/>
          <p:cNvSpPr/>
          <p:nvPr/>
        </p:nvSpPr>
        <p:spPr>
          <a:xfrm rot="5400000">
            <a:off x="3890993" y="631625"/>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0"/>
          <p:cNvSpPr txBox="1"/>
          <p:nvPr/>
        </p:nvSpPr>
        <p:spPr>
          <a:xfrm>
            <a:off x="4312600" y="83562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p:txBody>
      </p:sp>
      <p:sp>
        <p:nvSpPr>
          <p:cNvPr id="234" name="Google Shape;234;p20"/>
          <p:cNvSpPr/>
          <p:nvPr/>
        </p:nvSpPr>
        <p:spPr>
          <a:xfrm rot="5400000">
            <a:off x="3890993" y="3765661"/>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0"/>
          <p:cNvSpPr txBox="1"/>
          <p:nvPr/>
        </p:nvSpPr>
        <p:spPr>
          <a:xfrm>
            <a:off x="4312600" y="396965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p:txBody>
      </p:sp>
      <p:sp>
        <p:nvSpPr>
          <p:cNvPr id="236" name="Google Shape;236;p20"/>
          <p:cNvSpPr/>
          <p:nvPr/>
        </p:nvSpPr>
        <p:spPr>
          <a:xfrm rot="5400000">
            <a:off x="5713553" y="3764062"/>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0"/>
          <p:cNvSpPr txBox="1"/>
          <p:nvPr/>
        </p:nvSpPr>
        <p:spPr>
          <a:xfrm>
            <a:off x="6135175" y="396805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238" name="Google Shape;238;p20"/>
          <p:cNvSpPr/>
          <p:nvPr/>
        </p:nvSpPr>
        <p:spPr>
          <a:xfrm rot="5400000">
            <a:off x="2969918" y="2199888"/>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0"/>
          <p:cNvSpPr txBox="1"/>
          <p:nvPr/>
        </p:nvSpPr>
        <p:spPr>
          <a:xfrm>
            <a:off x="3391525" y="24038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p:txBody>
      </p:sp>
      <p:sp>
        <p:nvSpPr>
          <p:cNvPr id="240" name="Google Shape;240;p20"/>
          <p:cNvSpPr/>
          <p:nvPr/>
        </p:nvSpPr>
        <p:spPr>
          <a:xfrm rot="5400000">
            <a:off x="5713553" y="631624"/>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0"/>
          <p:cNvSpPr txBox="1"/>
          <p:nvPr/>
        </p:nvSpPr>
        <p:spPr>
          <a:xfrm>
            <a:off x="6135175" y="83560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chemeClr val="dk1"/>
              </a:solidFill>
              <a:latin typeface="Calibri"/>
              <a:ea typeface="Calibri"/>
              <a:cs typeface="Calibri"/>
              <a:sym typeface="Calibri"/>
            </a:endParaRPr>
          </a:p>
        </p:txBody>
      </p:sp>
      <p:sp>
        <p:nvSpPr>
          <p:cNvPr id="242" name="Google Shape;242;p20"/>
          <p:cNvSpPr/>
          <p:nvPr/>
        </p:nvSpPr>
        <p:spPr>
          <a:xfrm rot="5400000">
            <a:off x="6632182" y="2199888"/>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0"/>
          <p:cNvSpPr txBox="1"/>
          <p:nvPr/>
        </p:nvSpPr>
        <p:spPr>
          <a:xfrm>
            <a:off x="7053801" y="24038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p:txBody>
      </p:sp>
      <p:sp>
        <p:nvSpPr>
          <p:cNvPr id="244" name="Google Shape;244;p20"/>
          <p:cNvSpPr txBox="1"/>
          <p:nvPr/>
        </p:nvSpPr>
        <p:spPr>
          <a:xfrm>
            <a:off x="641937" y="6003941"/>
            <a:ext cx="11120572"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chemeClr val="dk1"/>
                </a:solidFill>
                <a:latin typeface="Calibri"/>
                <a:ea typeface="Calibri"/>
                <a:cs typeface="Calibri"/>
                <a:sym typeface="Calibri"/>
              </a:rPr>
              <a:t>Behavior analysis</a:t>
            </a:r>
            <a:r>
              <a:rPr lang="en-US" sz="1800">
                <a:solidFill>
                  <a:schemeClr val="dk1"/>
                </a:solidFill>
                <a:latin typeface="Calibri"/>
                <a:ea typeface="Calibri"/>
                <a:cs typeface="Calibri"/>
                <a:sym typeface="Calibri"/>
              </a:rPr>
              <a:t>: use the ITN Use data brief to fill in these boxes (add boxes as necessary). A narrative summary of </a:t>
            </a:r>
            <a:r>
              <a:rPr lang="en-US" sz="1800" b="1">
                <a:solidFill>
                  <a:schemeClr val="dk1"/>
                </a:solidFill>
                <a:latin typeface="Calibri"/>
                <a:ea typeface="Calibri"/>
                <a:cs typeface="Calibri"/>
                <a:sym typeface="Calibri"/>
              </a:rPr>
              <a:t>behavioral determinants </a:t>
            </a:r>
            <a:r>
              <a:rPr lang="en-US" sz="1800">
                <a:solidFill>
                  <a:schemeClr val="dk1"/>
                </a:solidFill>
                <a:latin typeface="Calibri"/>
                <a:ea typeface="Calibri"/>
                <a:cs typeface="Calibri"/>
                <a:sym typeface="Calibri"/>
              </a:rPr>
              <a:t>will be used to complete the strategy </a:t>
            </a:r>
            <a:r>
              <a:rPr lang="en-US" sz="1800" b="1">
                <a:solidFill>
                  <a:schemeClr val="dk1"/>
                </a:solidFill>
                <a:latin typeface="Calibri"/>
                <a:ea typeface="Calibri"/>
                <a:cs typeface="Calibri"/>
                <a:sym typeface="Calibri"/>
              </a:rPr>
              <a:t>ITN Use </a:t>
            </a:r>
            <a:r>
              <a:rPr lang="en-US" sz="1800" u="sng">
                <a:solidFill>
                  <a:schemeClr val="dk1"/>
                </a:solidFill>
                <a:latin typeface="Calibri"/>
                <a:ea typeface="Calibri"/>
                <a:cs typeface="Calibri"/>
                <a:sym typeface="Calibri"/>
              </a:rPr>
              <a:t>behavior</a:t>
            </a:r>
            <a:r>
              <a:rPr lang="en-US" sz="1800">
                <a:solidFill>
                  <a:schemeClr val="dk1"/>
                </a:solidFill>
                <a:latin typeface="Calibri"/>
                <a:ea typeface="Calibri"/>
                <a:cs typeface="Calibri"/>
                <a:sym typeface="Calibri"/>
              </a:rPr>
              <a:t> analysis.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21"/>
          <p:cNvSpPr/>
          <p:nvPr/>
        </p:nvSpPr>
        <p:spPr>
          <a:xfrm>
            <a:off x="5571864" y="2395766"/>
            <a:ext cx="544601" cy="584371"/>
          </a:xfrm>
          <a:custGeom>
            <a:avLst/>
            <a:gdLst/>
            <a:ahLst/>
            <a:cxnLst/>
            <a:rect l="l" t="t" r="r" b="b"/>
            <a:pathLst>
              <a:path w="527" h="567" extrusionOk="0">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0" name="Google Shape;250;p21"/>
          <p:cNvSpPr/>
          <p:nvPr/>
        </p:nvSpPr>
        <p:spPr>
          <a:xfrm rot="5400000">
            <a:off x="3890993" y="631625"/>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1"/>
          <p:cNvSpPr txBox="1"/>
          <p:nvPr/>
        </p:nvSpPr>
        <p:spPr>
          <a:xfrm>
            <a:off x="4312600" y="83562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p:txBody>
      </p:sp>
      <p:sp>
        <p:nvSpPr>
          <p:cNvPr id="252" name="Google Shape;252;p21"/>
          <p:cNvSpPr/>
          <p:nvPr/>
        </p:nvSpPr>
        <p:spPr>
          <a:xfrm rot="5400000">
            <a:off x="3890993" y="3765661"/>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1"/>
          <p:cNvSpPr txBox="1"/>
          <p:nvPr/>
        </p:nvSpPr>
        <p:spPr>
          <a:xfrm>
            <a:off x="4312600" y="396965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p:txBody>
      </p:sp>
      <p:sp>
        <p:nvSpPr>
          <p:cNvPr id="254" name="Google Shape;254;p21"/>
          <p:cNvSpPr/>
          <p:nvPr/>
        </p:nvSpPr>
        <p:spPr>
          <a:xfrm rot="5400000">
            <a:off x="5713553" y="3764062"/>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1"/>
          <p:cNvSpPr txBox="1"/>
          <p:nvPr/>
        </p:nvSpPr>
        <p:spPr>
          <a:xfrm>
            <a:off x="6135175" y="396805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256" name="Google Shape;256;p21"/>
          <p:cNvSpPr/>
          <p:nvPr/>
        </p:nvSpPr>
        <p:spPr>
          <a:xfrm rot="5400000">
            <a:off x="2969918" y="2199888"/>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1"/>
          <p:cNvSpPr txBox="1"/>
          <p:nvPr/>
        </p:nvSpPr>
        <p:spPr>
          <a:xfrm>
            <a:off x="2809430" y="2505750"/>
            <a:ext cx="1743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400">
                <a:solidFill>
                  <a:schemeClr val="dk1"/>
                </a:solidFill>
                <a:latin typeface="Calibri"/>
                <a:ea typeface="Calibri"/>
                <a:cs typeface="Calibri"/>
                <a:sym typeface="Calibri"/>
              </a:rPr>
              <a:t>% who saw or heard message in the last 6 months</a:t>
            </a:r>
            <a:endParaRPr/>
          </a:p>
        </p:txBody>
      </p:sp>
      <p:sp>
        <p:nvSpPr>
          <p:cNvPr id="258" name="Google Shape;258;p21"/>
          <p:cNvSpPr/>
          <p:nvPr/>
        </p:nvSpPr>
        <p:spPr>
          <a:xfrm rot="5400000">
            <a:off x="5713553" y="631624"/>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1"/>
          <p:cNvSpPr txBox="1"/>
          <p:nvPr/>
        </p:nvSpPr>
        <p:spPr>
          <a:xfrm>
            <a:off x="6135175" y="83560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chemeClr val="dk1"/>
              </a:solidFill>
              <a:latin typeface="Calibri"/>
              <a:ea typeface="Calibri"/>
              <a:cs typeface="Calibri"/>
              <a:sym typeface="Calibri"/>
            </a:endParaRPr>
          </a:p>
        </p:txBody>
      </p:sp>
      <p:sp>
        <p:nvSpPr>
          <p:cNvPr id="260" name="Google Shape;260;p21"/>
          <p:cNvSpPr/>
          <p:nvPr/>
        </p:nvSpPr>
        <p:spPr>
          <a:xfrm rot="5400000">
            <a:off x="6632182" y="2199888"/>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1"/>
          <p:cNvSpPr txBox="1"/>
          <p:nvPr/>
        </p:nvSpPr>
        <p:spPr>
          <a:xfrm>
            <a:off x="6384156" y="2569100"/>
            <a:ext cx="18312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400">
                <a:solidFill>
                  <a:schemeClr val="dk1"/>
                </a:solidFill>
                <a:latin typeface="Calibri"/>
                <a:ea typeface="Calibri"/>
                <a:cs typeface="Calibri"/>
                <a:sym typeface="Calibri"/>
              </a:rPr>
              <a:t>% exposed to each channel of communication</a:t>
            </a:r>
            <a:endParaRPr/>
          </a:p>
        </p:txBody>
      </p:sp>
      <p:sp>
        <p:nvSpPr>
          <p:cNvPr id="262" name="Google Shape;262;p21"/>
          <p:cNvSpPr/>
          <p:nvPr/>
        </p:nvSpPr>
        <p:spPr>
          <a:xfrm rot="5400000">
            <a:off x="4801049" y="2197044"/>
            <a:ext cx="2004740" cy="1743515"/>
          </a:xfrm>
          <a:prstGeom prst="hexagon">
            <a:avLst>
              <a:gd name="adj" fmla="val 28802"/>
              <a:gd name="vf" fmla="val 11547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1"/>
          <p:cNvSpPr txBox="1"/>
          <p:nvPr/>
        </p:nvSpPr>
        <p:spPr>
          <a:xfrm>
            <a:off x="4553025" y="2569900"/>
            <a:ext cx="18312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Exposure</a:t>
            </a:r>
            <a:endParaRPr/>
          </a:p>
        </p:txBody>
      </p:sp>
      <p:pic>
        <p:nvPicPr>
          <p:cNvPr id="264" name="Google Shape;264;p21"/>
          <p:cNvPicPr preferRelativeResize="0"/>
          <p:nvPr/>
        </p:nvPicPr>
        <p:blipFill rotWithShape="1">
          <a:blip r:embed="rId3">
            <a:alphaModFix/>
          </a:blip>
          <a:srcRect/>
          <a:stretch/>
        </p:blipFill>
        <p:spPr>
          <a:xfrm>
            <a:off x="5450038" y="3058142"/>
            <a:ext cx="706756" cy="49888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62"/>
                                        </p:tgtEl>
                                        <p:attrNameLst>
                                          <p:attrName>style.visibility</p:attrName>
                                        </p:attrNameLst>
                                      </p:cBhvr>
                                      <p:to>
                                        <p:strVal val="visible"/>
                                      </p:to>
                                    </p:set>
                                    <p:animEffect transition="in" filter="fade">
                                      <p:cBhvr>
                                        <p:cTn id="7" dur="200"/>
                                        <p:tgtEl>
                                          <p:spTgt spid="2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2837</Words>
  <Application>Microsoft Office PowerPoint</Application>
  <PresentationFormat>Widescreen</PresentationFormat>
  <Paragraphs>337</Paragraphs>
  <Slides>26</Slides>
  <Notes>26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Tell-a-story with data worksheet</vt:lpstr>
      <vt:lpstr>Intervention-specific communication plans</vt:lpstr>
      <vt:lpstr>ITN Use</vt:lpstr>
      <vt:lpstr>Situation analysis</vt:lpstr>
      <vt:lpstr>PowerPoint Presentation</vt:lpstr>
      <vt:lpstr>PowerPoint Presentation</vt:lpstr>
      <vt:lpstr>Behavior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 Côte d’Ivoire</vt:lpstr>
      <vt:lpstr>Example: Côte d’Ivoire</vt:lpstr>
      <vt:lpstr>PowerPoint Presentation</vt:lpstr>
      <vt:lpstr>Audience analysis and strategic approaches</vt:lpstr>
      <vt:lpstr>Audience analysis and strategic approaches</vt:lpstr>
      <vt:lpstr>Behavior-specific communication plans</vt:lpstr>
      <vt:lpstr>ITN Use behavior no.1 [list here]</vt:lpstr>
      <vt:lpstr>ITN Use behavior no.2 [list here]</vt:lpstr>
      <vt:lpstr>ITN Use behavior no.3 [list here]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Child, Meei</dc:creator>
  <cp:lastModifiedBy>Meei Child</cp:lastModifiedBy>
  <cp:revision>1</cp:revision>
  <dcterms:modified xsi:type="dcterms:W3CDTF">2024-06-25T20:08:03Z</dcterms:modified>
</cp:coreProperties>
</file>