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21535AC-5FC9-494A-91FA-33D89F7C158F}">
  <a:tblStyle styleId="{421535AC-5FC9-494A-91FA-33D89F7C158F}"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46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rive.google.com/drive/folders/1paJiNjmiHdVtfI25BZSCfpk1HV61ygcL?usp=sharing"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531977b703_2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531977b703_2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20000"/>
              </a:lnSpc>
              <a:spcBef>
                <a:spcPts val="0"/>
              </a:spcBef>
              <a:spcAft>
                <a:spcPts val="1000"/>
              </a:spcAft>
              <a:buClr>
                <a:schemeClr val="dk1"/>
              </a:buClr>
              <a:buSzPts val="1100"/>
              <a:buFont typeface="Arial"/>
              <a:buNone/>
            </a:pPr>
            <a:r>
              <a:rPr lang="en-US" sz="1100">
                <a:solidFill>
                  <a:srgbClr val="545454"/>
                </a:solidFill>
                <a:highlight>
                  <a:srgbClr val="FFFFFF"/>
                </a:highlight>
              </a:rPr>
              <a:t>This resource is part of the </a:t>
            </a:r>
            <a:r>
              <a:rPr lang="en-US" sz="1100" u="sng">
                <a:solidFill>
                  <a:srgbClr val="1155CC"/>
                </a:solidFill>
                <a:highlight>
                  <a:srgbClr val="FFFFFF"/>
                </a:highlight>
                <a:hlinkClick r:id="rId3">
                  <a:extLst>
                    <a:ext uri="{A12FA001-AC4F-418D-AE19-62706E023703}">
                      <ahyp:hlinkClr xmlns:ahyp="http://schemas.microsoft.com/office/drawing/2018/hyperlinkcolor" val="tx"/>
                    </a:ext>
                  </a:extLst>
                </a:hlinkClick>
              </a:rPr>
              <a:t>Malaria SBC Strategy Development Toolkit</a:t>
            </a:r>
            <a:endParaRPr/>
          </a:p>
        </p:txBody>
      </p:sp>
      <p:sp>
        <p:nvSpPr>
          <p:cNvPr id="87" name="Google Shape;87;g531977b703_2_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7" name="Google Shape;267;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1" name="Google Shape;29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9" name="Google Shape;31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7" name="Google Shape;34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5" name="Google Shape;37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3" name="Google Shape;403;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1" name="Google Shape;431;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Combine data points from previous slides, adding polygons as necessary. Summarize the data in narrative form. </a:t>
            </a:r>
            <a:endParaRPr/>
          </a:p>
          <a:p>
            <a:pPr marL="0" lvl="0" indent="0" algn="l" rtl="0">
              <a:spcBef>
                <a:spcPts val="0"/>
              </a:spcBef>
              <a:spcAft>
                <a:spcPts val="0"/>
              </a:spcAft>
              <a:buNone/>
            </a:pPr>
            <a:endParaRPr/>
          </a:p>
        </p:txBody>
      </p:sp>
      <p:sp>
        <p:nvSpPr>
          <p:cNvPr id="432" name="Google Shape;432;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6" name="Google Shape;476;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Google Shape;552;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3" name="Google Shape;553;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b="1"/>
              <a:t>Sources:</a:t>
            </a:r>
            <a:endParaRPr>
              <a:highlight>
                <a:srgbClr val="D0E0E3"/>
              </a:highlight>
            </a:endParaRPr>
          </a:p>
          <a:p>
            <a:pPr marL="0" lvl="0" indent="0" algn="l" rtl="0">
              <a:spcBef>
                <a:spcPts val="0"/>
              </a:spcBef>
              <a:spcAft>
                <a:spcPts val="0"/>
              </a:spcAft>
              <a:buClr>
                <a:schemeClr val="dk1"/>
              </a:buClr>
              <a:buSzPts val="1100"/>
              <a:buFont typeface="Arial"/>
              <a:buNone/>
            </a:pPr>
            <a:r>
              <a:rPr lang="en-US">
                <a:highlight>
                  <a:srgbClr val="D5A6BD"/>
                </a:highlight>
              </a:rPr>
              <a:t>MICS 2016 (purple)</a:t>
            </a:r>
            <a:endParaRPr/>
          </a:p>
          <a:p>
            <a:pPr marL="0" lvl="0" indent="0" algn="l" rtl="0">
              <a:spcBef>
                <a:spcPts val="0"/>
              </a:spcBef>
              <a:spcAft>
                <a:spcPts val="0"/>
              </a:spcAft>
              <a:buClr>
                <a:schemeClr val="dk1"/>
              </a:buClr>
              <a:buSzPts val="1100"/>
              <a:buFont typeface="Arial"/>
              <a:buNone/>
            </a:pPr>
            <a:r>
              <a:rPr lang="en-US">
                <a:highlight>
                  <a:schemeClr val="lt2"/>
                </a:highlight>
              </a:rPr>
              <a:t>DHS 2011-2012 (gray)</a:t>
            </a:r>
            <a:endParaRPr/>
          </a:p>
          <a:p>
            <a:pPr marL="0" lvl="0" indent="0" algn="l" rtl="0">
              <a:spcBef>
                <a:spcPts val="0"/>
              </a:spcBef>
              <a:spcAft>
                <a:spcPts val="0"/>
              </a:spcAft>
              <a:buClr>
                <a:schemeClr val="dk1"/>
              </a:buClr>
              <a:buSzPts val="1100"/>
              <a:buFont typeface="Arial"/>
              <a:buNone/>
            </a:pPr>
            <a:r>
              <a:rPr lang="en-US">
                <a:highlight>
                  <a:srgbClr val="9FC5E8"/>
                </a:highlight>
              </a:rPr>
              <a:t>MBS 2018 (blue)</a:t>
            </a:r>
            <a:endParaRPr/>
          </a:p>
          <a:p>
            <a:pPr marL="0" lvl="0" indent="0" algn="l" rtl="0">
              <a:spcBef>
                <a:spcPts val="0"/>
              </a:spcBef>
              <a:spcAft>
                <a:spcPts val="0"/>
              </a:spcAft>
              <a:buClr>
                <a:schemeClr val="dk1"/>
              </a:buClr>
              <a:buSzPts val="1100"/>
              <a:buFont typeface="Arial"/>
              <a:buNone/>
            </a:pPr>
            <a:r>
              <a:rPr lang="en-US">
                <a:highlight>
                  <a:srgbClr val="F6B26B"/>
                </a:highlight>
              </a:rPr>
              <a:t>KAP 2017 (orange)</a:t>
            </a:r>
            <a:endParaRPr>
              <a:highlight>
                <a:srgbClr val="9FC5E8"/>
              </a:highlight>
            </a:endParaRPr>
          </a:p>
          <a:p>
            <a:pPr marL="0" lvl="0" indent="0" algn="l" rtl="0">
              <a:spcBef>
                <a:spcPts val="0"/>
              </a:spcBef>
              <a:spcAft>
                <a:spcPts val="0"/>
              </a:spcAft>
              <a:buClr>
                <a:schemeClr val="dk1"/>
              </a:buClr>
              <a:buSzPts val="1100"/>
              <a:buFont typeface="Arial"/>
              <a:buNone/>
            </a:pPr>
            <a:endParaRPr>
              <a:highlight>
                <a:srgbClr val="F6B26B"/>
              </a:highlight>
            </a:endParaRPr>
          </a:p>
          <a:p>
            <a:pPr marL="0" lvl="0" indent="0" algn="l" rtl="0">
              <a:spcBef>
                <a:spcPts val="0"/>
              </a:spcBef>
              <a:spcAft>
                <a:spcPts val="0"/>
              </a:spcAft>
              <a:buClr>
                <a:schemeClr val="dk1"/>
              </a:buClr>
              <a:buSzPts val="1100"/>
              <a:buFont typeface="Arial"/>
              <a:buNone/>
            </a:pPr>
            <a:r>
              <a:rPr lang="en-US"/>
              <a:t>Peer-Reviewed Articles: (red)</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US">
                <a:highlight>
                  <a:srgbClr val="B6D7A8"/>
                </a:highlight>
              </a:rPr>
              <a:t>Acray-Zengbé, P., Douba, A., Akani, C. B., Lepri Aka, N. B., Bahibo, I. H., Tanoh, A. M., Assi, S., Assohou, E. A. N., Ahoussou, K. M. E., Oussou, R. K., Kouamé, T. R. A., &amp; Okoubo, G. (2019). Determinants of Insecticide-Treated Mosquito Nets Use Among Children Less Than 5 Years in Côte d’Ivoire: An analysis of Data from the 2011-2012 Demographic and Health Survey.</a:t>
            </a:r>
            <a:r>
              <a:rPr lang="en-US" i="1">
                <a:highlight>
                  <a:srgbClr val="B6D7A8"/>
                </a:highlight>
              </a:rPr>
              <a:t> Health Sciences and Diseases, 20</a:t>
            </a:r>
            <a:r>
              <a:rPr lang="en-US">
                <a:highlight>
                  <a:srgbClr val="B6D7A8"/>
                </a:highlight>
              </a:rPr>
              <a:t>(1)</a:t>
            </a:r>
            <a:endParaRPr/>
          </a:p>
          <a:p>
            <a:pPr marL="0" lvl="0" indent="0" algn="l" rtl="0">
              <a:spcBef>
                <a:spcPts val="0"/>
              </a:spcBef>
              <a:spcAft>
                <a:spcPts val="0"/>
              </a:spcAft>
              <a:buClr>
                <a:schemeClr val="dk1"/>
              </a:buClr>
              <a:buSzPts val="1100"/>
              <a:buFont typeface="Arial"/>
              <a:buNone/>
            </a:pPr>
            <a:endParaRPr>
              <a:solidFill>
                <a:srgbClr val="303030"/>
              </a:solidFill>
              <a:highlight>
                <a:srgbClr val="B4A7D6"/>
              </a:highlight>
            </a:endParaRPr>
          </a:p>
          <a:p>
            <a:pPr marL="0" lvl="0" indent="0" algn="l" rtl="0">
              <a:spcBef>
                <a:spcPts val="0"/>
              </a:spcBef>
              <a:spcAft>
                <a:spcPts val="0"/>
              </a:spcAft>
              <a:buClr>
                <a:schemeClr val="dk1"/>
              </a:buClr>
              <a:buSzPts val="1100"/>
              <a:buFont typeface="Arial"/>
              <a:buNone/>
            </a:pPr>
            <a:r>
              <a:rPr lang="en-US">
                <a:solidFill>
                  <a:srgbClr val="212121"/>
                </a:solidFill>
                <a:highlight>
                  <a:srgbClr val="9FC5E8"/>
                </a:highlight>
              </a:rPr>
              <a:t>Comoé CC, Ouattara AF, Raso G, Tanner M, Utzinger J, Koudou BG. Willingness to use a rapid diagnostic test for malaria in a rural area of central Côte d'Ivoire. </a:t>
            </a:r>
            <a:r>
              <a:rPr lang="en-US" i="1">
                <a:solidFill>
                  <a:srgbClr val="212121"/>
                </a:solidFill>
                <a:highlight>
                  <a:srgbClr val="9FC5E8"/>
                </a:highlight>
              </a:rPr>
              <a:t>BMC Public Health</a:t>
            </a:r>
            <a:r>
              <a:rPr lang="en-US">
                <a:solidFill>
                  <a:srgbClr val="212121"/>
                </a:solidFill>
                <a:highlight>
                  <a:srgbClr val="9FC5E8"/>
                </a:highlight>
              </a:rPr>
              <a:t>. 2012;12:1089. Published 2012 Dec 18. doi:10.1186/1471-2458-12-1089</a:t>
            </a:r>
            <a:endParaRPr>
              <a:highlight>
                <a:srgbClr val="B6D7A8"/>
              </a:highlight>
            </a:endParaRPr>
          </a:p>
          <a:p>
            <a:pPr marL="0" lvl="0" indent="0" algn="l" rtl="0">
              <a:spcBef>
                <a:spcPts val="0"/>
              </a:spcBef>
              <a:spcAft>
                <a:spcPts val="0"/>
              </a:spcAft>
              <a:buClr>
                <a:schemeClr val="dk1"/>
              </a:buClr>
              <a:buSzPts val="1100"/>
              <a:buFont typeface="Arial"/>
              <a:buNone/>
            </a:pPr>
            <a:endParaRPr>
              <a:highlight>
                <a:srgbClr val="B6D7A8"/>
              </a:highlight>
            </a:endParaRPr>
          </a:p>
          <a:p>
            <a:pPr marL="0" lvl="0" indent="0" algn="l" rtl="0">
              <a:spcBef>
                <a:spcPts val="0"/>
              </a:spcBef>
              <a:spcAft>
                <a:spcPts val="0"/>
              </a:spcAft>
              <a:buClr>
                <a:schemeClr val="dk1"/>
              </a:buClr>
              <a:buSzPts val="1100"/>
              <a:buFont typeface="Arial"/>
              <a:buNone/>
            </a:pPr>
            <a:r>
              <a:rPr lang="en-US">
                <a:solidFill>
                  <a:srgbClr val="212121"/>
                </a:solidFill>
                <a:highlight>
                  <a:srgbClr val="EA9999"/>
                </a:highlight>
              </a:rPr>
              <a:t>De Plaen R, Seka ML, Koutoua A. The paddy, the vector and the caregiver: lessons from an ecosystem approach to irrigation and malaria in Northern Côte d'Ivoire. </a:t>
            </a:r>
            <a:r>
              <a:rPr lang="en-US" i="1">
                <a:solidFill>
                  <a:srgbClr val="212121"/>
                </a:solidFill>
                <a:highlight>
                  <a:srgbClr val="EA9999"/>
                </a:highlight>
              </a:rPr>
              <a:t>Acta Trop</a:t>
            </a:r>
            <a:r>
              <a:rPr lang="en-US">
                <a:solidFill>
                  <a:srgbClr val="212121"/>
                </a:solidFill>
                <a:highlight>
                  <a:srgbClr val="EA9999"/>
                </a:highlight>
              </a:rPr>
              <a:t>. 2004;89(2):135-146. doi:10.1016/j.actatropica.2003.09.018</a:t>
            </a:r>
            <a:endParaRPr>
              <a:highlight>
                <a:srgbClr val="B6D7A8"/>
              </a:highlight>
            </a:endParaRPr>
          </a:p>
          <a:p>
            <a:pPr marL="0" lvl="0" indent="0" algn="l" rtl="0">
              <a:spcBef>
                <a:spcPts val="0"/>
              </a:spcBef>
              <a:spcAft>
                <a:spcPts val="0"/>
              </a:spcAft>
              <a:buClr>
                <a:schemeClr val="dk1"/>
              </a:buClr>
              <a:buSzPts val="1100"/>
              <a:buFont typeface="Arial"/>
              <a:buNone/>
            </a:pPr>
            <a:endParaRPr>
              <a:highlight>
                <a:srgbClr val="B6D7A8"/>
              </a:highlight>
            </a:endParaRPr>
          </a:p>
          <a:p>
            <a:pPr marL="0" lvl="0" indent="0" algn="l" rtl="0">
              <a:spcBef>
                <a:spcPts val="0"/>
              </a:spcBef>
              <a:spcAft>
                <a:spcPts val="0"/>
              </a:spcAft>
              <a:buClr>
                <a:schemeClr val="dk1"/>
              </a:buClr>
              <a:buSzPts val="1100"/>
              <a:buFont typeface="Arial"/>
              <a:buNone/>
            </a:pPr>
            <a:r>
              <a:rPr lang="en-US">
                <a:solidFill>
                  <a:srgbClr val="303030"/>
                </a:solidFill>
                <a:highlight>
                  <a:srgbClr val="A2C4C9"/>
                </a:highlight>
              </a:rPr>
              <a:t>Koudou BG, Ghattas H, Essé C, et al. The use of insecticide-treated nets for reducing malaria morbidity among children aged 6-59 months, in an area of high malaria transmission in central Côte d'Ivoire. Parasit Vectors. 2010;3:91. Published 2010 Sep 22. doi:10.1186/1756-3305-3-91</a:t>
            </a:r>
            <a:endParaRPr>
              <a:highlight>
                <a:srgbClr val="B6D7A8"/>
              </a:highlight>
            </a:endParaRPr>
          </a:p>
          <a:p>
            <a:pPr marL="0" lvl="0" indent="0" algn="l" rtl="0">
              <a:spcBef>
                <a:spcPts val="0"/>
              </a:spcBef>
              <a:spcAft>
                <a:spcPts val="0"/>
              </a:spcAft>
              <a:buClr>
                <a:schemeClr val="dk1"/>
              </a:buClr>
              <a:buSzPts val="1100"/>
              <a:buFont typeface="Arial"/>
              <a:buNone/>
            </a:pPr>
            <a:endParaRPr>
              <a:highlight>
                <a:srgbClr val="B6D7A8"/>
              </a:highlight>
            </a:endParaRPr>
          </a:p>
          <a:p>
            <a:pPr marL="0" lvl="0" indent="0" algn="l" rtl="0">
              <a:spcBef>
                <a:spcPts val="0"/>
              </a:spcBef>
              <a:spcAft>
                <a:spcPts val="0"/>
              </a:spcAft>
              <a:buClr>
                <a:schemeClr val="dk1"/>
              </a:buClr>
              <a:buSzPts val="1100"/>
              <a:buFont typeface="Arial"/>
              <a:buNone/>
            </a:pPr>
            <a:r>
              <a:rPr lang="en-US">
                <a:highlight>
                  <a:srgbClr val="FFE599"/>
                </a:highlight>
              </a:rPr>
              <a:t>Ouattara AF, Dagnogo M, Constant EA, et al. Transmission of malaria in relation to distribution and coverage of long-lasting insecticidal nets in central Côte d'Ivoire. </a:t>
            </a:r>
            <a:r>
              <a:rPr lang="en-US" i="1">
                <a:highlight>
                  <a:srgbClr val="FFE599"/>
                </a:highlight>
              </a:rPr>
              <a:t>Malar J</a:t>
            </a:r>
            <a:r>
              <a:rPr lang="en-US">
                <a:highlight>
                  <a:srgbClr val="FFE599"/>
                </a:highlight>
              </a:rPr>
              <a:t>. 2014;13:109. Published 2014 Mar 19. doi:10.1186/1475-2875-13-109</a:t>
            </a:r>
            <a:endParaRPr>
              <a:solidFill>
                <a:srgbClr val="212121"/>
              </a:solidFill>
              <a:highlight>
                <a:srgbClr val="EA9999"/>
              </a:highlight>
            </a:endParaRPr>
          </a:p>
          <a:p>
            <a:pPr marL="0" lvl="0" indent="0" algn="l" rtl="0">
              <a:spcBef>
                <a:spcPts val="0"/>
              </a:spcBef>
              <a:spcAft>
                <a:spcPts val="0"/>
              </a:spcAft>
              <a:buClr>
                <a:schemeClr val="dk1"/>
              </a:buClr>
              <a:buSzPts val="1100"/>
              <a:buFont typeface="Arial"/>
              <a:buNone/>
            </a:pPr>
            <a:endParaRPr>
              <a:solidFill>
                <a:srgbClr val="212121"/>
              </a:solidFill>
              <a:highlight>
                <a:srgbClr val="EA9999"/>
              </a:highlight>
            </a:endParaRPr>
          </a:p>
          <a:p>
            <a:pPr marL="0" lvl="0" indent="0" algn="l" rtl="0">
              <a:spcBef>
                <a:spcPts val="0"/>
              </a:spcBef>
              <a:spcAft>
                <a:spcPts val="0"/>
              </a:spcAft>
              <a:buClr>
                <a:schemeClr val="dk1"/>
              </a:buClr>
              <a:buSzPts val="1100"/>
              <a:buFont typeface="Arial"/>
              <a:buNone/>
            </a:pPr>
            <a:r>
              <a:rPr lang="en-US">
                <a:solidFill>
                  <a:srgbClr val="303030"/>
                </a:solidFill>
                <a:highlight>
                  <a:srgbClr val="B4A7D6"/>
                </a:highlight>
              </a:rPr>
              <a:t>Toure OA, Kone PL, Coulibaly MA, et al. Coverage and efficacy of intermittent preventive treatment with sulphadoxine pyrimethamine against malaria in pregnancy in Côte d'Ivoire five years after its implementation. </a:t>
            </a:r>
            <a:r>
              <a:rPr lang="en-US" i="1">
                <a:solidFill>
                  <a:srgbClr val="303030"/>
                </a:solidFill>
                <a:highlight>
                  <a:srgbClr val="B4A7D6"/>
                </a:highlight>
              </a:rPr>
              <a:t>Parasit Vectors</a:t>
            </a:r>
            <a:r>
              <a:rPr lang="en-US">
                <a:solidFill>
                  <a:srgbClr val="303030"/>
                </a:solidFill>
                <a:highlight>
                  <a:srgbClr val="B4A7D6"/>
                </a:highlight>
              </a:rPr>
              <a:t>. 2014;7:495. Published 2014 Nov 20. doi:10.1186/s13071-014-0495-5</a:t>
            </a:r>
            <a:endParaRPr b="1"/>
          </a:p>
          <a:p>
            <a:pPr marL="0" lvl="0" indent="0" algn="l" rtl="0">
              <a:spcBef>
                <a:spcPts val="0"/>
              </a:spcBef>
              <a:spcAft>
                <a:spcPts val="0"/>
              </a:spcAft>
              <a:buNone/>
            </a:pPr>
            <a:endParaRPr/>
          </a:p>
        </p:txBody>
      </p:sp>
      <p:sp>
        <p:nvSpPr>
          <p:cNvPr id="554" name="Google Shape;554;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8"/>
        <p:cNvGrpSpPr/>
        <p:nvPr/>
      </p:nvGrpSpPr>
      <p:grpSpPr>
        <a:xfrm>
          <a:off x="0" y="0"/>
          <a:ext cx="0" cy="0"/>
          <a:chOff x="0" y="0"/>
          <a:chExt cx="0" cy="0"/>
        </a:xfrm>
      </p:grpSpPr>
      <p:sp>
        <p:nvSpPr>
          <p:cNvPr id="589" name="Google Shape;589;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0" name="Google Shape;590;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b="1"/>
              <a:t>Sources:</a:t>
            </a:r>
            <a:endParaRPr>
              <a:highlight>
                <a:srgbClr val="D0E0E3"/>
              </a:highlight>
            </a:endParaRPr>
          </a:p>
          <a:p>
            <a:pPr marL="0" lvl="0" indent="0" algn="l" rtl="0">
              <a:spcBef>
                <a:spcPts val="0"/>
              </a:spcBef>
              <a:spcAft>
                <a:spcPts val="0"/>
              </a:spcAft>
              <a:buClr>
                <a:schemeClr val="dk1"/>
              </a:buClr>
              <a:buSzPts val="1100"/>
              <a:buFont typeface="Arial"/>
              <a:buNone/>
            </a:pPr>
            <a:r>
              <a:rPr lang="en-US">
                <a:highlight>
                  <a:srgbClr val="D5A6BD"/>
                </a:highlight>
              </a:rPr>
              <a:t>MICS 2016 (purple)</a:t>
            </a:r>
            <a:endParaRPr/>
          </a:p>
          <a:p>
            <a:pPr marL="0" lvl="0" indent="0" algn="l" rtl="0">
              <a:spcBef>
                <a:spcPts val="0"/>
              </a:spcBef>
              <a:spcAft>
                <a:spcPts val="0"/>
              </a:spcAft>
              <a:buClr>
                <a:schemeClr val="dk1"/>
              </a:buClr>
              <a:buSzPts val="1100"/>
              <a:buFont typeface="Arial"/>
              <a:buNone/>
            </a:pPr>
            <a:r>
              <a:rPr lang="en-US">
                <a:highlight>
                  <a:schemeClr val="lt2"/>
                </a:highlight>
              </a:rPr>
              <a:t>DHS 2011-2012 (gray)</a:t>
            </a:r>
            <a:endParaRPr/>
          </a:p>
          <a:p>
            <a:pPr marL="0" lvl="0" indent="0" algn="l" rtl="0">
              <a:spcBef>
                <a:spcPts val="0"/>
              </a:spcBef>
              <a:spcAft>
                <a:spcPts val="0"/>
              </a:spcAft>
              <a:buClr>
                <a:schemeClr val="dk1"/>
              </a:buClr>
              <a:buSzPts val="1100"/>
              <a:buFont typeface="Arial"/>
              <a:buNone/>
            </a:pPr>
            <a:r>
              <a:rPr lang="en-US">
                <a:highlight>
                  <a:srgbClr val="9FC5E8"/>
                </a:highlight>
              </a:rPr>
              <a:t>MBS 2018 (blue)</a:t>
            </a:r>
            <a:endParaRPr/>
          </a:p>
          <a:p>
            <a:pPr marL="0" lvl="0" indent="0" algn="l" rtl="0">
              <a:spcBef>
                <a:spcPts val="0"/>
              </a:spcBef>
              <a:spcAft>
                <a:spcPts val="0"/>
              </a:spcAft>
              <a:buClr>
                <a:schemeClr val="dk1"/>
              </a:buClr>
              <a:buSzPts val="1100"/>
              <a:buFont typeface="Arial"/>
              <a:buNone/>
            </a:pPr>
            <a:r>
              <a:rPr lang="en-US">
                <a:highlight>
                  <a:srgbClr val="F6B26B"/>
                </a:highlight>
              </a:rPr>
              <a:t>KAP 2017 (orange)</a:t>
            </a:r>
            <a:endParaRPr>
              <a:highlight>
                <a:srgbClr val="9FC5E8"/>
              </a:highlight>
            </a:endParaRPr>
          </a:p>
          <a:p>
            <a:pPr marL="0" lvl="0" indent="0" algn="l" rtl="0">
              <a:spcBef>
                <a:spcPts val="0"/>
              </a:spcBef>
              <a:spcAft>
                <a:spcPts val="0"/>
              </a:spcAft>
              <a:buClr>
                <a:schemeClr val="dk1"/>
              </a:buClr>
              <a:buSzPts val="1100"/>
              <a:buFont typeface="Arial"/>
              <a:buNone/>
            </a:pPr>
            <a:endParaRPr>
              <a:highlight>
                <a:srgbClr val="F6B26B"/>
              </a:highlight>
            </a:endParaRPr>
          </a:p>
          <a:p>
            <a:pPr marL="0" lvl="0" indent="0" algn="l" rtl="0">
              <a:spcBef>
                <a:spcPts val="0"/>
              </a:spcBef>
              <a:spcAft>
                <a:spcPts val="0"/>
              </a:spcAft>
              <a:buClr>
                <a:schemeClr val="dk1"/>
              </a:buClr>
              <a:buSzPts val="1100"/>
              <a:buFont typeface="Arial"/>
              <a:buNone/>
            </a:pPr>
            <a:r>
              <a:rPr lang="en-US"/>
              <a:t>Peer-Reviewed Articles:</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US">
                <a:highlight>
                  <a:srgbClr val="B6D7A8"/>
                </a:highlight>
              </a:rPr>
              <a:t>Acray-Zengbé, P., Douba, A., Akani, C. B., Lepri Aka, N. B., Bahibo, I. H., Tanoh, A. M., Assi, S., Assohou, E. A. N., Ahoussou, K. M. E., Oussou, R. K., Kouamé, T. R. A., &amp; Okoubo, G. (2019). Determinants of Insecticide-Treated Mosquito Nets Use Among Children Less Than 5 Years in Côte d’Ivoire: An analysis of Data from the 2011-2012 Demographic and Health Survey.</a:t>
            </a:r>
            <a:r>
              <a:rPr lang="en-US" i="1">
                <a:highlight>
                  <a:srgbClr val="B6D7A8"/>
                </a:highlight>
              </a:rPr>
              <a:t> Health Sciences and Diseases, 20</a:t>
            </a:r>
            <a:r>
              <a:rPr lang="en-US">
                <a:highlight>
                  <a:srgbClr val="B6D7A8"/>
                </a:highlight>
              </a:rPr>
              <a:t>(1)</a:t>
            </a:r>
            <a:endParaRPr/>
          </a:p>
          <a:p>
            <a:pPr marL="0" lvl="0" indent="0" algn="l" rtl="0">
              <a:spcBef>
                <a:spcPts val="0"/>
              </a:spcBef>
              <a:spcAft>
                <a:spcPts val="0"/>
              </a:spcAft>
              <a:buClr>
                <a:schemeClr val="dk1"/>
              </a:buClr>
              <a:buSzPts val="1100"/>
              <a:buFont typeface="Arial"/>
              <a:buNone/>
            </a:pPr>
            <a:endParaRPr>
              <a:solidFill>
                <a:srgbClr val="303030"/>
              </a:solidFill>
              <a:highlight>
                <a:srgbClr val="B4A7D6"/>
              </a:highlight>
            </a:endParaRPr>
          </a:p>
          <a:p>
            <a:pPr marL="0" lvl="0" indent="0" algn="l" rtl="0">
              <a:spcBef>
                <a:spcPts val="0"/>
              </a:spcBef>
              <a:spcAft>
                <a:spcPts val="0"/>
              </a:spcAft>
              <a:buClr>
                <a:schemeClr val="dk1"/>
              </a:buClr>
              <a:buSzPts val="1100"/>
              <a:buFont typeface="Arial"/>
              <a:buNone/>
            </a:pPr>
            <a:r>
              <a:rPr lang="en-US">
                <a:solidFill>
                  <a:srgbClr val="212121"/>
                </a:solidFill>
                <a:highlight>
                  <a:srgbClr val="9FC5E8"/>
                </a:highlight>
              </a:rPr>
              <a:t>Comoé CC, Ouattara AF, Raso G, Tanner M, Utzinger J, Koudou BG. Willingness to use a rapid diagnostic test for malaria in a rural area of central Côte d'Ivoire. </a:t>
            </a:r>
            <a:r>
              <a:rPr lang="en-US" i="1">
                <a:solidFill>
                  <a:srgbClr val="212121"/>
                </a:solidFill>
                <a:highlight>
                  <a:srgbClr val="9FC5E8"/>
                </a:highlight>
              </a:rPr>
              <a:t>BMC Public Health</a:t>
            </a:r>
            <a:r>
              <a:rPr lang="en-US">
                <a:solidFill>
                  <a:srgbClr val="212121"/>
                </a:solidFill>
                <a:highlight>
                  <a:srgbClr val="9FC5E8"/>
                </a:highlight>
              </a:rPr>
              <a:t>. 2012;12:1089. Published 2012 Dec 18. doi:10.1186/1471-2458-12-1089</a:t>
            </a:r>
            <a:endParaRPr>
              <a:highlight>
                <a:srgbClr val="B6D7A8"/>
              </a:highlight>
            </a:endParaRPr>
          </a:p>
          <a:p>
            <a:pPr marL="0" lvl="0" indent="0" algn="l" rtl="0">
              <a:spcBef>
                <a:spcPts val="0"/>
              </a:spcBef>
              <a:spcAft>
                <a:spcPts val="0"/>
              </a:spcAft>
              <a:buClr>
                <a:schemeClr val="dk1"/>
              </a:buClr>
              <a:buSzPts val="1100"/>
              <a:buFont typeface="Arial"/>
              <a:buNone/>
            </a:pPr>
            <a:endParaRPr>
              <a:highlight>
                <a:srgbClr val="B6D7A8"/>
              </a:highlight>
            </a:endParaRPr>
          </a:p>
          <a:p>
            <a:pPr marL="0" lvl="0" indent="0" algn="l" rtl="0">
              <a:spcBef>
                <a:spcPts val="0"/>
              </a:spcBef>
              <a:spcAft>
                <a:spcPts val="0"/>
              </a:spcAft>
              <a:buClr>
                <a:schemeClr val="dk1"/>
              </a:buClr>
              <a:buSzPts val="1100"/>
              <a:buFont typeface="Arial"/>
              <a:buNone/>
            </a:pPr>
            <a:r>
              <a:rPr lang="en-US">
                <a:solidFill>
                  <a:srgbClr val="212121"/>
                </a:solidFill>
                <a:highlight>
                  <a:srgbClr val="EA9999"/>
                </a:highlight>
              </a:rPr>
              <a:t>De Plaen R, Seka ML, Koutoua A. The paddy, the vector and the caregiver: lessons from an ecosystem approach to irrigation and malaria in Northern Côte d'Ivoire. </a:t>
            </a:r>
            <a:r>
              <a:rPr lang="en-US" i="1">
                <a:solidFill>
                  <a:srgbClr val="212121"/>
                </a:solidFill>
                <a:highlight>
                  <a:srgbClr val="EA9999"/>
                </a:highlight>
              </a:rPr>
              <a:t>Acta Trop</a:t>
            </a:r>
            <a:r>
              <a:rPr lang="en-US">
                <a:solidFill>
                  <a:srgbClr val="212121"/>
                </a:solidFill>
                <a:highlight>
                  <a:srgbClr val="EA9999"/>
                </a:highlight>
              </a:rPr>
              <a:t>. 2004;89(2):135-146. doi:10.1016/j.actatropica.2003.09.018</a:t>
            </a:r>
            <a:endParaRPr>
              <a:highlight>
                <a:srgbClr val="B6D7A8"/>
              </a:highlight>
            </a:endParaRPr>
          </a:p>
          <a:p>
            <a:pPr marL="0" lvl="0" indent="0" algn="l" rtl="0">
              <a:spcBef>
                <a:spcPts val="0"/>
              </a:spcBef>
              <a:spcAft>
                <a:spcPts val="0"/>
              </a:spcAft>
              <a:buClr>
                <a:schemeClr val="dk1"/>
              </a:buClr>
              <a:buSzPts val="1100"/>
              <a:buFont typeface="Arial"/>
              <a:buNone/>
            </a:pPr>
            <a:endParaRPr>
              <a:highlight>
                <a:srgbClr val="B6D7A8"/>
              </a:highlight>
            </a:endParaRPr>
          </a:p>
          <a:p>
            <a:pPr marL="0" lvl="0" indent="0" algn="l" rtl="0">
              <a:spcBef>
                <a:spcPts val="0"/>
              </a:spcBef>
              <a:spcAft>
                <a:spcPts val="0"/>
              </a:spcAft>
              <a:buClr>
                <a:schemeClr val="dk1"/>
              </a:buClr>
              <a:buSzPts val="1100"/>
              <a:buFont typeface="Arial"/>
              <a:buNone/>
            </a:pPr>
            <a:r>
              <a:rPr lang="en-US">
                <a:solidFill>
                  <a:srgbClr val="303030"/>
                </a:solidFill>
                <a:highlight>
                  <a:srgbClr val="A2C4C9"/>
                </a:highlight>
              </a:rPr>
              <a:t>Koudou BG, Ghattas H, Essé C, et al. The use of insecticide-treated nets for reducing malaria morbidity among children aged 6-59 months, in an area of high malaria transmission in central Côte d'Ivoire. Parasit Vectors. 2010;3:91. Published 2010 Sep 22. doi:10.1186/1756-3305-3-91</a:t>
            </a:r>
            <a:endParaRPr>
              <a:highlight>
                <a:srgbClr val="B6D7A8"/>
              </a:highlight>
            </a:endParaRPr>
          </a:p>
          <a:p>
            <a:pPr marL="0" lvl="0" indent="0" algn="l" rtl="0">
              <a:spcBef>
                <a:spcPts val="0"/>
              </a:spcBef>
              <a:spcAft>
                <a:spcPts val="0"/>
              </a:spcAft>
              <a:buClr>
                <a:schemeClr val="dk1"/>
              </a:buClr>
              <a:buSzPts val="1100"/>
              <a:buFont typeface="Arial"/>
              <a:buNone/>
            </a:pPr>
            <a:endParaRPr>
              <a:highlight>
                <a:srgbClr val="B6D7A8"/>
              </a:highlight>
            </a:endParaRPr>
          </a:p>
          <a:p>
            <a:pPr marL="0" lvl="0" indent="0" algn="l" rtl="0">
              <a:spcBef>
                <a:spcPts val="0"/>
              </a:spcBef>
              <a:spcAft>
                <a:spcPts val="0"/>
              </a:spcAft>
              <a:buClr>
                <a:schemeClr val="dk1"/>
              </a:buClr>
              <a:buSzPts val="1100"/>
              <a:buFont typeface="Arial"/>
              <a:buNone/>
            </a:pPr>
            <a:r>
              <a:rPr lang="en-US">
                <a:highlight>
                  <a:srgbClr val="FFE599"/>
                </a:highlight>
              </a:rPr>
              <a:t>Ouattara AF, Dagnogo M, Constant EA, et al. Transmission of malaria in relation to distribution and coverage of long-lasting insecticidal nets in central Côte d'Ivoire. </a:t>
            </a:r>
            <a:r>
              <a:rPr lang="en-US" i="1">
                <a:highlight>
                  <a:srgbClr val="FFE599"/>
                </a:highlight>
              </a:rPr>
              <a:t>Malar J</a:t>
            </a:r>
            <a:r>
              <a:rPr lang="en-US">
                <a:highlight>
                  <a:srgbClr val="FFE599"/>
                </a:highlight>
              </a:rPr>
              <a:t>. 2014;13:109. Published 2014 Mar 19. doi:10.1186/1475-2875-13-109</a:t>
            </a:r>
            <a:endParaRPr>
              <a:solidFill>
                <a:srgbClr val="212121"/>
              </a:solidFill>
              <a:highlight>
                <a:srgbClr val="EA9999"/>
              </a:highlight>
            </a:endParaRPr>
          </a:p>
          <a:p>
            <a:pPr marL="0" lvl="0" indent="0" algn="l" rtl="0">
              <a:spcBef>
                <a:spcPts val="0"/>
              </a:spcBef>
              <a:spcAft>
                <a:spcPts val="0"/>
              </a:spcAft>
              <a:buClr>
                <a:schemeClr val="dk1"/>
              </a:buClr>
              <a:buSzPts val="1100"/>
              <a:buFont typeface="Arial"/>
              <a:buNone/>
            </a:pPr>
            <a:endParaRPr>
              <a:solidFill>
                <a:srgbClr val="212121"/>
              </a:solidFill>
              <a:highlight>
                <a:srgbClr val="EA9999"/>
              </a:highlight>
            </a:endParaRPr>
          </a:p>
          <a:p>
            <a:pPr marL="0" lvl="0" indent="0" algn="l" rtl="0">
              <a:spcBef>
                <a:spcPts val="0"/>
              </a:spcBef>
              <a:spcAft>
                <a:spcPts val="0"/>
              </a:spcAft>
              <a:buClr>
                <a:schemeClr val="dk1"/>
              </a:buClr>
              <a:buSzPts val="1100"/>
              <a:buFont typeface="Arial"/>
              <a:buNone/>
            </a:pPr>
            <a:r>
              <a:rPr lang="en-US">
                <a:solidFill>
                  <a:srgbClr val="303030"/>
                </a:solidFill>
                <a:highlight>
                  <a:srgbClr val="B4A7D6"/>
                </a:highlight>
              </a:rPr>
              <a:t>Toure OA, Kone PL, Coulibaly MA, et al. Coverage and efficacy of intermittent preventive treatment with sulphadoxine pyrimethamine against malaria in pregnancy in Côte d'Ivoire five years after its implementation. </a:t>
            </a:r>
            <a:r>
              <a:rPr lang="en-US" i="1">
                <a:solidFill>
                  <a:srgbClr val="303030"/>
                </a:solidFill>
                <a:highlight>
                  <a:srgbClr val="B4A7D6"/>
                </a:highlight>
              </a:rPr>
              <a:t>Parasit Vectors</a:t>
            </a:r>
            <a:r>
              <a:rPr lang="en-US">
                <a:solidFill>
                  <a:srgbClr val="303030"/>
                </a:solidFill>
                <a:highlight>
                  <a:srgbClr val="B4A7D6"/>
                </a:highlight>
              </a:rPr>
              <a:t>. 2014;7:495. Published 2014 Nov 20. doi:10.1186/s13071-014-0495-5</a:t>
            </a:r>
            <a:endParaRPr/>
          </a:p>
          <a:p>
            <a:pPr marL="0" lvl="0" indent="0" algn="l" rtl="0">
              <a:spcBef>
                <a:spcPts val="0"/>
              </a:spcBef>
              <a:spcAft>
                <a:spcPts val="0"/>
              </a:spcAft>
              <a:buClr>
                <a:schemeClr val="dk1"/>
              </a:buClr>
              <a:buSzPts val="1100"/>
              <a:buFont typeface="Arial"/>
              <a:buNone/>
            </a:pPr>
            <a:endParaRPr>
              <a:solidFill>
                <a:srgbClr val="303030"/>
              </a:solidFill>
              <a:highlight>
                <a:srgbClr val="B4A7D6"/>
              </a:highlight>
            </a:endParaRPr>
          </a:p>
          <a:p>
            <a:pPr marL="0" lvl="0" indent="0" algn="l" rtl="0">
              <a:spcBef>
                <a:spcPts val="0"/>
              </a:spcBef>
              <a:spcAft>
                <a:spcPts val="0"/>
              </a:spcAft>
              <a:buClr>
                <a:schemeClr val="dk1"/>
              </a:buClr>
              <a:buSzPts val="1100"/>
              <a:buFont typeface="Arial"/>
              <a:buNone/>
            </a:pPr>
            <a:endParaRPr>
              <a:solidFill>
                <a:srgbClr val="303030"/>
              </a:solidFill>
              <a:highlight>
                <a:srgbClr val="B4A7D6"/>
              </a:highlight>
            </a:endParaRPr>
          </a:p>
          <a:p>
            <a:pPr marL="0" lvl="0" indent="0" algn="l" rtl="0">
              <a:spcBef>
                <a:spcPts val="0"/>
              </a:spcBef>
              <a:spcAft>
                <a:spcPts val="0"/>
              </a:spcAft>
              <a:buClr>
                <a:schemeClr val="dk1"/>
              </a:buClr>
              <a:buSzPts val="1100"/>
              <a:buFont typeface="Arial"/>
              <a:buNone/>
            </a:pPr>
            <a:endParaRPr>
              <a:solidFill>
                <a:srgbClr val="303030"/>
              </a:solidFill>
              <a:highlight>
                <a:srgbClr val="9FC5E8"/>
              </a:highlight>
            </a:endParaRPr>
          </a:p>
          <a:p>
            <a:pPr marL="0" lvl="0" indent="0" algn="l" rtl="0">
              <a:spcBef>
                <a:spcPts val="0"/>
              </a:spcBef>
              <a:spcAft>
                <a:spcPts val="0"/>
              </a:spcAft>
              <a:buNone/>
            </a:pPr>
            <a:endParaRPr/>
          </a:p>
        </p:txBody>
      </p:sp>
      <p:sp>
        <p:nvSpPr>
          <p:cNvPr id="591" name="Google Shape;591;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2"/>
        <p:cNvGrpSpPr/>
        <p:nvPr/>
      </p:nvGrpSpPr>
      <p:grpSpPr>
        <a:xfrm>
          <a:off x="0" y="0"/>
          <a:ext cx="0" cy="0"/>
          <a:chOff x="0" y="0"/>
          <a:chExt cx="0" cy="0"/>
        </a:xfrm>
      </p:grpSpPr>
      <p:sp>
        <p:nvSpPr>
          <p:cNvPr id="663" name="Google Shape;663;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100">
                <a:solidFill>
                  <a:srgbClr val="262626"/>
                </a:solidFill>
                <a:latin typeface="Arial"/>
                <a:ea typeface="Arial"/>
                <a:cs typeface="Arial"/>
                <a:sym typeface="Arial"/>
              </a:rPr>
              <a:t>Summarize knowledge, attitudes, perceived risk and efficacy, and social norm data included in the Malaria Behaviour Survey; knowledge, attitudes, and practice surveys; program reports; or research studies that describe these determinants of malaria case management behaviors. Describe all that is known about barriers or facilitators to malaria case management, including relevant details related to the quality of service delivery. This is simply summarizing the indicators organized in the previous slides in paragraph form. </a:t>
            </a:r>
            <a:endParaRPr/>
          </a:p>
        </p:txBody>
      </p:sp>
      <p:sp>
        <p:nvSpPr>
          <p:cNvPr id="664" name="Google Shape;664;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2"/>
        <p:cNvGrpSpPr/>
        <p:nvPr/>
      </p:nvGrpSpPr>
      <p:grpSpPr>
        <a:xfrm>
          <a:off x="0" y="0"/>
          <a:ext cx="0" cy="0"/>
          <a:chOff x="0" y="0"/>
          <a:chExt cx="0" cy="0"/>
        </a:xfrm>
      </p:grpSpPr>
      <p:sp>
        <p:nvSpPr>
          <p:cNvPr id="733" name="Google Shape;733;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4" name="Google Shape;734;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US"/>
              <a:t>Each intervention section should contain some form of audience analysis in order to identify and understand priority and influencing groups. This analysis should describe primary, secondary, and tertiary audience characteristics as they relate to each behaviour. Both socio-demographic (sex, age, language, etc.) and psycho-social characteristics (personality, attitudes, beliefs, values, emotions, etc.) should be described, as well as any available data on media consumption habits, message exposure, and message recall among specific sub-groups. Include pertinent data related to how gender impacts the ability to change behaviour. </a:t>
            </a:r>
            <a:endParaRPr/>
          </a:p>
          <a:p>
            <a:pPr marL="0" lvl="0" indent="0" algn="l" rtl="0">
              <a:spcBef>
                <a:spcPts val="0"/>
              </a:spcBef>
              <a:spcAft>
                <a:spcPts val="0"/>
              </a:spcAft>
              <a:buClr>
                <a:schemeClr val="dk1"/>
              </a:buClr>
              <a:buSzPts val="1200"/>
              <a:buFont typeface="Calibri"/>
              <a:buNone/>
            </a:pPr>
            <a:r>
              <a:rPr lang="en-US"/>
              <a:t>Strategic approaches should describe how to best reach and influence each audience. Following the socio-ecological model, use the audience analysis to specify how to reach and influence each audience at the structural, social, and individual level. Influencing structural, social, and individual change may happen as the result of both communication and non-communication-based approaches. The following guidance focuses on communication-based approaches. Using different approaches or levels of influence to change behaviour is based on the socio-ecological model, a combination of theories that explain the dynamic process by which not only the immediate physical and social environment, but also broader social, political, economic (structural) factors influence beliefs and attitudes.</a:t>
            </a:r>
            <a:endParaRPr/>
          </a:p>
          <a:p>
            <a:pPr marL="0" lvl="0" indent="0" algn="l" rtl="0">
              <a:spcBef>
                <a:spcPts val="0"/>
              </a:spcBef>
              <a:spcAft>
                <a:spcPts val="0"/>
              </a:spcAft>
              <a:buNone/>
            </a:pPr>
            <a:endParaRPr/>
          </a:p>
        </p:txBody>
      </p:sp>
      <p:sp>
        <p:nvSpPr>
          <p:cNvPr id="735" name="Google Shape;735;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9"/>
        <p:cNvGrpSpPr/>
        <p:nvPr/>
      </p:nvGrpSpPr>
      <p:grpSpPr>
        <a:xfrm>
          <a:off x="0" y="0"/>
          <a:ext cx="0" cy="0"/>
          <a:chOff x="0" y="0"/>
          <a:chExt cx="0" cy="0"/>
        </a:xfrm>
      </p:grpSpPr>
      <p:sp>
        <p:nvSpPr>
          <p:cNvPr id="740" name="Google Shape;740;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1" name="Google Shape;741;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5"/>
        <p:cNvGrpSpPr/>
        <p:nvPr/>
      </p:nvGrpSpPr>
      <p:grpSpPr>
        <a:xfrm>
          <a:off x="0" y="0"/>
          <a:ext cx="0" cy="0"/>
          <a:chOff x="0" y="0"/>
          <a:chExt cx="0" cy="0"/>
        </a:xfrm>
      </p:grpSpPr>
      <p:sp>
        <p:nvSpPr>
          <p:cNvPr id="746" name="Google Shape;746;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7" name="Google Shape;747;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Each intervention-specific plan should contain behavior-specific communication plans, which address specific behavioural objectives. A behavioural objective articulates what behavior must change. Behavioural objectives measure a single behavior, specify the audience whose behavior is expected to change. These behavior objectives should be aligned with monitoring and evaluation (M&amp;E) indicators. For example, a behavior-specific communication plan supporting case management might include “use of malaria diagnostic test before initiating treatment by caretakers of children under five.” For examples of behavioural objectives, see behavioural outcomes in Figure 1 of the RBM Malaria SBCC Indicator Reference Guide: Second Edition.</a:t>
            </a:r>
            <a:endParaRPr/>
          </a:p>
          <a:p>
            <a:pPr marL="0" lvl="0" indent="0" algn="l" rtl="0">
              <a:spcBef>
                <a:spcPts val="0"/>
              </a:spcBef>
              <a:spcAft>
                <a:spcPts val="0"/>
              </a:spcAft>
              <a:buNone/>
            </a:pPr>
            <a:endParaRPr/>
          </a:p>
        </p:txBody>
      </p:sp>
      <p:sp>
        <p:nvSpPr>
          <p:cNvPr id="748" name="Google Shape;748;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2"/>
        <p:cNvGrpSpPr/>
        <p:nvPr/>
      </p:nvGrpSpPr>
      <p:grpSpPr>
        <a:xfrm>
          <a:off x="0" y="0"/>
          <a:ext cx="0" cy="0"/>
          <a:chOff x="0" y="0"/>
          <a:chExt cx="0" cy="0"/>
        </a:xfrm>
      </p:grpSpPr>
      <p:sp>
        <p:nvSpPr>
          <p:cNvPr id="753" name="Google Shape;753;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54" name="Google Shape;754;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Use these templates to draft behavior-specific plans. Add as many behavior-specific plans as appropriate. Paste completed plans into their corresponding sections in the strategy template. </a:t>
            </a:r>
            <a:endParaRPr/>
          </a:p>
        </p:txBody>
      </p:sp>
      <p:sp>
        <p:nvSpPr>
          <p:cNvPr id="755" name="Google Shape;755;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9"/>
        <p:cNvGrpSpPr/>
        <p:nvPr/>
      </p:nvGrpSpPr>
      <p:grpSpPr>
        <a:xfrm>
          <a:off x="0" y="0"/>
          <a:ext cx="0" cy="0"/>
          <a:chOff x="0" y="0"/>
          <a:chExt cx="0" cy="0"/>
        </a:xfrm>
      </p:grpSpPr>
      <p:sp>
        <p:nvSpPr>
          <p:cNvPr id="760" name="Google Shape;760;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1" name="Google Shape;761;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5"/>
        <p:cNvGrpSpPr/>
        <p:nvPr/>
      </p:nvGrpSpPr>
      <p:grpSpPr>
        <a:xfrm>
          <a:off x="0" y="0"/>
          <a:ext cx="0" cy="0"/>
          <a:chOff x="0" y="0"/>
          <a:chExt cx="0" cy="0"/>
        </a:xfrm>
      </p:grpSpPr>
      <p:sp>
        <p:nvSpPr>
          <p:cNvPr id="766" name="Google Shape;766;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7" name="Google Shape;767;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3" name="Google Shape;183;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Each polygon can contain a single data point. Use available data points to populate as many polygons as possible, adding polygons as necessary. It may be helpful to color code the polygons according to source of data (qualitative vs quantitative; program report vs peer-review article; MIS vs MICS vs DHS vs KAP, etc.)</a:t>
            </a:r>
            <a:endParaRPr/>
          </a:p>
          <a:p>
            <a:pPr marL="0" lvl="0" indent="0" algn="l" rtl="0">
              <a:spcBef>
                <a:spcPts val="0"/>
              </a:spcBef>
              <a:spcAft>
                <a:spcPts val="0"/>
              </a:spcAft>
              <a:buNone/>
            </a:pPr>
            <a:endParaRPr/>
          </a:p>
        </p:txBody>
      </p:sp>
      <p:sp>
        <p:nvSpPr>
          <p:cNvPr id="184" name="Google Shape;184;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4" name="Google Shape;21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These content boxes mirror those found in the strategy template. Use this slide to draft ideas, based on data, and paste final text into the situation analysis section of the template. </a:t>
            </a:r>
            <a:endParaRPr/>
          </a:p>
        </p:txBody>
      </p:sp>
      <p:sp>
        <p:nvSpPr>
          <p:cNvPr id="215" name="Google Shape;215;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Font typeface="Arial"/>
              <a:buNone/>
            </a:pPr>
            <a:r>
              <a:rPr lang="en-US" sz="1900"/>
              <a:t>The description of the </a:t>
            </a:r>
            <a:r>
              <a:rPr lang="en-US" sz="1900" u="sng"/>
              <a:t>underlying drivers </a:t>
            </a:r>
            <a:r>
              <a:rPr lang="en-US" sz="1900"/>
              <a:t>behind specific behaviors is articulated in a behavioral analysis. The behavioral analysis summarizes any data explaining why certain audiences or target groups choose to practice, or refuse to practice, healthy behaviors. As determinants of behavior may be structural (access to commodities or health services), cognitive, social, or emotional, it is important to collect data to better understand what drives specific audiences to behave as they do. Each behavioural analysis should describe these determinants in context. </a:t>
            </a:r>
            <a:endParaRPr sz="300"/>
          </a:p>
        </p:txBody>
      </p:sp>
      <p:sp>
        <p:nvSpPr>
          <p:cNvPr id="220" name="Google Shape;220;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6" name="Google Shape;226;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document/d/1ZXKDibyRPR64xoXBLl3zsfDK27mlCu8Yu49kIRq4wWQ/edit?usp=sharin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Tell-a-story with data worksheet</a:t>
            </a:r>
            <a:endParaRPr/>
          </a:p>
        </p:txBody>
      </p:sp>
      <p:pic>
        <p:nvPicPr>
          <p:cNvPr id="90" name="Google Shape;90;p13"/>
          <p:cNvPicPr preferRelativeResize="0"/>
          <p:nvPr/>
        </p:nvPicPr>
        <p:blipFill>
          <a:blip r:embed="rId3">
            <a:alphaModFix/>
          </a:blip>
          <a:stretch>
            <a:fillRect/>
          </a:stretch>
        </p:blipFill>
        <p:spPr>
          <a:xfrm>
            <a:off x="3057525" y="2776538"/>
            <a:ext cx="6076950" cy="13049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22"/>
          <p:cNvSpPr/>
          <p:nvPr/>
        </p:nvSpPr>
        <p:spPr>
          <a:xfrm rot="5400000">
            <a:off x="3891020" y="631513"/>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2"/>
          <p:cNvSpPr txBox="1"/>
          <p:nvPr/>
        </p:nvSpPr>
        <p:spPr>
          <a:xfrm>
            <a:off x="4312600" y="83562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rgbClr val="000000"/>
                </a:solidFill>
                <a:latin typeface="Calibri"/>
                <a:ea typeface="Calibri"/>
                <a:cs typeface="Calibri"/>
                <a:sym typeface="Calibri"/>
              </a:rPr>
              <a:t>?</a:t>
            </a:r>
            <a:endParaRPr/>
          </a:p>
        </p:txBody>
      </p:sp>
      <p:sp>
        <p:nvSpPr>
          <p:cNvPr id="271" name="Google Shape;271;p22"/>
          <p:cNvSpPr/>
          <p:nvPr/>
        </p:nvSpPr>
        <p:spPr>
          <a:xfrm rot="5400000">
            <a:off x="3891020" y="3765548"/>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2"/>
          <p:cNvSpPr txBox="1"/>
          <p:nvPr/>
        </p:nvSpPr>
        <p:spPr>
          <a:xfrm>
            <a:off x="4312600" y="39696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rgbClr val="000000"/>
                </a:solidFill>
                <a:latin typeface="Calibri"/>
                <a:ea typeface="Calibri"/>
                <a:cs typeface="Calibri"/>
                <a:sym typeface="Calibri"/>
              </a:rPr>
              <a:t>?</a:t>
            </a:r>
            <a:endParaRPr/>
          </a:p>
        </p:txBody>
      </p:sp>
      <p:sp>
        <p:nvSpPr>
          <p:cNvPr id="273" name="Google Shape;273;p22"/>
          <p:cNvSpPr/>
          <p:nvPr/>
        </p:nvSpPr>
        <p:spPr>
          <a:xfrm rot="5400000">
            <a:off x="5713580" y="3763950"/>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2"/>
          <p:cNvSpPr txBox="1"/>
          <p:nvPr/>
        </p:nvSpPr>
        <p:spPr>
          <a:xfrm>
            <a:off x="6135175" y="39680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rgbClr val="000000"/>
                </a:solidFill>
                <a:latin typeface="Calibri"/>
                <a:ea typeface="Calibri"/>
                <a:cs typeface="Calibri"/>
                <a:sym typeface="Calibri"/>
              </a:rPr>
              <a:t>?</a:t>
            </a:r>
            <a:endParaRPr/>
          </a:p>
        </p:txBody>
      </p:sp>
      <p:sp>
        <p:nvSpPr>
          <p:cNvPr id="275" name="Google Shape;275;p22"/>
          <p:cNvSpPr/>
          <p:nvPr/>
        </p:nvSpPr>
        <p:spPr>
          <a:xfrm rot="5400000">
            <a:off x="2969945"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2"/>
          <p:cNvSpPr txBox="1"/>
          <p:nvPr/>
        </p:nvSpPr>
        <p:spPr>
          <a:xfrm>
            <a:off x="3391525"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rgbClr val="000000"/>
                </a:solidFill>
                <a:latin typeface="Calibri"/>
                <a:ea typeface="Calibri"/>
                <a:cs typeface="Calibri"/>
                <a:sym typeface="Calibri"/>
              </a:rPr>
              <a:t>?</a:t>
            </a:r>
            <a:endParaRPr/>
          </a:p>
        </p:txBody>
      </p:sp>
      <p:sp>
        <p:nvSpPr>
          <p:cNvPr id="277" name="Google Shape;277;p22"/>
          <p:cNvSpPr/>
          <p:nvPr/>
        </p:nvSpPr>
        <p:spPr>
          <a:xfrm rot="5400000">
            <a:off x="5713580" y="631512"/>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2"/>
          <p:cNvSpPr txBox="1"/>
          <p:nvPr/>
        </p:nvSpPr>
        <p:spPr>
          <a:xfrm>
            <a:off x="6135175" y="83560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rgbClr val="000000"/>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rgbClr val="000000"/>
              </a:solidFill>
              <a:latin typeface="Calibri"/>
              <a:ea typeface="Calibri"/>
              <a:cs typeface="Calibri"/>
              <a:sym typeface="Calibri"/>
            </a:endParaRPr>
          </a:p>
        </p:txBody>
      </p:sp>
      <p:sp>
        <p:nvSpPr>
          <p:cNvPr id="279" name="Google Shape;279;p22"/>
          <p:cNvSpPr/>
          <p:nvPr/>
        </p:nvSpPr>
        <p:spPr>
          <a:xfrm rot="5400000">
            <a:off x="6632209"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2"/>
          <p:cNvSpPr txBox="1"/>
          <p:nvPr/>
        </p:nvSpPr>
        <p:spPr>
          <a:xfrm>
            <a:off x="7053801"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rgbClr val="000000"/>
                </a:solidFill>
                <a:latin typeface="Calibri"/>
                <a:ea typeface="Calibri"/>
                <a:cs typeface="Calibri"/>
                <a:sym typeface="Calibri"/>
              </a:rPr>
              <a:t>?</a:t>
            </a:r>
            <a:endParaRPr/>
          </a:p>
        </p:txBody>
      </p:sp>
      <p:sp>
        <p:nvSpPr>
          <p:cNvPr id="281" name="Google Shape;281;p22"/>
          <p:cNvSpPr/>
          <p:nvPr/>
        </p:nvSpPr>
        <p:spPr>
          <a:xfrm rot="5400000">
            <a:off x="4792505" y="2196932"/>
            <a:ext cx="2004600" cy="1743600"/>
          </a:xfrm>
          <a:prstGeom prst="hexagon">
            <a:avLst>
              <a:gd name="adj" fmla="val 28802"/>
              <a:gd name="vf" fmla="val 115470"/>
            </a:avLst>
          </a:prstGeom>
          <a:solidFill>
            <a:srgbClr val="ED7D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2"/>
          <p:cNvSpPr txBox="1"/>
          <p:nvPr/>
        </p:nvSpPr>
        <p:spPr>
          <a:xfrm>
            <a:off x="4553025" y="2569100"/>
            <a:ext cx="1905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000">
                <a:solidFill>
                  <a:srgbClr val="FFFFFF"/>
                </a:solidFill>
                <a:latin typeface="Calibri"/>
                <a:ea typeface="Calibri"/>
                <a:cs typeface="Calibri"/>
                <a:sym typeface="Calibri"/>
              </a:rPr>
              <a:t>Knowledge</a:t>
            </a:r>
            <a:endParaRPr/>
          </a:p>
        </p:txBody>
      </p:sp>
      <p:grpSp>
        <p:nvGrpSpPr>
          <p:cNvPr id="283" name="Google Shape;283;p22"/>
          <p:cNvGrpSpPr/>
          <p:nvPr/>
        </p:nvGrpSpPr>
        <p:grpSpPr>
          <a:xfrm>
            <a:off x="5608211" y="3132825"/>
            <a:ext cx="390416" cy="644073"/>
            <a:chOff x="6531329" y="2691707"/>
            <a:chExt cx="444716" cy="733318"/>
          </a:xfrm>
        </p:grpSpPr>
        <p:sp>
          <p:nvSpPr>
            <p:cNvPr id="284" name="Google Shape;284;p22"/>
            <p:cNvSpPr/>
            <p:nvPr/>
          </p:nvSpPr>
          <p:spPr>
            <a:xfrm>
              <a:off x="6652002" y="3283678"/>
              <a:ext cx="203371" cy="52742"/>
            </a:xfrm>
            <a:custGeom>
              <a:avLst/>
              <a:gdLst/>
              <a:ahLst/>
              <a:cxnLst/>
              <a:rect l="l" t="t" r="r" b="b"/>
              <a:pathLst>
                <a:path w="204" h="53" extrusionOk="0">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285" name="Google Shape;285;p22"/>
            <p:cNvSpPr/>
            <p:nvPr/>
          </p:nvSpPr>
          <p:spPr>
            <a:xfrm>
              <a:off x="6652002" y="3336419"/>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286" name="Google Shape;286;p22"/>
            <p:cNvSpPr/>
            <p:nvPr/>
          </p:nvSpPr>
          <p:spPr>
            <a:xfrm>
              <a:off x="6687866" y="3390427"/>
              <a:ext cx="131643" cy="34598"/>
            </a:xfrm>
            <a:custGeom>
              <a:avLst/>
              <a:gdLst/>
              <a:ahLst/>
              <a:cxnLst/>
              <a:rect l="l" t="t" r="r" b="b"/>
              <a:pathLst>
                <a:path w="132" h="35" extrusionOk="0">
                  <a:moveTo>
                    <a:pt x="0" y="0"/>
                  </a:moveTo>
                  <a:cubicBezTo>
                    <a:pt x="0" y="19"/>
                    <a:pt x="29" y="35"/>
                    <a:pt x="66" y="35"/>
                  </a:cubicBezTo>
                  <a:cubicBezTo>
                    <a:pt x="102" y="35"/>
                    <a:pt x="132" y="19"/>
                    <a:pt x="132" y="0"/>
                  </a:cubicBezTo>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287" name="Google Shape;287;p22"/>
            <p:cNvSpPr/>
            <p:nvPr/>
          </p:nvSpPr>
          <p:spPr>
            <a:xfrm>
              <a:off x="6531329" y="2691707"/>
              <a:ext cx="444716" cy="537964"/>
            </a:xfrm>
            <a:custGeom>
              <a:avLst/>
              <a:gdLst/>
              <a:ahLst/>
              <a:cxnLst/>
              <a:rect l="l" t="t" r="r" b="b"/>
              <a:pathLst>
                <a:path w="446" h="540" extrusionOk="0">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288" name="Google Shape;288;p22"/>
            <p:cNvSpPr/>
            <p:nvPr/>
          </p:nvSpPr>
          <p:spPr>
            <a:xfrm>
              <a:off x="6652002" y="3229670"/>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23"/>
          <p:cNvSpPr/>
          <p:nvPr/>
        </p:nvSpPr>
        <p:spPr>
          <a:xfrm rot="5400000">
            <a:off x="3891020" y="631513"/>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3"/>
          <p:cNvSpPr txBox="1"/>
          <p:nvPr/>
        </p:nvSpPr>
        <p:spPr>
          <a:xfrm>
            <a:off x="4312600" y="83562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295" name="Google Shape;295;p23"/>
          <p:cNvSpPr/>
          <p:nvPr/>
        </p:nvSpPr>
        <p:spPr>
          <a:xfrm rot="5400000">
            <a:off x="3891020" y="3765548"/>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3"/>
          <p:cNvSpPr txBox="1"/>
          <p:nvPr/>
        </p:nvSpPr>
        <p:spPr>
          <a:xfrm>
            <a:off x="4312600" y="39696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297" name="Google Shape;297;p23"/>
          <p:cNvSpPr/>
          <p:nvPr/>
        </p:nvSpPr>
        <p:spPr>
          <a:xfrm rot="5400000">
            <a:off x="5713580" y="3763950"/>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3"/>
          <p:cNvSpPr txBox="1"/>
          <p:nvPr/>
        </p:nvSpPr>
        <p:spPr>
          <a:xfrm>
            <a:off x="6135175" y="39680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299" name="Google Shape;299;p23"/>
          <p:cNvSpPr/>
          <p:nvPr/>
        </p:nvSpPr>
        <p:spPr>
          <a:xfrm rot="5400000">
            <a:off x="2969945"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3"/>
          <p:cNvSpPr txBox="1"/>
          <p:nvPr/>
        </p:nvSpPr>
        <p:spPr>
          <a:xfrm>
            <a:off x="3391525"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301" name="Google Shape;301;p23"/>
          <p:cNvSpPr/>
          <p:nvPr/>
        </p:nvSpPr>
        <p:spPr>
          <a:xfrm rot="5400000">
            <a:off x="5713580" y="631512"/>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3"/>
          <p:cNvSpPr txBox="1"/>
          <p:nvPr/>
        </p:nvSpPr>
        <p:spPr>
          <a:xfrm>
            <a:off x="6135175" y="83560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rgbClr val="000000"/>
              </a:solidFill>
              <a:latin typeface="Calibri"/>
              <a:ea typeface="Calibri"/>
              <a:cs typeface="Calibri"/>
              <a:sym typeface="Calibri"/>
            </a:endParaRPr>
          </a:p>
        </p:txBody>
      </p:sp>
      <p:sp>
        <p:nvSpPr>
          <p:cNvPr id="303" name="Google Shape;303;p23"/>
          <p:cNvSpPr/>
          <p:nvPr/>
        </p:nvSpPr>
        <p:spPr>
          <a:xfrm rot="5400000">
            <a:off x="6632209"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3"/>
          <p:cNvSpPr txBox="1"/>
          <p:nvPr/>
        </p:nvSpPr>
        <p:spPr>
          <a:xfrm>
            <a:off x="7053801"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305" name="Google Shape;305;p23"/>
          <p:cNvSpPr/>
          <p:nvPr/>
        </p:nvSpPr>
        <p:spPr>
          <a:xfrm rot="5400000">
            <a:off x="4801077" y="2199777"/>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3"/>
          <p:cNvSpPr txBox="1"/>
          <p:nvPr/>
        </p:nvSpPr>
        <p:spPr>
          <a:xfrm>
            <a:off x="4553031" y="2387700"/>
            <a:ext cx="1743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Positive attitudes</a:t>
            </a:r>
            <a:endParaRPr/>
          </a:p>
        </p:txBody>
      </p:sp>
      <p:grpSp>
        <p:nvGrpSpPr>
          <p:cNvPr id="307" name="Google Shape;307;p23"/>
          <p:cNvGrpSpPr/>
          <p:nvPr/>
        </p:nvGrpSpPr>
        <p:grpSpPr>
          <a:xfrm>
            <a:off x="5348792" y="3086003"/>
            <a:ext cx="909257" cy="685984"/>
            <a:chOff x="1001712" y="1679575"/>
            <a:chExt cx="1428751" cy="1077913"/>
          </a:xfrm>
        </p:grpSpPr>
        <p:sp>
          <p:nvSpPr>
            <p:cNvPr id="308" name="Google Shape;308;p23"/>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09" name="Google Shape;309;p23"/>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10" name="Google Shape;310;p23"/>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11" name="Google Shape;311;p23"/>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12" name="Google Shape;312;p23"/>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13" name="Google Shape;313;p23"/>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14" name="Google Shape;314;p23"/>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15" name="Google Shape;315;p23"/>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16" name="Google Shape;316;p23"/>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24"/>
          <p:cNvSpPr/>
          <p:nvPr/>
        </p:nvSpPr>
        <p:spPr>
          <a:xfrm rot="5400000">
            <a:off x="3891020" y="631513"/>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4"/>
          <p:cNvSpPr txBox="1"/>
          <p:nvPr/>
        </p:nvSpPr>
        <p:spPr>
          <a:xfrm>
            <a:off x="4312600" y="83562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323" name="Google Shape;323;p24"/>
          <p:cNvSpPr/>
          <p:nvPr/>
        </p:nvSpPr>
        <p:spPr>
          <a:xfrm rot="5400000">
            <a:off x="3891020" y="3765548"/>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4"/>
          <p:cNvSpPr txBox="1"/>
          <p:nvPr/>
        </p:nvSpPr>
        <p:spPr>
          <a:xfrm>
            <a:off x="4312600" y="39696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325" name="Google Shape;325;p24"/>
          <p:cNvSpPr/>
          <p:nvPr/>
        </p:nvSpPr>
        <p:spPr>
          <a:xfrm rot="5400000">
            <a:off x="5713580" y="3763950"/>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4"/>
          <p:cNvSpPr txBox="1"/>
          <p:nvPr/>
        </p:nvSpPr>
        <p:spPr>
          <a:xfrm>
            <a:off x="6135175" y="39680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327" name="Google Shape;327;p24"/>
          <p:cNvSpPr/>
          <p:nvPr/>
        </p:nvSpPr>
        <p:spPr>
          <a:xfrm rot="5400000">
            <a:off x="2969945"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4"/>
          <p:cNvSpPr txBox="1"/>
          <p:nvPr/>
        </p:nvSpPr>
        <p:spPr>
          <a:xfrm>
            <a:off x="3391525"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329" name="Google Shape;329;p24"/>
          <p:cNvSpPr/>
          <p:nvPr/>
        </p:nvSpPr>
        <p:spPr>
          <a:xfrm rot="5400000">
            <a:off x="5713580" y="631512"/>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4"/>
          <p:cNvSpPr txBox="1"/>
          <p:nvPr/>
        </p:nvSpPr>
        <p:spPr>
          <a:xfrm>
            <a:off x="6135175" y="83560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rgbClr val="000000"/>
              </a:solidFill>
              <a:latin typeface="Calibri"/>
              <a:ea typeface="Calibri"/>
              <a:cs typeface="Calibri"/>
              <a:sym typeface="Calibri"/>
            </a:endParaRPr>
          </a:p>
        </p:txBody>
      </p:sp>
      <p:sp>
        <p:nvSpPr>
          <p:cNvPr id="331" name="Google Shape;331;p24"/>
          <p:cNvSpPr/>
          <p:nvPr/>
        </p:nvSpPr>
        <p:spPr>
          <a:xfrm rot="5400000">
            <a:off x="6632209"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4"/>
          <p:cNvSpPr txBox="1"/>
          <p:nvPr/>
        </p:nvSpPr>
        <p:spPr>
          <a:xfrm>
            <a:off x="7053801"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333" name="Google Shape;333;p24"/>
          <p:cNvSpPr/>
          <p:nvPr/>
        </p:nvSpPr>
        <p:spPr>
          <a:xfrm rot="5400000">
            <a:off x="4801077" y="2199777"/>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4"/>
          <p:cNvSpPr txBox="1"/>
          <p:nvPr/>
        </p:nvSpPr>
        <p:spPr>
          <a:xfrm>
            <a:off x="4564431" y="2403875"/>
            <a:ext cx="1743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Response efficacy</a:t>
            </a:r>
            <a:endParaRPr/>
          </a:p>
        </p:txBody>
      </p:sp>
      <p:grpSp>
        <p:nvGrpSpPr>
          <p:cNvPr id="335" name="Google Shape;335;p24"/>
          <p:cNvGrpSpPr/>
          <p:nvPr/>
        </p:nvGrpSpPr>
        <p:grpSpPr>
          <a:xfrm>
            <a:off x="5321692" y="3114153"/>
            <a:ext cx="909257" cy="685984"/>
            <a:chOff x="1001712" y="1679575"/>
            <a:chExt cx="1428751" cy="1077913"/>
          </a:xfrm>
        </p:grpSpPr>
        <p:sp>
          <p:nvSpPr>
            <p:cNvPr id="336" name="Google Shape;336;p24"/>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37" name="Google Shape;337;p24"/>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38" name="Google Shape;338;p24"/>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39" name="Google Shape;339;p24"/>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40" name="Google Shape;340;p24"/>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41" name="Google Shape;341;p24"/>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42" name="Google Shape;342;p24"/>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43" name="Google Shape;343;p24"/>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44" name="Google Shape;344;p24"/>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25"/>
          <p:cNvSpPr/>
          <p:nvPr/>
        </p:nvSpPr>
        <p:spPr>
          <a:xfrm rot="5400000">
            <a:off x="3891020" y="631513"/>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5"/>
          <p:cNvSpPr txBox="1"/>
          <p:nvPr/>
        </p:nvSpPr>
        <p:spPr>
          <a:xfrm>
            <a:off x="4312600" y="83562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351" name="Google Shape;351;p25"/>
          <p:cNvSpPr/>
          <p:nvPr/>
        </p:nvSpPr>
        <p:spPr>
          <a:xfrm rot="5400000">
            <a:off x="3891020" y="3765548"/>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5"/>
          <p:cNvSpPr txBox="1"/>
          <p:nvPr/>
        </p:nvSpPr>
        <p:spPr>
          <a:xfrm>
            <a:off x="4312600" y="39696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353" name="Google Shape;353;p25"/>
          <p:cNvSpPr/>
          <p:nvPr/>
        </p:nvSpPr>
        <p:spPr>
          <a:xfrm rot="5400000">
            <a:off x="5713580" y="3763950"/>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5"/>
          <p:cNvSpPr txBox="1"/>
          <p:nvPr/>
        </p:nvSpPr>
        <p:spPr>
          <a:xfrm>
            <a:off x="6135175" y="39680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355" name="Google Shape;355;p25"/>
          <p:cNvSpPr/>
          <p:nvPr/>
        </p:nvSpPr>
        <p:spPr>
          <a:xfrm rot="5400000">
            <a:off x="2969945"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5"/>
          <p:cNvSpPr txBox="1"/>
          <p:nvPr/>
        </p:nvSpPr>
        <p:spPr>
          <a:xfrm>
            <a:off x="3391525"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357" name="Google Shape;357;p25"/>
          <p:cNvSpPr/>
          <p:nvPr/>
        </p:nvSpPr>
        <p:spPr>
          <a:xfrm rot="5400000">
            <a:off x="5713580" y="631512"/>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5"/>
          <p:cNvSpPr txBox="1"/>
          <p:nvPr/>
        </p:nvSpPr>
        <p:spPr>
          <a:xfrm>
            <a:off x="6135175" y="83560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rgbClr val="000000"/>
              </a:solidFill>
              <a:latin typeface="Calibri"/>
              <a:ea typeface="Calibri"/>
              <a:cs typeface="Calibri"/>
              <a:sym typeface="Calibri"/>
            </a:endParaRPr>
          </a:p>
        </p:txBody>
      </p:sp>
      <p:sp>
        <p:nvSpPr>
          <p:cNvPr id="359" name="Google Shape;359;p25"/>
          <p:cNvSpPr/>
          <p:nvPr/>
        </p:nvSpPr>
        <p:spPr>
          <a:xfrm rot="5400000">
            <a:off x="6632209"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5"/>
          <p:cNvSpPr txBox="1"/>
          <p:nvPr/>
        </p:nvSpPr>
        <p:spPr>
          <a:xfrm>
            <a:off x="7053801"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361" name="Google Shape;361;p25"/>
          <p:cNvSpPr/>
          <p:nvPr/>
        </p:nvSpPr>
        <p:spPr>
          <a:xfrm rot="5400000">
            <a:off x="4801077" y="2199777"/>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5"/>
          <p:cNvSpPr txBox="1"/>
          <p:nvPr/>
        </p:nvSpPr>
        <p:spPr>
          <a:xfrm>
            <a:off x="4564455" y="2403875"/>
            <a:ext cx="1743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Self efficacy</a:t>
            </a:r>
            <a:endParaRPr/>
          </a:p>
        </p:txBody>
      </p:sp>
      <p:grpSp>
        <p:nvGrpSpPr>
          <p:cNvPr id="363" name="Google Shape;363;p25"/>
          <p:cNvGrpSpPr/>
          <p:nvPr/>
        </p:nvGrpSpPr>
        <p:grpSpPr>
          <a:xfrm>
            <a:off x="5361317" y="3141603"/>
            <a:ext cx="909257" cy="685984"/>
            <a:chOff x="1001712" y="1679575"/>
            <a:chExt cx="1428751" cy="1077913"/>
          </a:xfrm>
        </p:grpSpPr>
        <p:sp>
          <p:nvSpPr>
            <p:cNvPr id="364" name="Google Shape;364;p25"/>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65" name="Google Shape;365;p25"/>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66" name="Google Shape;366;p25"/>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67" name="Google Shape;367;p25"/>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68" name="Google Shape;368;p25"/>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69" name="Google Shape;369;p25"/>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70" name="Google Shape;370;p25"/>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71" name="Google Shape;371;p25"/>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72" name="Google Shape;372;p25"/>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26"/>
          <p:cNvSpPr/>
          <p:nvPr/>
        </p:nvSpPr>
        <p:spPr>
          <a:xfrm rot="5400000">
            <a:off x="3891020" y="631513"/>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6"/>
          <p:cNvSpPr txBox="1"/>
          <p:nvPr/>
        </p:nvSpPr>
        <p:spPr>
          <a:xfrm>
            <a:off x="4312600" y="83562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379" name="Google Shape;379;p26"/>
          <p:cNvSpPr/>
          <p:nvPr/>
        </p:nvSpPr>
        <p:spPr>
          <a:xfrm rot="5400000">
            <a:off x="3891020" y="3765548"/>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6"/>
          <p:cNvSpPr txBox="1"/>
          <p:nvPr/>
        </p:nvSpPr>
        <p:spPr>
          <a:xfrm>
            <a:off x="4312600" y="39696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381" name="Google Shape;381;p26"/>
          <p:cNvSpPr/>
          <p:nvPr/>
        </p:nvSpPr>
        <p:spPr>
          <a:xfrm rot="5400000">
            <a:off x="5713580" y="3763950"/>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6"/>
          <p:cNvSpPr txBox="1"/>
          <p:nvPr/>
        </p:nvSpPr>
        <p:spPr>
          <a:xfrm>
            <a:off x="6135175" y="39680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383" name="Google Shape;383;p26"/>
          <p:cNvSpPr/>
          <p:nvPr/>
        </p:nvSpPr>
        <p:spPr>
          <a:xfrm rot="5400000">
            <a:off x="2969945"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6"/>
          <p:cNvSpPr txBox="1"/>
          <p:nvPr/>
        </p:nvSpPr>
        <p:spPr>
          <a:xfrm>
            <a:off x="3391525"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385" name="Google Shape;385;p26"/>
          <p:cNvSpPr/>
          <p:nvPr/>
        </p:nvSpPr>
        <p:spPr>
          <a:xfrm rot="5400000">
            <a:off x="5713580" y="631512"/>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6"/>
          <p:cNvSpPr txBox="1"/>
          <p:nvPr/>
        </p:nvSpPr>
        <p:spPr>
          <a:xfrm>
            <a:off x="6135175" y="83560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rgbClr val="000000"/>
              </a:solidFill>
              <a:latin typeface="Calibri"/>
              <a:ea typeface="Calibri"/>
              <a:cs typeface="Calibri"/>
              <a:sym typeface="Calibri"/>
            </a:endParaRPr>
          </a:p>
        </p:txBody>
      </p:sp>
      <p:sp>
        <p:nvSpPr>
          <p:cNvPr id="387" name="Google Shape;387;p26"/>
          <p:cNvSpPr/>
          <p:nvPr/>
        </p:nvSpPr>
        <p:spPr>
          <a:xfrm rot="5400000">
            <a:off x="6632209"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6"/>
          <p:cNvSpPr txBox="1"/>
          <p:nvPr/>
        </p:nvSpPr>
        <p:spPr>
          <a:xfrm>
            <a:off x="7053801"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389" name="Google Shape;389;p26"/>
          <p:cNvSpPr/>
          <p:nvPr/>
        </p:nvSpPr>
        <p:spPr>
          <a:xfrm rot="5400000">
            <a:off x="4801077" y="2199777"/>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6"/>
          <p:cNvSpPr txBox="1"/>
          <p:nvPr/>
        </p:nvSpPr>
        <p:spPr>
          <a:xfrm>
            <a:off x="4564431" y="2327675"/>
            <a:ext cx="1743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Social norms</a:t>
            </a:r>
            <a:endParaRPr/>
          </a:p>
        </p:txBody>
      </p:sp>
      <p:grpSp>
        <p:nvGrpSpPr>
          <p:cNvPr id="391" name="Google Shape;391;p26"/>
          <p:cNvGrpSpPr/>
          <p:nvPr/>
        </p:nvGrpSpPr>
        <p:grpSpPr>
          <a:xfrm>
            <a:off x="5361317" y="3065403"/>
            <a:ext cx="909257" cy="685984"/>
            <a:chOff x="1001712" y="1679575"/>
            <a:chExt cx="1428751" cy="1077913"/>
          </a:xfrm>
        </p:grpSpPr>
        <p:sp>
          <p:nvSpPr>
            <p:cNvPr id="392" name="Google Shape;392;p26"/>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93" name="Google Shape;393;p26"/>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94" name="Google Shape;394;p26"/>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95" name="Google Shape;395;p26"/>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96" name="Google Shape;396;p26"/>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97" name="Google Shape;397;p26"/>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98" name="Google Shape;398;p26"/>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99" name="Google Shape;399;p26"/>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00" name="Google Shape;400;p26"/>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27"/>
          <p:cNvSpPr/>
          <p:nvPr/>
        </p:nvSpPr>
        <p:spPr>
          <a:xfrm rot="5400000">
            <a:off x="3891020" y="631513"/>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7"/>
          <p:cNvSpPr txBox="1"/>
          <p:nvPr/>
        </p:nvSpPr>
        <p:spPr>
          <a:xfrm>
            <a:off x="4312600" y="83562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407" name="Google Shape;407;p27"/>
          <p:cNvSpPr/>
          <p:nvPr/>
        </p:nvSpPr>
        <p:spPr>
          <a:xfrm rot="5400000">
            <a:off x="3891020" y="3765548"/>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7"/>
          <p:cNvSpPr txBox="1"/>
          <p:nvPr/>
        </p:nvSpPr>
        <p:spPr>
          <a:xfrm>
            <a:off x="4312600" y="39696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409" name="Google Shape;409;p27"/>
          <p:cNvSpPr/>
          <p:nvPr/>
        </p:nvSpPr>
        <p:spPr>
          <a:xfrm rot="5400000">
            <a:off x="5713580" y="3763950"/>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7"/>
          <p:cNvSpPr txBox="1"/>
          <p:nvPr/>
        </p:nvSpPr>
        <p:spPr>
          <a:xfrm>
            <a:off x="6135175" y="39680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411" name="Google Shape;411;p27"/>
          <p:cNvSpPr/>
          <p:nvPr/>
        </p:nvSpPr>
        <p:spPr>
          <a:xfrm rot="5400000">
            <a:off x="2969945"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7"/>
          <p:cNvSpPr txBox="1"/>
          <p:nvPr/>
        </p:nvSpPr>
        <p:spPr>
          <a:xfrm>
            <a:off x="3391525"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413" name="Google Shape;413;p27"/>
          <p:cNvSpPr/>
          <p:nvPr/>
        </p:nvSpPr>
        <p:spPr>
          <a:xfrm rot="5400000">
            <a:off x="5713580" y="631512"/>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7"/>
          <p:cNvSpPr txBox="1"/>
          <p:nvPr/>
        </p:nvSpPr>
        <p:spPr>
          <a:xfrm>
            <a:off x="6135175" y="83560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rgbClr val="000000"/>
              </a:solidFill>
              <a:latin typeface="Calibri"/>
              <a:ea typeface="Calibri"/>
              <a:cs typeface="Calibri"/>
              <a:sym typeface="Calibri"/>
            </a:endParaRPr>
          </a:p>
        </p:txBody>
      </p:sp>
      <p:sp>
        <p:nvSpPr>
          <p:cNvPr id="415" name="Google Shape;415;p27"/>
          <p:cNvSpPr/>
          <p:nvPr/>
        </p:nvSpPr>
        <p:spPr>
          <a:xfrm rot="5400000">
            <a:off x="6632209"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7"/>
          <p:cNvSpPr txBox="1"/>
          <p:nvPr/>
        </p:nvSpPr>
        <p:spPr>
          <a:xfrm>
            <a:off x="7053801"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417" name="Google Shape;417;p27"/>
          <p:cNvSpPr/>
          <p:nvPr/>
        </p:nvSpPr>
        <p:spPr>
          <a:xfrm rot="5400000">
            <a:off x="4801077" y="2199777"/>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7"/>
          <p:cNvSpPr txBox="1"/>
          <p:nvPr/>
        </p:nvSpPr>
        <p:spPr>
          <a:xfrm>
            <a:off x="4659479" y="2403875"/>
            <a:ext cx="16485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Decision making</a:t>
            </a:r>
            <a:endParaRPr/>
          </a:p>
        </p:txBody>
      </p:sp>
      <p:grpSp>
        <p:nvGrpSpPr>
          <p:cNvPr id="419" name="Google Shape;419;p27"/>
          <p:cNvGrpSpPr/>
          <p:nvPr/>
        </p:nvGrpSpPr>
        <p:grpSpPr>
          <a:xfrm>
            <a:off x="5348792" y="3158678"/>
            <a:ext cx="909257" cy="685984"/>
            <a:chOff x="1001712" y="1679575"/>
            <a:chExt cx="1428751" cy="1077913"/>
          </a:xfrm>
        </p:grpSpPr>
        <p:sp>
          <p:nvSpPr>
            <p:cNvPr id="420" name="Google Shape;420;p27"/>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21" name="Google Shape;421;p27"/>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22" name="Google Shape;422;p27"/>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23" name="Google Shape;423;p27"/>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24" name="Google Shape;424;p27"/>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25" name="Google Shape;425;p27"/>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26" name="Google Shape;426;p27"/>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27" name="Google Shape;427;p27"/>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28" name="Google Shape;428;p27"/>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pic>
        <p:nvPicPr>
          <p:cNvPr id="434" name="Google Shape;434;p28"/>
          <p:cNvPicPr preferRelativeResize="0"/>
          <p:nvPr/>
        </p:nvPicPr>
        <p:blipFill rotWithShape="1">
          <a:blip r:embed="rId3">
            <a:alphaModFix/>
          </a:blip>
          <a:srcRect/>
          <a:stretch/>
        </p:blipFill>
        <p:spPr>
          <a:xfrm>
            <a:off x="6976594" y="2814753"/>
            <a:ext cx="706755" cy="498883"/>
          </a:xfrm>
          <a:prstGeom prst="rect">
            <a:avLst/>
          </a:prstGeom>
          <a:noFill/>
          <a:ln>
            <a:noFill/>
          </a:ln>
        </p:spPr>
      </p:pic>
      <p:sp>
        <p:nvSpPr>
          <p:cNvPr id="435" name="Google Shape;435;p28"/>
          <p:cNvSpPr/>
          <p:nvPr/>
        </p:nvSpPr>
        <p:spPr>
          <a:xfrm rot="5400000">
            <a:off x="2740875" y="2595933"/>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8"/>
          <p:cNvSpPr/>
          <p:nvPr/>
        </p:nvSpPr>
        <p:spPr>
          <a:xfrm rot="5400000">
            <a:off x="-1009" y="1042480"/>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8"/>
          <p:cNvSpPr txBox="1"/>
          <p:nvPr/>
        </p:nvSpPr>
        <p:spPr>
          <a:xfrm>
            <a:off x="420625" y="12464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38" name="Google Shape;438;p28"/>
          <p:cNvSpPr/>
          <p:nvPr/>
        </p:nvSpPr>
        <p:spPr>
          <a:xfrm rot="5400000">
            <a:off x="-1009" y="4176517"/>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8"/>
          <p:cNvSpPr txBox="1"/>
          <p:nvPr/>
        </p:nvSpPr>
        <p:spPr>
          <a:xfrm>
            <a:off x="420625" y="438050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2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40" name="Google Shape;440;p28"/>
          <p:cNvSpPr/>
          <p:nvPr/>
        </p:nvSpPr>
        <p:spPr>
          <a:xfrm rot="5400000">
            <a:off x="1821859" y="4174918"/>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8"/>
          <p:cNvSpPr txBox="1"/>
          <p:nvPr/>
        </p:nvSpPr>
        <p:spPr>
          <a:xfrm>
            <a:off x="2243475" y="437890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42" name="Google Shape;442;p28"/>
          <p:cNvSpPr/>
          <p:nvPr/>
        </p:nvSpPr>
        <p:spPr>
          <a:xfrm rot="5400000">
            <a:off x="916536" y="2595934"/>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8"/>
          <p:cNvSpPr txBox="1"/>
          <p:nvPr/>
        </p:nvSpPr>
        <p:spPr>
          <a:xfrm>
            <a:off x="1338150" y="27999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44" name="Google Shape;444;p28"/>
          <p:cNvSpPr/>
          <p:nvPr/>
        </p:nvSpPr>
        <p:spPr>
          <a:xfrm rot="5400000">
            <a:off x="1821858" y="1042480"/>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8"/>
          <p:cNvSpPr txBox="1"/>
          <p:nvPr/>
        </p:nvSpPr>
        <p:spPr>
          <a:xfrm>
            <a:off x="2243475" y="12464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chemeClr val="dk1"/>
              </a:solidFill>
              <a:latin typeface="Calibri"/>
              <a:ea typeface="Calibri"/>
              <a:cs typeface="Calibri"/>
              <a:sym typeface="Calibri"/>
            </a:endParaRPr>
          </a:p>
        </p:txBody>
      </p:sp>
      <p:pic>
        <p:nvPicPr>
          <p:cNvPr id="446" name="Google Shape;446;p28"/>
          <p:cNvPicPr preferRelativeResize="0"/>
          <p:nvPr/>
        </p:nvPicPr>
        <p:blipFill rotWithShape="1">
          <a:blip r:embed="rId3">
            <a:alphaModFix/>
          </a:blip>
          <a:srcRect/>
          <a:stretch/>
        </p:blipFill>
        <p:spPr>
          <a:xfrm>
            <a:off x="5255655" y="2814753"/>
            <a:ext cx="706755" cy="498883"/>
          </a:xfrm>
          <a:prstGeom prst="rect">
            <a:avLst/>
          </a:prstGeom>
          <a:noFill/>
          <a:ln>
            <a:noFill/>
          </a:ln>
        </p:spPr>
      </p:pic>
      <p:sp>
        <p:nvSpPr>
          <p:cNvPr id="447" name="Google Shape;447;p28"/>
          <p:cNvSpPr/>
          <p:nvPr/>
        </p:nvSpPr>
        <p:spPr>
          <a:xfrm rot="5400000">
            <a:off x="4619673" y="2601194"/>
            <a:ext cx="2004740" cy="1743515"/>
          </a:xfrm>
          <a:prstGeom prst="hexagon">
            <a:avLst>
              <a:gd name="adj" fmla="val 28802"/>
              <a:gd name="vf" fmla="val 11547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8"/>
          <p:cNvSpPr/>
          <p:nvPr/>
        </p:nvSpPr>
        <p:spPr>
          <a:xfrm rot="5400000">
            <a:off x="6451227" y="2601194"/>
            <a:ext cx="2004740" cy="1743515"/>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8"/>
          <p:cNvSpPr txBox="1"/>
          <p:nvPr/>
        </p:nvSpPr>
        <p:spPr>
          <a:xfrm>
            <a:off x="6872851" y="28051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sz="1600">
              <a:solidFill>
                <a:schemeClr val="dk1"/>
              </a:solidFill>
              <a:latin typeface="Calibri"/>
              <a:ea typeface="Calibri"/>
              <a:cs typeface="Calibri"/>
              <a:sym typeface="Calibri"/>
            </a:endParaRPr>
          </a:p>
        </p:txBody>
      </p:sp>
      <p:sp>
        <p:nvSpPr>
          <p:cNvPr id="450" name="Google Shape;450;p28"/>
          <p:cNvSpPr/>
          <p:nvPr/>
        </p:nvSpPr>
        <p:spPr>
          <a:xfrm rot="5400000">
            <a:off x="7347609" y="4181777"/>
            <a:ext cx="2004740" cy="1743515"/>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8"/>
          <p:cNvSpPr txBox="1"/>
          <p:nvPr/>
        </p:nvSpPr>
        <p:spPr>
          <a:xfrm>
            <a:off x="7769226" y="43857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52" name="Google Shape;452;p28"/>
          <p:cNvSpPr/>
          <p:nvPr/>
        </p:nvSpPr>
        <p:spPr>
          <a:xfrm rot="5400000">
            <a:off x="5522946" y="4180179"/>
            <a:ext cx="2004740" cy="1743515"/>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8"/>
          <p:cNvSpPr txBox="1"/>
          <p:nvPr/>
        </p:nvSpPr>
        <p:spPr>
          <a:xfrm>
            <a:off x="5944550" y="43841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54" name="Google Shape;454;p28"/>
          <p:cNvSpPr/>
          <p:nvPr/>
        </p:nvSpPr>
        <p:spPr>
          <a:xfrm rot="5400000">
            <a:off x="5523356" y="1047741"/>
            <a:ext cx="2004740" cy="1743515"/>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8"/>
          <p:cNvSpPr txBox="1"/>
          <p:nvPr/>
        </p:nvSpPr>
        <p:spPr>
          <a:xfrm>
            <a:off x="5944975" y="12517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chemeClr val="dk1"/>
              </a:solidFill>
              <a:latin typeface="Calibri"/>
              <a:ea typeface="Calibri"/>
              <a:cs typeface="Calibri"/>
              <a:sym typeface="Calibri"/>
            </a:endParaRPr>
          </a:p>
        </p:txBody>
      </p:sp>
      <p:sp>
        <p:nvSpPr>
          <p:cNvPr id="456" name="Google Shape;456;p28"/>
          <p:cNvSpPr/>
          <p:nvPr/>
        </p:nvSpPr>
        <p:spPr>
          <a:xfrm rot="5400000">
            <a:off x="8277134" y="2595933"/>
            <a:ext cx="2004740" cy="1743515"/>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8"/>
          <p:cNvSpPr txBox="1"/>
          <p:nvPr/>
        </p:nvSpPr>
        <p:spPr>
          <a:xfrm>
            <a:off x="8698751" y="27999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sz="1600">
              <a:solidFill>
                <a:schemeClr val="dk1"/>
              </a:solidFill>
              <a:latin typeface="Calibri"/>
              <a:ea typeface="Calibri"/>
              <a:cs typeface="Calibri"/>
              <a:sym typeface="Calibri"/>
            </a:endParaRPr>
          </a:p>
        </p:txBody>
      </p:sp>
      <p:sp>
        <p:nvSpPr>
          <p:cNvPr id="458" name="Google Shape;458;p28"/>
          <p:cNvSpPr/>
          <p:nvPr/>
        </p:nvSpPr>
        <p:spPr>
          <a:xfrm rot="5400000">
            <a:off x="7347609" y="1041775"/>
            <a:ext cx="2004740" cy="1743515"/>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8"/>
          <p:cNvSpPr txBox="1"/>
          <p:nvPr/>
        </p:nvSpPr>
        <p:spPr>
          <a:xfrm>
            <a:off x="7769226" y="12457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60" name="Google Shape;460;p28"/>
          <p:cNvSpPr/>
          <p:nvPr/>
        </p:nvSpPr>
        <p:spPr>
          <a:xfrm rot="5400000">
            <a:off x="9184868" y="1041776"/>
            <a:ext cx="2004740" cy="1743515"/>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8"/>
          <p:cNvSpPr txBox="1"/>
          <p:nvPr/>
        </p:nvSpPr>
        <p:spPr>
          <a:xfrm>
            <a:off x="9606476" y="12457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62" name="Google Shape;462;p28"/>
          <p:cNvSpPr/>
          <p:nvPr/>
        </p:nvSpPr>
        <p:spPr>
          <a:xfrm rot="5400000">
            <a:off x="10099907" y="2592960"/>
            <a:ext cx="2004740" cy="1743515"/>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28"/>
          <p:cNvSpPr txBox="1"/>
          <p:nvPr/>
        </p:nvSpPr>
        <p:spPr>
          <a:xfrm>
            <a:off x="10521526" y="27969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64" name="Google Shape;464;p28"/>
          <p:cNvSpPr/>
          <p:nvPr/>
        </p:nvSpPr>
        <p:spPr>
          <a:xfrm rot="5400000">
            <a:off x="9170381" y="4181778"/>
            <a:ext cx="2004740" cy="1743515"/>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8"/>
          <p:cNvSpPr txBox="1"/>
          <p:nvPr/>
        </p:nvSpPr>
        <p:spPr>
          <a:xfrm>
            <a:off x="9592001" y="43857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grpSp>
        <p:nvGrpSpPr>
          <p:cNvPr id="466" name="Google Shape;466;p28"/>
          <p:cNvGrpSpPr/>
          <p:nvPr/>
        </p:nvGrpSpPr>
        <p:grpSpPr>
          <a:xfrm rot="5400000">
            <a:off x="4551052" y="3330282"/>
            <a:ext cx="310008" cy="310008"/>
            <a:chOff x="5608915" y="627534"/>
            <a:chExt cx="501448" cy="501448"/>
          </a:xfrm>
        </p:grpSpPr>
        <p:sp>
          <p:nvSpPr>
            <p:cNvPr id="467" name="Google Shape;467;p28"/>
            <p:cNvSpPr/>
            <p:nvPr/>
          </p:nvSpPr>
          <p:spPr>
            <a:xfrm>
              <a:off x="5608915" y="627534"/>
              <a:ext cx="501448" cy="501448"/>
            </a:xfrm>
            <a:prstGeom prst="ellipse">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chemeClr val="lt1"/>
                </a:solidFill>
                <a:latin typeface="Calibri"/>
                <a:ea typeface="Calibri"/>
                <a:cs typeface="Calibri"/>
                <a:sym typeface="Calibri"/>
              </a:endParaRPr>
            </a:p>
          </p:txBody>
        </p:sp>
        <p:sp>
          <p:nvSpPr>
            <p:cNvPr id="468" name="Google Shape;468;p28"/>
            <p:cNvSpPr/>
            <p:nvPr/>
          </p:nvSpPr>
          <p:spPr>
            <a:xfrm>
              <a:off x="5707118" y="743068"/>
              <a:ext cx="305042" cy="226367"/>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chemeClr val="lt1"/>
                </a:solidFill>
                <a:latin typeface="Calibri"/>
                <a:ea typeface="Calibri"/>
                <a:cs typeface="Calibri"/>
                <a:sym typeface="Calibri"/>
              </a:endParaRPr>
            </a:p>
          </p:txBody>
        </p:sp>
      </p:grpSp>
      <p:sp>
        <p:nvSpPr>
          <p:cNvPr id="469" name="Google Shape;469;p28"/>
          <p:cNvSpPr txBox="1"/>
          <p:nvPr/>
        </p:nvSpPr>
        <p:spPr>
          <a:xfrm>
            <a:off x="3162445" y="3354759"/>
            <a:ext cx="1161600" cy="939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000000"/>
                </a:solidFill>
                <a:latin typeface="Calibri"/>
                <a:ea typeface="Calibri"/>
                <a:cs typeface="Calibri"/>
                <a:sym typeface="Calibri"/>
              </a:rPr>
              <a:t>Access</a:t>
            </a:r>
            <a:endParaRPr/>
          </a:p>
          <a:p>
            <a:pPr marL="0" marR="0" lvl="0" indent="0" algn="ctr" rtl="0">
              <a:lnSpc>
                <a:spcPct val="90000"/>
              </a:lnSpc>
              <a:spcBef>
                <a:spcPts val="0"/>
              </a:spcBef>
              <a:spcAft>
                <a:spcPts val="0"/>
              </a:spcAft>
              <a:buNone/>
            </a:pPr>
            <a:r>
              <a:rPr lang="en-US" sz="1333">
                <a:solidFill>
                  <a:srgbClr val="000000"/>
                </a:solidFill>
                <a:latin typeface="Calibri"/>
                <a:ea typeface="Calibri"/>
                <a:cs typeface="Calibri"/>
                <a:sym typeface="Calibri"/>
              </a:rPr>
              <a:t>% with access to facility or CHW </a:t>
            </a:r>
            <a:endParaRPr/>
          </a:p>
        </p:txBody>
      </p:sp>
      <p:sp>
        <p:nvSpPr>
          <p:cNvPr id="470" name="Google Shape;470;p28"/>
          <p:cNvSpPr/>
          <p:nvPr/>
        </p:nvSpPr>
        <p:spPr>
          <a:xfrm>
            <a:off x="3470945" y="2719383"/>
            <a:ext cx="544600" cy="584371"/>
          </a:xfrm>
          <a:custGeom>
            <a:avLst/>
            <a:gdLst/>
            <a:ahLst/>
            <a:cxnLst/>
            <a:rect l="l" t="t" r="r" b="b"/>
            <a:pathLst>
              <a:path w="527" h="567" extrusionOk="0">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1" name="Google Shape;471;p28"/>
          <p:cNvSpPr txBox="1"/>
          <p:nvPr/>
        </p:nvSpPr>
        <p:spPr>
          <a:xfrm>
            <a:off x="5041243" y="3345501"/>
            <a:ext cx="1161600" cy="834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Exposure</a:t>
            </a:r>
            <a:endParaRPr/>
          </a:p>
          <a:p>
            <a:pPr marL="0" marR="0" lvl="0" indent="0" algn="ctr" rtl="0">
              <a:lnSpc>
                <a:spcPct val="90000"/>
              </a:lnSpc>
              <a:spcBef>
                <a:spcPts val="0"/>
              </a:spcBef>
              <a:spcAft>
                <a:spcPts val="0"/>
              </a:spcAft>
              <a:buNone/>
            </a:pPr>
            <a:r>
              <a:rPr lang="en-US" sz="1333">
                <a:solidFill>
                  <a:srgbClr val="FFFFFF"/>
                </a:solidFill>
                <a:latin typeface="Calibri"/>
                <a:ea typeface="Calibri"/>
                <a:cs typeface="Calibri"/>
                <a:sym typeface="Calibri"/>
              </a:rPr>
              <a:t>% who heard or saw messages</a:t>
            </a:r>
            <a:endParaRPr/>
          </a:p>
        </p:txBody>
      </p:sp>
      <p:pic>
        <p:nvPicPr>
          <p:cNvPr id="472" name="Google Shape;472;p28"/>
          <p:cNvPicPr preferRelativeResize="0"/>
          <p:nvPr/>
        </p:nvPicPr>
        <p:blipFill rotWithShape="1">
          <a:blip r:embed="rId3">
            <a:alphaModFix/>
          </a:blip>
          <a:srcRect/>
          <a:stretch/>
        </p:blipFill>
        <p:spPr>
          <a:xfrm>
            <a:off x="5268665" y="2762128"/>
            <a:ext cx="706756" cy="498882"/>
          </a:xfrm>
          <a:prstGeom prst="rect">
            <a:avLst/>
          </a:prstGeom>
          <a:noFill/>
          <a:ln>
            <a:noFill/>
          </a:ln>
        </p:spPr>
      </p:pic>
      <p:sp>
        <p:nvSpPr>
          <p:cNvPr id="473" name="Google Shape;473;p28"/>
          <p:cNvSpPr txBox="1"/>
          <p:nvPr/>
        </p:nvSpPr>
        <p:spPr>
          <a:xfrm>
            <a:off x="641937" y="6003941"/>
            <a:ext cx="11120700" cy="646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rgbClr val="000000"/>
                </a:solidFill>
                <a:latin typeface="Calibri"/>
                <a:ea typeface="Calibri"/>
                <a:cs typeface="Calibri"/>
                <a:sym typeface="Calibri"/>
              </a:rPr>
              <a:t>Situation analysis</a:t>
            </a:r>
            <a:r>
              <a:rPr lang="en-US" sz="1800">
                <a:solidFill>
                  <a:srgbClr val="000000"/>
                </a:solidFill>
                <a:latin typeface="Calibri"/>
                <a:ea typeface="Calibri"/>
                <a:cs typeface="Calibri"/>
                <a:sym typeface="Calibri"/>
              </a:rPr>
              <a:t>: use the </a:t>
            </a:r>
            <a:r>
              <a:rPr lang="en-US" sz="1800">
                <a:latin typeface="Calibri"/>
                <a:ea typeface="Calibri"/>
                <a:cs typeface="Calibri"/>
                <a:sym typeface="Calibri"/>
              </a:rPr>
              <a:t>malaria case management</a:t>
            </a:r>
            <a:r>
              <a:rPr lang="en-US" sz="1800">
                <a:solidFill>
                  <a:srgbClr val="000000"/>
                </a:solidFill>
                <a:latin typeface="Calibri"/>
                <a:ea typeface="Calibri"/>
                <a:cs typeface="Calibri"/>
                <a:sym typeface="Calibri"/>
              </a:rPr>
              <a:t> data brief to fill in these boxes (add boxes as necessary). A narrative summary of data collected will be used to complete the strategy </a:t>
            </a:r>
            <a:r>
              <a:rPr lang="en-US" sz="1800" b="1">
                <a:latin typeface="Calibri"/>
                <a:ea typeface="Calibri"/>
                <a:cs typeface="Calibri"/>
                <a:sym typeface="Calibri"/>
              </a:rPr>
              <a:t>malaria case management</a:t>
            </a:r>
            <a:r>
              <a:rPr lang="en-US" sz="1800">
                <a:solidFill>
                  <a:srgbClr val="000000"/>
                </a:solidFill>
                <a:latin typeface="Calibri"/>
                <a:ea typeface="Calibri"/>
                <a:cs typeface="Calibri"/>
                <a:sym typeface="Calibri"/>
              </a:rPr>
              <a:t> situation analysis.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66"/>
                                        </p:tgtEl>
                                        <p:attrNameLst>
                                          <p:attrName>style.visibility</p:attrName>
                                        </p:attrNameLst>
                                      </p:cBhvr>
                                      <p:to>
                                        <p:strVal val="visible"/>
                                      </p:to>
                                    </p:set>
                                    <p:animEffect transition="in" filter="fade">
                                      <p:cBhvr>
                                        <p:cTn id="7" dur="200"/>
                                        <p:tgtEl>
                                          <p:spTgt spid="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Google Shape;478;p29"/>
          <p:cNvSpPr txBox="1"/>
          <p:nvPr/>
        </p:nvSpPr>
        <p:spPr>
          <a:xfrm>
            <a:off x="641937" y="5851541"/>
            <a:ext cx="111207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rgbClr val="000000"/>
                </a:solidFill>
                <a:latin typeface="Calibri"/>
                <a:ea typeface="Calibri"/>
                <a:cs typeface="Calibri"/>
                <a:sym typeface="Calibri"/>
              </a:rPr>
              <a:t>Behavior analysis</a:t>
            </a:r>
            <a:r>
              <a:rPr lang="en-US" sz="1800">
                <a:solidFill>
                  <a:srgbClr val="000000"/>
                </a:solidFill>
                <a:latin typeface="Calibri"/>
                <a:ea typeface="Calibri"/>
                <a:cs typeface="Calibri"/>
                <a:sym typeface="Calibri"/>
              </a:rPr>
              <a:t>: use the malaria case management data brief to fill in these boxes (add boxes as necessary). A narrative summary of </a:t>
            </a:r>
            <a:r>
              <a:rPr lang="en-US" sz="1800" b="1">
                <a:solidFill>
                  <a:srgbClr val="000000"/>
                </a:solidFill>
                <a:latin typeface="Calibri"/>
                <a:ea typeface="Calibri"/>
                <a:cs typeface="Calibri"/>
                <a:sym typeface="Calibri"/>
              </a:rPr>
              <a:t>behavioral determinants </a:t>
            </a:r>
            <a:r>
              <a:rPr lang="en-US" sz="1800">
                <a:solidFill>
                  <a:srgbClr val="000000"/>
                </a:solidFill>
                <a:latin typeface="Calibri"/>
                <a:ea typeface="Calibri"/>
                <a:cs typeface="Calibri"/>
                <a:sym typeface="Calibri"/>
              </a:rPr>
              <a:t>will be used to complete the strategy </a:t>
            </a:r>
            <a:r>
              <a:rPr lang="en-US" sz="1800" b="1">
                <a:latin typeface="Calibri"/>
                <a:ea typeface="Calibri"/>
                <a:cs typeface="Calibri"/>
                <a:sym typeface="Calibri"/>
              </a:rPr>
              <a:t>malaria case management </a:t>
            </a:r>
            <a:r>
              <a:rPr lang="en-US" sz="1800">
                <a:solidFill>
                  <a:srgbClr val="000000"/>
                </a:solidFill>
                <a:latin typeface="Calibri"/>
                <a:ea typeface="Calibri"/>
                <a:cs typeface="Calibri"/>
                <a:sym typeface="Calibri"/>
              </a:rPr>
              <a:t>behavior analysis. </a:t>
            </a:r>
            <a:endParaRPr/>
          </a:p>
        </p:txBody>
      </p:sp>
      <p:pic>
        <p:nvPicPr>
          <p:cNvPr id="479" name="Google Shape;479;p29"/>
          <p:cNvPicPr preferRelativeResize="0"/>
          <p:nvPr/>
        </p:nvPicPr>
        <p:blipFill rotWithShape="1">
          <a:blip r:embed="rId3">
            <a:alphaModFix/>
          </a:blip>
          <a:srcRect/>
          <a:stretch/>
        </p:blipFill>
        <p:spPr>
          <a:xfrm>
            <a:off x="5234875" y="2288282"/>
            <a:ext cx="706756" cy="498882"/>
          </a:xfrm>
          <a:prstGeom prst="rect">
            <a:avLst/>
          </a:prstGeom>
          <a:noFill/>
          <a:ln>
            <a:noFill/>
          </a:ln>
        </p:spPr>
      </p:pic>
      <p:sp>
        <p:nvSpPr>
          <p:cNvPr id="480" name="Google Shape;480;p29"/>
          <p:cNvSpPr/>
          <p:nvPr/>
        </p:nvSpPr>
        <p:spPr>
          <a:xfrm rot="5400000">
            <a:off x="2765639" y="2069349"/>
            <a:ext cx="2004600" cy="1743600"/>
          </a:xfrm>
          <a:prstGeom prst="hexagon">
            <a:avLst>
              <a:gd name="adj" fmla="val 28802"/>
              <a:gd name="vf" fmla="val 115470"/>
            </a:avLst>
          </a:prstGeom>
          <a:solidFill>
            <a:srgbClr val="ED7D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29"/>
          <p:cNvSpPr txBox="1"/>
          <p:nvPr/>
        </p:nvSpPr>
        <p:spPr>
          <a:xfrm>
            <a:off x="3195469" y="291535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000">
                <a:solidFill>
                  <a:srgbClr val="FFFFFF"/>
                </a:solidFill>
                <a:latin typeface="Calibri"/>
                <a:ea typeface="Calibri"/>
                <a:cs typeface="Calibri"/>
                <a:sym typeface="Calibri"/>
              </a:rPr>
              <a:t>Knowledge</a:t>
            </a:r>
            <a:endParaRPr/>
          </a:p>
          <a:p>
            <a:pPr marL="0" marR="0" lvl="0" indent="0" algn="ctr" rtl="0">
              <a:lnSpc>
                <a:spcPct val="90000"/>
              </a:lnSpc>
              <a:spcBef>
                <a:spcPts val="0"/>
              </a:spcBef>
              <a:spcAft>
                <a:spcPts val="0"/>
              </a:spcAft>
              <a:buNone/>
            </a:pPr>
            <a:r>
              <a:rPr lang="en-US" sz="1200" b="1">
                <a:solidFill>
                  <a:srgbClr val="FFFFFF"/>
                </a:solidFill>
                <a:latin typeface="Calibri"/>
                <a:ea typeface="Calibri"/>
                <a:cs typeface="Calibri"/>
                <a:sym typeface="Calibri"/>
              </a:rPr>
              <a:t>% who have correct knowledge</a:t>
            </a:r>
            <a:endParaRPr sz="1333">
              <a:solidFill>
                <a:srgbClr val="FFFFFF"/>
              </a:solidFill>
              <a:latin typeface="Calibri"/>
              <a:ea typeface="Calibri"/>
              <a:cs typeface="Calibri"/>
              <a:sym typeface="Calibri"/>
            </a:endParaRPr>
          </a:p>
        </p:txBody>
      </p:sp>
      <p:sp>
        <p:nvSpPr>
          <p:cNvPr id="482" name="Google Shape;482;p29"/>
          <p:cNvSpPr/>
          <p:nvPr/>
        </p:nvSpPr>
        <p:spPr>
          <a:xfrm rot="5400000">
            <a:off x="13364" y="515897"/>
            <a:ext cx="2004600" cy="1743600"/>
          </a:xfrm>
          <a:prstGeom prst="hexagon">
            <a:avLst>
              <a:gd name="adj" fmla="val 28802"/>
              <a:gd name="vf" fmla="val 115470"/>
            </a:avLst>
          </a:prstGeom>
          <a:noFill/>
          <a:ln w="12700" cap="flat" cmpd="sng">
            <a:solidFill>
              <a:srgbClr val="ED7D3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29"/>
          <p:cNvSpPr txBox="1"/>
          <p:nvPr/>
        </p:nvSpPr>
        <p:spPr>
          <a:xfrm>
            <a:off x="434950" y="117720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solidFill>
                <a:srgbClr val="000000"/>
              </a:solidFill>
              <a:latin typeface="Calibri"/>
              <a:ea typeface="Calibri"/>
              <a:cs typeface="Calibri"/>
              <a:sym typeface="Calibri"/>
            </a:endParaRPr>
          </a:p>
        </p:txBody>
      </p:sp>
      <p:sp>
        <p:nvSpPr>
          <p:cNvPr id="484" name="Google Shape;484;p29"/>
          <p:cNvSpPr/>
          <p:nvPr/>
        </p:nvSpPr>
        <p:spPr>
          <a:xfrm rot="5400000">
            <a:off x="13364" y="3649934"/>
            <a:ext cx="2004600" cy="1743600"/>
          </a:xfrm>
          <a:prstGeom prst="hexagon">
            <a:avLst>
              <a:gd name="adj" fmla="val 28802"/>
              <a:gd name="vf" fmla="val 115470"/>
            </a:avLst>
          </a:prstGeom>
          <a:noFill/>
          <a:ln w="12700" cap="flat" cmpd="sng">
            <a:solidFill>
              <a:srgbClr val="ED7D3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9"/>
          <p:cNvSpPr txBox="1"/>
          <p:nvPr/>
        </p:nvSpPr>
        <p:spPr>
          <a:xfrm>
            <a:off x="434950" y="4311227"/>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solidFill>
                <a:srgbClr val="000000"/>
              </a:solidFill>
              <a:latin typeface="Calibri"/>
              <a:ea typeface="Calibri"/>
              <a:cs typeface="Calibri"/>
              <a:sym typeface="Calibri"/>
            </a:endParaRPr>
          </a:p>
        </p:txBody>
      </p:sp>
      <p:sp>
        <p:nvSpPr>
          <p:cNvPr id="486" name="Google Shape;486;p29"/>
          <p:cNvSpPr/>
          <p:nvPr/>
        </p:nvSpPr>
        <p:spPr>
          <a:xfrm rot="5400000">
            <a:off x="1846623" y="3648334"/>
            <a:ext cx="2004600" cy="1743600"/>
          </a:xfrm>
          <a:prstGeom prst="hexagon">
            <a:avLst>
              <a:gd name="adj" fmla="val 28802"/>
              <a:gd name="vf" fmla="val 115470"/>
            </a:avLst>
          </a:prstGeom>
          <a:noFill/>
          <a:ln w="12700" cap="flat" cmpd="sng">
            <a:solidFill>
              <a:srgbClr val="ED7D3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29"/>
          <p:cNvSpPr txBox="1"/>
          <p:nvPr/>
        </p:nvSpPr>
        <p:spPr>
          <a:xfrm>
            <a:off x="2268200" y="4309627"/>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solidFill>
                <a:srgbClr val="000000"/>
              </a:solidFill>
              <a:latin typeface="Calibri"/>
              <a:ea typeface="Calibri"/>
              <a:cs typeface="Calibri"/>
              <a:sym typeface="Calibri"/>
            </a:endParaRPr>
          </a:p>
        </p:txBody>
      </p:sp>
      <p:sp>
        <p:nvSpPr>
          <p:cNvPr id="488" name="Google Shape;488;p29"/>
          <p:cNvSpPr/>
          <p:nvPr/>
        </p:nvSpPr>
        <p:spPr>
          <a:xfrm rot="5400000">
            <a:off x="941299" y="2069351"/>
            <a:ext cx="2004600" cy="1743600"/>
          </a:xfrm>
          <a:prstGeom prst="hexagon">
            <a:avLst>
              <a:gd name="adj" fmla="val 28802"/>
              <a:gd name="vf" fmla="val 115470"/>
            </a:avLst>
          </a:prstGeom>
          <a:noFill/>
          <a:ln w="12700" cap="flat" cmpd="sng">
            <a:solidFill>
              <a:srgbClr val="ED7D3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29"/>
          <p:cNvSpPr txBox="1"/>
          <p:nvPr/>
        </p:nvSpPr>
        <p:spPr>
          <a:xfrm>
            <a:off x="1362875" y="273065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solidFill>
                <a:srgbClr val="000000"/>
              </a:solidFill>
              <a:latin typeface="Calibri"/>
              <a:ea typeface="Calibri"/>
              <a:cs typeface="Calibri"/>
              <a:sym typeface="Calibri"/>
            </a:endParaRPr>
          </a:p>
        </p:txBody>
      </p:sp>
      <p:sp>
        <p:nvSpPr>
          <p:cNvPr id="490" name="Google Shape;490;p29"/>
          <p:cNvSpPr/>
          <p:nvPr/>
        </p:nvSpPr>
        <p:spPr>
          <a:xfrm rot="5400000">
            <a:off x="1846621" y="515897"/>
            <a:ext cx="2004600" cy="1743600"/>
          </a:xfrm>
          <a:prstGeom prst="hexagon">
            <a:avLst>
              <a:gd name="adj" fmla="val 28802"/>
              <a:gd name="vf" fmla="val 115470"/>
            </a:avLst>
          </a:prstGeom>
          <a:noFill/>
          <a:ln w="12700" cap="flat" cmpd="sng">
            <a:solidFill>
              <a:srgbClr val="ED7D3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29"/>
          <p:cNvSpPr txBox="1"/>
          <p:nvPr/>
        </p:nvSpPr>
        <p:spPr>
          <a:xfrm>
            <a:off x="2268200" y="117720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p>
          <a:p>
            <a:pPr marL="0" marR="0" lvl="0" indent="0" algn="ctr" rtl="0">
              <a:lnSpc>
                <a:spcPct val="90000"/>
              </a:lnSpc>
              <a:spcBef>
                <a:spcPts val="0"/>
              </a:spcBef>
              <a:spcAft>
                <a:spcPts val="0"/>
              </a:spcAft>
              <a:buNone/>
            </a:pPr>
            <a:endParaRPr sz="1600">
              <a:solidFill>
                <a:srgbClr val="000000"/>
              </a:solidFill>
              <a:latin typeface="Calibri"/>
              <a:ea typeface="Calibri"/>
              <a:cs typeface="Calibri"/>
              <a:sym typeface="Calibri"/>
            </a:endParaRPr>
          </a:p>
        </p:txBody>
      </p:sp>
      <p:sp>
        <p:nvSpPr>
          <p:cNvPr id="492" name="Google Shape;492;p29"/>
          <p:cNvSpPr/>
          <p:nvPr/>
        </p:nvSpPr>
        <p:spPr>
          <a:xfrm rot="5400000">
            <a:off x="4598920" y="2074611"/>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29"/>
          <p:cNvSpPr txBox="1"/>
          <p:nvPr/>
        </p:nvSpPr>
        <p:spPr>
          <a:xfrm>
            <a:off x="5028750" y="291535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Attitudes</a:t>
            </a:r>
            <a:endParaRPr/>
          </a:p>
        </p:txBody>
      </p:sp>
      <p:sp>
        <p:nvSpPr>
          <p:cNvPr id="494" name="Google Shape;494;p29"/>
          <p:cNvSpPr/>
          <p:nvPr/>
        </p:nvSpPr>
        <p:spPr>
          <a:xfrm rot="5400000">
            <a:off x="7375844" y="3655193"/>
            <a:ext cx="2004600" cy="1743600"/>
          </a:xfrm>
          <a:prstGeom prst="hexagon">
            <a:avLst>
              <a:gd name="adj" fmla="val 28802"/>
              <a:gd name="vf" fmla="val 115470"/>
            </a:avLst>
          </a:prstGeom>
          <a:noFill/>
          <a:ln w="12700" cap="flat" cmpd="sng">
            <a:solidFill>
              <a:srgbClr val="FFC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29"/>
          <p:cNvSpPr txBox="1"/>
          <p:nvPr/>
        </p:nvSpPr>
        <p:spPr>
          <a:xfrm>
            <a:off x="7797426" y="431650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p>
        </p:txBody>
      </p:sp>
      <p:sp>
        <p:nvSpPr>
          <p:cNvPr id="496" name="Google Shape;496;p29"/>
          <p:cNvSpPr/>
          <p:nvPr/>
        </p:nvSpPr>
        <p:spPr>
          <a:xfrm rot="5400000">
            <a:off x="5551505" y="3653595"/>
            <a:ext cx="2004600" cy="1743600"/>
          </a:xfrm>
          <a:prstGeom prst="hexagon">
            <a:avLst>
              <a:gd name="adj" fmla="val 28802"/>
              <a:gd name="vf" fmla="val 115470"/>
            </a:avLst>
          </a:prstGeom>
          <a:noFill/>
          <a:ln w="12700" cap="flat" cmpd="sng">
            <a:solidFill>
              <a:srgbClr val="FFC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9"/>
          <p:cNvSpPr txBox="1"/>
          <p:nvPr/>
        </p:nvSpPr>
        <p:spPr>
          <a:xfrm>
            <a:off x="5973100" y="431490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p>
        </p:txBody>
      </p:sp>
      <p:sp>
        <p:nvSpPr>
          <p:cNvPr id="498" name="Google Shape;498;p29"/>
          <p:cNvSpPr/>
          <p:nvPr/>
        </p:nvSpPr>
        <p:spPr>
          <a:xfrm rot="5400000">
            <a:off x="5551503" y="521156"/>
            <a:ext cx="2004600" cy="1743600"/>
          </a:xfrm>
          <a:prstGeom prst="hexagon">
            <a:avLst>
              <a:gd name="adj" fmla="val 28802"/>
              <a:gd name="vf" fmla="val 115470"/>
            </a:avLst>
          </a:prstGeom>
          <a:noFill/>
          <a:ln w="12700" cap="flat" cmpd="sng">
            <a:solidFill>
              <a:srgbClr val="FFC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9"/>
          <p:cNvSpPr txBox="1"/>
          <p:nvPr/>
        </p:nvSpPr>
        <p:spPr>
          <a:xfrm>
            <a:off x="5973100" y="118245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p>
          <a:p>
            <a:pPr marL="0" marR="0" lvl="0" indent="0" algn="ctr" rtl="0">
              <a:lnSpc>
                <a:spcPct val="90000"/>
              </a:lnSpc>
              <a:spcBef>
                <a:spcPts val="0"/>
              </a:spcBef>
              <a:spcAft>
                <a:spcPts val="0"/>
              </a:spcAft>
              <a:buNone/>
            </a:pPr>
            <a:endParaRPr sz="1600">
              <a:solidFill>
                <a:srgbClr val="000000"/>
              </a:solidFill>
              <a:latin typeface="Calibri"/>
              <a:ea typeface="Calibri"/>
              <a:cs typeface="Calibri"/>
              <a:sym typeface="Calibri"/>
            </a:endParaRPr>
          </a:p>
        </p:txBody>
      </p:sp>
      <p:sp>
        <p:nvSpPr>
          <p:cNvPr id="500" name="Google Shape;500;p29"/>
          <p:cNvSpPr/>
          <p:nvPr/>
        </p:nvSpPr>
        <p:spPr>
          <a:xfrm rot="5400000">
            <a:off x="7375844" y="515192"/>
            <a:ext cx="2004600" cy="1743600"/>
          </a:xfrm>
          <a:prstGeom prst="hexagon">
            <a:avLst>
              <a:gd name="adj" fmla="val 28802"/>
              <a:gd name="vf" fmla="val 115470"/>
            </a:avLst>
          </a:prstGeom>
          <a:noFill/>
          <a:ln w="12700" cap="flat" cmpd="sng">
            <a:solidFill>
              <a:srgbClr val="FFC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9"/>
          <p:cNvSpPr txBox="1"/>
          <p:nvPr/>
        </p:nvSpPr>
        <p:spPr>
          <a:xfrm>
            <a:off x="7797426" y="117650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solidFill>
                <a:srgbClr val="000000"/>
              </a:solidFill>
              <a:latin typeface="Calibri"/>
              <a:ea typeface="Calibri"/>
              <a:cs typeface="Calibri"/>
              <a:sym typeface="Calibri"/>
            </a:endParaRPr>
          </a:p>
        </p:txBody>
      </p:sp>
      <p:sp>
        <p:nvSpPr>
          <p:cNvPr id="502" name="Google Shape;502;p29"/>
          <p:cNvSpPr/>
          <p:nvPr/>
        </p:nvSpPr>
        <p:spPr>
          <a:xfrm rot="5400000">
            <a:off x="9213102" y="515193"/>
            <a:ext cx="2004600" cy="1743600"/>
          </a:xfrm>
          <a:prstGeom prst="hexagon">
            <a:avLst>
              <a:gd name="adj" fmla="val 28802"/>
              <a:gd name="vf" fmla="val 115470"/>
            </a:avLst>
          </a:prstGeom>
          <a:noFill/>
          <a:ln w="12700" cap="flat" cmpd="sng">
            <a:solidFill>
              <a:srgbClr val="FFC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9"/>
          <p:cNvSpPr txBox="1"/>
          <p:nvPr/>
        </p:nvSpPr>
        <p:spPr>
          <a:xfrm>
            <a:off x="9634701" y="117650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p>
        </p:txBody>
      </p:sp>
      <p:sp>
        <p:nvSpPr>
          <p:cNvPr id="504" name="Google Shape;504;p29"/>
          <p:cNvSpPr/>
          <p:nvPr/>
        </p:nvSpPr>
        <p:spPr>
          <a:xfrm rot="5400000">
            <a:off x="10128141" y="2066377"/>
            <a:ext cx="2004600" cy="1743600"/>
          </a:xfrm>
          <a:prstGeom prst="hexagon">
            <a:avLst>
              <a:gd name="adj" fmla="val 28802"/>
              <a:gd name="vf" fmla="val 115470"/>
            </a:avLst>
          </a:prstGeom>
          <a:noFill/>
          <a:ln w="12700" cap="flat" cmpd="sng">
            <a:solidFill>
              <a:srgbClr val="FFC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9"/>
          <p:cNvSpPr txBox="1"/>
          <p:nvPr/>
        </p:nvSpPr>
        <p:spPr>
          <a:xfrm>
            <a:off x="10549726" y="2727677"/>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p>
        </p:txBody>
      </p:sp>
      <p:sp>
        <p:nvSpPr>
          <p:cNvPr id="506" name="Google Shape;506;p29"/>
          <p:cNvSpPr/>
          <p:nvPr/>
        </p:nvSpPr>
        <p:spPr>
          <a:xfrm rot="5400000">
            <a:off x="9198616" y="3655195"/>
            <a:ext cx="2004600" cy="1743600"/>
          </a:xfrm>
          <a:prstGeom prst="hexagon">
            <a:avLst>
              <a:gd name="adj" fmla="val 28802"/>
              <a:gd name="vf" fmla="val 115470"/>
            </a:avLst>
          </a:prstGeom>
          <a:noFill/>
          <a:ln w="12700" cap="flat" cmpd="sng">
            <a:solidFill>
              <a:srgbClr val="FFC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9"/>
          <p:cNvSpPr txBox="1"/>
          <p:nvPr/>
        </p:nvSpPr>
        <p:spPr>
          <a:xfrm>
            <a:off x="9620201" y="431650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600"/>
          </a:p>
        </p:txBody>
      </p:sp>
      <p:grpSp>
        <p:nvGrpSpPr>
          <p:cNvPr id="508" name="Google Shape;508;p29"/>
          <p:cNvGrpSpPr/>
          <p:nvPr/>
        </p:nvGrpSpPr>
        <p:grpSpPr>
          <a:xfrm>
            <a:off x="3572773" y="2212595"/>
            <a:ext cx="390416" cy="644073"/>
            <a:chOff x="6531329" y="2691707"/>
            <a:chExt cx="444716" cy="733318"/>
          </a:xfrm>
        </p:grpSpPr>
        <p:sp>
          <p:nvSpPr>
            <p:cNvPr id="509" name="Google Shape;509;p29"/>
            <p:cNvSpPr/>
            <p:nvPr/>
          </p:nvSpPr>
          <p:spPr>
            <a:xfrm>
              <a:off x="6652002" y="3283678"/>
              <a:ext cx="203371" cy="52742"/>
            </a:xfrm>
            <a:custGeom>
              <a:avLst/>
              <a:gdLst/>
              <a:ahLst/>
              <a:cxnLst/>
              <a:rect l="l" t="t" r="r" b="b"/>
              <a:pathLst>
                <a:path w="204" h="53" extrusionOk="0">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510" name="Google Shape;510;p29"/>
            <p:cNvSpPr/>
            <p:nvPr/>
          </p:nvSpPr>
          <p:spPr>
            <a:xfrm>
              <a:off x="6652002" y="3336419"/>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511" name="Google Shape;511;p29"/>
            <p:cNvSpPr/>
            <p:nvPr/>
          </p:nvSpPr>
          <p:spPr>
            <a:xfrm>
              <a:off x="6687866" y="3390427"/>
              <a:ext cx="131643" cy="34598"/>
            </a:xfrm>
            <a:custGeom>
              <a:avLst/>
              <a:gdLst/>
              <a:ahLst/>
              <a:cxnLst/>
              <a:rect l="l" t="t" r="r" b="b"/>
              <a:pathLst>
                <a:path w="132" h="35" extrusionOk="0">
                  <a:moveTo>
                    <a:pt x="0" y="0"/>
                  </a:moveTo>
                  <a:cubicBezTo>
                    <a:pt x="0" y="19"/>
                    <a:pt x="29" y="35"/>
                    <a:pt x="66" y="35"/>
                  </a:cubicBezTo>
                  <a:cubicBezTo>
                    <a:pt x="102" y="35"/>
                    <a:pt x="132" y="19"/>
                    <a:pt x="132" y="0"/>
                  </a:cubicBezTo>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512" name="Google Shape;512;p29"/>
            <p:cNvSpPr/>
            <p:nvPr/>
          </p:nvSpPr>
          <p:spPr>
            <a:xfrm>
              <a:off x="6531329" y="2691707"/>
              <a:ext cx="444716" cy="537964"/>
            </a:xfrm>
            <a:custGeom>
              <a:avLst/>
              <a:gdLst/>
              <a:ahLst/>
              <a:cxnLst/>
              <a:rect l="l" t="t" r="r" b="b"/>
              <a:pathLst>
                <a:path w="446" h="540" extrusionOk="0">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513" name="Google Shape;513;p29"/>
            <p:cNvSpPr/>
            <p:nvPr/>
          </p:nvSpPr>
          <p:spPr>
            <a:xfrm>
              <a:off x="6652002" y="3229670"/>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grpSp>
      <p:grpSp>
        <p:nvGrpSpPr>
          <p:cNvPr id="514" name="Google Shape;514;p29"/>
          <p:cNvGrpSpPr/>
          <p:nvPr/>
        </p:nvGrpSpPr>
        <p:grpSpPr>
          <a:xfrm>
            <a:off x="5146634" y="2191639"/>
            <a:ext cx="909257" cy="685984"/>
            <a:chOff x="1001712" y="1679575"/>
            <a:chExt cx="1428751" cy="1077913"/>
          </a:xfrm>
        </p:grpSpPr>
        <p:sp>
          <p:nvSpPr>
            <p:cNvPr id="515" name="Google Shape;515;p29"/>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16" name="Google Shape;516;p29"/>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17" name="Google Shape;517;p29"/>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18" name="Google Shape;518;p29"/>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19" name="Google Shape;519;p29"/>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20" name="Google Shape;520;p29"/>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21" name="Google Shape;521;p29"/>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22" name="Google Shape;522;p29"/>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23" name="Google Shape;523;p29"/>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sp>
        <p:nvSpPr>
          <p:cNvPr id="524" name="Google Shape;524;p29"/>
          <p:cNvSpPr/>
          <p:nvPr/>
        </p:nvSpPr>
        <p:spPr>
          <a:xfrm rot="5400000">
            <a:off x="6462385" y="2085160"/>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29"/>
          <p:cNvSpPr txBox="1"/>
          <p:nvPr/>
        </p:nvSpPr>
        <p:spPr>
          <a:xfrm>
            <a:off x="6892215" y="291535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Efficacy</a:t>
            </a:r>
            <a:endParaRPr/>
          </a:p>
        </p:txBody>
      </p:sp>
      <p:sp>
        <p:nvSpPr>
          <p:cNvPr id="526" name="Google Shape;526;p29"/>
          <p:cNvSpPr/>
          <p:nvPr/>
        </p:nvSpPr>
        <p:spPr>
          <a:xfrm rot="5400000">
            <a:off x="8287230" y="2085160"/>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29"/>
          <p:cNvSpPr txBox="1"/>
          <p:nvPr/>
        </p:nvSpPr>
        <p:spPr>
          <a:xfrm>
            <a:off x="8717060" y="291535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Social Norms</a:t>
            </a:r>
            <a:endParaRPr/>
          </a:p>
        </p:txBody>
      </p:sp>
      <p:grpSp>
        <p:nvGrpSpPr>
          <p:cNvPr id="528" name="Google Shape;528;p29"/>
          <p:cNvGrpSpPr/>
          <p:nvPr/>
        </p:nvGrpSpPr>
        <p:grpSpPr>
          <a:xfrm>
            <a:off x="7010099" y="2191639"/>
            <a:ext cx="909257" cy="685984"/>
            <a:chOff x="1001712" y="1679575"/>
            <a:chExt cx="1428751" cy="1077913"/>
          </a:xfrm>
        </p:grpSpPr>
        <p:sp>
          <p:nvSpPr>
            <p:cNvPr id="529" name="Google Shape;529;p29"/>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30" name="Google Shape;530;p29"/>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31" name="Google Shape;531;p29"/>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32" name="Google Shape;532;p29"/>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33" name="Google Shape;533;p29"/>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34" name="Google Shape;534;p29"/>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35" name="Google Shape;535;p29"/>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36" name="Google Shape;536;p29"/>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37" name="Google Shape;537;p29"/>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grpSp>
        <p:nvGrpSpPr>
          <p:cNvPr id="538" name="Google Shape;538;p29"/>
          <p:cNvGrpSpPr/>
          <p:nvPr/>
        </p:nvGrpSpPr>
        <p:grpSpPr>
          <a:xfrm>
            <a:off x="8834944" y="2191639"/>
            <a:ext cx="909257" cy="685984"/>
            <a:chOff x="1001712" y="1679575"/>
            <a:chExt cx="1428751" cy="1077913"/>
          </a:xfrm>
        </p:grpSpPr>
        <p:sp>
          <p:nvSpPr>
            <p:cNvPr id="539" name="Google Shape;539;p29"/>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40" name="Google Shape;540;p29"/>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41" name="Google Shape;541;p29"/>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42" name="Google Shape;542;p29"/>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43" name="Google Shape;543;p29"/>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44" name="Google Shape;544;p29"/>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45" name="Google Shape;545;p29"/>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46" name="Google Shape;546;p29"/>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547" name="Google Shape;547;p29"/>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grpSp>
        <p:nvGrpSpPr>
          <p:cNvPr id="548" name="Google Shape;548;p29"/>
          <p:cNvGrpSpPr/>
          <p:nvPr/>
        </p:nvGrpSpPr>
        <p:grpSpPr>
          <a:xfrm rot="5400000">
            <a:off x="4530394" y="2890755"/>
            <a:ext cx="309904" cy="309904"/>
            <a:chOff x="5608915" y="627534"/>
            <a:chExt cx="501300" cy="501300"/>
          </a:xfrm>
        </p:grpSpPr>
        <p:sp>
          <p:nvSpPr>
            <p:cNvPr id="549" name="Google Shape;549;p29"/>
            <p:cNvSpPr/>
            <p:nvPr/>
          </p:nvSpPr>
          <p:spPr>
            <a:xfrm>
              <a:off x="5608915" y="627534"/>
              <a:ext cx="501300" cy="5013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sp>
          <p:nvSpPr>
            <p:cNvPr id="550" name="Google Shape;550;p29"/>
            <p:cNvSpPr/>
            <p:nvPr/>
          </p:nvSpPr>
          <p:spPr>
            <a:xfrm>
              <a:off x="5707118" y="743068"/>
              <a:ext cx="305100" cy="226500"/>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Google Shape;556;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Example: Côte d’Ivoire</a:t>
            </a:r>
            <a:endParaRPr/>
          </a:p>
        </p:txBody>
      </p:sp>
      <p:pic>
        <p:nvPicPr>
          <p:cNvPr id="557" name="Google Shape;557;p30"/>
          <p:cNvPicPr preferRelativeResize="0"/>
          <p:nvPr/>
        </p:nvPicPr>
        <p:blipFill rotWithShape="1">
          <a:blip r:embed="rId3">
            <a:alphaModFix/>
          </a:blip>
          <a:srcRect/>
          <a:stretch/>
        </p:blipFill>
        <p:spPr>
          <a:xfrm>
            <a:off x="6558181" y="3368934"/>
            <a:ext cx="706755" cy="498883"/>
          </a:xfrm>
          <a:prstGeom prst="rect">
            <a:avLst/>
          </a:prstGeom>
          <a:noFill/>
          <a:ln>
            <a:noFill/>
          </a:ln>
        </p:spPr>
      </p:pic>
      <p:sp>
        <p:nvSpPr>
          <p:cNvPr id="558" name="Google Shape;558;p30"/>
          <p:cNvSpPr/>
          <p:nvPr/>
        </p:nvSpPr>
        <p:spPr>
          <a:xfrm rot="5400000">
            <a:off x="4088944" y="3150001"/>
            <a:ext cx="2004600" cy="1743600"/>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59" name="Google Shape;559;p30"/>
          <p:cNvSpPr txBox="1"/>
          <p:nvPr/>
        </p:nvSpPr>
        <p:spPr>
          <a:xfrm>
            <a:off x="4510487" y="3978211"/>
            <a:ext cx="1161600" cy="939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2133"/>
              <a:buFont typeface="Calibri"/>
              <a:buNone/>
            </a:pPr>
            <a:r>
              <a:rPr lang="en-US" sz="2133">
                <a:solidFill>
                  <a:schemeClr val="dk1"/>
                </a:solidFill>
                <a:latin typeface="Calibri"/>
                <a:ea typeface="Calibri"/>
                <a:cs typeface="Calibri"/>
                <a:sym typeface="Calibri"/>
              </a:rPr>
              <a:t>Access</a:t>
            </a:r>
            <a:endParaRPr sz="18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333"/>
              <a:buFont typeface="Calibri"/>
              <a:buNone/>
            </a:pPr>
            <a:r>
              <a:rPr lang="en-US" sz="1333">
                <a:solidFill>
                  <a:schemeClr val="dk1"/>
                </a:solidFill>
                <a:latin typeface="Calibri"/>
                <a:ea typeface="Calibri"/>
                <a:cs typeface="Calibri"/>
                <a:sym typeface="Calibri"/>
              </a:rPr>
              <a:t>% with access to facility or CHW </a:t>
            </a:r>
            <a:endParaRPr sz="1800">
              <a:solidFill>
                <a:schemeClr val="dk1"/>
              </a:solidFill>
              <a:latin typeface="Calibri"/>
              <a:ea typeface="Calibri"/>
              <a:cs typeface="Calibri"/>
              <a:sym typeface="Calibri"/>
            </a:endParaRPr>
          </a:p>
        </p:txBody>
      </p:sp>
      <p:sp>
        <p:nvSpPr>
          <p:cNvPr id="560" name="Google Shape;560;p30"/>
          <p:cNvSpPr/>
          <p:nvPr/>
        </p:nvSpPr>
        <p:spPr>
          <a:xfrm>
            <a:off x="4818986" y="3342835"/>
            <a:ext cx="544600" cy="584371"/>
          </a:xfrm>
          <a:custGeom>
            <a:avLst/>
            <a:gdLst/>
            <a:ahLst/>
            <a:cxnLst/>
            <a:rect l="l" t="t" r="r" b="b"/>
            <a:pathLst>
              <a:path w="527" h="567" extrusionOk="0">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61" name="Google Shape;561;p30"/>
          <p:cNvSpPr/>
          <p:nvPr/>
        </p:nvSpPr>
        <p:spPr>
          <a:xfrm rot="5400000">
            <a:off x="1347367" y="1596550"/>
            <a:ext cx="2004600" cy="1743600"/>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62" name="Google Shape;562;p30"/>
          <p:cNvSpPr/>
          <p:nvPr/>
        </p:nvSpPr>
        <p:spPr>
          <a:xfrm rot="5400000">
            <a:off x="1347367" y="4730586"/>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63" name="Google Shape;563;p30"/>
          <p:cNvSpPr/>
          <p:nvPr/>
        </p:nvSpPr>
        <p:spPr>
          <a:xfrm rot="5400000">
            <a:off x="3169928" y="4728986"/>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64" name="Google Shape;564;p30"/>
          <p:cNvSpPr/>
          <p:nvPr/>
        </p:nvSpPr>
        <p:spPr>
          <a:xfrm rot="5400000">
            <a:off x="2264606" y="3150003"/>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65" name="Google Shape;565;p30"/>
          <p:cNvSpPr/>
          <p:nvPr/>
        </p:nvSpPr>
        <p:spPr>
          <a:xfrm rot="5400000">
            <a:off x="5922226" y="3155263"/>
            <a:ext cx="2004600" cy="1743600"/>
          </a:xfrm>
          <a:prstGeom prst="hexagon">
            <a:avLst>
              <a:gd name="adj" fmla="val 28802"/>
              <a:gd name="vf" fmla="val 115470"/>
            </a:avLst>
          </a:pr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66" name="Google Shape;566;p30"/>
          <p:cNvSpPr txBox="1"/>
          <p:nvPr/>
        </p:nvSpPr>
        <p:spPr>
          <a:xfrm>
            <a:off x="6343769" y="3968953"/>
            <a:ext cx="1161600" cy="834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lt1"/>
              </a:buClr>
              <a:buSzPts val="2133"/>
              <a:buFont typeface="Calibri"/>
              <a:buNone/>
            </a:pPr>
            <a:r>
              <a:rPr lang="en-US" sz="2133">
                <a:solidFill>
                  <a:schemeClr val="lt1"/>
                </a:solidFill>
                <a:latin typeface="Calibri"/>
                <a:ea typeface="Calibri"/>
                <a:cs typeface="Calibri"/>
                <a:sym typeface="Calibri"/>
              </a:rPr>
              <a:t>Exposure</a:t>
            </a:r>
            <a:endParaRPr sz="18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rgbClr val="FFFFFF"/>
              </a:buClr>
              <a:buSzPts val="1333"/>
              <a:buFont typeface="Calibri"/>
              <a:buNone/>
            </a:pPr>
            <a:r>
              <a:rPr lang="en-US" sz="1333">
                <a:solidFill>
                  <a:srgbClr val="FFFFFF"/>
                </a:solidFill>
                <a:latin typeface="Calibri"/>
                <a:ea typeface="Calibri"/>
                <a:cs typeface="Calibri"/>
                <a:sym typeface="Calibri"/>
              </a:rPr>
              <a:t>% who heard or saw messages</a:t>
            </a:r>
            <a:endParaRPr sz="1800">
              <a:solidFill>
                <a:schemeClr val="dk1"/>
              </a:solidFill>
              <a:latin typeface="Calibri"/>
              <a:ea typeface="Calibri"/>
              <a:cs typeface="Calibri"/>
              <a:sym typeface="Calibri"/>
            </a:endParaRPr>
          </a:p>
        </p:txBody>
      </p:sp>
      <p:sp>
        <p:nvSpPr>
          <p:cNvPr id="567" name="Google Shape;567;p30"/>
          <p:cNvSpPr/>
          <p:nvPr/>
        </p:nvSpPr>
        <p:spPr>
          <a:xfrm rot="5400000">
            <a:off x="7753780" y="3155263"/>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68" name="Google Shape;568;p30"/>
          <p:cNvSpPr txBox="1"/>
          <p:nvPr/>
        </p:nvSpPr>
        <p:spPr>
          <a:xfrm>
            <a:off x="8175323" y="3386563"/>
            <a:ext cx="1161600" cy="12810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TV</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accent1"/>
              </a:buClr>
              <a:buSzPts val="1400"/>
              <a:buFont typeface="Calibri"/>
              <a:buNone/>
            </a:pPr>
            <a:r>
              <a:rPr lang="en-US" sz="1400">
                <a:solidFill>
                  <a:schemeClr val="accent1"/>
                </a:solidFill>
                <a:latin typeface="Calibri"/>
                <a:ea typeface="Calibri"/>
                <a:cs typeface="Calibri"/>
                <a:sym typeface="Calibri"/>
              </a:rPr>
              <a:t>65.8%</a:t>
            </a:r>
            <a:endParaRPr sz="1400">
              <a:solidFill>
                <a:schemeClr val="accent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cited TV as source of malaria messages</a:t>
            </a:r>
            <a:endParaRPr sz="1400">
              <a:solidFill>
                <a:schemeClr val="dk1"/>
              </a:solidFill>
              <a:latin typeface="Calibri"/>
              <a:ea typeface="Calibri"/>
              <a:cs typeface="Calibri"/>
              <a:sym typeface="Calibri"/>
            </a:endParaRPr>
          </a:p>
        </p:txBody>
      </p:sp>
      <p:sp>
        <p:nvSpPr>
          <p:cNvPr id="569" name="Google Shape;569;p30"/>
          <p:cNvSpPr/>
          <p:nvPr/>
        </p:nvSpPr>
        <p:spPr>
          <a:xfrm rot="5400000">
            <a:off x="6848263" y="4735845"/>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70" name="Google Shape;570;p30"/>
          <p:cNvSpPr txBox="1"/>
          <p:nvPr/>
        </p:nvSpPr>
        <p:spPr>
          <a:xfrm>
            <a:off x="7095656" y="5074395"/>
            <a:ext cx="1509900" cy="10665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Health Worker</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accent1"/>
              </a:buClr>
              <a:buSzPts val="1400"/>
              <a:buFont typeface="Calibri"/>
              <a:buNone/>
            </a:pPr>
            <a:r>
              <a:rPr lang="en-US" sz="1400">
                <a:solidFill>
                  <a:schemeClr val="accent1"/>
                </a:solidFill>
                <a:latin typeface="Calibri"/>
                <a:ea typeface="Calibri"/>
                <a:cs typeface="Calibri"/>
                <a:sym typeface="Calibri"/>
              </a:rPr>
              <a:t>4.6%</a:t>
            </a:r>
            <a:endParaRPr sz="1400">
              <a:solidFill>
                <a:schemeClr val="accent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cited health workers as source of malaria messages</a:t>
            </a:r>
            <a:endParaRPr sz="1400">
              <a:solidFill>
                <a:schemeClr val="dk1"/>
              </a:solidFill>
              <a:latin typeface="Calibri"/>
              <a:ea typeface="Calibri"/>
              <a:cs typeface="Calibri"/>
              <a:sym typeface="Calibri"/>
            </a:endParaRPr>
          </a:p>
        </p:txBody>
      </p:sp>
      <p:sp>
        <p:nvSpPr>
          <p:cNvPr id="571" name="Google Shape;571;p30"/>
          <p:cNvSpPr/>
          <p:nvPr/>
        </p:nvSpPr>
        <p:spPr>
          <a:xfrm rot="5400000">
            <a:off x="6834309" y="1601809"/>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72" name="Google Shape;572;p30"/>
          <p:cNvSpPr txBox="1"/>
          <p:nvPr/>
        </p:nvSpPr>
        <p:spPr>
          <a:xfrm>
            <a:off x="7247452" y="1833109"/>
            <a:ext cx="1161600" cy="12810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Radio</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accent1"/>
              </a:buClr>
              <a:buSzPts val="1400"/>
              <a:buFont typeface="Calibri"/>
              <a:buNone/>
            </a:pPr>
            <a:r>
              <a:rPr lang="en-US" sz="1400">
                <a:solidFill>
                  <a:schemeClr val="accent1"/>
                </a:solidFill>
                <a:latin typeface="Calibri"/>
                <a:ea typeface="Calibri"/>
                <a:cs typeface="Calibri"/>
                <a:sym typeface="Calibri"/>
              </a:rPr>
              <a:t>21.7%</a:t>
            </a:r>
            <a:endParaRPr sz="1400">
              <a:solidFill>
                <a:schemeClr val="accent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cited radio as source of malaria messages</a:t>
            </a:r>
            <a:endParaRPr sz="1400">
              <a:solidFill>
                <a:schemeClr val="dk1"/>
              </a:solidFill>
              <a:latin typeface="Calibri"/>
              <a:ea typeface="Calibri"/>
              <a:cs typeface="Calibri"/>
              <a:sym typeface="Calibri"/>
            </a:endParaRPr>
          </a:p>
        </p:txBody>
      </p:sp>
      <p:pic>
        <p:nvPicPr>
          <p:cNvPr id="573" name="Google Shape;573;p30"/>
          <p:cNvPicPr preferRelativeResize="0"/>
          <p:nvPr/>
        </p:nvPicPr>
        <p:blipFill rotWithShape="1">
          <a:blip r:embed="rId3">
            <a:alphaModFix/>
          </a:blip>
          <a:srcRect/>
          <a:stretch/>
        </p:blipFill>
        <p:spPr>
          <a:xfrm>
            <a:off x="6571191" y="3385580"/>
            <a:ext cx="706756" cy="498882"/>
          </a:xfrm>
          <a:prstGeom prst="rect">
            <a:avLst/>
          </a:prstGeom>
          <a:noFill/>
          <a:ln>
            <a:noFill/>
          </a:ln>
        </p:spPr>
      </p:pic>
      <p:sp>
        <p:nvSpPr>
          <p:cNvPr id="574" name="Google Shape;574;p30"/>
          <p:cNvSpPr/>
          <p:nvPr/>
        </p:nvSpPr>
        <p:spPr>
          <a:xfrm rot="5400000">
            <a:off x="9579687" y="3150001"/>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75" name="Google Shape;575;p30"/>
          <p:cNvSpPr txBox="1"/>
          <p:nvPr/>
        </p:nvSpPr>
        <p:spPr>
          <a:xfrm>
            <a:off x="9873730" y="3354001"/>
            <a:ext cx="1416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Print</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accent1"/>
              </a:buClr>
              <a:buSzPts val="1400"/>
              <a:buFont typeface="Calibri"/>
              <a:buNone/>
            </a:pPr>
            <a:r>
              <a:rPr lang="en-US" sz="1400">
                <a:solidFill>
                  <a:schemeClr val="accent1"/>
                </a:solidFill>
                <a:latin typeface="Calibri"/>
                <a:ea typeface="Calibri"/>
                <a:cs typeface="Calibri"/>
                <a:sym typeface="Calibri"/>
              </a:rPr>
              <a:t>5.9%</a:t>
            </a:r>
            <a:endParaRPr sz="1400">
              <a:solidFill>
                <a:schemeClr val="accent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cited billboards and posters as source of malaria messages</a:t>
            </a:r>
            <a:endParaRPr sz="1400">
              <a:solidFill>
                <a:schemeClr val="dk1"/>
              </a:solidFill>
              <a:latin typeface="Calibri"/>
              <a:ea typeface="Calibri"/>
              <a:cs typeface="Calibri"/>
              <a:sym typeface="Calibri"/>
            </a:endParaRPr>
          </a:p>
        </p:txBody>
      </p:sp>
      <p:sp>
        <p:nvSpPr>
          <p:cNvPr id="576" name="Google Shape;576;p30"/>
          <p:cNvSpPr/>
          <p:nvPr/>
        </p:nvSpPr>
        <p:spPr>
          <a:xfrm rot="5400000">
            <a:off x="8698969" y="1595845"/>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77" name="Google Shape;577;p30"/>
          <p:cNvSpPr txBox="1"/>
          <p:nvPr/>
        </p:nvSpPr>
        <p:spPr>
          <a:xfrm>
            <a:off x="8946361" y="1799845"/>
            <a:ext cx="15099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Family &amp; Friends</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accent1"/>
              </a:buClr>
              <a:buSzPts val="1400"/>
              <a:buFont typeface="Calibri"/>
              <a:buNone/>
            </a:pPr>
            <a:r>
              <a:rPr lang="en-US" sz="1400">
                <a:solidFill>
                  <a:schemeClr val="accent1"/>
                </a:solidFill>
                <a:latin typeface="Calibri"/>
                <a:ea typeface="Calibri"/>
                <a:cs typeface="Calibri"/>
                <a:sym typeface="Calibri"/>
              </a:rPr>
              <a:t>6.3%</a:t>
            </a:r>
            <a:endParaRPr sz="1400">
              <a:solidFill>
                <a:schemeClr val="accent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cited friends and relatives as source of malaria messages</a:t>
            </a:r>
            <a:endParaRPr sz="1400">
              <a:solidFill>
                <a:schemeClr val="dk1"/>
              </a:solidFill>
              <a:latin typeface="Calibri"/>
              <a:ea typeface="Calibri"/>
              <a:cs typeface="Calibri"/>
              <a:sym typeface="Calibri"/>
            </a:endParaRPr>
          </a:p>
        </p:txBody>
      </p:sp>
      <p:grpSp>
        <p:nvGrpSpPr>
          <p:cNvPr id="578" name="Google Shape;578;p30"/>
          <p:cNvGrpSpPr/>
          <p:nvPr/>
        </p:nvGrpSpPr>
        <p:grpSpPr>
          <a:xfrm rot="5400000">
            <a:off x="5853578" y="3884463"/>
            <a:ext cx="310008" cy="310008"/>
            <a:chOff x="5608915" y="627534"/>
            <a:chExt cx="501448" cy="501448"/>
          </a:xfrm>
        </p:grpSpPr>
        <p:sp>
          <p:nvSpPr>
            <p:cNvPr id="579" name="Google Shape;579;p30"/>
            <p:cNvSpPr/>
            <p:nvPr/>
          </p:nvSpPr>
          <p:spPr>
            <a:xfrm>
              <a:off x="5608915" y="627534"/>
              <a:ext cx="501448" cy="501448"/>
            </a:xfrm>
            <a:prstGeom prst="ellipse">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200"/>
                <a:buFont typeface="Calibri"/>
                <a:buNone/>
              </a:pPr>
              <a:endParaRPr sz="3200" b="1">
                <a:solidFill>
                  <a:schemeClr val="lt1"/>
                </a:solidFill>
                <a:latin typeface="Calibri"/>
                <a:ea typeface="Calibri"/>
                <a:cs typeface="Calibri"/>
                <a:sym typeface="Calibri"/>
              </a:endParaRPr>
            </a:p>
          </p:txBody>
        </p:sp>
        <p:sp>
          <p:nvSpPr>
            <p:cNvPr id="580" name="Google Shape;580;p30"/>
            <p:cNvSpPr/>
            <p:nvPr/>
          </p:nvSpPr>
          <p:spPr>
            <a:xfrm>
              <a:off x="5707118" y="743068"/>
              <a:ext cx="305042" cy="226367"/>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200"/>
                <a:buFont typeface="Calibri"/>
                <a:buNone/>
              </a:pPr>
              <a:endParaRPr sz="3200" b="1">
                <a:solidFill>
                  <a:schemeClr val="lt1"/>
                </a:solidFill>
                <a:latin typeface="Calibri"/>
                <a:ea typeface="Calibri"/>
                <a:cs typeface="Calibri"/>
                <a:sym typeface="Calibri"/>
              </a:endParaRPr>
            </a:p>
          </p:txBody>
        </p:sp>
      </p:grpSp>
      <p:sp>
        <p:nvSpPr>
          <p:cNvPr id="581" name="Google Shape;581;p30"/>
          <p:cNvSpPr txBox="1"/>
          <p:nvPr/>
        </p:nvSpPr>
        <p:spPr>
          <a:xfrm>
            <a:off x="1768921" y="2050900"/>
            <a:ext cx="1161600" cy="834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Supplies</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Facilities have medicine to treat malaria</a:t>
            </a:r>
            <a:endParaRPr sz="1400">
              <a:solidFill>
                <a:schemeClr val="dk1"/>
              </a:solidFill>
              <a:latin typeface="Calibri"/>
              <a:ea typeface="Calibri"/>
              <a:cs typeface="Calibri"/>
              <a:sym typeface="Calibri"/>
            </a:endParaRPr>
          </a:p>
        </p:txBody>
      </p:sp>
      <p:sp>
        <p:nvSpPr>
          <p:cNvPr id="582" name="Google Shape;582;p30"/>
          <p:cNvSpPr txBox="1"/>
          <p:nvPr/>
        </p:nvSpPr>
        <p:spPr>
          <a:xfrm>
            <a:off x="2686148" y="3381303"/>
            <a:ext cx="1161600" cy="12810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Training</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accent3"/>
              </a:buClr>
              <a:buSzPts val="1400"/>
              <a:buFont typeface="Calibri"/>
              <a:buNone/>
            </a:pPr>
            <a:r>
              <a:rPr lang="en-US" sz="1400">
                <a:solidFill>
                  <a:schemeClr val="accent3"/>
                </a:solidFill>
                <a:latin typeface="Calibri"/>
                <a:ea typeface="Calibri"/>
                <a:cs typeface="Calibri"/>
                <a:sym typeface="Calibri"/>
              </a:rPr>
              <a:t>81.7%</a:t>
            </a:r>
            <a:endParaRPr sz="1400">
              <a:solidFill>
                <a:schemeClr val="accent3"/>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agree that CHWs know how to treat malaria</a:t>
            </a:r>
            <a:endParaRPr sz="1400">
              <a:solidFill>
                <a:schemeClr val="dk1"/>
              </a:solidFill>
              <a:latin typeface="Calibri"/>
              <a:ea typeface="Calibri"/>
              <a:cs typeface="Calibri"/>
              <a:sym typeface="Calibri"/>
            </a:endParaRPr>
          </a:p>
        </p:txBody>
      </p:sp>
      <p:sp>
        <p:nvSpPr>
          <p:cNvPr id="583" name="Google Shape;583;p30"/>
          <p:cNvSpPr txBox="1"/>
          <p:nvPr/>
        </p:nvSpPr>
        <p:spPr>
          <a:xfrm>
            <a:off x="1563996" y="4934577"/>
            <a:ext cx="15852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Standards of Care</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accent3"/>
              </a:buClr>
              <a:buSzPts val="1400"/>
              <a:buFont typeface="Calibri"/>
              <a:buNone/>
            </a:pPr>
            <a:r>
              <a:rPr lang="en-US" sz="1400">
                <a:solidFill>
                  <a:schemeClr val="accent3"/>
                </a:solidFill>
                <a:latin typeface="Calibri"/>
                <a:ea typeface="Calibri"/>
                <a:cs typeface="Calibri"/>
                <a:sym typeface="Calibri"/>
              </a:rPr>
              <a:t>58.3%</a:t>
            </a:r>
            <a:endParaRPr sz="1400">
              <a:solidFill>
                <a:schemeClr val="accent3"/>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of children with fever taken to a health facility received a diagnostic test</a:t>
            </a:r>
            <a:endParaRPr sz="1400">
              <a:solidFill>
                <a:schemeClr val="dk1"/>
              </a:solidFill>
              <a:latin typeface="Calibri"/>
              <a:ea typeface="Calibri"/>
              <a:cs typeface="Calibri"/>
              <a:sym typeface="Calibri"/>
            </a:endParaRPr>
          </a:p>
        </p:txBody>
      </p:sp>
      <p:sp>
        <p:nvSpPr>
          <p:cNvPr id="584" name="Google Shape;584;p30"/>
          <p:cNvSpPr txBox="1"/>
          <p:nvPr/>
        </p:nvSpPr>
        <p:spPr>
          <a:xfrm>
            <a:off x="3463971" y="4960286"/>
            <a:ext cx="1416600" cy="12810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Finances</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accent3"/>
              </a:buClr>
              <a:buSzPts val="1400"/>
              <a:buFont typeface="Calibri"/>
              <a:buNone/>
            </a:pPr>
            <a:r>
              <a:rPr lang="en-US" sz="1400">
                <a:solidFill>
                  <a:schemeClr val="accent3"/>
                </a:solidFill>
                <a:latin typeface="Calibri"/>
                <a:ea typeface="Calibri"/>
                <a:cs typeface="Calibri"/>
                <a:sym typeface="Calibri"/>
              </a:rPr>
              <a:t>73.6%</a:t>
            </a:r>
            <a:endParaRPr sz="1400">
              <a:solidFill>
                <a:schemeClr val="accent3"/>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are charged for malaria treatment medications for children</a:t>
            </a:r>
            <a:endParaRPr sz="1400">
              <a:solidFill>
                <a:schemeClr val="dk1"/>
              </a:solidFill>
              <a:latin typeface="Calibri"/>
              <a:ea typeface="Calibri"/>
              <a:cs typeface="Calibri"/>
              <a:sym typeface="Calibri"/>
            </a:endParaRPr>
          </a:p>
        </p:txBody>
      </p:sp>
      <p:sp>
        <p:nvSpPr>
          <p:cNvPr id="585" name="Google Shape;585;p30"/>
          <p:cNvSpPr/>
          <p:nvPr/>
        </p:nvSpPr>
        <p:spPr>
          <a:xfrm rot="5400000">
            <a:off x="3171092" y="1595850"/>
            <a:ext cx="2004600" cy="1743600"/>
          </a:xfrm>
          <a:prstGeom prst="hexagon">
            <a:avLst>
              <a:gd name="adj" fmla="val 28802"/>
              <a:gd name="vf" fmla="val 115470"/>
            </a:avLst>
          </a:prstGeom>
          <a:noFill/>
          <a:ln w="12700" cap="flat" cmpd="sng">
            <a:solidFill>
              <a:srgbClr val="CC0000"/>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86" name="Google Shape;586;p30"/>
          <p:cNvSpPr txBox="1"/>
          <p:nvPr/>
        </p:nvSpPr>
        <p:spPr>
          <a:xfrm>
            <a:off x="3380792" y="1876050"/>
            <a:ext cx="15852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Gender Roles &amp; Decision-Making</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Household roles and economic power to make healthcare decisions</a:t>
            </a:r>
            <a:endParaRPr sz="1400">
              <a:solidFill>
                <a:schemeClr val="dk1"/>
              </a:solidFill>
              <a:latin typeface="Calibri"/>
              <a:ea typeface="Calibri"/>
              <a:cs typeface="Calibri"/>
              <a:sym typeface="Calibri"/>
            </a:endParaRPr>
          </a:p>
        </p:txBody>
      </p:sp>
      <p:sp>
        <p:nvSpPr>
          <p:cNvPr id="587" name="Google Shape;587;p30"/>
          <p:cNvSpPr txBox="1"/>
          <p:nvPr/>
        </p:nvSpPr>
        <p:spPr>
          <a:xfrm>
            <a:off x="6044244" y="332507"/>
            <a:ext cx="184731" cy="30777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78"/>
                                        </p:tgtEl>
                                        <p:attrNameLst>
                                          <p:attrName>style.visibility</p:attrName>
                                        </p:attrNameLst>
                                      </p:cBhvr>
                                      <p:to>
                                        <p:strVal val="visible"/>
                                      </p:to>
                                    </p:set>
                                    <p:animEffect transition="in" filter="fade">
                                      <p:cBhvr>
                                        <p:cTn id="7" dur="200"/>
                                        <p:tgtEl>
                                          <p:spTgt spid="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92"/>
        <p:cNvGrpSpPr/>
        <p:nvPr/>
      </p:nvGrpSpPr>
      <p:grpSpPr>
        <a:xfrm>
          <a:off x="0" y="0"/>
          <a:ext cx="0" cy="0"/>
          <a:chOff x="0" y="0"/>
          <a:chExt cx="0" cy="0"/>
        </a:xfrm>
      </p:grpSpPr>
      <p:sp>
        <p:nvSpPr>
          <p:cNvPr id="593" name="Google Shape;593;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Example: Côte d’Ivoire</a:t>
            </a:r>
            <a:endParaRPr/>
          </a:p>
        </p:txBody>
      </p:sp>
      <p:sp>
        <p:nvSpPr>
          <p:cNvPr id="594" name="Google Shape;594;p31"/>
          <p:cNvSpPr/>
          <p:nvPr/>
        </p:nvSpPr>
        <p:spPr>
          <a:xfrm rot="5400000">
            <a:off x="6528683" y="4744400"/>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95" name="Google Shape;595;p31"/>
          <p:cNvSpPr/>
          <p:nvPr/>
        </p:nvSpPr>
        <p:spPr>
          <a:xfrm rot="5400000">
            <a:off x="4704344" y="4742802"/>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96" name="Google Shape;596;p31"/>
          <p:cNvSpPr/>
          <p:nvPr/>
        </p:nvSpPr>
        <p:spPr>
          <a:xfrm rot="5400000">
            <a:off x="4704342" y="1610363"/>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pic>
        <p:nvPicPr>
          <p:cNvPr id="597" name="Google Shape;597;p31"/>
          <p:cNvPicPr preferRelativeResize="0"/>
          <p:nvPr/>
        </p:nvPicPr>
        <p:blipFill rotWithShape="1">
          <a:blip r:embed="rId3">
            <a:alphaModFix/>
          </a:blip>
          <a:srcRect/>
          <a:stretch/>
        </p:blipFill>
        <p:spPr>
          <a:xfrm>
            <a:off x="4387714" y="3377489"/>
            <a:ext cx="706755" cy="498883"/>
          </a:xfrm>
          <a:prstGeom prst="rect">
            <a:avLst/>
          </a:prstGeom>
          <a:noFill/>
          <a:ln>
            <a:noFill/>
          </a:ln>
        </p:spPr>
      </p:pic>
      <p:sp>
        <p:nvSpPr>
          <p:cNvPr id="598" name="Google Shape;598;p31"/>
          <p:cNvSpPr/>
          <p:nvPr/>
        </p:nvSpPr>
        <p:spPr>
          <a:xfrm rot="5400000">
            <a:off x="1918478" y="3158556"/>
            <a:ext cx="2004600" cy="1743600"/>
          </a:xfrm>
          <a:prstGeom prst="hexagon">
            <a:avLst>
              <a:gd name="adj" fmla="val 28802"/>
              <a:gd name="vf" fmla="val 115470"/>
            </a:avLst>
          </a:pr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99" name="Google Shape;599;p31"/>
          <p:cNvSpPr txBox="1"/>
          <p:nvPr/>
        </p:nvSpPr>
        <p:spPr>
          <a:xfrm>
            <a:off x="2348308" y="4004559"/>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lt1"/>
              </a:buClr>
              <a:buSzPts val="2000"/>
              <a:buFont typeface="Calibri"/>
              <a:buNone/>
            </a:pPr>
            <a:r>
              <a:rPr lang="en-US" sz="2000">
                <a:solidFill>
                  <a:schemeClr val="lt1"/>
                </a:solidFill>
                <a:latin typeface="Calibri"/>
                <a:ea typeface="Calibri"/>
                <a:cs typeface="Calibri"/>
                <a:sym typeface="Calibri"/>
              </a:rPr>
              <a:t>Knowledge</a:t>
            </a:r>
            <a:endParaRPr sz="18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lt1"/>
              </a:buClr>
              <a:buSzPts val="1200"/>
              <a:buFont typeface="Calibri"/>
              <a:buNone/>
            </a:pPr>
            <a:r>
              <a:rPr lang="en-US" sz="1200" b="1">
                <a:solidFill>
                  <a:schemeClr val="lt1"/>
                </a:solidFill>
                <a:latin typeface="Calibri"/>
                <a:ea typeface="Calibri"/>
                <a:cs typeface="Calibri"/>
                <a:sym typeface="Calibri"/>
              </a:rPr>
              <a:t>% who have correct knowledge</a:t>
            </a:r>
            <a:endParaRPr sz="1333">
              <a:solidFill>
                <a:schemeClr val="lt1"/>
              </a:solidFill>
              <a:latin typeface="Calibri"/>
              <a:ea typeface="Calibri"/>
              <a:cs typeface="Calibri"/>
              <a:sym typeface="Calibri"/>
            </a:endParaRPr>
          </a:p>
        </p:txBody>
      </p:sp>
      <p:sp>
        <p:nvSpPr>
          <p:cNvPr id="600" name="Google Shape;600;p31"/>
          <p:cNvSpPr txBox="1"/>
          <p:nvPr/>
        </p:nvSpPr>
        <p:spPr>
          <a:xfrm>
            <a:off x="5125885" y="1814363"/>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Testing</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accent4"/>
              </a:buClr>
              <a:buSzPts val="1400"/>
              <a:buFont typeface="Calibri"/>
              <a:buNone/>
            </a:pPr>
            <a:r>
              <a:rPr lang="en-US" sz="1400">
                <a:solidFill>
                  <a:schemeClr val="accent4"/>
                </a:solidFill>
                <a:latin typeface="Calibri"/>
                <a:ea typeface="Calibri"/>
                <a:cs typeface="Calibri"/>
                <a:sym typeface="Calibri"/>
              </a:rPr>
              <a:t>87.6%</a:t>
            </a:r>
            <a:endParaRPr sz="1400">
              <a:solidFill>
                <a:schemeClr val="accent4"/>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believe blood test is necessary to confirm malaria</a:t>
            </a:r>
            <a:endParaRPr sz="1400">
              <a:solidFill>
                <a:schemeClr val="dk1"/>
              </a:solidFill>
              <a:latin typeface="Calibri"/>
              <a:ea typeface="Calibri"/>
              <a:cs typeface="Calibri"/>
              <a:sym typeface="Calibri"/>
            </a:endParaRPr>
          </a:p>
        </p:txBody>
      </p:sp>
      <p:sp>
        <p:nvSpPr>
          <p:cNvPr id="601" name="Google Shape;601;p31"/>
          <p:cNvSpPr txBox="1"/>
          <p:nvPr/>
        </p:nvSpPr>
        <p:spPr>
          <a:xfrm>
            <a:off x="4973186" y="4946802"/>
            <a:ext cx="14670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Timing</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accent4"/>
              </a:buClr>
              <a:buSzPts val="1400"/>
              <a:buFont typeface="Calibri"/>
              <a:buNone/>
            </a:pPr>
            <a:r>
              <a:rPr lang="en-US" sz="1400">
                <a:solidFill>
                  <a:schemeClr val="accent4"/>
                </a:solidFill>
                <a:latin typeface="Calibri"/>
                <a:ea typeface="Calibri"/>
                <a:cs typeface="Calibri"/>
                <a:sym typeface="Calibri"/>
              </a:rPr>
              <a:t>92.0%</a:t>
            </a:r>
            <a:endParaRPr sz="1400">
              <a:solidFill>
                <a:schemeClr val="accent4"/>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believe child should be taken to health facility the same day fever begins</a:t>
            </a:r>
            <a:endParaRPr sz="1400">
              <a:solidFill>
                <a:schemeClr val="dk1"/>
              </a:solidFill>
              <a:latin typeface="Calibri"/>
              <a:ea typeface="Calibri"/>
              <a:cs typeface="Calibri"/>
              <a:sym typeface="Calibri"/>
            </a:endParaRPr>
          </a:p>
        </p:txBody>
      </p:sp>
      <p:sp>
        <p:nvSpPr>
          <p:cNvPr id="602" name="Google Shape;602;p31"/>
          <p:cNvSpPr/>
          <p:nvPr/>
        </p:nvSpPr>
        <p:spPr>
          <a:xfrm rot="5400000">
            <a:off x="999462" y="4737541"/>
            <a:ext cx="2004600" cy="1743600"/>
          </a:xfrm>
          <a:prstGeom prst="hexagon">
            <a:avLst>
              <a:gd name="adj" fmla="val 28802"/>
              <a:gd name="vf" fmla="val 115470"/>
            </a:avLst>
          </a:prstGeom>
          <a:noFill/>
          <a:ln w="12700" cap="flat" cmpd="sng">
            <a:solidFill>
              <a:srgbClr val="6FA8DC"/>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603" name="Google Shape;603;p31"/>
          <p:cNvSpPr txBox="1"/>
          <p:nvPr/>
        </p:nvSpPr>
        <p:spPr>
          <a:xfrm>
            <a:off x="6760025" y="4884350"/>
            <a:ext cx="1542000" cy="14637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Care</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accent4"/>
              </a:buClr>
              <a:buSzPts val="1400"/>
              <a:buFont typeface="Calibri"/>
              <a:buNone/>
            </a:pPr>
            <a:r>
              <a:rPr lang="en-US" sz="1400">
                <a:solidFill>
                  <a:schemeClr val="accent4"/>
                </a:solidFill>
                <a:latin typeface="Calibri"/>
                <a:ea typeface="Calibri"/>
                <a:cs typeface="Calibri"/>
                <a:sym typeface="Calibri"/>
              </a:rPr>
              <a:t>96.3%</a:t>
            </a:r>
            <a:endParaRPr sz="1400">
              <a:solidFill>
                <a:schemeClr val="accent4"/>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believe a health worker is always the best person to talk to about suspected malaria</a:t>
            </a:r>
            <a:endParaRPr sz="1400">
              <a:solidFill>
                <a:schemeClr val="dk1"/>
              </a:solidFill>
              <a:latin typeface="Calibri"/>
              <a:ea typeface="Calibri"/>
              <a:cs typeface="Calibri"/>
              <a:sym typeface="Calibri"/>
            </a:endParaRPr>
          </a:p>
        </p:txBody>
      </p:sp>
      <p:sp>
        <p:nvSpPr>
          <p:cNvPr id="604" name="Google Shape;604;p31"/>
          <p:cNvSpPr/>
          <p:nvPr/>
        </p:nvSpPr>
        <p:spPr>
          <a:xfrm rot="5400000">
            <a:off x="94138" y="3158558"/>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605" name="Google Shape;605;p31"/>
          <p:cNvSpPr txBox="1"/>
          <p:nvPr/>
        </p:nvSpPr>
        <p:spPr>
          <a:xfrm>
            <a:off x="515639" y="3405458"/>
            <a:ext cx="1161600" cy="12498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Arial"/>
              <a:buNone/>
            </a:pPr>
            <a:r>
              <a:rPr lang="en-US" sz="1400">
                <a:solidFill>
                  <a:schemeClr val="dk1"/>
                </a:solidFill>
                <a:latin typeface="Calibri"/>
                <a:ea typeface="Calibri"/>
                <a:cs typeface="Calibri"/>
                <a:sym typeface="Calibri"/>
              </a:rPr>
              <a:t>Treatment</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Arial"/>
              <a:buNone/>
            </a:pPr>
            <a:r>
              <a:rPr lang="en-US" sz="1400">
                <a:solidFill>
                  <a:schemeClr val="accent2"/>
                </a:solidFill>
                <a:latin typeface="Calibri"/>
                <a:ea typeface="Calibri"/>
                <a:cs typeface="Calibri"/>
                <a:sym typeface="Calibri"/>
              </a:rPr>
              <a:t>39.5%</a:t>
            </a:r>
            <a:endParaRPr sz="1400">
              <a:solidFill>
                <a:schemeClr val="accent2"/>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Arial"/>
              <a:buNone/>
            </a:pPr>
            <a:r>
              <a:rPr lang="en-US" sz="1400">
                <a:solidFill>
                  <a:schemeClr val="dk1"/>
                </a:solidFill>
                <a:latin typeface="Calibri"/>
                <a:ea typeface="Calibri"/>
                <a:cs typeface="Calibri"/>
                <a:sym typeface="Calibri"/>
              </a:rPr>
              <a:t>know ACTs are effective treatment for malaria</a:t>
            </a:r>
            <a:endParaRPr sz="1400">
              <a:solidFill>
                <a:schemeClr val="dk1"/>
              </a:solidFill>
              <a:latin typeface="Calibri"/>
              <a:ea typeface="Calibri"/>
              <a:cs typeface="Calibri"/>
              <a:sym typeface="Calibri"/>
            </a:endParaRPr>
          </a:p>
        </p:txBody>
      </p:sp>
      <p:sp>
        <p:nvSpPr>
          <p:cNvPr id="606" name="Google Shape;606;p31"/>
          <p:cNvSpPr/>
          <p:nvPr/>
        </p:nvSpPr>
        <p:spPr>
          <a:xfrm rot="5400000">
            <a:off x="999460" y="1605104"/>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607" name="Google Shape;607;p31"/>
          <p:cNvSpPr txBox="1"/>
          <p:nvPr/>
        </p:nvSpPr>
        <p:spPr>
          <a:xfrm>
            <a:off x="1421003" y="1930604"/>
            <a:ext cx="1161600" cy="1092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Arial"/>
              <a:buNone/>
            </a:pPr>
            <a:r>
              <a:rPr lang="en-US" sz="1400">
                <a:solidFill>
                  <a:schemeClr val="dk1"/>
                </a:solidFill>
                <a:latin typeface="Calibri"/>
                <a:ea typeface="Calibri"/>
                <a:cs typeface="Calibri"/>
                <a:sym typeface="Calibri"/>
              </a:rPr>
              <a:t>Symptoms</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Arial"/>
              <a:buNone/>
            </a:pPr>
            <a:r>
              <a:rPr lang="en-US" sz="1400">
                <a:solidFill>
                  <a:schemeClr val="accent2"/>
                </a:solidFill>
                <a:latin typeface="Calibri"/>
                <a:ea typeface="Calibri"/>
                <a:cs typeface="Calibri"/>
                <a:sym typeface="Calibri"/>
              </a:rPr>
              <a:t>79.7%</a:t>
            </a:r>
            <a:endParaRPr sz="1400">
              <a:solidFill>
                <a:schemeClr val="accent2"/>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Arial"/>
              <a:buNone/>
            </a:pPr>
            <a:r>
              <a:rPr lang="en-US" sz="1400">
                <a:solidFill>
                  <a:schemeClr val="dk1"/>
                </a:solidFill>
                <a:latin typeface="Calibri"/>
                <a:ea typeface="Calibri"/>
                <a:cs typeface="Calibri"/>
                <a:sym typeface="Calibri"/>
              </a:rPr>
              <a:t>cite fever as a symptom of malaria</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endParaRPr sz="1400">
              <a:solidFill>
                <a:schemeClr val="dk1"/>
              </a:solidFill>
              <a:latin typeface="Calibri"/>
              <a:ea typeface="Calibri"/>
              <a:cs typeface="Calibri"/>
              <a:sym typeface="Calibri"/>
            </a:endParaRPr>
          </a:p>
        </p:txBody>
      </p:sp>
      <p:sp>
        <p:nvSpPr>
          <p:cNvPr id="608" name="Google Shape;608;p31"/>
          <p:cNvSpPr/>
          <p:nvPr/>
        </p:nvSpPr>
        <p:spPr>
          <a:xfrm rot="5400000">
            <a:off x="3751759" y="3163818"/>
            <a:ext cx="2004600" cy="1743600"/>
          </a:xfrm>
          <a:prstGeom prst="hexagon">
            <a:avLst>
              <a:gd name="adj" fmla="val 28802"/>
              <a:gd name="vf" fmla="val 115470"/>
            </a:avLst>
          </a:pr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609" name="Google Shape;609;p31"/>
          <p:cNvSpPr txBox="1"/>
          <p:nvPr/>
        </p:nvSpPr>
        <p:spPr>
          <a:xfrm>
            <a:off x="4181589" y="4004558"/>
            <a:ext cx="1161600" cy="3351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lt1"/>
              </a:buClr>
              <a:buSzPts val="2133"/>
              <a:buFont typeface="Calibri"/>
              <a:buNone/>
            </a:pPr>
            <a:r>
              <a:rPr lang="en-US" sz="2133">
                <a:solidFill>
                  <a:schemeClr val="lt1"/>
                </a:solidFill>
                <a:latin typeface="Calibri"/>
                <a:ea typeface="Calibri"/>
                <a:cs typeface="Calibri"/>
                <a:sym typeface="Calibri"/>
              </a:rPr>
              <a:t>Attitudes</a:t>
            </a:r>
            <a:endParaRPr sz="1800">
              <a:solidFill>
                <a:schemeClr val="dk1"/>
              </a:solidFill>
              <a:latin typeface="Calibri"/>
              <a:ea typeface="Calibri"/>
              <a:cs typeface="Calibri"/>
              <a:sym typeface="Calibri"/>
            </a:endParaRPr>
          </a:p>
        </p:txBody>
      </p:sp>
      <p:sp>
        <p:nvSpPr>
          <p:cNvPr id="610" name="Google Shape;610;p31"/>
          <p:cNvSpPr/>
          <p:nvPr/>
        </p:nvSpPr>
        <p:spPr>
          <a:xfrm rot="5400000">
            <a:off x="6528683" y="1604399"/>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611" name="Google Shape;611;p31"/>
          <p:cNvSpPr/>
          <p:nvPr/>
        </p:nvSpPr>
        <p:spPr>
          <a:xfrm rot="5400000">
            <a:off x="8365941" y="1604400"/>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612" name="Google Shape;612;p31"/>
          <p:cNvSpPr/>
          <p:nvPr/>
        </p:nvSpPr>
        <p:spPr>
          <a:xfrm rot="5400000">
            <a:off x="9281035" y="3155584"/>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613" name="Google Shape;613;p31"/>
          <p:cNvSpPr/>
          <p:nvPr/>
        </p:nvSpPr>
        <p:spPr>
          <a:xfrm rot="5400000">
            <a:off x="8351455" y="4744402"/>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grpSp>
        <p:nvGrpSpPr>
          <p:cNvPr id="614" name="Google Shape;614;p31"/>
          <p:cNvGrpSpPr/>
          <p:nvPr/>
        </p:nvGrpSpPr>
        <p:grpSpPr>
          <a:xfrm>
            <a:off x="2725612" y="3301802"/>
            <a:ext cx="390416" cy="644073"/>
            <a:chOff x="6531329" y="2691707"/>
            <a:chExt cx="444716" cy="733318"/>
          </a:xfrm>
        </p:grpSpPr>
        <p:sp>
          <p:nvSpPr>
            <p:cNvPr id="615" name="Google Shape;615;p31"/>
            <p:cNvSpPr/>
            <p:nvPr/>
          </p:nvSpPr>
          <p:spPr>
            <a:xfrm>
              <a:off x="6652002" y="3283678"/>
              <a:ext cx="203371" cy="52742"/>
            </a:xfrm>
            <a:custGeom>
              <a:avLst/>
              <a:gdLst/>
              <a:ahLst/>
              <a:cxnLst/>
              <a:rect l="l" t="t" r="r" b="b"/>
              <a:pathLst>
                <a:path w="204" h="53" extrusionOk="0">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2133"/>
                <a:buFont typeface="Calibri"/>
                <a:buNone/>
              </a:pPr>
              <a:endParaRPr sz="2133">
                <a:solidFill>
                  <a:schemeClr val="dk1"/>
                </a:solidFill>
                <a:latin typeface="Calibri"/>
                <a:ea typeface="Calibri"/>
                <a:cs typeface="Calibri"/>
                <a:sym typeface="Calibri"/>
              </a:endParaRPr>
            </a:p>
          </p:txBody>
        </p:sp>
        <p:sp>
          <p:nvSpPr>
            <p:cNvPr id="616" name="Google Shape;616;p31"/>
            <p:cNvSpPr/>
            <p:nvPr/>
          </p:nvSpPr>
          <p:spPr>
            <a:xfrm>
              <a:off x="6652002" y="3336419"/>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2133"/>
                <a:buFont typeface="Calibri"/>
                <a:buNone/>
              </a:pPr>
              <a:endParaRPr sz="2133">
                <a:solidFill>
                  <a:schemeClr val="dk1"/>
                </a:solidFill>
                <a:latin typeface="Calibri"/>
                <a:ea typeface="Calibri"/>
                <a:cs typeface="Calibri"/>
                <a:sym typeface="Calibri"/>
              </a:endParaRPr>
            </a:p>
          </p:txBody>
        </p:sp>
        <p:sp>
          <p:nvSpPr>
            <p:cNvPr id="617" name="Google Shape;617;p31"/>
            <p:cNvSpPr/>
            <p:nvPr/>
          </p:nvSpPr>
          <p:spPr>
            <a:xfrm>
              <a:off x="6687866" y="3390427"/>
              <a:ext cx="131643" cy="34598"/>
            </a:xfrm>
            <a:custGeom>
              <a:avLst/>
              <a:gdLst/>
              <a:ahLst/>
              <a:cxnLst/>
              <a:rect l="l" t="t" r="r" b="b"/>
              <a:pathLst>
                <a:path w="132" h="35" extrusionOk="0">
                  <a:moveTo>
                    <a:pt x="0" y="0"/>
                  </a:moveTo>
                  <a:cubicBezTo>
                    <a:pt x="0" y="19"/>
                    <a:pt x="29" y="35"/>
                    <a:pt x="66" y="35"/>
                  </a:cubicBezTo>
                  <a:cubicBezTo>
                    <a:pt x="102" y="35"/>
                    <a:pt x="132" y="19"/>
                    <a:pt x="132" y="0"/>
                  </a:cubicBezTo>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2133"/>
                <a:buFont typeface="Calibri"/>
                <a:buNone/>
              </a:pPr>
              <a:endParaRPr sz="2133">
                <a:solidFill>
                  <a:schemeClr val="dk1"/>
                </a:solidFill>
                <a:latin typeface="Calibri"/>
                <a:ea typeface="Calibri"/>
                <a:cs typeface="Calibri"/>
                <a:sym typeface="Calibri"/>
              </a:endParaRPr>
            </a:p>
          </p:txBody>
        </p:sp>
        <p:sp>
          <p:nvSpPr>
            <p:cNvPr id="618" name="Google Shape;618;p31"/>
            <p:cNvSpPr/>
            <p:nvPr/>
          </p:nvSpPr>
          <p:spPr>
            <a:xfrm>
              <a:off x="6531329" y="2691707"/>
              <a:ext cx="444716" cy="537964"/>
            </a:xfrm>
            <a:custGeom>
              <a:avLst/>
              <a:gdLst/>
              <a:ahLst/>
              <a:cxnLst/>
              <a:rect l="l" t="t" r="r" b="b"/>
              <a:pathLst>
                <a:path w="446" h="540" extrusionOk="0">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2133"/>
                <a:buFont typeface="Calibri"/>
                <a:buNone/>
              </a:pPr>
              <a:endParaRPr sz="2133">
                <a:solidFill>
                  <a:schemeClr val="dk1"/>
                </a:solidFill>
                <a:latin typeface="Calibri"/>
                <a:ea typeface="Calibri"/>
                <a:cs typeface="Calibri"/>
                <a:sym typeface="Calibri"/>
              </a:endParaRPr>
            </a:p>
          </p:txBody>
        </p:sp>
        <p:sp>
          <p:nvSpPr>
            <p:cNvPr id="619" name="Google Shape;619;p31"/>
            <p:cNvSpPr/>
            <p:nvPr/>
          </p:nvSpPr>
          <p:spPr>
            <a:xfrm>
              <a:off x="6652002" y="3229670"/>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2133"/>
                <a:buFont typeface="Calibri"/>
                <a:buNone/>
              </a:pPr>
              <a:endParaRPr sz="2133">
                <a:solidFill>
                  <a:schemeClr val="dk1"/>
                </a:solidFill>
                <a:latin typeface="Calibri"/>
                <a:ea typeface="Calibri"/>
                <a:cs typeface="Calibri"/>
                <a:sym typeface="Calibri"/>
              </a:endParaRPr>
            </a:p>
          </p:txBody>
        </p:sp>
      </p:grpSp>
      <p:grpSp>
        <p:nvGrpSpPr>
          <p:cNvPr id="620" name="Google Shape;620;p31"/>
          <p:cNvGrpSpPr/>
          <p:nvPr/>
        </p:nvGrpSpPr>
        <p:grpSpPr>
          <a:xfrm>
            <a:off x="4299473" y="3280846"/>
            <a:ext cx="909257" cy="685984"/>
            <a:chOff x="1001712" y="1679575"/>
            <a:chExt cx="1428751" cy="1077913"/>
          </a:xfrm>
        </p:grpSpPr>
        <p:sp>
          <p:nvSpPr>
            <p:cNvPr id="621" name="Google Shape;621;p31"/>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22" name="Google Shape;622;p31"/>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23" name="Google Shape;623;p31"/>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24" name="Google Shape;624;p31"/>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25" name="Google Shape;625;p31"/>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26" name="Google Shape;626;p31"/>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27" name="Google Shape;627;p31"/>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28" name="Google Shape;628;p31"/>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29" name="Google Shape;629;p31"/>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grpSp>
      <p:sp>
        <p:nvSpPr>
          <p:cNvPr id="630" name="Google Shape;630;p31"/>
          <p:cNvSpPr/>
          <p:nvPr/>
        </p:nvSpPr>
        <p:spPr>
          <a:xfrm rot="5400000">
            <a:off x="5615224" y="3174367"/>
            <a:ext cx="2004600" cy="1743600"/>
          </a:xfrm>
          <a:prstGeom prst="hexagon">
            <a:avLst>
              <a:gd name="adj" fmla="val 28802"/>
              <a:gd name="vf" fmla="val 115470"/>
            </a:avLst>
          </a:pr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631" name="Google Shape;631;p31"/>
          <p:cNvSpPr txBox="1"/>
          <p:nvPr/>
        </p:nvSpPr>
        <p:spPr>
          <a:xfrm>
            <a:off x="6045054" y="4004559"/>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lt1"/>
              </a:buClr>
              <a:buSzPts val="2133"/>
              <a:buFont typeface="Calibri"/>
              <a:buNone/>
            </a:pPr>
            <a:r>
              <a:rPr lang="en-US" sz="2133">
                <a:solidFill>
                  <a:schemeClr val="lt1"/>
                </a:solidFill>
                <a:latin typeface="Calibri"/>
                <a:ea typeface="Calibri"/>
                <a:cs typeface="Calibri"/>
                <a:sym typeface="Calibri"/>
              </a:rPr>
              <a:t>Efficacy</a:t>
            </a:r>
            <a:endParaRPr sz="1800">
              <a:solidFill>
                <a:schemeClr val="dk1"/>
              </a:solidFill>
              <a:latin typeface="Calibri"/>
              <a:ea typeface="Calibri"/>
              <a:cs typeface="Calibri"/>
              <a:sym typeface="Calibri"/>
            </a:endParaRPr>
          </a:p>
        </p:txBody>
      </p:sp>
      <p:sp>
        <p:nvSpPr>
          <p:cNvPr id="632" name="Google Shape;632;p31"/>
          <p:cNvSpPr/>
          <p:nvPr/>
        </p:nvSpPr>
        <p:spPr>
          <a:xfrm rot="5400000">
            <a:off x="7440069" y="3174367"/>
            <a:ext cx="2004600" cy="1743600"/>
          </a:xfrm>
          <a:prstGeom prst="hexagon">
            <a:avLst>
              <a:gd name="adj" fmla="val 28802"/>
              <a:gd name="vf" fmla="val 115470"/>
            </a:avLst>
          </a:pr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633" name="Google Shape;633;p31"/>
          <p:cNvSpPr txBox="1"/>
          <p:nvPr/>
        </p:nvSpPr>
        <p:spPr>
          <a:xfrm>
            <a:off x="7869889" y="4004558"/>
            <a:ext cx="1161600" cy="6861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lt1"/>
              </a:buClr>
              <a:buSzPts val="2133"/>
              <a:buFont typeface="Calibri"/>
              <a:buNone/>
            </a:pPr>
            <a:r>
              <a:rPr lang="en-US" sz="2133">
                <a:solidFill>
                  <a:schemeClr val="lt1"/>
                </a:solidFill>
                <a:latin typeface="Calibri"/>
                <a:ea typeface="Calibri"/>
                <a:cs typeface="Calibri"/>
                <a:sym typeface="Calibri"/>
              </a:rPr>
              <a:t>Social Norms</a:t>
            </a:r>
            <a:endParaRPr sz="1800">
              <a:solidFill>
                <a:schemeClr val="dk1"/>
              </a:solidFill>
              <a:latin typeface="Calibri"/>
              <a:ea typeface="Calibri"/>
              <a:cs typeface="Calibri"/>
              <a:sym typeface="Calibri"/>
            </a:endParaRPr>
          </a:p>
        </p:txBody>
      </p:sp>
      <p:grpSp>
        <p:nvGrpSpPr>
          <p:cNvPr id="634" name="Google Shape;634;p31"/>
          <p:cNvGrpSpPr/>
          <p:nvPr/>
        </p:nvGrpSpPr>
        <p:grpSpPr>
          <a:xfrm>
            <a:off x="6162938" y="3280846"/>
            <a:ext cx="909257" cy="685984"/>
            <a:chOff x="1001712" y="1679575"/>
            <a:chExt cx="1428751" cy="1077913"/>
          </a:xfrm>
        </p:grpSpPr>
        <p:sp>
          <p:nvSpPr>
            <p:cNvPr id="635" name="Google Shape;635;p31"/>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36" name="Google Shape;636;p31"/>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37" name="Google Shape;637;p31"/>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38" name="Google Shape;638;p31"/>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39" name="Google Shape;639;p31"/>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40" name="Google Shape;640;p31"/>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41" name="Google Shape;641;p31"/>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42" name="Google Shape;642;p31"/>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43" name="Google Shape;643;p31"/>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grpSp>
      <p:grpSp>
        <p:nvGrpSpPr>
          <p:cNvPr id="644" name="Google Shape;644;p31"/>
          <p:cNvGrpSpPr/>
          <p:nvPr/>
        </p:nvGrpSpPr>
        <p:grpSpPr>
          <a:xfrm>
            <a:off x="7987783" y="3280846"/>
            <a:ext cx="909257" cy="685984"/>
            <a:chOff x="1001712" y="1679575"/>
            <a:chExt cx="1428751" cy="1077913"/>
          </a:xfrm>
        </p:grpSpPr>
        <p:sp>
          <p:nvSpPr>
            <p:cNvPr id="645" name="Google Shape;645;p31"/>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46" name="Google Shape;646;p31"/>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47" name="Google Shape;647;p31"/>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48" name="Google Shape;648;p31"/>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49" name="Google Shape;649;p31"/>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50" name="Google Shape;650;p31"/>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51" name="Google Shape;651;p31"/>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52" name="Google Shape;652;p31"/>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sp>
          <p:nvSpPr>
            <p:cNvPr id="653" name="Google Shape;653;p31"/>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chemeClr val="dk1"/>
                </a:solidFill>
                <a:latin typeface="Calibri"/>
                <a:ea typeface="Calibri"/>
                <a:cs typeface="Calibri"/>
                <a:sym typeface="Calibri"/>
              </a:endParaRPr>
            </a:p>
          </p:txBody>
        </p:sp>
      </p:grpSp>
      <p:grpSp>
        <p:nvGrpSpPr>
          <p:cNvPr id="654" name="Google Shape;654;p31"/>
          <p:cNvGrpSpPr/>
          <p:nvPr/>
        </p:nvGrpSpPr>
        <p:grpSpPr>
          <a:xfrm rot="5400000">
            <a:off x="3683113" y="3980106"/>
            <a:ext cx="310008" cy="310008"/>
            <a:chOff x="5608915" y="627534"/>
            <a:chExt cx="501448" cy="501448"/>
          </a:xfrm>
        </p:grpSpPr>
        <p:sp>
          <p:nvSpPr>
            <p:cNvPr id="655" name="Google Shape;655;p31"/>
            <p:cNvSpPr/>
            <p:nvPr/>
          </p:nvSpPr>
          <p:spPr>
            <a:xfrm>
              <a:off x="5608915" y="627534"/>
              <a:ext cx="501448" cy="501448"/>
            </a:xfrm>
            <a:prstGeom prst="ellipse">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200"/>
                <a:buFont typeface="Calibri"/>
                <a:buNone/>
              </a:pPr>
              <a:endParaRPr sz="3200" b="1">
                <a:solidFill>
                  <a:schemeClr val="lt1"/>
                </a:solidFill>
                <a:latin typeface="Calibri"/>
                <a:ea typeface="Calibri"/>
                <a:cs typeface="Calibri"/>
                <a:sym typeface="Calibri"/>
              </a:endParaRPr>
            </a:p>
          </p:txBody>
        </p:sp>
        <p:sp>
          <p:nvSpPr>
            <p:cNvPr id="656" name="Google Shape;656;p31"/>
            <p:cNvSpPr/>
            <p:nvPr/>
          </p:nvSpPr>
          <p:spPr>
            <a:xfrm>
              <a:off x="5707118" y="743068"/>
              <a:ext cx="305042" cy="226367"/>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200"/>
                <a:buFont typeface="Calibri"/>
                <a:buNone/>
              </a:pPr>
              <a:endParaRPr sz="3200" b="1">
                <a:solidFill>
                  <a:schemeClr val="lt1"/>
                </a:solidFill>
                <a:latin typeface="Calibri"/>
                <a:ea typeface="Calibri"/>
                <a:cs typeface="Calibri"/>
                <a:sym typeface="Calibri"/>
              </a:endParaRPr>
            </a:p>
          </p:txBody>
        </p:sp>
      </p:grpSp>
      <p:sp>
        <p:nvSpPr>
          <p:cNvPr id="657" name="Google Shape;657;p31"/>
          <p:cNvSpPr txBox="1"/>
          <p:nvPr/>
        </p:nvSpPr>
        <p:spPr>
          <a:xfrm>
            <a:off x="6797525" y="1644149"/>
            <a:ext cx="1467000" cy="1664100"/>
          </a:xfrm>
          <a:prstGeom prst="rect">
            <a:avLst/>
          </a:prstGeom>
          <a:noFill/>
          <a:ln>
            <a:noFill/>
          </a:ln>
        </p:spPr>
        <p:txBody>
          <a:bodyPr spcFirstLastPara="1" wrap="square" lIns="91425" tIns="91425" rIns="91425" bIns="91425"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Attitude</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accent4"/>
              </a:buClr>
              <a:buSzPts val="1400"/>
              <a:buFont typeface="Calibri"/>
              <a:buNone/>
            </a:pPr>
            <a:r>
              <a:rPr lang="en-US" sz="1400">
                <a:solidFill>
                  <a:schemeClr val="accent4"/>
                </a:solidFill>
                <a:latin typeface="Calibri"/>
                <a:ea typeface="Calibri"/>
                <a:cs typeface="Calibri"/>
                <a:sym typeface="Calibri"/>
              </a:rPr>
              <a:t>93.5% women and 93.4% men</a:t>
            </a:r>
            <a:endParaRPr sz="1400">
              <a:solidFill>
                <a:schemeClr val="accent4"/>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had a positive attitude toward malaria treatment</a:t>
            </a:r>
            <a:endParaRPr sz="1400">
              <a:solidFill>
                <a:schemeClr val="dk1"/>
              </a:solidFill>
              <a:latin typeface="Calibri"/>
              <a:ea typeface="Calibri"/>
              <a:cs typeface="Calibri"/>
              <a:sym typeface="Calibri"/>
            </a:endParaRPr>
          </a:p>
        </p:txBody>
      </p:sp>
      <p:sp>
        <p:nvSpPr>
          <p:cNvPr id="658" name="Google Shape;658;p31"/>
          <p:cNvSpPr txBox="1"/>
          <p:nvPr/>
        </p:nvSpPr>
        <p:spPr>
          <a:xfrm>
            <a:off x="8744922" y="5069902"/>
            <a:ext cx="1217700" cy="1092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Efficacy</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accent4"/>
              </a:buClr>
              <a:buSzPts val="1400"/>
              <a:buFont typeface="Calibri"/>
              <a:buNone/>
            </a:pPr>
            <a:r>
              <a:rPr lang="en-US" sz="1400">
                <a:solidFill>
                  <a:schemeClr val="accent4"/>
                </a:solidFill>
                <a:latin typeface="Calibri"/>
                <a:ea typeface="Calibri"/>
                <a:cs typeface="Calibri"/>
                <a:sym typeface="Calibri"/>
              </a:rPr>
              <a:t>58.4%</a:t>
            </a:r>
            <a:endParaRPr sz="1400">
              <a:solidFill>
                <a:schemeClr val="accent4"/>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believe diagnostic tests are effective</a:t>
            </a:r>
            <a:endParaRPr sz="1400">
              <a:solidFill>
                <a:schemeClr val="dk1"/>
              </a:solidFill>
              <a:latin typeface="Calibri"/>
              <a:ea typeface="Calibri"/>
              <a:cs typeface="Calibri"/>
              <a:sym typeface="Calibri"/>
            </a:endParaRPr>
          </a:p>
        </p:txBody>
      </p:sp>
      <p:sp>
        <p:nvSpPr>
          <p:cNvPr id="659" name="Google Shape;659;p31"/>
          <p:cNvSpPr txBox="1"/>
          <p:nvPr/>
        </p:nvSpPr>
        <p:spPr>
          <a:xfrm>
            <a:off x="8597284" y="1820550"/>
            <a:ext cx="1542000" cy="14637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Self-Efficacy</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accent4"/>
              </a:buClr>
              <a:buSzPts val="1400"/>
              <a:buFont typeface="Calibri"/>
              <a:buNone/>
            </a:pPr>
            <a:r>
              <a:rPr lang="en-US" sz="1400">
                <a:solidFill>
                  <a:schemeClr val="accent4"/>
                </a:solidFill>
                <a:latin typeface="Calibri"/>
                <a:ea typeface="Calibri"/>
                <a:cs typeface="Calibri"/>
                <a:sym typeface="Calibri"/>
              </a:rPr>
              <a:t>94.7%</a:t>
            </a:r>
            <a:endParaRPr sz="1400">
              <a:solidFill>
                <a:schemeClr val="accent4"/>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are confident they can take their child to a health facility at the first sign of malaria</a:t>
            </a:r>
            <a:endParaRPr sz="1400">
              <a:solidFill>
                <a:schemeClr val="dk1"/>
              </a:solidFill>
              <a:latin typeface="Calibri"/>
              <a:ea typeface="Calibri"/>
              <a:cs typeface="Calibri"/>
              <a:sym typeface="Calibri"/>
            </a:endParaRPr>
          </a:p>
        </p:txBody>
      </p:sp>
      <p:sp>
        <p:nvSpPr>
          <p:cNvPr id="660" name="Google Shape;660;p31"/>
          <p:cNvSpPr txBox="1"/>
          <p:nvPr/>
        </p:nvSpPr>
        <p:spPr>
          <a:xfrm>
            <a:off x="9423877" y="3195334"/>
            <a:ext cx="1719000" cy="16641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Norms</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accent4"/>
              </a:buClr>
              <a:buSzPts val="1400"/>
              <a:buFont typeface="Calibri"/>
              <a:buNone/>
            </a:pPr>
            <a:r>
              <a:rPr lang="en-US" sz="1400">
                <a:solidFill>
                  <a:schemeClr val="accent4"/>
                </a:solidFill>
                <a:latin typeface="Calibri"/>
                <a:ea typeface="Calibri"/>
                <a:cs typeface="Calibri"/>
                <a:sym typeface="Calibri"/>
              </a:rPr>
              <a:t>73.2%</a:t>
            </a:r>
            <a:endParaRPr sz="1400">
              <a:solidFill>
                <a:schemeClr val="accent4"/>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believe most people in their community take their children to a health provider the same or next day a fever develops</a:t>
            </a:r>
            <a:endParaRPr sz="1400">
              <a:solidFill>
                <a:schemeClr val="dk1"/>
              </a:solidFill>
              <a:latin typeface="Calibri"/>
              <a:ea typeface="Calibri"/>
              <a:cs typeface="Calibri"/>
              <a:sym typeface="Calibri"/>
            </a:endParaRPr>
          </a:p>
        </p:txBody>
      </p:sp>
      <p:sp>
        <p:nvSpPr>
          <p:cNvPr id="661" name="Google Shape;661;p31"/>
          <p:cNvSpPr txBox="1"/>
          <p:nvPr/>
        </p:nvSpPr>
        <p:spPr>
          <a:xfrm>
            <a:off x="1355862" y="4877491"/>
            <a:ext cx="1291800" cy="14637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Arial"/>
              <a:buNone/>
            </a:pPr>
            <a:r>
              <a:rPr lang="en-US" sz="1400">
                <a:solidFill>
                  <a:schemeClr val="dk1"/>
                </a:solidFill>
                <a:latin typeface="Calibri"/>
                <a:ea typeface="Calibri"/>
                <a:cs typeface="Calibri"/>
                <a:sym typeface="Calibri"/>
              </a:rPr>
              <a:t>Testing</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Arial"/>
              <a:buNone/>
            </a:pPr>
            <a:r>
              <a:rPr lang="en-US" sz="1400">
                <a:solidFill>
                  <a:schemeClr val="dk1"/>
                </a:solidFill>
                <a:latin typeface="Calibri"/>
                <a:ea typeface="Calibri"/>
                <a:cs typeface="Calibri"/>
                <a:sym typeface="Calibri"/>
              </a:rPr>
              <a:t>respondents who know that malaria can be detected in the blood through a malaria test</a:t>
            </a:r>
            <a:endParaRPr sz="14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54"/>
                                        </p:tgtEl>
                                        <p:attrNameLst>
                                          <p:attrName>style.visibility</p:attrName>
                                        </p:attrNameLst>
                                      </p:cBhvr>
                                      <p:to>
                                        <p:strVal val="visible"/>
                                      </p:to>
                                    </p:set>
                                    <p:animEffect transition="in" filter="fade">
                                      <p:cBhvr>
                                        <p:cTn id="7" dur="200"/>
                                        <p:tgtEl>
                                          <p:spTgt spid="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Intervention-specific communication plans</a:t>
            </a:r>
            <a:endParaRPr/>
          </a:p>
        </p:txBody>
      </p:sp>
      <p:sp>
        <p:nvSpPr>
          <p:cNvPr id="97" name="Google Shape;97;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a:t>Intervention: use the </a:t>
            </a:r>
            <a:r>
              <a:rPr lang="en-US" b="1" u="sng">
                <a:solidFill>
                  <a:schemeClr val="hlink"/>
                </a:solidFill>
                <a:hlinkClick r:id="rId3"/>
              </a:rPr>
              <a:t>Malaria Case Management </a:t>
            </a:r>
            <a:r>
              <a:rPr lang="en-US" u="sng">
                <a:solidFill>
                  <a:schemeClr val="hlink"/>
                </a:solidFill>
                <a:hlinkClick r:id="rId3"/>
              </a:rPr>
              <a:t>data brief</a:t>
            </a:r>
            <a:r>
              <a:rPr lang="en-US"/>
              <a:t> to fill boxes on each of the following slides (adding boxes and data as available). This will help build and complete the </a:t>
            </a:r>
            <a:r>
              <a:rPr lang="en-US" b="1"/>
              <a:t>situation analysis </a:t>
            </a:r>
            <a:r>
              <a:rPr lang="en-US"/>
              <a:t>and </a:t>
            </a:r>
            <a:r>
              <a:rPr lang="en-US" b="1"/>
              <a:t>behavioral analysis </a:t>
            </a:r>
            <a:r>
              <a:rPr lang="en-US"/>
              <a:t>sections of the strategy.</a:t>
            </a:r>
            <a:endParaRPr/>
          </a:p>
        </p:txBody>
      </p:sp>
      <p:sp>
        <p:nvSpPr>
          <p:cNvPr id="98" name="Google Shape;98;p14"/>
          <p:cNvSpPr/>
          <p:nvPr/>
        </p:nvSpPr>
        <p:spPr>
          <a:xfrm rot="5400000">
            <a:off x="2396382" y="4206473"/>
            <a:ext cx="2004600" cy="1743600"/>
          </a:xfrm>
          <a:prstGeom prst="hexagon">
            <a:avLst>
              <a:gd name="adj" fmla="val 28802"/>
              <a:gd name="vf" fmla="val 115470"/>
            </a:avLst>
          </a:prstGeom>
          <a:solidFill>
            <a:srgbClr val="4472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4"/>
          <p:cNvSpPr txBox="1"/>
          <p:nvPr/>
        </p:nvSpPr>
        <p:spPr>
          <a:xfrm>
            <a:off x="2751024" y="5097300"/>
            <a:ext cx="1295400" cy="7941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b="0" i="0" u="none" strike="noStrike" cap="none">
                <a:solidFill>
                  <a:srgbClr val="FFFFFF"/>
                </a:solidFill>
                <a:latin typeface="Calibri"/>
                <a:ea typeface="Calibri"/>
                <a:cs typeface="Calibri"/>
                <a:sym typeface="Calibri"/>
              </a:rPr>
              <a:t>Exposure</a:t>
            </a:r>
            <a:endParaRPr/>
          </a:p>
          <a:p>
            <a:pPr marL="0" marR="0" lvl="0" indent="0" algn="ctr" rtl="0">
              <a:lnSpc>
                <a:spcPct val="90000"/>
              </a:lnSpc>
              <a:spcBef>
                <a:spcPts val="0"/>
              </a:spcBef>
              <a:spcAft>
                <a:spcPts val="0"/>
              </a:spcAft>
              <a:buNone/>
            </a:pPr>
            <a:r>
              <a:rPr lang="en-US" sz="1333" b="0" i="0" u="none" strike="noStrike" cap="none">
                <a:solidFill>
                  <a:srgbClr val="FFFFFF"/>
                </a:solidFill>
                <a:latin typeface="Calibri"/>
                <a:ea typeface="Calibri"/>
                <a:cs typeface="Calibri"/>
                <a:sym typeface="Calibri"/>
              </a:rPr>
              <a:t>% who heard or saw messages</a:t>
            </a:r>
            <a:endParaRPr/>
          </a:p>
        </p:txBody>
      </p:sp>
      <p:sp>
        <p:nvSpPr>
          <p:cNvPr id="100" name="Google Shape;100;p14"/>
          <p:cNvSpPr/>
          <p:nvPr/>
        </p:nvSpPr>
        <p:spPr>
          <a:xfrm rot="5400000">
            <a:off x="4223989" y="4206473"/>
            <a:ext cx="2004600" cy="1743600"/>
          </a:xfrm>
          <a:prstGeom prst="hexagon">
            <a:avLst>
              <a:gd name="adj" fmla="val 28802"/>
              <a:gd name="vf" fmla="val 115470"/>
            </a:avLst>
          </a:prstGeom>
          <a:solidFill>
            <a:srgbClr val="ED7D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4"/>
          <p:cNvSpPr txBox="1"/>
          <p:nvPr/>
        </p:nvSpPr>
        <p:spPr>
          <a:xfrm>
            <a:off x="4645532" y="5097300"/>
            <a:ext cx="1161600" cy="5844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000" b="0" i="0" u="none" strike="noStrike" cap="none">
                <a:solidFill>
                  <a:srgbClr val="FFFFFF"/>
                </a:solidFill>
                <a:latin typeface="Calibri"/>
                <a:ea typeface="Calibri"/>
                <a:cs typeface="Calibri"/>
                <a:sym typeface="Calibri"/>
              </a:rPr>
              <a:t>Knowledge</a:t>
            </a:r>
            <a:endParaRPr/>
          </a:p>
          <a:p>
            <a:pPr marL="0" marR="0" lvl="0" indent="0" algn="ctr" rtl="0">
              <a:lnSpc>
                <a:spcPct val="90000"/>
              </a:lnSpc>
              <a:spcBef>
                <a:spcPts val="0"/>
              </a:spcBef>
              <a:spcAft>
                <a:spcPts val="0"/>
              </a:spcAft>
              <a:buNone/>
            </a:pPr>
            <a:r>
              <a:rPr lang="en-US" sz="1333" b="0" i="0" u="none" strike="noStrike" cap="none">
                <a:solidFill>
                  <a:srgbClr val="FFFFFF"/>
                </a:solidFill>
                <a:latin typeface="Calibri"/>
                <a:ea typeface="Calibri"/>
                <a:cs typeface="Calibri"/>
                <a:sym typeface="Calibri"/>
              </a:rPr>
              <a:t>% who know</a:t>
            </a:r>
            <a:endParaRPr/>
          </a:p>
        </p:txBody>
      </p:sp>
      <p:sp>
        <p:nvSpPr>
          <p:cNvPr id="102" name="Google Shape;102;p14"/>
          <p:cNvSpPr/>
          <p:nvPr/>
        </p:nvSpPr>
        <p:spPr>
          <a:xfrm rot="5400000">
            <a:off x="9710705" y="4201777"/>
            <a:ext cx="2004600" cy="1743600"/>
          </a:xfrm>
          <a:prstGeom prst="hexagon">
            <a:avLst>
              <a:gd name="adj" fmla="val 28802"/>
              <a:gd name="vf" fmla="val 115470"/>
            </a:avLst>
          </a:prstGeom>
          <a:solidFill>
            <a:srgbClr val="A5A5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4"/>
          <p:cNvSpPr txBox="1"/>
          <p:nvPr/>
        </p:nvSpPr>
        <p:spPr>
          <a:xfrm>
            <a:off x="10085597" y="5097300"/>
            <a:ext cx="1254900" cy="5844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b="0" i="0" u="none" strike="noStrike" cap="none">
                <a:solidFill>
                  <a:srgbClr val="FFFFFF"/>
                </a:solidFill>
                <a:latin typeface="Calibri"/>
                <a:ea typeface="Calibri"/>
                <a:cs typeface="Calibri"/>
                <a:sym typeface="Calibri"/>
              </a:rPr>
              <a:t>Health </a:t>
            </a:r>
            <a:endParaRPr/>
          </a:p>
          <a:p>
            <a:pPr marL="0" marR="0" lvl="0" indent="0" algn="ctr" rtl="0">
              <a:lnSpc>
                <a:spcPct val="90000"/>
              </a:lnSpc>
              <a:spcBef>
                <a:spcPts val="0"/>
              </a:spcBef>
              <a:spcAft>
                <a:spcPts val="0"/>
              </a:spcAft>
              <a:buNone/>
            </a:pPr>
            <a:r>
              <a:rPr lang="en-US" sz="1333" b="0" i="0" u="none" strike="noStrike" cap="none">
                <a:solidFill>
                  <a:srgbClr val="FFFFFF"/>
                </a:solidFill>
                <a:latin typeface="Calibri"/>
                <a:ea typeface="Calibri"/>
                <a:cs typeface="Calibri"/>
                <a:sym typeface="Calibri"/>
              </a:rPr>
              <a:t>Morbidity and mortality</a:t>
            </a:r>
            <a:endParaRPr/>
          </a:p>
        </p:txBody>
      </p:sp>
      <p:sp>
        <p:nvSpPr>
          <p:cNvPr id="104" name="Google Shape;104;p14"/>
          <p:cNvSpPr/>
          <p:nvPr/>
        </p:nvSpPr>
        <p:spPr>
          <a:xfrm rot="5400000">
            <a:off x="6051598" y="4206473"/>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4"/>
          <p:cNvSpPr txBox="1"/>
          <p:nvPr/>
        </p:nvSpPr>
        <p:spPr>
          <a:xfrm>
            <a:off x="6473140" y="5097300"/>
            <a:ext cx="1161600" cy="6441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b="0" i="0" u="none" strike="noStrike" cap="none">
                <a:solidFill>
                  <a:srgbClr val="FFFFFF"/>
                </a:solidFill>
                <a:latin typeface="Calibri"/>
                <a:ea typeface="Calibri"/>
                <a:cs typeface="Calibri"/>
                <a:sym typeface="Calibri"/>
              </a:rPr>
              <a:t>Attitudes</a:t>
            </a:r>
            <a:endParaRPr/>
          </a:p>
          <a:p>
            <a:pPr marL="0" marR="0" lvl="0" indent="0" algn="ctr" rtl="0">
              <a:lnSpc>
                <a:spcPct val="90000"/>
              </a:lnSpc>
              <a:spcBef>
                <a:spcPts val="0"/>
              </a:spcBef>
              <a:spcAft>
                <a:spcPts val="0"/>
              </a:spcAft>
              <a:buNone/>
            </a:pPr>
            <a:r>
              <a:rPr lang="en-US" sz="1333" b="0" i="0" u="none" strike="noStrike" cap="none">
                <a:solidFill>
                  <a:srgbClr val="FFFFFF"/>
                </a:solidFill>
                <a:latin typeface="Calibri"/>
                <a:ea typeface="Calibri"/>
                <a:cs typeface="Calibri"/>
                <a:sym typeface="Calibri"/>
              </a:rPr>
              <a:t>Efficacy, risk, norms</a:t>
            </a:r>
            <a:endParaRPr/>
          </a:p>
        </p:txBody>
      </p:sp>
      <p:sp>
        <p:nvSpPr>
          <p:cNvPr id="106" name="Google Shape;106;p14"/>
          <p:cNvSpPr/>
          <p:nvPr/>
        </p:nvSpPr>
        <p:spPr>
          <a:xfrm rot="5400000">
            <a:off x="7879205" y="4206473"/>
            <a:ext cx="2004600" cy="1743600"/>
          </a:xfrm>
          <a:prstGeom prst="hexagon">
            <a:avLst>
              <a:gd name="adj" fmla="val 28802"/>
              <a:gd name="vf" fmla="val 115470"/>
            </a:avLst>
          </a:prstGeom>
          <a:solidFill>
            <a:srgbClr val="70AD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4"/>
          <p:cNvSpPr txBox="1"/>
          <p:nvPr/>
        </p:nvSpPr>
        <p:spPr>
          <a:xfrm>
            <a:off x="8300748" y="5097300"/>
            <a:ext cx="1161600" cy="5844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b="0" i="0" u="none" strike="noStrike" cap="none">
                <a:solidFill>
                  <a:srgbClr val="FFFFFF"/>
                </a:solidFill>
                <a:latin typeface="Calibri"/>
                <a:ea typeface="Calibri"/>
                <a:cs typeface="Calibri"/>
                <a:sym typeface="Calibri"/>
              </a:rPr>
              <a:t>Behavior</a:t>
            </a:r>
            <a:endParaRPr/>
          </a:p>
          <a:p>
            <a:pPr marL="0" marR="0" lvl="0" indent="0" algn="ctr" rtl="0">
              <a:lnSpc>
                <a:spcPct val="90000"/>
              </a:lnSpc>
              <a:spcBef>
                <a:spcPts val="0"/>
              </a:spcBef>
              <a:spcAft>
                <a:spcPts val="0"/>
              </a:spcAft>
              <a:buNone/>
            </a:pPr>
            <a:r>
              <a:rPr lang="en-US" sz="1333" b="0" i="0" u="none" strike="noStrike" cap="none">
                <a:solidFill>
                  <a:srgbClr val="FFFFFF"/>
                </a:solidFill>
                <a:latin typeface="Calibri"/>
                <a:ea typeface="Calibri"/>
                <a:cs typeface="Calibri"/>
                <a:sym typeface="Calibri"/>
              </a:rPr>
              <a:t>% who practice behavior</a:t>
            </a:r>
            <a:endParaRPr/>
          </a:p>
        </p:txBody>
      </p:sp>
      <p:grpSp>
        <p:nvGrpSpPr>
          <p:cNvPr id="108" name="Google Shape;108;p14"/>
          <p:cNvGrpSpPr/>
          <p:nvPr/>
        </p:nvGrpSpPr>
        <p:grpSpPr>
          <a:xfrm>
            <a:off x="6599312" y="4341428"/>
            <a:ext cx="909257" cy="685984"/>
            <a:chOff x="1001712" y="1679575"/>
            <a:chExt cx="1428751" cy="1077913"/>
          </a:xfrm>
        </p:grpSpPr>
        <p:sp>
          <p:nvSpPr>
            <p:cNvPr id="109" name="Google Shape;109;p14"/>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10" name="Google Shape;110;p14"/>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11" name="Google Shape;111;p14"/>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12" name="Google Shape;112;p14"/>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13" name="Google Shape;113;p14"/>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14" name="Google Shape;114;p14"/>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15" name="Google Shape;115;p14"/>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16" name="Google Shape;116;p14"/>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17" name="Google Shape;117;p14"/>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pic>
        <p:nvPicPr>
          <p:cNvPr id="118" name="Google Shape;118;p14"/>
          <p:cNvPicPr preferRelativeResize="0"/>
          <p:nvPr/>
        </p:nvPicPr>
        <p:blipFill rotWithShape="1">
          <a:blip r:embed="rId4">
            <a:alphaModFix/>
          </a:blip>
          <a:srcRect/>
          <a:stretch/>
        </p:blipFill>
        <p:spPr>
          <a:xfrm>
            <a:off x="3045346" y="4434978"/>
            <a:ext cx="706756" cy="498882"/>
          </a:xfrm>
          <a:prstGeom prst="rect">
            <a:avLst/>
          </a:prstGeom>
          <a:noFill/>
          <a:ln>
            <a:noFill/>
          </a:ln>
        </p:spPr>
      </p:pic>
      <p:grpSp>
        <p:nvGrpSpPr>
          <p:cNvPr id="119" name="Google Shape;119;p14"/>
          <p:cNvGrpSpPr/>
          <p:nvPr/>
        </p:nvGrpSpPr>
        <p:grpSpPr>
          <a:xfrm>
            <a:off x="5031124" y="4362383"/>
            <a:ext cx="390416" cy="644073"/>
            <a:chOff x="6531329" y="2691707"/>
            <a:chExt cx="444716" cy="733318"/>
          </a:xfrm>
        </p:grpSpPr>
        <p:sp>
          <p:nvSpPr>
            <p:cNvPr id="120" name="Google Shape;120;p14"/>
            <p:cNvSpPr/>
            <p:nvPr/>
          </p:nvSpPr>
          <p:spPr>
            <a:xfrm>
              <a:off x="6652002" y="3283678"/>
              <a:ext cx="203371" cy="52742"/>
            </a:xfrm>
            <a:custGeom>
              <a:avLst/>
              <a:gdLst/>
              <a:ahLst/>
              <a:cxnLst/>
              <a:rect l="l" t="t" r="r" b="b"/>
              <a:pathLst>
                <a:path w="204" h="53" extrusionOk="0">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121" name="Google Shape;121;p14"/>
            <p:cNvSpPr/>
            <p:nvPr/>
          </p:nvSpPr>
          <p:spPr>
            <a:xfrm>
              <a:off x="6652002" y="3336419"/>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122" name="Google Shape;122;p14"/>
            <p:cNvSpPr/>
            <p:nvPr/>
          </p:nvSpPr>
          <p:spPr>
            <a:xfrm>
              <a:off x="6687866" y="3390427"/>
              <a:ext cx="131643" cy="34598"/>
            </a:xfrm>
            <a:custGeom>
              <a:avLst/>
              <a:gdLst/>
              <a:ahLst/>
              <a:cxnLst/>
              <a:rect l="l" t="t" r="r" b="b"/>
              <a:pathLst>
                <a:path w="132" h="35" extrusionOk="0">
                  <a:moveTo>
                    <a:pt x="0" y="0"/>
                  </a:moveTo>
                  <a:cubicBezTo>
                    <a:pt x="0" y="19"/>
                    <a:pt x="29" y="35"/>
                    <a:pt x="66" y="35"/>
                  </a:cubicBezTo>
                  <a:cubicBezTo>
                    <a:pt x="102" y="35"/>
                    <a:pt x="132" y="19"/>
                    <a:pt x="132" y="0"/>
                  </a:cubicBezTo>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123" name="Google Shape;123;p14"/>
            <p:cNvSpPr/>
            <p:nvPr/>
          </p:nvSpPr>
          <p:spPr>
            <a:xfrm>
              <a:off x="6531329" y="2691707"/>
              <a:ext cx="444716" cy="537964"/>
            </a:xfrm>
            <a:custGeom>
              <a:avLst/>
              <a:gdLst/>
              <a:ahLst/>
              <a:cxnLst/>
              <a:rect l="l" t="t" r="r" b="b"/>
              <a:pathLst>
                <a:path w="446" h="540" extrusionOk="0">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124" name="Google Shape;124;p14"/>
            <p:cNvSpPr/>
            <p:nvPr/>
          </p:nvSpPr>
          <p:spPr>
            <a:xfrm>
              <a:off x="6652002" y="3229670"/>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grpSp>
      <p:grpSp>
        <p:nvGrpSpPr>
          <p:cNvPr id="125" name="Google Shape;125;p14"/>
          <p:cNvGrpSpPr/>
          <p:nvPr/>
        </p:nvGrpSpPr>
        <p:grpSpPr>
          <a:xfrm rot="10800000" flipH="1">
            <a:off x="10434441" y="4416338"/>
            <a:ext cx="558957" cy="535290"/>
            <a:chOff x="3714" y="830"/>
            <a:chExt cx="199" cy="220"/>
          </a:xfrm>
        </p:grpSpPr>
        <p:sp>
          <p:nvSpPr>
            <p:cNvPr id="126" name="Google Shape;126;p14"/>
            <p:cNvSpPr/>
            <p:nvPr/>
          </p:nvSpPr>
          <p:spPr>
            <a:xfrm>
              <a:off x="3785" y="959"/>
              <a:ext cx="58" cy="91"/>
            </a:xfrm>
            <a:custGeom>
              <a:avLst/>
              <a:gdLst/>
              <a:ahLst/>
              <a:cxnLst/>
              <a:rect l="l" t="t" r="r" b="b"/>
              <a:pathLst>
                <a:path w="536" h="864" extrusionOk="0">
                  <a:moveTo>
                    <a:pt x="0" y="864"/>
                  </a:moveTo>
                  <a:lnTo>
                    <a:pt x="0" y="864"/>
                  </a:lnTo>
                  <a:lnTo>
                    <a:pt x="536" y="864"/>
                  </a:lnTo>
                  <a:lnTo>
                    <a:pt x="536" y="0"/>
                  </a:lnTo>
                  <a:lnTo>
                    <a:pt x="0" y="0"/>
                  </a:lnTo>
                  <a:lnTo>
                    <a:pt x="0" y="864"/>
                  </a:ln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27" name="Google Shape;127;p14"/>
            <p:cNvSpPr/>
            <p:nvPr/>
          </p:nvSpPr>
          <p:spPr>
            <a:xfrm>
              <a:off x="3715" y="1005"/>
              <a:ext cx="58" cy="45"/>
            </a:xfrm>
            <a:custGeom>
              <a:avLst/>
              <a:gdLst/>
              <a:ahLst/>
              <a:cxnLst/>
              <a:rect l="l" t="t" r="r" b="b"/>
              <a:pathLst>
                <a:path w="536" h="432" extrusionOk="0">
                  <a:moveTo>
                    <a:pt x="0" y="432"/>
                  </a:moveTo>
                  <a:lnTo>
                    <a:pt x="0" y="432"/>
                  </a:lnTo>
                  <a:lnTo>
                    <a:pt x="536" y="432"/>
                  </a:lnTo>
                  <a:lnTo>
                    <a:pt x="536" y="0"/>
                  </a:lnTo>
                  <a:lnTo>
                    <a:pt x="0" y="0"/>
                  </a:lnTo>
                  <a:lnTo>
                    <a:pt x="0" y="432"/>
                  </a:ln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28" name="Google Shape;128;p14"/>
            <p:cNvSpPr/>
            <p:nvPr/>
          </p:nvSpPr>
          <p:spPr>
            <a:xfrm>
              <a:off x="3714" y="830"/>
              <a:ext cx="144" cy="142"/>
            </a:xfrm>
            <a:custGeom>
              <a:avLst/>
              <a:gdLst/>
              <a:ahLst/>
              <a:cxnLst/>
              <a:rect l="l" t="t" r="r" b="b"/>
              <a:pathLst>
                <a:path w="1368" h="1353" extrusionOk="0">
                  <a:moveTo>
                    <a:pt x="1368" y="0"/>
                  </a:moveTo>
                  <a:lnTo>
                    <a:pt x="1368" y="0"/>
                  </a:lnTo>
                  <a:lnTo>
                    <a:pt x="851" y="0"/>
                  </a:lnTo>
                  <a:lnTo>
                    <a:pt x="982" y="133"/>
                  </a:lnTo>
                  <a:lnTo>
                    <a:pt x="12" y="1286"/>
                  </a:lnTo>
                  <a:cubicBezTo>
                    <a:pt x="0" y="1300"/>
                    <a:pt x="0" y="1320"/>
                    <a:pt x="11" y="1335"/>
                  </a:cubicBezTo>
                  <a:cubicBezTo>
                    <a:pt x="25" y="1351"/>
                    <a:pt x="48" y="1353"/>
                    <a:pt x="65" y="1340"/>
                  </a:cubicBezTo>
                  <a:lnTo>
                    <a:pt x="1236" y="389"/>
                  </a:lnTo>
                  <a:lnTo>
                    <a:pt x="1368" y="521"/>
                  </a:lnTo>
                  <a:lnTo>
                    <a:pt x="1368" y="0"/>
                  </a:lnTo>
                  <a:lnTo>
                    <a:pt x="1368" y="0"/>
                  </a:ln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29" name="Google Shape;129;p14"/>
            <p:cNvSpPr/>
            <p:nvPr/>
          </p:nvSpPr>
          <p:spPr>
            <a:xfrm>
              <a:off x="3855" y="914"/>
              <a:ext cx="58" cy="135"/>
            </a:xfrm>
            <a:custGeom>
              <a:avLst/>
              <a:gdLst/>
              <a:ahLst/>
              <a:cxnLst/>
              <a:rect l="l" t="t" r="r" b="b"/>
              <a:pathLst>
                <a:path w="536" h="1290" extrusionOk="0">
                  <a:moveTo>
                    <a:pt x="0" y="1290"/>
                  </a:moveTo>
                  <a:lnTo>
                    <a:pt x="0" y="1290"/>
                  </a:lnTo>
                  <a:lnTo>
                    <a:pt x="536" y="1290"/>
                  </a:lnTo>
                  <a:lnTo>
                    <a:pt x="536" y="0"/>
                  </a:lnTo>
                  <a:lnTo>
                    <a:pt x="0" y="0"/>
                  </a:lnTo>
                  <a:lnTo>
                    <a:pt x="0" y="1290"/>
                  </a:ln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grpSp>
        <p:nvGrpSpPr>
          <p:cNvPr id="130" name="Google Shape;130;p14"/>
          <p:cNvGrpSpPr/>
          <p:nvPr/>
        </p:nvGrpSpPr>
        <p:grpSpPr>
          <a:xfrm>
            <a:off x="8469557" y="4450402"/>
            <a:ext cx="824055" cy="468068"/>
            <a:chOff x="8048288" y="1753515"/>
            <a:chExt cx="1162770" cy="660460"/>
          </a:xfrm>
        </p:grpSpPr>
        <p:sp>
          <p:nvSpPr>
            <p:cNvPr id="131" name="Google Shape;131;p14"/>
            <p:cNvSpPr/>
            <p:nvPr/>
          </p:nvSpPr>
          <p:spPr>
            <a:xfrm>
              <a:off x="9003704" y="1753515"/>
              <a:ext cx="207354" cy="224255"/>
            </a:xfrm>
            <a:custGeom>
              <a:avLst/>
              <a:gdLst/>
              <a:ahLst/>
              <a:cxnLst/>
              <a:rect l="l" t="t" r="r" b="b"/>
              <a:pathLst>
                <a:path w="319" h="345" extrusionOk="0">
                  <a:moveTo>
                    <a:pt x="319" y="345"/>
                  </a:moveTo>
                  <a:lnTo>
                    <a:pt x="269" y="0"/>
                  </a:lnTo>
                  <a:lnTo>
                    <a:pt x="0" y="201"/>
                  </a:lnTo>
                </a:path>
              </a:pathLst>
            </a:custGeom>
            <a:noFill/>
            <a:ln w="12700" cap="rnd" cmpd="sng">
              <a:solidFill>
                <a:srgbClr val="FFFFFF"/>
              </a:solidFill>
              <a:prstDash val="solid"/>
              <a:round/>
              <a:headEnd type="none" w="med" len="med"/>
              <a:tailEnd type="none" w="med" len="med"/>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cxnSp>
          <p:nvCxnSpPr>
            <p:cNvPr id="132" name="Google Shape;132;p14"/>
            <p:cNvCxnSpPr/>
            <p:nvPr/>
          </p:nvCxnSpPr>
          <p:spPr>
            <a:xfrm flipH="1">
              <a:off x="8048288" y="2120772"/>
              <a:ext cx="168900" cy="219600"/>
            </a:xfrm>
            <a:prstGeom prst="straightConnector1">
              <a:avLst/>
            </a:prstGeom>
            <a:noFill/>
            <a:ln w="12700" cap="rnd" cmpd="sng">
              <a:solidFill>
                <a:srgbClr val="FFFFFF"/>
              </a:solidFill>
              <a:prstDash val="solid"/>
              <a:round/>
              <a:headEnd type="none" w="med" len="med"/>
              <a:tailEnd type="none" w="med" len="med"/>
            </a:ln>
          </p:spPr>
        </p:cxnSp>
        <p:cxnSp>
          <p:nvCxnSpPr>
            <p:cNvPr id="133" name="Google Shape;133;p14"/>
            <p:cNvCxnSpPr/>
            <p:nvPr/>
          </p:nvCxnSpPr>
          <p:spPr>
            <a:xfrm rot="10800000">
              <a:off x="8315243" y="2119326"/>
              <a:ext cx="150900" cy="165900"/>
            </a:xfrm>
            <a:prstGeom prst="straightConnector1">
              <a:avLst/>
            </a:prstGeom>
            <a:noFill/>
            <a:ln w="12700" cap="rnd" cmpd="sng">
              <a:solidFill>
                <a:srgbClr val="FFFFFF"/>
              </a:solidFill>
              <a:prstDash val="solid"/>
              <a:round/>
              <a:headEnd type="none" w="med" len="med"/>
              <a:tailEnd type="none" w="med" len="med"/>
            </a:ln>
          </p:spPr>
        </p:cxnSp>
        <p:cxnSp>
          <p:nvCxnSpPr>
            <p:cNvPr id="134" name="Google Shape;134;p14"/>
            <p:cNvCxnSpPr/>
            <p:nvPr/>
          </p:nvCxnSpPr>
          <p:spPr>
            <a:xfrm flipH="1">
              <a:off x="8548647" y="2057721"/>
              <a:ext cx="104700" cy="216600"/>
            </a:xfrm>
            <a:prstGeom prst="straightConnector1">
              <a:avLst/>
            </a:prstGeom>
            <a:noFill/>
            <a:ln w="12700" cap="rnd" cmpd="sng">
              <a:solidFill>
                <a:srgbClr val="FFFFFF"/>
              </a:solidFill>
              <a:prstDash val="solid"/>
              <a:round/>
              <a:headEnd type="none" w="med" len="med"/>
              <a:tailEnd type="none" w="med" len="med"/>
            </a:ln>
          </p:spPr>
        </p:cxnSp>
        <p:cxnSp>
          <p:nvCxnSpPr>
            <p:cNvPr id="135" name="Google Shape;135;p14"/>
            <p:cNvCxnSpPr/>
            <p:nvPr/>
          </p:nvCxnSpPr>
          <p:spPr>
            <a:xfrm rot="10800000">
              <a:off x="8763952" y="2019322"/>
              <a:ext cx="168900" cy="96900"/>
            </a:xfrm>
            <a:prstGeom prst="straightConnector1">
              <a:avLst/>
            </a:prstGeom>
            <a:noFill/>
            <a:ln w="12700" cap="rnd" cmpd="sng">
              <a:solidFill>
                <a:srgbClr val="FFFFFF"/>
              </a:solidFill>
              <a:prstDash val="solid"/>
              <a:round/>
              <a:headEnd type="none" w="med" len="med"/>
              <a:tailEnd type="none" w="med" len="med"/>
            </a:ln>
          </p:spPr>
        </p:cxnSp>
        <p:cxnSp>
          <p:nvCxnSpPr>
            <p:cNvPr id="136" name="Google Shape;136;p14"/>
            <p:cNvCxnSpPr/>
            <p:nvPr/>
          </p:nvCxnSpPr>
          <p:spPr>
            <a:xfrm flipH="1">
              <a:off x="9038758" y="1753515"/>
              <a:ext cx="139800" cy="325800"/>
            </a:xfrm>
            <a:prstGeom prst="straightConnector1">
              <a:avLst/>
            </a:prstGeom>
            <a:noFill/>
            <a:ln w="12700" cap="rnd" cmpd="sng">
              <a:solidFill>
                <a:srgbClr val="FFFFFF"/>
              </a:solidFill>
              <a:prstDash val="solid"/>
              <a:round/>
              <a:headEnd type="none" w="med" len="med"/>
              <a:tailEnd type="none" w="med" len="med"/>
            </a:ln>
          </p:spPr>
        </p:cxnSp>
        <p:sp>
          <p:nvSpPr>
            <p:cNvPr id="137" name="Google Shape;137;p14"/>
            <p:cNvSpPr/>
            <p:nvPr/>
          </p:nvSpPr>
          <p:spPr>
            <a:xfrm>
              <a:off x="8927003" y="2070071"/>
              <a:ext cx="147000" cy="147600"/>
            </a:xfrm>
            <a:prstGeom prst="ellipse">
              <a:avLst/>
            </a:prstGeom>
            <a:noFill/>
            <a:ln w="12700"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38" name="Google Shape;138;p14"/>
            <p:cNvSpPr/>
            <p:nvPr/>
          </p:nvSpPr>
          <p:spPr>
            <a:xfrm>
              <a:off x="8619547" y="1922518"/>
              <a:ext cx="147600" cy="147600"/>
            </a:xfrm>
            <a:prstGeom prst="ellipse">
              <a:avLst/>
            </a:prstGeom>
            <a:noFill/>
            <a:ln w="12700"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39" name="Google Shape;139;p14"/>
            <p:cNvSpPr/>
            <p:nvPr/>
          </p:nvSpPr>
          <p:spPr>
            <a:xfrm>
              <a:off x="8443393" y="2266375"/>
              <a:ext cx="147000" cy="147600"/>
            </a:xfrm>
            <a:prstGeom prst="ellipse">
              <a:avLst/>
            </a:prstGeom>
            <a:noFill/>
            <a:ln w="12700"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40" name="Google Shape;140;p14"/>
            <p:cNvSpPr/>
            <p:nvPr/>
          </p:nvSpPr>
          <p:spPr>
            <a:xfrm>
              <a:off x="8191188" y="1990119"/>
              <a:ext cx="147600" cy="147600"/>
            </a:xfrm>
            <a:prstGeom prst="ellipse">
              <a:avLst/>
            </a:prstGeom>
            <a:noFill/>
            <a:ln w="12700"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grpSp>
        <p:nvGrpSpPr>
          <p:cNvPr id="141" name="Google Shape;141;p14"/>
          <p:cNvGrpSpPr/>
          <p:nvPr/>
        </p:nvGrpSpPr>
        <p:grpSpPr>
          <a:xfrm rot="5400000">
            <a:off x="7812860" y="4926384"/>
            <a:ext cx="309904" cy="309904"/>
            <a:chOff x="5608915" y="627534"/>
            <a:chExt cx="501300" cy="501300"/>
          </a:xfrm>
        </p:grpSpPr>
        <p:sp>
          <p:nvSpPr>
            <p:cNvPr id="142" name="Google Shape;142;p14"/>
            <p:cNvSpPr/>
            <p:nvPr/>
          </p:nvSpPr>
          <p:spPr>
            <a:xfrm>
              <a:off x="5608915" y="627534"/>
              <a:ext cx="501300" cy="5013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sp>
          <p:nvSpPr>
            <p:cNvPr id="143" name="Google Shape;143;p14"/>
            <p:cNvSpPr/>
            <p:nvPr/>
          </p:nvSpPr>
          <p:spPr>
            <a:xfrm>
              <a:off x="5707118" y="743068"/>
              <a:ext cx="305100" cy="226500"/>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grpSp>
      <p:grpSp>
        <p:nvGrpSpPr>
          <p:cNvPr id="144" name="Google Shape;144;p14"/>
          <p:cNvGrpSpPr/>
          <p:nvPr/>
        </p:nvGrpSpPr>
        <p:grpSpPr>
          <a:xfrm rot="5400000">
            <a:off x="9637345" y="4926384"/>
            <a:ext cx="309904" cy="309904"/>
            <a:chOff x="5608915" y="627534"/>
            <a:chExt cx="501300" cy="501300"/>
          </a:xfrm>
        </p:grpSpPr>
        <p:sp>
          <p:nvSpPr>
            <p:cNvPr id="145" name="Google Shape;145;p14"/>
            <p:cNvSpPr/>
            <p:nvPr/>
          </p:nvSpPr>
          <p:spPr>
            <a:xfrm>
              <a:off x="5608915" y="627534"/>
              <a:ext cx="501300" cy="5013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sp>
          <p:nvSpPr>
            <p:cNvPr id="146" name="Google Shape;146;p14"/>
            <p:cNvSpPr/>
            <p:nvPr/>
          </p:nvSpPr>
          <p:spPr>
            <a:xfrm>
              <a:off x="5707118" y="743068"/>
              <a:ext cx="305100" cy="226500"/>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grpSp>
      <p:grpSp>
        <p:nvGrpSpPr>
          <p:cNvPr id="147" name="Google Shape;147;p14"/>
          <p:cNvGrpSpPr/>
          <p:nvPr/>
        </p:nvGrpSpPr>
        <p:grpSpPr>
          <a:xfrm rot="5400000">
            <a:off x="5985252" y="4926384"/>
            <a:ext cx="309904" cy="309904"/>
            <a:chOff x="5608915" y="627534"/>
            <a:chExt cx="501300" cy="501300"/>
          </a:xfrm>
        </p:grpSpPr>
        <p:sp>
          <p:nvSpPr>
            <p:cNvPr id="148" name="Google Shape;148;p14"/>
            <p:cNvSpPr/>
            <p:nvPr/>
          </p:nvSpPr>
          <p:spPr>
            <a:xfrm>
              <a:off x="5608915" y="627534"/>
              <a:ext cx="501300" cy="5013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sp>
          <p:nvSpPr>
            <p:cNvPr id="149" name="Google Shape;149;p14"/>
            <p:cNvSpPr/>
            <p:nvPr/>
          </p:nvSpPr>
          <p:spPr>
            <a:xfrm>
              <a:off x="5707118" y="743068"/>
              <a:ext cx="305100" cy="226500"/>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grpSp>
      <p:grpSp>
        <p:nvGrpSpPr>
          <p:cNvPr id="150" name="Google Shape;150;p14"/>
          <p:cNvGrpSpPr/>
          <p:nvPr/>
        </p:nvGrpSpPr>
        <p:grpSpPr>
          <a:xfrm rot="5400000">
            <a:off x="4150256" y="4926384"/>
            <a:ext cx="309904" cy="309904"/>
            <a:chOff x="5608915" y="627534"/>
            <a:chExt cx="501300" cy="501300"/>
          </a:xfrm>
        </p:grpSpPr>
        <p:sp>
          <p:nvSpPr>
            <p:cNvPr id="151" name="Google Shape;151;p14"/>
            <p:cNvSpPr/>
            <p:nvPr/>
          </p:nvSpPr>
          <p:spPr>
            <a:xfrm>
              <a:off x="5608915" y="627534"/>
              <a:ext cx="501300" cy="5013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sp>
          <p:nvSpPr>
            <p:cNvPr id="152" name="Google Shape;152;p14"/>
            <p:cNvSpPr/>
            <p:nvPr/>
          </p:nvSpPr>
          <p:spPr>
            <a:xfrm>
              <a:off x="5707118" y="743068"/>
              <a:ext cx="305100" cy="226500"/>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grpSp>
      <p:sp>
        <p:nvSpPr>
          <p:cNvPr id="153" name="Google Shape;153;p14"/>
          <p:cNvSpPr/>
          <p:nvPr/>
        </p:nvSpPr>
        <p:spPr>
          <a:xfrm rot="5400000">
            <a:off x="571281" y="4201777"/>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4"/>
          <p:cNvSpPr txBox="1"/>
          <p:nvPr/>
        </p:nvSpPr>
        <p:spPr>
          <a:xfrm>
            <a:off x="946174" y="5097300"/>
            <a:ext cx="1254900" cy="6441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000000"/>
                </a:solidFill>
                <a:latin typeface="Calibri"/>
                <a:ea typeface="Calibri"/>
                <a:cs typeface="Calibri"/>
                <a:sym typeface="Calibri"/>
              </a:rPr>
              <a:t>Access</a:t>
            </a:r>
            <a:endParaRPr/>
          </a:p>
          <a:p>
            <a:pPr marL="0" marR="0" lvl="0" indent="0" algn="ctr" rtl="0">
              <a:lnSpc>
                <a:spcPct val="90000"/>
              </a:lnSpc>
              <a:spcBef>
                <a:spcPts val="0"/>
              </a:spcBef>
              <a:spcAft>
                <a:spcPts val="0"/>
              </a:spcAft>
              <a:buNone/>
            </a:pPr>
            <a:r>
              <a:rPr lang="en-US" sz="1333">
                <a:solidFill>
                  <a:srgbClr val="000000"/>
                </a:solidFill>
                <a:latin typeface="Calibri"/>
                <a:ea typeface="Calibri"/>
                <a:cs typeface="Calibri"/>
                <a:sym typeface="Calibri"/>
              </a:rPr>
              <a:t>% with access </a:t>
            </a:r>
            <a:endParaRPr/>
          </a:p>
        </p:txBody>
      </p:sp>
      <p:grpSp>
        <p:nvGrpSpPr>
          <p:cNvPr id="155" name="Google Shape;155;p14"/>
          <p:cNvGrpSpPr/>
          <p:nvPr/>
        </p:nvGrpSpPr>
        <p:grpSpPr>
          <a:xfrm rot="5400000">
            <a:off x="2306241" y="4926384"/>
            <a:ext cx="309904" cy="309904"/>
            <a:chOff x="5608915" y="627534"/>
            <a:chExt cx="501300" cy="501300"/>
          </a:xfrm>
        </p:grpSpPr>
        <p:sp>
          <p:nvSpPr>
            <p:cNvPr id="156" name="Google Shape;156;p14"/>
            <p:cNvSpPr/>
            <p:nvPr/>
          </p:nvSpPr>
          <p:spPr>
            <a:xfrm>
              <a:off x="5608915" y="627534"/>
              <a:ext cx="501300" cy="5013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sp>
          <p:nvSpPr>
            <p:cNvPr id="157" name="Google Shape;157;p14"/>
            <p:cNvSpPr/>
            <p:nvPr/>
          </p:nvSpPr>
          <p:spPr>
            <a:xfrm>
              <a:off x="5707118" y="743068"/>
              <a:ext cx="305100" cy="226500"/>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FFFFFF"/>
                </a:solidFill>
                <a:latin typeface="Calibri"/>
                <a:ea typeface="Calibri"/>
                <a:cs typeface="Calibri"/>
                <a:sym typeface="Calibri"/>
              </a:endParaRPr>
            </a:p>
          </p:txBody>
        </p:sp>
      </p:grpSp>
      <p:sp>
        <p:nvSpPr>
          <p:cNvPr id="158" name="Google Shape;158;p14"/>
          <p:cNvSpPr/>
          <p:nvPr/>
        </p:nvSpPr>
        <p:spPr>
          <a:xfrm>
            <a:off x="1301324" y="4392234"/>
            <a:ext cx="544600" cy="584371"/>
          </a:xfrm>
          <a:custGeom>
            <a:avLst/>
            <a:gdLst/>
            <a:ahLst/>
            <a:cxnLst/>
            <a:rect l="l" t="t" r="r" b="b"/>
            <a:pathLst>
              <a:path w="527" h="567" extrusionOk="0">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65"/>
        <p:cNvGrpSpPr/>
        <p:nvPr/>
      </p:nvGrpSpPr>
      <p:grpSpPr>
        <a:xfrm>
          <a:off x="0" y="0"/>
          <a:ext cx="0" cy="0"/>
          <a:chOff x="0" y="0"/>
          <a:chExt cx="0" cy="0"/>
        </a:xfrm>
      </p:grpSpPr>
      <p:sp>
        <p:nvSpPr>
          <p:cNvPr id="666" name="Google Shape;666;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Example: Côte d’Ivoire</a:t>
            </a:r>
            <a:endParaRPr/>
          </a:p>
        </p:txBody>
      </p:sp>
      <p:sp>
        <p:nvSpPr>
          <p:cNvPr id="667" name="Google Shape;667;p32"/>
          <p:cNvSpPr/>
          <p:nvPr/>
        </p:nvSpPr>
        <p:spPr>
          <a:xfrm rot="5400000">
            <a:off x="7024507" y="4143564"/>
            <a:ext cx="1503450" cy="1307700"/>
          </a:xfrm>
          <a:prstGeom prst="hexagon">
            <a:avLst>
              <a:gd name="adj" fmla="val 28802"/>
              <a:gd name="vf" fmla="val 115470"/>
            </a:avLst>
          </a:prstGeom>
          <a:noFill/>
          <a:ln w="12700" cap="flat" cmpd="sng">
            <a:solidFill>
              <a:schemeClr val="accent4"/>
            </a:solidFill>
            <a:prstDash val="solid"/>
            <a:miter lim="800000"/>
            <a:headEnd type="none" w="sm" len="sm"/>
            <a:tailEnd type="none" w="sm" len="sm"/>
          </a:ln>
        </p:spPr>
        <p:txBody>
          <a:bodyPr spcFirstLastPara="1" wrap="square" lIns="68550" tIns="68550" rIns="68550" bIns="68550" anchor="ctr" anchorCtr="0">
            <a:noAutofit/>
          </a:bodyPr>
          <a:lstStyle/>
          <a:p>
            <a:pPr marL="0" marR="0" lvl="0" indent="0" algn="l" rtl="0">
              <a:spcBef>
                <a:spcPts val="0"/>
              </a:spcBef>
              <a:spcAft>
                <a:spcPts val="0"/>
              </a:spcAft>
              <a:buNone/>
            </a:pPr>
            <a:endParaRPr sz="1350">
              <a:solidFill>
                <a:schemeClr val="dk1"/>
              </a:solidFill>
              <a:latin typeface="Calibri"/>
              <a:ea typeface="Calibri"/>
              <a:cs typeface="Calibri"/>
              <a:sym typeface="Calibri"/>
            </a:endParaRPr>
          </a:p>
        </p:txBody>
      </p:sp>
      <p:sp>
        <p:nvSpPr>
          <p:cNvPr id="668" name="Google Shape;668;p32"/>
          <p:cNvSpPr/>
          <p:nvPr/>
        </p:nvSpPr>
        <p:spPr>
          <a:xfrm rot="5400000">
            <a:off x="5656253" y="4142365"/>
            <a:ext cx="1503450" cy="1307700"/>
          </a:xfrm>
          <a:prstGeom prst="hexagon">
            <a:avLst>
              <a:gd name="adj" fmla="val 28802"/>
              <a:gd name="vf" fmla="val 115470"/>
            </a:avLst>
          </a:prstGeom>
          <a:noFill/>
          <a:ln w="12700" cap="flat" cmpd="sng">
            <a:solidFill>
              <a:schemeClr val="accent4"/>
            </a:solidFill>
            <a:prstDash val="solid"/>
            <a:miter lim="800000"/>
            <a:headEnd type="none" w="sm" len="sm"/>
            <a:tailEnd type="none" w="sm" len="sm"/>
          </a:ln>
        </p:spPr>
        <p:txBody>
          <a:bodyPr spcFirstLastPara="1" wrap="square" lIns="68550" tIns="68550" rIns="68550" bIns="68550" anchor="ctr" anchorCtr="0">
            <a:noAutofit/>
          </a:bodyPr>
          <a:lstStyle/>
          <a:p>
            <a:pPr marL="0" marR="0" lvl="0" indent="0" algn="l" rtl="0">
              <a:spcBef>
                <a:spcPts val="0"/>
              </a:spcBef>
              <a:spcAft>
                <a:spcPts val="0"/>
              </a:spcAft>
              <a:buNone/>
            </a:pPr>
            <a:endParaRPr sz="1350">
              <a:solidFill>
                <a:schemeClr val="dk1"/>
              </a:solidFill>
              <a:latin typeface="Calibri"/>
              <a:ea typeface="Calibri"/>
              <a:cs typeface="Calibri"/>
              <a:sym typeface="Calibri"/>
            </a:endParaRPr>
          </a:p>
        </p:txBody>
      </p:sp>
      <p:sp>
        <p:nvSpPr>
          <p:cNvPr id="669" name="Google Shape;669;p32"/>
          <p:cNvSpPr/>
          <p:nvPr/>
        </p:nvSpPr>
        <p:spPr>
          <a:xfrm rot="5400000">
            <a:off x="5656251" y="1793036"/>
            <a:ext cx="1503450" cy="1307700"/>
          </a:xfrm>
          <a:prstGeom prst="hexagon">
            <a:avLst>
              <a:gd name="adj" fmla="val 28802"/>
              <a:gd name="vf" fmla="val 115470"/>
            </a:avLst>
          </a:prstGeom>
          <a:noFill/>
          <a:ln w="12700" cap="flat" cmpd="sng">
            <a:solidFill>
              <a:schemeClr val="accent4"/>
            </a:solidFill>
            <a:prstDash val="solid"/>
            <a:miter lim="800000"/>
            <a:headEnd type="none" w="sm" len="sm"/>
            <a:tailEnd type="none" w="sm" len="sm"/>
          </a:ln>
        </p:spPr>
        <p:txBody>
          <a:bodyPr spcFirstLastPara="1" wrap="square" lIns="68550" tIns="68550" rIns="68550" bIns="68550" anchor="ctr" anchorCtr="0">
            <a:noAutofit/>
          </a:bodyPr>
          <a:lstStyle/>
          <a:p>
            <a:pPr marL="0" marR="0" lvl="0" indent="0" algn="l" rtl="0">
              <a:spcBef>
                <a:spcPts val="0"/>
              </a:spcBef>
              <a:spcAft>
                <a:spcPts val="0"/>
              </a:spcAft>
              <a:buNone/>
            </a:pPr>
            <a:endParaRPr sz="1350">
              <a:solidFill>
                <a:schemeClr val="dk1"/>
              </a:solidFill>
              <a:latin typeface="Calibri"/>
              <a:ea typeface="Calibri"/>
              <a:cs typeface="Calibri"/>
              <a:sym typeface="Calibri"/>
            </a:endParaRPr>
          </a:p>
        </p:txBody>
      </p:sp>
      <p:pic>
        <p:nvPicPr>
          <p:cNvPr id="670" name="Google Shape;670;p32"/>
          <p:cNvPicPr preferRelativeResize="0"/>
          <p:nvPr/>
        </p:nvPicPr>
        <p:blipFill rotWithShape="1">
          <a:blip r:embed="rId3">
            <a:alphaModFix/>
          </a:blip>
          <a:srcRect/>
          <a:stretch/>
        </p:blipFill>
        <p:spPr>
          <a:xfrm>
            <a:off x="5418781" y="3118381"/>
            <a:ext cx="530066" cy="374162"/>
          </a:xfrm>
          <a:prstGeom prst="rect">
            <a:avLst/>
          </a:prstGeom>
          <a:noFill/>
          <a:ln>
            <a:noFill/>
          </a:ln>
        </p:spPr>
      </p:pic>
      <p:sp>
        <p:nvSpPr>
          <p:cNvPr id="671" name="Google Shape;671;p32"/>
          <p:cNvSpPr/>
          <p:nvPr/>
        </p:nvSpPr>
        <p:spPr>
          <a:xfrm rot="5400000">
            <a:off x="3566853" y="2954181"/>
            <a:ext cx="1503450" cy="1307700"/>
          </a:xfrm>
          <a:prstGeom prst="hexagon">
            <a:avLst>
              <a:gd name="adj" fmla="val 28802"/>
              <a:gd name="vf" fmla="val 115470"/>
            </a:avLst>
          </a:prstGeom>
          <a:solidFill>
            <a:schemeClr val="accent2"/>
          </a:solidFill>
          <a:ln>
            <a:noFill/>
          </a:ln>
        </p:spPr>
        <p:txBody>
          <a:bodyPr spcFirstLastPara="1" wrap="square" lIns="68550" tIns="68550" rIns="68550" bIns="68550" anchor="ctr" anchorCtr="0">
            <a:noAutofit/>
          </a:bodyPr>
          <a:lstStyle/>
          <a:p>
            <a:pPr marL="0" marR="0" lvl="0" indent="0" algn="l" rtl="0">
              <a:spcBef>
                <a:spcPts val="0"/>
              </a:spcBef>
              <a:spcAft>
                <a:spcPts val="0"/>
              </a:spcAft>
              <a:buNone/>
            </a:pPr>
            <a:endParaRPr sz="1350">
              <a:solidFill>
                <a:schemeClr val="dk1"/>
              </a:solidFill>
              <a:latin typeface="Calibri"/>
              <a:ea typeface="Calibri"/>
              <a:cs typeface="Calibri"/>
              <a:sym typeface="Calibri"/>
            </a:endParaRPr>
          </a:p>
        </p:txBody>
      </p:sp>
      <p:sp>
        <p:nvSpPr>
          <p:cNvPr id="672" name="Google Shape;672;p32"/>
          <p:cNvSpPr txBox="1"/>
          <p:nvPr/>
        </p:nvSpPr>
        <p:spPr>
          <a:xfrm>
            <a:off x="3889226" y="3588683"/>
            <a:ext cx="871200" cy="10017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500">
                <a:solidFill>
                  <a:schemeClr val="lt1"/>
                </a:solidFill>
                <a:latin typeface="Calibri"/>
                <a:ea typeface="Calibri"/>
                <a:cs typeface="Calibri"/>
                <a:sym typeface="Calibri"/>
              </a:rPr>
              <a:t>Knowledge</a:t>
            </a:r>
            <a:endParaRPr sz="1350">
              <a:solidFill>
                <a:schemeClr val="dk1"/>
              </a:solidFill>
              <a:latin typeface="Calibri"/>
              <a:ea typeface="Calibri"/>
              <a:cs typeface="Calibri"/>
              <a:sym typeface="Calibri"/>
            </a:endParaRPr>
          </a:p>
          <a:p>
            <a:pPr marL="0" marR="0" lvl="0" indent="0" algn="ctr" rtl="0">
              <a:lnSpc>
                <a:spcPct val="90000"/>
              </a:lnSpc>
              <a:spcBef>
                <a:spcPts val="0"/>
              </a:spcBef>
              <a:spcAft>
                <a:spcPts val="0"/>
              </a:spcAft>
              <a:buNone/>
            </a:pPr>
            <a:r>
              <a:rPr lang="en-US" sz="900" b="1">
                <a:solidFill>
                  <a:schemeClr val="lt1"/>
                </a:solidFill>
                <a:latin typeface="Calibri"/>
                <a:ea typeface="Calibri"/>
                <a:cs typeface="Calibri"/>
                <a:sym typeface="Calibri"/>
              </a:rPr>
              <a:t>% who have correct knowledge</a:t>
            </a:r>
            <a:endParaRPr sz="1000">
              <a:solidFill>
                <a:schemeClr val="lt1"/>
              </a:solidFill>
              <a:latin typeface="Calibri"/>
              <a:ea typeface="Calibri"/>
              <a:cs typeface="Calibri"/>
              <a:sym typeface="Calibri"/>
            </a:endParaRPr>
          </a:p>
        </p:txBody>
      </p:sp>
      <p:sp>
        <p:nvSpPr>
          <p:cNvPr id="673" name="Google Shape;673;p32"/>
          <p:cNvSpPr txBox="1"/>
          <p:nvPr/>
        </p:nvSpPr>
        <p:spPr>
          <a:xfrm>
            <a:off x="5972409" y="1946036"/>
            <a:ext cx="871200" cy="10017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100">
                <a:solidFill>
                  <a:schemeClr val="dk1"/>
                </a:solidFill>
                <a:latin typeface="Calibri"/>
                <a:ea typeface="Calibri"/>
                <a:cs typeface="Calibri"/>
                <a:sym typeface="Calibri"/>
              </a:rPr>
              <a:t>Testing</a:t>
            </a:r>
            <a:endParaRPr sz="11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None/>
            </a:pPr>
            <a:r>
              <a:rPr lang="en-US" sz="1100">
                <a:solidFill>
                  <a:schemeClr val="accent4"/>
                </a:solidFill>
                <a:latin typeface="Calibri"/>
                <a:ea typeface="Calibri"/>
                <a:cs typeface="Calibri"/>
                <a:sym typeface="Calibri"/>
              </a:rPr>
              <a:t>87.6%</a:t>
            </a:r>
            <a:endParaRPr sz="1100">
              <a:solidFill>
                <a:schemeClr val="accent4"/>
              </a:solidFill>
              <a:latin typeface="Calibri"/>
              <a:ea typeface="Calibri"/>
              <a:cs typeface="Calibri"/>
              <a:sym typeface="Calibri"/>
            </a:endParaRPr>
          </a:p>
          <a:p>
            <a:pPr marL="0" marR="0" lvl="0" indent="0" algn="ctr" rtl="0">
              <a:lnSpc>
                <a:spcPct val="90000"/>
              </a:lnSpc>
              <a:spcBef>
                <a:spcPts val="0"/>
              </a:spcBef>
              <a:spcAft>
                <a:spcPts val="0"/>
              </a:spcAft>
              <a:buNone/>
            </a:pPr>
            <a:r>
              <a:rPr lang="en-US" sz="1100">
                <a:solidFill>
                  <a:schemeClr val="dk1"/>
                </a:solidFill>
                <a:latin typeface="Calibri"/>
                <a:ea typeface="Calibri"/>
                <a:cs typeface="Calibri"/>
                <a:sym typeface="Calibri"/>
              </a:rPr>
              <a:t>believe blood test is necessary to confirm malaria</a:t>
            </a:r>
            <a:endParaRPr sz="1100">
              <a:solidFill>
                <a:schemeClr val="dk1"/>
              </a:solidFill>
              <a:latin typeface="Calibri"/>
              <a:ea typeface="Calibri"/>
              <a:cs typeface="Calibri"/>
              <a:sym typeface="Calibri"/>
            </a:endParaRPr>
          </a:p>
        </p:txBody>
      </p:sp>
      <p:sp>
        <p:nvSpPr>
          <p:cNvPr id="674" name="Google Shape;674;p32"/>
          <p:cNvSpPr txBox="1"/>
          <p:nvPr/>
        </p:nvSpPr>
        <p:spPr>
          <a:xfrm>
            <a:off x="5857884" y="4295365"/>
            <a:ext cx="1100250" cy="10017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100">
                <a:solidFill>
                  <a:schemeClr val="dk1"/>
                </a:solidFill>
                <a:latin typeface="Calibri"/>
                <a:ea typeface="Calibri"/>
                <a:cs typeface="Calibri"/>
                <a:sym typeface="Calibri"/>
              </a:rPr>
              <a:t>Timing</a:t>
            </a:r>
            <a:endParaRPr sz="11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None/>
            </a:pPr>
            <a:r>
              <a:rPr lang="en-US" sz="1100">
                <a:solidFill>
                  <a:schemeClr val="accent4"/>
                </a:solidFill>
                <a:latin typeface="Calibri"/>
                <a:ea typeface="Calibri"/>
                <a:cs typeface="Calibri"/>
                <a:sym typeface="Calibri"/>
              </a:rPr>
              <a:t>92.0%</a:t>
            </a:r>
            <a:endParaRPr sz="1100">
              <a:solidFill>
                <a:schemeClr val="accent4"/>
              </a:solidFill>
              <a:latin typeface="Calibri"/>
              <a:ea typeface="Calibri"/>
              <a:cs typeface="Calibri"/>
              <a:sym typeface="Calibri"/>
            </a:endParaRPr>
          </a:p>
          <a:p>
            <a:pPr marL="0" marR="0" lvl="0" indent="0" algn="ctr" rtl="0">
              <a:lnSpc>
                <a:spcPct val="90000"/>
              </a:lnSpc>
              <a:spcBef>
                <a:spcPts val="0"/>
              </a:spcBef>
              <a:spcAft>
                <a:spcPts val="0"/>
              </a:spcAft>
              <a:buNone/>
            </a:pPr>
            <a:r>
              <a:rPr lang="en-US" sz="1100">
                <a:solidFill>
                  <a:schemeClr val="dk1"/>
                </a:solidFill>
                <a:latin typeface="Calibri"/>
                <a:ea typeface="Calibri"/>
                <a:cs typeface="Calibri"/>
                <a:sym typeface="Calibri"/>
              </a:rPr>
              <a:t>believe child should be taken to health facility the same day fever begins</a:t>
            </a:r>
            <a:endParaRPr sz="1100">
              <a:solidFill>
                <a:schemeClr val="dk1"/>
              </a:solidFill>
              <a:latin typeface="Calibri"/>
              <a:ea typeface="Calibri"/>
              <a:cs typeface="Calibri"/>
              <a:sym typeface="Calibri"/>
            </a:endParaRPr>
          </a:p>
        </p:txBody>
      </p:sp>
      <p:sp>
        <p:nvSpPr>
          <p:cNvPr id="675" name="Google Shape;675;p32"/>
          <p:cNvSpPr txBox="1"/>
          <p:nvPr/>
        </p:nvSpPr>
        <p:spPr>
          <a:xfrm>
            <a:off x="7198014" y="4248526"/>
            <a:ext cx="1156500" cy="1097775"/>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100">
                <a:solidFill>
                  <a:schemeClr val="dk1"/>
                </a:solidFill>
                <a:latin typeface="Calibri"/>
                <a:ea typeface="Calibri"/>
                <a:cs typeface="Calibri"/>
                <a:sym typeface="Calibri"/>
              </a:rPr>
              <a:t>Care</a:t>
            </a:r>
            <a:endParaRPr sz="11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None/>
            </a:pPr>
            <a:r>
              <a:rPr lang="en-US" sz="1100">
                <a:solidFill>
                  <a:schemeClr val="accent4"/>
                </a:solidFill>
                <a:latin typeface="Calibri"/>
                <a:ea typeface="Calibri"/>
                <a:cs typeface="Calibri"/>
                <a:sym typeface="Calibri"/>
              </a:rPr>
              <a:t>96.3%</a:t>
            </a:r>
            <a:endParaRPr sz="1100">
              <a:solidFill>
                <a:schemeClr val="accent4"/>
              </a:solidFill>
              <a:latin typeface="Calibri"/>
              <a:ea typeface="Calibri"/>
              <a:cs typeface="Calibri"/>
              <a:sym typeface="Calibri"/>
            </a:endParaRPr>
          </a:p>
          <a:p>
            <a:pPr marL="0" marR="0" lvl="0" indent="0" algn="ctr" rtl="0">
              <a:lnSpc>
                <a:spcPct val="90000"/>
              </a:lnSpc>
              <a:spcBef>
                <a:spcPts val="0"/>
              </a:spcBef>
              <a:spcAft>
                <a:spcPts val="0"/>
              </a:spcAft>
              <a:buNone/>
            </a:pPr>
            <a:r>
              <a:rPr lang="en-US" sz="1100">
                <a:solidFill>
                  <a:schemeClr val="dk1"/>
                </a:solidFill>
                <a:latin typeface="Calibri"/>
                <a:ea typeface="Calibri"/>
                <a:cs typeface="Calibri"/>
                <a:sym typeface="Calibri"/>
              </a:rPr>
              <a:t>believe a health worker is always the best person to talk to about suspected malaria</a:t>
            </a:r>
            <a:endParaRPr sz="1100">
              <a:solidFill>
                <a:schemeClr val="dk1"/>
              </a:solidFill>
              <a:latin typeface="Calibri"/>
              <a:ea typeface="Calibri"/>
              <a:cs typeface="Calibri"/>
              <a:sym typeface="Calibri"/>
            </a:endParaRPr>
          </a:p>
        </p:txBody>
      </p:sp>
      <p:sp>
        <p:nvSpPr>
          <p:cNvPr id="676" name="Google Shape;676;p32"/>
          <p:cNvSpPr/>
          <p:nvPr/>
        </p:nvSpPr>
        <p:spPr>
          <a:xfrm rot="5400000">
            <a:off x="2198598" y="2954182"/>
            <a:ext cx="1503450" cy="1307700"/>
          </a:xfrm>
          <a:prstGeom prst="hexagon">
            <a:avLst>
              <a:gd name="adj" fmla="val 28802"/>
              <a:gd name="vf" fmla="val 115470"/>
            </a:avLst>
          </a:prstGeom>
          <a:noFill/>
          <a:ln w="12700" cap="flat" cmpd="sng">
            <a:solidFill>
              <a:schemeClr val="accent2"/>
            </a:solidFill>
            <a:prstDash val="solid"/>
            <a:miter lim="800000"/>
            <a:headEnd type="none" w="sm" len="sm"/>
            <a:tailEnd type="none" w="sm" len="sm"/>
          </a:ln>
        </p:spPr>
        <p:txBody>
          <a:bodyPr spcFirstLastPara="1" wrap="square" lIns="68550" tIns="68550" rIns="68550" bIns="68550" anchor="ctr" anchorCtr="0">
            <a:noAutofit/>
          </a:bodyPr>
          <a:lstStyle/>
          <a:p>
            <a:pPr marL="0" marR="0" lvl="0" indent="0" algn="l" rtl="0">
              <a:spcBef>
                <a:spcPts val="0"/>
              </a:spcBef>
              <a:spcAft>
                <a:spcPts val="0"/>
              </a:spcAft>
              <a:buNone/>
            </a:pPr>
            <a:endParaRPr sz="1350">
              <a:solidFill>
                <a:schemeClr val="dk1"/>
              </a:solidFill>
              <a:latin typeface="Calibri"/>
              <a:ea typeface="Calibri"/>
              <a:cs typeface="Calibri"/>
              <a:sym typeface="Calibri"/>
            </a:endParaRPr>
          </a:p>
        </p:txBody>
      </p:sp>
      <p:sp>
        <p:nvSpPr>
          <p:cNvPr id="677" name="Google Shape;677;p32"/>
          <p:cNvSpPr txBox="1"/>
          <p:nvPr/>
        </p:nvSpPr>
        <p:spPr>
          <a:xfrm>
            <a:off x="2514724" y="3139357"/>
            <a:ext cx="871200" cy="93735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100">
                <a:solidFill>
                  <a:schemeClr val="dk1"/>
                </a:solidFill>
                <a:latin typeface="Calibri"/>
                <a:ea typeface="Calibri"/>
                <a:cs typeface="Calibri"/>
                <a:sym typeface="Calibri"/>
              </a:rPr>
              <a:t>Treatment</a:t>
            </a:r>
            <a:endParaRPr sz="11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None/>
            </a:pPr>
            <a:r>
              <a:rPr lang="en-US" sz="1100">
                <a:solidFill>
                  <a:schemeClr val="accent2"/>
                </a:solidFill>
                <a:latin typeface="Calibri"/>
                <a:ea typeface="Calibri"/>
                <a:cs typeface="Calibri"/>
                <a:sym typeface="Calibri"/>
              </a:rPr>
              <a:t>39.5%</a:t>
            </a:r>
            <a:endParaRPr sz="1100">
              <a:solidFill>
                <a:schemeClr val="accent2"/>
              </a:solidFill>
              <a:latin typeface="Calibri"/>
              <a:ea typeface="Calibri"/>
              <a:cs typeface="Calibri"/>
              <a:sym typeface="Calibri"/>
            </a:endParaRPr>
          </a:p>
          <a:p>
            <a:pPr marL="0" marR="0" lvl="0" indent="0" algn="ctr" rtl="0">
              <a:lnSpc>
                <a:spcPct val="90000"/>
              </a:lnSpc>
              <a:spcBef>
                <a:spcPts val="0"/>
              </a:spcBef>
              <a:spcAft>
                <a:spcPts val="0"/>
              </a:spcAft>
              <a:buNone/>
            </a:pPr>
            <a:r>
              <a:rPr lang="en-US" sz="1100">
                <a:solidFill>
                  <a:schemeClr val="dk1"/>
                </a:solidFill>
                <a:latin typeface="Calibri"/>
                <a:ea typeface="Calibri"/>
                <a:cs typeface="Calibri"/>
                <a:sym typeface="Calibri"/>
              </a:rPr>
              <a:t>know ACTs are effective treatment for malaria</a:t>
            </a:r>
            <a:endParaRPr sz="1100">
              <a:solidFill>
                <a:schemeClr val="dk1"/>
              </a:solidFill>
              <a:latin typeface="Calibri"/>
              <a:ea typeface="Calibri"/>
              <a:cs typeface="Calibri"/>
              <a:sym typeface="Calibri"/>
            </a:endParaRPr>
          </a:p>
        </p:txBody>
      </p:sp>
      <p:sp>
        <p:nvSpPr>
          <p:cNvPr id="678" name="Google Shape;678;p32"/>
          <p:cNvSpPr/>
          <p:nvPr/>
        </p:nvSpPr>
        <p:spPr>
          <a:xfrm rot="5400000">
            <a:off x="4941814" y="2958127"/>
            <a:ext cx="1503450" cy="1307700"/>
          </a:xfrm>
          <a:prstGeom prst="hexagon">
            <a:avLst>
              <a:gd name="adj" fmla="val 28802"/>
              <a:gd name="vf" fmla="val 115470"/>
            </a:avLst>
          </a:prstGeom>
          <a:solidFill>
            <a:schemeClr val="accent4"/>
          </a:solidFill>
          <a:ln>
            <a:noFill/>
          </a:ln>
        </p:spPr>
        <p:txBody>
          <a:bodyPr spcFirstLastPara="1" wrap="square" lIns="68550" tIns="68550" rIns="68550" bIns="68550" anchor="ctr" anchorCtr="0">
            <a:noAutofit/>
          </a:bodyPr>
          <a:lstStyle/>
          <a:p>
            <a:pPr marL="0" marR="0" lvl="0" indent="0" algn="l" rtl="0">
              <a:spcBef>
                <a:spcPts val="0"/>
              </a:spcBef>
              <a:spcAft>
                <a:spcPts val="0"/>
              </a:spcAft>
              <a:buNone/>
            </a:pPr>
            <a:endParaRPr sz="1350">
              <a:solidFill>
                <a:schemeClr val="dk1"/>
              </a:solidFill>
              <a:latin typeface="Calibri"/>
              <a:ea typeface="Calibri"/>
              <a:cs typeface="Calibri"/>
              <a:sym typeface="Calibri"/>
            </a:endParaRPr>
          </a:p>
        </p:txBody>
      </p:sp>
      <p:sp>
        <p:nvSpPr>
          <p:cNvPr id="679" name="Google Shape;679;p32"/>
          <p:cNvSpPr txBox="1"/>
          <p:nvPr/>
        </p:nvSpPr>
        <p:spPr>
          <a:xfrm>
            <a:off x="5264187" y="3588682"/>
            <a:ext cx="871200" cy="251325"/>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chemeClr val="lt1"/>
                </a:solidFill>
                <a:latin typeface="Calibri"/>
                <a:ea typeface="Calibri"/>
                <a:cs typeface="Calibri"/>
                <a:sym typeface="Calibri"/>
              </a:rPr>
              <a:t>Attitudes</a:t>
            </a:r>
            <a:endParaRPr sz="1350">
              <a:solidFill>
                <a:schemeClr val="dk1"/>
              </a:solidFill>
              <a:latin typeface="Calibri"/>
              <a:ea typeface="Calibri"/>
              <a:cs typeface="Calibri"/>
              <a:sym typeface="Calibri"/>
            </a:endParaRPr>
          </a:p>
        </p:txBody>
      </p:sp>
      <p:sp>
        <p:nvSpPr>
          <p:cNvPr id="680" name="Google Shape;680;p32"/>
          <p:cNvSpPr/>
          <p:nvPr/>
        </p:nvSpPr>
        <p:spPr>
          <a:xfrm rot="5400000">
            <a:off x="7024507" y="1788563"/>
            <a:ext cx="1503450" cy="1307700"/>
          </a:xfrm>
          <a:prstGeom prst="hexagon">
            <a:avLst>
              <a:gd name="adj" fmla="val 28802"/>
              <a:gd name="vf" fmla="val 115470"/>
            </a:avLst>
          </a:prstGeom>
          <a:noFill/>
          <a:ln w="12700" cap="flat" cmpd="sng">
            <a:solidFill>
              <a:schemeClr val="accent4"/>
            </a:solidFill>
            <a:prstDash val="solid"/>
            <a:miter lim="800000"/>
            <a:headEnd type="none" w="sm" len="sm"/>
            <a:tailEnd type="none" w="sm" len="sm"/>
          </a:ln>
        </p:spPr>
        <p:txBody>
          <a:bodyPr spcFirstLastPara="1" wrap="square" lIns="68550" tIns="68550" rIns="68550" bIns="68550" anchor="ctr" anchorCtr="0">
            <a:noAutofit/>
          </a:bodyPr>
          <a:lstStyle/>
          <a:p>
            <a:pPr marL="0" marR="0" lvl="0" indent="0" algn="l" rtl="0">
              <a:spcBef>
                <a:spcPts val="0"/>
              </a:spcBef>
              <a:spcAft>
                <a:spcPts val="0"/>
              </a:spcAft>
              <a:buNone/>
            </a:pPr>
            <a:endParaRPr sz="1350">
              <a:solidFill>
                <a:schemeClr val="dk1"/>
              </a:solidFill>
              <a:latin typeface="Calibri"/>
              <a:ea typeface="Calibri"/>
              <a:cs typeface="Calibri"/>
              <a:sym typeface="Calibri"/>
            </a:endParaRPr>
          </a:p>
        </p:txBody>
      </p:sp>
      <p:sp>
        <p:nvSpPr>
          <p:cNvPr id="681" name="Google Shape;681;p32"/>
          <p:cNvSpPr/>
          <p:nvPr/>
        </p:nvSpPr>
        <p:spPr>
          <a:xfrm rot="5400000">
            <a:off x="8402451" y="1788564"/>
            <a:ext cx="1503450" cy="1307700"/>
          </a:xfrm>
          <a:prstGeom prst="hexagon">
            <a:avLst>
              <a:gd name="adj" fmla="val 28802"/>
              <a:gd name="vf" fmla="val 115470"/>
            </a:avLst>
          </a:prstGeom>
          <a:noFill/>
          <a:ln w="12700" cap="flat" cmpd="sng">
            <a:solidFill>
              <a:schemeClr val="accent4"/>
            </a:solidFill>
            <a:prstDash val="solid"/>
            <a:miter lim="800000"/>
            <a:headEnd type="none" w="sm" len="sm"/>
            <a:tailEnd type="none" w="sm" len="sm"/>
          </a:ln>
        </p:spPr>
        <p:txBody>
          <a:bodyPr spcFirstLastPara="1" wrap="square" lIns="68550" tIns="68550" rIns="68550" bIns="68550" anchor="ctr" anchorCtr="0">
            <a:noAutofit/>
          </a:bodyPr>
          <a:lstStyle/>
          <a:p>
            <a:pPr marL="0" marR="0" lvl="0" indent="0" algn="l" rtl="0">
              <a:spcBef>
                <a:spcPts val="0"/>
              </a:spcBef>
              <a:spcAft>
                <a:spcPts val="0"/>
              </a:spcAft>
              <a:buNone/>
            </a:pPr>
            <a:endParaRPr sz="1350">
              <a:solidFill>
                <a:schemeClr val="dk1"/>
              </a:solidFill>
              <a:latin typeface="Calibri"/>
              <a:ea typeface="Calibri"/>
              <a:cs typeface="Calibri"/>
              <a:sym typeface="Calibri"/>
            </a:endParaRPr>
          </a:p>
        </p:txBody>
      </p:sp>
      <p:sp>
        <p:nvSpPr>
          <p:cNvPr id="682" name="Google Shape;682;p32"/>
          <p:cNvSpPr/>
          <p:nvPr/>
        </p:nvSpPr>
        <p:spPr>
          <a:xfrm rot="5400000">
            <a:off x="9088771" y="2951952"/>
            <a:ext cx="1503450" cy="1307700"/>
          </a:xfrm>
          <a:prstGeom prst="hexagon">
            <a:avLst>
              <a:gd name="adj" fmla="val 28802"/>
              <a:gd name="vf" fmla="val 115470"/>
            </a:avLst>
          </a:prstGeom>
          <a:noFill/>
          <a:ln w="12700" cap="flat" cmpd="sng">
            <a:solidFill>
              <a:schemeClr val="accent4"/>
            </a:solidFill>
            <a:prstDash val="solid"/>
            <a:miter lim="800000"/>
            <a:headEnd type="none" w="sm" len="sm"/>
            <a:tailEnd type="none" w="sm" len="sm"/>
          </a:ln>
        </p:spPr>
        <p:txBody>
          <a:bodyPr spcFirstLastPara="1" wrap="square" lIns="68550" tIns="68550" rIns="68550" bIns="68550" anchor="ctr" anchorCtr="0">
            <a:noAutofit/>
          </a:bodyPr>
          <a:lstStyle/>
          <a:p>
            <a:pPr marL="0" marR="0" lvl="0" indent="0" algn="l" rtl="0">
              <a:spcBef>
                <a:spcPts val="0"/>
              </a:spcBef>
              <a:spcAft>
                <a:spcPts val="0"/>
              </a:spcAft>
              <a:buNone/>
            </a:pPr>
            <a:endParaRPr sz="1350">
              <a:solidFill>
                <a:schemeClr val="dk1"/>
              </a:solidFill>
              <a:latin typeface="Calibri"/>
              <a:ea typeface="Calibri"/>
              <a:cs typeface="Calibri"/>
              <a:sym typeface="Calibri"/>
            </a:endParaRPr>
          </a:p>
        </p:txBody>
      </p:sp>
      <p:sp>
        <p:nvSpPr>
          <p:cNvPr id="683" name="Google Shape;683;p32"/>
          <p:cNvSpPr/>
          <p:nvPr/>
        </p:nvSpPr>
        <p:spPr>
          <a:xfrm rot="5400000">
            <a:off x="8391586" y="4143565"/>
            <a:ext cx="1503450" cy="1307700"/>
          </a:xfrm>
          <a:prstGeom prst="hexagon">
            <a:avLst>
              <a:gd name="adj" fmla="val 28802"/>
              <a:gd name="vf" fmla="val 115470"/>
            </a:avLst>
          </a:prstGeom>
          <a:noFill/>
          <a:ln w="12700" cap="flat" cmpd="sng">
            <a:solidFill>
              <a:schemeClr val="accent4"/>
            </a:solidFill>
            <a:prstDash val="solid"/>
            <a:miter lim="800000"/>
            <a:headEnd type="none" w="sm" len="sm"/>
            <a:tailEnd type="none" w="sm" len="sm"/>
          </a:ln>
        </p:spPr>
        <p:txBody>
          <a:bodyPr spcFirstLastPara="1" wrap="square" lIns="68550" tIns="68550" rIns="68550" bIns="68550" anchor="ctr" anchorCtr="0">
            <a:noAutofit/>
          </a:bodyPr>
          <a:lstStyle/>
          <a:p>
            <a:pPr marL="0" marR="0" lvl="0" indent="0" algn="l" rtl="0">
              <a:spcBef>
                <a:spcPts val="0"/>
              </a:spcBef>
              <a:spcAft>
                <a:spcPts val="0"/>
              </a:spcAft>
              <a:buNone/>
            </a:pPr>
            <a:endParaRPr sz="1350">
              <a:solidFill>
                <a:schemeClr val="dk1"/>
              </a:solidFill>
              <a:latin typeface="Calibri"/>
              <a:ea typeface="Calibri"/>
              <a:cs typeface="Calibri"/>
              <a:sym typeface="Calibri"/>
            </a:endParaRPr>
          </a:p>
        </p:txBody>
      </p:sp>
      <p:grpSp>
        <p:nvGrpSpPr>
          <p:cNvPr id="684" name="Google Shape;684;p32"/>
          <p:cNvGrpSpPr/>
          <p:nvPr/>
        </p:nvGrpSpPr>
        <p:grpSpPr>
          <a:xfrm>
            <a:off x="4172204" y="3061616"/>
            <a:ext cx="292812" cy="483055"/>
            <a:chOff x="6531329" y="2691707"/>
            <a:chExt cx="444716" cy="733318"/>
          </a:xfrm>
        </p:grpSpPr>
        <p:sp>
          <p:nvSpPr>
            <p:cNvPr id="685" name="Google Shape;685;p32"/>
            <p:cNvSpPr/>
            <p:nvPr/>
          </p:nvSpPr>
          <p:spPr>
            <a:xfrm>
              <a:off x="6652002" y="3283678"/>
              <a:ext cx="203371" cy="52742"/>
            </a:xfrm>
            <a:custGeom>
              <a:avLst/>
              <a:gdLst/>
              <a:ahLst/>
              <a:cxnLst/>
              <a:rect l="l" t="t" r="r" b="b"/>
              <a:pathLst>
                <a:path w="204" h="53" extrusionOk="0">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Calibri"/>
                <a:ea typeface="Calibri"/>
                <a:cs typeface="Calibri"/>
                <a:sym typeface="Calibri"/>
              </a:endParaRPr>
            </a:p>
          </p:txBody>
        </p:sp>
        <p:sp>
          <p:nvSpPr>
            <p:cNvPr id="686" name="Google Shape;686;p32"/>
            <p:cNvSpPr/>
            <p:nvPr/>
          </p:nvSpPr>
          <p:spPr>
            <a:xfrm>
              <a:off x="6652002" y="3336419"/>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Calibri"/>
                <a:ea typeface="Calibri"/>
                <a:cs typeface="Calibri"/>
                <a:sym typeface="Calibri"/>
              </a:endParaRPr>
            </a:p>
          </p:txBody>
        </p:sp>
        <p:sp>
          <p:nvSpPr>
            <p:cNvPr id="687" name="Google Shape;687;p32"/>
            <p:cNvSpPr/>
            <p:nvPr/>
          </p:nvSpPr>
          <p:spPr>
            <a:xfrm>
              <a:off x="6687866" y="3390427"/>
              <a:ext cx="131643" cy="34598"/>
            </a:xfrm>
            <a:custGeom>
              <a:avLst/>
              <a:gdLst/>
              <a:ahLst/>
              <a:cxnLst/>
              <a:rect l="l" t="t" r="r" b="b"/>
              <a:pathLst>
                <a:path w="132" h="35" extrusionOk="0">
                  <a:moveTo>
                    <a:pt x="0" y="0"/>
                  </a:moveTo>
                  <a:cubicBezTo>
                    <a:pt x="0" y="19"/>
                    <a:pt x="29" y="35"/>
                    <a:pt x="66" y="35"/>
                  </a:cubicBezTo>
                  <a:cubicBezTo>
                    <a:pt x="102" y="35"/>
                    <a:pt x="132" y="19"/>
                    <a:pt x="132" y="0"/>
                  </a:cubicBezTo>
                </a:path>
              </a:pathLst>
            </a:custGeom>
            <a:noFill/>
            <a:ln w="9525" cap="rnd" cmpd="sng">
              <a:solidFill>
                <a:srgbClr val="FFFF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Calibri"/>
                <a:ea typeface="Calibri"/>
                <a:cs typeface="Calibri"/>
                <a:sym typeface="Calibri"/>
              </a:endParaRPr>
            </a:p>
          </p:txBody>
        </p:sp>
        <p:sp>
          <p:nvSpPr>
            <p:cNvPr id="688" name="Google Shape;688;p32"/>
            <p:cNvSpPr/>
            <p:nvPr/>
          </p:nvSpPr>
          <p:spPr>
            <a:xfrm>
              <a:off x="6531329" y="2691707"/>
              <a:ext cx="444716" cy="537964"/>
            </a:xfrm>
            <a:custGeom>
              <a:avLst/>
              <a:gdLst/>
              <a:ahLst/>
              <a:cxnLst/>
              <a:rect l="l" t="t" r="r" b="b"/>
              <a:pathLst>
                <a:path w="446" h="540" extrusionOk="0">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w="9525" cap="rnd" cmpd="sng">
              <a:solidFill>
                <a:srgbClr val="FFFF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Calibri"/>
                <a:ea typeface="Calibri"/>
                <a:cs typeface="Calibri"/>
                <a:sym typeface="Calibri"/>
              </a:endParaRPr>
            </a:p>
          </p:txBody>
        </p:sp>
        <p:sp>
          <p:nvSpPr>
            <p:cNvPr id="689" name="Google Shape;689;p32"/>
            <p:cNvSpPr/>
            <p:nvPr/>
          </p:nvSpPr>
          <p:spPr>
            <a:xfrm>
              <a:off x="6652002" y="3229670"/>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Calibri"/>
                <a:ea typeface="Calibri"/>
                <a:cs typeface="Calibri"/>
                <a:sym typeface="Calibri"/>
              </a:endParaRPr>
            </a:p>
          </p:txBody>
        </p:sp>
      </p:grpSp>
      <p:grpSp>
        <p:nvGrpSpPr>
          <p:cNvPr id="690" name="Google Shape;690;p32"/>
          <p:cNvGrpSpPr/>
          <p:nvPr/>
        </p:nvGrpSpPr>
        <p:grpSpPr>
          <a:xfrm>
            <a:off x="5352600" y="3045898"/>
            <a:ext cx="681943" cy="514488"/>
            <a:chOff x="1001712" y="1679575"/>
            <a:chExt cx="1428751" cy="1077913"/>
          </a:xfrm>
        </p:grpSpPr>
        <p:sp>
          <p:nvSpPr>
            <p:cNvPr id="691" name="Google Shape;691;p32"/>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692" name="Google Shape;692;p32"/>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693" name="Google Shape;693;p32"/>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694" name="Google Shape;694;p32"/>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695" name="Google Shape;695;p32"/>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696" name="Google Shape;696;p32"/>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697" name="Google Shape;697;p32"/>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698" name="Google Shape;698;p32"/>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699" name="Google Shape;699;p32"/>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grpSp>
      <p:sp>
        <p:nvSpPr>
          <p:cNvPr id="700" name="Google Shape;700;p32"/>
          <p:cNvSpPr/>
          <p:nvPr/>
        </p:nvSpPr>
        <p:spPr>
          <a:xfrm rot="5400000">
            <a:off x="6339413" y="2966039"/>
            <a:ext cx="1503450" cy="1307700"/>
          </a:xfrm>
          <a:prstGeom prst="hexagon">
            <a:avLst>
              <a:gd name="adj" fmla="val 28802"/>
              <a:gd name="vf" fmla="val 115470"/>
            </a:avLst>
          </a:prstGeom>
          <a:solidFill>
            <a:schemeClr val="accent4"/>
          </a:solidFill>
          <a:ln>
            <a:noFill/>
          </a:ln>
        </p:spPr>
        <p:txBody>
          <a:bodyPr spcFirstLastPara="1" wrap="square" lIns="68550" tIns="68550" rIns="68550" bIns="68550" anchor="ctr" anchorCtr="0">
            <a:noAutofit/>
          </a:bodyPr>
          <a:lstStyle/>
          <a:p>
            <a:pPr marL="0" marR="0" lvl="0" indent="0" algn="l" rtl="0">
              <a:spcBef>
                <a:spcPts val="0"/>
              </a:spcBef>
              <a:spcAft>
                <a:spcPts val="0"/>
              </a:spcAft>
              <a:buNone/>
            </a:pPr>
            <a:endParaRPr sz="1350">
              <a:solidFill>
                <a:schemeClr val="dk1"/>
              </a:solidFill>
              <a:latin typeface="Calibri"/>
              <a:ea typeface="Calibri"/>
              <a:cs typeface="Calibri"/>
              <a:sym typeface="Calibri"/>
            </a:endParaRPr>
          </a:p>
        </p:txBody>
      </p:sp>
      <p:sp>
        <p:nvSpPr>
          <p:cNvPr id="701" name="Google Shape;701;p32"/>
          <p:cNvSpPr txBox="1"/>
          <p:nvPr/>
        </p:nvSpPr>
        <p:spPr>
          <a:xfrm>
            <a:off x="6661785" y="3588683"/>
            <a:ext cx="871200" cy="10017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chemeClr val="lt1"/>
                </a:solidFill>
                <a:latin typeface="Calibri"/>
                <a:ea typeface="Calibri"/>
                <a:cs typeface="Calibri"/>
                <a:sym typeface="Calibri"/>
              </a:rPr>
              <a:t>Efficacy</a:t>
            </a:r>
            <a:endParaRPr sz="1350">
              <a:solidFill>
                <a:schemeClr val="dk1"/>
              </a:solidFill>
              <a:latin typeface="Calibri"/>
              <a:ea typeface="Calibri"/>
              <a:cs typeface="Calibri"/>
              <a:sym typeface="Calibri"/>
            </a:endParaRPr>
          </a:p>
        </p:txBody>
      </p:sp>
      <p:sp>
        <p:nvSpPr>
          <p:cNvPr id="702" name="Google Shape;702;p32"/>
          <p:cNvSpPr/>
          <p:nvPr/>
        </p:nvSpPr>
        <p:spPr>
          <a:xfrm rot="5400000">
            <a:off x="7708047" y="2966039"/>
            <a:ext cx="1503450" cy="1307700"/>
          </a:xfrm>
          <a:prstGeom prst="hexagon">
            <a:avLst>
              <a:gd name="adj" fmla="val 28802"/>
              <a:gd name="vf" fmla="val 115470"/>
            </a:avLst>
          </a:prstGeom>
          <a:solidFill>
            <a:schemeClr val="accent4"/>
          </a:solidFill>
          <a:ln>
            <a:noFill/>
          </a:ln>
        </p:spPr>
        <p:txBody>
          <a:bodyPr spcFirstLastPara="1" wrap="square" lIns="68550" tIns="68550" rIns="68550" bIns="68550" anchor="ctr" anchorCtr="0">
            <a:noAutofit/>
          </a:bodyPr>
          <a:lstStyle/>
          <a:p>
            <a:pPr marL="0" marR="0" lvl="0" indent="0" algn="l" rtl="0">
              <a:spcBef>
                <a:spcPts val="0"/>
              </a:spcBef>
              <a:spcAft>
                <a:spcPts val="0"/>
              </a:spcAft>
              <a:buNone/>
            </a:pPr>
            <a:endParaRPr sz="1350">
              <a:solidFill>
                <a:schemeClr val="dk1"/>
              </a:solidFill>
              <a:latin typeface="Calibri"/>
              <a:ea typeface="Calibri"/>
              <a:cs typeface="Calibri"/>
              <a:sym typeface="Calibri"/>
            </a:endParaRPr>
          </a:p>
        </p:txBody>
      </p:sp>
      <p:sp>
        <p:nvSpPr>
          <p:cNvPr id="703" name="Google Shape;703;p32"/>
          <p:cNvSpPr txBox="1"/>
          <p:nvPr/>
        </p:nvSpPr>
        <p:spPr>
          <a:xfrm>
            <a:off x="8030412" y="3588682"/>
            <a:ext cx="871200" cy="514575"/>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600">
                <a:solidFill>
                  <a:schemeClr val="lt1"/>
                </a:solidFill>
                <a:latin typeface="Calibri"/>
                <a:ea typeface="Calibri"/>
                <a:cs typeface="Calibri"/>
                <a:sym typeface="Calibri"/>
              </a:rPr>
              <a:t>Social Norms</a:t>
            </a:r>
            <a:endParaRPr sz="1350">
              <a:solidFill>
                <a:schemeClr val="dk1"/>
              </a:solidFill>
              <a:latin typeface="Calibri"/>
              <a:ea typeface="Calibri"/>
              <a:cs typeface="Calibri"/>
              <a:sym typeface="Calibri"/>
            </a:endParaRPr>
          </a:p>
        </p:txBody>
      </p:sp>
      <p:grpSp>
        <p:nvGrpSpPr>
          <p:cNvPr id="704" name="Google Shape;704;p32"/>
          <p:cNvGrpSpPr/>
          <p:nvPr/>
        </p:nvGrpSpPr>
        <p:grpSpPr>
          <a:xfrm>
            <a:off x="6750199" y="3045898"/>
            <a:ext cx="681943" cy="514488"/>
            <a:chOff x="1001712" y="1679575"/>
            <a:chExt cx="1428751" cy="1077913"/>
          </a:xfrm>
        </p:grpSpPr>
        <p:sp>
          <p:nvSpPr>
            <p:cNvPr id="705" name="Google Shape;705;p32"/>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706" name="Google Shape;706;p32"/>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707" name="Google Shape;707;p32"/>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708" name="Google Shape;708;p32"/>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709" name="Google Shape;709;p32"/>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710" name="Google Shape;710;p32"/>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711" name="Google Shape;711;p32"/>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712" name="Google Shape;712;p32"/>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713" name="Google Shape;713;p32"/>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grpSp>
      <p:grpSp>
        <p:nvGrpSpPr>
          <p:cNvPr id="714" name="Google Shape;714;p32"/>
          <p:cNvGrpSpPr/>
          <p:nvPr/>
        </p:nvGrpSpPr>
        <p:grpSpPr>
          <a:xfrm>
            <a:off x="8118832" y="3045898"/>
            <a:ext cx="681943" cy="514488"/>
            <a:chOff x="1001712" y="1679575"/>
            <a:chExt cx="1428751" cy="1077913"/>
          </a:xfrm>
        </p:grpSpPr>
        <p:sp>
          <p:nvSpPr>
            <p:cNvPr id="715" name="Google Shape;715;p32"/>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716" name="Google Shape;716;p32"/>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717" name="Google Shape;717;p32"/>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718" name="Google Shape;718;p32"/>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719" name="Google Shape;719;p32"/>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720" name="Google Shape;720;p32"/>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721" name="Google Shape;721;p32"/>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722" name="Google Shape;722;p32"/>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723" name="Google Shape;723;p32"/>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grpSp>
      <p:grpSp>
        <p:nvGrpSpPr>
          <p:cNvPr id="724" name="Google Shape;724;p32"/>
          <p:cNvGrpSpPr/>
          <p:nvPr/>
        </p:nvGrpSpPr>
        <p:grpSpPr>
          <a:xfrm rot="5400000">
            <a:off x="4890330" y="3570343"/>
            <a:ext cx="232506" cy="232506"/>
            <a:chOff x="5608915" y="627534"/>
            <a:chExt cx="501448" cy="501448"/>
          </a:xfrm>
        </p:grpSpPr>
        <p:sp>
          <p:nvSpPr>
            <p:cNvPr id="725" name="Google Shape;725;p32"/>
            <p:cNvSpPr/>
            <p:nvPr/>
          </p:nvSpPr>
          <p:spPr>
            <a:xfrm>
              <a:off x="5608915" y="627534"/>
              <a:ext cx="501448" cy="501448"/>
            </a:xfrm>
            <a:prstGeom prst="ellipse">
              <a:avLst/>
            </a:prstGeom>
            <a:solidFill>
              <a:schemeClr val="lt1"/>
            </a:solidFill>
            <a:ln>
              <a:noFill/>
            </a:ln>
          </p:spPr>
          <p:txBody>
            <a:bodyPr spcFirstLastPara="1" wrap="square" lIns="68550" tIns="34275" rIns="68550" bIns="34275"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726" name="Google Shape;726;p32"/>
            <p:cNvSpPr/>
            <p:nvPr/>
          </p:nvSpPr>
          <p:spPr>
            <a:xfrm>
              <a:off x="5707118" y="743068"/>
              <a:ext cx="305042" cy="226367"/>
            </a:xfrm>
            <a:prstGeom prst="triangle">
              <a:avLst>
                <a:gd name="adj" fmla="val 50000"/>
              </a:avLst>
            </a:prstGeom>
            <a:solidFill>
              <a:srgbClr val="7F7F7F"/>
            </a:solidFill>
            <a:ln>
              <a:noFill/>
            </a:ln>
          </p:spPr>
          <p:txBody>
            <a:bodyPr spcFirstLastPara="1" wrap="square" lIns="68550" tIns="34275" rIns="68550" bIns="34275"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grpSp>
      <p:sp>
        <p:nvSpPr>
          <p:cNvPr id="727" name="Google Shape;727;p32"/>
          <p:cNvSpPr txBox="1"/>
          <p:nvPr/>
        </p:nvSpPr>
        <p:spPr>
          <a:xfrm>
            <a:off x="7226139" y="1818376"/>
            <a:ext cx="1100250" cy="1248075"/>
          </a:xfrm>
          <a:prstGeom prst="rect">
            <a:avLst/>
          </a:prstGeom>
          <a:noFill/>
          <a:ln>
            <a:noFill/>
          </a:ln>
        </p:spPr>
        <p:txBody>
          <a:bodyPr spcFirstLastPara="1" wrap="square" lIns="68550" tIns="68550" rIns="68550" bIns="68550" anchor="t" anchorCtr="0">
            <a:noAutofit/>
          </a:bodyPr>
          <a:lstStyle/>
          <a:p>
            <a:pPr marL="0" marR="0" lvl="0" indent="0" algn="ctr" rtl="0">
              <a:lnSpc>
                <a:spcPct val="90000"/>
              </a:lnSpc>
              <a:spcBef>
                <a:spcPts val="0"/>
              </a:spcBef>
              <a:spcAft>
                <a:spcPts val="0"/>
              </a:spcAft>
              <a:buNone/>
            </a:pPr>
            <a:r>
              <a:rPr lang="en-US" sz="1100">
                <a:solidFill>
                  <a:schemeClr val="dk1"/>
                </a:solidFill>
                <a:latin typeface="Calibri"/>
                <a:ea typeface="Calibri"/>
                <a:cs typeface="Calibri"/>
                <a:sym typeface="Calibri"/>
              </a:rPr>
              <a:t>Attitude</a:t>
            </a:r>
            <a:endParaRPr sz="11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None/>
            </a:pPr>
            <a:r>
              <a:rPr lang="en-US" sz="1100">
                <a:solidFill>
                  <a:schemeClr val="accent4"/>
                </a:solidFill>
                <a:latin typeface="Calibri"/>
                <a:ea typeface="Calibri"/>
                <a:cs typeface="Calibri"/>
                <a:sym typeface="Calibri"/>
              </a:rPr>
              <a:t>93.5% women and 93.4% men</a:t>
            </a:r>
            <a:endParaRPr sz="1100">
              <a:solidFill>
                <a:schemeClr val="accent4"/>
              </a:solidFill>
              <a:latin typeface="Calibri"/>
              <a:ea typeface="Calibri"/>
              <a:cs typeface="Calibri"/>
              <a:sym typeface="Calibri"/>
            </a:endParaRPr>
          </a:p>
          <a:p>
            <a:pPr marL="0" marR="0" lvl="0" indent="0" algn="ctr" rtl="0">
              <a:lnSpc>
                <a:spcPct val="90000"/>
              </a:lnSpc>
              <a:spcBef>
                <a:spcPts val="0"/>
              </a:spcBef>
              <a:spcAft>
                <a:spcPts val="0"/>
              </a:spcAft>
              <a:buNone/>
            </a:pPr>
            <a:r>
              <a:rPr lang="en-US" sz="1100">
                <a:solidFill>
                  <a:schemeClr val="dk1"/>
                </a:solidFill>
                <a:latin typeface="Calibri"/>
                <a:ea typeface="Calibri"/>
                <a:cs typeface="Calibri"/>
                <a:sym typeface="Calibri"/>
              </a:rPr>
              <a:t>had a positive attitude toward malaria treatment</a:t>
            </a:r>
            <a:endParaRPr sz="1100">
              <a:solidFill>
                <a:schemeClr val="dk1"/>
              </a:solidFill>
              <a:latin typeface="Calibri"/>
              <a:ea typeface="Calibri"/>
              <a:cs typeface="Calibri"/>
              <a:sym typeface="Calibri"/>
            </a:endParaRPr>
          </a:p>
        </p:txBody>
      </p:sp>
      <p:sp>
        <p:nvSpPr>
          <p:cNvPr id="728" name="Google Shape;728;p32"/>
          <p:cNvSpPr txBox="1"/>
          <p:nvPr/>
        </p:nvSpPr>
        <p:spPr>
          <a:xfrm>
            <a:off x="8686705" y="4387690"/>
            <a:ext cx="913275" cy="81945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100">
                <a:solidFill>
                  <a:schemeClr val="dk1"/>
                </a:solidFill>
                <a:latin typeface="Calibri"/>
                <a:ea typeface="Calibri"/>
                <a:cs typeface="Calibri"/>
                <a:sym typeface="Calibri"/>
              </a:rPr>
              <a:t>Efficacy</a:t>
            </a:r>
            <a:endParaRPr sz="11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None/>
            </a:pPr>
            <a:r>
              <a:rPr lang="en-US" sz="1100">
                <a:solidFill>
                  <a:schemeClr val="accent4"/>
                </a:solidFill>
                <a:latin typeface="Calibri"/>
                <a:ea typeface="Calibri"/>
                <a:cs typeface="Calibri"/>
                <a:sym typeface="Calibri"/>
              </a:rPr>
              <a:t>58.4%</a:t>
            </a:r>
            <a:endParaRPr sz="1100">
              <a:solidFill>
                <a:schemeClr val="accent4"/>
              </a:solidFill>
              <a:latin typeface="Calibri"/>
              <a:ea typeface="Calibri"/>
              <a:cs typeface="Calibri"/>
              <a:sym typeface="Calibri"/>
            </a:endParaRPr>
          </a:p>
          <a:p>
            <a:pPr marL="0" marR="0" lvl="0" indent="0" algn="ctr" rtl="0">
              <a:lnSpc>
                <a:spcPct val="90000"/>
              </a:lnSpc>
              <a:spcBef>
                <a:spcPts val="0"/>
              </a:spcBef>
              <a:spcAft>
                <a:spcPts val="0"/>
              </a:spcAft>
              <a:buNone/>
            </a:pPr>
            <a:r>
              <a:rPr lang="en-US" sz="1100">
                <a:solidFill>
                  <a:schemeClr val="dk1"/>
                </a:solidFill>
                <a:latin typeface="Calibri"/>
                <a:ea typeface="Calibri"/>
                <a:cs typeface="Calibri"/>
                <a:sym typeface="Calibri"/>
              </a:rPr>
              <a:t>believe diagnostic tests are effective</a:t>
            </a:r>
            <a:endParaRPr sz="1100">
              <a:solidFill>
                <a:schemeClr val="dk1"/>
              </a:solidFill>
              <a:latin typeface="Calibri"/>
              <a:ea typeface="Calibri"/>
              <a:cs typeface="Calibri"/>
              <a:sym typeface="Calibri"/>
            </a:endParaRPr>
          </a:p>
        </p:txBody>
      </p:sp>
      <p:sp>
        <p:nvSpPr>
          <p:cNvPr id="729" name="Google Shape;729;p32"/>
          <p:cNvSpPr txBox="1"/>
          <p:nvPr/>
        </p:nvSpPr>
        <p:spPr>
          <a:xfrm>
            <a:off x="8575958" y="1950676"/>
            <a:ext cx="1156500" cy="1097775"/>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100">
                <a:solidFill>
                  <a:schemeClr val="dk1"/>
                </a:solidFill>
                <a:latin typeface="Calibri"/>
                <a:ea typeface="Calibri"/>
                <a:cs typeface="Calibri"/>
                <a:sym typeface="Calibri"/>
              </a:rPr>
              <a:t>Self-Efficacy</a:t>
            </a:r>
            <a:endParaRPr sz="11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None/>
            </a:pPr>
            <a:r>
              <a:rPr lang="en-US" sz="1100">
                <a:solidFill>
                  <a:schemeClr val="accent4"/>
                </a:solidFill>
                <a:latin typeface="Calibri"/>
                <a:ea typeface="Calibri"/>
                <a:cs typeface="Calibri"/>
                <a:sym typeface="Calibri"/>
              </a:rPr>
              <a:t>94.7%</a:t>
            </a:r>
            <a:endParaRPr sz="1100">
              <a:solidFill>
                <a:schemeClr val="accent4"/>
              </a:solidFill>
              <a:latin typeface="Calibri"/>
              <a:ea typeface="Calibri"/>
              <a:cs typeface="Calibri"/>
              <a:sym typeface="Calibri"/>
            </a:endParaRPr>
          </a:p>
          <a:p>
            <a:pPr marL="0" marR="0" lvl="0" indent="0" algn="ctr" rtl="0">
              <a:lnSpc>
                <a:spcPct val="90000"/>
              </a:lnSpc>
              <a:spcBef>
                <a:spcPts val="0"/>
              </a:spcBef>
              <a:spcAft>
                <a:spcPts val="0"/>
              </a:spcAft>
              <a:buNone/>
            </a:pPr>
            <a:r>
              <a:rPr lang="en-US" sz="1100">
                <a:solidFill>
                  <a:schemeClr val="dk1"/>
                </a:solidFill>
                <a:latin typeface="Calibri"/>
                <a:ea typeface="Calibri"/>
                <a:cs typeface="Calibri"/>
                <a:sym typeface="Calibri"/>
              </a:rPr>
              <a:t>are confident they can take their child to a health facility at the first sign of malaria</a:t>
            </a:r>
            <a:endParaRPr sz="1100">
              <a:solidFill>
                <a:schemeClr val="dk1"/>
              </a:solidFill>
              <a:latin typeface="Calibri"/>
              <a:ea typeface="Calibri"/>
              <a:cs typeface="Calibri"/>
              <a:sym typeface="Calibri"/>
            </a:endParaRPr>
          </a:p>
        </p:txBody>
      </p:sp>
      <p:sp>
        <p:nvSpPr>
          <p:cNvPr id="730" name="Google Shape;730;p32"/>
          <p:cNvSpPr txBox="1"/>
          <p:nvPr/>
        </p:nvSpPr>
        <p:spPr>
          <a:xfrm>
            <a:off x="9195903" y="2981764"/>
            <a:ext cx="1289250" cy="1248075"/>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1100">
                <a:solidFill>
                  <a:schemeClr val="dk1"/>
                </a:solidFill>
                <a:latin typeface="Calibri"/>
                <a:ea typeface="Calibri"/>
                <a:cs typeface="Calibri"/>
                <a:sym typeface="Calibri"/>
              </a:rPr>
              <a:t>Norms</a:t>
            </a:r>
            <a:endParaRPr sz="11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None/>
            </a:pPr>
            <a:r>
              <a:rPr lang="en-US" sz="1100">
                <a:solidFill>
                  <a:schemeClr val="accent4"/>
                </a:solidFill>
                <a:latin typeface="Calibri"/>
                <a:ea typeface="Calibri"/>
                <a:cs typeface="Calibri"/>
                <a:sym typeface="Calibri"/>
              </a:rPr>
              <a:t>73.2%</a:t>
            </a:r>
            <a:endParaRPr sz="1100">
              <a:solidFill>
                <a:schemeClr val="accent4"/>
              </a:solidFill>
              <a:latin typeface="Calibri"/>
              <a:ea typeface="Calibri"/>
              <a:cs typeface="Calibri"/>
              <a:sym typeface="Calibri"/>
            </a:endParaRPr>
          </a:p>
          <a:p>
            <a:pPr marL="0" marR="0" lvl="0" indent="0" algn="ctr" rtl="0">
              <a:lnSpc>
                <a:spcPct val="90000"/>
              </a:lnSpc>
              <a:spcBef>
                <a:spcPts val="0"/>
              </a:spcBef>
              <a:spcAft>
                <a:spcPts val="0"/>
              </a:spcAft>
              <a:buNone/>
            </a:pPr>
            <a:r>
              <a:rPr lang="en-US" sz="1100">
                <a:solidFill>
                  <a:schemeClr val="dk1"/>
                </a:solidFill>
                <a:latin typeface="Calibri"/>
                <a:ea typeface="Calibri"/>
                <a:cs typeface="Calibri"/>
                <a:sym typeface="Calibri"/>
              </a:rPr>
              <a:t>believe most people in their community take their children to a health provider the same or next day a fever develops</a:t>
            </a:r>
            <a:endParaRPr sz="1100">
              <a:solidFill>
                <a:schemeClr val="dk1"/>
              </a:solidFill>
              <a:latin typeface="Calibri"/>
              <a:ea typeface="Calibri"/>
              <a:cs typeface="Calibri"/>
              <a:sym typeface="Calibri"/>
            </a:endParaRPr>
          </a:p>
        </p:txBody>
      </p:sp>
      <p:graphicFrame>
        <p:nvGraphicFramePr>
          <p:cNvPr id="731" name="Google Shape;731;p32"/>
          <p:cNvGraphicFramePr/>
          <p:nvPr/>
        </p:nvGraphicFramePr>
        <p:xfrm>
          <a:off x="349623" y="403412"/>
          <a:ext cx="3000000" cy="3000000"/>
        </p:xfrm>
        <a:graphic>
          <a:graphicData uri="http://schemas.openxmlformats.org/drawingml/2006/table">
            <a:tbl>
              <a:tblPr>
                <a:noFill/>
                <a:tableStyleId>{421535AC-5FC9-494A-91FA-33D89F7C158F}</a:tableStyleId>
              </a:tblPr>
              <a:tblGrid>
                <a:gridCol w="11349325">
                  <a:extLst>
                    <a:ext uri="{9D8B030D-6E8A-4147-A177-3AD203B41FA5}">
                      <a16:colId xmlns:a16="http://schemas.microsoft.com/office/drawing/2014/main" val="20000"/>
                    </a:ext>
                  </a:extLst>
                </a:gridCol>
              </a:tblGrid>
              <a:tr h="1842600">
                <a:tc>
                  <a:txBody>
                    <a:bodyPr/>
                    <a:lstStyle/>
                    <a:p>
                      <a:pPr marL="0" marR="0" lvl="0" indent="0" algn="ctr" rtl="0">
                        <a:lnSpc>
                          <a:spcPct val="115000"/>
                        </a:lnSpc>
                        <a:spcBef>
                          <a:spcPts val="0"/>
                        </a:spcBef>
                        <a:spcAft>
                          <a:spcPts val="0"/>
                        </a:spcAft>
                        <a:buNone/>
                      </a:pPr>
                      <a:r>
                        <a:rPr lang="en-US" sz="1100" b="1" u="none" strike="noStrike" cap="none">
                          <a:latin typeface="Arial"/>
                          <a:ea typeface="Arial"/>
                          <a:cs typeface="Arial"/>
                          <a:sym typeface="Arial"/>
                        </a:rPr>
                        <a:t>Summarize your data here in narrative form and paste it into the strategy template case management behavior analysis section</a:t>
                      </a:r>
                      <a:endParaRPr/>
                    </a:p>
                  </a:txBody>
                  <a:tcPr marL="50800" marR="38100" marT="63500" marB="63500"/>
                </a:tc>
                <a:extLst>
                  <a:ext uri="{0D108BD9-81ED-4DB2-BD59-A6C34878D82A}">
                    <a16:rowId xmlns:a16="http://schemas.microsoft.com/office/drawing/2014/main" val="10000"/>
                  </a:ext>
                </a:extLst>
              </a:tr>
              <a:tr h="4122125">
                <a:tc>
                  <a:txBody>
                    <a:bodyPr/>
                    <a:lstStyle/>
                    <a:p>
                      <a:pPr marL="0" marR="0" lvl="0" indent="0" algn="l" rtl="0">
                        <a:lnSpc>
                          <a:spcPct val="115000"/>
                        </a:lnSpc>
                        <a:spcBef>
                          <a:spcPts val="0"/>
                        </a:spcBef>
                        <a:spcAft>
                          <a:spcPts val="0"/>
                        </a:spcAft>
                        <a:buNone/>
                      </a:pPr>
                      <a:r>
                        <a:rPr lang="en-US" sz="1100" u="none" strike="noStrike" cap="none"/>
                        <a:t>Behavior analysis:</a:t>
                      </a:r>
                      <a:endParaRPr/>
                    </a:p>
                    <a:p>
                      <a:pPr marL="0" marR="0" lvl="0" indent="0" algn="l" rtl="0">
                        <a:lnSpc>
                          <a:spcPct val="115000"/>
                        </a:lnSpc>
                        <a:spcBef>
                          <a:spcPts val="0"/>
                        </a:spcBef>
                        <a:spcAft>
                          <a:spcPts val="0"/>
                        </a:spcAft>
                        <a:buNone/>
                      </a:pPr>
                      <a:r>
                        <a:rPr lang="en-US" sz="1100" u="none" strike="noStrike" cap="none"/>
                        <a:t> </a:t>
                      </a:r>
                      <a:endParaRPr/>
                    </a:p>
                    <a:p>
                      <a:pPr marL="0" marR="0" lvl="0" indent="0" algn="l" rtl="0">
                        <a:lnSpc>
                          <a:spcPct val="115000"/>
                        </a:lnSpc>
                        <a:spcBef>
                          <a:spcPts val="0"/>
                        </a:spcBef>
                        <a:spcAft>
                          <a:spcPts val="0"/>
                        </a:spcAft>
                        <a:buNone/>
                      </a:pPr>
                      <a:r>
                        <a:rPr lang="en-US" sz="11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24"/>
                                        </p:tgtEl>
                                        <p:attrNameLst>
                                          <p:attrName>style.visibility</p:attrName>
                                        </p:attrNameLst>
                                      </p:cBhvr>
                                      <p:to>
                                        <p:strVal val="visible"/>
                                      </p:to>
                                    </p:set>
                                    <p:animEffect transition="in" filter="fade">
                                      <p:cBhvr>
                                        <p:cTn id="7" dur="200"/>
                                        <p:tgtEl>
                                          <p:spTgt spid="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36"/>
        <p:cNvGrpSpPr/>
        <p:nvPr/>
      </p:nvGrpSpPr>
      <p:grpSpPr>
        <a:xfrm>
          <a:off x="0" y="0"/>
          <a:ext cx="0" cy="0"/>
          <a:chOff x="0" y="0"/>
          <a:chExt cx="0" cy="0"/>
        </a:xfrm>
      </p:grpSpPr>
      <p:sp>
        <p:nvSpPr>
          <p:cNvPr id="737" name="Google Shape;737;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Audience analysis and strategic approaches</a:t>
            </a:r>
            <a:endParaRPr/>
          </a:p>
        </p:txBody>
      </p:sp>
      <p:sp>
        <p:nvSpPr>
          <p:cNvPr id="738" name="Google Shape;738;p3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Clr>
                <a:schemeClr val="dk1"/>
              </a:buClr>
              <a:buSzPts val="2800"/>
              <a:buChar char="•"/>
            </a:pPr>
            <a:r>
              <a:rPr lang="en-US"/>
              <a:t>An </a:t>
            </a:r>
            <a:r>
              <a:rPr lang="en-US" b="1"/>
              <a:t>audience analysis </a:t>
            </a:r>
            <a:r>
              <a:rPr lang="en-US"/>
              <a:t>should describe primary, secondary, and tertiary audience characteristics as they relate to each behaviour. Both socio-demographic (sex, age, language, etc.) and psycho-social characteristics (personality, attitudes, beliefs, values, emotions, etc.) should be described, as well as any available data on media consumption habits, message exposure, and message recall among specific sub-groups</a:t>
            </a:r>
            <a:endParaRPr/>
          </a:p>
          <a:p>
            <a:pPr marL="228600" lvl="0" indent="-228600" algn="l" rtl="0">
              <a:lnSpc>
                <a:spcPct val="80000"/>
              </a:lnSpc>
              <a:spcBef>
                <a:spcPts val="1000"/>
              </a:spcBef>
              <a:spcAft>
                <a:spcPts val="0"/>
              </a:spcAft>
              <a:buClr>
                <a:schemeClr val="dk1"/>
              </a:buClr>
              <a:buSzPts val="2800"/>
              <a:buChar char="•"/>
            </a:pPr>
            <a:r>
              <a:rPr lang="en-US" b="1"/>
              <a:t>Strategic approaches </a:t>
            </a:r>
            <a:r>
              <a:rPr lang="en-US"/>
              <a:t>should describe how to best reach and influence each audience. Following the socio-ecological model, use the audience analysis to specify how to reach and influence each audience at the structural, social, and individual level.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42"/>
        <p:cNvGrpSpPr/>
        <p:nvPr/>
      </p:nvGrpSpPr>
      <p:grpSpPr>
        <a:xfrm>
          <a:off x="0" y="0"/>
          <a:ext cx="0" cy="0"/>
          <a:chOff x="0" y="0"/>
          <a:chExt cx="0" cy="0"/>
        </a:xfrm>
      </p:grpSpPr>
      <p:sp>
        <p:nvSpPr>
          <p:cNvPr id="743" name="Google Shape;743;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Audience analysis and strategic approaches</a:t>
            </a:r>
            <a:endParaRPr/>
          </a:p>
        </p:txBody>
      </p:sp>
      <p:graphicFrame>
        <p:nvGraphicFramePr>
          <p:cNvPr id="744" name="Google Shape;744;p34"/>
          <p:cNvGraphicFramePr/>
          <p:nvPr/>
        </p:nvGraphicFramePr>
        <p:xfrm>
          <a:off x="838200" y="1593469"/>
          <a:ext cx="3000000" cy="3000000"/>
        </p:xfrm>
        <a:graphic>
          <a:graphicData uri="http://schemas.openxmlformats.org/drawingml/2006/table">
            <a:tbl>
              <a:tblPr>
                <a:noFill/>
                <a:tableStyleId>{421535AC-5FC9-494A-91FA-33D89F7C158F}</a:tableStyleId>
              </a:tblPr>
              <a:tblGrid>
                <a:gridCol w="10515600">
                  <a:extLst>
                    <a:ext uri="{9D8B030D-6E8A-4147-A177-3AD203B41FA5}">
                      <a16:colId xmlns:a16="http://schemas.microsoft.com/office/drawing/2014/main" val="20000"/>
                    </a:ext>
                  </a:extLst>
                </a:gridCol>
              </a:tblGrid>
              <a:tr h="398675">
                <a:tc>
                  <a:txBody>
                    <a:bodyPr/>
                    <a:lstStyle/>
                    <a:p>
                      <a:pPr marL="0" marR="0" lvl="0" indent="0" algn="ctr" rtl="0">
                        <a:lnSpc>
                          <a:spcPct val="115000"/>
                        </a:lnSpc>
                        <a:spcBef>
                          <a:spcPts val="0"/>
                        </a:spcBef>
                        <a:spcAft>
                          <a:spcPts val="0"/>
                        </a:spcAft>
                        <a:buNone/>
                      </a:pPr>
                      <a:r>
                        <a:rPr lang="en-US" sz="1100" u="none" strike="noStrike" cap="none"/>
                        <a:t>Case management audience analysis</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0"/>
                  </a:ext>
                </a:extLst>
              </a:tr>
              <a:tr h="1899150">
                <a:tc>
                  <a:txBody>
                    <a:bodyPr/>
                    <a:lstStyle/>
                    <a:p>
                      <a:pPr marL="0" marR="0" lvl="0" indent="0" algn="l" rtl="0">
                        <a:lnSpc>
                          <a:spcPct val="115000"/>
                        </a:lnSpc>
                        <a:spcBef>
                          <a:spcPts val="0"/>
                        </a:spcBef>
                        <a:spcAft>
                          <a:spcPts val="0"/>
                        </a:spcAft>
                        <a:buNone/>
                      </a:pPr>
                      <a:endParaRPr sz="1100" u="none" strike="noStrike" cap="none"/>
                    </a:p>
                    <a:p>
                      <a:pPr marL="0" marR="0" lvl="0" indent="0" algn="l" rtl="0">
                        <a:lnSpc>
                          <a:spcPct val="115000"/>
                        </a:lnSpc>
                        <a:spcBef>
                          <a:spcPts val="0"/>
                        </a:spcBef>
                        <a:spcAft>
                          <a:spcPts val="0"/>
                        </a:spcAft>
                        <a:buNone/>
                      </a:pPr>
                      <a:r>
                        <a:rPr lang="en-US" sz="1100" b="1" u="none" strike="noStrike" cap="none"/>
                        <a:t>Audience analysis:</a:t>
                      </a:r>
                      <a:endParaRPr/>
                    </a:p>
                    <a:p>
                      <a:pPr marL="0" marR="0" lvl="0" indent="0" algn="l" rtl="0">
                        <a:lnSpc>
                          <a:spcPct val="115000"/>
                        </a:lnSpc>
                        <a:spcBef>
                          <a:spcPts val="0"/>
                        </a:spcBef>
                        <a:spcAft>
                          <a:spcPts val="0"/>
                        </a:spcAft>
                        <a:buNone/>
                      </a:pPr>
                      <a:endParaRPr sz="1100" b="1" u="none" strike="noStrike" cap="none"/>
                    </a:p>
                    <a:p>
                      <a:pPr marL="0" marR="0" lvl="0" indent="0" algn="l" rtl="0">
                        <a:lnSpc>
                          <a:spcPct val="115000"/>
                        </a:lnSpc>
                        <a:spcBef>
                          <a:spcPts val="0"/>
                        </a:spcBef>
                        <a:spcAft>
                          <a:spcPts val="0"/>
                        </a:spcAft>
                        <a:buNone/>
                      </a:pPr>
                      <a:r>
                        <a:rPr lang="en-US" sz="1100" u="none" strike="noStrike" cap="none"/>
                        <a:t>Primary audience:</a:t>
                      </a:r>
                      <a:endParaRPr/>
                    </a:p>
                    <a:p>
                      <a:pPr marL="0" marR="0" lvl="0" indent="0" algn="l" rtl="0">
                        <a:lnSpc>
                          <a:spcPct val="115000"/>
                        </a:lnSpc>
                        <a:spcBef>
                          <a:spcPts val="0"/>
                        </a:spcBef>
                        <a:spcAft>
                          <a:spcPts val="0"/>
                        </a:spcAft>
                        <a:buNone/>
                      </a:pPr>
                      <a:r>
                        <a:rPr lang="en-US" sz="1100" u="none" strike="noStrike" cap="none"/>
                        <a:t> </a:t>
                      </a:r>
                      <a:endParaRPr/>
                    </a:p>
                    <a:p>
                      <a:pPr marL="0" marR="0" lvl="0" indent="0" algn="l" rtl="0">
                        <a:lnSpc>
                          <a:spcPct val="115000"/>
                        </a:lnSpc>
                        <a:spcBef>
                          <a:spcPts val="0"/>
                        </a:spcBef>
                        <a:spcAft>
                          <a:spcPts val="0"/>
                        </a:spcAft>
                        <a:buNone/>
                      </a:pPr>
                      <a:r>
                        <a:rPr lang="en-US" sz="1100" u="none" strike="noStrike" cap="none"/>
                        <a:t>Secondary audiences:</a:t>
                      </a:r>
                      <a:endParaRPr/>
                    </a:p>
                    <a:p>
                      <a:pPr marL="0" marR="0" lvl="0" indent="0" algn="l" rtl="0">
                        <a:lnSpc>
                          <a:spcPct val="115000"/>
                        </a:lnSpc>
                        <a:spcBef>
                          <a:spcPts val="0"/>
                        </a:spcBef>
                        <a:spcAft>
                          <a:spcPts val="0"/>
                        </a:spcAft>
                        <a:buNone/>
                      </a:pPr>
                      <a:r>
                        <a:rPr lang="en-US" sz="1100" u="none" strike="noStrike" cap="none"/>
                        <a:t> </a:t>
                      </a:r>
                      <a:endParaRPr/>
                    </a:p>
                    <a:p>
                      <a:pPr marL="0" marR="0" lvl="0" indent="0" algn="l" rtl="0">
                        <a:lnSpc>
                          <a:spcPct val="115000"/>
                        </a:lnSpc>
                        <a:spcBef>
                          <a:spcPts val="0"/>
                        </a:spcBef>
                        <a:spcAft>
                          <a:spcPts val="0"/>
                        </a:spcAft>
                        <a:buNone/>
                      </a:pPr>
                      <a:r>
                        <a:rPr lang="en-US" sz="1100" u="none" strike="noStrike" cap="none"/>
                        <a:t>Tertiary audiences:</a:t>
                      </a:r>
                      <a:endParaRPr/>
                    </a:p>
                    <a:p>
                      <a:pPr marL="0" marR="0" lvl="0" indent="0" algn="l" rtl="0">
                        <a:lnSpc>
                          <a:spcPct val="115000"/>
                        </a:lnSpc>
                        <a:spcBef>
                          <a:spcPts val="0"/>
                        </a:spcBef>
                        <a:spcAft>
                          <a:spcPts val="0"/>
                        </a:spcAft>
                        <a:buNone/>
                      </a:pPr>
                      <a:r>
                        <a:rPr lang="en-US" sz="1100" u="none" strike="noStrike" cap="none"/>
                        <a:t> </a:t>
                      </a:r>
                      <a:endParaRPr/>
                    </a:p>
                  </a:txBody>
                  <a:tcPr marL="50800" marR="38100" marT="63500" marB="63500"/>
                </a:tc>
                <a:extLst>
                  <a:ext uri="{0D108BD9-81ED-4DB2-BD59-A6C34878D82A}">
                    <a16:rowId xmlns:a16="http://schemas.microsoft.com/office/drawing/2014/main" val="10001"/>
                  </a:ext>
                </a:extLst>
              </a:tr>
              <a:tr h="1899150">
                <a:tc>
                  <a:txBody>
                    <a:bodyPr/>
                    <a:lstStyle/>
                    <a:p>
                      <a:pPr marL="0" marR="0" lvl="0" indent="0" algn="l" rtl="0">
                        <a:lnSpc>
                          <a:spcPct val="115000"/>
                        </a:lnSpc>
                        <a:spcBef>
                          <a:spcPts val="0"/>
                        </a:spcBef>
                        <a:spcAft>
                          <a:spcPts val="0"/>
                        </a:spcAft>
                        <a:buNone/>
                      </a:pPr>
                      <a:r>
                        <a:rPr lang="en-US" sz="1100" b="1" u="none" strike="noStrike" cap="none"/>
                        <a:t>Strategic communication approaches: </a:t>
                      </a:r>
                      <a:endParaRPr/>
                    </a:p>
                    <a:p>
                      <a:pPr marL="0" marR="0" lvl="0" indent="0" algn="l" rtl="0">
                        <a:lnSpc>
                          <a:spcPct val="115000"/>
                        </a:lnSpc>
                        <a:spcBef>
                          <a:spcPts val="0"/>
                        </a:spcBef>
                        <a:spcAft>
                          <a:spcPts val="0"/>
                        </a:spcAft>
                        <a:buNone/>
                      </a:pPr>
                      <a:r>
                        <a:rPr lang="en-US" sz="1100" u="none" strike="noStrike" cap="none"/>
                        <a:t> </a:t>
                      </a:r>
                      <a:endParaRPr/>
                    </a:p>
                    <a:p>
                      <a:pPr marL="0" marR="0" lvl="0" indent="0" algn="l" rtl="0">
                        <a:lnSpc>
                          <a:spcPct val="115000"/>
                        </a:lnSpc>
                        <a:spcBef>
                          <a:spcPts val="0"/>
                        </a:spcBef>
                        <a:spcAft>
                          <a:spcPts val="0"/>
                        </a:spcAft>
                        <a:buNone/>
                      </a:pPr>
                      <a:r>
                        <a:rPr lang="en-US" sz="1100" u="none" strike="noStrike" cap="none"/>
                        <a:t>Primary audience:</a:t>
                      </a:r>
                      <a:endParaRPr/>
                    </a:p>
                    <a:p>
                      <a:pPr marL="0" marR="0" lvl="0" indent="0" algn="l" rtl="0">
                        <a:lnSpc>
                          <a:spcPct val="115000"/>
                        </a:lnSpc>
                        <a:spcBef>
                          <a:spcPts val="0"/>
                        </a:spcBef>
                        <a:spcAft>
                          <a:spcPts val="0"/>
                        </a:spcAft>
                        <a:buNone/>
                      </a:pPr>
                      <a:r>
                        <a:rPr lang="en-US" sz="1100" u="none" strike="noStrike" cap="none"/>
                        <a:t> </a:t>
                      </a:r>
                      <a:endParaRPr/>
                    </a:p>
                    <a:p>
                      <a:pPr marL="0" marR="0" lvl="0" indent="0" algn="l" rtl="0">
                        <a:lnSpc>
                          <a:spcPct val="115000"/>
                        </a:lnSpc>
                        <a:spcBef>
                          <a:spcPts val="0"/>
                        </a:spcBef>
                        <a:spcAft>
                          <a:spcPts val="0"/>
                        </a:spcAft>
                        <a:buNone/>
                      </a:pPr>
                      <a:r>
                        <a:rPr lang="en-US" sz="1100" u="none" strike="noStrike" cap="none"/>
                        <a:t>Secondary audiences:</a:t>
                      </a:r>
                      <a:endParaRPr/>
                    </a:p>
                    <a:p>
                      <a:pPr marL="0" marR="0" lvl="0" indent="0" algn="l" rtl="0">
                        <a:lnSpc>
                          <a:spcPct val="115000"/>
                        </a:lnSpc>
                        <a:spcBef>
                          <a:spcPts val="0"/>
                        </a:spcBef>
                        <a:spcAft>
                          <a:spcPts val="0"/>
                        </a:spcAft>
                        <a:buNone/>
                      </a:pPr>
                      <a:r>
                        <a:rPr lang="en-US" sz="1100" u="none" strike="noStrike" cap="none"/>
                        <a:t> </a:t>
                      </a:r>
                      <a:endParaRPr/>
                    </a:p>
                    <a:p>
                      <a:pPr marL="0" marR="0" lvl="0" indent="0" algn="l" rtl="0">
                        <a:lnSpc>
                          <a:spcPct val="115000"/>
                        </a:lnSpc>
                        <a:spcBef>
                          <a:spcPts val="0"/>
                        </a:spcBef>
                        <a:spcAft>
                          <a:spcPts val="0"/>
                        </a:spcAft>
                        <a:buNone/>
                      </a:pPr>
                      <a:r>
                        <a:rPr lang="en-US" sz="1100" u="none" strike="noStrike" cap="none"/>
                        <a:t>Tertiary audiences:</a:t>
                      </a:r>
                      <a:endParaRPr/>
                    </a:p>
                  </a:txBody>
                  <a:tcPr marL="50800" marR="38100" marT="63500" marB="63500"/>
                </a:tc>
                <a:extLst>
                  <a:ext uri="{0D108BD9-81ED-4DB2-BD59-A6C34878D82A}">
                    <a16:rowId xmlns:a16="http://schemas.microsoft.com/office/drawing/2014/main" val="10002"/>
                  </a:ext>
                </a:extLst>
              </a:tr>
              <a:tr h="529650">
                <a:tc>
                  <a:txBody>
                    <a:bodyPr/>
                    <a:lstStyle/>
                    <a:p>
                      <a:pPr marL="0" marR="0" lvl="0" indent="0" algn="l" rtl="0">
                        <a:lnSpc>
                          <a:spcPct val="115000"/>
                        </a:lnSpc>
                        <a:spcBef>
                          <a:spcPts val="0"/>
                        </a:spcBef>
                        <a:spcAft>
                          <a:spcPts val="0"/>
                        </a:spcAft>
                        <a:buNone/>
                      </a:pPr>
                      <a:r>
                        <a:rPr lang="en-US" sz="1100" u="none" strike="noStrike" cap="none"/>
                        <a:t>(</a:t>
                      </a:r>
                      <a:r>
                        <a:rPr lang="en-US" sz="1100" b="1" u="none" strike="noStrike" cap="none"/>
                        <a:t>Where appropriate) Considerations for low, very low, and zero transmission:</a:t>
                      </a:r>
                      <a:endParaRPr sz="1100" b="1"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49"/>
        <p:cNvGrpSpPr/>
        <p:nvPr/>
      </p:nvGrpSpPr>
      <p:grpSpPr>
        <a:xfrm>
          <a:off x="0" y="0"/>
          <a:ext cx="0" cy="0"/>
          <a:chOff x="0" y="0"/>
          <a:chExt cx="0" cy="0"/>
        </a:xfrm>
      </p:grpSpPr>
      <p:sp>
        <p:nvSpPr>
          <p:cNvPr id="750" name="Google Shape;750;p3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Behavior-specific communication plans</a:t>
            </a:r>
            <a:endParaRPr/>
          </a:p>
        </p:txBody>
      </p:sp>
      <p:sp>
        <p:nvSpPr>
          <p:cNvPr id="751" name="Google Shape;751;p35"/>
          <p:cNvSpPr txBox="1">
            <a:spLocks noGrp="1"/>
          </p:cNvSpPr>
          <p:nvPr>
            <p:ph type="body" idx="1"/>
          </p:nvPr>
        </p:nvSpPr>
        <p:spPr>
          <a:xfrm>
            <a:off x="838200" y="1690688"/>
            <a:ext cx="10515600" cy="435133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a:t>Each intervention-specific plan should contain </a:t>
            </a:r>
            <a:r>
              <a:rPr lang="en-US" b="1"/>
              <a:t>behavior-specific plans</a:t>
            </a:r>
            <a:r>
              <a:rPr lang="en-US"/>
              <a:t>, which address specific behavioural objectives. A behavioural objective articulates what behavior must change. Behavioural objectives measure a single behavior and specify the audience whose behavior is expected to change.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56"/>
        <p:cNvGrpSpPr/>
        <p:nvPr/>
      </p:nvGrpSpPr>
      <p:grpSpPr>
        <a:xfrm>
          <a:off x="0" y="0"/>
          <a:ext cx="0" cy="0"/>
          <a:chOff x="0" y="0"/>
          <a:chExt cx="0" cy="0"/>
        </a:xfrm>
      </p:grpSpPr>
      <p:sp>
        <p:nvSpPr>
          <p:cNvPr id="757" name="Google Shape;757;p3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Case management behavior no.1 [list here]</a:t>
            </a:r>
            <a:endParaRPr/>
          </a:p>
        </p:txBody>
      </p:sp>
      <p:graphicFrame>
        <p:nvGraphicFramePr>
          <p:cNvPr id="758" name="Google Shape;758;p36"/>
          <p:cNvGraphicFramePr/>
          <p:nvPr/>
        </p:nvGraphicFramePr>
        <p:xfrm>
          <a:off x="948904" y="1500995"/>
          <a:ext cx="3000000" cy="3000000"/>
        </p:xfrm>
        <a:graphic>
          <a:graphicData uri="http://schemas.openxmlformats.org/drawingml/2006/table">
            <a:tbl>
              <a:tblPr>
                <a:noFill/>
                <a:tableStyleId>{421535AC-5FC9-494A-91FA-33D89F7C158F}</a:tableStyleId>
              </a:tblPr>
              <a:tblGrid>
                <a:gridCol w="1753950">
                  <a:extLst>
                    <a:ext uri="{9D8B030D-6E8A-4147-A177-3AD203B41FA5}">
                      <a16:colId xmlns:a16="http://schemas.microsoft.com/office/drawing/2014/main" val="20000"/>
                    </a:ext>
                  </a:extLst>
                </a:gridCol>
                <a:gridCol w="8761650">
                  <a:extLst>
                    <a:ext uri="{9D8B030D-6E8A-4147-A177-3AD203B41FA5}">
                      <a16:colId xmlns:a16="http://schemas.microsoft.com/office/drawing/2014/main" val="20001"/>
                    </a:ext>
                  </a:extLst>
                </a:gridCol>
              </a:tblGrid>
              <a:tr h="765600">
                <a:tc rowSpan="5">
                  <a:txBody>
                    <a:bodyPr/>
                    <a:lstStyle/>
                    <a:p>
                      <a:pPr marL="0" marR="0" lvl="0" indent="0" algn="l" rtl="0">
                        <a:lnSpc>
                          <a:spcPct val="106000"/>
                        </a:lnSpc>
                        <a:spcBef>
                          <a:spcPts val="0"/>
                        </a:spcBef>
                        <a:spcAft>
                          <a:spcPts val="0"/>
                        </a:spcAft>
                        <a:buNone/>
                      </a:pPr>
                      <a:r>
                        <a:rPr lang="en-US" sz="1000" u="none" strike="noStrike" cap="none"/>
                        <a:t>Behavior objective [list here]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tc>
                  <a:txBody>
                    <a:bodyPr/>
                    <a:lstStyle/>
                    <a:p>
                      <a:pPr marL="0" marR="0" lvl="0" indent="0" algn="l" rtl="0">
                        <a:lnSpc>
                          <a:spcPct val="106000"/>
                        </a:lnSpc>
                        <a:spcBef>
                          <a:spcPts val="0"/>
                        </a:spcBef>
                        <a:spcAft>
                          <a:spcPts val="0"/>
                        </a:spcAft>
                        <a:buNone/>
                      </a:pPr>
                      <a:r>
                        <a:rPr lang="en-US" sz="1000" u="none" strike="noStrike" cap="none"/>
                        <a:t>Primary audience: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0"/>
                  </a:ext>
                </a:extLst>
              </a:tr>
              <a:tr h="765600">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Secondary audience::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1"/>
                  </a:ext>
                </a:extLst>
              </a:tr>
              <a:tr h="1377475">
                <a:tc vMerge="1">
                  <a:txBody>
                    <a:bodyPr/>
                    <a:lstStyle/>
                    <a:p>
                      <a:endParaRPr lang="en-US"/>
                    </a:p>
                  </a:txBody>
                  <a:tcPr/>
                </a:tc>
                <a:tc>
                  <a:txBody>
                    <a:bodyPr/>
                    <a:lstStyle/>
                    <a:p>
                      <a:pPr marL="0" marR="0" lvl="0" indent="0" algn="l" rtl="0">
                        <a:lnSpc>
                          <a:spcPct val="115000"/>
                        </a:lnSpc>
                        <a:spcBef>
                          <a:spcPts val="0"/>
                        </a:spcBef>
                        <a:spcAft>
                          <a:spcPts val="0"/>
                        </a:spcAft>
                        <a:buNone/>
                      </a:pPr>
                      <a:r>
                        <a:rPr lang="en-US" sz="1000" u="none" strike="noStrike" cap="none"/>
                        <a:t>Communication objective n°1 :</a:t>
                      </a:r>
                      <a:endParaRPr sz="1100" u="none" strike="noStrike" cap="none"/>
                    </a:p>
                    <a:p>
                      <a:pPr marL="0" marR="0" lvl="0" indent="0" algn="l" rtl="0">
                        <a:lnSpc>
                          <a:spcPct val="115000"/>
                        </a:lnSpc>
                        <a:spcBef>
                          <a:spcPts val="0"/>
                        </a:spcBef>
                        <a:spcAft>
                          <a:spcPts val="0"/>
                        </a:spcAft>
                        <a:buNone/>
                      </a:pPr>
                      <a:r>
                        <a:rPr lang="en-US" sz="1000" u="none" strike="noStrike" cap="none"/>
                        <a:t> </a:t>
                      </a:r>
                      <a:endParaRPr sz="1100" u="none" strike="noStrike" cap="none"/>
                    </a:p>
                    <a:p>
                      <a:pPr marL="0" marR="0" lvl="0" indent="0" algn="l" rtl="0">
                        <a:lnSpc>
                          <a:spcPct val="106000"/>
                        </a:lnSpc>
                        <a:spcBef>
                          <a:spcPts val="0"/>
                        </a:spcBef>
                        <a:spcAft>
                          <a:spcPts val="0"/>
                        </a:spcAft>
                        <a:buNone/>
                      </a:pPr>
                      <a:r>
                        <a:rPr lang="en-US" sz="1000" u="none" strike="noStrike" cap="none"/>
                        <a:t>Communication objective n°2 :</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2"/>
                  </a:ext>
                </a:extLst>
              </a:tr>
              <a:tr h="483625">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Key benefit: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3"/>
                  </a:ext>
                </a:extLst>
              </a:tr>
              <a:tr h="765600">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Supporting points:</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4"/>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62"/>
        <p:cNvGrpSpPr/>
        <p:nvPr/>
      </p:nvGrpSpPr>
      <p:grpSpPr>
        <a:xfrm>
          <a:off x="0" y="0"/>
          <a:ext cx="0" cy="0"/>
          <a:chOff x="0" y="0"/>
          <a:chExt cx="0" cy="0"/>
        </a:xfrm>
      </p:grpSpPr>
      <p:sp>
        <p:nvSpPr>
          <p:cNvPr id="763" name="Google Shape;763;p3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Case management behavior no.2 [list here]</a:t>
            </a:r>
            <a:endParaRPr/>
          </a:p>
        </p:txBody>
      </p:sp>
      <p:graphicFrame>
        <p:nvGraphicFramePr>
          <p:cNvPr id="764" name="Google Shape;764;p37"/>
          <p:cNvGraphicFramePr/>
          <p:nvPr/>
        </p:nvGraphicFramePr>
        <p:xfrm>
          <a:off x="948904" y="1500995"/>
          <a:ext cx="3000000" cy="3000000"/>
        </p:xfrm>
        <a:graphic>
          <a:graphicData uri="http://schemas.openxmlformats.org/drawingml/2006/table">
            <a:tbl>
              <a:tblPr>
                <a:noFill/>
                <a:tableStyleId>{421535AC-5FC9-494A-91FA-33D89F7C158F}</a:tableStyleId>
              </a:tblPr>
              <a:tblGrid>
                <a:gridCol w="1753950">
                  <a:extLst>
                    <a:ext uri="{9D8B030D-6E8A-4147-A177-3AD203B41FA5}">
                      <a16:colId xmlns:a16="http://schemas.microsoft.com/office/drawing/2014/main" val="20000"/>
                    </a:ext>
                  </a:extLst>
                </a:gridCol>
                <a:gridCol w="8761650">
                  <a:extLst>
                    <a:ext uri="{9D8B030D-6E8A-4147-A177-3AD203B41FA5}">
                      <a16:colId xmlns:a16="http://schemas.microsoft.com/office/drawing/2014/main" val="20001"/>
                    </a:ext>
                  </a:extLst>
                </a:gridCol>
              </a:tblGrid>
              <a:tr h="765600">
                <a:tc rowSpan="5">
                  <a:txBody>
                    <a:bodyPr/>
                    <a:lstStyle/>
                    <a:p>
                      <a:pPr marL="0" marR="0" lvl="0" indent="0" algn="l" rtl="0">
                        <a:lnSpc>
                          <a:spcPct val="106000"/>
                        </a:lnSpc>
                        <a:spcBef>
                          <a:spcPts val="0"/>
                        </a:spcBef>
                        <a:spcAft>
                          <a:spcPts val="0"/>
                        </a:spcAft>
                        <a:buNone/>
                      </a:pPr>
                      <a:r>
                        <a:rPr lang="en-US" sz="1000" u="none" strike="noStrike" cap="none"/>
                        <a:t>Behavior objective [list here]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tc>
                  <a:txBody>
                    <a:bodyPr/>
                    <a:lstStyle/>
                    <a:p>
                      <a:pPr marL="0" marR="0" lvl="0" indent="0" algn="l" rtl="0">
                        <a:lnSpc>
                          <a:spcPct val="106000"/>
                        </a:lnSpc>
                        <a:spcBef>
                          <a:spcPts val="0"/>
                        </a:spcBef>
                        <a:spcAft>
                          <a:spcPts val="0"/>
                        </a:spcAft>
                        <a:buNone/>
                      </a:pPr>
                      <a:r>
                        <a:rPr lang="en-US" sz="1000" u="none" strike="noStrike" cap="none"/>
                        <a:t>Primary audience: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0"/>
                  </a:ext>
                </a:extLst>
              </a:tr>
              <a:tr h="765600">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Secondary audience: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1"/>
                  </a:ext>
                </a:extLst>
              </a:tr>
              <a:tr h="1377475">
                <a:tc vMerge="1">
                  <a:txBody>
                    <a:bodyPr/>
                    <a:lstStyle/>
                    <a:p>
                      <a:endParaRPr lang="en-US"/>
                    </a:p>
                  </a:txBody>
                  <a:tcPr/>
                </a:tc>
                <a:tc>
                  <a:txBody>
                    <a:bodyPr/>
                    <a:lstStyle/>
                    <a:p>
                      <a:pPr marL="0" marR="0" lvl="0" indent="0" algn="l" rtl="0">
                        <a:lnSpc>
                          <a:spcPct val="115000"/>
                        </a:lnSpc>
                        <a:spcBef>
                          <a:spcPts val="0"/>
                        </a:spcBef>
                        <a:spcAft>
                          <a:spcPts val="0"/>
                        </a:spcAft>
                        <a:buNone/>
                      </a:pPr>
                      <a:r>
                        <a:rPr lang="en-US" sz="1000" u="none" strike="noStrike" cap="none"/>
                        <a:t>Communication objective n°1 :</a:t>
                      </a:r>
                      <a:endParaRPr sz="1100" u="none" strike="noStrike" cap="none"/>
                    </a:p>
                    <a:p>
                      <a:pPr marL="0" marR="0" lvl="0" indent="0" algn="l" rtl="0">
                        <a:lnSpc>
                          <a:spcPct val="115000"/>
                        </a:lnSpc>
                        <a:spcBef>
                          <a:spcPts val="0"/>
                        </a:spcBef>
                        <a:spcAft>
                          <a:spcPts val="0"/>
                        </a:spcAft>
                        <a:buNone/>
                      </a:pPr>
                      <a:r>
                        <a:rPr lang="en-US" sz="1000" u="none" strike="noStrike" cap="none"/>
                        <a:t> </a:t>
                      </a:r>
                      <a:endParaRPr sz="1100" u="none" strike="noStrike" cap="none"/>
                    </a:p>
                    <a:p>
                      <a:pPr marL="0" marR="0" lvl="0" indent="0" algn="l" rtl="0">
                        <a:lnSpc>
                          <a:spcPct val="106000"/>
                        </a:lnSpc>
                        <a:spcBef>
                          <a:spcPts val="0"/>
                        </a:spcBef>
                        <a:spcAft>
                          <a:spcPts val="0"/>
                        </a:spcAft>
                        <a:buNone/>
                      </a:pPr>
                      <a:r>
                        <a:rPr lang="en-US" sz="1000" u="none" strike="noStrike" cap="none"/>
                        <a:t>Communication objective n°2 :</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2"/>
                  </a:ext>
                </a:extLst>
              </a:tr>
              <a:tr h="483625">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Key benefit: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3"/>
                  </a:ext>
                </a:extLst>
              </a:tr>
              <a:tr h="765600">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Supporting points:</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4"/>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68"/>
        <p:cNvGrpSpPr/>
        <p:nvPr/>
      </p:nvGrpSpPr>
      <p:grpSpPr>
        <a:xfrm>
          <a:off x="0" y="0"/>
          <a:ext cx="0" cy="0"/>
          <a:chOff x="0" y="0"/>
          <a:chExt cx="0" cy="0"/>
        </a:xfrm>
      </p:grpSpPr>
      <p:sp>
        <p:nvSpPr>
          <p:cNvPr id="769" name="Google Shape;769;p3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Case management behavior no.3 [list here]</a:t>
            </a:r>
            <a:endParaRPr/>
          </a:p>
        </p:txBody>
      </p:sp>
      <p:graphicFrame>
        <p:nvGraphicFramePr>
          <p:cNvPr id="770" name="Google Shape;770;p38"/>
          <p:cNvGraphicFramePr/>
          <p:nvPr/>
        </p:nvGraphicFramePr>
        <p:xfrm>
          <a:off x="948904" y="1500995"/>
          <a:ext cx="3000000" cy="3000000"/>
        </p:xfrm>
        <a:graphic>
          <a:graphicData uri="http://schemas.openxmlformats.org/drawingml/2006/table">
            <a:tbl>
              <a:tblPr>
                <a:noFill/>
                <a:tableStyleId>{421535AC-5FC9-494A-91FA-33D89F7C158F}</a:tableStyleId>
              </a:tblPr>
              <a:tblGrid>
                <a:gridCol w="1753950">
                  <a:extLst>
                    <a:ext uri="{9D8B030D-6E8A-4147-A177-3AD203B41FA5}">
                      <a16:colId xmlns:a16="http://schemas.microsoft.com/office/drawing/2014/main" val="20000"/>
                    </a:ext>
                  </a:extLst>
                </a:gridCol>
                <a:gridCol w="8761650">
                  <a:extLst>
                    <a:ext uri="{9D8B030D-6E8A-4147-A177-3AD203B41FA5}">
                      <a16:colId xmlns:a16="http://schemas.microsoft.com/office/drawing/2014/main" val="20001"/>
                    </a:ext>
                  </a:extLst>
                </a:gridCol>
              </a:tblGrid>
              <a:tr h="765600">
                <a:tc rowSpan="5">
                  <a:txBody>
                    <a:bodyPr/>
                    <a:lstStyle/>
                    <a:p>
                      <a:pPr marL="0" marR="0" lvl="0" indent="0" algn="l" rtl="0">
                        <a:lnSpc>
                          <a:spcPct val="106000"/>
                        </a:lnSpc>
                        <a:spcBef>
                          <a:spcPts val="0"/>
                        </a:spcBef>
                        <a:spcAft>
                          <a:spcPts val="0"/>
                        </a:spcAft>
                        <a:buNone/>
                      </a:pPr>
                      <a:r>
                        <a:rPr lang="en-US" sz="1000" u="none" strike="noStrike" cap="none"/>
                        <a:t>Behavior objective [list here]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tc>
                  <a:txBody>
                    <a:bodyPr/>
                    <a:lstStyle/>
                    <a:p>
                      <a:pPr marL="0" marR="0" lvl="0" indent="0" algn="l" rtl="0">
                        <a:lnSpc>
                          <a:spcPct val="106000"/>
                        </a:lnSpc>
                        <a:spcBef>
                          <a:spcPts val="0"/>
                        </a:spcBef>
                        <a:spcAft>
                          <a:spcPts val="0"/>
                        </a:spcAft>
                        <a:buNone/>
                      </a:pPr>
                      <a:r>
                        <a:rPr lang="en-US" sz="1000" u="none" strike="noStrike" cap="none"/>
                        <a:t>Primary audience: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0"/>
                  </a:ext>
                </a:extLst>
              </a:tr>
              <a:tr h="765600">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Secondary audience::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1"/>
                  </a:ext>
                </a:extLst>
              </a:tr>
              <a:tr h="1377475">
                <a:tc vMerge="1">
                  <a:txBody>
                    <a:bodyPr/>
                    <a:lstStyle/>
                    <a:p>
                      <a:endParaRPr lang="en-US"/>
                    </a:p>
                  </a:txBody>
                  <a:tcPr/>
                </a:tc>
                <a:tc>
                  <a:txBody>
                    <a:bodyPr/>
                    <a:lstStyle/>
                    <a:p>
                      <a:pPr marL="0" marR="0" lvl="0" indent="0" algn="l" rtl="0">
                        <a:lnSpc>
                          <a:spcPct val="115000"/>
                        </a:lnSpc>
                        <a:spcBef>
                          <a:spcPts val="0"/>
                        </a:spcBef>
                        <a:spcAft>
                          <a:spcPts val="0"/>
                        </a:spcAft>
                        <a:buNone/>
                      </a:pPr>
                      <a:r>
                        <a:rPr lang="en-US" sz="1000" u="none" strike="noStrike" cap="none"/>
                        <a:t>Communication objective n°1 :</a:t>
                      </a:r>
                      <a:endParaRPr sz="1100" u="none" strike="noStrike" cap="none"/>
                    </a:p>
                    <a:p>
                      <a:pPr marL="0" marR="0" lvl="0" indent="0" algn="l" rtl="0">
                        <a:lnSpc>
                          <a:spcPct val="115000"/>
                        </a:lnSpc>
                        <a:spcBef>
                          <a:spcPts val="0"/>
                        </a:spcBef>
                        <a:spcAft>
                          <a:spcPts val="0"/>
                        </a:spcAft>
                        <a:buNone/>
                      </a:pPr>
                      <a:r>
                        <a:rPr lang="en-US" sz="1000" u="none" strike="noStrike" cap="none"/>
                        <a:t> </a:t>
                      </a:r>
                      <a:endParaRPr sz="1100" u="none" strike="noStrike" cap="none"/>
                    </a:p>
                    <a:p>
                      <a:pPr marL="0" marR="0" lvl="0" indent="0" algn="l" rtl="0">
                        <a:lnSpc>
                          <a:spcPct val="106000"/>
                        </a:lnSpc>
                        <a:spcBef>
                          <a:spcPts val="0"/>
                        </a:spcBef>
                        <a:spcAft>
                          <a:spcPts val="0"/>
                        </a:spcAft>
                        <a:buNone/>
                      </a:pPr>
                      <a:r>
                        <a:rPr lang="en-US" sz="1000" u="none" strike="noStrike" cap="none"/>
                        <a:t>Communication objective n°2 :</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2"/>
                  </a:ext>
                </a:extLst>
              </a:tr>
              <a:tr h="483625">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Key benefit: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3"/>
                  </a:ext>
                </a:extLst>
              </a:tr>
              <a:tr h="765600">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Supporting points:</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5" descr="In-Brief&#10;"/>
          <p:cNvSpPr/>
          <p:nvPr/>
        </p:nvSpPr>
        <p:spPr>
          <a:xfrm>
            <a:off x="4927493" y="2981524"/>
            <a:ext cx="2119242" cy="1826932"/>
          </a:xfrm>
          <a:prstGeom prst="hexagon">
            <a:avLst>
              <a:gd name="adj" fmla="val 25000"/>
              <a:gd name="vf" fmla="val 11547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Calibri"/>
                <a:ea typeface="Calibri"/>
                <a:cs typeface="Calibri"/>
                <a:sym typeface="Calibri"/>
              </a:rPr>
              <a:t>% who have correct knowledge about ..</a:t>
            </a:r>
            <a:endParaRPr/>
          </a:p>
        </p:txBody>
      </p:sp>
      <p:sp>
        <p:nvSpPr>
          <p:cNvPr id="164" name="Google Shape;164;p15"/>
          <p:cNvSpPr txBox="1"/>
          <p:nvPr/>
        </p:nvSpPr>
        <p:spPr>
          <a:xfrm>
            <a:off x="3804102" y="1610011"/>
            <a:ext cx="1304185"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Exposure</a:t>
            </a:r>
            <a:endParaRPr/>
          </a:p>
        </p:txBody>
      </p:sp>
      <p:sp>
        <p:nvSpPr>
          <p:cNvPr id="165" name="Google Shape;165;p15" descr="In-Brief&#10;"/>
          <p:cNvSpPr/>
          <p:nvPr/>
        </p:nvSpPr>
        <p:spPr>
          <a:xfrm>
            <a:off x="3241066" y="2068058"/>
            <a:ext cx="2119242" cy="1826932"/>
          </a:xfrm>
          <a:prstGeom prst="hexagon">
            <a:avLst>
              <a:gd name="adj" fmla="val 25000"/>
              <a:gd name="vf" fmla="val 115470"/>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Calibri"/>
                <a:ea typeface="Calibri"/>
                <a:cs typeface="Calibri"/>
                <a:sym typeface="Calibri"/>
              </a:rPr>
              <a:t>% who ever heard messages or information about ..</a:t>
            </a:r>
            <a:endParaRPr/>
          </a:p>
        </p:txBody>
      </p:sp>
      <p:sp>
        <p:nvSpPr>
          <p:cNvPr id="166" name="Google Shape;166;p15" descr="In-Brief&#10;"/>
          <p:cNvSpPr/>
          <p:nvPr/>
        </p:nvSpPr>
        <p:spPr>
          <a:xfrm>
            <a:off x="6635349" y="2068057"/>
            <a:ext cx="2119242" cy="1826932"/>
          </a:xfrm>
          <a:prstGeom prst="hexagon">
            <a:avLst>
              <a:gd name="adj" fmla="val 25000"/>
              <a:gd name="vf" fmla="val 115470"/>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Calibri"/>
                <a:ea typeface="Calibri"/>
                <a:cs typeface="Calibri"/>
                <a:sym typeface="Calibri"/>
              </a:rPr>
              <a:t>% of caregivers who ..</a:t>
            </a:r>
            <a:endParaRPr/>
          </a:p>
        </p:txBody>
      </p:sp>
      <p:sp>
        <p:nvSpPr>
          <p:cNvPr id="167" name="Google Shape;167;p15"/>
          <p:cNvSpPr txBox="1"/>
          <p:nvPr/>
        </p:nvSpPr>
        <p:spPr>
          <a:xfrm>
            <a:off x="8229672" y="2151281"/>
            <a:ext cx="2369874" cy="64633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Community </a:t>
            </a:r>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Behaviors</a:t>
            </a:r>
            <a:endParaRPr/>
          </a:p>
        </p:txBody>
      </p:sp>
      <p:sp>
        <p:nvSpPr>
          <p:cNvPr id="168" name="Google Shape;168;p15"/>
          <p:cNvSpPr txBox="1"/>
          <p:nvPr/>
        </p:nvSpPr>
        <p:spPr>
          <a:xfrm>
            <a:off x="7116778" y="1113700"/>
            <a:ext cx="1304185" cy="9233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Attitudes, Efficacy, Norms</a:t>
            </a:r>
            <a:endParaRPr/>
          </a:p>
        </p:txBody>
      </p:sp>
      <p:sp>
        <p:nvSpPr>
          <p:cNvPr id="169" name="Google Shape;169;p15"/>
          <p:cNvSpPr txBox="1"/>
          <p:nvPr/>
        </p:nvSpPr>
        <p:spPr>
          <a:xfrm>
            <a:off x="5434309" y="2574969"/>
            <a:ext cx="1304185"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Knowledge</a:t>
            </a:r>
            <a:endParaRPr/>
          </a:p>
        </p:txBody>
      </p:sp>
      <p:sp>
        <p:nvSpPr>
          <p:cNvPr id="170" name="Google Shape;170;p15" descr="In-Brief&#10;"/>
          <p:cNvSpPr/>
          <p:nvPr/>
        </p:nvSpPr>
        <p:spPr>
          <a:xfrm>
            <a:off x="8334329" y="2997037"/>
            <a:ext cx="2119242" cy="1826932"/>
          </a:xfrm>
          <a:prstGeom prst="hexagon">
            <a:avLst>
              <a:gd name="adj" fmla="val 25000"/>
              <a:gd name="vf" fmla="val 115470"/>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Calibri"/>
                <a:ea typeface="Calibri"/>
                <a:cs typeface="Calibri"/>
                <a:sym typeface="Calibri"/>
              </a:rPr>
              <a:t>% of all household members who ..</a:t>
            </a:r>
            <a:endParaRPr/>
          </a:p>
        </p:txBody>
      </p:sp>
      <p:sp>
        <p:nvSpPr>
          <p:cNvPr id="171" name="Google Shape;171;p15"/>
          <p:cNvSpPr txBox="1">
            <a:spLocks noGrp="1"/>
          </p:cNvSpPr>
          <p:nvPr>
            <p:ph type="title"/>
          </p:nvPr>
        </p:nvSpPr>
        <p:spPr>
          <a:xfrm>
            <a:off x="914400" y="279961"/>
            <a:ext cx="10363200" cy="817561"/>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Malaria case management</a:t>
            </a:r>
            <a:endParaRPr/>
          </a:p>
        </p:txBody>
      </p:sp>
      <p:sp>
        <p:nvSpPr>
          <p:cNvPr id="172" name="Google Shape;172;p15" descr="In-Brief&#10;"/>
          <p:cNvSpPr/>
          <p:nvPr/>
        </p:nvSpPr>
        <p:spPr>
          <a:xfrm>
            <a:off x="1553089" y="2997037"/>
            <a:ext cx="2119242" cy="1826932"/>
          </a:xfrm>
          <a:prstGeom prst="hexagon">
            <a:avLst>
              <a:gd name="adj" fmla="val 25000"/>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dk1"/>
                </a:solidFill>
                <a:latin typeface="Calibri"/>
                <a:ea typeface="Calibri"/>
                <a:cs typeface="Calibri"/>
                <a:sym typeface="Calibri"/>
              </a:rPr>
              <a:t>% who have access to ..</a:t>
            </a:r>
            <a:endParaRPr/>
          </a:p>
        </p:txBody>
      </p:sp>
      <p:sp>
        <p:nvSpPr>
          <p:cNvPr id="173" name="Google Shape;173;p15"/>
          <p:cNvSpPr txBox="1"/>
          <p:nvPr/>
        </p:nvSpPr>
        <p:spPr>
          <a:xfrm>
            <a:off x="1965056" y="2634144"/>
            <a:ext cx="1304185"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Access</a:t>
            </a:r>
            <a:endParaRPr/>
          </a:p>
        </p:txBody>
      </p:sp>
      <p:sp>
        <p:nvSpPr>
          <p:cNvPr id="174" name="Google Shape;174;p15"/>
          <p:cNvSpPr txBox="1"/>
          <p:nvPr/>
        </p:nvSpPr>
        <p:spPr>
          <a:xfrm>
            <a:off x="641937" y="5559766"/>
            <a:ext cx="111207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chemeClr val="dk1"/>
                </a:solidFill>
                <a:latin typeface="Calibri"/>
                <a:ea typeface="Calibri"/>
                <a:cs typeface="Calibri"/>
                <a:sym typeface="Calibri"/>
              </a:rPr>
              <a:t>Situation analysis</a:t>
            </a:r>
            <a:r>
              <a:rPr lang="en-US" sz="1800">
                <a:solidFill>
                  <a:schemeClr val="dk1"/>
                </a:solidFill>
                <a:latin typeface="Calibri"/>
                <a:ea typeface="Calibri"/>
                <a:cs typeface="Calibri"/>
                <a:sym typeface="Calibri"/>
              </a:rPr>
              <a:t> and </a:t>
            </a:r>
            <a:r>
              <a:rPr lang="en-US" sz="1800" b="1">
                <a:solidFill>
                  <a:schemeClr val="dk1"/>
                </a:solidFill>
                <a:latin typeface="Calibri"/>
                <a:ea typeface="Calibri"/>
                <a:cs typeface="Calibri"/>
                <a:sym typeface="Calibri"/>
              </a:rPr>
              <a:t>behavioral analysis</a:t>
            </a:r>
            <a:r>
              <a:rPr lang="en-US" sz="1800">
                <a:solidFill>
                  <a:schemeClr val="dk1"/>
                </a:solidFill>
                <a:latin typeface="Calibri"/>
                <a:ea typeface="Calibri"/>
                <a:cs typeface="Calibri"/>
                <a:sym typeface="Calibri"/>
              </a:rPr>
              <a:t>: While access, exposure, knowledge, attitudes, efficacy, and norms will  be described in the behavioral analysis, actual behaviors will be described in the situation analysis (use data from the malaria case management data brief to complete the following slides)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Situation analysis</a:t>
            </a:r>
            <a:endParaRPr/>
          </a:p>
        </p:txBody>
      </p:sp>
      <p:sp>
        <p:nvSpPr>
          <p:cNvPr id="180" name="Google Shape;180;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a:t>Malaria SBC strategies should include a situation analysis for each intervention. These situation analyses should include quantitative and qualitative data that describes who is affected and how severely (to what extent) by which problems.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7"/>
          <p:cNvSpPr txBox="1"/>
          <p:nvPr/>
        </p:nvSpPr>
        <p:spPr>
          <a:xfrm>
            <a:off x="641937" y="6003941"/>
            <a:ext cx="11120572"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chemeClr val="dk1"/>
                </a:solidFill>
                <a:latin typeface="Calibri"/>
                <a:ea typeface="Calibri"/>
                <a:cs typeface="Calibri"/>
                <a:sym typeface="Calibri"/>
              </a:rPr>
              <a:t>Situation analysis</a:t>
            </a:r>
            <a:r>
              <a:rPr lang="en-US" sz="1800">
                <a:solidFill>
                  <a:schemeClr val="dk1"/>
                </a:solidFill>
                <a:latin typeface="Calibri"/>
                <a:ea typeface="Calibri"/>
                <a:cs typeface="Calibri"/>
                <a:sym typeface="Calibri"/>
              </a:rPr>
              <a:t>: use the malaria case management data brief (behaviors section) to fill in these boxes (add boxes as necessary). A narrative summary will be used to complete the strategy </a:t>
            </a:r>
            <a:r>
              <a:rPr lang="en-US" sz="1800" b="1">
                <a:solidFill>
                  <a:schemeClr val="dk1"/>
                </a:solidFill>
                <a:latin typeface="Calibri"/>
                <a:ea typeface="Calibri"/>
                <a:cs typeface="Calibri"/>
                <a:sym typeface="Calibri"/>
              </a:rPr>
              <a:t>malaria case management </a:t>
            </a:r>
            <a:r>
              <a:rPr lang="en-US" sz="1800" u="sng">
                <a:solidFill>
                  <a:schemeClr val="dk1"/>
                </a:solidFill>
                <a:latin typeface="Calibri"/>
                <a:ea typeface="Calibri"/>
                <a:cs typeface="Calibri"/>
                <a:sym typeface="Calibri"/>
              </a:rPr>
              <a:t>situation</a:t>
            </a:r>
            <a:r>
              <a:rPr lang="en-US" sz="1800">
                <a:solidFill>
                  <a:schemeClr val="dk1"/>
                </a:solidFill>
                <a:latin typeface="Calibri"/>
                <a:ea typeface="Calibri"/>
                <a:cs typeface="Calibri"/>
                <a:sym typeface="Calibri"/>
              </a:rPr>
              <a:t> analysis. </a:t>
            </a:r>
            <a:endParaRPr/>
          </a:p>
        </p:txBody>
      </p:sp>
      <p:sp>
        <p:nvSpPr>
          <p:cNvPr id="187" name="Google Shape;187;p17"/>
          <p:cNvSpPr/>
          <p:nvPr/>
        </p:nvSpPr>
        <p:spPr>
          <a:xfrm rot="5400000">
            <a:off x="3891020" y="631513"/>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7"/>
          <p:cNvSpPr txBox="1"/>
          <p:nvPr/>
        </p:nvSpPr>
        <p:spPr>
          <a:xfrm>
            <a:off x="4312600" y="83562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189" name="Google Shape;189;p17"/>
          <p:cNvSpPr/>
          <p:nvPr/>
        </p:nvSpPr>
        <p:spPr>
          <a:xfrm rot="5400000">
            <a:off x="3891020" y="3765548"/>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7"/>
          <p:cNvSpPr txBox="1"/>
          <p:nvPr/>
        </p:nvSpPr>
        <p:spPr>
          <a:xfrm>
            <a:off x="4312600" y="39696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191" name="Google Shape;191;p17"/>
          <p:cNvSpPr/>
          <p:nvPr/>
        </p:nvSpPr>
        <p:spPr>
          <a:xfrm rot="5400000">
            <a:off x="5713580" y="3763950"/>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7"/>
          <p:cNvSpPr txBox="1"/>
          <p:nvPr/>
        </p:nvSpPr>
        <p:spPr>
          <a:xfrm>
            <a:off x="6135175" y="39680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193" name="Google Shape;193;p17"/>
          <p:cNvSpPr/>
          <p:nvPr/>
        </p:nvSpPr>
        <p:spPr>
          <a:xfrm rot="5400000">
            <a:off x="2969945"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7"/>
          <p:cNvSpPr txBox="1"/>
          <p:nvPr/>
        </p:nvSpPr>
        <p:spPr>
          <a:xfrm>
            <a:off x="3391525"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195" name="Google Shape;195;p17"/>
          <p:cNvSpPr/>
          <p:nvPr/>
        </p:nvSpPr>
        <p:spPr>
          <a:xfrm rot="5400000">
            <a:off x="5713580" y="631512"/>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7"/>
          <p:cNvSpPr txBox="1"/>
          <p:nvPr/>
        </p:nvSpPr>
        <p:spPr>
          <a:xfrm>
            <a:off x="6135175" y="83560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rgbClr val="000000"/>
              </a:solidFill>
              <a:latin typeface="Calibri"/>
              <a:ea typeface="Calibri"/>
              <a:cs typeface="Calibri"/>
              <a:sym typeface="Calibri"/>
            </a:endParaRPr>
          </a:p>
        </p:txBody>
      </p:sp>
      <p:sp>
        <p:nvSpPr>
          <p:cNvPr id="197" name="Google Shape;197;p17"/>
          <p:cNvSpPr/>
          <p:nvPr/>
        </p:nvSpPr>
        <p:spPr>
          <a:xfrm rot="5400000">
            <a:off x="6632209"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7"/>
          <p:cNvSpPr txBox="1"/>
          <p:nvPr/>
        </p:nvSpPr>
        <p:spPr>
          <a:xfrm>
            <a:off x="7053801"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199" name="Google Shape;199;p17"/>
          <p:cNvSpPr/>
          <p:nvPr/>
        </p:nvSpPr>
        <p:spPr>
          <a:xfrm rot="5400000">
            <a:off x="4792505" y="2199777"/>
            <a:ext cx="2004600" cy="1743600"/>
          </a:xfrm>
          <a:prstGeom prst="hexagon">
            <a:avLst>
              <a:gd name="adj" fmla="val 28802"/>
              <a:gd name="vf" fmla="val 115470"/>
            </a:avLst>
          </a:prstGeom>
          <a:solidFill>
            <a:srgbClr val="70AD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7"/>
          <p:cNvSpPr txBox="1"/>
          <p:nvPr/>
        </p:nvSpPr>
        <p:spPr>
          <a:xfrm>
            <a:off x="4553025" y="2569900"/>
            <a:ext cx="18228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Behavior</a:t>
            </a:r>
            <a:endParaRPr/>
          </a:p>
          <a:p>
            <a:pPr marL="0" marR="0" lvl="0" indent="0" algn="ctr" rtl="0">
              <a:lnSpc>
                <a:spcPct val="90000"/>
              </a:lnSpc>
              <a:spcBef>
                <a:spcPts val="0"/>
              </a:spcBef>
              <a:spcAft>
                <a:spcPts val="0"/>
              </a:spcAft>
              <a:buNone/>
            </a:pPr>
            <a:r>
              <a:rPr lang="en-US" sz="1333">
                <a:solidFill>
                  <a:srgbClr val="FFFFFF"/>
                </a:solidFill>
                <a:latin typeface="Calibri"/>
                <a:ea typeface="Calibri"/>
                <a:cs typeface="Calibri"/>
                <a:sym typeface="Calibri"/>
              </a:rPr>
              <a:t>% who practice behavior</a:t>
            </a:r>
            <a:endParaRPr/>
          </a:p>
        </p:txBody>
      </p:sp>
      <p:grpSp>
        <p:nvGrpSpPr>
          <p:cNvPr id="201" name="Google Shape;201;p17"/>
          <p:cNvGrpSpPr/>
          <p:nvPr/>
        </p:nvGrpSpPr>
        <p:grpSpPr>
          <a:xfrm>
            <a:off x="5397907" y="3284277"/>
            <a:ext cx="824055" cy="468068"/>
            <a:chOff x="8048288" y="1753515"/>
            <a:chExt cx="1162770" cy="660460"/>
          </a:xfrm>
        </p:grpSpPr>
        <p:sp>
          <p:nvSpPr>
            <p:cNvPr id="202" name="Google Shape;202;p17"/>
            <p:cNvSpPr/>
            <p:nvPr/>
          </p:nvSpPr>
          <p:spPr>
            <a:xfrm>
              <a:off x="9003704" y="1753515"/>
              <a:ext cx="207354" cy="224255"/>
            </a:xfrm>
            <a:custGeom>
              <a:avLst/>
              <a:gdLst/>
              <a:ahLst/>
              <a:cxnLst/>
              <a:rect l="l" t="t" r="r" b="b"/>
              <a:pathLst>
                <a:path w="319" h="345" extrusionOk="0">
                  <a:moveTo>
                    <a:pt x="319" y="345"/>
                  </a:moveTo>
                  <a:lnTo>
                    <a:pt x="269" y="0"/>
                  </a:lnTo>
                  <a:lnTo>
                    <a:pt x="0" y="201"/>
                  </a:lnTo>
                </a:path>
              </a:pathLst>
            </a:custGeom>
            <a:noFill/>
            <a:ln w="12700" cap="rnd" cmpd="sng">
              <a:solidFill>
                <a:srgbClr val="FFFFFF"/>
              </a:solidFill>
              <a:prstDash val="solid"/>
              <a:round/>
              <a:headEnd type="none" w="med" len="med"/>
              <a:tailEnd type="none" w="med" len="med"/>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cxnSp>
          <p:nvCxnSpPr>
            <p:cNvPr id="203" name="Google Shape;203;p17"/>
            <p:cNvCxnSpPr/>
            <p:nvPr/>
          </p:nvCxnSpPr>
          <p:spPr>
            <a:xfrm flipH="1">
              <a:off x="8048288" y="2120772"/>
              <a:ext cx="168900" cy="219600"/>
            </a:xfrm>
            <a:prstGeom prst="straightConnector1">
              <a:avLst/>
            </a:prstGeom>
            <a:noFill/>
            <a:ln w="12700" cap="rnd" cmpd="sng">
              <a:solidFill>
                <a:srgbClr val="FFFFFF"/>
              </a:solidFill>
              <a:prstDash val="solid"/>
              <a:round/>
              <a:headEnd type="none" w="med" len="med"/>
              <a:tailEnd type="none" w="med" len="med"/>
            </a:ln>
          </p:spPr>
        </p:cxnSp>
        <p:cxnSp>
          <p:nvCxnSpPr>
            <p:cNvPr id="204" name="Google Shape;204;p17"/>
            <p:cNvCxnSpPr/>
            <p:nvPr/>
          </p:nvCxnSpPr>
          <p:spPr>
            <a:xfrm rot="10800000">
              <a:off x="8315243" y="2119326"/>
              <a:ext cx="150900" cy="165900"/>
            </a:xfrm>
            <a:prstGeom prst="straightConnector1">
              <a:avLst/>
            </a:prstGeom>
            <a:noFill/>
            <a:ln w="12700" cap="rnd" cmpd="sng">
              <a:solidFill>
                <a:srgbClr val="FFFFFF"/>
              </a:solidFill>
              <a:prstDash val="solid"/>
              <a:round/>
              <a:headEnd type="none" w="med" len="med"/>
              <a:tailEnd type="none" w="med" len="med"/>
            </a:ln>
          </p:spPr>
        </p:cxnSp>
        <p:cxnSp>
          <p:nvCxnSpPr>
            <p:cNvPr id="205" name="Google Shape;205;p17"/>
            <p:cNvCxnSpPr/>
            <p:nvPr/>
          </p:nvCxnSpPr>
          <p:spPr>
            <a:xfrm flipH="1">
              <a:off x="8548647" y="2057721"/>
              <a:ext cx="104700" cy="216600"/>
            </a:xfrm>
            <a:prstGeom prst="straightConnector1">
              <a:avLst/>
            </a:prstGeom>
            <a:noFill/>
            <a:ln w="12700" cap="rnd" cmpd="sng">
              <a:solidFill>
                <a:srgbClr val="FFFFFF"/>
              </a:solidFill>
              <a:prstDash val="solid"/>
              <a:round/>
              <a:headEnd type="none" w="med" len="med"/>
              <a:tailEnd type="none" w="med" len="med"/>
            </a:ln>
          </p:spPr>
        </p:cxnSp>
        <p:cxnSp>
          <p:nvCxnSpPr>
            <p:cNvPr id="206" name="Google Shape;206;p17"/>
            <p:cNvCxnSpPr/>
            <p:nvPr/>
          </p:nvCxnSpPr>
          <p:spPr>
            <a:xfrm rot="10800000">
              <a:off x="8763952" y="2019322"/>
              <a:ext cx="168900" cy="96900"/>
            </a:xfrm>
            <a:prstGeom prst="straightConnector1">
              <a:avLst/>
            </a:prstGeom>
            <a:noFill/>
            <a:ln w="12700" cap="rnd" cmpd="sng">
              <a:solidFill>
                <a:srgbClr val="FFFFFF"/>
              </a:solidFill>
              <a:prstDash val="solid"/>
              <a:round/>
              <a:headEnd type="none" w="med" len="med"/>
              <a:tailEnd type="none" w="med" len="med"/>
            </a:ln>
          </p:spPr>
        </p:cxnSp>
        <p:cxnSp>
          <p:nvCxnSpPr>
            <p:cNvPr id="207" name="Google Shape;207;p17"/>
            <p:cNvCxnSpPr/>
            <p:nvPr/>
          </p:nvCxnSpPr>
          <p:spPr>
            <a:xfrm flipH="1">
              <a:off x="9038758" y="1753515"/>
              <a:ext cx="139800" cy="325800"/>
            </a:xfrm>
            <a:prstGeom prst="straightConnector1">
              <a:avLst/>
            </a:prstGeom>
            <a:noFill/>
            <a:ln w="12700" cap="rnd" cmpd="sng">
              <a:solidFill>
                <a:srgbClr val="FFFFFF"/>
              </a:solidFill>
              <a:prstDash val="solid"/>
              <a:round/>
              <a:headEnd type="none" w="med" len="med"/>
              <a:tailEnd type="none" w="med" len="med"/>
            </a:ln>
          </p:spPr>
        </p:cxnSp>
        <p:sp>
          <p:nvSpPr>
            <p:cNvPr id="208" name="Google Shape;208;p17"/>
            <p:cNvSpPr/>
            <p:nvPr/>
          </p:nvSpPr>
          <p:spPr>
            <a:xfrm>
              <a:off x="8927003" y="2070071"/>
              <a:ext cx="147000" cy="147600"/>
            </a:xfrm>
            <a:prstGeom prst="ellipse">
              <a:avLst/>
            </a:prstGeom>
            <a:noFill/>
            <a:ln w="12700"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09" name="Google Shape;209;p17"/>
            <p:cNvSpPr/>
            <p:nvPr/>
          </p:nvSpPr>
          <p:spPr>
            <a:xfrm>
              <a:off x="8619547" y="1922518"/>
              <a:ext cx="147600" cy="147600"/>
            </a:xfrm>
            <a:prstGeom prst="ellipse">
              <a:avLst/>
            </a:prstGeom>
            <a:noFill/>
            <a:ln w="12700"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10" name="Google Shape;210;p17"/>
            <p:cNvSpPr/>
            <p:nvPr/>
          </p:nvSpPr>
          <p:spPr>
            <a:xfrm>
              <a:off x="8443393" y="2266375"/>
              <a:ext cx="147000" cy="147600"/>
            </a:xfrm>
            <a:prstGeom prst="ellipse">
              <a:avLst/>
            </a:prstGeom>
            <a:noFill/>
            <a:ln w="12700"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11" name="Google Shape;211;p17"/>
            <p:cNvSpPr/>
            <p:nvPr/>
          </p:nvSpPr>
          <p:spPr>
            <a:xfrm>
              <a:off x="8191188" y="1990119"/>
              <a:ext cx="147600" cy="147600"/>
            </a:xfrm>
            <a:prstGeom prst="ellipse">
              <a:avLst/>
            </a:prstGeom>
            <a:noFill/>
            <a:ln w="12700"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graphicFrame>
        <p:nvGraphicFramePr>
          <p:cNvPr id="217" name="Google Shape;217;p18"/>
          <p:cNvGraphicFramePr/>
          <p:nvPr/>
        </p:nvGraphicFramePr>
        <p:xfrm>
          <a:off x="349623" y="403412"/>
          <a:ext cx="3000000" cy="3000000"/>
        </p:xfrm>
        <a:graphic>
          <a:graphicData uri="http://schemas.openxmlformats.org/drawingml/2006/table">
            <a:tbl>
              <a:tblPr>
                <a:noFill/>
                <a:tableStyleId>{421535AC-5FC9-494A-91FA-33D89F7C158F}</a:tableStyleId>
              </a:tblPr>
              <a:tblGrid>
                <a:gridCol w="11349325">
                  <a:extLst>
                    <a:ext uri="{9D8B030D-6E8A-4147-A177-3AD203B41FA5}">
                      <a16:colId xmlns:a16="http://schemas.microsoft.com/office/drawing/2014/main" val="20000"/>
                    </a:ext>
                  </a:extLst>
                </a:gridCol>
              </a:tblGrid>
              <a:tr h="1842600">
                <a:tc>
                  <a:txBody>
                    <a:bodyPr/>
                    <a:lstStyle/>
                    <a:p>
                      <a:pPr marL="0" marR="0" lvl="0" indent="0" algn="ctr" rtl="0">
                        <a:lnSpc>
                          <a:spcPct val="115000"/>
                        </a:lnSpc>
                        <a:spcBef>
                          <a:spcPts val="0"/>
                        </a:spcBef>
                        <a:spcAft>
                          <a:spcPts val="0"/>
                        </a:spcAft>
                        <a:buNone/>
                      </a:pPr>
                      <a:r>
                        <a:rPr lang="en-US" sz="1100" b="1" u="none" strike="noStrike" cap="none">
                          <a:latin typeface="Arial"/>
                          <a:ea typeface="Arial"/>
                          <a:cs typeface="Arial"/>
                          <a:sym typeface="Arial"/>
                        </a:rPr>
                        <a:t>Summarize your data here in narrative form and paste it into the strategy template malaria case management situation analysis section</a:t>
                      </a:r>
                      <a:endParaRPr/>
                    </a:p>
                  </a:txBody>
                  <a:tcPr marL="50800" marR="38100" marT="63500" marB="63500"/>
                </a:tc>
                <a:extLst>
                  <a:ext uri="{0D108BD9-81ED-4DB2-BD59-A6C34878D82A}">
                    <a16:rowId xmlns:a16="http://schemas.microsoft.com/office/drawing/2014/main" val="10000"/>
                  </a:ext>
                </a:extLst>
              </a:tr>
              <a:tr h="4122125">
                <a:tc>
                  <a:txBody>
                    <a:bodyPr/>
                    <a:lstStyle/>
                    <a:p>
                      <a:pPr marL="0" marR="0" lvl="0" indent="0" algn="l" rtl="0">
                        <a:lnSpc>
                          <a:spcPct val="115000"/>
                        </a:lnSpc>
                        <a:spcBef>
                          <a:spcPts val="0"/>
                        </a:spcBef>
                        <a:spcAft>
                          <a:spcPts val="0"/>
                        </a:spcAft>
                        <a:buNone/>
                      </a:pPr>
                      <a:r>
                        <a:rPr lang="en-US" sz="1100" u="none" strike="noStrike" cap="none"/>
                        <a:t>Situation analysis:</a:t>
                      </a:r>
                      <a:endParaRPr/>
                    </a:p>
                    <a:p>
                      <a:pPr marL="0" marR="0" lvl="0" indent="0" algn="l" rtl="0">
                        <a:lnSpc>
                          <a:spcPct val="115000"/>
                        </a:lnSpc>
                        <a:spcBef>
                          <a:spcPts val="0"/>
                        </a:spcBef>
                        <a:spcAft>
                          <a:spcPts val="0"/>
                        </a:spcAft>
                        <a:buNone/>
                      </a:pPr>
                      <a:r>
                        <a:rPr lang="en-US" sz="1100" u="none" strike="noStrike" cap="none"/>
                        <a:t> </a:t>
                      </a:r>
                      <a:endParaRPr/>
                    </a:p>
                    <a:p>
                      <a:pPr marL="0" marR="0" lvl="0" indent="0" algn="l" rtl="0">
                        <a:lnSpc>
                          <a:spcPct val="115000"/>
                        </a:lnSpc>
                        <a:spcBef>
                          <a:spcPts val="0"/>
                        </a:spcBef>
                        <a:spcAft>
                          <a:spcPts val="0"/>
                        </a:spcAft>
                        <a:buNone/>
                      </a:pPr>
                      <a:r>
                        <a:rPr lang="en-US" sz="11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Behavior analysis</a:t>
            </a:r>
            <a:endParaRPr/>
          </a:p>
        </p:txBody>
      </p:sp>
      <p:sp>
        <p:nvSpPr>
          <p:cNvPr id="223" name="Google Shape;223;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spcBef>
                <a:spcPts val="0"/>
              </a:spcBef>
              <a:spcAft>
                <a:spcPts val="0"/>
              </a:spcAft>
              <a:buSzPts val="2800"/>
              <a:buChar char="•"/>
            </a:pPr>
            <a:r>
              <a:rPr lang="en-US"/>
              <a:t>The description of the </a:t>
            </a:r>
            <a:r>
              <a:rPr lang="en-US" u="sng"/>
              <a:t>underlying drivers </a:t>
            </a:r>
            <a:r>
              <a:rPr lang="en-US"/>
              <a:t>behind specific behaviors is articulated in a </a:t>
            </a:r>
            <a:r>
              <a:rPr lang="en-US" b="1"/>
              <a:t>behavioral analysis</a:t>
            </a:r>
            <a:r>
              <a:rPr lang="en-US"/>
              <a:t>. This analysis summarizes any data explaining why certain audiences or target groups choose to practice, or refuse to practice, healthy behaviors. </a:t>
            </a:r>
            <a:endParaRPr/>
          </a:p>
          <a:p>
            <a:pPr marL="228600" lvl="0" indent="-228600" algn="l" rtl="0">
              <a:spcBef>
                <a:spcPts val="1000"/>
              </a:spcBef>
              <a:spcAft>
                <a:spcPts val="0"/>
              </a:spcAft>
              <a:buSzPts val="2800"/>
              <a:buChar char="•"/>
            </a:pPr>
            <a:r>
              <a:rPr lang="en-US"/>
              <a:t>As determinants of behavior may be structural, cognitive, social, or emotional, it is important to collect data to better understand what drives specific audiences to behave as they do. Each behavioural analysis should describe these determinants in context. </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0"/>
          <p:cNvSpPr txBox="1"/>
          <p:nvPr/>
        </p:nvSpPr>
        <p:spPr>
          <a:xfrm>
            <a:off x="601762" y="5829816"/>
            <a:ext cx="111207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chemeClr val="dk1"/>
                </a:solidFill>
                <a:latin typeface="Calibri"/>
                <a:ea typeface="Calibri"/>
                <a:cs typeface="Calibri"/>
                <a:sym typeface="Calibri"/>
              </a:rPr>
              <a:t>Behavior analysis</a:t>
            </a:r>
            <a:r>
              <a:rPr lang="en-US" sz="1800">
                <a:solidFill>
                  <a:schemeClr val="dk1"/>
                </a:solidFill>
                <a:latin typeface="Calibri"/>
                <a:ea typeface="Calibri"/>
                <a:cs typeface="Calibri"/>
                <a:sym typeface="Calibri"/>
              </a:rPr>
              <a:t>: use the malaria case management data brief to fill in these boxes (add boxes as necessary). A narrative summary of </a:t>
            </a:r>
            <a:r>
              <a:rPr lang="en-US" sz="1800" b="1">
                <a:solidFill>
                  <a:schemeClr val="dk1"/>
                </a:solidFill>
                <a:latin typeface="Calibri"/>
                <a:ea typeface="Calibri"/>
                <a:cs typeface="Calibri"/>
                <a:sym typeface="Calibri"/>
              </a:rPr>
              <a:t>behavioral determinants </a:t>
            </a:r>
            <a:r>
              <a:rPr lang="en-US" sz="1800">
                <a:solidFill>
                  <a:schemeClr val="dk1"/>
                </a:solidFill>
                <a:latin typeface="Calibri"/>
                <a:ea typeface="Calibri"/>
                <a:cs typeface="Calibri"/>
                <a:sym typeface="Calibri"/>
              </a:rPr>
              <a:t>will be used to complete the strategy </a:t>
            </a:r>
            <a:r>
              <a:rPr lang="en-US" sz="1800" b="1">
                <a:solidFill>
                  <a:schemeClr val="dk1"/>
                </a:solidFill>
                <a:latin typeface="Calibri"/>
                <a:ea typeface="Calibri"/>
                <a:cs typeface="Calibri"/>
                <a:sym typeface="Calibri"/>
              </a:rPr>
              <a:t>malaria case management </a:t>
            </a:r>
            <a:r>
              <a:rPr lang="en-US" sz="1800" u="sng">
                <a:solidFill>
                  <a:schemeClr val="dk1"/>
                </a:solidFill>
                <a:latin typeface="Calibri"/>
                <a:ea typeface="Calibri"/>
                <a:cs typeface="Calibri"/>
                <a:sym typeface="Calibri"/>
              </a:rPr>
              <a:t>behavior</a:t>
            </a:r>
            <a:r>
              <a:rPr lang="en-US" sz="1800">
                <a:solidFill>
                  <a:schemeClr val="dk1"/>
                </a:solidFill>
                <a:latin typeface="Calibri"/>
                <a:ea typeface="Calibri"/>
                <a:cs typeface="Calibri"/>
                <a:sym typeface="Calibri"/>
              </a:rPr>
              <a:t> analysis. </a:t>
            </a:r>
            <a:endParaRPr/>
          </a:p>
        </p:txBody>
      </p:sp>
      <p:sp>
        <p:nvSpPr>
          <p:cNvPr id="230" name="Google Shape;230;p20"/>
          <p:cNvSpPr/>
          <p:nvPr/>
        </p:nvSpPr>
        <p:spPr>
          <a:xfrm rot="5400000">
            <a:off x="4793777"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0"/>
          <p:cNvSpPr txBox="1"/>
          <p:nvPr/>
        </p:nvSpPr>
        <p:spPr>
          <a:xfrm>
            <a:off x="4621200" y="2634050"/>
            <a:ext cx="1743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000000"/>
                </a:solidFill>
                <a:latin typeface="Calibri"/>
                <a:ea typeface="Calibri"/>
                <a:cs typeface="Calibri"/>
                <a:sym typeface="Calibri"/>
              </a:rPr>
              <a:t>Access</a:t>
            </a:r>
            <a:endParaRPr/>
          </a:p>
        </p:txBody>
      </p:sp>
      <p:sp>
        <p:nvSpPr>
          <p:cNvPr id="232" name="Google Shape;232;p20"/>
          <p:cNvSpPr/>
          <p:nvPr/>
        </p:nvSpPr>
        <p:spPr>
          <a:xfrm>
            <a:off x="5524214" y="3060616"/>
            <a:ext cx="544600" cy="584371"/>
          </a:xfrm>
          <a:custGeom>
            <a:avLst/>
            <a:gdLst/>
            <a:ahLst/>
            <a:cxnLst/>
            <a:rect l="l" t="t" r="r" b="b"/>
            <a:pathLst>
              <a:path w="527" h="567" extrusionOk="0">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3" name="Google Shape;233;p20"/>
          <p:cNvSpPr/>
          <p:nvPr/>
        </p:nvSpPr>
        <p:spPr>
          <a:xfrm rot="5400000">
            <a:off x="3891020" y="631513"/>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0"/>
          <p:cNvSpPr txBox="1"/>
          <p:nvPr/>
        </p:nvSpPr>
        <p:spPr>
          <a:xfrm>
            <a:off x="4312600" y="83562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235" name="Google Shape;235;p20"/>
          <p:cNvSpPr/>
          <p:nvPr/>
        </p:nvSpPr>
        <p:spPr>
          <a:xfrm rot="5400000">
            <a:off x="3891020" y="3765548"/>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0"/>
          <p:cNvSpPr txBox="1"/>
          <p:nvPr/>
        </p:nvSpPr>
        <p:spPr>
          <a:xfrm>
            <a:off x="4312600" y="39696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237" name="Google Shape;237;p20"/>
          <p:cNvSpPr/>
          <p:nvPr/>
        </p:nvSpPr>
        <p:spPr>
          <a:xfrm rot="5400000">
            <a:off x="5713580" y="3763950"/>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0"/>
          <p:cNvSpPr txBox="1"/>
          <p:nvPr/>
        </p:nvSpPr>
        <p:spPr>
          <a:xfrm>
            <a:off x="6135175" y="39680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239" name="Google Shape;239;p20"/>
          <p:cNvSpPr/>
          <p:nvPr/>
        </p:nvSpPr>
        <p:spPr>
          <a:xfrm rot="5400000">
            <a:off x="2969945"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0"/>
          <p:cNvSpPr txBox="1"/>
          <p:nvPr/>
        </p:nvSpPr>
        <p:spPr>
          <a:xfrm>
            <a:off x="3391525"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241" name="Google Shape;241;p20"/>
          <p:cNvSpPr/>
          <p:nvPr/>
        </p:nvSpPr>
        <p:spPr>
          <a:xfrm rot="5400000">
            <a:off x="5713580" y="631512"/>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0"/>
          <p:cNvSpPr txBox="1"/>
          <p:nvPr/>
        </p:nvSpPr>
        <p:spPr>
          <a:xfrm>
            <a:off x="6135175" y="83560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rgbClr val="000000"/>
              </a:solidFill>
              <a:latin typeface="Calibri"/>
              <a:ea typeface="Calibri"/>
              <a:cs typeface="Calibri"/>
              <a:sym typeface="Calibri"/>
            </a:endParaRPr>
          </a:p>
        </p:txBody>
      </p:sp>
      <p:sp>
        <p:nvSpPr>
          <p:cNvPr id="243" name="Google Shape;243;p20"/>
          <p:cNvSpPr/>
          <p:nvPr/>
        </p:nvSpPr>
        <p:spPr>
          <a:xfrm rot="5400000">
            <a:off x="6632209"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0"/>
          <p:cNvSpPr txBox="1"/>
          <p:nvPr/>
        </p:nvSpPr>
        <p:spPr>
          <a:xfrm>
            <a:off x="7053801"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21"/>
          <p:cNvSpPr/>
          <p:nvPr/>
        </p:nvSpPr>
        <p:spPr>
          <a:xfrm>
            <a:off x="5571864" y="2395766"/>
            <a:ext cx="544600" cy="584371"/>
          </a:xfrm>
          <a:custGeom>
            <a:avLst/>
            <a:gdLst/>
            <a:ahLst/>
            <a:cxnLst/>
            <a:rect l="l" t="t" r="r" b="b"/>
            <a:pathLst>
              <a:path w="527" h="567" extrusionOk="0">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0" name="Google Shape;250;p21"/>
          <p:cNvSpPr/>
          <p:nvPr/>
        </p:nvSpPr>
        <p:spPr>
          <a:xfrm rot="5400000">
            <a:off x="3891020" y="631513"/>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1"/>
          <p:cNvSpPr txBox="1"/>
          <p:nvPr/>
        </p:nvSpPr>
        <p:spPr>
          <a:xfrm>
            <a:off x="4312600" y="83562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252" name="Google Shape;252;p21"/>
          <p:cNvSpPr/>
          <p:nvPr/>
        </p:nvSpPr>
        <p:spPr>
          <a:xfrm rot="5400000">
            <a:off x="3891020" y="3765548"/>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1"/>
          <p:cNvSpPr txBox="1"/>
          <p:nvPr/>
        </p:nvSpPr>
        <p:spPr>
          <a:xfrm>
            <a:off x="4312600" y="39696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254" name="Google Shape;254;p21"/>
          <p:cNvSpPr/>
          <p:nvPr/>
        </p:nvSpPr>
        <p:spPr>
          <a:xfrm rot="5400000">
            <a:off x="5713580" y="3763950"/>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1"/>
          <p:cNvSpPr txBox="1"/>
          <p:nvPr/>
        </p:nvSpPr>
        <p:spPr>
          <a:xfrm>
            <a:off x="6135175" y="39680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256" name="Google Shape;256;p21"/>
          <p:cNvSpPr/>
          <p:nvPr/>
        </p:nvSpPr>
        <p:spPr>
          <a:xfrm rot="5400000">
            <a:off x="2969945"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1"/>
          <p:cNvSpPr txBox="1"/>
          <p:nvPr/>
        </p:nvSpPr>
        <p:spPr>
          <a:xfrm>
            <a:off x="2809430" y="2505750"/>
            <a:ext cx="1743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rgbClr val="000000"/>
                </a:solidFill>
                <a:latin typeface="Calibri"/>
                <a:ea typeface="Calibri"/>
                <a:cs typeface="Calibri"/>
                <a:sym typeface="Calibri"/>
              </a:rPr>
              <a:t>% who saw or heard message in the last 6 months</a:t>
            </a:r>
            <a:endParaRPr/>
          </a:p>
        </p:txBody>
      </p:sp>
      <p:sp>
        <p:nvSpPr>
          <p:cNvPr id="258" name="Google Shape;258;p21"/>
          <p:cNvSpPr/>
          <p:nvPr/>
        </p:nvSpPr>
        <p:spPr>
          <a:xfrm rot="5400000">
            <a:off x="5713580" y="631512"/>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1"/>
          <p:cNvSpPr txBox="1"/>
          <p:nvPr/>
        </p:nvSpPr>
        <p:spPr>
          <a:xfrm>
            <a:off x="6135175" y="83560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rgbClr val="000000"/>
              </a:solidFill>
              <a:latin typeface="Calibri"/>
              <a:ea typeface="Calibri"/>
              <a:cs typeface="Calibri"/>
              <a:sym typeface="Calibri"/>
            </a:endParaRPr>
          </a:p>
        </p:txBody>
      </p:sp>
      <p:sp>
        <p:nvSpPr>
          <p:cNvPr id="260" name="Google Shape;260;p21"/>
          <p:cNvSpPr/>
          <p:nvPr/>
        </p:nvSpPr>
        <p:spPr>
          <a:xfrm rot="5400000">
            <a:off x="6632209"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1"/>
          <p:cNvSpPr txBox="1"/>
          <p:nvPr/>
        </p:nvSpPr>
        <p:spPr>
          <a:xfrm>
            <a:off x="6384156" y="2569100"/>
            <a:ext cx="18312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rgbClr val="000000"/>
                </a:solidFill>
                <a:latin typeface="Calibri"/>
                <a:ea typeface="Calibri"/>
                <a:cs typeface="Calibri"/>
                <a:sym typeface="Calibri"/>
              </a:rPr>
              <a:t>% exposed to each channel of communication</a:t>
            </a:r>
            <a:endParaRPr/>
          </a:p>
        </p:txBody>
      </p:sp>
      <p:sp>
        <p:nvSpPr>
          <p:cNvPr id="262" name="Google Shape;262;p21"/>
          <p:cNvSpPr/>
          <p:nvPr/>
        </p:nvSpPr>
        <p:spPr>
          <a:xfrm rot="5400000">
            <a:off x="4801077" y="2196931"/>
            <a:ext cx="2004600" cy="1743600"/>
          </a:xfrm>
          <a:prstGeom prst="hexagon">
            <a:avLst>
              <a:gd name="adj" fmla="val 28802"/>
              <a:gd name="vf" fmla="val 115470"/>
            </a:avLst>
          </a:prstGeom>
          <a:solidFill>
            <a:srgbClr val="4472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1"/>
          <p:cNvSpPr txBox="1"/>
          <p:nvPr/>
        </p:nvSpPr>
        <p:spPr>
          <a:xfrm>
            <a:off x="4553025" y="2569900"/>
            <a:ext cx="18312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Exposure</a:t>
            </a:r>
            <a:endParaRPr/>
          </a:p>
        </p:txBody>
      </p:sp>
      <p:pic>
        <p:nvPicPr>
          <p:cNvPr id="264" name="Google Shape;264;p21"/>
          <p:cNvPicPr preferRelativeResize="0"/>
          <p:nvPr/>
        </p:nvPicPr>
        <p:blipFill rotWithShape="1">
          <a:blip r:embed="rId3">
            <a:alphaModFix/>
          </a:blip>
          <a:srcRect/>
          <a:stretch/>
        </p:blipFill>
        <p:spPr>
          <a:xfrm>
            <a:off x="5450038" y="3058142"/>
            <a:ext cx="706756" cy="498882"/>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2884</Words>
  <Application>Microsoft Office PowerPoint</Application>
  <PresentationFormat>Widescreen</PresentationFormat>
  <Paragraphs>369</Paragraphs>
  <Slides>26</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Tell-a-story with data worksheet</vt:lpstr>
      <vt:lpstr>Intervention-specific communication plans</vt:lpstr>
      <vt:lpstr>Malaria case management</vt:lpstr>
      <vt:lpstr>Situation analysis</vt:lpstr>
      <vt:lpstr>PowerPoint Presentation</vt:lpstr>
      <vt:lpstr>PowerPoint Presentation</vt:lpstr>
      <vt:lpstr>Behavior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Côte d’Ivoire</vt:lpstr>
      <vt:lpstr>Example: Côte d’Ivoire</vt:lpstr>
      <vt:lpstr>Example: Côte d’Ivoire</vt:lpstr>
      <vt:lpstr>Audience analysis and strategic approaches</vt:lpstr>
      <vt:lpstr>Audience analysis and strategic approaches</vt:lpstr>
      <vt:lpstr>Behavior-specific communication plans</vt:lpstr>
      <vt:lpstr>Case management behavior no.1 [list here]</vt:lpstr>
      <vt:lpstr>Case management behavior no.2 [list here]</vt:lpstr>
      <vt:lpstr>Case management behavior no.3 [list here]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Child, Meei</dc:creator>
  <cp:lastModifiedBy>Meei Child</cp:lastModifiedBy>
  <cp:revision>1</cp:revision>
  <dcterms:modified xsi:type="dcterms:W3CDTF">2024-06-25T20:04:56Z</dcterms:modified>
</cp:coreProperties>
</file>