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embeddedFontLst>
    <p:embeddedFont>
      <p:font typeface="Roboto" panose="02000000000000000000" pitchFamily="2"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E1CB889-FC81-47BC-B5D9-D7E98A456931}">
  <a:tblStyle styleId="{2E1CB889-FC81-47BC-B5D9-D7E98A456931}"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46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rive.google.com/drive/folders/1paJiNjmiHdVtfI25BZSCfpk1HV61ygcL?usp=shar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8f5d7212b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8f5d7212bc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lnSpc>
                <a:spcPct val="120000"/>
              </a:lnSpc>
              <a:spcBef>
                <a:spcPts val="0"/>
              </a:spcBef>
              <a:spcAft>
                <a:spcPts val="1000"/>
              </a:spcAft>
              <a:buClr>
                <a:schemeClr val="dk1"/>
              </a:buClr>
              <a:buSzPts val="1100"/>
              <a:buFont typeface="Arial"/>
              <a:buNone/>
            </a:pPr>
            <a:r>
              <a:rPr lang="en-US" sz="1100">
                <a:solidFill>
                  <a:srgbClr val="545454"/>
                </a:solidFill>
                <a:highlight>
                  <a:srgbClr val="FFFFFF"/>
                </a:highlight>
              </a:rPr>
              <a:t>This resource is part of the </a:t>
            </a:r>
            <a:r>
              <a:rPr lang="en-US" sz="1100" u="sng">
                <a:solidFill>
                  <a:srgbClr val="1155CC"/>
                </a:solidFill>
                <a:highlight>
                  <a:srgbClr val="FFFFFF"/>
                </a:highlight>
                <a:hlinkClick r:id="rId3">
                  <a:extLst>
                    <a:ext uri="{A12FA001-AC4F-418D-AE19-62706E023703}">
                      <ahyp:hlinkClr xmlns:ahyp="http://schemas.microsoft.com/office/drawing/2018/hyperlinkcolor" val="tx"/>
                    </a:ext>
                  </a:extLst>
                </a:hlinkClick>
              </a:rPr>
              <a:t>Malaria SBC Strategy Development Toolkit</a:t>
            </a:r>
            <a:endParaRPr/>
          </a:p>
        </p:txBody>
      </p:sp>
      <p:sp>
        <p:nvSpPr>
          <p:cNvPr id="87" name="Google Shape;87;g8f5d7212bc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0" name="Google Shape;28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6" name="Google Shape;336;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4" name="Google Shape;364;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Combine data points from previous slides, adding polygons as necessary. Summarize the data in narrative form. </a:t>
            </a:r>
            <a:endParaRPr/>
          </a:p>
        </p:txBody>
      </p:sp>
      <p:sp>
        <p:nvSpPr>
          <p:cNvPr id="365" name="Google Shape;365;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8" name="Google Shape;408;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84" name="Google Shape;484;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b="1"/>
              <a:t>Sources:</a:t>
            </a:r>
            <a:endParaRPr>
              <a:highlight>
                <a:srgbClr val="D0E0E3"/>
              </a:highlight>
            </a:endParaRPr>
          </a:p>
          <a:p>
            <a:pPr marL="0" lvl="0" indent="0" algn="l" rtl="0">
              <a:spcBef>
                <a:spcPts val="0"/>
              </a:spcBef>
              <a:spcAft>
                <a:spcPts val="0"/>
              </a:spcAft>
              <a:buClr>
                <a:schemeClr val="dk1"/>
              </a:buClr>
              <a:buSzPts val="1100"/>
              <a:buFont typeface="Arial"/>
              <a:buNone/>
            </a:pPr>
            <a:r>
              <a:rPr lang="en-US">
                <a:solidFill>
                  <a:srgbClr val="7030A0"/>
                </a:solidFill>
                <a:highlight>
                  <a:srgbClr val="D5A6BD"/>
                </a:highlight>
              </a:rPr>
              <a:t>MICS 2016 (purple)</a:t>
            </a:r>
            <a:endParaRPr/>
          </a:p>
          <a:p>
            <a:pPr marL="0" lvl="0" indent="0" algn="l" rtl="0">
              <a:spcBef>
                <a:spcPts val="0"/>
              </a:spcBef>
              <a:spcAft>
                <a:spcPts val="0"/>
              </a:spcAft>
              <a:buClr>
                <a:schemeClr val="dk1"/>
              </a:buClr>
              <a:buSzPts val="1100"/>
              <a:buFont typeface="Arial"/>
              <a:buNone/>
            </a:pPr>
            <a:r>
              <a:rPr lang="en-US">
                <a:highlight>
                  <a:srgbClr val="D5A6BD"/>
                </a:highlight>
              </a:rPr>
              <a:t>DHS 2011-2012 (gray)</a:t>
            </a:r>
            <a:endParaRPr/>
          </a:p>
          <a:p>
            <a:pPr marL="0" lvl="0" indent="0" algn="l" rtl="0">
              <a:spcBef>
                <a:spcPts val="0"/>
              </a:spcBef>
              <a:spcAft>
                <a:spcPts val="0"/>
              </a:spcAft>
              <a:buClr>
                <a:schemeClr val="dk1"/>
              </a:buClr>
              <a:buSzPts val="1100"/>
              <a:buFont typeface="Arial"/>
              <a:buNone/>
            </a:pPr>
            <a:r>
              <a:rPr lang="en-US">
                <a:highlight>
                  <a:srgbClr val="D5A6BD"/>
                </a:highlight>
              </a:rPr>
              <a:t>MBS 2018 (blue)</a:t>
            </a:r>
            <a:endParaRPr/>
          </a:p>
          <a:p>
            <a:pPr marL="0" lvl="0" indent="0" algn="l" rtl="0">
              <a:spcBef>
                <a:spcPts val="0"/>
              </a:spcBef>
              <a:spcAft>
                <a:spcPts val="0"/>
              </a:spcAft>
              <a:buClr>
                <a:schemeClr val="dk1"/>
              </a:buClr>
              <a:buSzPts val="1100"/>
              <a:buFont typeface="Arial"/>
              <a:buNone/>
            </a:pPr>
            <a:r>
              <a:rPr lang="en-US">
                <a:highlight>
                  <a:srgbClr val="D5A6BD"/>
                </a:highlight>
              </a:rPr>
              <a:t>KAP 2017 (orange)</a:t>
            </a:r>
            <a:endParaRPr/>
          </a:p>
          <a:p>
            <a:pPr marL="0" lvl="0" indent="0" algn="l" rtl="0">
              <a:spcBef>
                <a:spcPts val="0"/>
              </a:spcBef>
              <a:spcAft>
                <a:spcPts val="0"/>
              </a:spcAft>
              <a:buClr>
                <a:schemeClr val="dk1"/>
              </a:buClr>
              <a:buSzPts val="1100"/>
              <a:buFont typeface="Arial"/>
              <a:buNone/>
            </a:pPr>
            <a:endParaRPr>
              <a:highlight>
                <a:srgbClr val="F6B26B"/>
              </a:highlight>
            </a:endParaRPr>
          </a:p>
          <a:p>
            <a:pPr marL="0" lvl="0" indent="0" algn="l" rtl="0">
              <a:spcBef>
                <a:spcPts val="0"/>
              </a:spcBef>
              <a:spcAft>
                <a:spcPts val="0"/>
              </a:spcAft>
              <a:buClr>
                <a:schemeClr val="dk1"/>
              </a:buClr>
              <a:buSzPts val="1100"/>
              <a:buFont typeface="Arial"/>
              <a:buNone/>
            </a:pPr>
            <a:r>
              <a:rPr lang="en-US"/>
              <a:t>Peer-Reviewed Articles: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a:highlight>
                  <a:srgbClr val="B6D7A8"/>
                </a:highlight>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i="1">
                <a:highlight>
                  <a:srgbClr val="B6D7A8"/>
                </a:highlight>
              </a:rPr>
              <a:t> Health Sciences and Diseases, 20</a:t>
            </a:r>
            <a:r>
              <a:rPr lang="en-US">
                <a:highlight>
                  <a:srgbClr val="B6D7A8"/>
                </a:highlight>
              </a:rPr>
              <a:t>(1)</a:t>
            </a:r>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200"/>
              <a:buFont typeface="Calibri"/>
              <a:buNone/>
            </a:pPr>
            <a:r>
              <a:rPr lang="en-US">
                <a:highlight>
                  <a:srgbClr val="FFE599"/>
                </a:highlight>
              </a:rPr>
              <a:t>Ouattara AF, Dagnogo M, Constant EA, et al. Transmission of malaria in relation to distribution and coverage of long-lasting insecticidal nets in central Côte d'Ivoire. </a:t>
            </a:r>
            <a:r>
              <a:rPr lang="en-US" i="1">
                <a:highlight>
                  <a:srgbClr val="FFE599"/>
                </a:highlight>
              </a:rPr>
              <a:t>Malar J</a:t>
            </a:r>
            <a:r>
              <a:rPr lang="en-US">
                <a:highlight>
                  <a:srgbClr val="FFE599"/>
                </a:highlight>
              </a:rPr>
              <a:t>. 2014;13:109. Published 2014 Mar 19. doi:10.1186/1475-2875-13-109</a:t>
            </a:r>
            <a:endParaRPr/>
          </a:p>
          <a:p>
            <a:pPr marL="0" lvl="0" indent="0" algn="l" rtl="0">
              <a:spcBef>
                <a:spcPts val="0"/>
              </a:spcBef>
              <a:spcAft>
                <a:spcPts val="0"/>
              </a:spcAft>
              <a:buClr>
                <a:schemeClr val="dk1"/>
              </a:buClr>
              <a:buSzPts val="1200"/>
              <a:buFont typeface="Calibri"/>
              <a:buNone/>
            </a:pPr>
            <a:endParaRPr>
              <a:highlight>
                <a:srgbClr val="FFE599"/>
              </a:highlight>
            </a:endParaRPr>
          </a:p>
          <a:p>
            <a:pPr marL="0" lvl="0" indent="0" algn="l" rtl="0">
              <a:spcBef>
                <a:spcPts val="0"/>
              </a:spcBef>
              <a:spcAft>
                <a:spcPts val="0"/>
              </a:spcAft>
              <a:buClr>
                <a:schemeClr val="dk1"/>
              </a:buClr>
              <a:buSzPts val="1100"/>
              <a:buFont typeface="Arial"/>
              <a:buNone/>
            </a:pPr>
            <a:r>
              <a:rPr lang="en-US">
                <a:solidFill>
                  <a:srgbClr val="212121"/>
                </a:solidFill>
                <a:highlight>
                  <a:srgbClr val="EA9999"/>
                </a:highlight>
              </a:rPr>
              <a:t>De Plaen R, Seka ML, Koutoua A. The paddy, the vector and the caregiver: lessons from an ecosystem approach to irrigation and malaria in Northern Côte d'Ivoire. </a:t>
            </a:r>
            <a:r>
              <a:rPr lang="en-US" i="1">
                <a:solidFill>
                  <a:srgbClr val="212121"/>
                </a:solidFill>
                <a:highlight>
                  <a:srgbClr val="EA9999"/>
                </a:highlight>
              </a:rPr>
              <a:t>Acta Trop</a:t>
            </a:r>
            <a:r>
              <a:rPr lang="en-US">
                <a:solidFill>
                  <a:srgbClr val="212121"/>
                </a:solidFill>
                <a:highlight>
                  <a:srgbClr val="EA9999"/>
                </a:highlight>
              </a:rPr>
              <a:t>. 2004;89(2):135-146. doi:10.1016/j.actatropica.2003.09.018</a:t>
            </a:r>
            <a:endParaRPr>
              <a:highlight>
                <a:srgbClr val="FFE599"/>
              </a:highlight>
            </a:endParaRPr>
          </a:p>
          <a:p>
            <a:pPr marL="0" lvl="0" indent="0" algn="l" rtl="0">
              <a:spcBef>
                <a:spcPts val="0"/>
              </a:spcBef>
              <a:spcAft>
                <a:spcPts val="0"/>
              </a:spcAft>
              <a:buClr>
                <a:schemeClr val="dk1"/>
              </a:buClr>
              <a:buSzPts val="1050"/>
              <a:buFont typeface="Calibri"/>
              <a:buNone/>
            </a:pPr>
            <a:endParaRPr sz="1050">
              <a:solidFill>
                <a:srgbClr val="53565A"/>
              </a:solidFill>
              <a:highlight>
                <a:srgbClr val="B6D7A8"/>
              </a:highlight>
              <a:latin typeface="Roboto"/>
              <a:ea typeface="Roboto"/>
              <a:cs typeface="Roboto"/>
              <a:sym typeface="Roboto"/>
            </a:endParaRPr>
          </a:p>
          <a:p>
            <a:pPr marL="0" lvl="0" indent="0" algn="l" rtl="0">
              <a:spcBef>
                <a:spcPts val="0"/>
              </a:spcBef>
              <a:spcAft>
                <a:spcPts val="0"/>
              </a:spcAft>
              <a:buClr>
                <a:schemeClr val="dk1"/>
              </a:buClr>
              <a:buSzPts val="1100"/>
              <a:buFont typeface="Arial"/>
              <a:buNone/>
            </a:pPr>
            <a:r>
              <a:rPr lang="en-US">
                <a:solidFill>
                  <a:srgbClr val="303030"/>
                </a:solidFill>
                <a:highlight>
                  <a:srgbClr val="B4A7D6"/>
                </a:highlight>
              </a:rPr>
              <a:t>Toure OA, Kone PL, Coulibaly MA, et al. Coverage and efficacy of intermittent preventive treatment with sulphadoxine pyrimethamine against malaria in pregnancy in Côte d'Ivoire five years after its implementation. </a:t>
            </a:r>
            <a:r>
              <a:rPr lang="en-US" i="1">
                <a:solidFill>
                  <a:srgbClr val="303030"/>
                </a:solidFill>
                <a:highlight>
                  <a:srgbClr val="B4A7D6"/>
                </a:highlight>
              </a:rPr>
              <a:t>Parasit Vectors</a:t>
            </a:r>
            <a:r>
              <a:rPr lang="en-US">
                <a:solidFill>
                  <a:srgbClr val="303030"/>
                </a:solidFill>
                <a:highlight>
                  <a:srgbClr val="B4A7D6"/>
                </a:highlight>
              </a:rPr>
              <a:t>. 2014;7:495. Published 2014 Nov 20. doi:10.1186/s13071-014-0495-5</a:t>
            </a:r>
            <a:endParaRPr sz="1050">
              <a:solidFill>
                <a:srgbClr val="53565A"/>
              </a:solidFill>
              <a:highlight>
                <a:srgbClr val="B6D7A8"/>
              </a:highlight>
              <a:latin typeface="Roboto"/>
              <a:ea typeface="Roboto"/>
              <a:cs typeface="Roboto"/>
              <a:sym typeface="Roboto"/>
            </a:endParaRPr>
          </a:p>
          <a:p>
            <a:pPr marL="0" lvl="0" indent="0" algn="l" rtl="0">
              <a:spcBef>
                <a:spcPts val="0"/>
              </a:spcBef>
              <a:spcAft>
                <a:spcPts val="0"/>
              </a:spcAft>
              <a:buNone/>
            </a:pPr>
            <a:endParaRPr/>
          </a:p>
        </p:txBody>
      </p:sp>
      <p:sp>
        <p:nvSpPr>
          <p:cNvPr id="485" name="Google Shape;485;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20" name="Google Shape;520;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b="1"/>
              <a:t>Sources:</a:t>
            </a:r>
            <a:endParaRPr>
              <a:highlight>
                <a:srgbClr val="D0E0E3"/>
              </a:highlight>
            </a:endParaRPr>
          </a:p>
          <a:p>
            <a:pPr marL="0" lvl="0" indent="0" algn="l" rtl="0">
              <a:spcBef>
                <a:spcPts val="0"/>
              </a:spcBef>
              <a:spcAft>
                <a:spcPts val="0"/>
              </a:spcAft>
              <a:buClr>
                <a:schemeClr val="dk1"/>
              </a:buClr>
              <a:buSzPts val="1100"/>
              <a:buFont typeface="Arial"/>
              <a:buNone/>
            </a:pPr>
            <a:r>
              <a:rPr lang="en-US">
                <a:solidFill>
                  <a:srgbClr val="7030A0"/>
                </a:solidFill>
                <a:highlight>
                  <a:srgbClr val="D5A6BD"/>
                </a:highlight>
              </a:rPr>
              <a:t>MICS 2016 (purple)</a:t>
            </a:r>
            <a:endParaRPr/>
          </a:p>
          <a:p>
            <a:pPr marL="0" lvl="0" indent="0" algn="l" rtl="0">
              <a:spcBef>
                <a:spcPts val="0"/>
              </a:spcBef>
              <a:spcAft>
                <a:spcPts val="0"/>
              </a:spcAft>
              <a:buClr>
                <a:schemeClr val="dk1"/>
              </a:buClr>
              <a:buSzPts val="1100"/>
              <a:buFont typeface="Arial"/>
              <a:buNone/>
            </a:pPr>
            <a:r>
              <a:rPr lang="en-US">
                <a:highlight>
                  <a:srgbClr val="D5A6BD"/>
                </a:highlight>
              </a:rPr>
              <a:t>DHS 2011-2012 (gray)</a:t>
            </a:r>
            <a:endParaRPr/>
          </a:p>
          <a:p>
            <a:pPr marL="0" lvl="0" indent="0" algn="l" rtl="0">
              <a:spcBef>
                <a:spcPts val="0"/>
              </a:spcBef>
              <a:spcAft>
                <a:spcPts val="0"/>
              </a:spcAft>
              <a:buClr>
                <a:schemeClr val="dk1"/>
              </a:buClr>
              <a:buSzPts val="1100"/>
              <a:buFont typeface="Arial"/>
              <a:buNone/>
            </a:pPr>
            <a:r>
              <a:rPr lang="en-US">
                <a:highlight>
                  <a:srgbClr val="D5A6BD"/>
                </a:highlight>
              </a:rPr>
              <a:t>MBS 2018 (blue)</a:t>
            </a:r>
            <a:endParaRPr/>
          </a:p>
          <a:p>
            <a:pPr marL="0" lvl="0" indent="0" algn="l" rtl="0">
              <a:spcBef>
                <a:spcPts val="0"/>
              </a:spcBef>
              <a:spcAft>
                <a:spcPts val="0"/>
              </a:spcAft>
              <a:buClr>
                <a:schemeClr val="dk1"/>
              </a:buClr>
              <a:buSzPts val="1100"/>
              <a:buFont typeface="Arial"/>
              <a:buNone/>
            </a:pPr>
            <a:r>
              <a:rPr lang="en-US">
                <a:highlight>
                  <a:srgbClr val="D5A6BD"/>
                </a:highlight>
              </a:rPr>
              <a:t>KAP 2017 (orange)</a:t>
            </a:r>
            <a:endParaRPr/>
          </a:p>
          <a:p>
            <a:pPr marL="0" lvl="0" indent="0" algn="l" rtl="0">
              <a:spcBef>
                <a:spcPts val="0"/>
              </a:spcBef>
              <a:spcAft>
                <a:spcPts val="0"/>
              </a:spcAft>
              <a:buClr>
                <a:schemeClr val="dk1"/>
              </a:buClr>
              <a:buSzPts val="1100"/>
              <a:buFont typeface="Arial"/>
              <a:buNone/>
            </a:pPr>
            <a:endParaRPr>
              <a:highlight>
                <a:srgbClr val="F6B26B"/>
              </a:highlight>
            </a:endParaRPr>
          </a:p>
          <a:p>
            <a:pPr marL="0" lvl="0" indent="0" algn="l" rtl="0">
              <a:spcBef>
                <a:spcPts val="0"/>
              </a:spcBef>
              <a:spcAft>
                <a:spcPts val="0"/>
              </a:spcAft>
              <a:buClr>
                <a:schemeClr val="dk1"/>
              </a:buClr>
              <a:buSzPts val="1100"/>
              <a:buFont typeface="Arial"/>
              <a:buNone/>
            </a:pPr>
            <a:r>
              <a:rPr lang="en-US"/>
              <a:t>Peer-Reviewed Articles: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US">
                <a:highlight>
                  <a:srgbClr val="B6D7A8"/>
                </a:highlight>
              </a:rPr>
              <a:t>Acray-Zengbé, P., Douba, A., Akani, C. B., Lepri Aka, N. B., Bahibo, I. H., Tanoh, A. M., Assi, S., Assohou, E. A. N., Ahoussou, K. M. E., Oussou, R. K., Kouamé, T. R. A., &amp; Okoubo, G. (2019). Determinants of Insecticide-Treated Mosquito Nets Use Among Children Less Than 5 Years in Côte d’Ivoire: An analysis of Data from the 2011-2012 Demographic and Health Survey.</a:t>
            </a:r>
            <a:r>
              <a:rPr lang="en-US" i="1">
                <a:highlight>
                  <a:srgbClr val="B6D7A8"/>
                </a:highlight>
              </a:rPr>
              <a:t> Health Sciences and Diseases, 20</a:t>
            </a:r>
            <a:r>
              <a:rPr lang="en-US">
                <a:highlight>
                  <a:srgbClr val="B6D7A8"/>
                </a:highlight>
              </a:rPr>
              <a:t>(1)</a:t>
            </a:r>
            <a:endParaRPr/>
          </a:p>
          <a:p>
            <a:pPr marL="0" lvl="0" indent="0" algn="l" rtl="0">
              <a:spcBef>
                <a:spcPts val="0"/>
              </a:spcBef>
              <a:spcAft>
                <a:spcPts val="0"/>
              </a:spcAft>
              <a:buClr>
                <a:schemeClr val="dk1"/>
              </a:buClr>
              <a:buSzPts val="1100"/>
              <a:buFont typeface="Arial"/>
              <a:buNone/>
            </a:pPr>
            <a:endParaRPr>
              <a:highlight>
                <a:srgbClr val="B6D7A8"/>
              </a:highlight>
            </a:endParaRPr>
          </a:p>
          <a:p>
            <a:pPr marL="0" lvl="0" indent="0" algn="l" rtl="0">
              <a:spcBef>
                <a:spcPts val="0"/>
              </a:spcBef>
              <a:spcAft>
                <a:spcPts val="0"/>
              </a:spcAft>
              <a:buClr>
                <a:schemeClr val="dk1"/>
              </a:buClr>
              <a:buSzPts val="1200"/>
              <a:buFont typeface="Calibri"/>
              <a:buNone/>
            </a:pPr>
            <a:r>
              <a:rPr lang="en-US">
                <a:highlight>
                  <a:srgbClr val="FFE599"/>
                </a:highlight>
              </a:rPr>
              <a:t>Ouattara AF, Dagnogo M, Constant EA, et al. Transmission of malaria in relation to distribution and coverage of long-lasting insecticidal nets in central Côte d'Ivoire. </a:t>
            </a:r>
            <a:r>
              <a:rPr lang="en-US" i="1">
                <a:highlight>
                  <a:srgbClr val="FFE599"/>
                </a:highlight>
              </a:rPr>
              <a:t>Malar J</a:t>
            </a:r>
            <a:r>
              <a:rPr lang="en-US">
                <a:highlight>
                  <a:srgbClr val="FFE599"/>
                </a:highlight>
              </a:rPr>
              <a:t>. 2014;13:109. Published 2014 Mar 19. doi:10.1186/1475-2875-13-109</a:t>
            </a:r>
            <a:endParaRPr/>
          </a:p>
          <a:p>
            <a:pPr marL="0" lvl="0" indent="0" algn="l" rtl="0">
              <a:spcBef>
                <a:spcPts val="0"/>
              </a:spcBef>
              <a:spcAft>
                <a:spcPts val="0"/>
              </a:spcAft>
              <a:buClr>
                <a:schemeClr val="dk1"/>
              </a:buClr>
              <a:buSzPts val="1200"/>
              <a:buFont typeface="Calibri"/>
              <a:buNone/>
            </a:pPr>
            <a:endParaRPr>
              <a:highlight>
                <a:srgbClr val="FFE599"/>
              </a:highlight>
            </a:endParaRPr>
          </a:p>
          <a:p>
            <a:pPr marL="0" lvl="0" indent="0" algn="l" rtl="0">
              <a:spcBef>
                <a:spcPts val="0"/>
              </a:spcBef>
              <a:spcAft>
                <a:spcPts val="0"/>
              </a:spcAft>
              <a:buClr>
                <a:srgbClr val="212121"/>
              </a:buClr>
              <a:buSzPts val="1200"/>
              <a:buFont typeface="Calibri"/>
              <a:buNone/>
            </a:pPr>
            <a:r>
              <a:rPr lang="en-US">
                <a:solidFill>
                  <a:srgbClr val="212121"/>
                </a:solidFill>
                <a:highlight>
                  <a:srgbClr val="EA9999"/>
                </a:highlight>
              </a:rPr>
              <a:t>De Plaen R, Seka ML, Koutoua A. The paddy, the vector and the caregiver: lessons from an ecosystem approach to irrigation and malaria in Northern Côte d'Ivoire. </a:t>
            </a:r>
            <a:r>
              <a:rPr lang="en-US" i="1">
                <a:solidFill>
                  <a:srgbClr val="212121"/>
                </a:solidFill>
                <a:highlight>
                  <a:srgbClr val="EA9999"/>
                </a:highlight>
              </a:rPr>
              <a:t>Acta Trop</a:t>
            </a:r>
            <a:r>
              <a:rPr lang="en-US">
                <a:solidFill>
                  <a:srgbClr val="212121"/>
                </a:solidFill>
                <a:highlight>
                  <a:srgbClr val="EA9999"/>
                </a:highlight>
              </a:rPr>
              <a:t>. 2004;89(2):135-146. doi:10.1016/j.actatropica.2003.09.018</a:t>
            </a:r>
            <a:endParaRPr/>
          </a:p>
          <a:p>
            <a:pPr marL="0" lvl="0" indent="0" algn="l" rtl="0">
              <a:spcBef>
                <a:spcPts val="0"/>
              </a:spcBef>
              <a:spcAft>
                <a:spcPts val="0"/>
              </a:spcAft>
              <a:buClr>
                <a:schemeClr val="dk1"/>
              </a:buClr>
              <a:buSzPts val="1200"/>
              <a:buFont typeface="Calibri"/>
              <a:buNone/>
            </a:pP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r>
              <a:rPr lang="en-US">
                <a:solidFill>
                  <a:srgbClr val="303030"/>
                </a:solidFill>
                <a:highlight>
                  <a:srgbClr val="B4A7D6"/>
                </a:highlight>
              </a:rPr>
              <a:t>Toure OA, Kone PL, Coulibaly MA, et al. Coverage and efficacy of intermittent preventive treatment with sulphadoxine pyrimethamine against malaria in pregnancy in Côte d'Ivoire five years after its implementation. </a:t>
            </a:r>
            <a:r>
              <a:rPr lang="en-US" i="1">
                <a:solidFill>
                  <a:srgbClr val="303030"/>
                </a:solidFill>
                <a:highlight>
                  <a:srgbClr val="B4A7D6"/>
                </a:highlight>
              </a:rPr>
              <a:t>Parasit Vectors</a:t>
            </a:r>
            <a:r>
              <a:rPr lang="en-US">
                <a:solidFill>
                  <a:srgbClr val="303030"/>
                </a:solidFill>
                <a:highlight>
                  <a:srgbClr val="B4A7D6"/>
                </a:highlight>
              </a:rPr>
              <a:t>. 2014;7:495. Published 2014 Nov 20. doi:10.1186/s13071-014-0495-5</a:t>
            </a:r>
            <a:endParaRPr>
              <a:solidFill>
                <a:srgbClr val="212121"/>
              </a:solidFill>
              <a:highlight>
                <a:srgbClr val="EA9999"/>
              </a:highlight>
            </a:endParaRPr>
          </a:p>
          <a:p>
            <a:pPr marL="0" lvl="0" indent="0" algn="l" rtl="0">
              <a:spcBef>
                <a:spcPts val="0"/>
              </a:spcBef>
              <a:spcAft>
                <a:spcPts val="0"/>
              </a:spcAft>
              <a:buClr>
                <a:schemeClr val="dk1"/>
              </a:buClr>
              <a:buSzPts val="1100"/>
              <a:buFont typeface="Arial"/>
              <a:buNone/>
            </a:pPr>
            <a:endParaRPr sz="1050">
              <a:solidFill>
                <a:srgbClr val="53565A"/>
              </a:solidFill>
              <a:highlight>
                <a:srgbClr val="B6D7A8"/>
              </a:highlight>
              <a:latin typeface="Roboto"/>
              <a:ea typeface="Roboto"/>
              <a:cs typeface="Roboto"/>
              <a:sym typeface="Roboto"/>
            </a:endParaRPr>
          </a:p>
          <a:p>
            <a:pPr marL="0" lvl="0" indent="0" algn="l" rtl="0">
              <a:spcBef>
                <a:spcPts val="0"/>
              </a:spcBef>
              <a:spcAft>
                <a:spcPts val="0"/>
              </a:spcAft>
              <a:buNone/>
            </a:pPr>
            <a:endParaRPr/>
          </a:p>
        </p:txBody>
      </p:sp>
      <p:sp>
        <p:nvSpPr>
          <p:cNvPr id="521" name="Google Shape;521;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6" name="Google Shape;59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100"/>
              <a:buFont typeface="Arial"/>
              <a:buNone/>
            </a:pPr>
            <a:r>
              <a:rPr lang="en-US" sz="1100">
                <a:solidFill>
                  <a:srgbClr val="262626"/>
                </a:solidFill>
                <a:latin typeface="Arial"/>
                <a:ea typeface="Arial"/>
                <a:cs typeface="Arial"/>
                <a:sym typeface="Arial"/>
              </a:rPr>
              <a:t>Summarize knowledge, attitudes, perceived risk and efficacy, and social norm data included in the Malaria Behaviour Survey; knowledge, attitudes, and practice surveys; program reports; or research studies that describe these determinants of malaria in pregnancy behaviors. Describe all that is known about barriers or facilitators to malaria in pregnancy, including relevant details related to the quality of service delivery. This is simply summarizing the indicators organized in the previous slides in paragraph form. </a:t>
            </a:r>
            <a:endParaRPr/>
          </a:p>
        </p:txBody>
      </p:sp>
      <p:sp>
        <p:nvSpPr>
          <p:cNvPr id="618" name="Google Shape;618;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4" name="Google Shape;624;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Each intervention section should contain some form of audience analysis in order to identify and understand priority and influencing groups. This analysis 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 Include pertinent data related to how gender impacts the ability to change behaviour. </a:t>
            </a:r>
            <a:endParaRPr/>
          </a:p>
          <a:p>
            <a:pPr marL="0" lvl="0" indent="0" algn="l" rtl="0">
              <a:spcBef>
                <a:spcPts val="0"/>
              </a:spcBef>
              <a:spcAft>
                <a:spcPts val="0"/>
              </a:spcAft>
              <a:buClr>
                <a:schemeClr val="dk1"/>
              </a:buClr>
              <a:buSzPts val="1200"/>
              <a:buFont typeface="Calibri"/>
              <a:buNone/>
            </a:pPr>
            <a:r>
              <a:rPr lang="en-US"/>
              <a:t>Strategic approaches should describe how to best reach and influence each audience. Following the socio-ecological model, use the audience analysis to specify how to reach and influence each audience at the structural, social, and individual level. Influencing structural, social, and individual change may happen as the result of both communication and non-communication-based approaches. The following guidance focuses on communication-based approaches. Using different approaches or levels of influence to change behaviour is based on the socio-ecological model, a combination of theories that explain the dynamic process by which not only the immediate physical and social environment, but also broader social, political, economic (structural) factors influence beliefs and attitudes.</a:t>
            </a:r>
            <a:endParaRPr/>
          </a:p>
          <a:p>
            <a:pPr marL="0" lvl="0" indent="0" algn="l" rtl="0">
              <a:spcBef>
                <a:spcPts val="0"/>
              </a:spcBef>
              <a:spcAft>
                <a:spcPts val="0"/>
              </a:spcAft>
              <a:buNone/>
            </a:pPr>
            <a:endParaRPr/>
          </a:p>
        </p:txBody>
      </p:sp>
      <p:sp>
        <p:nvSpPr>
          <p:cNvPr id="625" name="Google Shape;625;p2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37" name="Google Shape;637;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Each intervention-specific plan should contain behavior-specific communication plans, which address specific behavioural objectives. A behavioural objective articulates what behavior must change. Behavioural objectives measure a single behavior, specify the audience whose behavior is expected to change. These behavior objectives should be aligned with monitoring and evaluation (M&amp;E) indicators. For example, a behavior-specific communication plan supporting case management might include “use of malaria diagnostic test before initiating treatment by care-takers of children under five.” For examples of behavioural objectives, see behavioural outcomes in Figure 1 of the RBM Malaria SBCC Indicator Reference Guide: Second Edition.</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endParaRPr/>
          </a:p>
        </p:txBody>
      </p:sp>
      <p:sp>
        <p:nvSpPr>
          <p:cNvPr id="638" name="Google Shape;638;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4" name="Google Shape;644;p2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Use these templates to draft behavior-specific plans. Add as many behavior-specific plans as appropriate. Paste completed plans into their corresponding sections in the strategy template. </a:t>
            </a:r>
            <a:endParaRPr/>
          </a:p>
          <a:p>
            <a:pPr marL="0" lvl="0" indent="0" algn="l" rtl="0">
              <a:spcBef>
                <a:spcPts val="0"/>
              </a:spcBef>
              <a:spcAft>
                <a:spcPts val="0"/>
              </a:spcAft>
              <a:buNone/>
            </a:pPr>
            <a:endParaRPr/>
          </a:p>
        </p:txBody>
      </p:sp>
      <p:sp>
        <p:nvSpPr>
          <p:cNvPr id="645" name="Google Shape;645;p2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1" name="Google Shape;651;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Google Shape;656;p2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57" name="Google Shape;657;p2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5" name="Google Shape;11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Each polygon can contain a single data point. Use available data points to populate as many polygons as possible, adding polygons as necessary. It may be helpful to color code the polygons according to source of data (qualitative vs quantitative; program report vs peer-review article; MIS vs MICS vs DHS vs KAP, etc.)</a:t>
            </a:r>
            <a:endParaRPr/>
          </a:p>
        </p:txBody>
      </p:sp>
      <p:sp>
        <p:nvSpPr>
          <p:cNvPr id="116" name="Google Shape;11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These content boxes mirror those found in the strategy template. Use this slide to draft ideas, based on data, and paste final text into the situation analysis section of the template. </a:t>
            </a:r>
            <a:endParaRPr/>
          </a:p>
          <a:p>
            <a:pPr marL="0" lvl="0" indent="0" algn="l" rtl="0">
              <a:spcBef>
                <a:spcPts val="0"/>
              </a:spcBef>
              <a:spcAft>
                <a:spcPts val="0"/>
              </a:spcAft>
              <a:buNone/>
            </a:pPr>
            <a:endParaRPr/>
          </a:p>
        </p:txBody>
      </p:sp>
      <p:sp>
        <p:nvSpPr>
          <p:cNvPr id="147" name="Google Shape;147;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2" name="Google Shape;152;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US"/>
              <a:t>The description of the </a:t>
            </a:r>
            <a:r>
              <a:rPr lang="en-US" u="sng"/>
              <a:t>underlying drivers </a:t>
            </a:r>
            <a:r>
              <a:rPr lang="en-US"/>
              <a:t>behind specific behaviors is articulated in a behavioral analysis. The behavioral analysis summarizes any data explaining why certain audiences or target groups choose to practice, or refuse to practice, healthy behaviors. As determinants of behavior may be structural (access to commodities or health services), cognitive, social, or emotional, it is important to collect data to better understand what drives specific audiences to behave as they do. Each behavioural analysis should describe these determinants in context. </a:t>
            </a:r>
            <a:endParaRPr/>
          </a:p>
          <a:p>
            <a:pPr marL="0" lvl="0" indent="0" algn="l" rtl="0">
              <a:spcBef>
                <a:spcPts val="0"/>
              </a:spcBef>
              <a:spcAft>
                <a:spcPts val="0"/>
              </a:spcAft>
              <a:buNone/>
            </a:pPr>
            <a:endParaRPr/>
          </a:p>
        </p:txBody>
      </p:sp>
      <p:sp>
        <p:nvSpPr>
          <p:cNvPr id="153" name="Google Shape;153;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9" name="Google Shape;159;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0" name="Google Shape;160;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4" name="Google Shape;2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Tell-a-story with data worksheet</a:t>
            </a:r>
            <a:endParaRPr/>
          </a:p>
        </p:txBody>
      </p:sp>
      <p:pic>
        <p:nvPicPr>
          <p:cNvPr id="90" name="Google Shape;90;p13"/>
          <p:cNvPicPr preferRelativeResize="0"/>
          <p:nvPr/>
        </p:nvPicPr>
        <p:blipFill>
          <a:blip r:embed="rId3">
            <a:alphaModFix/>
          </a:blip>
          <a:stretch>
            <a:fillRect/>
          </a:stretch>
        </p:blipFill>
        <p:spPr>
          <a:xfrm>
            <a:off x="3057525" y="2776538"/>
            <a:ext cx="6076950" cy="13049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2"/>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2"/>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28" name="Google Shape;228;p22"/>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2"/>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30" name="Google Shape;230;p22"/>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2"/>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32" name="Google Shape;232;p22"/>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22"/>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34" name="Google Shape;234;p22"/>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2"/>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36" name="Google Shape;236;p22"/>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2"/>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38" name="Google Shape;238;p22"/>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2"/>
          <p:cNvSpPr txBox="1"/>
          <p:nvPr/>
        </p:nvSpPr>
        <p:spPr>
          <a:xfrm>
            <a:off x="4553031" y="238770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Positive attitudes</a:t>
            </a:r>
            <a:endParaRPr/>
          </a:p>
        </p:txBody>
      </p:sp>
      <p:grpSp>
        <p:nvGrpSpPr>
          <p:cNvPr id="240" name="Google Shape;240;p22"/>
          <p:cNvGrpSpPr/>
          <p:nvPr/>
        </p:nvGrpSpPr>
        <p:grpSpPr>
          <a:xfrm>
            <a:off x="5348792" y="3086003"/>
            <a:ext cx="909257" cy="685984"/>
            <a:chOff x="1001712" y="1679575"/>
            <a:chExt cx="1428751" cy="1077913"/>
          </a:xfrm>
        </p:grpSpPr>
        <p:sp>
          <p:nvSpPr>
            <p:cNvPr id="241" name="Google Shape;241;p22"/>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2" name="Google Shape;242;p22"/>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3" name="Google Shape;243;p22"/>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4" name="Google Shape;244;p22"/>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5" name="Google Shape;245;p22"/>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6" name="Google Shape;246;p22"/>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7" name="Google Shape;247;p22"/>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8" name="Google Shape;248;p22"/>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49" name="Google Shape;249;p22"/>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3"/>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3"/>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56" name="Google Shape;256;p23"/>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3"/>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58" name="Google Shape;258;p23"/>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23"/>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60" name="Google Shape;260;p23"/>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3"/>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62" name="Google Shape;262;p23"/>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3"/>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64" name="Google Shape;264;p23"/>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3"/>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66" name="Google Shape;266;p23"/>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3"/>
          <p:cNvSpPr txBox="1"/>
          <p:nvPr/>
        </p:nvSpPr>
        <p:spPr>
          <a:xfrm>
            <a:off x="4564431"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Response efficacy</a:t>
            </a:r>
            <a:endParaRPr/>
          </a:p>
        </p:txBody>
      </p:sp>
      <p:grpSp>
        <p:nvGrpSpPr>
          <p:cNvPr id="268" name="Google Shape;268;p23"/>
          <p:cNvGrpSpPr/>
          <p:nvPr/>
        </p:nvGrpSpPr>
        <p:grpSpPr>
          <a:xfrm>
            <a:off x="5321692" y="3114153"/>
            <a:ext cx="909257" cy="685984"/>
            <a:chOff x="1001712" y="1679575"/>
            <a:chExt cx="1428751" cy="1077913"/>
          </a:xfrm>
        </p:grpSpPr>
        <p:sp>
          <p:nvSpPr>
            <p:cNvPr id="269" name="Google Shape;269;p23"/>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0" name="Google Shape;270;p23"/>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1" name="Google Shape;271;p23"/>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2" name="Google Shape;272;p23"/>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3" name="Google Shape;273;p23"/>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4" name="Google Shape;274;p23"/>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5" name="Google Shape;275;p23"/>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6" name="Google Shape;276;p23"/>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77" name="Google Shape;277;p23"/>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4"/>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4"/>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84" name="Google Shape;284;p24"/>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4"/>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86" name="Google Shape;286;p24"/>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4"/>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88" name="Google Shape;288;p24"/>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24"/>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290" name="Google Shape;290;p24"/>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4"/>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92" name="Google Shape;292;p24"/>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4"/>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294" name="Google Shape;294;p24"/>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4"/>
          <p:cNvSpPr txBox="1"/>
          <p:nvPr/>
        </p:nvSpPr>
        <p:spPr>
          <a:xfrm>
            <a:off x="4564455" y="24038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Self efficacy</a:t>
            </a:r>
            <a:endParaRPr/>
          </a:p>
        </p:txBody>
      </p:sp>
      <p:grpSp>
        <p:nvGrpSpPr>
          <p:cNvPr id="296" name="Google Shape;296;p24"/>
          <p:cNvGrpSpPr/>
          <p:nvPr/>
        </p:nvGrpSpPr>
        <p:grpSpPr>
          <a:xfrm>
            <a:off x="5361317" y="3141603"/>
            <a:ext cx="909257" cy="685984"/>
            <a:chOff x="1001712" y="1679575"/>
            <a:chExt cx="1428751" cy="1077913"/>
          </a:xfrm>
        </p:grpSpPr>
        <p:sp>
          <p:nvSpPr>
            <p:cNvPr id="297" name="Google Shape;297;p24"/>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98" name="Google Shape;298;p24"/>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299" name="Google Shape;299;p24"/>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0" name="Google Shape;300;p24"/>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1" name="Google Shape;301;p24"/>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2" name="Google Shape;302;p24"/>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3" name="Google Shape;303;p24"/>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4" name="Google Shape;304;p24"/>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05" name="Google Shape;305;p24"/>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5"/>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5"/>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12" name="Google Shape;312;p25"/>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5"/>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14" name="Google Shape;314;p25"/>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5"/>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16" name="Google Shape;316;p25"/>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5"/>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18" name="Google Shape;318;p25"/>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5"/>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20" name="Google Shape;320;p25"/>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5"/>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22" name="Google Shape;322;p25"/>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5"/>
          <p:cNvSpPr txBox="1"/>
          <p:nvPr/>
        </p:nvSpPr>
        <p:spPr>
          <a:xfrm>
            <a:off x="4564431" y="2327675"/>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324" name="Google Shape;324;p25"/>
          <p:cNvGrpSpPr/>
          <p:nvPr/>
        </p:nvGrpSpPr>
        <p:grpSpPr>
          <a:xfrm>
            <a:off x="5361317" y="3065403"/>
            <a:ext cx="909257" cy="685984"/>
            <a:chOff x="1001712" y="1679575"/>
            <a:chExt cx="1428751" cy="1077913"/>
          </a:xfrm>
        </p:grpSpPr>
        <p:sp>
          <p:nvSpPr>
            <p:cNvPr id="325" name="Google Shape;325;p25"/>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26" name="Google Shape;326;p25"/>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27" name="Google Shape;327;p25"/>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28" name="Google Shape;328;p25"/>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29" name="Google Shape;329;p25"/>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0" name="Google Shape;330;p25"/>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1" name="Google Shape;331;p25"/>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2" name="Google Shape;332;p25"/>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33" name="Google Shape;333;p25"/>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26"/>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6"/>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40" name="Google Shape;340;p26"/>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6"/>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42" name="Google Shape;342;p26"/>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6"/>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44" name="Google Shape;344;p26"/>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6"/>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346" name="Google Shape;346;p26"/>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6"/>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348" name="Google Shape;348;p26"/>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6"/>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350" name="Google Shape;350;p26"/>
          <p:cNvSpPr/>
          <p:nvPr/>
        </p:nvSpPr>
        <p:spPr>
          <a:xfrm rot="5400000">
            <a:off x="4801077" y="2199777"/>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6"/>
          <p:cNvSpPr txBox="1"/>
          <p:nvPr/>
        </p:nvSpPr>
        <p:spPr>
          <a:xfrm>
            <a:off x="4659479" y="2403875"/>
            <a:ext cx="16485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Decision making</a:t>
            </a:r>
            <a:endParaRPr/>
          </a:p>
        </p:txBody>
      </p:sp>
      <p:grpSp>
        <p:nvGrpSpPr>
          <p:cNvPr id="352" name="Google Shape;352;p26"/>
          <p:cNvGrpSpPr/>
          <p:nvPr/>
        </p:nvGrpSpPr>
        <p:grpSpPr>
          <a:xfrm>
            <a:off x="5348792" y="3158678"/>
            <a:ext cx="909257" cy="685984"/>
            <a:chOff x="1001712" y="1679575"/>
            <a:chExt cx="1428751" cy="1077913"/>
          </a:xfrm>
        </p:grpSpPr>
        <p:sp>
          <p:nvSpPr>
            <p:cNvPr id="353" name="Google Shape;353;p26"/>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4" name="Google Shape;354;p26"/>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5" name="Google Shape;355;p26"/>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6" name="Google Shape;356;p26"/>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7" name="Google Shape;357;p26"/>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8" name="Google Shape;358;p26"/>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59" name="Google Shape;359;p26"/>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0" name="Google Shape;360;p26"/>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361" name="Google Shape;361;p26"/>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pic>
        <p:nvPicPr>
          <p:cNvPr id="367" name="Google Shape;367;p27"/>
          <p:cNvPicPr preferRelativeResize="0"/>
          <p:nvPr/>
        </p:nvPicPr>
        <p:blipFill rotWithShape="1">
          <a:blip r:embed="rId3">
            <a:alphaModFix/>
          </a:blip>
          <a:srcRect/>
          <a:stretch/>
        </p:blipFill>
        <p:spPr>
          <a:xfrm>
            <a:off x="6976594" y="2814753"/>
            <a:ext cx="706755" cy="498883"/>
          </a:xfrm>
          <a:prstGeom prst="rect">
            <a:avLst/>
          </a:prstGeom>
          <a:noFill/>
          <a:ln>
            <a:noFill/>
          </a:ln>
        </p:spPr>
      </p:pic>
      <p:sp>
        <p:nvSpPr>
          <p:cNvPr id="368" name="Google Shape;368;p27"/>
          <p:cNvSpPr/>
          <p:nvPr/>
        </p:nvSpPr>
        <p:spPr>
          <a:xfrm rot="5400000">
            <a:off x="2740875" y="2595933"/>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27"/>
          <p:cNvSpPr/>
          <p:nvPr/>
        </p:nvSpPr>
        <p:spPr>
          <a:xfrm rot="5400000">
            <a:off x="-1009" y="1042480"/>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27"/>
          <p:cNvSpPr txBox="1"/>
          <p:nvPr/>
        </p:nvSpPr>
        <p:spPr>
          <a:xfrm>
            <a:off x="420625" y="12464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71" name="Google Shape;371;p27"/>
          <p:cNvSpPr/>
          <p:nvPr/>
        </p:nvSpPr>
        <p:spPr>
          <a:xfrm rot="5400000">
            <a:off x="-1009" y="4176517"/>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7"/>
          <p:cNvSpPr txBox="1"/>
          <p:nvPr/>
        </p:nvSpPr>
        <p:spPr>
          <a:xfrm>
            <a:off x="420625" y="43805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2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73" name="Google Shape;373;p27"/>
          <p:cNvSpPr/>
          <p:nvPr/>
        </p:nvSpPr>
        <p:spPr>
          <a:xfrm rot="5400000">
            <a:off x="1821859" y="4174918"/>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7"/>
          <p:cNvSpPr txBox="1"/>
          <p:nvPr/>
        </p:nvSpPr>
        <p:spPr>
          <a:xfrm>
            <a:off x="2243475" y="43789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75" name="Google Shape;375;p27"/>
          <p:cNvSpPr/>
          <p:nvPr/>
        </p:nvSpPr>
        <p:spPr>
          <a:xfrm rot="5400000">
            <a:off x="916536" y="2595934"/>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7"/>
          <p:cNvSpPr txBox="1"/>
          <p:nvPr/>
        </p:nvSpPr>
        <p:spPr>
          <a:xfrm>
            <a:off x="1338150" y="2799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77" name="Google Shape;377;p27"/>
          <p:cNvSpPr/>
          <p:nvPr/>
        </p:nvSpPr>
        <p:spPr>
          <a:xfrm rot="5400000">
            <a:off x="1821858" y="1042480"/>
            <a:ext cx="2004740" cy="1743515"/>
          </a:xfrm>
          <a:prstGeom prst="hexagon">
            <a:avLst>
              <a:gd name="adj" fmla="val 28802"/>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27"/>
          <p:cNvSpPr txBox="1"/>
          <p:nvPr/>
        </p:nvSpPr>
        <p:spPr>
          <a:xfrm>
            <a:off x="2243475" y="12464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pic>
        <p:nvPicPr>
          <p:cNvPr id="379" name="Google Shape;379;p27"/>
          <p:cNvPicPr preferRelativeResize="0"/>
          <p:nvPr/>
        </p:nvPicPr>
        <p:blipFill rotWithShape="1">
          <a:blip r:embed="rId3">
            <a:alphaModFix/>
          </a:blip>
          <a:srcRect/>
          <a:stretch/>
        </p:blipFill>
        <p:spPr>
          <a:xfrm>
            <a:off x="5255655" y="2814753"/>
            <a:ext cx="706755" cy="498883"/>
          </a:xfrm>
          <a:prstGeom prst="rect">
            <a:avLst/>
          </a:prstGeom>
          <a:noFill/>
          <a:ln>
            <a:noFill/>
          </a:ln>
        </p:spPr>
      </p:pic>
      <p:sp>
        <p:nvSpPr>
          <p:cNvPr id="380" name="Google Shape;380;p27"/>
          <p:cNvSpPr/>
          <p:nvPr/>
        </p:nvSpPr>
        <p:spPr>
          <a:xfrm rot="5400000">
            <a:off x="4619673" y="2601194"/>
            <a:ext cx="2004740" cy="1743515"/>
          </a:xfrm>
          <a:prstGeom prst="hexagon">
            <a:avLst>
              <a:gd name="adj" fmla="val 28802"/>
              <a:gd name="vf" fmla="val 11547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7"/>
          <p:cNvSpPr/>
          <p:nvPr/>
        </p:nvSpPr>
        <p:spPr>
          <a:xfrm rot="5400000">
            <a:off x="6451227" y="2601194"/>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7"/>
          <p:cNvSpPr txBox="1"/>
          <p:nvPr/>
        </p:nvSpPr>
        <p:spPr>
          <a:xfrm>
            <a:off x="6872851" y="28051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383" name="Google Shape;383;p27"/>
          <p:cNvSpPr/>
          <p:nvPr/>
        </p:nvSpPr>
        <p:spPr>
          <a:xfrm rot="5400000">
            <a:off x="7347609" y="4181777"/>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7"/>
          <p:cNvSpPr txBox="1"/>
          <p:nvPr/>
        </p:nvSpPr>
        <p:spPr>
          <a:xfrm>
            <a:off x="7769226" y="438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85" name="Google Shape;385;p27"/>
          <p:cNvSpPr/>
          <p:nvPr/>
        </p:nvSpPr>
        <p:spPr>
          <a:xfrm rot="5400000">
            <a:off x="5522946" y="4180179"/>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7"/>
          <p:cNvSpPr txBox="1"/>
          <p:nvPr/>
        </p:nvSpPr>
        <p:spPr>
          <a:xfrm>
            <a:off x="5944550" y="43841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87" name="Google Shape;387;p27"/>
          <p:cNvSpPr/>
          <p:nvPr/>
        </p:nvSpPr>
        <p:spPr>
          <a:xfrm rot="5400000">
            <a:off x="5523356" y="1047741"/>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7"/>
          <p:cNvSpPr txBox="1"/>
          <p:nvPr/>
        </p:nvSpPr>
        <p:spPr>
          <a:xfrm>
            <a:off x="5944975" y="12517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389" name="Google Shape;389;p27"/>
          <p:cNvSpPr/>
          <p:nvPr/>
        </p:nvSpPr>
        <p:spPr>
          <a:xfrm rot="5400000">
            <a:off x="8277134" y="2595933"/>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7"/>
          <p:cNvSpPr txBox="1"/>
          <p:nvPr/>
        </p:nvSpPr>
        <p:spPr>
          <a:xfrm>
            <a:off x="8698751" y="2799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391" name="Google Shape;391;p27"/>
          <p:cNvSpPr/>
          <p:nvPr/>
        </p:nvSpPr>
        <p:spPr>
          <a:xfrm rot="5400000">
            <a:off x="7347609" y="1041775"/>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7"/>
          <p:cNvSpPr txBox="1"/>
          <p:nvPr/>
        </p:nvSpPr>
        <p:spPr>
          <a:xfrm>
            <a:off x="7769226" y="124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93" name="Google Shape;393;p27"/>
          <p:cNvSpPr/>
          <p:nvPr/>
        </p:nvSpPr>
        <p:spPr>
          <a:xfrm rot="5400000">
            <a:off x="9184868" y="1041776"/>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7"/>
          <p:cNvSpPr txBox="1"/>
          <p:nvPr/>
        </p:nvSpPr>
        <p:spPr>
          <a:xfrm>
            <a:off x="9606476" y="124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95" name="Google Shape;395;p27"/>
          <p:cNvSpPr/>
          <p:nvPr/>
        </p:nvSpPr>
        <p:spPr>
          <a:xfrm rot="5400000">
            <a:off x="10099907" y="2592960"/>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7"/>
          <p:cNvSpPr txBox="1"/>
          <p:nvPr/>
        </p:nvSpPr>
        <p:spPr>
          <a:xfrm>
            <a:off x="10521526" y="27969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397" name="Google Shape;397;p27"/>
          <p:cNvSpPr/>
          <p:nvPr/>
        </p:nvSpPr>
        <p:spPr>
          <a:xfrm rot="5400000">
            <a:off x="9170381" y="4181778"/>
            <a:ext cx="2004740" cy="1743515"/>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7"/>
          <p:cNvSpPr txBox="1"/>
          <p:nvPr/>
        </p:nvSpPr>
        <p:spPr>
          <a:xfrm>
            <a:off x="9592001" y="43857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grpSp>
        <p:nvGrpSpPr>
          <p:cNvPr id="399" name="Google Shape;399;p27"/>
          <p:cNvGrpSpPr/>
          <p:nvPr/>
        </p:nvGrpSpPr>
        <p:grpSpPr>
          <a:xfrm rot="5400000">
            <a:off x="4551052" y="3330282"/>
            <a:ext cx="310008" cy="310008"/>
            <a:chOff x="5608915" y="627534"/>
            <a:chExt cx="501448" cy="501448"/>
          </a:xfrm>
        </p:grpSpPr>
        <p:sp>
          <p:nvSpPr>
            <p:cNvPr id="400" name="Google Shape;400;p27"/>
            <p:cNvSpPr/>
            <p:nvPr/>
          </p:nvSpPr>
          <p:spPr>
            <a:xfrm>
              <a:off x="5608915" y="627534"/>
              <a:ext cx="501448" cy="50144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sp>
          <p:nvSpPr>
            <p:cNvPr id="401" name="Google Shape;401;p27"/>
            <p:cNvSpPr/>
            <p:nvPr/>
          </p:nvSpPr>
          <p:spPr>
            <a:xfrm>
              <a:off x="5707118" y="743068"/>
              <a:ext cx="305042" cy="226367"/>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grpSp>
      <p:sp>
        <p:nvSpPr>
          <p:cNvPr id="402" name="Google Shape;402;p27"/>
          <p:cNvSpPr txBox="1"/>
          <p:nvPr/>
        </p:nvSpPr>
        <p:spPr>
          <a:xfrm>
            <a:off x="3086245" y="3354759"/>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a:p>
            <a:pPr marL="0" marR="0" lvl="0" indent="0" algn="ctr" rtl="0">
              <a:lnSpc>
                <a:spcPct val="90000"/>
              </a:lnSpc>
              <a:spcBef>
                <a:spcPts val="0"/>
              </a:spcBef>
              <a:spcAft>
                <a:spcPts val="0"/>
              </a:spcAft>
              <a:buNone/>
            </a:pPr>
            <a:r>
              <a:rPr lang="en-US" sz="1333">
                <a:solidFill>
                  <a:srgbClr val="000000"/>
                </a:solidFill>
                <a:latin typeface="Calibri"/>
                <a:ea typeface="Calibri"/>
                <a:cs typeface="Calibri"/>
                <a:sym typeface="Calibri"/>
              </a:rPr>
              <a:t>% with access to facility  </a:t>
            </a:r>
            <a:endParaRPr/>
          </a:p>
        </p:txBody>
      </p:sp>
      <p:sp>
        <p:nvSpPr>
          <p:cNvPr id="403" name="Google Shape;403;p27"/>
          <p:cNvSpPr/>
          <p:nvPr/>
        </p:nvSpPr>
        <p:spPr>
          <a:xfrm>
            <a:off x="3394745" y="2719383"/>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404" name="Google Shape;404;p27"/>
          <p:cNvSpPr txBox="1"/>
          <p:nvPr/>
        </p:nvSpPr>
        <p:spPr>
          <a:xfrm>
            <a:off x="4965043" y="3345501"/>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heard or saw messages</a:t>
            </a:r>
            <a:endParaRPr/>
          </a:p>
        </p:txBody>
      </p:sp>
      <p:pic>
        <p:nvPicPr>
          <p:cNvPr id="405" name="Google Shape;405;p27"/>
          <p:cNvPicPr preferRelativeResize="0"/>
          <p:nvPr/>
        </p:nvPicPr>
        <p:blipFill rotWithShape="1">
          <a:blip r:embed="rId3">
            <a:alphaModFix/>
          </a:blip>
          <a:srcRect/>
          <a:stretch/>
        </p:blipFill>
        <p:spPr>
          <a:xfrm>
            <a:off x="5192465" y="2762128"/>
            <a:ext cx="706756" cy="49888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99"/>
                                        </p:tgtEl>
                                        <p:attrNameLst>
                                          <p:attrName>style.visibility</p:attrName>
                                        </p:attrNameLst>
                                      </p:cBhvr>
                                      <p:to>
                                        <p:strVal val="visible"/>
                                      </p:to>
                                    </p:set>
                                    <p:animEffect transition="in" filter="fade">
                                      <p:cBhvr>
                                        <p:cTn id="7" dur="200"/>
                                        <p:tgtEl>
                                          <p:spTgt spid="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pic>
        <p:nvPicPr>
          <p:cNvPr id="410" name="Google Shape;410;p28"/>
          <p:cNvPicPr preferRelativeResize="0"/>
          <p:nvPr/>
        </p:nvPicPr>
        <p:blipFill rotWithShape="1">
          <a:blip r:embed="rId3">
            <a:alphaModFix/>
          </a:blip>
          <a:srcRect/>
          <a:stretch/>
        </p:blipFill>
        <p:spPr>
          <a:xfrm>
            <a:off x="5234875" y="2676208"/>
            <a:ext cx="706755" cy="498883"/>
          </a:xfrm>
          <a:prstGeom prst="rect">
            <a:avLst/>
          </a:prstGeom>
          <a:noFill/>
          <a:ln>
            <a:noFill/>
          </a:ln>
        </p:spPr>
      </p:pic>
      <p:sp>
        <p:nvSpPr>
          <p:cNvPr id="411" name="Google Shape;411;p28"/>
          <p:cNvSpPr/>
          <p:nvPr/>
        </p:nvSpPr>
        <p:spPr>
          <a:xfrm rot="5400000">
            <a:off x="2765611" y="2457388"/>
            <a:ext cx="2004740" cy="1743515"/>
          </a:xfrm>
          <a:prstGeom prst="hexagon">
            <a:avLst>
              <a:gd name="adj" fmla="val 28802"/>
              <a:gd name="vf" fmla="val 11547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28"/>
          <p:cNvSpPr/>
          <p:nvPr/>
        </p:nvSpPr>
        <p:spPr>
          <a:xfrm rot="5400000">
            <a:off x="13337" y="903935"/>
            <a:ext cx="2004740" cy="1743515"/>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8"/>
          <p:cNvSpPr txBox="1"/>
          <p:nvPr/>
        </p:nvSpPr>
        <p:spPr>
          <a:xfrm>
            <a:off x="434950" y="1107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14" name="Google Shape;414;p28"/>
          <p:cNvSpPr/>
          <p:nvPr/>
        </p:nvSpPr>
        <p:spPr>
          <a:xfrm rot="5400000">
            <a:off x="13337" y="4037972"/>
            <a:ext cx="2004740" cy="1743515"/>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8"/>
          <p:cNvSpPr txBox="1"/>
          <p:nvPr/>
        </p:nvSpPr>
        <p:spPr>
          <a:xfrm>
            <a:off x="434950" y="42419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2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16" name="Google Shape;416;p28"/>
          <p:cNvSpPr/>
          <p:nvPr/>
        </p:nvSpPr>
        <p:spPr>
          <a:xfrm rot="5400000">
            <a:off x="1846595" y="4036373"/>
            <a:ext cx="2004740" cy="1743515"/>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28"/>
          <p:cNvSpPr txBox="1"/>
          <p:nvPr/>
        </p:nvSpPr>
        <p:spPr>
          <a:xfrm>
            <a:off x="2268200" y="424035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18" name="Google Shape;418;p28"/>
          <p:cNvSpPr/>
          <p:nvPr/>
        </p:nvSpPr>
        <p:spPr>
          <a:xfrm rot="5400000">
            <a:off x="941272" y="2457389"/>
            <a:ext cx="2004740" cy="1743515"/>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8"/>
          <p:cNvSpPr txBox="1"/>
          <p:nvPr/>
        </p:nvSpPr>
        <p:spPr>
          <a:xfrm>
            <a:off x="1362875" y="26613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20" name="Google Shape;420;p28"/>
          <p:cNvSpPr/>
          <p:nvPr/>
        </p:nvSpPr>
        <p:spPr>
          <a:xfrm rot="5400000">
            <a:off x="1846594" y="903935"/>
            <a:ext cx="2004740" cy="1743515"/>
          </a:xfrm>
          <a:prstGeom prst="hexagon">
            <a:avLst>
              <a:gd name="adj" fmla="val 28802"/>
              <a:gd name="vf" fmla="val 115470"/>
            </a:avLst>
          </a:prstGeom>
          <a:noFill/>
          <a:ln w="12700" cap="flat" cmpd="sng">
            <a:solidFill>
              <a:schemeClr val="accent2"/>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28"/>
          <p:cNvSpPr txBox="1"/>
          <p:nvPr/>
        </p:nvSpPr>
        <p:spPr>
          <a:xfrm>
            <a:off x="2268200" y="11079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chemeClr val="dk1"/>
              </a:solidFill>
              <a:latin typeface="Calibri"/>
              <a:ea typeface="Calibri"/>
              <a:cs typeface="Calibri"/>
              <a:sym typeface="Calibri"/>
            </a:endParaRPr>
          </a:p>
        </p:txBody>
      </p:sp>
      <p:sp>
        <p:nvSpPr>
          <p:cNvPr id="422" name="Google Shape;422;p28"/>
          <p:cNvSpPr/>
          <p:nvPr/>
        </p:nvSpPr>
        <p:spPr>
          <a:xfrm rot="5400000">
            <a:off x="4598893" y="2462649"/>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423;p28"/>
          <p:cNvSpPr/>
          <p:nvPr/>
        </p:nvSpPr>
        <p:spPr>
          <a:xfrm rot="5400000">
            <a:off x="7375816" y="4043232"/>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8"/>
          <p:cNvSpPr txBox="1"/>
          <p:nvPr/>
        </p:nvSpPr>
        <p:spPr>
          <a:xfrm>
            <a:off x="7797426" y="42472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25" name="Google Shape;425;p28"/>
          <p:cNvSpPr/>
          <p:nvPr/>
        </p:nvSpPr>
        <p:spPr>
          <a:xfrm rot="5400000">
            <a:off x="5551477" y="4041633"/>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28"/>
          <p:cNvSpPr txBox="1"/>
          <p:nvPr/>
        </p:nvSpPr>
        <p:spPr>
          <a:xfrm>
            <a:off x="5973100" y="42456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27" name="Google Shape;427;p28"/>
          <p:cNvSpPr/>
          <p:nvPr/>
        </p:nvSpPr>
        <p:spPr>
          <a:xfrm rot="5400000">
            <a:off x="5551476" y="909195"/>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28"/>
          <p:cNvSpPr txBox="1"/>
          <p:nvPr/>
        </p:nvSpPr>
        <p:spPr>
          <a:xfrm>
            <a:off x="5973100" y="111317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29" name="Google Shape;429;p28"/>
          <p:cNvSpPr/>
          <p:nvPr/>
        </p:nvSpPr>
        <p:spPr>
          <a:xfrm rot="5400000">
            <a:off x="7375816" y="903230"/>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8"/>
          <p:cNvSpPr txBox="1"/>
          <p:nvPr/>
        </p:nvSpPr>
        <p:spPr>
          <a:xfrm>
            <a:off x="7797426" y="11072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31" name="Google Shape;431;p28"/>
          <p:cNvSpPr/>
          <p:nvPr/>
        </p:nvSpPr>
        <p:spPr>
          <a:xfrm rot="5400000">
            <a:off x="9213075" y="903231"/>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28"/>
          <p:cNvSpPr txBox="1"/>
          <p:nvPr/>
        </p:nvSpPr>
        <p:spPr>
          <a:xfrm>
            <a:off x="9634701" y="11072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33" name="Google Shape;433;p28"/>
          <p:cNvSpPr/>
          <p:nvPr/>
        </p:nvSpPr>
        <p:spPr>
          <a:xfrm rot="5400000">
            <a:off x="10128114" y="2454415"/>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28"/>
          <p:cNvSpPr txBox="1"/>
          <p:nvPr/>
        </p:nvSpPr>
        <p:spPr>
          <a:xfrm>
            <a:off x="10549726" y="2658402"/>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35" name="Google Shape;435;p28"/>
          <p:cNvSpPr/>
          <p:nvPr/>
        </p:nvSpPr>
        <p:spPr>
          <a:xfrm rot="5400000">
            <a:off x="9198588" y="4043233"/>
            <a:ext cx="2004740" cy="1743515"/>
          </a:xfrm>
          <a:prstGeom prst="hexagon">
            <a:avLst>
              <a:gd name="adj" fmla="val 28802"/>
              <a:gd name="vf" fmla="val 115470"/>
            </a:avLst>
          </a:prstGeom>
          <a:noFill/>
          <a:ln w="12700" cap="flat" cmpd="sng">
            <a:solidFill>
              <a:schemeClr val="accent4"/>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28"/>
          <p:cNvSpPr txBox="1"/>
          <p:nvPr/>
        </p:nvSpPr>
        <p:spPr>
          <a:xfrm>
            <a:off x="9620201" y="4247227"/>
            <a:ext cx="1161489" cy="1335511"/>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chemeClr val="dk1"/>
                </a:solidFill>
                <a:latin typeface="Calibri"/>
                <a:ea typeface="Calibri"/>
                <a:cs typeface="Calibri"/>
                <a:sym typeface="Calibri"/>
              </a:rPr>
              <a:t>?</a:t>
            </a:r>
            <a:endParaRPr sz="1333">
              <a:solidFill>
                <a:schemeClr val="dk1"/>
              </a:solidFill>
              <a:latin typeface="Calibri"/>
              <a:ea typeface="Calibri"/>
              <a:cs typeface="Calibri"/>
              <a:sym typeface="Calibri"/>
            </a:endParaRPr>
          </a:p>
        </p:txBody>
      </p:sp>
      <p:sp>
        <p:nvSpPr>
          <p:cNvPr id="437" name="Google Shape;437;p28"/>
          <p:cNvSpPr/>
          <p:nvPr/>
        </p:nvSpPr>
        <p:spPr>
          <a:xfrm rot="5400000">
            <a:off x="6462358" y="2473198"/>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8"/>
          <p:cNvSpPr/>
          <p:nvPr/>
        </p:nvSpPr>
        <p:spPr>
          <a:xfrm rot="5400000">
            <a:off x="8287202" y="2473198"/>
            <a:ext cx="2004740" cy="1743515"/>
          </a:xfrm>
          <a:prstGeom prst="hexagon">
            <a:avLst>
              <a:gd name="adj" fmla="val 28802"/>
              <a:gd name="vf" fmla="val 11547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9" name="Google Shape;439;p28"/>
          <p:cNvGrpSpPr/>
          <p:nvPr/>
        </p:nvGrpSpPr>
        <p:grpSpPr>
          <a:xfrm rot="5400000">
            <a:off x="4530274" y="3278825"/>
            <a:ext cx="310008" cy="310008"/>
            <a:chOff x="5608915" y="627534"/>
            <a:chExt cx="501448" cy="501448"/>
          </a:xfrm>
        </p:grpSpPr>
        <p:sp>
          <p:nvSpPr>
            <p:cNvPr id="440" name="Google Shape;440;p28"/>
            <p:cNvSpPr/>
            <p:nvPr/>
          </p:nvSpPr>
          <p:spPr>
            <a:xfrm>
              <a:off x="5608915" y="627534"/>
              <a:ext cx="501448" cy="501448"/>
            </a:xfrm>
            <a:prstGeom prst="ellipse">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sp>
          <p:nvSpPr>
            <p:cNvPr id="441" name="Google Shape;441;p28"/>
            <p:cNvSpPr/>
            <p:nvPr/>
          </p:nvSpPr>
          <p:spPr>
            <a:xfrm>
              <a:off x="5707118" y="743068"/>
              <a:ext cx="305042" cy="226367"/>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chemeClr val="lt1"/>
                </a:solidFill>
                <a:latin typeface="Calibri"/>
                <a:ea typeface="Calibri"/>
                <a:cs typeface="Calibri"/>
                <a:sym typeface="Calibri"/>
              </a:endParaRPr>
            </a:p>
          </p:txBody>
        </p:sp>
      </p:grpSp>
      <p:sp>
        <p:nvSpPr>
          <p:cNvPr id="442" name="Google Shape;442;p28"/>
          <p:cNvSpPr txBox="1"/>
          <p:nvPr/>
        </p:nvSpPr>
        <p:spPr>
          <a:xfrm>
            <a:off x="3195469" y="33725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a:p>
            <a:pPr marL="0" marR="0" lvl="0" indent="0" algn="ctr" rtl="0">
              <a:lnSpc>
                <a:spcPct val="90000"/>
              </a:lnSpc>
              <a:spcBef>
                <a:spcPts val="0"/>
              </a:spcBef>
              <a:spcAft>
                <a:spcPts val="0"/>
              </a:spcAft>
              <a:buNone/>
            </a:pPr>
            <a:r>
              <a:rPr lang="en-US" sz="1200" b="1">
                <a:solidFill>
                  <a:srgbClr val="FFFFFF"/>
                </a:solidFill>
                <a:latin typeface="Calibri"/>
                <a:ea typeface="Calibri"/>
                <a:cs typeface="Calibri"/>
                <a:sym typeface="Calibri"/>
              </a:rPr>
              <a:t>% who have correct knowledge</a:t>
            </a:r>
            <a:endParaRPr sz="1333">
              <a:solidFill>
                <a:srgbClr val="FFFFFF"/>
              </a:solidFill>
              <a:latin typeface="Calibri"/>
              <a:ea typeface="Calibri"/>
              <a:cs typeface="Calibri"/>
              <a:sym typeface="Calibri"/>
            </a:endParaRPr>
          </a:p>
        </p:txBody>
      </p:sp>
      <p:sp>
        <p:nvSpPr>
          <p:cNvPr id="443" name="Google Shape;443;p28"/>
          <p:cNvSpPr txBox="1"/>
          <p:nvPr/>
        </p:nvSpPr>
        <p:spPr>
          <a:xfrm>
            <a:off x="5028750" y="33725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Attitudes</a:t>
            </a:r>
            <a:endParaRPr/>
          </a:p>
        </p:txBody>
      </p:sp>
      <p:grpSp>
        <p:nvGrpSpPr>
          <p:cNvPr id="444" name="Google Shape;444;p28"/>
          <p:cNvGrpSpPr/>
          <p:nvPr/>
        </p:nvGrpSpPr>
        <p:grpSpPr>
          <a:xfrm>
            <a:off x="3572773" y="2669795"/>
            <a:ext cx="390416" cy="644073"/>
            <a:chOff x="6531329" y="2691707"/>
            <a:chExt cx="444716" cy="733318"/>
          </a:xfrm>
        </p:grpSpPr>
        <p:sp>
          <p:nvSpPr>
            <p:cNvPr id="445" name="Google Shape;445;p28"/>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446" name="Google Shape;446;p28"/>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447" name="Google Shape;447;p28"/>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448" name="Google Shape;448;p28"/>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449" name="Google Shape;449;p28"/>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grpSp>
        <p:nvGrpSpPr>
          <p:cNvPr id="450" name="Google Shape;450;p28"/>
          <p:cNvGrpSpPr/>
          <p:nvPr/>
        </p:nvGrpSpPr>
        <p:grpSpPr>
          <a:xfrm>
            <a:off x="5146634" y="2648839"/>
            <a:ext cx="909257" cy="685984"/>
            <a:chOff x="1001712" y="1679575"/>
            <a:chExt cx="1428751" cy="1077913"/>
          </a:xfrm>
        </p:grpSpPr>
        <p:sp>
          <p:nvSpPr>
            <p:cNvPr id="451" name="Google Shape;451;p28"/>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2" name="Google Shape;452;p28"/>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3" name="Google Shape;453;p28"/>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4" name="Google Shape;454;p28"/>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5" name="Google Shape;455;p28"/>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6" name="Google Shape;456;p28"/>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7" name="Google Shape;457;p28"/>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8" name="Google Shape;458;p28"/>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59" name="Google Shape;459;p28"/>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
        <p:nvSpPr>
          <p:cNvPr id="460" name="Google Shape;460;p28"/>
          <p:cNvSpPr txBox="1"/>
          <p:nvPr/>
        </p:nvSpPr>
        <p:spPr>
          <a:xfrm>
            <a:off x="6892215" y="33725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Efficacy</a:t>
            </a:r>
            <a:endParaRPr/>
          </a:p>
        </p:txBody>
      </p:sp>
      <p:sp>
        <p:nvSpPr>
          <p:cNvPr id="461" name="Google Shape;461;p28"/>
          <p:cNvSpPr txBox="1"/>
          <p:nvPr/>
        </p:nvSpPr>
        <p:spPr>
          <a:xfrm>
            <a:off x="8717060" y="3372552"/>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Social Norms</a:t>
            </a:r>
            <a:endParaRPr/>
          </a:p>
        </p:txBody>
      </p:sp>
      <p:grpSp>
        <p:nvGrpSpPr>
          <p:cNvPr id="462" name="Google Shape;462;p28"/>
          <p:cNvGrpSpPr/>
          <p:nvPr/>
        </p:nvGrpSpPr>
        <p:grpSpPr>
          <a:xfrm>
            <a:off x="7010099" y="2648839"/>
            <a:ext cx="909257" cy="685984"/>
            <a:chOff x="1001712" y="1679575"/>
            <a:chExt cx="1428751" cy="1077913"/>
          </a:xfrm>
        </p:grpSpPr>
        <p:sp>
          <p:nvSpPr>
            <p:cNvPr id="463" name="Google Shape;463;p28"/>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4" name="Google Shape;464;p28"/>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5" name="Google Shape;465;p28"/>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6" name="Google Shape;466;p28"/>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7" name="Google Shape;467;p28"/>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8" name="Google Shape;468;p28"/>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69" name="Google Shape;469;p28"/>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0" name="Google Shape;470;p28"/>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1" name="Google Shape;471;p28"/>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grpSp>
        <p:nvGrpSpPr>
          <p:cNvPr id="472" name="Google Shape;472;p28"/>
          <p:cNvGrpSpPr/>
          <p:nvPr/>
        </p:nvGrpSpPr>
        <p:grpSpPr>
          <a:xfrm>
            <a:off x="8834944" y="2648839"/>
            <a:ext cx="909257" cy="685984"/>
            <a:chOff x="1001712" y="1679575"/>
            <a:chExt cx="1428751" cy="1077913"/>
          </a:xfrm>
        </p:grpSpPr>
        <p:sp>
          <p:nvSpPr>
            <p:cNvPr id="473" name="Google Shape;473;p28"/>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4" name="Google Shape;474;p28"/>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5" name="Google Shape;475;p28"/>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6" name="Google Shape;476;p28"/>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7" name="Google Shape;477;p28"/>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8" name="Google Shape;478;p28"/>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79" name="Google Shape;479;p28"/>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80" name="Google Shape;480;p28"/>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481" name="Google Shape;481;p28"/>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39"/>
                                        </p:tgtEl>
                                        <p:attrNameLst>
                                          <p:attrName>style.visibility</p:attrName>
                                        </p:attrNameLst>
                                      </p:cBhvr>
                                      <p:to>
                                        <p:strVal val="visible"/>
                                      </p:to>
                                    </p:set>
                                    <p:animEffect transition="in" filter="fade">
                                      <p:cBhvr>
                                        <p:cTn id="7" dur="200"/>
                                        <p:tgtEl>
                                          <p:spTgt spid="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sp>
        <p:nvSpPr>
          <p:cNvPr id="488" name="Google Shape;488;p29"/>
          <p:cNvSpPr/>
          <p:nvPr/>
        </p:nvSpPr>
        <p:spPr>
          <a:xfrm rot="5400000">
            <a:off x="3981371" y="337563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89" name="Google Shape;489;p29"/>
          <p:cNvSpPr txBox="1"/>
          <p:nvPr/>
        </p:nvSpPr>
        <p:spPr>
          <a:xfrm>
            <a:off x="4402914" y="4203843"/>
            <a:ext cx="1161600" cy="939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2133"/>
              <a:buFont typeface="Calibri"/>
              <a:buNone/>
            </a:pPr>
            <a:r>
              <a:rPr lang="en-US" sz="2133">
                <a:solidFill>
                  <a:srgbClr val="000000"/>
                </a:solidFill>
                <a:latin typeface="Calibri"/>
                <a:ea typeface="Calibri"/>
                <a:cs typeface="Calibri"/>
                <a:sym typeface="Calibri"/>
              </a:rPr>
              <a:t>Access</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333"/>
              <a:buFont typeface="Calibri"/>
              <a:buNone/>
            </a:pPr>
            <a:r>
              <a:rPr lang="en-US" sz="1333">
                <a:solidFill>
                  <a:srgbClr val="000000"/>
                </a:solidFill>
                <a:latin typeface="Calibri"/>
                <a:ea typeface="Calibri"/>
                <a:cs typeface="Calibri"/>
                <a:sym typeface="Calibri"/>
              </a:rPr>
              <a:t>% with access to </a:t>
            </a:r>
            <a:r>
              <a:rPr lang="en-US" sz="1333">
                <a:solidFill>
                  <a:schemeClr val="dk1"/>
                </a:solidFill>
                <a:latin typeface="Calibri"/>
                <a:ea typeface="Calibri"/>
                <a:cs typeface="Calibri"/>
                <a:sym typeface="Calibri"/>
              </a:rPr>
              <a:t>ANC</a:t>
            </a:r>
            <a:r>
              <a:rPr lang="en-US" sz="1333">
                <a:solidFill>
                  <a:srgbClr val="000000"/>
                </a:solidFill>
                <a:latin typeface="Calibri"/>
                <a:ea typeface="Calibri"/>
                <a:cs typeface="Calibri"/>
                <a:sym typeface="Calibri"/>
              </a:rPr>
              <a:t> </a:t>
            </a:r>
            <a:endParaRPr sz="1800">
              <a:solidFill>
                <a:schemeClr val="dk1"/>
              </a:solidFill>
              <a:latin typeface="Calibri"/>
              <a:ea typeface="Calibri"/>
              <a:cs typeface="Calibri"/>
              <a:sym typeface="Calibri"/>
            </a:endParaRPr>
          </a:p>
        </p:txBody>
      </p:sp>
      <p:sp>
        <p:nvSpPr>
          <p:cNvPr id="490" name="Google Shape;490;p29"/>
          <p:cNvSpPr/>
          <p:nvPr/>
        </p:nvSpPr>
        <p:spPr>
          <a:xfrm>
            <a:off x="4711413" y="3568467"/>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Clr>
                <a:schemeClr val="dk1"/>
              </a:buClr>
              <a:buSzPts val="1800"/>
              <a:buFont typeface="Calibri"/>
              <a:buNone/>
            </a:pPr>
            <a:endParaRPr sz="1800">
              <a:solidFill>
                <a:srgbClr val="000000"/>
              </a:solidFill>
              <a:latin typeface="Calibri"/>
              <a:ea typeface="Calibri"/>
              <a:cs typeface="Calibri"/>
              <a:sym typeface="Calibri"/>
            </a:endParaRPr>
          </a:p>
        </p:txBody>
      </p:sp>
      <p:sp>
        <p:nvSpPr>
          <p:cNvPr id="491" name="Google Shape;491;p29"/>
          <p:cNvSpPr/>
          <p:nvPr/>
        </p:nvSpPr>
        <p:spPr>
          <a:xfrm rot="5400000">
            <a:off x="1239794" y="1822182"/>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92" name="Google Shape;492;p29"/>
          <p:cNvSpPr/>
          <p:nvPr/>
        </p:nvSpPr>
        <p:spPr>
          <a:xfrm rot="5400000">
            <a:off x="1239794" y="4956218"/>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93" name="Google Shape;493;p29"/>
          <p:cNvSpPr/>
          <p:nvPr/>
        </p:nvSpPr>
        <p:spPr>
          <a:xfrm rot="5400000">
            <a:off x="3062355" y="4954618"/>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94" name="Google Shape;494;p29"/>
          <p:cNvSpPr/>
          <p:nvPr/>
        </p:nvSpPr>
        <p:spPr>
          <a:xfrm rot="5400000">
            <a:off x="2157033" y="3375635"/>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95" name="Google Shape;495;p29"/>
          <p:cNvSpPr/>
          <p:nvPr/>
        </p:nvSpPr>
        <p:spPr>
          <a:xfrm rot="5400000">
            <a:off x="3062355" y="1822181"/>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496" name="Google Shape;496;p29"/>
          <p:cNvSpPr txBox="1"/>
          <p:nvPr/>
        </p:nvSpPr>
        <p:spPr>
          <a:xfrm>
            <a:off x="3483855" y="2084531"/>
            <a:ext cx="11616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Attended Some ANC</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A5A5A5"/>
              </a:buClr>
              <a:buSzPts val="1400"/>
              <a:buFont typeface="Calibri"/>
              <a:buNone/>
            </a:pPr>
            <a:r>
              <a:rPr lang="en-US" sz="1400">
                <a:solidFill>
                  <a:srgbClr val="A5A5A5"/>
                </a:solidFill>
                <a:latin typeface="Calibri"/>
                <a:ea typeface="Calibri"/>
                <a:cs typeface="Calibri"/>
                <a:sym typeface="Calibri"/>
              </a:rPr>
              <a:t>85.5%</a:t>
            </a:r>
            <a:endParaRPr sz="14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attended at least 2 ANC visits</a:t>
            </a:r>
            <a:endParaRPr sz="1400">
              <a:solidFill>
                <a:schemeClr val="dk1"/>
              </a:solidFill>
              <a:latin typeface="Calibri"/>
              <a:ea typeface="Calibri"/>
              <a:cs typeface="Calibri"/>
              <a:sym typeface="Calibri"/>
            </a:endParaRPr>
          </a:p>
        </p:txBody>
      </p:sp>
      <p:sp>
        <p:nvSpPr>
          <p:cNvPr id="497" name="Google Shape;497;p29"/>
          <p:cNvSpPr txBox="1"/>
          <p:nvPr/>
        </p:nvSpPr>
        <p:spPr>
          <a:xfrm>
            <a:off x="2427023" y="3656135"/>
            <a:ext cx="1464600" cy="118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Attended Recommended ANC visits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A5A5A5"/>
              </a:buClr>
              <a:buSzPts val="1400"/>
              <a:buFont typeface="Calibri"/>
              <a:buNone/>
            </a:pPr>
            <a:r>
              <a:rPr lang="en-US" sz="1400">
                <a:solidFill>
                  <a:srgbClr val="A5A5A5"/>
                </a:solidFill>
                <a:latin typeface="Calibri"/>
                <a:ea typeface="Calibri"/>
                <a:cs typeface="Calibri"/>
                <a:sym typeface="Calibri"/>
              </a:rPr>
              <a:t>75.6%</a:t>
            </a:r>
            <a:endParaRPr sz="14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attended 4+ ANC visits</a:t>
            </a:r>
            <a:endParaRPr sz="1400">
              <a:solidFill>
                <a:schemeClr val="dk1"/>
              </a:solidFill>
              <a:latin typeface="Calibri"/>
              <a:ea typeface="Calibri"/>
              <a:cs typeface="Calibri"/>
              <a:sym typeface="Calibri"/>
            </a:endParaRPr>
          </a:p>
        </p:txBody>
      </p:sp>
      <p:sp>
        <p:nvSpPr>
          <p:cNvPr id="498" name="Google Shape;498;p29"/>
          <p:cNvSpPr txBox="1"/>
          <p:nvPr/>
        </p:nvSpPr>
        <p:spPr>
          <a:xfrm>
            <a:off x="1661294" y="2053482"/>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Dist</a:t>
            </a:r>
            <a:r>
              <a:rPr lang="en-US" sz="1400">
                <a:solidFill>
                  <a:schemeClr val="dk1"/>
                </a:solidFill>
                <a:latin typeface="Calibri"/>
                <a:ea typeface="Calibri"/>
                <a:cs typeface="Calibri"/>
                <a:sym typeface="Calibri"/>
              </a:rPr>
              <a:t>ance</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A5A5A5"/>
              </a:buClr>
              <a:buSzPts val="1400"/>
              <a:buFont typeface="Calibri"/>
              <a:buNone/>
            </a:pPr>
            <a:r>
              <a:rPr lang="en-US" sz="1400">
                <a:solidFill>
                  <a:srgbClr val="A5A5A5"/>
                </a:solidFill>
                <a:latin typeface="Calibri"/>
                <a:ea typeface="Calibri"/>
                <a:cs typeface="Calibri"/>
                <a:sym typeface="Calibri"/>
              </a:rPr>
              <a:t>3%</a:t>
            </a:r>
            <a:endParaRPr sz="14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live greater than 15 km from health facility</a:t>
            </a:r>
            <a:endParaRPr sz="1400">
              <a:solidFill>
                <a:schemeClr val="dk1"/>
              </a:solidFill>
              <a:latin typeface="Calibri"/>
              <a:ea typeface="Calibri"/>
              <a:cs typeface="Calibri"/>
              <a:sym typeface="Calibri"/>
            </a:endParaRPr>
          </a:p>
        </p:txBody>
      </p:sp>
      <p:sp>
        <p:nvSpPr>
          <p:cNvPr id="499" name="Google Shape;499;p29"/>
          <p:cNvSpPr txBox="1"/>
          <p:nvPr/>
        </p:nvSpPr>
        <p:spPr>
          <a:xfrm>
            <a:off x="3332355" y="5185918"/>
            <a:ext cx="1464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Supplies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Facilities have IPTp medicines in stock, as well as clean cups and drinking water</a:t>
            </a:r>
            <a:endParaRPr sz="1400">
              <a:solidFill>
                <a:schemeClr val="dk1"/>
              </a:solidFill>
              <a:latin typeface="Calibri"/>
              <a:ea typeface="Calibri"/>
              <a:cs typeface="Calibri"/>
              <a:sym typeface="Calibri"/>
            </a:endParaRPr>
          </a:p>
        </p:txBody>
      </p:sp>
      <p:sp>
        <p:nvSpPr>
          <p:cNvPr id="500" name="Google Shape;500;p29"/>
          <p:cNvSpPr txBox="1"/>
          <p:nvPr/>
        </p:nvSpPr>
        <p:spPr>
          <a:xfrm>
            <a:off x="1568894" y="5236418"/>
            <a:ext cx="13464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Self-Efficacy</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A5A5A5"/>
              </a:buClr>
              <a:buSzPts val="1400"/>
              <a:buFont typeface="Calibri"/>
              <a:buNone/>
            </a:pPr>
            <a:r>
              <a:rPr lang="en-US" sz="1400">
                <a:solidFill>
                  <a:srgbClr val="A5A5A5"/>
                </a:solidFill>
                <a:latin typeface="Calibri"/>
                <a:ea typeface="Calibri"/>
                <a:cs typeface="Calibri"/>
                <a:sym typeface="Calibri"/>
              </a:rPr>
              <a:t>95.6%</a:t>
            </a:r>
            <a:endParaRPr sz="1400">
              <a:solidFill>
                <a:srgbClr val="A5A5A5"/>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they can go to at least four ANC visits at health facility</a:t>
            </a:r>
            <a:endParaRPr sz="1400">
              <a:solidFill>
                <a:schemeClr val="dk1"/>
              </a:solidFill>
              <a:latin typeface="Calibri"/>
              <a:ea typeface="Calibri"/>
              <a:cs typeface="Calibri"/>
              <a:sym typeface="Calibri"/>
            </a:endParaRPr>
          </a:p>
        </p:txBody>
      </p:sp>
      <p:pic>
        <p:nvPicPr>
          <p:cNvPr id="501" name="Google Shape;501;p29"/>
          <p:cNvPicPr preferRelativeResize="0"/>
          <p:nvPr/>
        </p:nvPicPr>
        <p:blipFill rotWithShape="1">
          <a:blip r:embed="rId3">
            <a:alphaModFix/>
          </a:blip>
          <a:srcRect/>
          <a:stretch/>
        </p:blipFill>
        <p:spPr>
          <a:xfrm>
            <a:off x="6450608" y="3594566"/>
            <a:ext cx="706756" cy="498882"/>
          </a:xfrm>
          <a:prstGeom prst="rect">
            <a:avLst/>
          </a:prstGeom>
          <a:noFill/>
          <a:ln>
            <a:noFill/>
          </a:ln>
        </p:spPr>
      </p:pic>
      <p:sp>
        <p:nvSpPr>
          <p:cNvPr id="502" name="Google Shape;502;p29"/>
          <p:cNvSpPr/>
          <p:nvPr/>
        </p:nvSpPr>
        <p:spPr>
          <a:xfrm rot="5400000">
            <a:off x="5814653" y="3380895"/>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03" name="Google Shape;503;p29"/>
          <p:cNvSpPr txBox="1"/>
          <p:nvPr/>
        </p:nvSpPr>
        <p:spPr>
          <a:xfrm>
            <a:off x="6236196" y="4194585"/>
            <a:ext cx="1161600" cy="8349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FFFFFF"/>
              </a:buClr>
              <a:buSzPts val="2133"/>
              <a:buFont typeface="Calibri"/>
              <a:buNone/>
            </a:pPr>
            <a:r>
              <a:rPr lang="en-US" sz="2133">
                <a:solidFill>
                  <a:srgbClr val="FFFFFF"/>
                </a:solidFill>
                <a:latin typeface="Calibri"/>
                <a:ea typeface="Calibri"/>
                <a:cs typeface="Calibri"/>
                <a:sym typeface="Calibri"/>
              </a:rPr>
              <a:t>Exposure</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FFFF"/>
              </a:buClr>
              <a:buSzPts val="1333"/>
              <a:buFont typeface="Calibri"/>
              <a:buNone/>
            </a:pPr>
            <a:r>
              <a:rPr lang="en-US" sz="1333">
                <a:solidFill>
                  <a:srgbClr val="FFFFFF"/>
                </a:solidFill>
                <a:latin typeface="Calibri"/>
                <a:ea typeface="Calibri"/>
                <a:cs typeface="Calibri"/>
                <a:sym typeface="Calibri"/>
              </a:rPr>
              <a:t>% who heard or saw messages</a:t>
            </a:r>
            <a:endParaRPr sz="1800">
              <a:solidFill>
                <a:schemeClr val="dk1"/>
              </a:solidFill>
              <a:latin typeface="Calibri"/>
              <a:ea typeface="Calibri"/>
              <a:cs typeface="Calibri"/>
              <a:sym typeface="Calibri"/>
            </a:endParaRPr>
          </a:p>
        </p:txBody>
      </p:sp>
      <p:sp>
        <p:nvSpPr>
          <p:cNvPr id="504" name="Google Shape;504;p29"/>
          <p:cNvSpPr/>
          <p:nvPr/>
        </p:nvSpPr>
        <p:spPr>
          <a:xfrm rot="5400000">
            <a:off x="7646207" y="3380895"/>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05" name="Google Shape;505;p29"/>
          <p:cNvSpPr txBox="1"/>
          <p:nvPr/>
        </p:nvSpPr>
        <p:spPr>
          <a:xfrm>
            <a:off x="8067750" y="3612195"/>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TV</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4472C4"/>
              </a:buClr>
              <a:buSzPts val="1400"/>
              <a:buFont typeface="Calibri"/>
              <a:buNone/>
            </a:pPr>
            <a:r>
              <a:rPr lang="en-US" sz="1400">
                <a:solidFill>
                  <a:srgbClr val="4472C4"/>
                </a:solidFill>
                <a:latin typeface="Calibri"/>
                <a:ea typeface="Calibri"/>
                <a:cs typeface="Calibri"/>
                <a:sym typeface="Calibri"/>
              </a:rPr>
              <a:t>65.8%</a:t>
            </a:r>
            <a:endParaRPr sz="14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TV as source of malaria messages</a:t>
            </a:r>
            <a:endParaRPr sz="1400">
              <a:solidFill>
                <a:schemeClr val="dk1"/>
              </a:solidFill>
              <a:latin typeface="Calibri"/>
              <a:ea typeface="Calibri"/>
              <a:cs typeface="Calibri"/>
              <a:sym typeface="Calibri"/>
            </a:endParaRPr>
          </a:p>
        </p:txBody>
      </p:sp>
      <p:sp>
        <p:nvSpPr>
          <p:cNvPr id="506" name="Google Shape;506;p29"/>
          <p:cNvSpPr/>
          <p:nvPr/>
        </p:nvSpPr>
        <p:spPr>
          <a:xfrm rot="5400000">
            <a:off x="6730115" y="4961477"/>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07" name="Google Shape;507;p29"/>
          <p:cNvSpPr txBox="1"/>
          <p:nvPr/>
        </p:nvSpPr>
        <p:spPr>
          <a:xfrm>
            <a:off x="6977508" y="5300027"/>
            <a:ext cx="1509900" cy="10665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Health Worker</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4472C4"/>
              </a:buClr>
              <a:buSzPts val="1400"/>
              <a:buFont typeface="Calibri"/>
              <a:buNone/>
            </a:pPr>
            <a:r>
              <a:rPr lang="en-US" sz="1400">
                <a:solidFill>
                  <a:srgbClr val="4472C4"/>
                </a:solidFill>
                <a:latin typeface="Calibri"/>
                <a:ea typeface="Calibri"/>
                <a:cs typeface="Calibri"/>
                <a:sym typeface="Calibri"/>
              </a:rPr>
              <a:t>4.6%</a:t>
            </a:r>
            <a:endParaRPr sz="14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health workers as source of malaria messages</a:t>
            </a:r>
            <a:endParaRPr sz="1400">
              <a:solidFill>
                <a:schemeClr val="dk1"/>
              </a:solidFill>
              <a:latin typeface="Calibri"/>
              <a:ea typeface="Calibri"/>
              <a:cs typeface="Calibri"/>
              <a:sym typeface="Calibri"/>
            </a:endParaRPr>
          </a:p>
        </p:txBody>
      </p:sp>
      <p:sp>
        <p:nvSpPr>
          <p:cNvPr id="508" name="Google Shape;508;p29"/>
          <p:cNvSpPr/>
          <p:nvPr/>
        </p:nvSpPr>
        <p:spPr>
          <a:xfrm rot="5400000">
            <a:off x="6718336" y="1827441"/>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09" name="Google Shape;509;p29"/>
          <p:cNvSpPr txBox="1"/>
          <p:nvPr/>
        </p:nvSpPr>
        <p:spPr>
          <a:xfrm>
            <a:off x="7139879" y="2058741"/>
            <a:ext cx="1161600" cy="12810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Radio</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4472C4"/>
              </a:buClr>
              <a:buSzPts val="1400"/>
              <a:buFont typeface="Calibri"/>
              <a:buNone/>
            </a:pPr>
            <a:r>
              <a:rPr lang="en-US" sz="1400">
                <a:solidFill>
                  <a:srgbClr val="4472C4"/>
                </a:solidFill>
                <a:latin typeface="Calibri"/>
                <a:ea typeface="Calibri"/>
                <a:cs typeface="Calibri"/>
                <a:sym typeface="Calibri"/>
              </a:rPr>
              <a:t>21.7%</a:t>
            </a:r>
            <a:endParaRPr sz="14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radio as source of malaria messages</a:t>
            </a:r>
            <a:endParaRPr sz="1400">
              <a:solidFill>
                <a:schemeClr val="dk1"/>
              </a:solidFill>
              <a:latin typeface="Calibri"/>
              <a:ea typeface="Calibri"/>
              <a:cs typeface="Calibri"/>
              <a:sym typeface="Calibri"/>
            </a:endParaRPr>
          </a:p>
        </p:txBody>
      </p:sp>
      <p:pic>
        <p:nvPicPr>
          <p:cNvPr id="510" name="Google Shape;510;p29"/>
          <p:cNvPicPr preferRelativeResize="0"/>
          <p:nvPr/>
        </p:nvPicPr>
        <p:blipFill rotWithShape="1">
          <a:blip r:embed="rId3">
            <a:alphaModFix/>
          </a:blip>
          <a:srcRect/>
          <a:stretch/>
        </p:blipFill>
        <p:spPr>
          <a:xfrm>
            <a:off x="6463618" y="3611212"/>
            <a:ext cx="706756" cy="498882"/>
          </a:xfrm>
          <a:prstGeom prst="rect">
            <a:avLst/>
          </a:prstGeom>
          <a:noFill/>
          <a:ln>
            <a:noFill/>
          </a:ln>
        </p:spPr>
      </p:pic>
      <p:sp>
        <p:nvSpPr>
          <p:cNvPr id="511" name="Google Shape;511;p29"/>
          <p:cNvSpPr/>
          <p:nvPr/>
        </p:nvSpPr>
        <p:spPr>
          <a:xfrm rot="5400000">
            <a:off x="8590372" y="4959501"/>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12" name="Google Shape;512;p29"/>
          <p:cNvSpPr txBox="1"/>
          <p:nvPr/>
        </p:nvSpPr>
        <p:spPr>
          <a:xfrm>
            <a:off x="8884415" y="5163501"/>
            <a:ext cx="1416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Print</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4472C4"/>
              </a:buClr>
              <a:buSzPts val="1400"/>
              <a:buFont typeface="Calibri"/>
              <a:buNone/>
            </a:pPr>
            <a:r>
              <a:rPr lang="en-US" sz="1400">
                <a:solidFill>
                  <a:srgbClr val="4472C4"/>
                </a:solidFill>
                <a:latin typeface="Calibri"/>
                <a:ea typeface="Calibri"/>
                <a:cs typeface="Calibri"/>
                <a:sym typeface="Calibri"/>
              </a:rPr>
              <a:t>5.9%</a:t>
            </a:r>
            <a:endParaRPr sz="14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billboards and posters as source of malaria messages</a:t>
            </a:r>
            <a:endParaRPr sz="1400">
              <a:solidFill>
                <a:schemeClr val="dk1"/>
              </a:solidFill>
              <a:latin typeface="Calibri"/>
              <a:ea typeface="Calibri"/>
              <a:cs typeface="Calibri"/>
              <a:sym typeface="Calibri"/>
            </a:endParaRPr>
          </a:p>
        </p:txBody>
      </p:sp>
      <p:sp>
        <p:nvSpPr>
          <p:cNvPr id="513" name="Google Shape;513;p29"/>
          <p:cNvSpPr/>
          <p:nvPr/>
        </p:nvSpPr>
        <p:spPr>
          <a:xfrm rot="5400000">
            <a:off x="8534721" y="1821477"/>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14" name="Google Shape;514;p29"/>
          <p:cNvSpPr txBox="1"/>
          <p:nvPr/>
        </p:nvSpPr>
        <p:spPr>
          <a:xfrm>
            <a:off x="8782113" y="2025477"/>
            <a:ext cx="1509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Calibri"/>
              <a:buNone/>
            </a:pPr>
            <a:r>
              <a:rPr lang="en-US" sz="1400">
                <a:solidFill>
                  <a:srgbClr val="000000"/>
                </a:solidFill>
                <a:latin typeface="Calibri"/>
                <a:ea typeface="Calibri"/>
                <a:cs typeface="Calibri"/>
                <a:sym typeface="Calibri"/>
              </a:rPr>
              <a:t>Family &amp; Friends</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4472C4"/>
              </a:buClr>
              <a:buSzPts val="1400"/>
              <a:buFont typeface="Calibri"/>
              <a:buNone/>
            </a:pPr>
            <a:r>
              <a:rPr lang="en-US" sz="1400">
                <a:solidFill>
                  <a:srgbClr val="4472C4"/>
                </a:solidFill>
                <a:latin typeface="Calibri"/>
                <a:ea typeface="Calibri"/>
                <a:cs typeface="Calibri"/>
                <a:sym typeface="Calibri"/>
              </a:rPr>
              <a:t>6.3%</a:t>
            </a:r>
            <a:endParaRPr sz="1400">
              <a:solidFill>
                <a:srgbClr val="4472C4"/>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cited friends and relatives as source of malaria messages</a:t>
            </a:r>
            <a:endParaRPr sz="1400">
              <a:solidFill>
                <a:schemeClr val="dk1"/>
              </a:solidFill>
              <a:latin typeface="Calibri"/>
              <a:ea typeface="Calibri"/>
              <a:cs typeface="Calibri"/>
              <a:sym typeface="Calibri"/>
            </a:endParaRPr>
          </a:p>
        </p:txBody>
      </p:sp>
      <p:grpSp>
        <p:nvGrpSpPr>
          <p:cNvPr id="515" name="Google Shape;515;p29"/>
          <p:cNvGrpSpPr/>
          <p:nvPr/>
        </p:nvGrpSpPr>
        <p:grpSpPr>
          <a:xfrm rot="5400000">
            <a:off x="5746125" y="4109951"/>
            <a:ext cx="309904" cy="309904"/>
            <a:chOff x="5608915" y="627534"/>
            <a:chExt cx="501300" cy="501300"/>
          </a:xfrm>
        </p:grpSpPr>
        <p:sp>
          <p:nvSpPr>
            <p:cNvPr id="516" name="Google Shape;516;p29"/>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rgbClr val="FFFFFF"/>
                </a:solidFill>
                <a:latin typeface="Calibri"/>
                <a:ea typeface="Calibri"/>
                <a:cs typeface="Calibri"/>
                <a:sym typeface="Calibri"/>
              </a:endParaRPr>
            </a:p>
          </p:txBody>
        </p:sp>
        <p:sp>
          <p:nvSpPr>
            <p:cNvPr id="517" name="Google Shape;517;p29"/>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rgbClr val="FFFFFF"/>
                </a:solidFill>
                <a:latin typeface="Calibri"/>
                <a:ea typeface="Calibri"/>
                <a:cs typeface="Calibri"/>
                <a:sym typeface="Calibri"/>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Example: Côte d’Ivoire</a:t>
            </a:r>
            <a:endParaRPr/>
          </a:p>
        </p:txBody>
      </p:sp>
      <p:pic>
        <p:nvPicPr>
          <p:cNvPr id="524" name="Google Shape;524;p30"/>
          <p:cNvPicPr preferRelativeResize="0"/>
          <p:nvPr/>
        </p:nvPicPr>
        <p:blipFill rotWithShape="1">
          <a:blip r:embed="rId3">
            <a:alphaModFix/>
          </a:blip>
          <a:srcRect/>
          <a:stretch/>
        </p:blipFill>
        <p:spPr>
          <a:xfrm>
            <a:off x="5283862" y="3414951"/>
            <a:ext cx="706756" cy="498882"/>
          </a:xfrm>
          <a:prstGeom prst="rect">
            <a:avLst/>
          </a:prstGeom>
          <a:noFill/>
          <a:ln>
            <a:noFill/>
          </a:ln>
        </p:spPr>
      </p:pic>
      <p:sp>
        <p:nvSpPr>
          <p:cNvPr id="525" name="Google Shape;525;p30"/>
          <p:cNvSpPr/>
          <p:nvPr/>
        </p:nvSpPr>
        <p:spPr>
          <a:xfrm rot="5400000">
            <a:off x="2814626" y="3196018"/>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26" name="Google Shape;526;p30"/>
          <p:cNvSpPr txBox="1"/>
          <p:nvPr/>
        </p:nvSpPr>
        <p:spPr>
          <a:xfrm>
            <a:off x="3244456" y="4042021"/>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FFFFFF"/>
              </a:buClr>
              <a:buSzPts val="2000"/>
              <a:buFont typeface="Calibri"/>
              <a:buNone/>
            </a:pPr>
            <a:r>
              <a:rPr lang="en-US" sz="2000">
                <a:solidFill>
                  <a:srgbClr val="FFFFFF"/>
                </a:solidFill>
                <a:latin typeface="Calibri"/>
                <a:ea typeface="Calibri"/>
                <a:cs typeface="Calibri"/>
                <a:sym typeface="Calibri"/>
              </a:rPr>
              <a:t>Knowledge</a:t>
            </a:r>
            <a:endParaRPr sz="18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rgbClr val="FFFFFF"/>
              </a:buClr>
              <a:buSzPts val="1200"/>
              <a:buFont typeface="Calibri"/>
              <a:buNone/>
            </a:pPr>
            <a:r>
              <a:rPr lang="en-US" sz="1200" b="1">
                <a:solidFill>
                  <a:srgbClr val="FFFFFF"/>
                </a:solidFill>
                <a:latin typeface="Calibri"/>
                <a:ea typeface="Calibri"/>
                <a:cs typeface="Calibri"/>
                <a:sym typeface="Calibri"/>
              </a:rPr>
              <a:t>% who have correct knowledge</a:t>
            </a:r>
            <a:endParaRPr sz="1333">
              <a:solidFill>
                <a:srgbClr val="FFFFFF"/>
              </a:solidFill>
              <a:latin typeface="Calibri"/>
              <a:ea typeface="Calibri"/>
              <a:cs typeface="Calibri"/>
              <a:sym typeface="Calibri"/>
            </a:endParaRPr>
          </a:p>
        </p:txBody>
      </p:sp>
      <p:sp>
        <p:nvSpPr>
          <p:cNvPr id="527" name="Google Shape;527;p30"/>
          <p:cNvSpPr/>
          <p:nvPr/>
        </p:nvSpPr>
        <p:spPr>
          <a:xfrm rot="5400000">
            <a:off x="62351" y="4776603"/>
            <a:ext cx="2004600" cy="1743600"/>
          </a:xfrm>
          <a:prstGeom prst="hexagon">
            <a:avLst>
              <a:gd name="adj" fmla="val 28802"/>
              <a:gd name="vf" fmla="val 115470"/>
            </a:avLst>
          </a:prstGeom>
          <a:noFill/>
          <a:ln w="12700" cap="flat" cmpd="sng">
            <a:solidFill>
              <a:srgbClr val="674EA7"/>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28" name="Google Shape;528;p30"/>
          <p:cNvSpPr/>
          <p:nvPr/>
        </p:nvSpPr>
        <p:spPr>
          <a:xfrm rot="5400000">
            <a:off x="1895610" y="4775003"/>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29" name="Google Shape;529;p30"/>
          <p:cNvSpPr/>
          <p:nvPr/>
        </p:nvSpPr>
        <p:spPr>
          <a:xfrm rot="5400000">
            <a:off x="990286" y="3196020"/>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0" name="Google Shape;530;p30"/>
          <p:cNvSpPr/>
          <p:nvPr/>
        </p:nvSpPr>
        <p:spPr>
          <a:xfrm rot="5400000">
            <a:off x="1895608" y="1642566"/>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1" name="Google Shape;531;p30"/>
          <p:cNvSpPr/>
          <p:nvPr/>
        </p:nvSpPr>
        <p:spPr>
          <a:xfrm rot="5400000">
            <a:off x="4647907" y="3201280"/>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2" name="Google Shape;532;p30"/>
          <p:cNvSpPr txBox="1"/>
          <p:nvPr/>
        </p:nvSpPr>
        <p:spPr>
          <a:xfrm>
            <a:off x="5077737" y="4042021"/>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FFFFFF"/>
              </a:buClr>
              <a:buSzPts val="2133"/>
              <a:buFont typeface="Calibri"/>
              <a:buNone/>
            </a:pPr>
            <a:r>
              <a:rPr lang="en-US" sz="2133">
                <a:solidFill>
                  <a:srgbClr val="FFFFFF"/>
                </a:solidFill>
                <a:latin typeface="Calibri"/>
                <a:ea typeface="Calibri"/>
                <a:cs typeface="Calibri"/>
                <a:sym typeface="Calibri"/>
              </a:rPr>
              <a:t>Attitudes</a:t>
            </a:r>
            <a:endParaRPr sz="1800">
              <a:solidFill>
                <a:schemeClr val="dk1"/>
              </a:solidFill>
              <a:latin typeface="Calibri"/>
              <a:ea typeface="Calibri"/>
              <a:cs typeface="Calibri"/>
              <a:sym typeface="Calibri"/>
            </a:endParaRPr>
          </a:p>
        </p:txBody>
      </p:sp>
      <p:sp>
        <p:nvSpPr>
          <p:cNvPr id="533" name="Google Shape;533;p30"/>
          <p:cNvSpPr/>
          <p:nvPr/>
        </p:nvSpPr>
        <p:spPr>
          <a:xfrm rot="5400000">
            <a:off x="7424831" y="4781862"/>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4" name="Google Shape;534;p30"/>
          <p:cNvSpPr/>
          <p:nvPr/>
        </p:nvSpPr>
        <p:spPr>
          <a:xfrm rot="5400000">
            <a:off x="5600492" y="4780264"/>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5" name="Google Shape;535;p30"/>
          <p:cNvSpPr/>
          <p:nvPr/>
        </p:nvSpPr>
        <p:spPr>
          <a:xfrm rot="5400000">
            <a:off x="5600490" y="1647825"/>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6" name="Google Shape;536;p30"/>
          <p:cNvSpPr/>
          <p:nvPr/>
        </p:nvSpPr>
        <p:spPr>
          <a:xfrm rot="5400000">
            <a:off x="7424831" y="1641861"/>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7" name="Google Shape;537;p30"/>
          <p:cNvSpPr/>
          <p:nvPr/>
        </p:nvSpPr>
        <p:spPr>
          <a:xfrm rot="5400000">
            <a:off x="9262089" y="1641862"/>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8" name="Google Shape;538;p30"/>
          <p:cNvSpPr/>
          <p:nvPr/>
        </p:nvSpPr>
        <p:spPr>
          <a:xfrm rot="5400000">
            <a:off x="10177128" y="3193046"/>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39" name="Google Shape;539;p30"/>
          <p:cNvSpPr/>
          <p:nvPr/>
        </p:nvSpPr>
        <p:spPr>
          <a:xfrm rot="5400000">
            <a:off x="9247603" y="4781864"/>
            <a:ext cx="2004600" cy="1743600"/>
          </a:xfrm>
          <a:prstGeom prst="hexagon">
            <a:avLst>
              <a:gd name="adj" fmla="val 28802"/>
              <a:gd name="vf" fmla="val 115470"/>
            </a:avLst>
          </a:prstGeom>
          <a:noFill/>
          <a:ln w="12700" cap="flat" cmpd="sng">
            <a:solidFill>
              <a:schemeClr val="accen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grpSp>
        <p:nvGrpSpPr>
          <p:cNvPr id="540" name="Google Shape;540;p30"/>
          <p:cNvGrpSpPr/>
          <p:nvPr/>
        </p:nvGrpSpPr>
        <p:grpSpPr>
          <a:xfrm>
            <a:off x="3621760" y="3339264"/>
            <a:ext cx="390416" cy="644073"/>
            <a:chOff x="6531329" y="2691707"/>
            <a:chExt cx="444716" cy="733318"/>
          </a:xfrm>
        </p:grpSpPr>
        <p:sp>
          <p:nvSpPr>
            <p:cNvPr id="541" name="Google Shape;541;p30"/>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rgbClr val="000000"/>
                </a:solidFill>
                <a:latin typeface="Calibri"/>
                <a:ea typeface="Calibri"/>
                <a:cs typeface="Calibri"/>
                <a:sym typeface="Calibri"/>
              </a:endParaRPr>
            </a:p>
          </p:txBody>
        </p:sp>
        <p:sp>
          <p:nvSpPr>
            <p:cNvPr id="542" name="Google Shape;542;p30"/>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rgbClr val="000000"/>
                </a:solidFill>
                <a:latin typeface="Calibri"/>
                <a:ea typeface="Calibri"/>
                <a:cs typeface="Calibri"/>
                <a:sym typeface="Calibri"/>
              </a:endParaRPr>
            </a:p>
          </p:txBody>
        </p:sp>
        <p:sp>
          <p:nvSpPr>
            <p:cNvPr id="543" name="Google Shape;543;p30"/>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rgbClr val="000000"/>
                </a:solidFill>
                <a:latin typeface="Calibri"/>
                <a:ea typeface="Calibri"/>
                <a:cs typeface="Calibri"/>
                <a:sym typeface="Calibri"/>
              </a:endParaRPr>
            </a:p>
          </p:txBody>
        </p:sp>
        <p:sp>
          <p:nvSpPr>
            <p:cNvPr id="544" name="Google Shape;544;p30"/>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rgbClr val="000000"/>
                </a:solidFill>
                <a:latin typeface="Calibri"/>
                <a:ea typeface="Calibri"/>
                <a:cs typeface="Calibri"/>
                <a:sym typeface="Calibri"/>
              </a:endParaRPr>
            </a:p>
          </p:txBody>
        </p:sp>
        <p:sp>
          <p:nvSpPr>
            <p:cNvPr id="545" name="Google Shape;545;p30"/>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2133"/>
                <a:buFont typeface="Calibri"/>
                <a:buNone/>
              </a:pPr>
              <a:endParaRPr sz="2133">
                <a:solidFill>
                  <a:srgbClr val="000000"/>
                </a:solidFill>
                <a:latin typeface="Calibri"/>
                <a:ea typeface="Calibri"/>
                <a:cs typeface="Calibri"/>
                <a:sym typeface="Calibri"/>
              </a:endParaRPr>
            </a:p>
          </p:txBody>
        </p:sp>
      </p:grpSp>
      <p:grpSp>
        <p:nvGrpSpPr>
          <p:cNvPr id="546" name="Google Shape;546;p30"/>
          <p:cNvGrpSpPr/>
          <p:nvPr/>
        </p:nvGrpSpPr>
        <p:grpSpPr>
          <a:xfrm>
            <a:off x="5195621" y="3318308"/>
            <a:ext cx="909257" cy="685984"/>
            <a:chOff x="1001712" y="1679575"/>
            <a:chExt cx="1428751" cy="1077913"/>
          </a:xfrm>
        </p:grpSpPr>
        <p:sp>
          <p:nvSpPr>
            <p:cNvPr id="547" name="Google Shape;547;p30"/>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48" name="Google Shape;548;p30"/>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49" name="Google Shape;549;p30"/>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0" name="Google Shape;550;p30"/>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1" name="Google Shape;551;p30"/>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2" name="Google Shape;552;p30"/>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3" name="Google Shape;553;p30"/>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4" name="Google Shape;554;p30"/>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55" name="Google Shape;555;p30"/>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grpSp>
      <p:sp>
        <p:nvSpPr>
          <p:cNvPr id="556" name="Google Shape;556;p30"/>
          <p:cNvSpPr/>
          <p:nvPr/>
        </p:nvSpPr>
        <p:spPr>
          <a:xfrm rot="5400000">
            <a:off x="6511372" y="3211829"/>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57" name="Google Shape;557;p30"/>
          <p:cNvSpPr txBox="1"/>
          <p:nvPr/>
        </p:nvSpPr>
        <p:spPr>
          <a:xfrm>
            <a:off x="6941202" y="4042021"/>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FFFFFF"/>
              </a:buClr>
              <a:buSzPts val="2133"/>
              <a:buFont typeface="Calibri"/>
              <a:buNone/>
            </a:pPr>
            <a:r>
              <a:rPr lang="en-US" sz="2133">
                <a:solidFill>
                  <a:srgbClr val="FFFFFF"/>
                </a:solidFill>
                <a:latin typeface="Calibri"/>
                <a:ea typeface="Calibri"/>
                <a:cs typeface="Calibri"/>
                <a:sym typeface="Calibri"/>
              </a:rPr>
              <a:t>Efficacy</a:t>
            </a:r>
            <a:endParaRPr sz="1800">
              <a:solidFill>
                <a:schemeClr val="dk1"/>
              </a:solidFill>
              <a:latin typeface="Calibri"/>
              <a:ea typeface="Calibri"/>
              <a:cs typeface="Calibri"/>
              <a:sym typeface="Calibri"/>
            </a:endParaRPr>
          </a:p>
        </p:txBody>
      </p:sp>
      <p:sp>
        <p:nvSpPr>
          <p:cNvPr id="558" name="Google Shape;558;p30"/>
          <p:cNvSpPr/>
          <p:nvPr/>
        </p:nvSpPr>
        <p:spPr>
          <a:xfrm rot="5400000">
            <a:off x="8336217" y="3211829"/>
            <a:ext cx="2004600" cy="1743600"/>
          </a:xfrm>
          <a:prstGeom prst="hexagon">
            <a:avLst>
              <a:gd name="adj" fmla="val 28802"/>
              <a:gd name="vf" fmla="val 115470"/>
            </a:avLst>
          </a:prstGeom>
          <a:solidFill>
            <a:srgbClr val="FFC000"/>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sp>
        <p:nvSpPr>
          <p:cNvPr id="559" name="Google Shape;559;p30"/>
          <p:cNvSpPr txBox="1"/>
          <p:nvPr/>
        </p:nvSpPr>
        <p:spPr>
          <a:xfrm>
            <a:off x="8766047" y="4042021"/>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FFFFFF"/>
              </a:buClr>
              <a:buSzPts val="2133"/>
              <a:buFont typeface="Calibri"/>
              <a:buNone/>
            </a:pPr>
            <a:r>
              <a:rPr lang="en-US" sz="2133">
                <a:solidFill>
                  <a:srgbClr val="FFFFFF"/>
                </a:solidFill>
                <a:latin typeface="Calibri"/>
                <a:ea typeface="Calibri"/>
                <a:cs typeface="Calibri"/>
                <a:sym typeface="Calibri"/>
              </a:rPr>
              <a:t>Social Norms</a:t>
            </a:r>
            <a:endParaRPr sz="1800">
              <a:solidFill>
                <a:schemeClr val="dk1"/>
              </a:solidFill>
              <a:latin typeface="Calibri"/>
              <a:ea typeface="Calibri"/>
              <a:cs typeface="Calibri"/>
              <a:sym typeface="Calibri"/>
            </a:endParaRPr>
          </a:p>
        </p:txBody>
      </p:sp>
      <p:grpSp>
        <p:nvGrpSpPr>
          <p:cNvPr id="560" name="Google Shape;560;p30"/>
          <p:cNvGrpSpPr/>
          <p:nvPr/>
        </p:nvGrpSpPr>
        <p:grpSpPr>
          <a:xfrm>
            <a:off x="7059086" y="3318308"/>
            <a:ext cx="909257" cy="685984"/>
            <a:chOff x="1001712" y="1679575"/>
            <a:chExt cx="1428751" cy="1077913"/>
          </a:xfrm>
        </p:grpSpPr>
        <p:sp>
          <p:nvSpPr>
            <p:cNvPr id="561" name="Google Shape;561;p30"/>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2" name="Google Shape;562;p30"/>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3" name="Google Shape;563;p30"/>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4" name="Google Shape;564;p30"/>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5" name="Google Shape;565;p30"/>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6" name="Google Shape;566;p30"/>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7" name="Google Shape;567;p30"/>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8" name="Google Shape;568;p30"/>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69" name="Google Shape;569;p30"/>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grpSp>
      <p:grpSp>
        <p:nvGrpSpPr>
          <p:cNvPr id="570" name="Google Shape;570;p30"/>
          <p:cNvGrpSpPr/>
          <p:nvPr/>
        </p:nvGrpSpPr>
        <p:grpSpPr>
          <a:xfrm>
            <a:off x="8883931" y="3318308"/>
            <a:ext cx="909257" cy="685984"/>
            <a:chOff x="1001712" y="1679575"/>
            <a:chExt cx="1428751" cy="1077913"/>
          </a:xfrm>
        </p:grpSpPr>
        <p:sp>
          <p:nvSpPr>
            <p:cNvPr id="571" name="Google Shape;571;p30"/>
            <p:cNvSpPr/>
            <p:nvPr/>
          </p:nvSpPr>
          <p:spPr>
            <a:xfrm>
              <a:off x="1001712" y="2185988"/>
              <a:ext cx="558800" cy="571500"/>
            </a:xfrm>
            <a:custGeom>
              <a:avLst/>
              <a:gdLst/>
              <a:ahLst/>
              <a:cxnLst/>
              <a:rect l="l" t="t" r="r" b="b"/>
              <a:pathLst>
                <a:path w="94" h="96" extrusionOk="0">
                  <a:moveTo>
                    <a:pt x="68" y="70"/>
                  </a:moveTo>
                  <a:cubicBezTo>
                    <a:pt x="63" y="69"/>
                    <a:pt x="61" y="59"/>
                    <a:pt x="61" y="54"/>
                  </a:cubicBezTo>
                  <a:cubicBezTo>
                    <a:pt x="66" y="48"/>
                    <a:pt x="70" y="40"/>
                    <a:pt x="70" y="30"/>
                  </a:cubicBezTo>
                  <a:cubicBezTo>
                    <a:pt x="70" y="12"/>
                    <a:pt x="61" y="0"/>
                    <a:pt x="47" y="0"/>
                  </a:cubicBezTo>
                  <a:cubicBezTo>
                    <a:pt x="33" y="0"/>
                    <a:pt x="24" y="12"/>
                    <a:pt x="24" y="30"/>
                  </a:cubicBezTo>
                  <a:cubicBezTo>
                    <a:pt x="24" y="40"/>
                    <a:pt x="27" y="48"/>
                    <a:pt x="33" y="54"/>
                  </a:cubicBezTo>
                  <a:cubicBezTo>
                    <a:pt x="33" y="61"/>
                    <a:pt x="31" y="68"/>
                    <a:pt x="26" y="70"/>
                  </a:cubicBezTo>
                  <a:cubicBezTo>
                    <a:pt x="4" y="74"/>
                    <a:pt x="0" y="85"/>
                    <a:pt x="0" y="94"/>
                  </a:cubicBezTo>
                  <a:cubicBezTo>
                    <a:pt x="0" y="95"/>
                    <a:pt x="1" y="96"/>
                    <a:pt x="2" y="96"/>
                  </a:cubicBezTo>
                  <a:cubicBezTo>
                    <a:pt x="92" y="96"/>
                    <a:pt x="92" y="96"/>
                    <a:pt x="92" y="96"/>
                  </a:cubicBezTo>
                  <a:cubicBezTo>
                    <a:pt x="93" y="96"/>
                    <a:pt x="94" y="95"/>
                    <a:pt x="94" y="94"/>
                  </a:cubicBezTo>
                  <a:cubicBezTo>
                    <a:pt x="94" y="85"/>
                    <a:pt x="90" y="75"/>
                    <a:pt x="68" y="70"/>
                  </a:cubicBezTo>
                  <a:close/>
                  <a:moveTo>
                    <a:pt x="47" y="5"/>
                  </a:moveTo>
                  <a:cubicBezTo>
                    <a:pt x="51" y="5"/>
                    <a:pt x="65" y="7"/>
                    <a:pt x="65" y="30"/>
                  </a:cubicBezTo>
                  <a:cubicBezTo>
                    <a:pt x="65" y="45"/>
                    <a:pt x="55" y="56"/>
                    <a:pt x="47" y="56"/>
                  </a:cubicBezTo>
                  <a:cubicBezTo>
                    <a:pt x="38" y="56"/>
                    <a:pt x="28" y="45"/>
                    <a:pt x="28" y="30"/>
                  </a:cubicBezTo>
                  <a:cubicBezTo>
                    <a:pt x="28" y="7"/>
                    <a:pt x="42" y="5"/>
                    <a:pt x="47" y="5"/>
                  </a:cubicBezTo>
                  <a:close/>
                  <a:moveTo>
                    <a:pt x="4" y="92"/>
                  </a:moveTo>
                  <a:cubicBezTo>
                    <a:pt x="5" y="83"/>
                    <a:pt x="13" y="77"/>
                    <a:pt x="27" y="74"/>
                  </a:cubicBezTo>
                  <a:cubicBezTo>
                    <a:pt x="27" y="74"/>
                    <a:pt x="27" y="74"/>
                    <a:pt x="27" y="74"/>
                  </a:cubicBezTo>
                  <a:cubicBezTo>
                    <a:pt x="34" y="72"/>
                    <a:pt x="37" y="65"/>
                    <a:pt x="37" y="58"/>
                  </a:cubicBezTo>
                  <a:cubicBezTo>
                    <a:pt x="40" y="59"/>
                    <a:pt x="43" y="60"/>
                    <a:pt x="47" y="60"/>
                  </a:cubicBezTo>
                  <a:cubicBezTo>
                    <a:pt x="50" y="60"/>
                    <a:pt x="53" y="59"/>
                    <a:pt x="56" y="57"/>
                  </a:cubicBezTo>
                  <a:cubicBezTo>
                    <a:pt x="57" y="65"/>
                    <a:pt x="60" y="73"/>
                    <a:pt x="67" y="75"/>
                  </a:cubicBezTo>
                  <a:cubicBezTo>
                    <a:pt x="67" y="75"/>
                    <a:pt x="67" y="75"/>
                    <a:pt x="67" y="75"/>
                  </a:cubicBezTo>
                  <a:cubicBezTo>
                    <a:pt x="81" y="77"/>
                    <a:pt x="88" y="83"/>
                    <a:pt x="89" y="92"/>
                  </a:cubicBezTo>
                  <a:lnTo>
                    <a:pt x="4"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2" name="Google Shape;572;p30"/>
            <p:cNvSpPr/>
            <p:nvPr/>
          </p:nvSpPr>
          <p:spPr>
            <a:xfrm>
              <a:off x="1870075" y="2185988"/>
              <a:ext cx="560388" cy="571500"/>
            </a:xfrm>
            <a:custGeom>
              <a:avLst/>
              <a:gdLst/>
              <a:ahLst/>
              <a:cxnLst/>
              <a:rect l="l" t="t" r="r" b="b"/>
              <a:pathLst>
                <a:path w="94" h="96" extrusionOk="0">
                  <a:moveTo>
                    <a:pt x="69" y="70"/>
                  </a:moveTo>
                  <a:cubicBezTo>
                    <a:pt x="63" y="69"/>
                    <a:pt x="61" y="59"/>
                    <a:pt x="61" y="54"/>
                  </a:cubicBezTo>
                  <a:cubicBezTo>
                    <a:pt x="67" y="48"/>
                    <a:pt x="70" y="40"/>
                    <a:pt x="70" y="30"/>
                  </a:cubicBezTo>
                  <a:cubicBezTo>
                    <a:pt x="70" y="12"/>
                    <a:pt x="61" y="0"/>
                    <a:pt x="47" y="0"/>
                  </a:cubicBezTo>
                  <a:cubicBezTo>
                    <a:pt x="33" y="0"/>
                    <a:pt x="24" y="12"/>
                    <a:pt x="24" y="30"/>
                  </a:cubicBezTo>
                  <a:cubicBezTo>
                    <a:pt x="24" y="40"/>
                    <a:pt x="28" y="48"/>
                    <a:pt x="33" y="54"/>
                  </a:cubicBezTo>
                  <a:cubicBezTo>
                    <a:pt x="33" y="61"/>
                    <a:pt x="31" y="68"/>
                    <a:pt x="26" y="70"/>
                  </a:cubicBezTo>
                  <a:cubicBezTo>
                    <a:pt x="5" y="74"/>
                    <a:pt x="0" y="85"/>
                    <a:pt x="0" y="94"/>
                  </a:cubicBezTo>
                  <a:cubicBezTo>
                    <a:pt x="0" y="95"/>
                    <a:pt x="1" y="96"/>
                    <a:pt x="2" y="96"/>
                  </a:cubicBezTo>
                  <a:cubicBezTo>
                    <a:pt x="92" y="96"/>
                    <a:pt x="92" y="96"/>
                    <a:pt x="92" y="96"/>
                  </a:cubicBezTo>
                  <a:cubicBezTo>
                    <a:pt x="93" y="96"/>
                    <a:pt x="94" y="95"/>
                    <a:pt x="94" y="94"/>
                  </a:cubicBezTo>
                  <a:cubicBezTo>
                    <a:pt x="94" y="85"/>
                    <a:pt x="90" y="75"/>
                    <a:pt x="69" y="70"/>
                  </a:cubicBezTo>
                  <a:close/>
                  <a:moveTo>
                    <a:pt x="47" y="5"/>
                  </a:moveTo>
                  <a:cubicBezTo>
                    <a:pt x="52" y="5"/>
                    <a:pt x="66" y="7"/>
                    <a:pt x="66" y="30"/>
                  </a:cubicBezTo>
                  <a:cubicBezTo>
                    <a:pt x="66" y="45"/>
                    <a:pt x="56" y="56"/>
                    <a:pt x="47" y="56"/>
                  </a:cubicBezTo>
                  <a:cubicBezTo>
                    <a:pt x="39" y="56"/>
                    <a:pt x="29" y="45"/>
                    <a:pt x="29" y="30"/>
                  </a:cubicBezTo>
                  <a:cubicBezTo>
                    <a:pt x="29" y="7"/>
                    <a:pt x="43" y="5"/>
                    <a:pt x="47" y="5"/>
                  </a:cubicBezTo>
                  <a:close/>
                  <a:moveTo>
                    <a:pt x="5" y="92"/>
                  </a:moveTo>
                  <a:cubicBezTo>
                    <a:pt x="6" y="83"/>
                    <a:pt x="14" y="77"/>
                    <a:pt x="27" y="74"/>
                  </a:cubicBezTo>
                  <a:cubicBezTo>
                    <a:pt x="28" y="74"/>
                    <a:pt x="28" y="74"/>
                    <a:pt x="28" y="74"/>
                  </a:cubicBezTo>
                  <a:cubicBezTo>
                    <a:pt x="34" y="72"/>
                    <a:pt x="37" y="65"/>
                    <a:pt x="38" y="58"/>
                  </a:cubicBezTo>
                  <a:cubicBezTo>
                    <a:pt x="41" y="59"/>
                    <a:pt x="44" y="60"/>
                    <a:pt x="47" y="60"/>
                  </a:cubicBezTo>
                  <a:cubicBezTo>
                    <a:pt x="51" y="60"/>
                    <a:pt x="54" y="59"/>
                    <a:pt x="57" y="57"/>
                  </a:cubicBezTo>
                  <a:cubicBezTo>
                    <a:pt x="58" y="65"/>
                    <a:pt x="61" y="73"/>
                    <a:pt x="68" y="75"/>
                  </a:cubicBezTo>
                  <a:cubicBezTo>
                    <a:pt x="68" y="75"/>
                    <a:pt x="68" y="75"/>
                    <a:pt x="68" y="75"/>
                  </a:cubicBezTo>
                  <a:cubicBezTo>
                    <a:pt x="81" y="77"/>
                    <a:pt x="89" y="83"/>
                    <a:pt x="90" y="92"/>
                  </a:cubicBezTo>
                  <a:lnTo>
                    <a:pt x="5" y="92"/>
                  </a:ln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3" name="Google Shape;573;p30"/>
            <p:cNvSpPr/>
            <p:nvPr/>
          </p:nvSpPr>
          <p:spPr>
            <a:xfrm>
              <a:off x="1447800" y="1852613"/>
              <a:ext cx="101600" cy="95250"/>
            </a:xfrm>
            <a:custGeom>
              <a:avLst/>
              <a:gdLst/>
              <a:ahLst/>
              <a:cxnLst/>
              <a:rect l="l" t="t" r="r" b="b"/>
              <a:pathLst>
                <a:path w="17" h="16" extrusionOk="0">
                  <a:moveTo>
                    <a:pt x="9" y="0"/>
                  </a:moveTo>
                  <a:cubicBezTo>
                    <a:pt x="4" y="0"/>
                    <a:pt x="0" y="3"/>
                    <a:pt x="0" y="8"/>
                  </a:cubicBezTo>
                  <a:cubicBezTo>
                    <a:pt x="0" y="13"/>
                    <a:pt x="4" y="16"/>
                    <a:pt x="9" y="16"/>
                  </a:cubicBezTo>
                  <a:cubicBezTo>
                    <a:pt x="13" y="16"/>
                    <a:pt x="17" y="13"/>
                    <a:pt x="17" y="8"/>
                  </a:cubicBezTo>
                  <a:cubicBezTo>
                    <a:pt x="17" y="3"/>
                    <a:pt x="13" y="0"/>
                    <a:pt x="9" y="0"/>
                  </a:cubicBezTo>
                  <a:close/>
                  <a:moveTo>
                    <a:pt x="9" y="12"/>
                  </a:moveTo>
                  <a:cubicBezTo>
                    <a:pt x="7" y="12"/>
                    <a:pt x="5" y="10"/>
                    <a:pt x="5" y="8"/>
                  </a:cubicBezTo>
                  <a:cubicBezTo>
                    <a:pt x="5" y="6"/>
                    <a:pt x="7" y="4"/>
                    <a:pt x="9" y="4"/>
                  </a:cubicBezTo>
                  <a:cubicBezTo>
                    <a:pt x="11" y="4"/>
                    <a:pt x="12" y="6"/>
                    <a:pt x="12" y="8"/>
                  </a:cubicBezTo>
                  <a:cubicBezTo>
                    <a:pt x="12" y="10"/>
                    <a:pt x="11" y="12"/>
                    <a:pt x="9"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4" name="Google Shape;574;p30"/>
            <p:cNvSpPr/>
            <p:nvPr/>
          </p:nvSpPr>
          <p:spPr>
            <a:xfrm>
              <a:off x="1560512" y="1852613"/>
              <a:ext cx="95250" cy="95250"/>
            </a:xfrm>
            <a:custGeom>
              <a:avLst/>
              <a:gdLst/>
              <a:ahLst/>
              <a:cxnLst/>
              <a:rect l="l" t="t" r="r" b="b"/>
              <a:pathLst>
                <a:path w="16" h="16" extrusionOk="0">
                  <a:moveTo>
                    <a:pt x="8" y="0"/>
                  </a:moveTo>
                  <a:cubicBezTo>
                    <a:pt x="3" y="0"/>
                    <a:pt x="0" y="3"/>
                    <a:pt x="0" y="8"/>
                  </a:cubicBezTo>
                  <a:cubicBezTo>
                    <a:pt x="0" y="13"/>
                    <a:pt x="3" y="16"/>
                    <a:pt x="8" y="16"/>
                  </a:cubicBezTo>
                  <a:cubicBezTo>
                    <a:pt x="13" y="16"/>
                    <a:pt x="16" y="13"/>
                    <a:pt x="16" y="8"/>
                  </a:cubicBezTo>
                  <a:cubicBezTo>
                    <a:pt x="16" y="3"/>
                    <a:pt x="13" y="0"/>
                    <a:pt x="8" y="0"/>
                  </a:cubicBezTo>
                  <a:close/>
                  <a:moveTo>
                    <a:pt x="8" y="12"/>
                  </a:moveTo>
                  <a:cubicBezTo>
                    <a:pt x="6" y="12"/>
                    <a:pt x="4" y="10"/>
                    <a:pt x="4" y="8"/>
                  </a:cubicBezTo>
                  <a:cubicBezTo>
                    <a:pt x="4"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5" name="Google Shape;575;p30"/>
            <p:cNvSpPr/>
            <p:nvPr/>
          </p:nvSpPr>
          <p:spPr>
            <a:xfrm>
              <a:off x="1668462" y="1852613"/>
              <a:ext cx="101600" cy="95250"/>
            </a:xfrm>
            <a:custGeom>
              <a:avLst/>
              <a:gdLst/>
              <a:ahLst/>
              <a:cxnLst/>
              <a:rect l="l" t="t" r="r" b="b"/>
              <a:pathLst>
                <a:path w="17" h="16" extrusionOk="0">
                  <a:moveTo>
                    <a:pt x="17" y="8"/>
                  </a:moveTo>
                  <a:cubicBezTo>
                    <a:pt x="17" y="3"/>
                    <a:pt x="13" y="0"/>
                    <a:pt x="8" y="0"/>
                  </a:cubicBezTo>
                  <a:cubicBezTo>
                    <a:pt x="4" y="0"/>
                    <a:pt x="0" y="3"/>
                    <a:pt x="0" y="8"/>
                  </a:cubicBezTo>
                  <a:cubicBezTo>
                    <a:pt x="0" y="13"/>
                    <a:pt x="4" y="16"/>
                    <a:pt x="8" y="16"/>
                  </a:cubicBezTo>
                  <a:cubicBezTo>
                    <a:pt x="13" y="16"/>
                    <a:pt x="17" y="13"/>
                    <a:pt x="17" y="8"/>
                  </a:cubicBezTo>
                  <a:close/>
                  <a:moveTo>
                    <a:pt x="8" y="12"/>
                  </a:moveTo>
                  <a:cubicBezTo>
                    <a:pt x="6" y="12"/>
                    <a:pt x="5" y="10"/>
                    <a:pt x="5" y="8"/>
                  </a:cubicBezTo>
                  <a:cubicBezTo>
                    <a:pt x="5" y="6"/>
                    <a:pt x="6" y="4"/>
                    <a:pt x="8" y="4"/>
                  </a:cubicBezTo>
                  <a:cubicBezTo>
                    <a:pt x="10" y="4"/>
                    <a:pt x="12" y="6"/>
                    <a:pt x="12" y="8"/>
                  </a:cubicBezTo>
                  <a:cubicBezTo>
                    <a:pt x="12" y="10"/>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6" name="Google Shape;576;p30"/>
            <p:cNvSpPr/>
            <p:nvPr/>
          </p:nvSpPr>
          <p:spPr>
            <a:xfrm>
              <a:off x="1727200" y="1954213"/>
              <a:ext cx="95250" cy="101600"/>
            </a:xfrm>
            <a:custGeom>
              <a:avLst/>
              <a:gdLst/>
              <a:ahLst/>
              <a:cxnLst/>
              <a:rect l="l" t="t" r="r" b="b"/>
              <a:pathLst>
                <a:path w="16" h="17" extrusionOk="0">
                  <a:moveTo>
                    <a:pt x="8" y="0"/>
                  </a:moveTo>
                  <a:cubicBezTo>
                    <a:pt x="3" y="0"/>
                    <a:pt x="0" y="4"/>
                    <a:pt x="0" y="9"/>
                  </a:cubicBezTo>
                  <a:cubicBezTo>
                    <a:pt x="0" y="13"/>
                    <a:pt x="3" y="17"/>
                    <a:pt x="8" y="17"/>
                  </a:cubicBezTo>
                  <a:cubicBezTo>
                    <a:pt x="13" y="17"/>
                    <a:pt x="16" y="13"/>
                    <a:pt x="16" y="9"/>
                  </a:cubicBezTo>
                  <a:cubicBezTo>
                    <a:pt x="16" y="4"/>
                    <a:pt x="13" y="0"/>
                    <a:pt x="8" y="0"/>
                  </a:cubicBezTo>
                  <a:close/>
                  <a:moveTo>
                    <a:pt x="8" y="12"/>
                  </a:moveTo>
                  <a:cubicBezTo>
                    <a:pt x="6" y="12"/>
                    <a:pt x="4" y="11"/>
                    <a:pt x="4" y="9"/>
                  </a:cubicBezTo>
                  <a:cubicBezTo>
                    <a:pt x="4"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7" name="Google Shape;577;p30"/>
            <p:cNvSpPr/>
            <p:nvPr/>
          </p:nvSpPr>
          <p:spPr>
            <a:xfrm>
              <a:off x="1835150" y="1954213"/>
              <a:ext cx="101600" cy="101600"/>
            </a:xfrm>
            <a:custGeom>
              <a:avLst/>
              <a:gdLst/>
              <a:ahLst/>
              <a:cxnLst/>
              <a:rect l="l" t="t" r="r" b="b"/>
              <a:pathLst>
                <a:path w="17" h="17" extrusionOk="0">
                  <a:moveTo>
                    <a:pt x="17" y="9"/>
                  </a:moveTo>
                  <a:cubicBezTo>
                    <a:pt x="17" y="4"/>
                    <a:pt x="13" y="0"/>
                    <a:pt x="8" y="0"/>
                  </a:cubicBezTo>
                  <a:cubicBezTo>
                    <a:pt x="4" y="0"/>
                    <a:pt x="0" y="4"/>
                    <a:pt x="0" y="9"/>
                  </a:cubicBezTo>
                  <a:cubicBezTo>
                    <a:pt x="0" y="13"/>
                    <a:pt x="4" y="17"/>
                    <a:pt x="8" y="17"/>
                  </a:cubicBezTo>
                  <a:cubicBezTo>
                    <a:pt x="13" y="17"/>
                    <a:pt x="17" y="13"/>
                    <a:pt x="17" y="9"/>
                  </a:cubicBezTo>
                  <a:close/>
                  <a:moveTo>
                    <a:pt x="8" y="12"/>
                  </a:moveTo>
                  <a:cubicBezTo>
                    <a:pt x="6" y="12"/>
                    <a:pt x="5" y="11"/>
                    <a:pt x="5" y="9"/>
                  </a:cubicBezTo>
                  <a:cubicBezTo>
                    <a:pt x="5" y="7"/>
                    <a:pt x="6" y="5"/>
                    <a:pt x="8" y="5"/>
                  </a:cubicBezTo>
                  <a:cubicBezTo>
                    <a:pt x="10" y="5"/>
                    <a:pt x="12" y="7"/>
                    <a:pt x="12" y="9"/>
                  </a:cubicBezTo>
                  <a:cubicBezTo>
                    <a:pt x="12" y="11"/>
                    <a:pt x="10" y="12"/>
                    <a:pt x="8" y="12"/>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8" name="Google Shape;578;p30"/>
            <p:cNvSpPr/>
            <p:nvPr/>
          </p:nvSpPr>
          <p:spPr>
            <a:xfrm>
              <a:off x="1941512" y="1954213"/>
              <a:ext cx="101600" cy="101600"/>
            </a:xfrm>
            <a:custGeom>
              <a:avLst/>
              <a:gdLst/>
              <a:ahLst/>
              <a:cxnLst/>
              <a:rect l="l" t="t" r="r" b="b"/>
              <a:pathLst>
                <a:path w="17" h="17" extrusionOk="0">
                  <a:moveTo>
                    <a:pt x="9" y="17"/>
                  </a:moveTo>
                  <a:cubicBezTo>
                    <a:pt x="13" y="17"/>
                    <a:pt x="17" y="13"/>
                    <a:pt x="17" y="9"/>
                  </a:cubicBezTo>
                  <a:cubicBezTo>
                    <a:pt x="17" y="4"/>
                    <a:pt x="13" y="0"/>
                    <a:pt x="9" y="0"/>
                  </a:cubicBezTo>
                  <a:cubicBezTo>
                    <a:pt x="4" y="0"/>
                    <a:pt x="0" y="4"/>
                    <a:pt x="0" y="9"/>
                  </a:cubicBezTo>
                  <a:cubicBezTo>
                    <a:pt x="0" y="13"/>
                    <a:pt x="4" y="17"/>
                    <a:pt x="9" y="17"/>
                  </a:cubicBezTo>
                  <a:close/>
                  <a:moveTo>
                    <a:pt x="9" y="5"/>
                  </a:moveTo>
                  <a:cubicBezTo>
                    <a:pt x="11" y="5"/>
                    <a:pt x="12" y="7"/>
                    <a:pt x="12" y="9"/>
                  </a:cubicBezTo>
                  <a:cubicBezTo>
                    <a:pt x="12" y="11"/>
                    <a:pt x="11" y="12"/>
                    <a:pt x="9" y="12"/>
                  </a:cubicBezTo>
                  <a:cubicBezTo>
                    <a:pt x="7" y="12"/>
                    <a:pt x="5" y="11"/>
                    <a:pt x="5" y="9"/>
                  </a:cubicBezTo>
                  <a:cubicBezTo>
                    <a:pt x="5" y="7"/>
                    <a:pt x="7" y="5"/>
                    <a:pt x="9" y="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sp>
          <p:nvSpPr>
            <p:cNvPr id="579" name="Google Shape;579;p30"/>
            <p:cNvSpPr/>
            <p:nvPr/>
          </p:nvSpPr>
          <p:spPr>
            <a:xfrm>
              <a:off x="1358900" y="1679575"/>
              <a:ext cx="755650" cy="642938"/>
            </a:xfrm>
            <a:custGeom>
              <a:avLst/>
              <a:gdLst/>
              <a:ahLst/>
              <a:cxnLst/>
              <a:rect l="l" t="t" r="r" b="b"/>
              <a:pathLst>
                <a:path w="127" h="108" extrusionOk="0">
                  <a:moveTo>
                    <a:pt x="99" y="107"/>
                  </a:moveTo>
                  <a:cubicBezTo>
                    <a:pt x="100" y="108"/>
                    <a:pt x="100" y="108"/>
                    <a:pt x="100" y="108"/>
                  </a:cubicBezTo>
                  <a:cubicBezTo>
                    <a:pt x="101" y="108"/>
                    <a:pt x="102" y="108"/>
                    <a:pt x="102" y="107"/>
                  </a:cubicBezTo>
                  <a:cubicBezTo>
                    <a:pt x="103" y="107"/>
                    <a:pt x="103" y="105"/>
                    <a:pt x="103" y="104"/>
                  </a:cubicBezTo>
                  <a:cubicBezTo>
                    <a:pt x="103" y="104"/>
                    <a:pt x="99" y="97"/>
                    <a:pt x="99" y="88"/>
                  </a:cubicBezTo>
                  <a:cubicBezTo>
                    <a:pt x="116" y="84"/>
                    <a:pt x="127" y="70"/>
                    <a:pt x="127" y="54"/>
                  </a:cubicBezTo>
                  <a:cubicBezTo>
                    <a:pt x="127" y="34"/>
                    <a:pt x="109" y="19"/>
                    <a:pt x="87" y="19"/>
                  </a:cubicBezTo>
                  <a:cubicBezTo>
                    <a:pt x="83" y="19"/>
                    <a:pt x="80" y="19"/>
                    <a:pt x="77" y="20"/>
                  </a:cubicBezTo>
                  <a:cubicBezTo>
                    <a:pt x="70" y="8"/>
                    <a:pt x="56" y="0"/>
                    <a:pt x="41" y="0"/>
                  </a:cubicBezTo>
                  <a:cubicBezTo>
                    <a:pt x="18" y="0"/>
                    <a:pt x="0" y="16"/>
                    <a:pt x="0" y="36"/>
                  </a:cubicBezTo>
                  <a:cubicBezTo>
                    <a:pt x="0" y="50"/>
                    <a:pt x="10" y="63"/>
                    <a:pt x="24" y="68"/>
                  </a:cubicBezTo>
                  <a:cubicBezTo>
                    <a:pt x="24" y="81"/>
                    <a:pt x="16" y="91"/>
                    <a:pt x="16" y="91"/>
                  </a:cubicBezTo>
                  <a:cubicBezTo>
                    <a:pt x="15" y="92"/>
                    <a:pt x="15" y="93"/>
                    <a:pt x="16" y="94"/>
                  </a:cubicBezTo>
                  <a:cubicBezTo>
                    <a:pt x="17" y="95"/>
                    <a:pt x="18" y="95"/>
                    <a:pt x="19" y="95"/>
                  </a:cubicBezTo>
                  <a:cubicBezTo>
                    <a:pt x="31" y="89"/>
                    <a:pt x="39" y="82"/>
                    <a:pt x="43" y="71"/>
                  </a:cubicBezTo>
                  <a:cubicBezTo>
                    <a:pt x="45" y="71"/>
                    <a:pt x="48" y="71"/>
                    <a:pt x="51" y="70"/>
                  </a:cubicBezTo>
                  <a:cubicBezTo>
                    <a:pt x="57" y="81"/>
                    <a:pt x="69" y="88"/>
                    <a:pt x="83" y="89"/>
                  </a:cubicBezTo>
                  <a:cubicBezTo>
                    <a:pt x="86" y="96"/>
                    <a:pt x="91" y="102"/>
                    <a:pt x="99" y="107"/>
                  </a:cubicBezTo>
                  <a:close/>
                  <a:moveTo>
                    <a:pt x="85" y="85"/>
                  </a:moveTo>
                  <a:cubicBezTo>
                    <a:pt x="71" y="84"/>
                    <a:pt x="59" y="77"/>
                    <a:pt x="54" y="66"/>
                  </a:cubicBezTo>
                  <a:cubicBezTo>
                    <a:pt x="54" y="66"/>
                    <a:pt x="53" y="65"/>
                    <a:pt x="52" y="65"/>
                  </a:cubicBezTo>
                  <a:cubicBezTo>
                    <a:pt x="52" y="65"/>
                    <a:pt x="51" y="65"/>
                    <a:pt x="51" y="65"/>
                  </a:cubicBezTo>
                  <a:cubicBezTo>
                    <a:pt x="48" y="66"/>
                    <a:pt x="45" y="67"/>
                    <a:pt x="41" y="67"/>
                  </a:cubicBezTo>
                  <a:cubicBezTo>
                    <a:pt x="40" y="67"/>
                    <a:pt x="39" y="67"/>
                    <a:pt x="39" y="68"/>
                  </a:cubicBezTo>
                  <a:cubicBezTo>
                    <a:pt x="39" y="69"/>
                    <a:pt x="39" y="69"/>
                    <a:pt x="39" y="69"/>
                  </a:cubicBezTo>
                  <a:cubicBezTo>
                    <a:pt x="36" y="77"/>
                    <a:pt x="31" y="82"/>
                    <a:pt x="24" y="87"/>
                  </a:cubicBezTo>
                  <a:cubicBezTo>
                    <a:pt x="26" y="82"/>
                    <a:pt x="29" y="75"/>
                    <a:pt x="29" y="67"/>
                  </a:cubicBezTo>
                  <a:cubicBezTo>
                    <a:pt x="29" y="67"/>
                    <a:pt x="29" y="67"/>
                    <a:pt x="29" y="67"/>
                  </a:cubicBezTo>
                  <a:cubicBezTo>
                    <a:pt x="29" y="66"/>
                    <a:pt x="28" y="65"/>
                    <a:pt x="28" y="64"/>
                  </a:cubicBezTo>
                  <a:cubicBezTo>
                    <a:pt x="14" y="60"/>
                    <a:pt x="5" y="48"/>
                    <a:pt x="5" y="36"/>
                  </a:cubicBezTo>
                  <a:cubicBezTo>
                    <a:pt x="5" y="19"/>
                    <a:pt x="21" y="5"/>
                    <a:pt x="41" y="5"/>
                  </a:cubicBezTo>
                  <a:cubicBezTo>
                    <a:pt x="55" y="5"/>
                    <a:pt x="68" y="12"/>
                    <a:pt x="73" y="23"/>
                  </a:cubicBezTo>
                  <a:cubicBezTo>
                    <a:pt x="74" y="24"/>
                    <a:pt x="75" y="25"/>
                    <a:pt x="76" y="25"/>
                  </a:cubicBezTo>
                  <a:cubicBezTo>
                    <a:pt x="80" y="24"/>
                    <a:pt x="83" y="23"/>
                    <a:pt x="87" y="23"/>
                  </a:cubicBezTo>
                  <a:cubicBezTo>
                    <a:pt x="107" y="23"/>
                    <a:pt x="123" y="37"/>
                    <a:pt x="123" y="54"/>
                  </a:cubicBezTo>
                  <a:cubicBezTo>
                    <a:pt x="123" y="68"/>
                    <a:pt x="112" y="81"/>
                    <a:pt x="96" y="84"/>
                  </a:cubicBezTo>
                  <a:cubicBezTo>
                    <a:pt x="95" y="84"/>
                    <a:pt x="94" y="85"/>
                    <a:pt x="94" y="86"/>
                  </a:cubicBezTo>
                  <a:cubicBezTo>
                    <a:pt x="94" y="91"/>
                    <a:pt x="95" y="95"/>
                    <a:pt x="96" y="99"/>
                  </a:cubicBezTo>
                  <a:cubicBezTo>
                    <a:pt x="92" y="95"/>
                    <a:pt x="89" y="91"/>
                    <a:pt x="87" y="86"/>
                  </a:cubicBezTo>
                  <a:cubicBezTo>
                    <a:pt x="86" y="85"/>
                    <a:pt x="86" y="85"/>
                    <a:pt x="85" y="85"/>
                  </a:cubicBezTo>
                  <a:close/>
                </a:path>
              </a:pathLst>
            </a:custGeom>
            <a:solidFill>
              <a:srgbClr val="FFFFFF"/>
            </a:solidFill>
            <a:ln>
              <a:noFill/>
            </a:ln>
          </p:spPr>
          <p:txBody>
            <a:bodyPr spcFirstLastPara="1" wrap="square" lIns="121900" tIns="60950" rIns="121900" bIns="60950" anchor="t" anchorCtr="0">
              <a:noAutofit/>
            </a:bodyPr>
            <a:lstStyle/>
            <a:p>
              <a:pPr marL="0" marR="0" lvl="0" indent="0" algn="l" rtl="0">
                <a:spcBef>
                  <a:spcPts val="0"/>
                </a:spcBef>
                <a:spcAft>
                  <a:spcPts val="0"/>
                </a:spcAft>
                <a:buClr>
                  <a:schemeClr val="dk1"/>
                </a:buClr>
                <a:buSzPts val="3200"/>
                <a:buFont typeface="Calibri"/>
                <a:buNone/>
              </a:pPr>
              <a:endParaRPr sz="3200">
                <a:solidFill>
                  <a:srgbClr val="000000"/>
                </a:solidFill>
                <a:latin typeface="Calibri"/>
                <a:ea typeface="Calibri"/>
                <a:cs typeface="Calibri"/>
                <a:sym typeface="Calibri"/>
              </a:endParaRPr>
            </a:p>
          </p:txBody>
        </p:sp>
      </p:grpSp>
      <p:grpSp>
        <p:nvGrpSpPr>
          <p:cNvPr id="580" name="Google Shape;580;p30"/>
          <p:cNvGrpSpPr/>
          <p:nvPr/>
        </p:nvGrpSpPr>
        <p:grpSpPr>
          <a:xfrm rot="5400000">
            <a:off x="4579381" y="4017424"/>
            <a:ext cx="309904" cy="309904"/>
            <a:chOff x="5608915" y="627534"/>
            <a:chExt cx="501300" cy="501300"/>
          </a:xfrm>
        </p:grpSpPr>
        <p:sp>
          <p:nvSpPr>
            <p:cNvPr id="581" name="Google Shape;581;p30"/>
            <p:cNvSpPr/>
            <p:nvPr/>
          </p:nvSpPr>
          <p:spPr>
            <a:xfrm>
              <a:off x="5608915" y="627534"/>
              <a:ext cx="501300" cy="5013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rgbClr val="FFFFFF"/>
                </a:solidFill>
                <a:latin typeface="Calibri"/>
                <a:ea typeface="Calibri"/>
                <a:cs typeface="Calibri"/>
                <a:sym typeface="Calibri"/>
              </a:endParaRPr>
            </a:p>
          </p:txBody>
        </p:sp>
        <p:sp>
          <p:nvSpPr>
            <p:cNvPr id="582" name="Google Shape;582;p30"/>
            <p:cNvSpPr/>
            <p:nvPr/>
          </p:nvSpPr>
          <p:spPr>
            <a:xfrm>
              <a:off x="5707118" y="743068"/>
              <a:ext cx="305100" cy="226500"/>
            </a:xfrm>
            <a:prstGeom prst="triangle">
              <a:avLst>
                <a:gd name="adj" fmla="val 50000"/>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Calibri"/>
                <a:buNone/>
              </a:pPr>
              <a:endParaRPr sz="3200" b="1">
                <a:solidFill>
                  <a:srgbClr val="FFFFFF"/>
                </a:solidFill>
                <a:latin typeface="Calibri"/>
                <a:ea typeface="Calibri"/>
                <a:cs typeface="Calibri"/>
                <a:sym typeface="Calibri"/>
              </a:endParaRPr>
            </a:p>
          </p:txBody>
        </p:sp>
      </p:grpSp>
      <p:sp>
        <p:nvSpPr>
          <p:cNvPr id="583" name="Google Shape;583;p30"/>
          <p:cNvSpPr txBox="1"/>
          <p:nvPr/>
        </p:nvSpPr>
        <p:spPr>
          <a:xfrm>
            <a:off x="2208958" y="1846566"/>
            <a:ext cx="1377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ANC</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rgbClr val="ED7D31"/>
                </a:solidFill>
                <a:latin typeface="Calibri"/>
                <a:ea typeface="Calibri"/>
                <a:cs typeface="Calibri"/>
                <a:sym typeface="Calibri"/>
              </a:rPr>
              <a:t>78.4%</a:t>
            </a:r>
            <a:endParaRPr sz="1400">
              <a:solidFill>
                <a:srgbClr val="ED7D3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know that a woman should attend at least four ANC visits</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endParaRPr sz="1400">
              <a:solidFill>
                <a:srgbClr val="000000"/>
              </a:solidFill>
              <a:latin typeface="Calibri"/>
              <a:ea typeface="Calibri"/>
              <a:cs typeface="Calibri"/>
              <a:sym typeface="Calibri"/>
            </a:endParaRPr>
          </a:p>
        </p:txBody>
      </p:sp>
      <p:sp>
        <p:nvSpPr>
          <p:cNvPr id="584" name="Google Shape;584;p30"/>
          <p:cNvSpPr txBox="1"/>
          <p:nvPr/>
        </p:nvSpPr>
        <p:spPr>
          <a:xfrm>
            <a:off x="1303636" y="3326520"/>
            <a:ext cx="1377900" cy="148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IPTp</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rgbClr val="ED7D31"/>
                </a:solidFill>
                <a:latin typeface="Calibri"/>
                <a:ea typeface="Calibri"/>
                <a:cs typeface="Calibri"/>
                <a:sym typeface="Calibri"/>
              </a:rPr>
              <a:t>22.6%</a:t>
            </a:r>
            <a:endParaRPr sz="1400">
              <a:solidFill>
                <a:srgbClr val="ED7D3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know that a woman must receive three doses of IPT during pregnancy</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endParaRPr sz="1400">
              <a:solidFill>
                <a:srgbClr val="000000"/>
              </a:solidFill>
              <a:latin typeface="Calibri"/>
              <a:ea typeface="Calibri"/>
              <a:cs typeface="Calibri"/>
              <a:sym typeface="Calibri"/>
            </a:endParaRPr>
          </a:p>
        </p:txBody>
      </p:sp>
      <p:sp>
        <p:nvSpPr>
          <p:cNvPr id="585" name="Google Shape;585;p30"/>
          <p:cNvSpPr txBox="1"/>
          <p:nvPr/>
        </p:nvSpPr>
        <p:spPr>
          <a:xfrm>
            <a:off x="2114610" y="4815203"/>
            <a:ext cx="1566600" cy="16632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Timing</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rgbClr val="ED7D31"/>
                </a:solidFill>
                <a:latin typeface="Calibri"/>
                <a:ea typeface="Calibri"/>
                <a:cs typeface="Calibri"/>
                <a:sym typeface="Calibri"/>
              </a:rPr>
              <a:t>80.9%</a:t>
            </a:r>
            <a:endParaRPr sz="1400">
              <a:solidFill>
                <a:srgbClr val="ED7D31"/>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know that a woman should go for her first ANC visit in the first quarter or as soon as she knows she is pregnant</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endParaRPr sz="1400">
              <a:solidFill>
                <a:srgbClr val="000000"/>
              </a:solidFill>
              <a:latin typeface="Calibri"/>
              <a:ea typeface="Calibri"/>
              <a:cs typeface="Calibri"/>
              <a:sym typeface="Calibri"/>
            </a:endParaRPr>
          </a:p>
        </p:txBody>
      </p:sp>
      <p:sp>
        <p:nvSpPr>
          <p:cNvPr id="586" name="Google Shape;586;p30"/>
          <p:cNvSpPr txBox="1"/>
          <p:nvPr/>
        </p:nvSpPr>
        <p:spPr>
          <a:xfrm>
            <a:off x="5913837" y="1974273"/>
            <a:ext cx="1377900" cy="148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Perceived Threat</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93.4%</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of women believe malaria in pregnancy is very serious</a:t>
            </a:r>
            <a:endParaRPr sz="1400">
              <a:solidFill>
                <a:schemeClr val="dk1"/>
              </a:solidFill>
              <a:latin typeface="Calibri"/>
              <a:ea typeface="Calibri"/>
              <a:cs typeface="Calibri"/>
              <a:sym typeface="Calibri"/>
            </a:endParaRPr>
          </a:p>
        </p:txBody>
      </p:sp>
      <p:sp>
        <p:nvSpPr>
          <p:cNvPr id="587" name="Google Shape;587;p30"/>
          <p:cNvSpPr txBox="1"/>
          <p:nvPr/>
        </p:nvSpPr>
        <p:spPr>
          <a:xfrm>
            <a:off x="7738181" y="1845861"/>
            <a:ext cx="1377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Safety</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91.3% women and 88.7% men</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IPTp medications are safe</a:t>
            </a:r>
            <a:endParaRPr sz="1400">
              <a:solidFill>
                <a:schemeClr val="dk1"/>
              </a:solidFill>
              <a:latin typeface="Calibri"/>
              <a:ea typeface="Calibri"/>
              <a:cs typeface="Calibri"/>
              <a:sym typeface="Calibri"/>
            </a:endParaRPr>
          </a:p>
        </p:txBody>
      </p:sp>
      <p:sp>
        <p:nvSpPr>
          <p:cNvPr id="588" name="Google Shape;588;p30"/>
          <p:cNvSpPr txBox="1"/>
          <p:nvPr/>
        </p:nvSpPr>
        <p:spPr>
          <a:xfrm>
            <a:off x="9575439" y="1845862"/>
            <a:ext cx="13779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Attitudes</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56.6% women and 61.4% men</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have positive attitudes toward ANC / IPTp</a:t>
            </a:r>
            <a:endParaRPr sz="1400">
              <a:solidFill>
                <a:schemeClr val="dk1"/>
              </a:solidFill>
              <a:latin typeface="Calibri"/>
              <a:ea typeface="Calibri"/>
              <a:cs typeface="Calibri"/>
              <a:sym typeface="Calibri"/>
            </a:endParaRPr>
          </a:p>
        </p:txBody>
      </p:sp>
      <p:sp>
        <p:nvSpPr>
          <p:cNvPr id="589" name="Google Shape;589;p30"/>
          <p:cNvSpPr txBox="1"/>
          <p:nvPr/>
        </p:nvSpPr>
        <p:spPr>
          <a:xfrm>
            <a:off x="10396128" y="3473246"/>
            <a:ext cx="1566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Maternal Health</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96.3% women and 95.5% men</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IPTp is effective in keeping mothers healthy</a:t>
            </a:r>
            <a:endParaRPr sz="1400">
              <a:solidFill>
                <a:schemeClr val="dk1"/>
              </a:solidFill>
              <a:latin typeface="Calibri"/>
              <a:ea typeface="Calibri"/>
              <a:cs typeface="Calibri"/>
              <a:sym typeface="Calibri"/>
            </a:endParaRPr>
          </a:p>
        </p:txBody>
      </p:sp>
      <p:sp>
        <p:nvSpPr>
          <p:cNvPr id="590" name="Google Shape;590;p30"/>
          <p:cNvSpPr txBox="1"/>
          <p:nvPr/>
        </p:nvSpPr>
        <p:spPr>
          <a:xfrm>
            <a:off x="9516253" y="5062064"/>
            <a:ext cx="14673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Prenatal Health</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95.4% women and 95.8% men</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IPTp is effective in keeping babies healthy</a:t>
            </a:r>
            <a:endParaRPr sz="1400">
              <a:solidFill>
                <a:schemeClr val="dk1"/>
              </a:solidFill>
              <a:latin typeface="Calibri"/>
              <a:ea typeface="Calibri"/>
              <a:cs typeface="Calibri"/>
              <a:sym typeface="Calibri"/>
            </a:endParaRPr>
          </a:p>
        </p:txBody>
      </p:sp>
      <p:sp>
        <p:nvSpPr>
          <p:cNvPr id="591" name="Google Shape;591;p30"/>
          <p:cNvSpPr txBox="1"/>
          <p:nvPr/>
        </p:nvSpPr>
        <p:spPr>
          <a:xfrm>
            <a:off x="7738181" y="4988562"/>
            <a:ext cx="1377900" cy="1482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Self-Efficacy</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97.7%</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women believe they can take IPTp at least three times during pregnancy</a:t>
            </a:r>
            <a:endParaRPr sz="1400">
              <a:solidFill>
                <a:schemeClr val="dk1"/>
              </a:solidFill>
              <a:latin typeface="Calibri"/>
              <a:ea typeface="Calibri"/>
              <a:cs typeface="Calibri"/>
              <a:sym typeface="Calibri"/>
            </a:endParaRPr>
          </a:p>
        </p:txBody>
      </p:sp>
      <p:sp>
        <p:nvSpPr>
          <p:cNvPr id="592" name="Google Shape;592;p30"/>
          <p:cNvSpPr txBox="1"/>
          <p:nvPr/>
        </p:nvSpPr>
        <p:spPr>
          <a:xfrm>
            <a:off x="6021992" y="4984264"/>
            <a:ext cx="1161600" cy="13356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Norms</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FFC000"/>
              </a:buClr>
              <a:buSzPts val="1400"/>
              <a:buFont typeface="Calibri"/>
              <a:buNone/>
            </a:pPr>
            <a:r>
              <a:rPr lang="en-US" sz="1400">
                <a:solidFill>
                  <a:srgbClr val="FFC000"/>
                </a:solidFill>
                <a:latin typeface="Calibri"/>
                <a:ea typeface="Calibri"/>
                <a:cs typeface="Calibri"/>
                <a:sym typeface="Calibri"/>
              </a:rPr>
              <a:t>70.0%</a:t>
            </a:r>
            <a:endParaRPr sz="1400">
              <a:solidFill>
                <a:srgbClr val="FFC000"/>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en-US" sz="1400">
                <a:solidFill>
                  <a:schemeClr val="dk1"/>
                </a:solidFill>
                <a:latin typeface="Calibri"/>
                <a:ea typeface="Calibri"/>
                <a:cs typeface="Calibri"/>
                <a:sym typeface="Calibri"/>
              </a:rPr>
              <a:t>believe using IPTp is the norm in their community</a:t>
            </a:r>
            <a:endParaRPr sz="1400">
              <a:solidFill>
                <a:schemeClr val="dk1"/>
              </a:solidFill>
              <a:latin typeface="Calibri"/>
              <a:ea typeface="Calibri"/>
              <a:cs typeface="Calibri"/>
              <a:sym typeface="Calibri"/>
            </a:endParaRPr>
          </a:p>
        </p:txBody>
      </p:sp>
      <p:sp>
        <p:nvSpPr>
          <p:cNvPr id="593" name="Google Shape;593;p30"/>
          <p:cNvSpPr txBox="1"/>
          <p:nvPr/>
        </p:nvSpPr>
        <p:spPr>
          <a:xfrm>
            <a:off x="281351" y="5020053"/>
            <a:ext cx="1566600" cy="1409100"/>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Health Provider Knowledge &amp; Practice</a:t>
            </a:r>
            <a:endParaRPr sz="1400">
              <a:solidFill>
                <a:srgbClr val="000000"/>
              </a:solidFill>
              <a:latin typeface="Calibri"/>
              <a:ea typeface="Calibri"/>
              <a:cs typeface="Calibri"/>
              <a:sym typeface="Calibri"/>
            </a:endParaRPr>
          </a:p>
          <a:p>
            <a:pPr marL="0" marR="0" lvl="0" indent="0" algn="ctr" rtl="0">
              <a:lnSpc>
                <a:spcPct val="90000"/>
              </a:lnSpc>
              <a:spcBef>
                <a:spcPts val="0"/>
              </a:spcBef>
              <a:spcAft>
                <a:spcPts val="0"/>
              </a:spcAft>
              <a:buClr>
                <a:srgbClr val="000000"/>
              </a:buClr>
              <a:buSzPts val="1400"/>
              <a:buFont typeface="Arial"/>
              <a:buNone/>
            </a:pPr>
            <a:r>
              <a:rPr lang="en-US" sz="1400">
                <a:solidFill>
                  <a:schemeClr val="dk1"/>
                </a:solidFill>
                <a:latin typeface="Calibri"/>
                <a:ea typeface="Calibri"/>
                <a:cs typeface="Calibri"/>
                <a:sym typeface="Calibri"/>
              </a:rPr>
              <a:t>Health providers know and provide IPTp at ANC visits</a:t>
            </a:r>
            <a:endParaRPr sz="140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endParaRPr sz="1400">
              <a:solidFill>
                <a:srgbClr val="000000"/>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Google Shape;598;p31" descr="In-Brief&#10;"/>
          <p:cNvSpPr/>
          <p:nvPr/>
        </p:nvSpPr>
        <p:spPr>
          <a:xfrm>
            <a:off x="3192148" y="2981524"/>
            <a:ext cx="2119242" cy="1826932"/>
          </a:xfrm>
          <a:prstGeom prst="hexagon">
            <a:avLst>
              <a:gd name="adj" fmla="val 25000"/>
              <a:gd name="vf" fmla="val 11547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have correct knowledge about ..</a:t>
            </a:r>
            <a:endParaRPr/>
          </a:p>
        </p:txBody>
      </p:sp>
      <p:sp>
        <p:nvSpPr>
          <p:cNvPr id="599" name="Google Shape;599;p31"/>
          <p:cNvSpPr txBox="1"/>
          <p:nvPr/>
        </p:nvSpPr>
        <p:spPr>
          <a:xfrm>
            <a:off x="2068757" y="1610011"/>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Exposure</a:t>
            </a:r>
            <a:endParaRPr/>
          </a:p>
        </p:txBody>
      </p:sp>
      <p:sp>
        <p:nvSpPr>
          <p:cNvPr id="600" name="Google Shape;600;p31" descr="In-Brief&#10;"/>
          <p:cNvSpPr/>
          <p:nvPr/>
        </p:nvSpPr>
        <p:spPr>
          <a:xfrm>
            <a:off x="4883508" y="3926016"/>
            <a:ext cx="2119242" cy="1826932"/>
          </a:xfrm>
          <a:prstGeom prst="hexagon">
            <a:avLst>
              <a:gd name="adj" fmla="val 25000"/>
              <a:gd name="vf" fmla="val 11547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caregivers who …</a:t>
            </a:r>
            <a:endParaRPr/>
          </a:p>
        </p:txBody>
      </p:sp>
      <p:sp>
        <p:nvSpPr>
          <p:cNvPr id="601" name="Google Shape;601;p31" descr="In-Brief&#10;"/>
          <p:cNvSpPr/>
          <p:nvPr/>
        </p:nvSpPr>
        <p:spPr>
          <a:xfrm>
            <a:off x="1505721" y="2068058"/>
            <a:ext cx="2119242" cy="1826932"/>
          </a:xfrm>
          <a:prstGeom prst="hexagon">
            <a:avLst>
              <a:gd name="adj" fmla="val 25000"/>
              <a:gd name="vf" fmla="val 11547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ever heard messages or information about ..</a:t>
            </a:r>
            <a:endParaRPr/>
          </a:p>
        </p:txBody>
      </p:sp>
      <p:sp>
        <p:nvSpPr>
          <p:cNvPr id="602" name="Google Shape;602;p31" descr="In-Brief&#10;"/>
          <p:cNvSpPr/>
          <p:nvPr/>
        </p:nvSpPr>
        <p:spPr>
          <a:xfrm>
            <a:off x="10005820" y="3028064"/>
            <a:ext cx="2119242" cy="1826932"/>
          </a:xfrm>
          <a:prstGeom prst="hexagon">
            <a:avLst>
              <a:gd name="adj" fmla="val 25000"/>
              <a:gd name="vf" fmla="val 11547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providers who..</a:t>
            </a:r>
            <a:endParaRPr/>
          </a:p>
        </p:txBody>
      </p:sp>
      <p:sp>
        <p:nvSpPr>
          <p:cNvPr id="603" name="Google Shape;603;p31" descr="In-Brief&#10;"/>
          <p:cNvSpPr/>
          <p:nvPr/>
        </p:nvSpPr>
        <p:spPr>
          <a:xfrm>
            <a:off x="4900004" y="2068057"/>
            <a:ext cx="2119242" cy="1826932"/>
          </a:xfrm>
          <a:prstGeom prst="hexagon">
            <a:avLst>
              <a:gd name="adj" fmla="val 25000"/>
              <a:gd name="vf" fmla="val 11547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caregivers who ..</a:t>
            </a:r>
            <a:endParaRPr/>
          </a:p>
        </p:txBody>
      </p:sp>
      <p:sp>
        <p:nvSpPr>
          <p:cNvPr id="604" name="Google Shape;604;p31"/>
          <p:cNvSpPr txBox="1"/>
          <p:nvPr/>
        </p:nvSpPr>
        <p:spPr>
          <a:xfrm>
            <a:off x="6494327" y="2151281"/>
            <a:ext cx="2369874"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Community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Behaviors</a:t>
            </a:r>
            <a:endParaRPr/>
          </a:p>
        </p:txBody>
      </p:sp>
      <p:sp>
        <p:nvSpPr>
          <p:cNvPr id="605" name="Google Shape;605;p31"/>
          <p:cNvSpPr txBox="1"/>
          <p:nvPr/>
        </p:nvSpPr>
        <p:spPr>
          <a:xfrm>
            <a:off x="5381433" y="1113700"/>
            <a:ext cx="1304185"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Attitudes, Efficacy, norms</a:t>
            </a:r>
            <a:endParaRPr/>
          </a:p>
        </p:txBody>
      </p:sp>
      <p:sp>
        <p:nvSpPr>
          <p:cNvPr id="606" name="Google Shape;606;p31"/>
          <p:cNvSpPr txBox="1"/>
          <p:nvPr/>
        </p:nvSpPr>
        <p:spPr>
          <a:xfrm>
            <a:off x="3698964" y="2574969"/>
            <a:ext cx="1304185"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Knowledge</a:t>
            </a:r>
            <a:endParaRPr/>
          </a:p>
        </p:txBody>
      </p:sp>
      <p:sp>
        <p:nvSpPr>
          <p:cNvPr id="607" name="Google Shape;607;p31" descr="In-Brief&#10;"/>
          <p:cNvSpPr/>
          <p:nvPr/>
        </p:nvSpPr>
        <p:spPr>
          <a:xfrm>
            <a:off x="10022090" y="1176544"/>
            <a:ext cx="2119242" cy="1826932"/>
          </a:xfrm>
          <a:prstGeom prst="hexagon">
            <a:avLst>
              <a:gd name="adj" fmla="val 25000"/>
              <a:gd name="vf" fmla="val 115470"/>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providers who..</a:t>
            </a:r>
            <a:endParaRPr/>
          </a:p>
        </p:txBody>
      </p:sp>
      <p:sp>
        <p:nvSpPr>
          <p:cNvPr id="608" name="Google Shape;608;p31" descr="In-Brief&#10;"/>
          <p:cNvSpPr/>
          <p:nvPr/>
        </p:nvSpPr>
        <p:spPr>
          <a:xfrm>
            <a:off x="6598984" y="2997037"/>
            <a:ext cx="2119242" cy="1826932"/>
          </a:xfrm>
          <a:prstGeom prst="hexagon">
            <a:avLst>
              <a:gd name="adj" fmla="val 25000"/>
              <a:gd name="vf" fmla="val 11547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all household members who ..</a:t>
            </a:r>
            <a:endParaRPr/>
          </a:p>
        </p:txBody>
      </p:sp>
      <p:sp>
        <p:nvSpPr>
          <p:cNvPr id="609" name="Google Shape;609;p31"/>
          <p:cNvSpPr txBox="1"/>
          <p:nvPr/>
        </p:nvSpPr>
        <p:spPr>
          <a:xfrm>
            <a:off x="10132140" y="688741"/>
            <a:ext cx="2369874"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Provider Behaviors</a:t>
            </a:r>
            <a:endParaRPr/>
          </a:p>
        </p:txBody>
      </p:sp>
      <p:sp>
        <p:nvSpPr>
          <p:cNvPr id="610" name="Google Shape;610;p31"/>
          <p:cNvSpPr txBox="1"/>
          <p:nvPr/>
        </p:nvSpPr>
        <p:spPr>
          <a:xfrm>
            <a:off x="8694110" y="1605074"/>
            <a:ext cx="2369874" cy="36933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Supply Chain</a:t>
            </a:r>
            <a:endParaRPr/>
          </a:p>
        </p:txBody>
      </p:sp>
      <p:sp>
        <p:nvSpPr>
          <p:cNvPr id="611" name="Google Shape;611;p31" descr="In-Brief&#10;"/>
          <p:cNvSpPr/>
          <p:nvPr/>
        </p:nvSpPr>
        <p:spPr>
          <a:xfrm>
            <a:off x="8306840" y="2076380"/>
            <a:ext cx="2119242" cy="1826932"/>
          </a:xfrm>
          <a:prstGeom prst="hexagon">
            <a:avLst>
              <a:gd name="adj" fmla="val 25000"/>
              <a:gd name="vf" fmla="val 115470"/>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000" b="1">
                <a:solidFill>
                  <a:schemeClr val="lt1"/>
                </a:solidFill>
                <a:latin typeface="Calibri"/>
                <a:ea typeface="Calibri"/>
                <a:cs typeface="Calibri"/>
                <a:sym typeface="Calibri"/>
              </a:rPr>
              <a:t>IPTp SUPPLY</a:t>
            </a:r>
            <a:endParaRPr/>
          </a:p>
        </p:txBody>
      </p:sp>
      <p:sp>
        <p:nvSpPr>
          <p:cNvPr id="612" name="Google Shape;612;p31"/>
          <p:cNvSpPr txBox="1">
            <a:spLocks noGrp="1"/>
          </p:cNvSpPr>
          <p:nvPr>
            <p:ph type="title"/>
          </p:nvPr>
        </p:nvSpPr>
        <p:spPr>
          <a:xfrm>
            <a:off x="914400" y="279961"/>
            <a:ext cx="10363200" cy="81756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Early ANC attendance</a:t>
            </a:r>
            <a:endParaRPr/>
          </a:p>
        </p:txBody>
      </p:sp>
      <p:sp>
        <p:nvSpPr>
          <p:cNvPr id="613" name="Google Shape;613;p31" descr="In-Brief&#10;"/>
          <p:cNvSpPr/>
          <p:nvPr/>
        </p:nvSpPr>
        <p:spPr>
          <a:xfrm>
            <a:off x="-202135" y="2997037"/>
            <a:ext cx="2119242" cy="1826932"/>
          </a:xfrm>
          <a:prstGeom prst="hexagon">
            <a:avLst>
              <a:gd name="adj" fmla="val 25000"/>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dk1"/>
                </a:solidFill>
                <a:latin typeface="Calibri"/>
                <a:ea typeface="Calibri"/>
                <a:cs typeface="Calibri"/>
                <a:sym typeface="Calibri"/>
              </a:rPr>
              <a:t>% who have access to ANC</a:t>
            </a:r>
            <a:endParaRPr/>
          </a:p>
        </p:txBody>
      </p:sp>
      <p:sp>
        <p:nvSpPr>
          <p:cNvPr id="614" name="Google Shape;614;p31"/>
          <p:cNvSpPr txBox="1"/>
          <p:nvPr/>
        </p:nvSpPr>
        <p:spPr>
          <a:xfrm>
            <a:off x="209832" y="2634144"/>
            <a:ext cx="1304185"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Access</a:t>
            </a:r>
            <a:endParaRPr/>
          </a:p>
        </p:txBody>
      </p:sp>
      <p:sp>
        <p:nvSpPr>
          <p:cNvPr id="615" name="Google Shape;615;p31"/>
          <p:cNvSpPr txBox="1"/>
          <p:nvPr/>
        </p:nvSpPr>
        <p:spPr>
          <a:xfrm>
            <a:off x="641937" y="6003941"/>
            <a:ext cx="11120572" cy="9233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Additional considerations: </a:t>
            </a:r>
            <a:r>
              <a:rPr lang="en-US" sz="1800">
                <a:solidFill>
                  <a:schemeClr val="dk1"/>
                </a:solidFill>
                <a:latin typeface="Calibri"/>
                <a:ea typeface="Calibri"/>
                <a:cs typeface="Calibri"/>
                <a:sym typeface="Calibri"/>
              </a:rPr>
              <a:t>where information about supply chain issues and/or availability or quality of service provision, or service provider behaviors and attitudes are available, it may be possible to add these data points to the situation and behavior analyses narratives.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Malaria in Pregnancy</a:t>
            </a:r>
            <a:endParaRPr/>
          </a:p>
        </p:txBody>
      </p:sp>
      <p:sp>
        <p:nvSpPr>
          <p:cNvPr id="96" name="Google Shape;96;p14" descr="In-Brief&#10;"/>
          <p:cNvSpPr/>
          <p:nvPr/>
        </p:nvSpPr>
        <p:spPr>
          <a:xfrm>
            <a:off x="4927493" y="2981524"/>
            <a:ext cx="2119200" cy="1827000"/>
          </a:xfrm>
          <a:prstGeom prst="hexagon">
            <a:avLst>
              <a:gd name="adj" fmla="val 25000"/>
              <a:gd name="vf" fmla="val 115470"/>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have correct knowledge about ..</a:t>
            </a:r>
            <a:endParaRPr/>
          </a:p>
        </p:txBody>
      </p:sp>
      <p:sp>
        <p:nvSpPr>
          <p:cNvPr id="97" name="Google Shape;97;p14"/>
          <p:cNvSpPr txBox="1"/>
          <p:nvPr/>
        </p:nvSpPr>
        <p:spPr>
          <a:xfrm>
            <a:off x="3804102" y="1610011"/>
            <a:ext cx="13041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Exposure</a:t>
            </a:r>
            <a:endParaRPr/>
          </a:p>
        </p:txBody>
      </p:sp>
      <p:sp>
        <p:nvSpPr>
          <p:cNvPr id="98" name="Google Shape;98;p14" descr="In-Brief&#10;"/>
          <p:cNvSpPr/>
          <p:nvPr/>
        </p:nvSpPr>
        <p:spPr>
          <a:xfrm>
            <a:off x="3241066" y="2068058"/>
            <a:ext cx="2119200" cy="1827000"/>
          </a:xfrm>
          <a:prstGeom prst="hexagon">
            <a:avLst>
              <a:gd name="adj" fmla="val 25000"/>
              <a:gd name="vf" fmla="val 115470"/>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who ever heard messages or information about ..</a:t>
            </a:r>
            <a:endParaRPr/>
          </a:p>
        </p:txBody>
      </p:sp>
      <p:sp>
        <p:nvSpPr>
          <p:cNvPr id="99" name="Google Shape;99;p14" descr="In-Brief&#10;"/>
          <p:cNvSpPr/>
          <p:nvPr/>
        </p:nvSpPr>
        <p:spPr>
          <a:xfrm>
            <a:off x="6635349" y="2068057"/>
            <a:ext cx="2119200" cy="1827000"/>
          </a:xfrm>
          <a:prstGeom prst="hexagon">
            <a:avLst>
              <a:gd name="adj" fmla="val 25000"/>
              <a:gd name="vf" fmla="val 115470"/>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pregnant women who ..</a:t>
            </a:r>
            <a:endParaRPr/>
          </a:p>
        </p:txBody>
      </p:sp>
      <p:sp>
        <p:nvSpPr>
          <p:cNvPr id="100" name="Google Shape;100;p14"/>
          <p:cNvSpPr txBox="1"/>
          <p:nvPr/>
        </p:nvSpPr>
        <p:spPr>
          <a:xfrm>
            <a:off x="8229672" y="2151281"/>
            <a:ext cx="2370000" cy="6462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Community </a:t>
            </a:r>
            <a:endParaRPr/>
          </a:p>
          <a:p>
            <a:pPr marL="0" marR="0" lvl="0" indent="0" algn="ctr" rtl="0">
              <a:spcBef>
                <a:spcPts val="0"/>
              </a:spcBef>
              <a:spcAft>
                <a:spcPts val="0"/>
              </a:spcAft>
              <a:buNone/>
            </a:pPr>
            <a:r>
              <a:rPr lang="en-US" sz="1800">
                <a:solidFill>
                  <a:schemeClr val="dk1"/>
                </a:solidFill>
                <a:latin typeface="Calibri"/>
                <a:ea typeface="Calibri"/>
                <a:cs typeface="Calibri"/>
                <a:sym typeface="Calibri"/>
              </a:rPr>
              <a:t>Behaviors</a:t>
            </a:r>
            <a:endParaRPr/>
          </a:p>
        </p:txBody>
      </p:sp>
      <p:sp>
        <p:nvSpPr>
          <p:cNvPr id="101" name="Google Shape;101;p14"/>
          <p:cNvSpPr txBox="1"/>
          <p:nvPr/>
        </p:nvSpPr>
        <p:spPr>
          <a:xfrm>
            <a:off x="7116778" y="1113700"/>
            <a:ext cx="13041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Attitudes, Efficacy, Norms</a:t>
            </a:r>
            <a:endParaRPr/>
          </a:p>
        </p:txBody>
      </p:sp>
      <p:sp>
        <p:nvSpPr>
          <p:cNvPr id="102" name="Google Shape;102;p14"/>
          <p:cNvSpPr txBox="1"/>
          <p:nvPr/>
        </p:nvSpPr>
        <p:spPr>
          <a:xfrm>
            <a:off x="5434309" y="2574969"/>
            <a:ext cx="13041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Knowledge</a:t>
            </a:r>
            <a:endParaRPr/>
          </a:p>
        </p:txBody>
      </p:sp>
      <p:sp>
        <p:nvSpPr>
          <p:cNvPr id="103" name="Google Shape;103;p14" descr="In-Brief&#10;"/>
          <p:cNvSpPr/>
          <p:nvPr/>
        </p:nvSpPr>
        <p:spPr>
          <a:xfrm>
            <a:off x="8334329" y="2997037"/>
            <a:ext cx="2119200" cy="1827000"/>
          </a:xfrm>
          <a:prstGeom prst="hexagon">
            <a:avLst>
              <a:gd name="adj" fmla="val 25000"/>
              <a:gd name="vf" fmla="val 115470"/>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lt1"/>
                </a:solidFill>
                <a:latin typeface="Calibri"/>
                <a:ea typeface="Calibri"/>
                <a:cs typeface="Calibri"/>
                <a:sym typeface="Calibri"/>
              </a:rPr>
              <a:t>% of pregnant women who ..</a:t>
            </a:r>
            <a:endParaRPr/>
          </a:p>
        </p:txBody>
      </p:sp>
      <p:sp>
        <p:nvSpPr>
          <p:cNvPr id="104" name="Google Shape;104;p14" descr="In-Brief&#10;"/>
          <p:cNvSpPr/>
          <p:nvPr/>
        </p:nvSpPr>
        <p:spPr>
          <a:xfrm>
            <a:off x="1553089" y="2997037"/>
            <a:ext cx="2119200" cy="1827000"/>
          </a:xfrm>
          <a:prstGeom prst="hexagon">
            <a:avLst>
              <a:gd name="adj" fmla="val 25000"/>
              <a:gd name="vf" fmla="val 115470"/>
            </a:avLst>
          </a:prstGeom>
          <a:no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a:solidFill>
                  <a:schemeClr val="dk1"/>
                </a:solidFill>
                <a:latin typeface="Calibri"/>
                <a:ea typeface="Calibri"/>
                <a:cs typeface="Calibri"/>
                <a:sym typeface="Calibri"/>
              </a:rPr>
              <a:t>% who have access to ..</a:t>
            </a:r>
            <a:endParaRPr/>
          </a:p>
        </p:txBody>
      </p:sp>
      <p:sp>
        <p:nvSpPr>
          <p:cNvPr id="105" name="Google Shape;105;p14"/>
          <p:cNvSpPr txBox="1"/>
          <p:nvPr/>
        </p:nvSpPr>
        <p:spPr>
          <a:xfrm>
            <a:off x="1965056" y="2634144"/>
            <a:ext cx="130410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1800">
                <a:solidFill>
                  <a:schemeClr val="dk1"/>
                </a:solidFill>
                <a:latin typeface="Calibri"/>
                <a:ea typeface="Calibri"/>
                <a:cs typeface="Calibri"/>
                <a:sym typeface="Calibri"/>
              </a:rPr>
              <a:t>Access</a:t>
            </a:r>
            <a:endParaRPr/>
          </a:p>
        </p:txBody>
      </p:sp>
      <p:sp>
        <p:nvSpPr>
          <p:cNvPr id="106" name="Google Shape;106;p14"/>
          <p:cNvSpPr txBox="1"/>
          <p:nvPr/>
        </p:nvSpPr>
        <p:spPr>
          <a:xfrm>
            <a:off x="630412" y="5589691"/>
            <a:ext cx="11120700" cy="9234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and </a:t>
            </a:r>
            <a:r>
              <a:rPr lang="en-US" sz="1800" b="1">
                <a:solidFill>
                  <a:schemeClr val="dk1"/>
                </a:solidFill>
                <a:latin typeface="Calibri"/>
                <a:ea typeface="Calibri"/>
                <a:cs typeface="Calibri"/>
                <a:sym typeface="Calibri"/>
              </a:rPr>
              <a:t>behavioral analysis</a:t>
            </a:r>
            <a:r>
              <a:rPr lang="en-US" sz="1800">
                <a:solidFill>
                  <a:schemeClr val="dk1"/>
                </a:solidFill>
                <a:latin typeface="Calibri"/>
                <a:ea typeface="Calibri"/>
                <a:cs typeface="Calibri"/>
                <a:sym typeface="Calibri"/>
              </a:rPr>
              <a:t>: While access, exposure, knowledge, attitudes, efficacy, and norms will  be described in the behavioral analysis, actual behaviors will be described in the situation analysis (use data from malaria in pregnancy data brief to complete the following slides)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Google Shape;620;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endParaRPr/>
          </a:p>
        </p:txBody>
      </p:sp>
      <p:graphicFrame>
        <p:nvGraphicFramePr>
          <p:cNvPr id="621" name="Google Shape;621;p32"/>
          <p:cNvGraphicFramePr/>
          <p:nvPr/>
        </p:nvGraphicFramePr>
        <p:xfrm>
          <a:off x="349623" y="403412"/>
          <a:ext cx="3000000" cy="3000000"/>
        </p:xfrm>
        <a:graphic>
          <a:graphicData uri="http://schemas.openxmlformats.org/drawingml/2006/table">
            <a:tbl>
              <a:tblPr>
                <a:noFill/>
                <a:tableStyleId>{2E1CB889-FC81-47BC-B5D9-D7E98A456931}</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malaria in pregnancy behavior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Behavior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sp>
        <p:nvSpPr>
          <p:cNvPr id="628" name="Google Shape;628;p3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80000"/>
              </a:lnSpc>
              <a:spcBef>
                <a:spcPts val="0"/>
              </a:spcBef>
              <a:spcAft>
                <a:spcPts val="0"/>
              </a:spcAft>
              <a:buClr>
                <a:schemeClr val="dk1"/>
              </a:buClr>
              <a:buSzPts val="2800"/>
              <a:buChar char="•"/>
            </a:pPr>
            <a:r>
              <a:rPr lang="en-US"/>
              <a:t>An </a:t>
            </a:r>
            <a:r>
              <a:rPr lang="en-US" b="1"/>
              <a:t>audience analysis </a:t>
            </a:r>
            <a:r>
              <a:rPr lang="en-US"/>
              <a:t>should describe primary, secondary, and tertiary audience characteristics as they relate to each behaviour. Both socio-demographic (sex, age, language, etc.) and psycho-social characteristics (personality, attitudes, beliefs, values, emotions, etc.) should be described, as well as any available data on media consumption habits, message exposure, and message recall among specific sub-groups</a:t>
            </a:r>
            <a:endParaRPr/>
          </a:p>
          <a:p>
            <a:pPr marL="228600" lvl="0" indent="-228600" algn="l" rtl="0">
              <a:lnSpc>
                <a:spcPct val="80000"/>
              </a:lnSpc>
              <a:spcBef>
                <a:spcPts val="1000"/>
              </a:spcBef>
              <a:spcAft>
                <a:spcPts val="0"/>
              </a:spcAft>
              <a:buClr>
                <a:schemeClr val="dk1"/>
              </a:buClr>
              <a:buSzPts val="2800"/>
              <a:buChar char="•"/>
            </a:pPr>
            <a:r>
              <a:rPr lang="en-US" b="1"/>
              <a:t>Strategic approaches </a:t>
            </a:r>
            <a:r>
              <a:rPr lang="en-US"/>
              <a:t>should describe how to best reach and influence each audience. Following the socio-ecological model, use the audience analysis to specify how to reach and influence each audience at the structural, social, and individual level.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Audience analysis and strategic approaches</a:t>
            </a:r>
            <a:endParaRPr/>
          </a:p>
        </p:txBody>
      </p:sp>
      <p:graphicFrame>
        <p:nvGraphicFramePr>
          <p:cNvPr id="634" name="Google Shape;634;p34"/>
          <p:cNvGraphicFramePr/>
          <p:nvPr/>
        </p:nvGraphicFramePr>
        <p:xfrm>
          <a:off x="838200" y="1593469"/>
          <a:ext cx="3000000" cy="3000000"/>
        </p:xfrm>
        <a:graphic>
          <a:graphicData uri="http://schemas.openxmlformats.org/drawingml/2006/table">
            <a:tbl>
              <a:tblPr>
                <a:noFill/>
                <a:tableStyleId>{2E1CB889-FC81-47BC-B5D9-D7E98A456931}</a:tableStyleId>
              </a:tblPr>
              <a:tblGrid>
                <a:gridCol w="10515600">
                  <a:extLst>
                    <a:ext uri="{9D8B030D-6E8A-4147-A177-3AD203B41FA5}">
                      <a16:colId xmlns:a16="http://schemas.microsoft.com/office/drawing/2014/main" val="20000"/>
                    </a:ext>
                  </a:extLst>
                </a:gridCol>
              </a:tblGrid>
              <a:tr h="398675">
                <a:tc>
                  <a:txBody>
                    <a:bodyPr/>
                    <a:lstStyle/>
                    <a:p>
                      <a:pPr marL="0" marR="0" lvl="0" indent="0" algn="ctr" rtl="0">
                        <a:lnSpc>
                          <a:spcPct val="115000"/>
                        </a:lnSpc>
                        <a:spcBef>
                          <a:spcPts val="0"/>
                        </a:spcBef>
                        <a:spcAft>
                          <a:spcPts val="0"/>
                        </a:spcAft>
                        <a:buNone/>
                      </a:pPr>
                      <a:r>
                        <a:rPr lang="en-US" sz="1100" u="none" strike="noStrike" cap="none"/>
                        <a:t>Malaria in pregnancy audience analysis</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1899150">
                <a:tc>
                  <a:txBody>
                    <a:bodyPr/>
                    <a:lstStyle/>
                    <a:p>
                      <a:pPr marL="0" marR="0" lvl="0" indent="0" algn="l" rtl="0">
                        <a:lnSpc>
                          <a:spcPct val="115000"/>
                        </a:lnSpc>
                        <a:spcBef>
                          <a:spcPts val="0"/>
                        </a:spcBef>
                        <a:spcAft>
                          <a:spcPts val="0"/>
                        </a:spcAft>
                        <a:buNone/>
                      </a:pPr>
                      <a:endParaRPr sz="1100" u="none" strike="noStrike" cap="none"/>
                    </a:p>
                    <a:p>
                      <a:pPr marL="0" marR="0" lvl="0" indent="0" algn="l" rtl="0">
                        <a:lnSpc>
                          <a:spcPct val="115000"/>
                        </a:lnSpc>
                        <a:spcBef>
                          <a:spcPts val="0"/>
                        </a:spcBef>
                        <a:spcAft>
                          <a:spcPts val="0"/>
                        </a:spcAft>
                        <a:buNone/>
                      </a:pPr>
                      <a:r>
                        <a:rPr lang="en-US" sz="1100" b="1" u="none" strike="noStrike" cap="none"/>
                        <a:t>Audience analysis:</a:t>
                      </a:r>
                      <a:endParaRPr/>
                    </a:p>
                    <a:p>
                      <a:pPr marL="0" marR="0" lvl="0" indent="0" algn="l" rtl="0">
                        <a:lnSpc>
                          <a:spcPct val="115000"/>
                        </a:lnSpc>
                        <a:spcBef>
                          <a:spcPts val="0"/>
                        </a:spcBef>
                        <a:spcAft>
                          <a:spcPts val="0"/>
                        </a:spcAft>
                        <a:buNone/>
                      </a:pPr>
                      <a:endParaRPr sz="1100" b="1" u="none" strike="noStrike" cap="none"/>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p>
                      <a:pPr marL="0" marR="0" lvl="0" indent="0" algn="l" rtl="0">
                        <a:lnSpc>
                          <a:spcPct val="115000"/>
                        </a:lnSpc>
                        <a:spcBef>
                          <a:spcPts val="0"/>
                        </a:spcBef>
                        <a:spcAft>
                          <a:spcPts val="0"/>
                        </a:spcAft>
                        <a:buNone/>
                      </a:pPr>
                      <a:r>
                        <a:rPr lang="en-US" sz="1100" u="none" strike="noStrike" cap="none"/>
                        <a:t> </a:t>
                      </a:r>
                      <a:endParaRPr/>
                    </a:p>
                  </a:txBody>
                  <a:tcPr marL="50800" marR="38100" marT="63500" marB="63500"/>
                </a:tc>
                <a:extLst>
                  <a:ext uri="{0D108BD9-81ED-4DB2-BD59-A6C34878D82A}">
                    <a16:rowId xmlns:a16="http://schemas.microsoft.com/office/drawing/2014/main" val="10001"/>
                  </a:ext>
                </a:extLst>
              </a:tr>
              <a:tr h="1899150">
                <a:tc>
                  <a:txBody>
                    <a:bodyPr/>
                    <a:lstStyle/>
                    <a:p>
                      <a:pPr marL="0" marR="0" lvl="0" indent="0" algn="l" rtl="0">
                        <a:lnSpc>
                          <a:spcPct val="115000"/>
                        </a:lnSpc>
                        <a:spcBef>
                          <a:spcPts val="0"/>
                        </a:spcBef>
                        <a:spcAft>
                          <a:spcPts val="0"/>
                        </a:spcAft>
                        <a:buNone/>
                      </a:pPr>
                      <a:r>
                        <a:rPr lang="en-US" sz="1100" b="1" u="none" strike="noStrike" cap="none"/>
                        <a:t>Strategic communication approaches: </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Primary audience:</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Secondary audiences: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Tertiary audiences:</a:t>
                      </a:r>
                      <a:endParaRPr/>
                    </a:p>
                  </a:txBody>
                  <a:tcPr marL="50800" marR="38100" marT="63500" marB="63500"/>
                </a:tc>
                <a:extLst>
                  <a:ext uri="{0D108BD9-81ED-4DB2-BD59-A6C34878D82A}">
                    <a16:rowId xmlns:a16="http://schemas.microsoft.com/office/drawing/2014/main" val="10002"/>
                  </a:ext>
                </a:extLst>
              </a:tr>
              <a:tr h="529650">
                <a:tc>
                  <a:txBody>
                    <a:bodyPr/>
                    <a:lstStyle/>
                    <a:p>
                      <a:pPr marL="0" marR="0" lvl="0" indent="0" algn="l" rtl="0">
                        <a:lnSpc>
                          <a:spcPct val="115000"/>
                        </a:lnSpc>
                        <a:spcBef>
                          <a:spcPts val="0"/>
                        </a:spcBef>
                        <a:spcAft>
                          <a:spcPts val="0"/>
                        </a:spcAft>
                        <a:buNone/>
                      </a:pPr>
                      <a:r>
                        <a:rPr lang="en-US" sz="1100" u="none" strike="noStrike" cap="none"/>
                        <a:t>(</a:t>
                      </a:r>
                      <a:r>
                        <a:rPr lang="en-US" sz="1100" b="1" u="none" strike="noStrike" cap="none"/>
                        <a:t>Where appropriate) Considerations for low, very low, and zero transmission:</a:t>
                      </a:r>
                      <a:endParaRPr sz="1100" b="1"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Google Shape;640;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Behavior-specific communication plans</a:t>
            </a:r>
            <a:endParaRPr/>
          </a:p>
        </p:txBody>
      </p:sp>
      <p:sp>
        <p:nvSpPr>
          <p:cNvPr id="641" name="Google Shape;641;p3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Each intervention-specific plan should contain </a:t>
            </a:r>
            <a:r>
              <a:rPr lang="en-US" b="1"/>
              <a:t>behavior-specific communication plans</a:t>
            </a:r>
            <a:r>
              <a:rPr lang="en-US"/>
              <a:t>, which address specific behavioural objectives. A behavioural objective articulates what behavior must change. Behavioural objectives measure a single behavior and specify the audience whose behavior is expected to change.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46"/>
        <p:cNvGrpSpPr/>
        <p:nvPr/>
      </p:nvGrpSpPr>
      <p:grpSpPr>
        <a:xfrm>
          <a:off x="0" y="0"/>
          <a:ext cx="0" cy="0"/>
          <a:chOff x="0" y="0"/>
          <a:chExt cx="0" cy="0"/>
        </a:xfrm>
      </p:grpSpPr>
      <p:sp>
        <p:nvSpPr>
          <p:cNvPr id="647" name="Google Shape;647;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Malaria in pregnancy behavior no.1 [list here]</a:t>
            </a:r>
            <a:endParaRPr/>
          </a:p>
        </p:txBody>
      </p:sp>
      <p:graphicFrame>
        <p:nvGraphicFramePr>
          <p:cNvPr id="648" name="Google Shape;648;p36"/>
          <p:cNvGraphicFramePr/>
          <p:nvPr/>
        </p:nvGraphicFramePr>
        <p:xfrm>
          <a:off x="948904" y="1500995"/>
          <a:ext cx="3000000" cy="3000000"/>
        </p:xfrm>
        <a:graphic>
          <a:graphicData uri="http://schemas.openxmlformats.org/drawingml/2006/table">
            <a:tbl>
              <a:tblPr>
                <a:noFill/>
                <a:tableStyleId>{2E1CB889-FC81-47BC-B5D9-D7E98A456931}</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3" name="Google Shape;653;p3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Malaria in pregnancy behavior no.1 [list here]</a:t>
            </a:r>
            <a:endParaRPr/>
          </a:p>
        </p:txBody>
      </p:sp>
      <p:graphicFrame>
        <p:nvGraphicFramePr>
          <p:cNvPr id="654" name="Google Shape;654;p37"/>
          <p:cNvGraphicFramePr/>
          <p:nvPr/>
        </p:nvGraphicFramePr>
        <p:xfrm>
          <a:off x="948904" y="1500995"/>
          <a:ext cx="3000000" cy="3000000"/>
        </p:xfrm>
        <a:graphic>
          <a:graphicData uri="http://schemas.openxmlformats.org/drawingml/2006/table">
            <a:tbl>
              <a:tblPr>
                <a:noFill/>
                <a:tableStyleId>{2E1CB889-FC81-47BC-B5D9-D7E98A456931}</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658"/>
        <p:cNvGrpSpPr/>
        <p:nvPr/>
      </p:nvGrpSpPr>
      <p:grpSpPr>
        <a:xfrm>
          <a:off x="0" y="0"/>
          <a:ext cx="0" cy="0"/>
          <a:chOff x="0" y="0"/>
          <a:chExt cx="0" cy="0"/>
        </a:xfrm>
      </p:grpSpPr>
      <p:sp>
        <p:nvSpPr>
          <p:cNvPr id="659" name="Google Shape;659;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Malaria in pregnancy behavior no.1 [list here]</a:t>
            </a:r>
            <a:endParaRPr/>
          </a:p>
        </p:txBody>
      </p:sp>
      <p:graphicFrame>
        <p:nvGraphicFramePr>
          <p:cNvPr id="660" name="Google Shape;660;p38"/>
          <p:cNvGraphicFramePr/>
          <p:nvPr/>
        </p:nvGraphicFramePr>
        <p:xfrm>
          <a:off x="948904" y="1500995"/>
          <a:ext cx="3000000" cy="3000000"/>
        </p:xfrm>
        <a:graphic>
          <a:graphicData uri="http://schemas.openxmlformats.org/drawingml/2006/table">
            <a:tbl>
              <a:tblPr>
                <a:noFill/>
                <a:tableStyleId>{2E1CB889-FC81-47BC-B5D9-D7E98A456931}</a:tableStyleId>
              </a:tblPr>
              <a:tblGrid>
                <a:gridCol w="1753950">
                  <a:extLst>
                    <a:ext uri="{9D8B030D-6E8A-4147-A177-3AD203B41FA5}">
                      <a16:colId xmlns:a16="http://schemas.microsoft.com/office/drawing/2014/main" val="20000"/>
                    </a:ext>
                  </a:extLst>
                </a:gridCol>
                <a:gridCol w="8761650">
                  <a:extLst>
                    <a:ext uri="{9D8B030D-6E8A-4147-A177-3AD203B41FA5}">
                      <a16:colId xmlns:a16="http://schemas.microsoft.com/office/drawing/2014/main" val="20001"/>
                    </a:ext>
                  </a:extLst>
                </a:gridCol>
              </a:tblGrid>
              <a:tr h="765600">
                <a:tc rowSpan="5">
                  <a:txBody>
                    <a:bodyPr/>
                    <a:lstStyle/>
                    <a:p>
                      <a:pPr marL="0" marR="0" lvl="0" indent="0" algn="l" rtl="0">
                        <a:lnSpc>
                          <a:spcPct val="106000"/>
                        </a:lnSpc>
                        <a:spcBef>
                          <a:spcPts val="0"/>
                        </a:spcBef>
                        <a:spcAft>
                          <a:spcPts val="0"/>
                        </a:spcAft>
                        <a:buNone/>
                      </a:pPr>
                      <a:r>
                        <a:rPr lang="en-US" sz="1000" u="none" strike="noStrike" cap="none"/>
                        <a:t>Behavior objective [list here]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tc>
                  <a:txBody>
                    <a:bodyPr/>
                    <a:lstStyle/>
                    <a:p>
                      <a:pPr marL="0" marR="0" lvl="0" indent="0" algn="l" rtl="0">
                        <a:lnSpc>
                          <a:spcPct val="106000"/>
                        </a:lnSpc>
                        <a:spcBef>
                          <a:spcPts val="0"/>
                        </a:spcBef>
                        <a:spcAft>
                          <a:spcPts val="0"/>
                        </a:spcAft>
                        <a:buNone/>
                      </a:pPr>
                      <a:r>
                        <a:rPr lang="en-US" sz="1000" u="none" strike="noStrike" cap="none"/>
                        <a:t>Primary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0"/>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Secondary audience::</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r h="1377475">
                <a:tc vMerge="1">
                  <a:txBody>
                    <a:bodyPr/>
                    <a:lstStyle/>
                    <a:p>
                      <a:endParaRPr lang="en-US"/>
                    </a:p>
                  </a:txBody>
                  <a:tcPr/>
                </a:tc>
                <a:tc>
                  <a:txBody>
                    <a:bodyPr/>
                    <a:lstStyle/>
                    <a:p>
                      <a:pPr marL="0" marR="0" lvl="0" indent="0" algn="l" rtl="0">
                        <a:lnSpc>
                          <a:spcPct val="115000"/>
                        </a:lnSpc>
                        <a:spcBef>
                          <a:spcPts val="0"/>
                        </a:spcBef>
                        <a:spcAft>
                          <a:spcPts val="0"/>
                        </a:spcAft>
                        <a:buNone/>
                      </a:pPr>
                      <a:r>
                        <a:rPr lang="en-US" sz="1000" u="none" strike="noStrike" cap="none"/>
                        <a:t>Communication objective n°1 :</a:t>
                      </a:r>
                      <a:endParaRPr sz="1100" u="none" strike="noStrike" cap="none"/>
                    </a:p>
                    <a:p>
                      <a:pPr marL="0" marR="0" lvl="0" indent="0" algn="l" rtl="0">
                        <a:lnSpc>
                          <a:spcPct val="115000"/>
                        </a:lnSpc>
                        <a:spcBef>
                          <a:spcPts val="0"/>
                        </a:spcBef>
                        <a:spcAft>
                          <a:spcPts val="0"/>
                        </a:spcAft>
                        <a:buNone/>
                      </a:pPr>
                      <a:r>
                        <a:rPr lang="en-US" sz="1000" u="none" strike="noStrike" cap="none"/>
                        <a:t> </a:t>
                      </a:r>
                      <a:endParaRPr sz="1100" u="none" strike="noStrike" cap="none"/>
                    </a:p>
                    <a:p>
                      <a:pPr marL="0" marR="0" lvl="0" indent="0" algn="l" rtl="0">
                        <a:lnSpc>
                          <a:spcPct val="106000"/>
                        </a:lnSpc>
                        <a:spcBef>
                          <a:spcPts val="0"/>
                        </a:spcBef>
                        <a:spcAft>
                          <a:spcPts val="0"/>
                        </a:spcAft>
                        <a:buNone/>
                      </a:pPr>
                      <a:r>
                        <a:rPr lang="en-US" sz="1000" u="none" strike="noStrike" cap="none"/>
                        <a:t>Communication objective n°2 :</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2"/>
                  </a:ext>
                </a:extLst>
              </a:tr>
              <a:tr h="483625">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Key benefit: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3"/>
                  </a:ext>
                </a:extLst>
              </a:tr>
              <a:tr h="765600">
                <a:tc vMerge="1">
                  <a:txBody>
                    <a:bodyPr/>
                    <a:lstStyle/>
                    <a:p>
                      <a:endParaRPr lang="en-US"/>
                    </a:p>
                  </a:txBody>
                  <a:tcPr/>
                </a:tc>
                <a:tc>
                  <a:txBody>
                    <a:bodyPr/>
                    <a:lstStyle/>
                    <a:p>
                      <a:pPr marL="0" marR="0" lvl="0" indent="0" algn="l" rtl="0">
                        <a:lnSpc>
                          <a:spcPct val="106000"/>
                        </a:lnSpc>
                        <a:spcBef>
                          <a:spcPts val="0"/>
                        </a:spcBef>
                        <a:spcAft>
                          <a:spcPts val="0"/>
                        </a:spcAft>
                        <a:buNone/>
                      </a:pPr>
                      <a:r>
                        <a:rPr lang="en-US" sz="1000" u="none" strike="noStrike" cap="none"/>
                        <a:t>Supporting points:</a:t>
                      </a:r>
                      <a:endParaRPr sz="1100" u="none" strike="noStrike" cap="none"/>
                    </a:p>
                    <a:p>
                      <a:pPr marL="0" marR="0" lvl="0" indent="0" algn="l" rtl="0">
                        <a:lnSpc>
                          <a:spcPct val="106000"/>
                        </a:lnSpc>
                        <a:spcBef>
                          <a:spcPts val="0"/>
                        </a:spcBef>
                        <a:spcAft>
                          <a:spcPts val="0"/>
                        </a:spcAft>
                        <a:buNone/>
                      </a:pPr>
                      <a:r>
                        <a:rPr lang="en-US" sz="10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Situation analysis</a:t>
            </a:r>
            <a:endParaRPr/>
          </a:p>
        </p:txBody>
      </p:sp>
      <p:sp>
        <p:nvSpPr>
          <p:cNvPr id="112" name="Google Shape;112;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en-US"/>
              <a:t>Malaria SBC strategies should include a situation analysis for each intervention. These situation analyses should include quantitative and qualitative data that describes who is affected and how severely (to what extent) by which problems.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16"/>
          <p:cNvSpPr txBox="1"/>
          <p:nvPr/>
        </p:nvSpPr>
        <p:spPr>
          <a:xfrm>
            <a:off x="641937" y="6003941"/>
            <a:ext cx="1112057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Situation analysis</a:t>
            </a:r>
            <a:r>
              <a:rPr lang="en-US" sz="1800">
                <a:solidFill>
                  <a:schemeClr val="dk1"/>
                </a:solidFill>
                <a:latin typeface="Calibri"/>
                <a:ea typeface="Calibri"/>
                <a:cs typeface="Calibri"/>
                <a:sym typeface="Calibri"/>
              </a:rPr>
              <a:t>: use the malaria in pregnancy data brief (behaviors section) to fill in these boxes (add boxes as necessary). A narrative summary will be used to complete the strategy </a:t>
            </a:r>
            <a:r>
              <a:rPr lang="en-US" sz="1800" b="1">
                <a:solidFill>
                  <a:schemeClr val="dk1"/>
                </a:solidFill>
                <a:latin typeface="Calibri"/>
                <a:ea typeface="Calibri"/>
                <a:cs typeface="Calibri"/>
                <a:sym typeface="Calibri"/>
              </a:rPr>
              <a:t>malaria in pregnancy </a:t>
            </a:r>
            <a:r>
              <a:rPr lang="en-US" sz="1800" u="sng">
                <a:solidFill>
                  <a:schemeClr val="dk1"/>
                </a:solidFill>
                <a:latin typeface="Calibri"/>
                <a:ea typeface="Calibri"/>
                <a:cs typeface="Calibri"/>
                <a:sym typeface="Calibri"/>
              </a:rPr>
              <a:t>situation</a:t>
            </a:r>
            <a:r>
              <a:rPr lang="en-US" sz="1800">
                <a:solidFill>
                  <a:schemeClr val="dk1"/>
                </a:solidFill>
                <a:latin typeface="Calibri"/>
                <a:ea typeface="Calibri"/>
                <a:cs typeface="Calibri"/>
                <a:sym typeface="Calibri"/>
              </a:rPr>
              <a:t> analysis. </a:t>
            </a:r>
            <a:endParaRPr/>
          </a:p>
        </p:txBody>
      </p:sp>
      <p:sp>
        <p:nvSpPr>
          <p:cNvPr id="119" name="Google Shape;119;p16"/>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6"/>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21" name="Google Shape;121;p16"/>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6"/>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23" name="Google Shape;123;p16"/>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6"/>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25" name="Google Shape;125;p16"/>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6"/>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27" name="Google Shape;127;p16"/>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6"/>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129" name="Google Shape;129;p16"/>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6"/>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31" name="Google Shape;131;p16"/>
          <p:cNvSpPr/>
          <p:nvPr/>
        </p:nvSpPr>
        <p:spPr>
          <a:xfrm rot="5400000">
            <a:off x="4792505" y="2199777"/>
            <a:ext cx="2004600" cy="1743600"/>
          </a:xfrm>
          <a:prstGeom prst="hexagon">
            <a:avLst>
              <a:gd name="adj" fmla="val 28802"/>
              <a:gd name="vf" fmla="val 115470"/>
            </a:avLst>
          </a:prstGeom>
          <a:solidFill>
            <a:srgbClr val="70AD4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6"/>
          <p:cNvSpPr txBox="1"/>
          <p:nvPr/>
        </p:nvSpPr>
        <p:spPr>
          <a:xfrm>
            <a:off x="4553025" y="2569900"/>
            <a:ext cx="18228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Behavior</a:t>
            </a:r>
            <a:endParaRPr/>
          </a:p>
          <a:p>
            <a:pPr marL="0" marR="0" lvl="0" indent="0" algn="ctr" rtl="0">
              <a:lnSpc>
                <a:spcPct val="90000"/>
              </a:lnSpc>
              <a:spcBef>
                <a:spcPts val="0"/>
              </a:spcBef>
              <a:spcAft>
                <a:spcPts val="0"/>
              </a:spcAft>
              <a:buNone/>
            </a:pPr>
            <a:r>
              <a:rPr lang="en-US" sz="1333">
                <a:solidFill>
                  <a:srgbClr val="FFFFFF"/>
                </a:solidFill>
                <a:latin typeface="Calibri"/>
                <a:ea typeface="Calibri"/>
                <a:cs typeface="Calibri"/>
                <a:sym typeface="Calibri"/>
              </a:rPr>
              <a:t>% who practice behavior</a:t>
            </a:r>
            <a:endParaRPr/>
          </a:p>
        </p:txBody>
      </p:sp>
      <p:grpSp>
        <p:nvGrpSpPr>
          <p:cNvPr id="133" name="Google Shape;133;p16"/>
          <p:cNvGrpSpPr/>
          <p:nvPr/>
        </p:nvGrpSpPr>
        <p:grpSpPr>
          <a:xfrm>
            <a:off x="5397907" y="3284277"/>
            <a:ext cx="824055" cy="468068"/>
            <a:chOff x="8048288" y="1753515"/>
            <a:chExt cx="1162770" cy="660460"/>
          </a:xfrm>
        </p:grpSpPr>
        <p:sp>
          <p:nvSpPr>
            <p:cNvPr id="134" name="Google Shape;134;p16"/>
            <p:cNvSpPr/>
            <p:nvPr/>
          </p:nvSpPr>
          <p:spPr>
            <a:xfrm>
              <a:off x="9003704" y="1753515"/>
              <a:ext cx="207354" cy="224255"/>
            </a:xfrm>
            <a:custGeom>
              <a:avLst/>
              <a:gdLst/>
              <a:ahLst/>
              <a:cxnLst/>
              <a:rect l="l" t="t" r="r" b="b"/>
              <a:pathLst>
                <a:path w="319" h="345" extrusionOk="0">
                  <a:moveTo>
                    <a:pt x="319" y="345"/>
                  </a:moveTo>
                  <a:lnTo>
                    <a:pt x="269" y="0"/>
                  </a:lnTo>
                  <a:lnTo>
                    <a:pt x="0" y="201"/>
                  </a:lnTo>
                </a:path>
              </a:pathLst>
            </a:custGeom>
            <a:noFill/>
            <a:ln w="12700" cap="rnd" cmpd="sng">
              <a:solidFill>
                <a:srgbClr val="FFFFFF"/>
              </a:solidFill>
              <a:prstDash val="solid"/>
              <a:round/>
              <a:headEnd type="none" w="med" len="med"/>
              <a:tailEnd type="none" w="med" len="med"/>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cxnSp>
          <p:nvCxnSpPr>
            <p:cNvPr id="135" name="Google Shape;135;p16"/>
            <p:cNvCxnSpPr/>
            <p:nvPr/>
          </p:nvCxnSpPr>
          <p:spPr>
            <a:xfrm flipH="1">
              <a:off x="8048288" y="2120772"/>
              <a:ext cx="168900" cy="219600"/>
            </a:xfrm>
            <a:prstGeom prst="straightConnector1">
              <a:avLst/>
            </a:prstGeom>
            <a:noFill/>
            <a:ln w="12700" cap="rnd" cmpd="sng">
              <a:solidFill>
                <a:srgbClr val="FFFFFF"/>
              </a:solidFill>
              <a:prstDash val="solid"/>
              <a:round/>
              <a:headEnd type="none" w="med" len="med"/>
              <a:tailEnd type="none" w="med" len="med"/>
            </a:ln>
          </p:spPr>
        </p:cxnSp>
        <p:cxnSp>
          <p:nvCxnSpPr>
            <p:cNvPr id="136" name="Google Shape;136;p16"/>
            <p:cNvCxnSpPr/>
            <p:nvPr/>
          </p:nvCxnSpPr>
          <p:spPr>
            <a:xfrm rot="10800000">
              <a:off x="8315243" y="2119326"/>
              <a:ext cx="150900" cy="165900"/>
            </a:xfrm>
            <a:prstGeom prst="straightConnector1">
              <a:avLst/>
            </a:prstGeom>
            <a:noFill/>
            <a:ln w="12700" cap="rnd" cmpd="sng">
              <a:solidFill>
                <a:srgbClr val="FFFFFF"/>
              </a:solidFill>
              <a:prstDash val="solid"/>
              <a:round/>
              <a:headEnd type="none" w="med" len="med"/>
              <a:tailEnd type="none" w="med" len="med"/>
            </a:ln>
          </p:spPr>
        </p:cxnSp>
        <p:cxnSp>
          <p:nvCxnSpPr>
            <p:cNvPr id="137" name="Google Shape;137;p16"/>
            <p:cNvCxnSpPr/>
            <p:nvPr/>
          </p:nvCxnSpPr>
          <p:spPr>
            <a:xfrm flipH="1">
              <a:off x="8548647" y="2057721"/>
              <a:ext cx="104700" cy="216600"/>
            </a:xfrm>
            <a:prstGeom prst="straightConnector1">
              <a:avLst/>
            </a:prstGeom>
            <a:noFill/>
            <a:ln w="12700" cap="rnd" cmpd="sng">
              <a:solidFill>
                <a:srgbClr val="FFFFFF"/>
              </a:solidFill>
              <a:prstDash val="solid"/>
              <a:round/>
              <a:headEnd type="none" w="med" len="med"/>
              <a:tailEnd type="none" w="med" len="med"/>
            </a:ln>
          </p:spPr>
        </p:cxnSp>
        <p:cxnSp>
          <p:nvCxnSpPr>
            <p:cNvPr id="138" name="Google Shape;138;p16"/>
            <p:cNvCxnSpPr/>
            <p:nvPr/>
          </p:nvCxnSpPr>
          <p:spPr>
            <a:xfrm rot="10800000">
              <a:off x="8763952" y="2019322"/>
              <a:ext cx="168900" cy="96900"/>
            </a:xfrm>
            <a:prstGeom prst="straightConnector1">
              <a:avLst/>
            </a:prstGeom>
            <a:noFill/>
            <a:ln w="12700" cap="rnd" cmpd="sng">
              <a:solidFill>
                <a:srgbClr val="FFFFFF"/>
              </a:solidFill>
              <a:prstDash val="solid"/>
              <a:round/>
              <a:headEnd type="none" w="med" len="med"/>
              <a:tailEnd type="none" w="med" len="med"/>
            </a:ln>
          </p:spPr>
        </p:cxnSp>
        <p:cxnSp>
          <p:nvCxnSpPr>
            <p:cNvPr id="139" name="Google Shape;139;p16"/>
            <p:cNvCxnSpPr/>
            <p:nvPr/>
          </p:nvCxnSpPr>
          <p:spPr>
            <a:xfrm flipH="1">
              <a:off x="9038758" y="1753515"/>
              <a:ext cx="139800" cy="325800"/>
            </a:xfrm>
            <a:prstGeom prst="straightConnector1">
              <a:avLst/>
            </a:prstGeom>
            <a:noFill/>
            <a:ln w="12700" cap="rnd" cmpd="sng">
              <a:solidFill>
                <a:srgbClr val="FFFFFF"/>
              </a:solidFill>
              <a:prstDash val="solid"/>
              <a:round/>
              <a:headEnd type="none" w="med" len="med"/>
              <a:tailEnd type="none" w="med" len="med"/>
            </a:ln>
          </p:spPr>
        </p:cxnSp>
        <p:sp>
          <p:nvSpPr>
            <p:cNvPr id="140" name="Google Shape;140;p16"/>
            <p:cNvSpPr/>
            <p:nvPr/>
          </p:nvSpPr>
          <p:spPr>
            <a:xfrm>
              <a:off x="8927003" y="2070071"/>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41" name="Google Shape;141;p16"/>
            <p:cNvSpPr/>
            <p:nvPr/>
          </p:nvSpPr>
          <p:spPr>
            <a:xfrm>
              <a:off x="8619547" y="1922518"/>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42" name="Google Shape;142;p16"/>
            <p:cNvSpPr/>
            <p:nvPr/>
          </p:nvSpPr>
          <p:spPr>
            <a:xfrm>
              <a:off x="8443393" y="2266375"/>
              <a:ext cx="1470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sp>
          <p:nvSpPr>
            <p:cNvPr id="143" name="Google Shape;143;p16"/>
            <p:cNvSpPr/>
            <p:nvPr/>
          </p:nvSpPr>
          <p:spPr>
            <a:xfrm>
              <a:off x="8191188" y="1990119"/>
              <a:ext cx="147600" cy="147600"/>
            </a:xfrm>
            <a:prstGeom prst="ellipse">
              <a:avLst/>
            </a:prstGeom>
            <a:noFill/>
            <a:ln w="12700"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3200">
                <a:solidFill>
                  <a:srgbClr val="000000"/>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graphicFrame>
        <p:nvGraphicFramePr>
          <p:cNvPr id="149" name="Google Shape;149;p17"/>
          <p:cNvGraphicFramePr/>
          <p:nvPr/>
        </p:nvGraphicFramePr>
        <p:xfrm>
          <a:off x="349623" y="403412"/>
          <a:ext cx="3000000" cy="3000000"/>
        </p:xfrm>
        <a:graphic>
          <a:graphicData uri="http://schemas.openxmlformats.org/drawingml/2006/table">
            <a:tbl>
              <a:tblPr>
                <a:noFill/>
                <a:tableStyleId>{2E1CB889-FC81-47BC-B5D9-D7E98A456931}</a:tableStyleId>
              </a:tblPr>
              <a:tblGrid>
                <a:gridCol w="11349325">
                  <a:extLst>
                    <a:ext uri="{9D8B030D-6E8A-4147-A177-3AD203B41FA5}">
                      <a16:colId xmlns:a16="http://schemas.microsoft.com/office/drawing/2014/main" val="20000"/>
                    </a:ext>
                  </a:extLst>
                </a:gridCol>
              </a:tblGrid>
              <a:tr h="1842600">
                <a:tc>
                  <a:txBody>
                    <a:bodyPr/>
                    <a:lstStyle/>
                    <a:p>
                      <a:pPr marL="0" marR="0" lvl="0" indent="0" algn="ctr" rtl="0">
                        <a:lnSpc>
                          <a:spcPct val="115000"/>
                        </a:lnSpc>
                        <a:spcBef>
                          <a:spcPts val="0"/>
                        </a:spcBef>
                        <a:spcAft>
                          <a:spcPts val="0"/>
                        </a:spcAft>
                        <a:buNone/>
                      </a:pPr>
                      <a:r>
                        <a:rPr lang="en-US" sz="1100" b="1" u="none" strike="noStrike" cap="none">
                          <a:latin typeface="Arial"/>
                          <a:ea typeface="Arial"/>
                          <a:cs typeface="Arial"/>
                          <a:sym typeface="Arial"/>
                        </a:rPr>
                        <a:t>Summarize your data here in narrative form and paste it into the strategy template malaria in pregnancy situation analysis section</a:t>
                      </a:r>
                      <a:endParaRPr/>
                    </a:p>
                  </a:txBody>
                  <a:tcPr marL="50800" marR="38100" marT="63500" marB="63500"/>
                </a:tc>
                <a:extLst>
                  <a:ext uri="{0D108BD9-81ED-4DB2-BD59-A6C34878D82A}">
                    <a16:rowId xmlns:a16="http://schemas.microsoft.com/office/drawing/2014/main" val="10000"/>
                  </a:ext>
                </a:extLst>
              </a:tr>
              <a:tr h="4122125">
                <a:tc>
                  <a:txBody>
                    <a:bodyPr/>
                    <a:lstStyle/>
                    <a:p>
                      <a:pPr marL="0" marR="0" lvl="0" indent="0" algn="l" rtl="0">
                        <a:lnSpc>
                          <a:spcPct val="115000"/>
                        </a:lnSpc>
                        <a:spcBef>
                          <a:spcPts val="0"/>
                        </a:spcBef>
                        <a:spcAft>
                          <a:spcPts val="0"/>
                        </a:spcAft>
                        <a:buNone/>
                      </a:pPr>
                      <a:r>
                        <a:rPr lang="en-US" sz="1100" u="none" strike="noStrike" cap="none"/>
                        <a:t>Situation analysis:</a:t>
                      </a:r>
                      <a:endParaRPr/>
                    </a:p>
                    <a:p>
                      <a:pPr marL="0" marR="0" lvl="0" indent="0" algn="l" rtl="0">
                        <a:lnSpc>
                          <a:spcPct val="115000"/>
                        </a:lnSpc>
                        <a:spcBef>
                          <a:spcPts val="0"/>
                        </a:spcBef>
                        <a:spcAft>
                          <a:spcPts val="0"/>
                        </a:spcAft>
                        <a:buNone/>
                      </a:pPr>
                      <a:r>
                        <a:rPr lang="en-US" sz="1100" u="none" strike="noStrike" cap="none"/>
                        <a:t> </a:t>
                      </a:r>
                      <a:endParaRPr/>
                    </a:p>
                    <a:p>
                      <a:pPr marL="0" marR="0" lvl="0" indent="0" algn="l" rtl="0">
                        <a:lnSpc>
                          <a:spcPct val="115000"/>
                        </a:lnSpc>
                        <a:spcBef>
                          <a:spcPts val="0"/>
                        </a:spcBef>
                        <a:spcAft>
                          <a:spcPts val="0"/>
                        </a:spcAft>
                        <a:buNone/>
                      </a:pPr>
                      <a:r>
                        <a:rPr lang="en-US" sz="1100" u="none" strike="noStrike" cap="none"/>
                        <a:t> </a:t>
                      </a:r>
                      <a:endParaRPr sz="1100" u="none" strike="noStrike" cap="none">
                        <a:latin typeface="Arial"/>
                        <a:ea typeface="Arial"/>
                        <a:cs typeface="Arial"/>
                        <a:sym typeface="Arial"/>
                      </a:endParaRPr>
                    </a:p>
                  </a:txBody>
                  <a:tcPr marL="50800" marR="38100" marT="63500" marB="63500"/>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a:t>Behavior analysis</a:t>
            </a:r>
            <a:endParaRPr/>
          </a:p>
        </p:txBody>
      </p:sp>
      <p:sp>
        <p:nvSpPr>
          <p:cNvPr id="156" name="Google Shape;156;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a:t>The description of the </a:t>
            </a:r>
            <a:r>
              <a:rPr lang="en-US" u="sng"/>
              <a:t>underlying drivers </a:t>
            </a:r>
            <a:r>
              <a:rPr lang="en-US"/>
              <a:t>behind specific behaviors is articulated in a </a:t>
            </a:r>
            <a:r>
              <a:rPr lang="en-US" b="1"/>
              <a:t>behavioral analysis</a:t>
            </a:r>
            <a:r>
              <a:rPr lang="en-US"/>
              <a:t>. This analysis summarizes any data explaining why certain audiences or target groups choose to practice, or refuse to practice, healthy behaviors. </a:t>
            </a:r>
            <a:endParaRPr/>
          </a:p>
          <a:p>
            <a:pPr marL="228600" lvl="0" indent="-228600" algn="l" rtl="0">
              <a:lnSpc>
                <a:spcPct val="90000"/>
              </a:lnSpc>
              <a:spcBef>
                <a:spcPts val="1000"/>
              </a:spcBef>
              <a:spcAft>
                <a:spcPts val="0"/>
              </a:spcAft>
              <a:buClr>
                <a:schemeClr val="dk1"/>
              </a:buClr>
              <a:buSzPts val="2800"/>
              <a:buChar char="•"/>
            </a:pPr>
            <a:r>
              <a:rPr lang="en-US"/>
              <a:t>As determinants of behavior may be structural, cognitive, social, or emotional, it is important to collect data to better understand what drives specific audiences to behave as they do. Each behavioural analysis should describe these determinants in context. </a:t>
            </a:r>
            <a:endParaRPr/>
          </a:p>
          <a:p>
            <a:pPr marL="0" lvl="0" indent="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9"/>
          <p:cNvSpPr txBox="1"/>
          <p:nvPr/>
        </p:nvSpPr>
        <p:spPr>
          <a:xfrm>
            <a:off x="641937" y="6003941"/>
            <a:ext cx="11120572"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a:solidFill>
                  <a:schemeClr val="dk1"/>
                </a:solidFill>
                <a:latin typeface="Calibri"/>
                <a:ea typeface="Calibri"/>
                <a:cs typeface="Calibri"/>
                <a:sym typeface="Calibri"/>
              </a:rPr>
              <a:t>Behavior analysis</a:t>
            </a:r>
            <a:r>
              <a:rPr lang="en-US" sz="1800">
                <a:solidFill>
                  <a:schemeClr val="dk1"/>
                </a:solidFill>
                <a:latin typeface="Calibri"/>
                <a:ea typeface="Calibri"/>
                <a:cs typeface="Calibri"/>
                <a:sym typeface="Calibri"/>
              </a:rPr>
              <a:t>: use the malaria in pregnancy data brief to fill in these boxes (add boxes as necessary). A narrative summary of </a:t>
            </a:r>
            <a:r>
              <a:rPr lang="en-US" sz="1800" b="1">
                <a:solidFill>
                  <a:schemeClr val="dk1"/>
                </a:solidFill>
                <a:latin typeface="Calibri"/>
                <a:ea typeface="Calibri"/>
                <a:cs typeface="Calibri"/>
                <a:sym typeface="Calibri"/>
              </a:rPr>
              <a:t>behavioral determinants </a:t>
            </a:r>
            <a:r>
              <a:rPr lang="en-US" sz="1800">
                <a:solidFill>
                  <a:schemeClr val="dk1"/>
                </a:solidFill>
                <a:latin typeface="Calibri"/>
                <a:ea typeface="Calibri"/>
                <a:cs typeface="Calibri"/>
                <a:sym typeface="Calibri"/>
              </a:rPr>
              <a:t>will be used to complete the strategy </a:t>
            </a:r>
            <a:r>
              <a:rPr lang="en-US" sz="1800" b="1">
                <a:solidFill>
                  <a:schemeClr val="dk1"/>
                </a:solidFill>
                <a:latin typeface="Calibri"/>
                <a:ea typeface="Calibri"/>
                <a:cs typeface="Calibri"/>
                <a:sym typeface="Calibri"/>
              </a:rPr>
              <a:t>malaria in pregnancy </a:t>
            </a:r>
            <a:r>
              <a:rPr lang="en-US" sz="1800" u="sng">
                <a:solidFill>
                  <a:schemeClr val="dk1"/>
                </a:solidFill>
                <a:latin typeface="Calibri"/>
                <a:ea typeface="Calibri"/>
                <a:cs typeface="Calibri"/>
                <a:sym typeface="Calibri"/>
              </a:rPr>
              <a:t>behavior</a:t>
            </a:r>
            <a:r>
              <a:rPr lang="en-US" sz="1800">
                <a:solidFill>
                  <a:schemeClr val="dk1"/>
                </a:solidFill>
                <a:latin typeface="Calibri"/>
                <a:ea typeface="Calibri"/>
                <a:cs typeface="Calibri"/>
                <a:sym typeface="Calibri"/>
              </a:rPr>
              <a:t> analysis. </a:t>
            </a:r>
            <a:endParaRPr/>
          </a:p>
        </p:txBody>
      </p:sp>
      <p:sp>
        <p:nvSpPr>
          <p:cNvPr id="163" name="Google Shape;163;p19"/>
          <p:cNvSpPr/>
          <p:nvPr/>
        </p:nvSpPr>
        <p:spPr>
          <a:xfrm rot="5400000">
            <a:off x="4793777"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9"/>
          <p:cNvSpPr txBox="1"/>
          <p:nvPr/>
        </p:nvSpPr>
        <p:spPr>
          <a:xfrm>
            <a:off x="4621200" y="26340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000000"/>
                </a:solidFill>
                <a:latin typeface="Calibri"/>
                <a:ea typeface="Calibri"/>
                <a:cs typeface="Calibri"/>
                <a:sym typeface="Calibri"/>
              </a:rPr>
              <a:t>Access</a:t>
            </a:r>
            <a:endParaRPr/>
          </a:p>
        </p:txBody>
      </p:sp>
      <p:sp>
        <p:nvSpPr>
          <p:cNvPr id="165" name="Google Shape;165;p19"/>
          <p:cNvSpPr/>
          <p:nvPr/>
        </p:nvSpPr>
        <p:spPr>
          <a:xfrm>
            <a:off x="5524214" y="3060616"/>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66" name="Google Shape;166;p19"/>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9"/>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68" name="Google Shape;168;p19"/>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9"/>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70" name="Google Shape;170;p19"/>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9"/>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72" name="Google Shape;172;p19"/>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9"/>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74" name="Google Shape;174;p19"/>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9"/>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176" name="Google Shape;176;p19"/>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9"/>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20"/>
          <p:cNvSpPr/>
          <p:nvPr/>
        </p:nvSpPr>
        <p:spPr>
          <a:xfrm>
            <a:off x="5571864" y="2395766"/>
            <a:ext cx="544600" cy="584371"/>
          </a:xfrm>
          <a:custGeom>
            <a:avLst/>
            <a:gdLst/>
            <a:ahLst/>
            <a:cxnLst/>
            <a:rect l="l" t="t" r="r" b="b"/>
            <a:pathLst>
              <a:path w="527" h="567" extrusionOk="0">
                <a:moveTo>
                  <a:pt x="417" y="263"/>
                </a:moveTo>
                <a:cubicBezTo>
                  <a:pt x="371" y="263"/>
                  <a:pt x="331" y="230"/>
                  <a:pt x="311" y="210"/>
                </a:cubicBezTo>
                <a:cubicBezTo>
                  <a:pt x="284" y="183"/>
                  <a:pt x="267" y="156"/>
                  <a:pt x="261" y="130"/>
                </a:cubicBezTo>
                <a:cubicBezTo>
                  <a:pt x="252" y="95"/>
                  <a:pt x="262" y="63"/>
                  <a:pt x="291" y="34"/>
                </a:cubicBezTo>
                <a:cubicBezTo>
                  <a:pt x="313" y="12"/>
                  <a:pt x="337" y="0"/>
                  <a:pt x="363" y="0"/>
                </a:cubicBezTo>
                <a:cubicBezTo>
                  <a:pt x="396" y="0"/>
                  <a:pt x="431" y="19"/>
                  <a:pt x="467" y="54"/>
                </a:cubicBezTo>
                <a:cubicBezTo>
                  <a:pt x="483" y="70"/>
                  <a:pt x="504" y="96"/>
                  <a:pt x="514" y="126"/>
                </a:cubicBezTo>
                <a:cubicBezTo>
                  <a:pt x="527" y="165"/>
                  <a:pt x="518" y="200"/>
                  <a:pt x="488" y="231"/>
                </a:cubicBezTo>
                <a:cubicBezTo>
                  <a:pt x="466" y="252"/>
                  <a:pt x="443" y="263"/>
                  <a:pt x="417" y="263"/>
                </a:cubicBezTo>
                <a:close/>
                <a:moveTo>
                  <a:pt x="363" y="14"/>
                </a:moveTo>
                <a:cubicBezTo>
                  <a:pt x="341" y="14"/>
                  <a:pt x="320" y="24"/>
                  <a:pt x="301" y="44"/>
                </a:cubicBezTo>
                <a:cubicBezTo>
                  <a:pt x="275" y="69"/>
                  <a:pt x="267" y="97"/>
                  <a:pt x="274" y="127"/>
                </a:cubicBezTo>
                <a:cubicBezTo>
                  <a:pt x="280" y="150"/>
                  <a:pt x="296" y="175"/>
                  <a:pt x="321" y="200"/>
                </a:cubicBezTo>
                <a:cubicBezTo>
                  <a:pt x="340" y="218"/>
                  <a:pt x="376" y="249"/>
                  <a:pt x="417" y="249"/>
                </a:cubicBezTo>
                <a:cubicBezTo>
                  <a:pt x="439" y="249"/>
                  <a:pt x="459" y="239"/>
                  <a:pt x="478" y="221"/>
                </a:cubicBezTo>
                <a:cubicBezTo>
                  <a:pt x="504" y="194"/>
                  <a:pt x="512" y="164"/>
                  <a:pt x="501" y="131"/>
                </a:cubicBezTo>
                <a:cubicBezTo>
                  <a:pt x="491" y="102"/>
                  <a:pt x="469" y="77"/>
                  <a:pt x="457" y="64"/>
                </a:cubicBezTo>
                <a:cubicBezTo>
                  <a:pt x="424" y="31"/>
                  <a:pt x="392" y="14"/>
                  <a:pt x="363" y="14"/>
                </a:cubicBezTo>
                <a:close/>
                <a:moveTo>
                  <a:pt x="12" y="519"/>
                </a:moveTo>
                <a:cubicBezTo>
                  <a:pt x="321" y="210"/>
                  <a:pt x="321" y="210"/>
                  <a:pt x="321" y="210"/>
                </a:cubicBezTo>
                <a:cubicBezTo>
                  <a:pt x="324" y="207"/>
                  <a:pt x="324" y="203"/>
                  <a:pt x="321" y="200"/>
                </a:cubicBezTo>
                <a:cubicBezTo>
                  <a:pt x="319" y="197"/>
                  <a:pt x="314" y="197"/>
                  <a:pt x="311" y="200"/>
                </a:cubicBezTo>
                <a:cubicBezTo>
                  <a:pt x="2" y="509"/>
                  <a:pt x="2" y="509"/>
                  <a:pt x="2" y="509"/>
                </a:cubicBezTo>
                <a:cubicBezTo>
                  <a:pt x="0" y="512"/>
                  <a:pt x="0" y="516"/>
                  <a:pt x="2" y="519"/>
                </a:cubicBezTo>
                <a:cubicBezTo>
                  <a:pt x="4" y="520"/>
                  <a:pt x="6" y="521"/>
                  <a:pt x="7" y="521"/>
                </a:cubicBezTo>
                <a:cubicBezTo>
                  <a:pt x="9" y="521"/>
                  <a:pt x="11" y="520"/>
                  <a:pt x="12" y="519"/>
                </a:cubicBezTo>
                <a:close/>
                <a:moveTo>
                  <a:pt x="98" y="565"/>
                </a:moveTo>
                <a:cubicBezTo>
                  <a:pt x="203" y="460"/>
                  <a:pt x="203" y="460"/>
                  <a:pt x="203" y="460"/>
                </a:cubicBezTo>
                <a:cubicBezTo>
                  <a:pt x="206" y="458"/>
                  <a:pt x="206" y="453"/>
                  <a:pt x="203" y="450"/>
                </a:cubicBezTo>
                <a:cubicBezTo>
                  <a:pt x="137" y="384"/>
                  <a:pt x="137" y="384"/>
                  <a:pt x="137" y="384"/>
                </a:cubicBezTo>
                <a:cubicBezTo>
                  <a:pt x="134" y="382"/>
                  <a:pt x="130" y="382"/>
                  <a:pt x="127" y="384"/>
                </a:cubicBezTo>
                <a:cubicBezTo>
                  <a:pt x="124" y="387"/>
                  <a:pt x="124" y="391"/>
                  <a:pt x="127" y="394"/>
                </a:cubicBezTo>
                <a:cubicBezTo>
                  <a:pt x="188" y="455"/>
                  <a:pt x="188" y="455"/>
                  <a:pt x="188" y="455"/>
                </a:cubicBezTo>
                <a:cubicBezTo>
                  <a:pt x="93" y="550"/>
                  <a:pt x="93" y="550"/>
                  <a:pt x="93" y="550"/>
                </a:cubicBezTo>
                <a:cubicBezTo>
                  <a:pt x="32" y="489"/>
                  <a:pt x="32" y="489"/>
                  <a:pt x="32" y="489"/>
                </a:cubicBezTo>
                <a:cubicBezTo>
                  <a:pt x="30" y="486"/>
                  <a:pt x="25" y="486"/>
                  <a:pt x="22" y="489"/>
                </a:cubicBezTo>
                <a:cubicBezTo>
                  <a:pt x="20" y="492"/>
                  <a:pt x="20" y="496"/>
                  <a:pt x="22" y="499"/>
                </a:cubicBezTo>
                <a:cubicBezTo>
                  <a:pt x="88" y="565"/>
                  <a:pt x="88" y="565"/>
                  <a:pt x="88" y="565"/>
                </a:cubicBezTo>
                <a:cubicBezTo>
                  <a:pt x="90" y="566"/>
                  <a:pt x="92" y="567"/>
                  <a:pt x="93" y="567"/>
                </a:cubicBezTo>
                <a:cubicBezTo>
                  <a:pt x="95" y="567"/>
                  <a:pt x="97" y="566"/>
                  <a:pt x="98" y="565"/>
                </a:cubicBezTo>
                <a:close/>
              </a:path>
            </a:pathLst>
          </a:custGeom>
          <a:solidFill>
            <a:srgbClr val="000000"/>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rgbClr val="000000"/>
              </a:solidFill>
              <a:latin typeface="Calibri"/>
              <a:ea typeface="Calibri"/>
              <a:cs typeface="Calibri"/>
              <a:sym typeface="Calibri"/>
            </a:endParaRPr>
          </a:p>
        </p:txBody>
      </p:sp>
      <p:sp>
        <p:nvSpPr>
          <p:cNvPr id="183" name="Google Shape;183;p20"/>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0"/>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85" name="Google Shape;185;p20"/>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20"/>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p:txBody>
      </p:sp>
      <p:sp>
        <p:nvSpPr>
          <p:cNvPr id="187" name="Google Shape;187;p20"/>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0"/>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600">
                <a:solidFill>
                  <a:srgbClr val="000000"/>
                </a:solidFill>
                <a:latin typeface="Calibri"/>
                <a:ea typeface="Calibri"/>
                <a:cs typeface="Calibri"/>
                <a:sym typeface="Calibri"/>
              </a:rPr>
              <a:t>?</a:t>
            </a:r>
            <a:endParaRPr sz="1333">
              <a:solidFill>
                <a:srgbClr val="000000"/>
              </a:solidFill>
              <a:latin typeface="Calibri"/>
              <a:ea typeface="Calibri"/>
              <a:cs typeface="Calibri"/>
              <a:sym typeface="Calibri"/>
            </a:endParaRPr>
          </a:p>
        </p:txBody>
      </p:sp>
      <p:sp>
        <p:nvSpPr>
          <p:cNvPr id="189" name="Google Shape;189;p20"/>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0"/>
          <p:cNvSpPr txBox="1"/>
          <p:nvPr/>
        </p:nvSpPr>
        <p:spPr>
          <a:xfrm>
            <a:off x="2809430" y="2505750"/>
            <a:ext cx="1743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 who saw or heard message in the last 6 months</a:t>
            </a:r>
            <a:endParaRPr/>
          </a:p>
        </p:txBody>
      </p:sp>
      <p:sp>
        <p:nvSpPr>
          <p:cNvPr id="191" name="Google Shape;191;p20"/>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0"/>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8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193" name="Google Shape;193;p20"/>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0"/>
          <p:cNvSpPr txBox="1"/>
          <p:nvPr/>
        </p:nvSpPr>
        <p:spPr>
          <a:xfrm>
            <a:off x="6384156" y="25691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 exposed to each channel of communication</a:t>
            </a:r>
            <a:endParaRPr/>
          </a:p>
        </p:txBody>
      </p:sp>
      <p:sp>
        <p:nvSpPr>
          <p:cNvPr id="195" name="Google Shape;195;p20"/>
          <p:cNvSpPr/>
          <p:nvPr/>
        </p:nvSpPr>
        <p:spPr>
          <a:xfrm rot="5400000">
            <a:off x="4801077" y="2196931"/>
            <a:ext cx="2004600" cy="1743600"/>
          </a:xfrm>
          <a:prstGeom prst="hexagon">
            <a:avLst>
              <a:gd name="adj" fmla="val 28802"/>
              <a:gd name="vf" fmla="val 115470"/>
            </a:avLst>
          </a:prstGeom>
          <a:solidFill>
            <a:srgbClr val="4472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20"/>
          <p:cNvSpPr txBox="1"/>
          <p:nvPr/>
        </p:nvSpPr>
        <p:spPr>
          <a:xfrm>
            <a:off x="4553025" y="2569900"/>
            <a:ext cx="18312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133">
                <a:solidFill>
                  <a:srgbClr val="FFFFFF"/>
                </a:solidFill>
                <a:latin typeface="Calibri"/>
                <a:ea typeface="Calibri"/>
                <a:cs typeface="Calibri"/>
                <a:sym typeface="Calibri"/>
              </a:rPr>
              <a:t>Exposure</a:t>
            </a:r>
            <a:endParaRPr/>
          </a:p>
        </p:txBody>
      </p:sp>
      <p:pic>
        <p:nvPicPr>
          <p:cNvPr id="197" name="Google Shape;197;p20"/>
          <p:cNvPicPr preferRelativeResize="0"/>
          <p:nvPr/>
        </p:nvPicPr>
        <p:blipFill rotWithShape="1">
          <a:blip r:embed="rId3">
            <a:alphaModFix/>
          </a:blip>
          <a:srcRect/>
          <a:stretch/>
        </p:blipFill>
        <p:spPr>
          <a:xfrm>
            <a:off x="5450038" y="3058142"/>
            <a:ext cx="706756" cy="49888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1"/>
          <p:cNvSpPr/>
          <p:nvPr/>
        </p:nvSpPr>
        <p:spPr>
          <a:xfrm rot="5400000">
            <a:off x="3891020" y="631513"/>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21"/>
          <p:cNvSpPr txBox="1"/>
          <p:nvPr/>
        </p:nvSpPr>
        <p:spPr>
          <a:xfrm>
            <a:off x="4312600" y="83562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04" name="Google Shape;204;p21"/>
          <p:cNvSpPr/>
          <p:nvPr/>
        </p:nvSpPr>
        <p:spPr>
          <a:xfrm rot="5400000">
            <a:off x="3891020" y="3765548"/>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1"/>
          <p:cNvSpPr txBox="1"/>
          <p:nvPr/>
        </p:nvSpPr>
        <p:spPr>
          <a:xfrm>
            <a:off x="4312600" y="39696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06" name="Google Shape;206;p21"/>
          <p:cNvSpPr/>
          <p:nvPr/>
        </p:nvSpPr>
        <p:spPr>
          <a:xfrm rot="5400000">
            <a:off x="5713580" y="3763950"/>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1"/>
          <p:cNvSpPr txBox="1"/>
          <p:nvPr/>
        </p:nvSpPr>
        <p:spPr>
          <a:xfrm>
            <a:off x="6135175" y="396805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08" name="Google Shape;208;p21"/>
          <p:cNvSpPr/>
          <p:nvPr/>
        </p:nvSpPr>
        <p:spPr>
          <a:xfrm rot="5400000">
            <a:off x="2969945"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1"/>
          <p:cNvSpPr txBox="1"/>
          <p:nvPr/>
        </p:nvSpPr>
        <p:spPr>
          <a:xfrm>
            <a:off x="3391525"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10" name="Google Shape;210;p21"/>
          <p:cNvSpPr/>
          <p:nvPr/>
        </p:nvSpPr>
        <p:spPr>
          <a:xfrm rot="5400000">
            <a:off x="5713580" y="631512"/>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1"/>
          <p:cNvSpPr txBox="1"/>
          <p:nvPr/>
        </p:nvSpPr>
        <p:spPr>
          <a:xfrm>
            <a:off x="6135175" y="835602"/>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a:p>
            <a:pPr marL="0" marR="0" lvl="0" indent="0" algn="ctr" rtl="0">
              <a:lnSpc>
                <a:spcPct val="90000"/>
              </a:lnSpc>
              <a:spcBef>
                <a:spcPts val="0"/>
              </a:spcBef>
              <a:spcAft>
                <a:spcPts val="0"/>
              </a:spcAft>
              <a:buNone/>
            </a:pPr>
            <a:endParaRPr sz="1333">
              <a:solidFill>
                <a:srgbClr val="000000"/>
              </a:solidFill>
              <a:latin typeface="Calibri"/>
              <a:ea typeface="Calibri"/>
              <a:cs typeface="Calibri"/>
              <a:sym typeface="Calibri"/>
            </a:endParaRPr>
          </a:p>
        </p:txBody>
      </p:sp>
      <p:sp>
        <p:nvSpPr>
          <p:cNvPr id="212" name="Google Shape;212;p21"/>
          <p:cNvSpPr/>
          <p:nvPr/>
        </p:nvSpPr>
        <p:spPr>
          <a:xfrm rot="5400000">
            <a:off x="6632209" y="2199776"/>
            <a:ext cx="2004600" cy="1743600"/>
          </a:xfrm>
          <a:prstGeom prst="hexagon">
            <a:avLst>
              <a:gd name="adj" fmla="val 28802"/>
              <a:gd name="vf" fmla="val 115470"/>
            </a:avLst>
          </a:prstGeom>
          <a:noFill/>
          <a:ln w="12700" cap="flat" cmpd="sng">
            <a:solidFill>
              <a:srgbClr val="000000"/>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21"/>
          <p:cNvSpPr txBox="1"/>
          <p:nvPr/>
        </p:nvSpPr>
        <p:spPr>
          <a:xfrm>
            <a:off x="7053801" y="2403877"/>
            <a:ext cx="1161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1400">
                <a:solidFill>
                  <a:srgbClr val="000000"/>
                </a:solidFill>
                <a:latin typeface="Calibri"/>
                <a:ea typeface="Calibri"/>
                <a:cs typeface="Calibri"/>
                <a:sym typeface="Calibri"/>
              </a:rPr>
              <a:t>?</a:t>
            </a:r>
            <a:endParaRPr/>
          </a:p>
        </p:txBody>
      </p:sp>
      <p:sp>
        <p:nvSpPr>
          <p:cNvPr id="214" name="Google Shape;214;p21"/>
          <p:cNvSpPr/>
          <p:nvPr/>
        </p:nvSpPr>
        <p:spPr>
          <a:xfrm rot="5400000">
            <a:off x="4792505" y="2196932"/>
            <a:ext cx="2004600" cy="1743600"/>
          </a:xfrm>
          <a:prstGeom prst="hexagon">
            <a:avLst>
              <a:gd name="adj" fmla="val 28802"/>
              <a:gd name="vf" fmla="val 115470"/>
            </a:avLst>
          </a:prstGeom>
          <a:solidFill>
            <a:srgbClr val="ED7D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21"/>
          <p:cNvSpPr txBox="1"/>
          <p:nvPr/>
        </p:nvSpPr>
        <p:spPr>
          <a:xfrm>
            <a:off x="4553025" y="2569100"/>
            <a:ext cx="1905600" cy="1335600"/>
          </a:xfrm>
          <a:prstGeom prst="rect">
            <a:avLst/>
          </a:prstGeom>
          <a:noFill/>
          <a:ln>
            <a:noFill/>
          </a:ln>
        </p:spPr>
        <p:txBody>
          <a:bodyPr spcFirstLastPara="1" wrap="square" lIns="670550" tIns="0" rIns="0" bIns="0" anchor="t" anchorCtr="0">
            <a:noAutofit/>
          </a:bodyPr>
          <a:lstStyle/>
          <a:p>
            <a:pPr marL="0" marR="0" lvl="0" indent="0" algn="ctr" rtl="0">
              <a:lnSpc>
                <a:spcPct val="90000"/>
              </a:lnSpc>
              <a:spcBef>
                <a:spcPts val="0"/>
              </a:spcBef>
              <a:spcAft>
                <a:spcPts val="0"/>
              </a:spcAft>
              <a:buNone/>
            </a:pPr>
            <a:r>
              <a:rPr lang="en-US" sz="2000">
                <a:solidFill>
                  <a:srgbClr val="FFFFFF"/>
                </a:solidFill>
                <a:latin typeface="Calibri"/>
                <a:ea typeface="Calibri"/>
                <a:cs typeface="Calibri"/>
                <a:sym typeface="Calibri"/>
              </a:rPr>
              <a:t>Knowledge</a:t>
            </a:r>
            <a:endParaRPr/>
          </a:p>
        </p:txBody>
      </p:sp>
      <p:grpSp>
        <p:nvGrpSpPr>
          <p:cNvPr id="216" name="Google Shape;216;p21"/>
          <p:cNvGrpSpPr/>
          <p:nvPr/>
        </p:nvGrpSpPr>
        <p:grpSpPr>
          <a:xfrm>
            <a:off x="5608211" y="3132825"/>
            <a:ext cx="390416" cy="644073"/>
            <a:chOff x="6531329" y="2691707"/>
            <a:chExt cx="444716" cy="733318"/>
          </a:xfrm>
        </p:grpSpPr>
        <p:sp>
          <p:nvSpPr>
            <p:cNvPr id="217" name="Google Shape;217;p21"/>
            <p:cNvSpPr/>
            <p:nvPr/>
          </p:nvSpPr>
          <p:spPr>
            <a:xfrm>
              <a:off x="6652002" y="3283678"/>
              <a:ext cx="203371" cy="52742"/>
            </a:xfrm>
            <a:custGeom>
              <a:avLst/>
              <a:gdLst/>
              <a:ahLst/>
              <a:cxnLst/>
              <a:rect l="l" t="t" r="r" b="b"/>
              <a:pathLst>
                <a:path w="204" h="53" extrusionOk="0">
                  <a:moveTo>
                    <a:pt x="177" y="0"/>
                  </a:moveTo>
                  <a:cubicBezTo>
                    <a:pt x="26" y="0"/>
                    <a:pt x="26" y="0"/>
                    <a:pt x="26" y="0"/>
                  </a:cubicBezTo>
                  <a:cubicBezTo>
                    <a:pt x="12" y="0"/>
                    <a:pt x="0" y="12"/>
                    <a:pt x="0" y="26"/>
                  </a:cubicBezTo>
                  <a:cubicBezTo>
                    <a:pt x="0" y="41"/>
                    <a:pt x="12" y="53"/>
                    <a:pt x="26" y="53"/>
                  </a:cubicBezTo>
                  <a:cubicBezTo>
                    <a:pt x="177" y="53"/>
                    <a:pt x="177" y="53"/>
                    <a:pt x="177" y="53"/>
                  </a:cubicBezTo>
                  <a:cubicBezTo>
                    <a:pt x="192" y="53"/>
                    <a:pt x="204" y="41"/>
                    <a:pt x="204" y="26"/>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18" name="Google Shape;218;p21"/>
            <p:cNvSpPr/>
            <p:nvPr/>
          </p:nvSpPr>
          <p:spPr>
            <a:xfrm>
              <a:off x="6652002" y="3336419"/>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19" name="Google Shape;219;p21"/>
            <p:cNvSpPr/>
            <p:nvPr/>
          </p:nvSpPr>
          <p:spPr>
            <a:xfrm>
              <a:off x="6687866" y="3390427"/>
              <a:ext cx="131643" cy="34598"/>
            </a:xfrm>
            <a:custGeom>
              <a:avLst/>
              <a:gdLst/>
              <a:ahLst/>
              <a:cxnLst/>
              <a:rect l="l" t="t" r="r" b="b"/>
              <a:pathLst>
                <a:path w="132" h="35" extrusionOk="0">
                  <a:moveTo>
                    <a:pt x="0" y="0"/>
                  </a:moveTo>
                  <a:cubicBezTo>
                    <a:pt x="0" y="19"/>
                    <a:pt x="29" y="35"/>
                    <a:pt x="66" y="35"/>
                  </a:cubicBezTo>
                  <a:cubicBezTo>
                    <a:pt x="102" y="35"/>
                    <a:pt x="132" y="19"/>
                    <a:pt x="132" y="0"/>
                  </a:cubicBezTo>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20" name="Google Shape;220;p21"/>
            <p:cNvSpPr/>
            <p:nvPr/>
          </p:nvSpPr>
          <p:spPr>
            <a:xfrm>
              <a:off x="6531329" y="2691707"/>
              <a:ext cx="444716" cy="537964"/>
            </a:xfrm>
            <a:custGeom>
              <a:avLst/>
              <a:gdLst/>
              <a:ahLst/>
              <a:cxnLst/>
              <a:rect l="l" t="t" r="r" b="b"/>
              <a:pathLst>
                <a:path w="446" h="540" extrusionOk="0">
                  <a:moveTo>
                    <a:pt x="223" y="0"/>
                  </a:moveTo>
                  <a:cubicBezTo>
                    <a:pt x="99" y="0"/>
                    <a:pt x="0" y="100"/>
                    <a:pt x="0" y="223"/>
                  </a:cubicBezTo>
                  <a:cubicBezTo>
                    <a:pt x="0" y="284"/>
                    <a:pt x="22" y="339"/>
                    <a:pt x="62" y="379"/>
                  </a:cubicBezTo>
                  <a:cubicBezTo>
                    <a:pt x="83" y="399"/>
                    <a:pt x="94" y="415"/>
                    <a:pt x="94" y="440"/>
                  </a:cubicBezTo>
                  <a:cubicBezTo>
                    <a:pt x="94" y="466"/>
                    <a:pt x="94" y="484"/>
                    <a:pt x="94" y="484"/>
                  </a:cubicBezTo>
                  <a:cubicBezTo>
                    <a:pt x="94" y="515"/>
                    <a:pt x="119" y="540"/>
                    <a:pt x="150" y="540"/>
                  </a:cubicBezTo>
                  <a:cubicBezTo>
                    <a:pt x="296" y="540"/>
                    <a:pt x="296" y="540"/>
                    <a:pt x="296" y="540"/>
                  </a:cubicBezTo>
                  <a:cubicBezTo>
                    <a:pt x="327" y="540"/>
                    <a:pt x="352" y="515"/>
                    <a:pt x="352" y="484"/>
                  </a:cubicBezTo>
                  <a:cubicBezTo>
                    <a:pt x="352" y="484"/>
                    <a:pt x="352" y="466"/>
                    <a:pt x="352" y="440"/>
                  </a:cubicBezTo>
                  <a:cubicBezTo>
                    <a:pt x="352" y="415"/>
                    <a:pt x="362" y="399"/>
                    <a:pt x="383" y="379"/>
                  </a:cubicBezTo>
                  <a:cubicBezTo>
                    <a:pt x="423" y="339"/>
                    <a:pt x="446" y="284"/>
                    <a:pt x="446" y="223"/>
                  </a:cubicBezTo>
                  <a:cubicBezTo>
                    <a:pt x="446" y="100"/>
                    <a:pt x="347" y="0"/>
                    <a:pt x="223"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sp>
          <p:nvSpPr>
            <p:cNvPr id="221" name="Google Shape;221;p21"/>
            <p:cNvSpPr/>
            <p:nvPr/>
          </p:nvSpPr>
          <p:spPr>
            <a:xfrm>
              <a:off x="6652002" y="3229670"/>
              <a:ext cx="203371" cy="54007"/>
            </a:xfrm>
            <a:custGeom>
              <a:avLst/>
              <a:gdLst/>
              <a:ahLst/>
              <a:cxnLst/>
              <a:rect l="l" t="t" r="r" b="b"/>
              <a:pathLst>
                <a:path w="204" h="54" extrusionOk="0">
                  <a:moveTo>
                    <a:pt x="177" y="0"/>
                  </a:moveTo>
                  <a:cubicBezTo>
                    <a:pt x="26" y="0"/>
                    <a:pt x="26" y="0"/>
                    <a:pt x="26" y="0"/>
                  </a:cubicBezTo>
                  <a:cubicBezTo>
                    <a:pt x="12" y="0"/>
                    <a:pt x="0" y="12"/>
                    <a:pt x="0" y="27"/>
                  </a:cubicBezTo>
                  <a:cubicBezTo>
                    <a:pt x="0" y="42"/>
                    <a:pt x="12" y="54"/>
                    <a:pt x="26" y="54"/>
                  </a:cubicBezTo>
                  <a:cubicBezTo>
                    <a:pt x="177" y="54"/>
                    <a:pt x="177" y="54"/>
                    <a:pt x="177" y="54"/>
                  </a:cubicBezTo>
                  <a:cubicBezTo>
                    <a:pt x="192" y="54"/>
                    <a:pt x="204" y="42"/>
                    <a:pt x="204" y="27"/>
                  </a:cubicBezTo>
                  <a:cubicBezTo>
                    <a:pt x="204" y="12"/>
                    <a:pt x="192" y="0"/>
                    <a:pt x="177" y="0"/>
                  </a:cubicBezTo>
                  <a:close/>
                </a:path>
              </a:pathLst>
            </a:custGeom>
            <a:noFill/>
            <a:ln w="9525" cap="rnd" cmpd="sng">
              <a:solidFill>
                <a:srgbClr val="FFFFFF"/>
              </a:solidFill>
              <a:prstDash val="solid"/>
              <a:round/>
              <a:headEnd type="none" w="sm" len="sm"/>
              <a:tailEnd type="none" w="sm" len="sm"/>
            </a:ln>
          </p:spPr>
          <p:txBody>
            <a:bodyPr spcFirstLastPara="1" wrap="square" lIns="121900" tIns="60950" rIns="121900" bIns="60950" anchor="t" anchorCtr="0">
              <a:noAutofit/>
            </a:bodyPr>
            <a:lstStyle/>
            <a:p>
              <a:pPr marL="0" marR="0" lvl="0" indent="0" algn="l" rtl="0">
                <a:spcBef>
                  <a:spcPts val="0"/>
                </a:spcBef>
                <a:spcAft>
                  <a:spcPts val="0"/>
                </a:spcAft>
                <a:buNone/>
              </a:pPr>
              <a:endParaRPr sz="2133">
                <a:solidFill>
                  <a:srgbClr val="000000"/>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2527</Words>
  <Application>Microsoft Office PowerPoint</Application>
  <PresentationFormat>Widescreen</PresentationFormat>
  <Paragraphs>336</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Calibri</vt:lpstr>
      <vt:lpstr>Arial</vt:lpstr>
      <vt:lpstr>Roboto</vt:lpstr>
      <vt:lpstr>Office Theme</vt:lpstr>
      <vt:lpstr>Tell-a-story with data worksheet</vt:lpstr>
      <vt:lpstr>Malaria in Pregnancy</vt:lpstr>
      <vt:lpstr>Situation analysis</vt:lpstr>
      <vt:lpstr>PowerPoint Presentation</vt:lpstr>
      <vt:lpstr>PowerPoint Presentation</vt:lpstr>
      <vt:lpstr>Behavior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Côte d’Ivoire</vt:lpstr>
      <vt:lpstr>Example: Côte d’Ivoire</vt:lpstr>
      <vt:lpstr>Early ANC attendance</vt:lpstr>
      <vt:lpstr>PowerPoint Presentation</vt:lpstr>
      <vt:lpstr>Audience analysis and strategic approaches</vt:lpstr>
      <vt:lpstr>Audience analysis and strategic approaches</vt:lpstr>
      <vt:lpstr>Behavior-specific communication plans</vt:lpstr>
      <vt:lpstr>Malaria in pregnancy behavior no.1 [list here]</vt:lpstr>
      <vt:lpstr>Malaria in pregnancy behavior no.1 [list here]</vt:lpstr>
      <vt:lpstr>Malaria in pregnancy behavior no.1 [list here]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Child, Meei</dc:creator>
  <cp:lastModifiedBy>Meei Child</cp:lastModifiedBy>
  <cp:revision>1</cp:revision>
  <dcterms:modified xsi:type="dcterms:W3CDTF">2024-06-25T20:05:19Z</dcterms:modified>
</cp:coreProperties>
</file>