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8" roundtripDataSignature="AMtx7mjAEYOimYidqN2QlUJQ1fAsnKfM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16" Type="http://schemas.openxmlformats.org/officeDocument/2006/relationships/slide" Target="slides/slide12.xml"/><Relationship Id="rId38" Type="http://customschemas.google.com/relationships/presentationmetadata" Target="meta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drive/folders/1paJiNjmiHdVtfI25BZSCfpk1HV61ygcL?usp=sharin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compassforsbc.org/how-to-guides/how-conduct-root-cause-analysis"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compassforsbc.org/sbcc-tools/p-process"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compassforsbc.org/how-to-guides/how-conduct-situation-analysis"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1000"/>
              </a:spcAft>
              <a:buClr>
                <a:schemeClr val="dk1"/>
              </a:buClr>
              <a:buSzPts val="1100"/>
              <a:buFont typeface="Arial"/>
              <a:buNone/>
            </a:pPr>
            <a:r>
              <a:rPr b="0" i="0" lang="fr-FR" sz="1100" u="none" strike="noStrike">
                <a:solidFill>
                  <a:srgbClr val="545454"/>
                </a:solidFill>
                <a:highlight>
                  <a:srgbClr val="FFFFFF"/>
                </a:highlight>
                <a:latin typeface="Calibri"/>
                <a:ea typeface="Calibri"/>
                <a:cs typeface="Calibri"/>
                <a:sym typeface="Calibri"/>
              </a:rPr>
              <a:t>Cette ressource fait partie </a:t>
            </a:r>
            <a:r>
              <a:rPr b="0" i="0" lang="fr-FR" sz="1100" u="sng" strike="noStrike">
                <a:solidFill>
                  <a:srgbClr val="1155CC"/>
                </a:solidFill>
                <a:highlight>
                  <a:srgbClr val="FFFFFF"/>
                </a:highlight>
                <a:latin typeface="Calibri"/>
                <a:ea typeface="Calibri"/>
                <a:cs typeface="Calibri"/>
                <a:sym typeface="Calibri"/>
                <a:hlinkClick r:id="rId2">
                  <a:extLst>
                    <a:ext uri="{A12FA001-AC4F-418D-AE19-62706E023703}">
                      <ahyp:hlinkClr val="tx"/>
                    </a:ext>
                  </a:extLst>
                </a:hlinkClick>
              </a:rPr>
              <a:t>de la boîte à outils pour le développement de la stratégie de CSC en matière de paludisme</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FR" sz="1200" u="none" strike="noStrike">
                <a:latin typeface="Calibri"/>
                <a:ea typeface="Calibri"/>
                <a:cs typeface="Calibri"/>
                <a:sym typeface="Calibri"/>
              </a:rPr>
              <a:t>Notes pour l'animateur : une description des tendances servira de base à une ébauche de la section sur le contexte de la stratégie. Ces détails sont souvent saisis dans les évaluations des performances des programmes nationaux de lutte contre le paludisme. Cette diapositive devrait couvrir les réalisations et les tendances générales en matière de paludisme : le contenu spécifique au CSC viendra ensuite. </a:t>
            </a:r>
            <a:endParaRPr/>
          </a:p>
        </p:txBody>
      </p:sp>
      <p:sp>
        <p:nvSpPr>
          <p:cNvPr id="153" name="Google Shape;15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FR" sz="1200" u="none" strike="noStrike">
                <a:latin typeface="Calibri"/>
                <a:ea typeface="Calibri"/>
                <a:cs typeface="Calibri"/>
                <a:sym typeface="Calibri"/>
              </a:rPr>
              <a:t>Notes de l'animateur : toujours axé sur les changements généraux</a:t>
            </a:r>
            <a:endParaRPr/>
          </a:p>
        </p:txBody>
      </p:sp>
      <p:sp>
        <p:nvSpPr>
          <p:cNvPr id="160" name="Google Shape;16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FR" sz="1200" u="none" strike="noStrike">
                <a:latin typeface="Calibri"/>
                <a:ea typeface="Calibri"/>
                <a:cs typeface="Calibri"/>
                <a:sym typeface="Calibri"/>
              </a:rPr>
              <a:t>Notes pour l'animateur : discuter des changements et des tendances spécifiques au CSC. Il peut être utile de se référer à l'introduction et aux sections précédentes sur la stratégie de CSC contre le paludisme. </a:t>
            </a:r>
            <a:endParaRPr/>
          </a:p>
        </p:txBody>
      </p:sp>
      <p:sp>
        <p:nvSpPr>
          <p:cNvPr id="167" name="Google Shape;16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FR" sz="1200" u="none" strike="noStrike">
                <a:latin typeface="Calibri"/>
                <a:ea typeface="Calibri"/>
                <a:cs typeface="Calibri"/>
                <a:sym typeface="Calibri"/>
              </a:rPr>
              <a:t>Notes pour l'animateur : les diapositives suivantes aideront à développer une vision commune, dont le résultat sera l'introduction de la stratégie (souvent signée par un directeur de programme ou un ministre de la Santé). Cela doit refléter la vision spécifique d'un pays (qui peut articuler les objectifs de la stratégie mondiale dans le contexte d'un pays). Notez que l'un des objectifs clés d'un atelier de parties prenantes est d'obtenir l'adhésion des parties prenantes, et que le développement d'une vision véritablement partagée établit cette adhésion. </a:t>
            </a:r>
            <a:endParaRPr/>
          </a:p>
        </p:txBody>
      </p:sp>
      <p:sp>
        <p:nvSpPr>
          <p:cNvPr id="180" name="Google Shape;180;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 name="Google Shape;18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fr-FR" sz="1200" u="none" strike="noStrike">
                <a:highlight>
                  <a:srgbClr val="000000"/>
                </a:highlight>
                <a:latin typeface="Calibri"/>
                <a:ea typeface="Calibri"/>
                <a:cs typeface="Calibri"/>
                <a:sym typeface="Calibri"/>
              </a:rPr>
              <a:t>L'année est 2022. Le PNLP du Zimbabwe a réalisé des progrès sans précédent dans la lutte contre le paludisme, devenant le programme national le plus performant parmi les pays en première ligne du bloc Elimination 8. Un récent examen du programme de lutte contre le paludisme a révélé que les innovations en matière de CSC étaient à l'origine d'une augmentation sans précédent de l'utilisation des MILD, de l'adoption du TPIp et de la recherche de soins en cas de fièvre. La série Progrès et impact de "Roll Back Malaria" a récemment présenté les innovations du Zimbabwe en matière de CSC, attirant l'attention du monde entier. Un fonctionnaire de l'OMS et un journaliste du Herald vous accompagnent lors d'une visite sur le terrain dans une communauté rurale située juste à l'extérieur de Nyanga, dans le Manicaland. Vous avez passé la majeure partie du trajet à faire la conversation et à essayer de trouver la meilleure façon de décrire votre succès de manière à ce qu'ils le comprennent. Vous n'êtes pas sûr qu'ils en savent beaucoup sur le paludisme ou la communication. Assis dans votre voiture, attendant que votre chauffeur fasse le plein dans une station-service à Nyanga avant de continuer, une idée vous vient à l'esprit ! Vous commencez à expliquer les étapes qui ont conduit votre programme de CSC à un succès aussi incroyable. </a:t>
            </a:r>
            <a:endParaRPr/>
          </a:p>
          <a:p>
            <a:pPr indent="0" lvl="0" marL="0" rtl="0" algn="l">
              <a:lnSpc>
                <a:spcPct val="100000"/>
              </a:lnSpc>
              <a:spcBef>
                <a:spcPts val="0"/>
              </a:spcBef>
              <a:spcAft>
                <a:spcPts val="0"/>
              </a:spcAft>
              <a:buSzPts val="1400"/>
              <a:buNone/>
            </a:pPr>
            <a:r>
              <a:t/>
            </a:r>
            <a:endParaRPr/>
          </a:p>
        </p:txBody>
      </p:sp>
      <p:sp>
        <p:nvSpPr>
          <p:cNvPr id="192" name="Google Shape;192;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0" name="Google Shape;21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fr-FR" sz="1200" u="none" strike="noStrike">
                <a:highlight>
                  <a:srgbClr val="000000"/>
                </a:highlight>
                <a:latin typeface="Calibri"/>
                <a:ea typeface="Calibri"/>
                <a:cs typeface="Calibri"/>
                <a:sym typeface="Calibri"/>
              </a:rPr>
              <a:t>Note pour l'animateur : ces questions encadreront le processus d'élaboration de la stratégie. Consultez les agendas des parties prenantes (jours 1-3) pour les résultats de chaque section (ainsi que les liens vers les ressources correspondantes)</a:t>
            </a:r>
            <a:endParaRPr/>
          </a:p>
          <a:p>
            <a:pPr indent="0" lvl="0" marL="0" rtl="0" algn="l">
              <a:lnSpc>
                <a:spcPct val="100000"/>
              </a:lnSpc>
              <a:spcBef>
                <a:spcPts val="0"/>
              </a:spcBef>
              <a:spcAft>
                <a:spcPts val="0"/>
              </a:spcAft>
              <a:buSzPts val="1400"/>
              <a:buNone/>
            </a:pPr>
            <a:r>
              <a:t/>
            </a:r>
            <a:endParaRPr/>
          </a:p>
        </p:txBody>
      </p:sp>
      <p:sp>
        <p:nvSpPr>
          <p:cNvPr id="92" name="Google Shape;9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FR" sz="1200" u="none" strike="noStrike">
                <a:latin typeface="Calibri"/>
                <a:ea typeface="Calibri"/>
                <a:cs typeface="Calibri"/>
                <a:sym typeface="Calibri"/>
              </a:rPr>
              <a:t>Note pour les animateurs : saisissez les idées de cette session et utilisez ce contenu pour compléter l'introduction lors des travaux en petits groupes de la retraite d'écriture (voir les programmes et ressources de la retraite d'écriture)</a:t>
            </a:r>
            <a:endParaRPr/>
          </a:p>
        </p:txBody>
      </p:sp>
      <p:sp>
        <p:nvSpPr>
          <p:cNvPr id="223" name="Google Shape;223;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FR" sz="1200" u="none" strike="noStrike">
                <a:latin typeface="Calibri"/>
                <a:ea typeface="Calibri"/>
                <a:cs typeface="Calibri"/>
                <a:sym typeface="Calibri"/>
              </a:rPr>
              <a:t>Note aux animateurs : de nombreuses stratégies de lutte contre le paludisme ont fait l'erreur de se concentrer uniquement sur les comportements, sans utiliser de données pour décrire les déterminants du comportement et les approches spécifiques adaptées à ces déterminants. Ces diapositives illustrent l'importance d'une stratégie qui se concentre sur la prise en compte de déterminants comportementaux spécifiques. </a:t>
            </a:r>
            <a:endParaRPr/>
          </a:p>
        </p:txBody>
      </p:sp>
      <p:sp>
        <p:nvSpPr>
          <p:cNvPr id="230" name="Google Shape;230;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FR" sz="1200" u="none" strike="noStrike">
                <a:latin typeface="Calibri"/>
                <a:ea typeface="Calibri"/>
                <a:cs typeface="Calibri"/>
                <a:sym typeface="Calibri"/>
              </a:rPr>
              <a:t>Note aux animateurs : pensez à utiliser la ressource suivante : </a:t>
            </a:r>
            <a:r>
              <a:rPr b="0" i="0" lang="fr-FR" sz="1200" u="sng" strike="noStrike">
                <a:solidFill>
                  <a:srgbClr val="0563C1"/>
                </a:solidFill>
                <a:latin typeface="Calibri"/>
                <a:ea typeface="Calibri"/>
                <a:cs typeface="Calibri"/>
                <a:sym typeface="Calibri"/>
                <a:hlinkClick r:id="rId2">
                  <a:extLst>
                    <a:ext uri="{A12FA001-AC4F-418D-AE19-62706E023703}">
                      <ahyp:hlinkClr val="tx"/>
                    </a:ext>
                  </a:extLst>
                </a:hlinkClick>
              </a:rPr>
              <a:t>https://www.thecompassforsbc.org/how-to-guides/how-conduct-root-cause-analysis</a:t>
            </a:r>
            <a:r>
              <a:rPr b="0" i="0" lang="fr-FR" sz="1200" u="none" strike="noStrike">
                <a:latin typeface="Calibri"/>
                <a:ea typeface="Calibri"/>
                <a:cs typeface="Calibri"/>
                <a:sym typeface="Calibri"/>
              </a:rPr>
              <a:t> </a:t>
            </a:r>
            <a:endParaRPr/>
          </a:p>
        </p:txBody>
      </p:sp>
      <p:sp>
        <p:nvSpPr>
          <p:cNvPr id="241" name="Google Shape;241;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FR" sz="1200" u="none" strike="noStrike">
                <a:latin typeface="Calibri"/>
                <a:ea typeface="Calibri"/>
                <a:cs typeface="Calibri"/>
                <a:sym typeface="Calibri"/>
              </a:rPr>
              <a:t>Note de l'animateur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FR" sz="1200" u="none" strike="noStrike">
                <a:latin typeface="Calibri"/>
                <a:ea typeface="Calibri"/>
                <a:cs typeface="Calibri"/>
                <a:sym typeface="Calibri"/>
              </a:rPr>
              <a:t>Facteur causal : ce facteur contribue au problème mais peut ne pas être la cause première (la plus importante) et peut ne pas être quelque chose que le CSC peut traiter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FR" sz="1200" u="none" strike="noStrike">
                <a:latin typeface="Calibri"/>
                <a:ea typeface="Calibri"/>
                <a:cs typeface="Calibri"/>
                <a:sym typeface="Calibri"/>
              </a:rPr>
              <a:t>Cause profonde : il s'agit du ou des facteurs qui sous-tendent un problème complexe. La cause première de cet exercice devrait être un facteur auquel le CSC peut s'attaquer. </a:t>
            </a:r>
            <a:endParaRPr/>
          </a:p>
        </p:txBody>
      </p:sp>
      <p:sp>
        <p:nvSpPr>
          <p:cNvPr id="247" name="Google Shape;247;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fr-FR" sz="1200" u="none" strike="noStrike">
                <a:latin typeface="Calibri"/>
                <a:ea typeface="Calibri"/>
                <a:cs typeface="Calibri"/>
                <a:sym typeface="Calibri"/>
              </a:rPr>
              <a:t>Note pour l'animateur : utilisez la séquence de diapositives suivante pour clarifier les différences entre les problèmes que le CSC peut résoudre et les questions plus larges qui doivent être abordées avec d'autres approches. Cet exercice permettra de s'assurer que la stratégie de lutte contre le paludisme ne donne la priorité qu'aux comportements, et aux déterminants du comportement, que le CSC peut améliorer. </a:t>
            </a:r>
            <a:endParaRPr/>
          </a:p>
          <a:p>
            <a:pPr indent="0" lvl="0" marL="0" rtl="0" algn="l">
              <a:lnSpc>
                <a:spcPct val="100000"/>
              </a:lnSpc>
              <a:spcBef>
                <a:spcPts val="0"/>
              </a:spcBef>
              <a:spcAft>
                <a:spcPts val="0"/>
              </a:spcAft>
              <a:buSzPts val="1400"/>
              <a:buNone/>
            </a:pPr>
            <a:r>
              <a:t/>
            </a:r>
            <a:endParaRPr/>
          </a:p>
        </p:txBody>
      </p:sp>
      <p:sp>
        <p:nvSpPr>
          <p:cNvPr id="260" name="Google Shape;260;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8" name="Google Shape;26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9" name="Google Shape;279;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9" name="Google Shape;299;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FR" sz="1200" u="none" strike="noStrike">
                <a:highlight>
                  <a:srgbClr val="000000"/>
                </a:highlight>
                <a:latin typeface="Calibri"/>
                <a:ea typeface="Calibri"/>
                <a:cs typeface="Calibri"/>
                <a:sym typeface="Calibri"/>
              </a:rPr>
              <a:t>Note pour l'animateur : ces informations doivent provenir directement du plan stratégique national. L'objectif de cette diapositive est de souligner que la stratégie de CSC contre le paludisme a pour but d'atteindre les buts et objectifs plus larges du NSP. </a:t>
            </a:r>
            <a:endParaRPr/>
          </a:p>
        </p:txBody>
      </p:sp>
      <p:sp>
        <p:nvSpPr>
          <p:cNvPr id="99" name="Google Shape;9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8" name="Google Shape;328;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1" name="Google Shape;361;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4" name="Google Shape;394;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FR" sz="1200" u="none" strike="noStrike">
                <a:latin typeface="Calibri"/>
                <a:ea typeface="Calibri"/>
                <a:cs typeface="Calibri"/>
                <a:sym typeface="Calibri"/>
              </a:rPr>
              <a:t>Note pour l'animateur : le résultat de cet exercice sera une ébauche d'analyse de la situation du paludisme pendant la grossesse, du contrôle des vecteurs et de la gestion des cas de paludisme. Reportez-vous aux fiches de travail et aux conseils du modèle de stratégie </a:t>
            </a:r>
            <a:endParaRPr/>
          </a:p>
        </p:txBody>
      </p:sp>
      <p:sp>
        <p:nvSpPr>
          <p:cNvPr id="401" name="Google Shape;401;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FR" sz="1200" u="none" strike="noStrike">
                <a:latin typeface="Calibri"/>
                <a:ea typeface="Calibri"/>
                <a:cs typeface="Calibri"/>
                <a:sym typeface="Calibri"/>
              </a:rPr>
              <a:t>Note du facilitateur : se référer au processus P comme exemple de processus de CSC </a:t>
            </a:r>
            <a:r>
              <a:rPr b="0" i="0" lang="fr-FR" sz="1200" u="sng" strike="noStrike">
                <a:solidFill>
                  <a:srgbClr val="0563C1"/>
                </a:solidFill>
                <a:latin typeface="Calibri"/>
                <a:ea typeface="Calibri"/>
                <a:cs typeface="Calibri"/>
                <a:sym typeface="Calibri"/>
                <a:hlinkClick r:id="rId2">
                  <a:extLst>
                    <a:ext uri="{A12FA001-AC4F-418D-AE19-62706E023703}">
                      <ahyp:hlinkClr val="tx"/>
                    </a:ext>
                  </a:extLst>
                </a:hlinkClick>
              </a:rPr>
              <a:t>https://www.thecompassforsbc.org/sbcc-tools/p-process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FR" sz="1200" u="none" strike="noStrike">
                <a:latin typeface="Calibri"/>
                <a:ea typeface="Calibri"/>
                <a:cs typeface="Calibri"/>
                <a:sym typeface="Calibri"/>
              </a:rPr>
              <a:t>La focalisation exige des sacrifices : une stratégie de lutte contre le paludisme qui contient une liste de tous les comportements possibles, avec des activités visant à traiter chaque déterminant comportemental, n'a aucune chance de réussir dans des environnements aux ressources limitées. Plus important encore, le public ne réagira pas à un trop grand nombre de messages : en sacrifiant le nombre de messages transmis, on obtient une meilleure mémorisation </a:t>
            </a:r>
            <a:endParaRPr/>
          </a:p>
        </p:txBody>
      </p:sp>
      <p:sp>
        <p:nvSpPr>
          <p:cNvPr id="106" name="Google Shape;10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FR" sz="1200" u="none" strike="noStrike">
                <a:latin typeface="Calibri"/>
                <a:ea typeface="Calibri"/>
                <a:cs typeface="Calibri"/>
                <a:sym typeface="Calibri"/>
              </a:rPr>
              <a:t>Note pour l'animateur : se référer aux ordres du jour des parties prenantes (jours 1-3) ainsi qu'au modèle de termes des références des parties prenantes</a:t>
            </a:r>
            <a:endParaRPr/>
          </a:p>
        </p:txBody>
      </p:sp>
      <p:sp>
        <p:nvSpPr>
          <p:cNvPr id="113" name="Google Shape;11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FR" sz="1200" u="none" strike="noStrike">
                <a:latin typeface="Calibri"/>
                <a:ea typeface="Calibri"/>
                <a:cs typeface="Calibri"/>
                <a:sym typeface="Calibri"/>
              </a:rPr>
              <a:t>Notes pour l'animateur : se référer aux directives du modèle de stratégie pour un exemple de contenu d'analyse de situation. Le guide pratique suivant peut être utile </a:t>
            </a:r>
            <a:r>
              <a:rPr b="0" i="0" lang="fr-FR" sz="1200" u="sng" strike="noStrike">
                <a:solidFill>
                  <a:srgbClr val="0563C1"/>
                </a:solidFill>
                <a:latin typeface="Calibri"/>
                <a:ea typeface="Calibri"/>
                <a:cs typeface="Calibri"/>
                <a:sym typeface="Calibri"/>
                <a:hlinkClick r:id="rId2">
                  <a:extLst>
                    <a:ext uri="{A12FA001-AC4F-418D-AE19-62706E023703}">
                      <ahyp:hlinkClr val="tx"/>
                    </a:ext>
                  </a:extLst>
                </a:hlinkClick>
              </a:rPr>
              <a:t>: https://www.thecompassforsbc.org/how-to-guides/how-conduct-situation-analysis</a:t>
            </a:r>
            <a:endParaRPr/>
          </a:p>
        </p:txBody>
      </p:sp>
      <p:sp>
        <p:nvSpPr>
          <p:cNvPr id="127" name="Google Shape;12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FR" sz="1200" u="none" strike="noStrike">
                <a:latin typeface="Calibri"/>
                <a:ea typeface="Calibri"/>
                <a:cs typeface="Calibri"/>
                <a:sym typeface="Calibri"/>
              </a:rPr>
              <a:t>Notes pour l'animateur : se référer au guide du modèle de stratégie pour des exemples d'analyses du public cible et d'approches de communication stratégique. </a:t>
            </a:r>
            <a:endParaRPr/>
          </a:p>
        </p:txBody>
      </p:sp>
      <p:sp>
        <p:nvSpPr>
          <p:cNvPr id="134" name="Google Shape;13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FR" sz="1200" u="none" strike="noStrike">
                <a:latin typeface="Calibri"/>
                <a:ea typeface="Calibri"/>
                <a:cs typeface="Calibri"/>
                <a:sym typeface="Calibri"/>
              </a:rPr>
              <a:t>Notes pour l'animateur : se référer au guide du modèle de stratégie pour des exemples de plans de communication spécifiques au comportement</a:t>
            </a:r>
            <a:endParaRPr/>
          </a:p>
        </p:txBody>
      </p:sp>
      <p:sp>
        <p:nvSpPr>
          <p:cNvPr id="141" name="Google Shape;14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3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3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title"/>
          </p:nvPr>
        </p:nvSpPr>
        <p:spPr>
          <a:xfrm>
            <a:off x="831850" y="5347943"/>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libri"/>
              <a:buNone/>
            </a:pPr>
            <a:r>
              <a:rPr b="0" i="0" lang="fr-FR" sz="4000" u="none" strike="noStrike">
                <a:latin typeface="Calibri"/>
                <a:ea typeface="Calibri"/>
                <a:cs typeface="Calibri"/>
                <a:sym typeface="Calibri"/>
              </a:rPr>
              <a:t>Aperçu Journée 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0" i="0" lang="fr-FR" sz="4400" u="none" strike="noStrike">
                <a:latin typeface="Calibri"/>
                <a:ea typeface="Calibri"/>
                <a:cs typeface="Calibri"/>
                <a:sym typeface="Calibri"/>
              </a:rPr>
              <a:t>Description des tendances</a:t>
            </a:r>
            <a:endParaRPr/>
          </a:p>
        </p:txBody>
      </p:sp>
      <p:sp>
        <p:nvSpPr>
          <p:cNvPr id="156" name="Google Shape;156;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b="0" i="0" lang="fr-FR" sz="2800" u="none" strike="noStrike">
                <a:latin typeface="Calibri"/>
                <a:ea typeface="Calibri"/>
                <a:cs typeface="Calibri"/>
                <a:sym typeface="Calibri"/>
              </a:rPr>
              <a:t>Où en étions-nous au début de la dernière stratégie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b="0" i="0" lang="fr-FR" sz="2800" u="none" strike="noStrike">
                <a:latin typeface="Calibri"/>
                <a:ea typeface="Calibri"/>
                <a:cs typeface="Calibri"/>
                <a:sym typeface="Calibri"/>
              </a:rPr>
              <a:t>Où en sommes-nous maintenant ?</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0" i="0" lang="fr-FR" sz="4400" u="none" strike="noStrike">
                <a:latin typeface="Calibri"/>
                <a:ea typeface="Calibri"/>
                <a:cs typeface="Calibri"/>
                <a:sym typeface="Calibri"/>
              </a:rPr>
              <a:t>Comment en sommes-nous arrivés là ?</a:t>
            </a:r>
            <a:endParaRPr/>
          </a:p>
        </p:txBody>
      </p:sp>
      <p:sp>
        <p:nvSpPr>
          <p:cNvPr id="163" name="Google Shape;163;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b="0" i="0" lang="fr-FR" sz="2800" u="none" strike="noStrike">
                <a:latin typeface="Calibri"/>
                <a:ea typeface="Calibri"/>
                <a:cs typeface="Calibri"/>
                <a:sym typeface="Calibri"/>
              </a:rPr>
              <a:t>Explications possibles des tendances - changements socio-économiques, produits de base, politiques, environnement médiatique, etc.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0" i="0" lang="fr-FR" sz="4400" u="none" strike="noStrike">
                <a:latin typeface="Calibri"/>
                <a:ea typeface="Calibri"/>
                <a:cs typeface="Calibri"/>
                <a:sym typeface="Calibri"/>
              </a:rPr>
              <a:t>Programmation de CSC</a:t>
            </a:r>
            <a:endParaRPr/>
          </a:p>
        </p:txBody>
      </p:sp>
      <p:sp>
        <p:nvSpPr>
          <p:cNvPr id="170" name="Google Shape;170;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b="0" i="0" lang="fr-FR" sz="2800" u="none" strike="noStrike">
                <a:latin typeface="Calibri"/>
                <a:ea typeface="Calibri"/>
                <a:cs typeface="Calibri"/>
                <a:sym typeface="Calibri"/>
              </a:rPr>
              <a:t>Quels efforts ont été déployés dans votre zone thématique au cours de cette période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0" i="0" lang="fr-FR" sz="4400" u="none" strike="noStrike">
                <a:latin typeface="Calibri"/>
                <a:ea typeface="Calibri"/>
                <a:cs typeface="Calibri"/>
                <a:sym typeface="Calibri"/>
              </a:rPr>
              <a:t>Que ne savons-nous pas ?</a:t>
            </a:r>
            <a:endParaRPr/>
          </a:p>
        </p:txBody>
      </p:sp>
      <p:sp>
        <p:nvSpPr>
          <p:cNvPr id="176" name="Google Shape;176;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b="0" i="0" lang="fr-FR" sz="2800" u="none" strike="noStrike">
                <a:latin typeface="Calibri"/>
                <a:ea typeface="Calibri"/>
                <a:cs typeface="Calibri"/>
                <a:sym typeface="Calibri"/>
              </a:rPr>
              <a:t>Données incomplètes ou manquantes</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b="0" i="0" lang="fr-FR" sz="2800" u="none" strike="noStrike">
                <a:latin typeface="Calibri"/>
                <a:ea typeface="Calibri"/>
                <a:cs typeface="Calibri"/>
                <a:sym typeface="Calibri"/>
              </a:rPr>
              <a:t>Possibilités de collecte de données</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b="1" i="0" lang="fr-FR" sz="2800" u="none" strike="noStrike">
                <a:latin typeface="Calibri"/>
                <a:ea typeface="Calibri"/>
                <a:cs typeface="Calibri"/>
                <a:sym typeface="Calibri"/>
              </a:rPr>
              <a:t>Une idée passionnante : Qu'est-ce qui vous a intéressé et que vous aimeriez essayer, si on vous en donne l'occasion</a:t>
            </a:r>
            <a:r>
              <a:rPr b="0" i="0" lang="fr-FR" sz="2800" u="none" strike="noStrike">
                <a:latin typeface="Calibri"/>
                <a:ea typeface="Calibri"/>
                <a:cs typeface="Calibri"/>
                <a:sym typeface="Calibri"/>
              </a:rPr>
              <a:t>? </a:t>
            </a:r>
            <a:endParaRPr/>
          </a:p>
          <a:p>
            <a:pPr indent="0" lvl="0" marL="0" rtl="0" algn="l">
              <a:lnSpc>
                <a:spcPct val="90000"/>
              </a:lnSpc>
              <a:spcBef>
                <a:spcPts val="1000"/>
              </a:spcBef>
              <a:spcAft>
                <a:spcPts val="0"/>
              </a:spcAft>
              <a:buClr>
                <a:schemeClr val="dk1"/>
              </a:buClr>
              <a:buSzPts val="2800"/>
              <a:buNone/>
            </a:pPr>
            <a:br>
              <a:rPr b="0" i="0" lang="fr-FR" sz="2800" u="none" strike="noStrike">
                <a:latin typeface="Calibri"/>
                <a:ea typeface="Calibri"/>
                <a:cs typeface="Calibri"/>
                <a:sym typeface="Calibri"/>
              </a:rPr>
            </a:br>
            <a:r>
              <a:rPr b="0" i="0" lang="fr-FR" sz="2800" u="none" strike="noStrike">
                <a:latin typeface="Calibri"/>
                <a:ea typeface="Calibri"/>
                <a:cs typeface="Calibri"/>
                <a:sym typeface="Calibri"/>
              </a:rPr>
              <a:t>Se concentrer sur la collecte, la mesure ou l'utilisation des données</a:t>
            </a:r>
            <a:br>
              <a:rPr b="0" i="0" lang="fr-FR" sz="2800" u="none" strike="noStrike">
                <a:latin typeface="Calibri"/>
                <a:ea typeface="Calibri"/>
                <a:cs typeface="Calibri"/>
                <a:sym typeface="Calibri"/>
              </a:rPr>
            </a:b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1" name="Shape 181"/>
        <p:cNvGrpSpPr/>
        <p:nvPr/>
      </p:nvGrpSpPr>
      <p:grpSpPr>
        <a:xfrm>
          <a:off x="0" y="0"/>
          <a:ext cx="0" cy="0"/>
          <a:chOff x="0" y="0"/>
          <a:chExt cx="0" cy="0"/>
        </a:xfrm>
      </p:grpSpPr>
      <p:pic>
        <p:nvPicPr>
          <p:cNvPr id="182" name="Google Shape;182;p14"/>
          <p:cNvPicPr preferRelativeResize="0"/>
          <p:nvPr/>
        </p:nvPicPr>
        <p:blipFill rotWithShape="1">
          <a:blip r:embed="rId3">
            <a:alphaModFix/>
          </a:blip>
          <a:srcRect b="0" l="0" r="0" t="0"/>
          <a:stretch/>
        </p:blipFill>
        <p:spPr>
          <a:xfrm>
            <a:off x="2603500" y="1206500"/>
            <a:ext cx="6985000" cy="4445000"/>
          </a:xfrm>
          <a:prstGeom prst="rect">
            <a:avLst/>
          </a:prstGeom>
          <a:noFill/>
          <a:ln>
            <a:noFill/>
          </a:ln>
        </p:spPr>
      </p:pic>
      <p:sp>
        <p:nvSpPr>
          <p:cNvPr id="183" name="Google Shape;183;p14"/>
          <p:cNvSpPr/>
          <p:nvPr/>
        </p:nvSpPr>
        <p:spPr>
          <a:xfrm>
            <a:off x="5156617" y="5351489"/>
            <a:ext cx="2338465" cy="300011"/>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5"/>
          <p:cNvSpPr txBox="1"/>
          <p:nvPr>
            <p:ph type="title"/>
          </p:nvPr>
        </p:nvSpPr>
        <p:spPr>
          <a:xfrm>
            <a:off x="831850" y="5347943"/>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libri"/>
              <a:buNone/>
            </a:pPr>
            <a:r>
              <a:rPr b="0" i="0" lang="fr-FR" sz="4000" u="none" strike="noStrike">
                <a:highlight>
                  <a:srgbClr val="000000"/>
                </a:highlight>
                <a:latin typeface="Calibri"/>
                <a:ea typeface="Calibri"/>
                <a:cs typeface="Calibri"/>
                <a:sym typeface="Calibri"/>
              </a:rPr>
              <a:t>Vision partagée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16"/>
          <p:cNvPicPr preferRelativeResize="0"/>
          <p:nvPr/>
        </p:nvPicPr>
        <p:blipFill rotWithShape="1">
          <a:blip r:embed="rId3">
            <a:alphaModFix/>
          </a:blip>
          <a:srcRect b="0" l="0" r="0" t="0"/>
          <a:stretch/>
        </p:blipFill>
        <p:spPr>
          <a:xfrm>
            <a:off x="0" y="0"/>
            <a:ext cx="12192000" cy="7312874"/>
          </a:xfrm>
          <a:prstGeom prst="rect">
            <a:avLst/>
          </a:prstGeom>
          <a:noFill/>
          <a:ln>
            <a:noFill/>
          </a:ln>
        </p:spPr>
      </p:pic>
      <p:sp>
        <p:nvSpPr>
          <p:cNvPr id="195" name="Google Shape;195;p16"/>
          <p:cNvSpPr txBox="1"/>
          <p:nvPr>
            <p:ph type="title"/>
          </p:nvPr>
        </p:nvSpPr>
        <p:spPr>
          <a:xfrm>
            <a:off x="1676412" y="3"/>
            <a:ext cx="10515600" cy="13257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lt1"/>
              </a:buClr>
              <a:buSzPts val="5400"/>
              <a:buFont typeface="Calibri"/>
              <a:buNone/>
            </a:pPr>
            <a:r>
              <a:rPr b="1" i="0" lang="fr-FR" sz="5400" u="none" strike="noStrike">
                <a:solidFill>
                  <a:srgbClr val="FFFFFF"/>
                </a:solidFill>
                <a:latin typeface="Calibri"/>
                <a:ea typeface="Calibri"/>
                <a:cs typeface="Calibri"/>
                <a:sym typeface="Calibri"/>
              </a:rPr>
              <a:t>Une journée dans la vie</a:t>
            </a:r>
            <a:endParaRPr b="1" sz="5400">
              <a:solidFill>
                <a:schemeClr val="lt1"/>
              </a:solidFill>
            </a:endParaRPr>
          </a:p>
          <a:p>
            <a:pPr indent="0" lvl="0" marL="0" rtl="0" algn="r">
              <a:lnSpc>
                <a:spcPct val="90000"/>
              </a:lnSpc>
              <a:spcBef>
                <a:spcPts val="0"/>
              </a:spcBef>
              <a:spcAft>
                <a:spcPts val="0"/>
              </a:spcAft>
              <a:buClr>
                <a:schemeClr val="lt1"/>
              </a:buClr>
              <a:buSzPts val="5400"/>
              <a:buFont typeface="Calibri"/>
              <a:buNone/>
            </a:pPr>
            <a:r>
              <a:rPr b="1" i="0" lang="fr-FR" sz="5400" u="none" strike="noStrike">
                <a:solidFill>
                  <a:srgbClr val="FFFFFF"/>
                </a:solidFill>
                <a:latin typeface="Calibri"/>
                <a:ea typeface="Calibri"/>
                <a:cs typeface="Calibri"/>
                <a:sym typeface="Calibri"/>
              </a:rPr>
              <a:t>(mise à jour pour votre pays)</a:t>
            </a:r>
            <a:endParaRPr b="1" sz="5400">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0" i="0" lang="fr-FR" sz="4400" u="none" strike="noStrike">
                <a:latin typeface="Calibri"/>
                <a:ea typeface="Calibri"/>
                <a:cs typeface="Calibri"/>
                <a:sym typeface="Calibri"/>
              </a:rPr>
              <a:t>Vision partagée</a:t>
            </a:r>
            <a:endParaRPr/>
          </a:p>
        </p:txBody>
      </p:sp>
      <p:sp>
        <p:nvSpPr>
          <p:cNvPr id="201" name="Google Shape;201;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b="0" i="0" lang="fr-FR" sz="2800" u="none" strike="noStrike">
                <a:latin typeface="Calibri"/>
                <a:ea typeface="Calibri"/>
                <a:cs typeface="Calibri"/>
                <a:sym typeface="Calibri"/>
              </a:rPr>
              <a:t>Une déclaration de vision commune :</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b="0" i="0" lang="fr-FR" sz="2800" u="none" strike="noStrike">
                <a:latin typeface="Calibri"/>
                <a:ea typeface="Calibri"/>
                <a:cs typeface="Calibri"/>
                <a:sym typeface="Calibri"/>
              </a:rPr>
              <a:t>Clarifie ce qui est important</a:t>
            </a:r>
            <a:endParaRPr/>
          </a:p>
          <a:p>
            <a:pPr indent="-228600" lvl="0" marL="228600" rtl="0" algn="l">
              <a:lnSpc>
                <a:spcPct val="90000"/>
              </a:lnSpc>
              <a:spcBef>
                <a:spcPts val="1000"/>
              </a:spcBef>
              <a:spcAft>
                <a:spcPts val="0"/>
              </a:spcAft>
              <a:buClr>
                <a:schemeClr val="dk1"/>
              </a:buClr>
              <a:buSzPts val="2800"/>
              <a:buChar char="•"/>
            </a:pPr>
            <a:r>
              <a:rPr b="0" i="0" lang="fr-FR" sz="2800" u="none" strike="noStrike">
                <a:latin typeface="Calibri"/>
                <a:ea typeface="Calibri"/>
                <a:cs typeface="Calibri"/>
                <a:sym typeface="Calibri"/>
              </a:rPr>
              <a:t>Illustre ce que vous voulez faire à l'avenir</a:t>
            </a:r>
            <a:endParaRPr/>
          </a:p>
          <a:p>
            <a:pPr indent="-228600" lvl="0" marL="228600" rtl="0" algn="l">
              <a:lnSpc>
                <a:spcPct val="90000"/>
              </a:lnSpc>
              <a:spcBef>
                <a:spcPts val="1000"/>
              </a:spcBef>
              <a:spcAft>
                <a:spcPts val="0"/>
              </a:spcAft>
              <a:buClr>
                <a:schemeClr val="dk1"/>
              </a:buClr>
              <a:buSzPts val="2800"/>
              <a:buChar char="•"/>
            </a:pPr>
            <a:r>
              <a:rPr b="0" i="0" lang="fr-FR" sz="2800" u="none" strike="noStrike">
                <a:latin typeface="Calibri"/>
                <a:ea typeface="Calibri"/>
                <a:cs typeface="Calibri"/>
                <a:sym typeface="Calibri"/>
              </a:rPr>
              <a:t>Guide le processus de conception et de développement de la stratégie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0" i="0" lang="fr-FR" sz="4400" u="none" strike="noStrike">
                <a:latin typeface="Calibri"/>
                <a:ea typeface="Calibri"/>
                <a:cs typeface="Calibri"/>
                <a:sym typeface="Calibri"/>
              </a:rPr>
              <a:t>Exemple de déclaration de vision : Zimbabwe</a:t>
            </a:r>
            <a:endParaRPr/>
          </a:p>
        </p:txBody>
      </p:sp>
      <p:sp>
        <p:nvSpPr>
          <p:cNvPr id="207" name="Google Shape;207;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400"/>
              <a:buNone/>
            </a:pPr>
            <a:r>
              <a:rPr b="0" i="1" lang="fr-FR" sz="4400" u="none" strike="noStrike">
                <a:latin typeface="Calibri"/>
                <a:ea typeface="Calibri"/>
                <a:cs typeface="Calibri"/>
                <a:sym typeface="Calibri"/>
              </a:rPr>
              <a:t>"Avoir un Zimbabwe sans paludisme grâce à des communautés habilitées qui ont les connaissances et les compétences nécessaires pour se protéger du paludisme".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0" i="0" lang="fr-FR" sz="4400" u="none" strike="noStrike">
                <a:latin typeface="Calibri"/>
                <a:ea typeface="Calibri"/>
                <a:cs typeface="Calibri"/>
                <a:sym typeface="Calibri"/>
              </a:rPr>
              <a:t>Exemple de déclaration de vision : Liberia</a:t>
            </a:r>
            <a:endParaRPr/>
          </a:p>
        </p:txBody>
      </p:sp>
      <p:sp>
        <p:nvSpPr>
          <p:cNvPr id="213" name="Google Shape;213;p1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400"/>
              <a:buNone/>
            </a:pPr>
            <a:r>
              <a:rPr b="0" i="1" lang="fr-FR" sz="4400" u="none" strike="noStrike">
                <a:latin typeface="Calibri"/>
                <a:ea typeface="Calibri"/>
                <a:cs typeface="Calibri"/>
                <a:sym typeface="Calibri"/>
              </a:rPr>
              <a:t>"La vision du programme de lutte contre le paludisme au Liberia est un Liberia plus sain, avec un accès universel à des interventions de haute qualité contre le paludisme, sans décès dus à cette maladie".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0" i="0" lang="fr-FR" sz="4400" u="none" strike="noStrike">
                <a:latin typeface="Calibri"/>
                <a:ea typeface="Calibri"/>
                <a:cs typeface="Calibri"/>
                <a:sym typeface="Calibri"/>
              </a:rPr>
              <a:t>Les objectifs de l'atelier des parties prenantes sont de répondre :</a:t>
            </a:r>
            <a:endParaRPr/>
          </a:p>
        </p:txBody>
      </p:sp>
      <p:sp>
        <p:nvSpPr>
          <p:cNvPr id="95" name="Google Shape;95;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514350" lvl="0" marL="514350" rtl="0" algn="l">
              <a:lnSpc>
                <a:spcPct val="90000"/>
              </a:lnSpc>
              <a:spcBef>
                <a:spcPts val="0"/>
              </a:spcBef>
              <a:spcAft>
                <a:spcPts val="0"/>
              </a:spcAft>
              <a:buClr>
                <a:schemeClr val="dk1"/>
              </a:buClr>
              <a:buSzPts val="2800"/>
              <a:buFont typeface="Calibri"/>
              <a:buAutoNum type="arabicPeriod"/>
            </a:pPr>
            <a:r>
              <a:rPr b="0" i="0" lang="fr-FR" sz="2800" u="none" strike="noStrike">
                <a:latin typeface="Calibri"/>
                <a:ea typeface="Calibri"/>
                <a:cs typeface="Calibri"/>
                <a:sym typeface="Calibri"/>
              </a:rPr>
              <a:t>Où en sommes-nous maintenant ?</a:t>
            </a:r>
            <a:endParaRPr/>
          </a:p>
          <a:p>
            <a:pPr indent="-514350" lvl="0" marL="514350" rtl="0" algn="l">
              <a:lnSpc>
                <a:spcPct val="90000"/>
              </a:lnSpc>
              <a:spcBef>
                <a:spcPts val="1000"/>
              </a:spcBef>
              <a:spcAft>
                <a:spcPts val="0"/>
              </a:spcAft>
              <a:buClr>
                <a:schemeClr val="dk1"/>
              </a:buClr>
              <a:buSzPts val="2800"/>
              <a:buFont typeface="Calibri"/>
              <a:buAutoNum type="arabicPeriod"/>
            </a:pPr>
            <a:r>
              <a:rPr b="0" i="0" lang="fr-FR" sz="2800" u="none" strike="noStrike">
                <a:latin typeface="Calibri"/>
                <a:ea typeface="Calibri"/>
                <a:cs typeface="Calibri"/>
                <a:sym typeface="Calibri"/>
              </a:rPr>
              <a:t>Où voulons-nous aller ?</a:t>
            </a:r>
            <a:endParaRPr/>
          </a:p>
          <a:p>
            <a:pPr indent="-514350" lvl="0" marL="514350" rtl="0" algn="l">
              <a:lnSpc>
                <a:spcPct val="90000"/>
              </a:lnSpc>
              <a:spcBef>
                <a:spcPts val="1000"/>
              </a:spcBef>
              <a:spcAft>
                <a:spcPts val="0"/>
              </a:spcAft>
              <a:buClr>
                <a:schemeClr val="dk1"/>
              </a:buClr>
              <a:buSzPts val="2800"/>
              <a:buFont typeface="Calibri"/>
              <a:buAutoNum type="arabicPeriod"/>
            </a:pPr>
            <a:r>
              <a:rPr b="0" i="0" lang="fr-FR" sz="2800" u="none" strike="noStrike">
                <a:latin typeface="Calibri"/>
                <a:ea typeface="Calibri"/>
                <a:cs typeface="Calibri"/>
                <a:sym typeface="Calibri"/>
              </a:rPr>
              <a:t>Comment en sommes-nous arrivés là ?</a:t>
            </a:r>
            <a:endParaRPr/>
          </a:p>
          <a:p>
            <a:pPr indent="-514350" lvl="0" marL="514350" rtl="0" algn="l">
              <a:lnSpc>
                <a:spcPct val="90000"/>
              </a:lnSpc>
              <a:spcBef>
                <a:spcPts val="1000"/>
              </a:spcBef>
              <a:spcAft>
                <a:spcPts val="0"/>
              </a:spcAft>
              <a:buClr>
                <a:schemeClr val="dk1"/>
              </a:buClr>
              <a:buSzPts val="2800"/>
              <a:buFont typeface="Calibri"/>
              <a:buAutoNum type="arabicPeriod"/>
            </a:pPr>
            <a:r>
              <a:rPr b="0" i="0" lang="fr-FR" sz="2800" u="none" strike="noStrike">
                <a:latin typeface="Calibri"/>
                <a:ea typeface="Calibri"/>
                <a:cs typeface="Calibri"/>
                <a:sym typeface="Calibri"/>
              </a:rPr>
              <a:t>Comment saurons-nous si nous arrivons à destination ?</a:t>
            </a:r>
            <a:endParaRPr/>
          </a:p>
          <a:p>
            <a:pPr indent="-514350" lvl="0" marL="514350" rtl="0" algn="l">
              <a:lnSpc>
                <a:spcPct val="90000"/>
              </a:lnSpc>
              <a:spcBef>
                <a:spcPts val="1000"/>
              </a:spcBef>
              <a:spcAft>
                <a:spcPts val="0"/>
              </a:spcAft>
              <a:buClr>
                <a:schemeClr val="dk1"/>
              </a:buClr>
              <a:buSzPts val="2800"/>
              <a:buFont typeface="Calibri"/>
              <a:buAutoNum type="arabicPeriod"/>
            </a:pPr>
            <a:r>
              <a:rPr b="0" i="0" lang="fr-FR" sz="2800" u="none" strike="noStrike">
                <a:latin typeface="Calibri"/>
                <a:ea typeface="Calibri"/>
                <a:cs typeface="Calibri"/>
                <a:sym typeface="Calibri"/>
              </a:rPr>
              <a:t>Comment saurons-nous quand nous y serons ?</a:t>
            </a:r>
            <a:endParaRPr/>
          </a:p>
          <a:p>
            <a:pPr indent="-336550" lvl="0" marL="514350" rtl="0" algn="l">
              <a:lnSpc>
                <a:spcPct val="90000"/>
              </a:lnSpc>
              <a:spcBef>
                <a:spcPts val="1000"/>
              </a:spcBef>
              <a:spcAft>
                <a:spcPts val="0"/>
              </a:spcAft>
              <a:buClr>
                <a:schemeClr val="dk1"/>
              </a:buClr>
              <a:buSzPts val="2800"/>
              <a:buFont typeface="Calibri"/>
              <a:buNone/>
            </a:pPr>
            <a:r>
              <a:t/>
            </a:r>
            <a:endParaRPr/>
          </a:p>
          <a:p>
            <a:pPr indent="-336550" lvl="0" marL="514350" rtl="0" algn="l">
              <a:lnSpc>
                <a:spcPct val="90000"/>
              </a:lnSpc>
              <a:spcBef>
                <a:spcPts val="1000"/>
              </a:spcBef>
              <a:spcAft>
                <a:spcPts val="0"/>
              </a:spcAft>
              <a:buClr>
                <a:schemeClr val="dk1"/>
              </a:buClr>
              <a:buSzPts val="2800"/>
              <a:buFont typeface="Calibri"/>
              <a:buNone/>
            </a:pPr>
            <a:r>
              <a:t/>
            </a:r>
            <a:endParaRPr/>
          </a:p>
          <a:p>
            <a:pPr indent="-336550" lvl="0" marL="514350" rtl="0" algn="l">
              <a:lnSpc>
                <a:spcPct val="90000"/>
              </a:lnSpc>
              <a:spcBef>
                <a:spcPts val="1000"/>
              </a:spcBef>
              <a:spcAft>
                <a:spcPts val="0"/>
              </a:spcAft>
              <a:buClr>
                <a:schemeClr val="dk1"/>
              </a:buClr>
              <a:buSzPts val="2800"/>
              <a:buFont typeface="Calibri"/>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i="0" lang="fr-FR" sz="4400" u="none" strike="noStrike">
                <a:latin typeface="Calibri"/>
                <a:ea typeface="Calibri"/>
                <a:cs typeface="Calibri"/>
                <a:sym typeface="Calibri"/>
              </a:rPr>
              <a:t>Instructions</a:t>
            </a:r>
            <a:br>
              <a:rPr b="1" i="0" lang="fr-FR" sz="4400" u="none" strike="noStrike">
                <a:latin typeface="Calibri"/>
                <a:ea typeface="Calibri"/>
                <a:cs typeface="Calibri"/>
                <a:sym typeface="Calibri"/>
              </a:rPr>
            </a:br>
            <a:endParaRPr b="1"/>
          </a:p>
        </p:txBody>
      </p:sp>
      <p:sp>
        <p:nvSpPr>
          <p:cNvPr id="219" name="Google Shape;219;p20"/>
          <p:cNvSpPr txBox="1"/>
          <p:nvPr>
            <p:ph idx="1" type="body"/>
          </p:nvPr>
        </p:nvSpPr>
        <p:spPr>
          <a:xfrm>
            <a:off x="838200" y="1409075"/>
            <a:ext cx="10515600" cy="4767888"/>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dk1"/>
              </a:buClr>
              <a:buSzPts val="4335"/>
              <a:buNone/>
            </a:pPr>
            <a:r>
              <a:rPr b="0" i="0" lang="fr-FR" sz="4300" u="none" strike="noStrike">
                <a:latin typeface="Calibri"/>
                <a:ea typeface="Calibri"/>
                <a:cs typeface="Calibri"/>
                <a:sym typeface="Calibri"/>
              </a:rPr>
              <a:t>Notez individuellement : "Nous sommes en 2022 et le CSC du paludisme a connu un succès foudroyant." À quoi ressemble pour vous le succès dans la communication sur le paludisme ? </a:t>
            </a:r>
            <a:endParaRPr/>
          </a:p>
          <a:p>
            <a:pPr indent="0" lvl="0" marL="0" rtl="0" algn="l">
              <a:lnSpc>
                <a:spcPct val="70000"/>
              </a:lnSpc>
              <a:spcBef>
                <a:spcPts val="1000"/>
              </a:spcBef>
              <a:spcAft>
                <a:spcPts val="0"/>
              </a:spcAft>
              <a:buClr>
                <a:schemeClr val="dk1"/>
              </a:buClr>
              <a:buSzPts val="4335"/>
              <a:buNone/>
            </a:pPr>
            <a:r>
              <a:t/>
            </a:r>
            <a:endParaRPr sz="4335"/>
          </a:p>
          <a:p>
            <a:pPr indent="0" lvl="0" marL="0" rtl="0" algn="l">
              <a:lnSpc>
                <a:spcPct val="70000"/>
              </a:lnSpc>
              <a:spcBef>
                <a:spcPts val="1000"/>
              </a:spcBef>
              <a:spcAft>
                <a:spcPts val="0"/>
              </a:spcAft>
              <a:buClr>
                <a:schemeClr val="dk1"/>
              </a:buClr>
              <a:buSzPts val="4335"/>
              <a:buNone/>
            </a:pPr>
            <a:r>
              <a:rPr b="0" i="0" lang="fr-FR" sz="4300" u="none" strike="noStrike">
                <a:latin typeface="Calibri"/>
                <a:ea typeface="Calibri"/>
                <a:cs typeface="Calibri"/>
                <a:sym typeface="Calibri"/>
              </a:rPr>
              <a:t>Ensuite, en groupes, partagez vos déclarations, puis nommez deux déclarations que vous préférez.  N'hésitez pas à adapter les déclarations partagées par les membres de votre groupe. </a:t>
            </a:r>
            <a:endParaRPr sz="238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i="0" lang="fr-FR" sz="4400" u="none" strike="noStrike">
                <a:latin typeface="Calibri"/>
                <a:ea typeface="Calibri"/>
                <a:cs typeface="Calibri"/>
                <a:sym typeface="Calibri"/>
              </a:rPr>
              <a:t>Instructions (partie 2)</a:t>
            </a:r>
            <a:endParaRPr/>
          </a:p>
        </p:txBody>
      </p:sp>
      <p:sp>
        <p:nvSpPr>
          <p:cNvPr id="226" name="Google Shape;226;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3200"/>
              <a:buChar char="•"/>
            </a:pPr>
            <a:r>
              <a:rPr b="0" i="0" lang="fr-FR" sz="3200" u="none" strike="noStrike">
                <a:latin typeface="Calibri"/>
                <a:ea typeface="Calibri"/>
                <a:cs typeface="Calibri"/>
                <a:sym typeface="Calibri"/>
              </a:rPr>
              <a:t>Les participants se lèvent et apposent un autocollant sur les éléments qu'ils ont aimés. </a:t>
            </a:r>
            <a:endParaRPr/>
          </a:p>
          <a:p>
            <a:pPr indent="0" lvl="0" marL="0" rtl="0" algn="l">
              <a:lnSpc>
                <a:spcPct val="90000"/>
              </a:lnSpc>
              <a:spcBef>
                <a:spcPts val="1000"/>
              </a:spcBef>
              <a:spcAft>
                <a:spcPts val="0"/>
              </a:spcAft>
              <a:buClr>
                <a:schemeClr val="dk1"/>
              </a:buClr>
              <a:buSzPts val="3200"/>
              <a:buNone/>
            </a:pPr>
            <a:r>
              <a:t/>
            </a:r>
            <a:endParaRPr sz="3200"/>
          </a:p>
          <a:p>
            <a:pPr indent="0" lvl="0" marL="0" rtl="0" algn="l">
              <a:lnSpc>
                <a:spcPct val="90000"/>
              </a:lnSpc>
              <a:spcBef>
                <a:spcPts val="1000"/>
              </a:spcBef>
              <a:spcAft>
                <a:spcPts val="0"/>
              </a:spcAft>
              <a:buClr>
                <a:schemeClr val="dk1"/>
              </a:buClr>
              <a:buSzPts val="3200"/>
              <a:buNone/>
            </a:pPr>
            <a:r>
              <a:rPr b="0" i="0" lang="fr-FR" sz="3200" u="none" strike="noStrike">
                <a:latin typeface="Calibri"/>
                <a:ea typeface="Calibri"/>
                <a:cs typeface="Calibri"/>
                <a:sym typeface="Calibri"/>
              </a:rPr>
              <a:t>Questions de discussion : </a:t>
            </a:r>
            <a:endParaRPr/>
          </a:p>
          <a:p>
            <a:pPr indent="-228600" lvl="0" marL="228600" rtl="0" algn="l">
              <a:lnSpc>
                <a:spcPct val="90000"/>
              </a:lnSpc>
              <a:spcBef>
                <a:spcPts val="1000"/>
              </a:spcBef>
              <a:spcAft>
                <a:spcPts val="0"/>
              </a:spcAft>
              <a:buClr>
                <a:schemeClr val="dk1"/>
              </a:buClr>
              <a:buSzPts val="3200"/>
              <a:buChar char="•"/>
            </a:pPr>
            <a:r>
              <a:rPr b="0" i="0" lang="fr-FR" sz="3200" u="none" strike="noStrike">
                <a:latin typeface="Calibri"/>
                <a:ea typeface="Calibri"/>
                <a:cs typeface="Calibri"/>
                <a:sym typeface="Calibri"/>
              </a:rPr>
              <a:t>Pourquoi avez-vous choisi ces éléments ?</a:t>
            </a:r>
            <a:endParaRPr/>
          </a:p>
          <a:p>
            <a:pPr indent="-228600" lvl="0" marL="228600" rtl="0" algn="l">
              <a:lnSpc>
                <a:spcPct val="90000"/>
              </a:lnSpc>
              <a:spcBef>
                <a:spcPts val="1000"/>
              </a:spcBef>
              <a:spcAft>
                <a:spcPts val="0"/>
              </a:spcAft>
              <a:buClr>
                <a:schemeClr val="dk1"/>
              </a:buClr>
              <a:buSzPts val="3200"/>
              <a:buChar char="•"/>
            </a:pPr>
            <a:r>
              <a:rPr b="0" i="0" lang="fr-FR" sz="3200" u="none" strike="noStrike">
                <a:latin typeface="Calibri"/>
                <a:ea typeface="Calibri"/>
                <a:cs typeface="Calibri"/>
                <a:sym typeface="Calibri"/>
              </a:rPr>
              <a:t>À quoi ressemble le succès au niveau des ménages, de la communauté, du district ou de la province ou au niveau national ? </a:t>
            </a:r>
            <a:endParaRPr/>
          </a:p>
          <a:p>
            <a:pPr indent="-25400" lvl="0" marL="228600" rtl="0" algn="l">
              <a:lnSpc>
                <a:spcPct val="90000"/>
              </a:lnSpc>
              <a:spcBef>
                <a:spcPts val="1000"/>
              </a:spcBef>
              <a:spcAft>
                <a:spcPts val="0"/>
              </a:spcAft>
              <a:buClr>
                <a:schemeClr val="dk1"/>
              </a:buClr>
              <a:buSzPts val="3200"/>
              <a:buNone/>
            </a:pPr>
            <a:r>
              <a:t/>
            </a:r>
            <a:endParaRPr sz="32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2"/>
          <p:cNvSpPr/>
          <p:nvPr/>
        </p:nvSpPr>
        <p:spPr>
          <a:xfrm>
            <a:off x="9218950" y="3657600"/>
            <a:ext cx="2338465" cy="300011"/>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3" name="Google Shape;233;p22"/>
          <p:cNvPicPr preferRelativeResize="0"/>
          <p:nvPr/>
        </p:nvPicPr>
        <p:blipFill rotWithShape="1">
          <a:blip r:embed="rId3">
            <a:alphaModFix/>
          </a:blip>
          <a:srcRect b="0" l="0" r="0" t="0"/>
          <a:stretch/>
        </p:blipFill>
        <p:spPr>
          <a:xfrm>
            <a:off x="5116643" y="0"/>
            <a:ext cx="7075357" cy="7075357"/>
          </a:xfrm>
          <a:prstGeom prst="rect">
            <a:avLst/>
          </a:prstGeom>
          <a:noFill/>
          <a:ln>
            <a:noFill/>
          </a:ln>
        </p:spPr>
      </p:pic>
      <p:sp>
        <p:nvSpPr>
          <p:cNvPr id="234" name="Google Shape;234;p22"/>
          <p:cNvSpPr/>
          <p:nvPr/>
        </p:nvSpPr>
        <p:spPr>
          <a:xfrm>
            <a:off x="0" y="0"/>
            <a:ext cx="9069049" cy="2760689"/>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5" name="Google Shape;235;p22"/>
          <p:cNvSpPr/>
          <p:nvPr/>
        </p:nvSpPr>
        <p:spPr>
          <a:xfrm>
            <a:off x="0" y="2760689"/>
            <a:ext cx="8292059" cy="4314668"/>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6" name="Google Shape;236;p22"/>
          <p:cNvSpPr txBox="1"/>
          <p:nvPr>
            <p:ph type="title"/>
          </p:nvPr>
        </p:nvSpPr>
        <p:spPr>
          <a:xfrm>
            <a:off x="1079291" y="4187811"/>
            <a:ext cx="8844198"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b="0" i="1" lang="fr-FR" sz="4000" u="none" strike="noStrike">
                <a:latin typeface="Calibri"/>
                <a:ea typeface="Calibri"/>
                <a:cs typeface="Calibri"/>
                <a:sym typeface="Calibri"/>
              </a:rPr>
              <a:t>pour ce qui n'apparaît que dans les causes profondes".</a:t>
            </a:r>
            <a:br>
              <a:rPr b="0" i="1" lang="fr-FR" sz="4000" u="none" strike="noStrike">
                <a:latin typeface="Calibri"/>
                <a:ea typeface="Calibri"/>
                <a:cs typeface="Calibri"/>
                <a:sym typeface="Calibri"/>
              </a:rPr>
            </a:br>
            <a:r>
              <a:rPr b="0" i="1" lang="fr-FR" sz="4000" u="none" strike="noStrike">
                <a:latin typeface="Calibri"/>
                <a:ea typeface="Calibri"/>
                <a:cs typeface="Calibri"/>
                <a:sym typeface="Calibri"/>
              </a:rPr>
              <a:t>							</a:t>
            </a:r>
            <a:r>
              <a:rPr b="0" i="1" lang="fr-FR" sz="2400" u="none" strike="noStrike">
                <a:latin typeface="Calibri"/>
                <a:ea typeface="Calibri"/>
                <a:cs typeface="Calibri"/>
                <a:sym typeface="Calibri"/>
              </a:rPr>
              <a:t>-Rumi</a:t>
            </a:r>
            <a:endParaRPr i="1" sz="4000"/>
          </a:p>
        </p:txBody>
      </p:sp>
      <p:sp>
        <p:nvSpPr>
          <p:cNvPr id="237" name="Google Shape;237;p22"/>
          <p:cNvSpPr txBox="1"/>
          <p:nvPr/>
        </p:nvSpPr>
        <p:spPr>
          <a:xfrm>
            <a:off x="1079291" y="776274"/>
            <a:ext cx="9295151"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Calibri"/>
              <a:buNone/>
            </a:pPr>
            <a:r>
              <a:rPr b="0" i="1" lang="fr-FR" sz="4000" u="none" cap="none" strike="noStrike">
                <a:solidFill>
                  <a:srgbClr val="FFFFFF"/>
                </a:solidFill>
                <a:highlight>
                  <a:srgbClr val="000000"/>
                </a:highlight>
                <a:latin typeface="Calibri"/>
                <a:ea typeface="Calibri"/>
                <a:cs typeface="Calibri"/>
                <a:sym typeface="Calibri"/>
              </a:rPr>
              <a:t>"Vous cherchez peut-être parmi les branches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3"/>
          <p:cNvSpPr txBox="1"/>
          <p:nvPr>
            <p:ph type="title"/>
          </p:nvPr>
        </p:nvSpPr>
        <p:spPr>
          <a:xfrm>
            <a:off x="831850" y="5347943"/>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libri"/>
              <a:buNone/>
            </a:pPr>
            <a:r>
              <a:rPr b="0" i="0" lang="fr-FR" sz="4000" u="none" strike="noStrike">
                <a:latin typeface="Calibri"/>
                <a:ea typeface="Calibri"/>
                <a:cs typeface="Calibri"/>
                <a:sym typeface="Calibri"/>
              </a:rPr>
              <a:t>Analyse des causes profondes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0" i="0" lang="fr-FR" sz="4400" u="none" strike="noStrike">
                <a:latin typeface="Calibri"/>
                <a:ea typeface="Calibri"/>
                <a:cs typeface="Calibri"/>
                <a:sym typeface="Calibri"/>
              </a:rPr>
              <a:t>Les facteurs de causalité et la cause première</a:t>
            </a:r>
            <a:endParaRPr/>
          </a:p>
        </p:txBody>
      </p:sp>
      <p:sp>
        <p:nvSpPr>
          <p:cNvPr id="250" name="Google Shape;250;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b="0" i="0" lang="fr-FR" sz="2800" u="none" strike="noStrike">
                <a:latin typeface="Calibri"/>
                <a:ea typeface="Calibri"/>
                <a:cs typeface="Calibri"/>
                <a:sym typeface="Calibri"/>
              </a:rPr>
              <a:t>Quelle séquence d'événements conduit au problème ?</a:t>
            </a:r>
            <a:endParaRPr/>
          </a:p>
          <a:p>
            <a:pPr indent="-228600" lvl="0" marL="228600" rtl="0" algn="l">
              <a:lnSpc>
                <a:spcPct val="90000"/>
              </a:lnSpc>
              <a:spcBef>
                <a:spcPts val="1000"/>
              </a:spcBef>
              <a:spcAft>
                <a:spcPts val="0"/>
              </a:spcAft>
              <a:buClr>
                <a:schemeClr val="dk1"/>
              </a:buClr>
              <a:buSzPts val="2800"/>
              <a:buChar char="•"/>
            </a:pPr>
            <a:r>
              <a:rPr b="0" i="0" lang="fr-FR" sz="2800" u="none" strike="noStrike">
                <a:latin typeface="Calibri"/>
                <a:ea typeface="Calibri"/>
                <a:cs typeface="Calibri"/>
                <a:sym typeface="Calibri"/>
              </a:rPr>
              <a:t>Quelles sont les conditions qui permettent au problème de se produire ?</a:t>
            </a:r>
            <a:endParaRPr/>
          </a:p>
          <a:p>
            <a:pPr indent="-228600" lvl="0" marL="228600" rtl="0" algn="l">
              <a:lnSpc>
                <a:spcPct val="90000"/>
              </a:lnSpc>
              <a:spcBef>
                <a:spcPts val="1000"/>
              </a:spcBef>
              <a:spcAft>
                <a:spcPts val="0"/>
              </a:spcAft>
              <a:buClr>
                <a:schemeClr val="dk1"/>
              </a:buClr>
              <a:buSzPts val="2800"/>
              <a:buChar char="•"/>
            </a:pPr>
            <a:r>
              <a:rPr b="0" i="0" lang="fr-FR" sz="2800" u="none" strike="noStrike">
                <a:latin typeface="Calibri"/>
                <a:ea typeface="Calibri"/>
                <a:cs typeface="Calibri"/>
                <a:sym typeface="Calibri"/>
              </a:rPr>
              <a:t>Quels sont les problèmes qui coexistent avec la cause première qui y contribue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0" i="0" lang="fr-FR" sz="4400" u="none" strike="noStrike">
                <a:latin typeface="Calibri"/>
                <a:ea typeface="Calibri"/>
                <a:cs typeface="Calibri"/>
                <a:sym typeface="Calibri"/>
              </a:rPr>
              <a:t>Objectifs de l'analyse des causes profondes</a:t>
            </a:r>
            <a:endParaRPr/>
          </a:p>
        </p:txBody>
      </p:sp>
      <p:sp>
        <p:nvSpPr>
          <p:cNvPr id="256" name="Google Shape;256;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b="0" i="0" lang="fr-FR" sz="2800" u="none" strike="noStrike">
                <a:latin typeface="Calibri"/>
                <a:ea typeface="Calibri"/>
                <a:cs typeface="Calibri"/>
                <a:sym typeface="Calibri"/>
              </a:rPr>
              <a:t>Connaître la différence entre les </a:t>
            </a:r>
            <a:r>
              <a:rPr b="0" i="0" lang="fr-FR" sz="2800" u="sng" strike="noStrike">
                <a:latin typeface="Calibri"/>
                <a:ea typeface="Calibri"/>
                <a:cs typeface="Calibri"/>
                <a:sym typeface="Calibri"/>
              </a:rPr>
              <a:t>facteurs de causalité</a:t>
            </a:r>
            <a:r>
              <a:rPr b="0" i="0" lang="fr-FR" sz="2800" u="none" strike="noStrike">
                <a:latin typeface="Calibri"/>
                <a:ea typeface="Calibri"/>
                <a:cs typeface="Calibri"/>
                <a:sym typeface="Calibri"/>
              </a:rPr>
              <a:t> et la </a:t>
            </a:r>
            <a:r>
              <a:rPr b="0" i="0" lang="fr-FR" sz="2800" u="sng" strike="noStrike">
                <a:latin typeface="Calibri"/>
                <a:ea typeface="Calibri"/>
                <a:cs typeface="Calibri"/>
                <a:sym typeface="Calibri"/>
              </a:rPr>
              <a:t>cause première </a:t>
            </a:r>
            <a:r>
              <a:rPr b="0" i="0" lang="fr-FR" sz="2800" u="none" strike="noStrike">
                <a:latin typeface="Calibri"/>
                <a:ea typeface="Calibri"/>
                <a:cs typeface="Calibri"/>
                <a:sym typeface="Calibri"/>
              </a:rPr>
              <a:t>d'un problème</a:t>
            </a:r>
            <a:endParaRPr/>
          </a:p>
          <a:p>
            <a:pPr indent="-228600" lvl="0" marL="228600" rtl="0" algn="l">
              <a:lnSpc>
                <a:spcPct val="90000"/>
              </a:lnSpc>
              <a:spcBef>
                <a:spcPts val="1000"/>
              </a:spcBef>
              <a:spcAft>
                <a:spcPts val="0"/>
              </a:spcAft>
              <a:buClr>
                <a:schemeClr val="dk1"/>
              </a:buClr>
              <a:buSzPts val="2800"/>
              <a:buChar char="•"/>
            </a:pPr>
            <a:r>
              <a:rPr b="0" i="0" lang="fr-FR" sz="2800" u="none" strike="noStrike">
                <a:latin typeface="Calibri"/>
                <a:ea typeface="Calibri"/>
                <a:cs typeface="Calibri"/>
                <a:sym typeface="Calibri"/>
              </a:rPr>
              <a:t>Identifier les </a:t>
            </a:r>
            <a:r>
              <a:rPr b="0" i="0" lang="fr-FR" sz="2800" u="sng" strike="noStrike">
                <a:latin typeface="Calibri"/>
                <a:ea typeface="Calibri"/>
                <a:cs typeface="Calibri"/>
                <a:sym typeface="Calibri"/>
              </a:rPr>
              <a:t>facteurs de causalité </a:t>
            </a:r>
            <a:r>
              <a:rPr b="0" i="0" lang="fr-FR" sz="2800" u="none" strike="noStrike">
                <a:latin typeface="Calibri"/>
                <a:ea typeface="Calibri"/>
                <a:cs typeface="Calibri"/>
                <a:sym typeface="Calibri"/>
              </a:rPr>
              <a:t>d'un problème de santé publique (questions qui contribuent au problème en général)</a:t>
            </a:r>
            <a:endParaRPr/>
          </a:p>
          <a:p>
            <a:pPr indent="-228600" lvl="0" marL="228600" rtl="0" algn="l">
              <a:lnSpc>
                <a:spcPct val="90000"/>
              </a:lnSpc>
              <a:spcBef>
                <a:spcPts val="1000"/>
              </a:spcBef>
              <a:spcAft>
                <a:spcPts val="0"/>
              </a:spcAft>
              <a:buClr>
                <a:schemeClr val="dk1"/>
              </a:buClr>
              <a:buSzPts val="2800"/>
              <a:buChar char="•"/>
            </a:pPr>
            <a:r>
              <a:rPr b="0" i="0" lang="fr-FR" sz="2800" u="none" strike="noStrike">
                <a:latin typeface="Calibri"/>
                <a:ea typeface="Calibri"/>
                <a:cs typeface="Calibri"/>
                <a:sym typeface="Calibri"/>
              </a:rPr>
              <a:t>Identifier les </a:t>
            </a:r>
            <a:r>
              <a:rPr b="0" i="0" lang="fr-FR" sz="2800" u="sng" strike="noStrike">
                <a:latin typeface="Calibri"/>
                <a:ea typeface="Calibri"/>
                <a:cs typeface="Calibri"/>
                <a:sym typeface="Calibri"/>
              </a:rPr>
              <a:t>causes profondes </a:t>
            </a:r>
            <a:r>
              <a:rPr b="0" i="0" lang="fr-FR" sz="2800" u="none" strike="noStrike">
                <a:latin typeface="Calibri"/>
                <a:ea typeface="Calibri"/>
                <a:cs typeface="Calibri"/>
                <a:sym typeface="Calibri"/>
              </a:rPr>
              <a:t>d'un problème de santé publique (défis en matière de programmes et de communication)</a:t>
            </a:r>
            <a:endParaRPr/>
          </a:p>
          <a:p>
            <a:pPr indent="-228600" lvl="0" marL="228600" rtl="0" algn="l">
              <a:lnSpc>
                <a:spcPct val="90000"/>
              </a:lnSpc>
              <a:spcBef>
                <a:spcPts val="1000"/>
              </a:spcBef>
              <a:spcAft>
                <a:spcPts val="0"/>
              </a:spcAft>
              <a:buClr>
                <a:schemeClr val="dk1"/>
              </a:buClr>
              <a:buSzPts val="2800"/>
              <a:buChar char="•"/>
            </a:pPr>
            <a:r>
              <a:rPr b="0" i="0" lang="fr-FR" sz="2800" u="none" strike="noStrike">
                <a:latin typeface="Calibri"/>
                <a:ea typeface="Calibri"/>
                <a:cs typeface="Calibri"/>
                <a:sym typeface="Calibri"/>
              </a:rPr>
              <a:t>Identifier et classer les </a:t>
            </a:r>
            <a:r>
              <a:rPr b="0" i="0" lang="fr-FR" sz="2800" u="sng" strike="noStrike">
                <a:latin typeface="Calibri"/>
                <a:ea typeface="Calibri"/>
                <a:cs typeface="Calibri"/>
                <a:sym typeface="Calibri"/>
              </a:rPr>
              <a:t>défis de CSC</a:t>
            </a:r>
            <a:r>
              <a:rPr b="0" i="0" lang="fr-FR" sz="2800" u="none" strike="noStrike">
                <a:latin typeface="Calibri"/>
                <a:ea typeface="Calibri"/>
                <a:cs typeface="Calibri"/>
                <a:sym typeface="Calibri"/>
              </a:rPr>
              <a:t> (les changements que nous pouvons résoudre grâce au CSC)</a:t>
            </a:r>
            <a:endParaRPr u="sng"/>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6"/>
          <p:cNvSpPr/>
          <p:nvPr/>
        </p:nvSpPr>
        <p:spPr>
          <a:xfrm>
            <a:off x="4818183" y="140677"/>
            <a:ext cx="1184031"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Paludisme pendant la grossesse</a:t>
            </a:r>
            <a:endParaRPr b="0" i="0" sz="1400" u="none" cap="none" strike="noStrike">
              <a:solidFill>
                <a:srgbClr val="000000"/>
              </a:solidFill>
              <a:latin typeface="Arial"/>
              <a:ea typeface="Arial"/>
              <a:cs typeface="Arial"/>
              <a:sym typeface="Arial"/>
            </a:endParaRPr>
          </a:p>
        </p:txBody>
      </p:sp>
      <p:cxnSp>
        <p:nvCxnSpPr>
          <p:cNvPr id="263" name="Google Shape;263;p26"/>
          <p:cNvCxnSpPr/>
          <p:nvPr/>
        </p:nvCxnSpPr>
        <p:spPr>
          <a:xfrm flipH="1">
            <a:off x="4196860" y="713459"/>
            <a:ext cx="422031" cy="609600"/>
          </a:xfrm>
          <a:prstGeom prst="straightConnector1">
            <a:avLst/>
          </a:prstGeom>
          <a:noFill/>
          <a:ln cap="flat" cmpd="sng" w="9525">
            <a:solidFill>
              <a:schemeClr val="accent1"/>
            </a:solidFill>
            <a:prstDash val="solid"/>
            <a:miter lim="800000"/>
            <a:headEnd len="sm" w="sm" type="none"/>
            <a:tailEnd len="med" w="med" type="triangle"/>
          </a:ln>
        </p:spPr>
      </p:cxnSp>
      <p:cxnSp>
        <p:nvCxnSpPr>
          <p:cNvPr id="264" name="Google Shape;264;p26"/>
          <p:cNvCxnSpPr/>
          <p:nvPr/>
        </p:nvCxnSpPr>
        <p:spPr>
          <a:xfrm>
            <a:off x="6084271" y="707598"/>
            <a:ext cx="515816" cy="492369"/>
          </a:xfrm>
          <a:prstGeom prst="straightConnector1">
            <a:avLst/>
          </a:prstGeom>
          <a:noFill/>
          <a:ln cap="flat" cmpd="sng" w="9525">
            <a:solidFill>
              <a:schemeClr val="accent1"/>
            </a:solidFill>
            <a:prstDash val="solid"/>
            <a:miter lim="800000"/>
            <a:headEnd len="sm" w="sm" type="none"/>
            <a:tailEnd len="med" w="med" type="triangle"/>
          </a:ln>
        </p:spPr>
      </p:cxnSp>
      <p:sp>
        <p:nvSpPr>
          <p:cNvPr id="265" name="Google Shape;265;p26"/>
          <p:cNvSpPr txBox="1"/>
          <p:nvPr/>
        </p:nvSpPr>
        <p:spPr>
          <a:xfrm>
            <a:off x="6224951" y="249166"/>
            <a:ext cx="1905522"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Problème apparent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7"/>
          <p:cNvSpPr/>
          <p:nvPr/>
        </p:nvSpPr>
        <p:spPr>
          <a:xfrm>
            <a:off x="4818183" y="140677"/>
            <a:ext cx="1184031"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Paludisme pendant la grossesse</a:t>
            </a:r>
            <a:endParaRPr b="0" i="0" sz="1400" u="none" cap="none" strike="noStrike">
              <a:solidFill>
                <a:srgbClr val="000000"/>
              </a:solidFill>
              <a:latin typeface="Arial"/>
              <a:ea typeface="Arial"/>
              <a:cs typeface="Arial"/>
              <a:sym typeface="Arial"/>
            </a:endParaRPr>
          </a:p>
        </p:txBody>
      </p:sp>
      <p:sp>
        <p:nvSpPr>
          <p:cNvPr id="271" name="Google Shape;271;p27"/>
          <p:cNvSpPr/>
          <p:nvPr/>
        </p:nvSpPr>
        <p:spPr>
          <a:xfrm>
            <a:off x="3247292" y="1465386"/>
            <a:ext cx="1184031"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Faible adoption du TPIp</a:t>
            </a:r>
            <a:endParaRPr b="0" i="0" sz="1400" u="none" cap="none" strike="noStrike">
              <a:solidFill>
                <a:srgbClr val="000000"/>
              </a:solidFill>
              <a:latin typeface="Arial"/>
              <a:ea typeface="Arial"/>
              <a:cs typeface="Arial"/>
              <a:sym typeface="Arial"/>
            </a:endParaRPr>
          </a:p>
        </p:txBody>
      </p:sp>
      <p:sp>
        <p:nvSpPr>
          <p:cNvPr id="272" name="Google Shape;272;p27"/>
          <p:cNvSpPr/>
          <p:nvPr/>
        </p:nvSpPr>
        <p:spPr>
          <a:xfrm>
            <a:off x="6224953" y="1465386"/>
            <a:ext cx="1184031"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Fièvre non traitée</a:t>
            </a:r>
            <a:endParaRPr b="0" i="0" sz="1400" u="none" cap="none" strike="noStrike">
              <a:solidFill>
                <a:srgbClr val="000000"/>
              </a:solidFill>
              <a:latin typeface="Arial"/>
              <a:ea typeface="Arial"/>
              <a:cs typeface="Arial"/>
              <a:sym typeface="Arial"/>
            </a:endParaRPr>
          </a:p>
        </p:txBody>
      </p:sp>
      <p:cxnSp>
        <p:nvCxnSpPr>
          <p:cNvPr id="273" name="Google Shape;273;p27"/>
          <p:cNvCxnSpPr/>
          <p:nvPr/>
        </p:nvCxnSpPr>
        <p:spPr>
          <a:xfrm flipH="1">
            <a:off x="4196860" y="713459"/>
            <a:ext cx="422031" cy="609600"/>
          </a:xfrm>
          <a:prstGeom prst="straightConnector1">
            <a:avLst/>
          </a:prstGeom>
          <a:noFill/>
          <a:ln cap="flat" cmpd="sng" w="9525">
            <a:solidFill>
              <a:schemeClr val="accent1"/>
            </a:solidFill>
            <a:prstDash val="solid"/>
            <a:miter lim="800000"/>
            <a:headEnd len="sm" w="sm" type="none"/>
            <a:tailEnd len="med" w="med" type="triangle"/>
          </a:ln>
        </p:spPr>
      </p:cxnSp>
      <p:cxnSp>
        <p:nvCxnSpPr>
          <p:cNvPr id="274" name="Google Shape;274;p27"/>
          <p:cNvCxnSpPr/>
          <p:nvPr/>
        </p:nvCxnSpPr>
        <p:spPr>
          <a:xfrm>
            <a:off x="6084271" y="707598"/>
            <a:ext cx="515816" cy="492369"/>
          </a:xfrm>
          <a:prstGeom prst="straightConnector1">
            <a:avLst/>
          </a:prstGeom>
          <a:noFill/>
          <a:ln cap="flat" cmpd="sng" w="9525">
            <a:solidFill>
              <a:schemeClr val="accent1"/>
            </a:solidFill>
            <a:prstDash val="solid"/>
            <a:miter lim="800000"/>
            <a:headEnd len="sm" w="sm" type="none"/>
            <a:tailEnd len="med" w="med" type="triangle"/>
          </a:ln>
        </p:spPr>
      </p:cxnSp>
      <p:sp>
        <p:nvSpPr>
          <p:cNvPr id="275" name="Google Shape;275;p27"/>
          <p:cNvSpPr txBox="1"/>
          <p:nvPr/>
        </p:nvSpPr>
        <p:spPr>
          <a:xfrm>
            <a:off x="6224951" y="249166"/>
            <a:ext cx="1905522"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Problème apparent</a:t>
            </a:r>
            <a:endParaRPr b="0" i="0" sz="1400" u="none" cap="none" strike="noStrike">
              <a:solidFill>
                <a:srgbClr val="000000"/>
              </a:solidFill>
              <a:latin typeface="Arial"/>
              <a:ea typeface="Arial"/>
              <a:cs typeface="Arial"/>
              <a:sym typeface="Arial"/>
            </a:endParaRPr>
          </a:p>
        </p:txBody>
      </p:sp>
      <p:sp>
        <p:nvSpPr>
          <p:cNvPr id="276" name="Google Shape;276;p27"/>
          <p:cNvSpPr txBox="1"/>
          <p:nvPr/>
        </p:nvSpPr>
        <p:spPr>
          <a:xfrm>
            <a:off x="7945046" y="1656477"/>
            <a:ext cx="2260747"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Symptômes du problème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(facteurs de causalité)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8"/>
          <p:cNvSpPr/>
          <p:nvPr/>
        </p:nvSpPr>
        <p:spPr>
          <a:xfrm>
            <a:off x="4818183" y="140677"/>
            <a:ext cx="1184031"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Paludisme pendant la grossesse</a:t>
            </a:r>
            <a:endParaRPr b="0" i="0" sz="1400" u="none" cap="none" strike="noStrike">
              <a:solidFill>
                <a:srgbClr val="000000"/>
              </a:solidFill>
              <a:latin typeface="Arial"/>
              <a:ea typeface="Arial"/>
              <a:cs typeface="Arial"/>
              <a:sym typeface="Arial"/>
            </a:endParaRPr>
          </a:p>
        </p:txBody>
      </p:sp>
      <p:sp>
        <p:nvSpPr>
          <p:cNvPr id="282" name="Google Shape;282;p28"/>
          <p:cNvSpPr/>
          <p:nvPr/>
        </p:nvSpPr>
        <p:spPr>
          <a:xfrm>
            <a:off x="3247292" y="1465386"/>
            <a:ext cx="1184031"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Faible adoption du TPIp</a:t>
            </a:r>
            <a:endParaRPr b="0" i="0" sz="1400" u="none" cap="none" strike="noStrike">
              <a:solidFill>
                <a:srgbClr val="000000"/>
              </a:solidFill>
              <a:latin typeface="Arial"/>
              <a:ea typeface="Arial"/>
              <a:cs typeface="Arial"/>
              <a:sym typeface="Arial"/>
            </a:endParaRPr>
          </a:p>
        </p:txBody>
      </p:sp>
      <p:sp>
        <p:nvSpPr>
          <p:cNvPr id="283" name="Google Shape;283;p28"/>
          <p:cNvSpPr/>
          <p:nvPr/>
        </p:nvSpPr>
        <p:spPr>
          <a:xfrm>
            <a:off x="6224953" y="1465386"/>
            <a:ext cx="1184031"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Fièvre non traitée</a:t>
            </a:r>
            <a:endParaRPr b="0" i="0" sz="1400" u="none" cap="none" strike="noStrike">
              <a:solidFill>
                <a:srgbClr val="000000"/>
              </a:solidFill>
              <a:latin typeface="Arial"/>
              <a:ea typeface="Arial"/>
              <a:cs typeface="Arial"/>
              <a:sym typeface="Arial"/>
            </a:endParaRPr>
          </a:p>
        </p:txBody>
      </p:sp>
      <p:sp>
        <p:nvSpPr>
          <p:cNvPr id="284" name="Google Shape;284;p28"/>
          <p:cNvSpPr/>
          <p:nvPr/>
        </p:nvSpPr>
        <p:spPr>
          <a:xfrm>
            <a:off x="1487488" y="2934141"/>
            <a:ext cx="1443279"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fr-FR" sz="1600" u="none" cap="none" strike="noStrike">
                <a:solidFill>
                  <a:srgbClr val="000000"/>
                </a:solidFill>
                <a:latin typeface="Calibri"/>
                <a:ea typeface="Calibri"/>
                <a:cs typeface="Calibri"/>
                <a:sym typeface="Calibri"/>
              </a:rPr>
              <a:t>Réservation tardive pour le premier SPN</a:t>
            </a:r>
            <a:endParaRPr b="0" i="0" sz="1400" u="none" cap="none" strike="noStrike">
              <a:solidFill>
                <a:srgbClr val="000000"/>
              </a:solidFill>
              <a:latin typeface="Arial"/>
              <a:ea typeface="Arial"/>
              <a:cs typeface="Arial"/>
              <a:sym typeface="Arial"/>
            </a:endParaRPr>
          </a:p>
        </p:txBody>
      </p:sp>
      <p:sp>
        <p:nvSpPr>
          <p:cNvPr id="285" name="Google Shape;285;p28"/>
          <p:cNvSpPr/>
          <p:nvPr/>
        </p:nvSpPr>
        <p:spPr>
          <a:xfrm>
            <a:off x="7248128" y="2930757"/>
            <a:ext cx="1649679"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fr-FR" sz="1600" u="none" cap="none" strike="noStrike">
                <a:solidFill>
                  <a:srgbClr val="000000"/>
                </a:solidFill>
                <a:latin typeface="Calibri"/>
                <a:ea typeface="Calibri"/>
                <a:cs typeface="Calibri"/>
                <a:sym typeface="Calibri"/>
              </a:rPr>
              <a:t>Distance par rapport aux infrastructures</a:t>
            </a:r>
            <a:endParaRPr b="0" i="0" sz="1400" u="none" cap="none" strike="noStrike">
              <a:solidFill>
                <a:srgbClr val="000000"/>
              </a:solidFill>
              <a:latin typeface="Arial"/>
              <a:ea typeface="Arial"/>
              <a:cs typeface="Arial"/>
              <a:sym typeface="Arial"/>
            </a:endParaRPr>
          </a:p>
        </p:txBody>
      </p:sp>
      <p:sp>
        <p:nvSpPr>
          <p:cNvPr id="286" name="Google Shape;286;p28"/>
          <p:cNvSpPr/>
          <p:nvPr/>
        </p:nvSpPr>
        <p:spPr>
          <a:xfrm>
            <a:off x="3575721" y="2930758"/>
            <a:ext cx="1482784"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fr-FR" sz="1600" u="none" cap="none" strike="noStrike">
                <a:solidFill>
                  <a:srgbClr val="000000"/>
                </a:solidFill>
                <a:latin typeface="Calibri"/>
                <a:ea typeface="Calibri"/>
                <a:cs typeface="Calibri"/>
                <a:sym typeface="Calibri"/>
              </a:rPr>
              <a:t>Ruptures de stock des équipements SP</a:t>
            </a:r>
            <a:endParaRPr b="0" i="0" sz="1400" u="none" cap="none" strike="noStrike">
              <a:solidFill>
                <a:srgbClr val="000000"/>
              </a:solidFill>
              <a:latin typeface="Arial"/>
              <a:ea typeface="Arial"/>
              <a:cs typeface="Arial"/>
              <a:sym typeface="Arial"/>
            </a:endParaRPr>
          </a:p>
        </p:txBody>
      </p:sp>
      <p:sp>
        <p:nvSpPr>
          <p:cNvPr id="287" name="Google Shape;287;p28"/>
          <p:cNvSpPr/>
          <p:nvPr/>
        </p:nvSpPr>
        <p:spPr>
          <a:xfrm>
            <a:off x="5416056" y="2938692"/>
            <a:ext cx="1184031"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fr-FR" sz="1600" u="none" cap="none" strike="noStrike">
                <a:solidFill>
                  <a:srgbClr val="000000"/>
                </a:solidFill>
                <a:latin typeface="Calibri"/>
                <a:ea typeface="Calibri"/>
                <a:cs typeface="Calibri"/>
                <a:sym typeface="Calibri"/>
              </a:rPr>
              <a:t>Faible risque perçu</a:t>
            </a:r>
            <a:endParaRPr b="0" i="0" sz="1400" u="none" cap="none" strike="noStrike">
              <a:solidFill>
                <a:srgbClr val="000000"/>
              </a:solidFill>
              <a:latin typeface="Arial"/>
              <a:ea typeface="Arial"/>
              <a:cs typeface="Arial"/>
              <a:sym typeface="Arial"/>
            </a:endParaRPr>
          </a:p>
        </p:txBody>
      </p:sp>
      <p:cxnSp>
        <p:nvCxnSpPr>
          <p:cNvPr id="288" name="Google Shape;288;p28"/>
          <p:cNvCxnSpPr/>
          <p:nvPr/>
        </p:nvCxnSpPr>
        <p:spPr>
          <a:xfrm flipH="1">
            <a:off x="4196860" y="713459"/>
            <a:ext cx="422031" cy="609600"/>
          </a:xfrm>
          <a:prstGeom prst="straightConnector1">
            <a:avLst/>
          </a:prstGeom>
          <a:noFill/>
          <a:ln cap="flat" cmpd="sng" w="9525">
            <a:solidFill>
              <a:schemeClr val="accent1"/>
            </a:solidFill>
            <a:prstDash val="solid"/>
            <a:miter lim="800000"/>
            <a:headEnd len="sm" w="sm" type="none"/>
            <a:tailEnd len="med" w="med" type="triangle"/>
          </a:ln>
        </p:spPr>
      </p:cxnSp>
      <p:cxnSp>
        <p:nvCxnSpPr>
          <p:cNvPr id="289" name="Google Shape;289;p28"/>
          <p:cNvCxnSpPr/>
          <p:nvPr/>
        </p:nvCxnSpPr>
        <p:spPr>
          <a:xfrm>
            <a:off x="6084271" y="707598"/>
            <a:ext cx="515816" cy="492369"/>
          </a:xfrm>
          <a:prstGeom prst="straightConnector1">
            <a:avLst/>
          </a:prstGeom>
          <a:noFill/>
          <a:ln cap="flat" cmpd="sng" w="9525">
            <a:solidFill>
              <a:schemeClr val="accent1"/>
            </a:solidFill>
            <a:prstDash val="solid"/>
            <a:miter lim="800000"/>
            <a:headEnd len="sm" w="sm" type="none"/>
            <a:tailEnd len="med" w="med" type="triangle"/>
          </a:ln>
        </p:spPr>
      </p:cxnSp>
      <p:cxnSp>
        <p:nvCxnSpPr>
          <p:cNvPr id="290" name="Google Shape;290;p28"/>
          <p:cNvCxnSpPr/>
          <p:nvPr/>
        </p:nvCxnSpPr>
        <p:spPr>
          <a:xfrm flipH="1">
            <a:off x="2766645" y="2283672"/>
            <a:ext cx="328245" cy="498230"/>
          </a:xfrm>
          <a:prstGeom prst="straightConnector1">
            <a:avLst/>
          </a:prstGeom>
          <a:noFill/>
          <a:ln cap="flat" cmpd="sng" w="9525">
            <a:solidFill>
              <a:schemeClr val="accent1"/>
            </a:solidFill>
            <a:prstDash val="solid"/>
            <a:miter lim="800000"/>
            <a:headEnd len="sm" w="sm" type="none"/>
            <a:tailEnd len="med" w="med" type="triangle"/>
          </a:ln>
        </p:spPr>
      </p:cxnSp>
      <p:cxnSp>
        <p:nvCxnSpPr>
          <p:cNvPr id="291" name="Google Shape;291;p28"/>
          <p:cNvCxnSpPr/>
          <p:nvPr/>
        </p:nvCxnSpPr>
        <p:spPr>
          <a:xfrm>
            <a:off x="7561384" y="2283672"/>
            <a:ext cx="515816" cy="492369"/>
          </a:xfrm>
          <a:prstGeom prst="straightConnector1">
            <a:avLst/>
          </a:prstGeom>
          <a:noFill/>
          <a:ln cap="flat" cmpd="sng" w="9525">
            <a:solidFill>
              <a:schemeClr val="accent1"/>
            </a:solidFill>
            <a:prstDash val="solid"/>
            <a:miter lim="800000"/>
            <a:headEnd len="sm" w="sm" type="none"/>
            <a:tailEnd len="med" w="med" type="triangle"/>
          </a:ln>
        </p:spPr>
      </p:cxnSp>
      <p:cxnSp>
        <p:nvCxnSpPr>
          <p:cNvPr id="292" name="Google Shape;292;p28"/>
          <p:cNvCxnSpPr/>
          <p:nvPr/>
        </p:nvCxnSpPr>
        <p:spPr>
          <a:xfrm>
            <a:off x="4360983" y="2500387"/>
            <a:ext cx="93786" cy="386862"/>
          </a:xfrm>
          <a:prstGeom prst="straightConnector1">
            <a:avLst/>
          </a:prstGeom>
          <a:noFill/>
          <a:ln cap="flat" cmpd="sng" w="9525">
            <a:solidFill>
              <a:schemeClr val="accent1"/>
            </a:solidFill>
            <a:prstDash val="solid"/>
            <a:miter lim="800000"/>
            <a:headEnd len="sm" w="sm" type="none"/>
            <a:tailEnd len="med" w="med" type="triangle"/>
          </a:ln>
        </p:spPr>
      </p:cxnSp>
      <p:cxnSp>
        <p:nvCxnSpPr>
          <p:cNvPr id="293" name="Google Shape;293;p28"/>
          <p:cNvCxnSpPr/>
          <p:nvPr/>
        </p:nvCxnSpPr>
        <p:spPr>
          <a:xfrm flipH="1">
            <a:off x="6160474" y="2458045"/>
            <a:ext cx="128954" cy="433755"/>
          </a:xfrm>
          <a:prstGeom prst="straightConnector1">
            <a:avLst/>
          </a:prstGeom>
          <a:noFill/>
          <a:ln cap="flat" cmpd="sng" w="9525">
            <a:solidFill>
              <a:schemeClr val="accent1"/>
            </a:solidFill>
            <a:prstDash val="solid"/>
            <a:miter lim="800000"/>
            <a:headEnd len="sm" w="sm" type="none"/>
            <a:tailEnd len="med" w="med" type="triangle"/>
          </a:ln>
        </p:spPr>
      </p:cxnSp>
      <p:sp>
        <p:nvSpPr>
          <p:cNvPr id="294" name="Google Shape;294;p28"/>
          <p:cNvSpPr txBox="1"/>
          <p:nvPr/>
        </p:nvSpPr>
        <p:spPr>
          <a:xfrm>
            <a:off x="6224951" y="249166"/>
            <a:ext cx="1905522"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Problème apparent</a:t>
            </a:r>
            <a:endParaRPr b="0" i="0" sz="1400" u="none" cap="none" strike="noStrike">
              <a:solidFill>
                <a:srgbClr val="000000"/>
              </a:solidFill>
              <a:latin typeface="Arial"/>
              <a:ea typeface="Arial"/>
              <a:cs typeface="Arial"/>
              <a:sym typeface="Arial"/>
            </a:endParaRPr>
          </a:p>
        </p:txBody>
      </p:sp>
      <p:sp>
        <p:nvSpPr>
          <p:cNvPr id="295" name="Google Shape;295;p28"/>
          <p:cNvSpPr txBox="1"/>
          <p:nvPr/>
        </p:nvSpPr>
        <p:spPr>
          <a:xfrm>
            <a:off x="7945046" y="1656477"/>
            <a:ext cx="2260747"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Symptômes du problème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(facteurs de causalité) </a:t>
            </a:r>
            <a:endParaRPr b="0" i="0" sz="1400" u="none" cap="none" strike="noStrike">
              <a:solidFill>
                <a:srgbClr val="000000"/>
              </a:solidFill>
              <a:latin typeface="Arial"/>
              <a:ea typeface="Arial"/>
              <a:cs typeface="Arial"/>
              <a:sym typeface="Arial"/>
            </a:endParaRPr>
          </a:p>
        </p:txBody>
      </p:sp>
      <p:sp>
        <p:nvSpPr>
          <p:cNvPr id="296" name="Google Shape;296;p28"/>
          <p:cNvSpPr txBox="1"/>
          <p:nvPr/>
        </p:nvSpPr>
        <p:spPr>
          <a:xfrm>
            <a:off x="9287546" y="3106709"/>
            <a:ext cx="2069221"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Causes profondes possibles</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9"/>
          <p:cNvSpPr/>
          <p:nvPr/>
        </p:nvSpPr>
        <p:spPr>
          <a:xfrm>
            <a:off x="4818183" y="140677"/>
            <a:ext cx="1184031"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Paludisme pendant la grossesse</a:t>
            </a:r>
            <a:endParaRPr b="0" i="0" sz="1400" u="none" cap="none" strike="noStrike">
              <a:solidFill>
                <a:srgbClr val="000000"/>
              </a:solidFill>
              <a:latin typeface="Arial"/>
              <a:ea typeface="Arial"/>
              <a:cs typeface="Arial"/>
              <a:sym typeface="Arial"/>
            </a:endParaRPr>
          </a:p>
        </p:txBody>
      </p:sp>
      <p:sp>
        <p:nvSpPr>
          <p:cNvPr id="302" name="Google Shape;302;p29"/>
          <p:cNvSpPr/>
          <p:nvPr/>
        </p:nvSpPr>
        <p:spPr>
          <a:xfrm>
            <a:off x="3247292" y="1465386"/>
            <a:ext cx="1184031"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Faible adoption du TPIp</a:t>
            </a:r>
            <a:endParaRPr b="0" i="0" sz="1400" u="none" cap="none" strike="noStrike">
              <a:solidFill>
                <a:srgbClr val="000000"/>
              </a:solidFill>
              <a:latin typeface="Arial"/>
              <a:ea typeface="Arial"/>
              <a:cs typeface="Arial"/>
              <a:sym typeface="Arial"/>
            </a:endParaRPr>
          </a:p>
        </p:txBody>
      </p:sp>
      <p:sp>
        <p:nvSpPr>
          <p:cNvPr id="303" name="Google Shape;303;p29"/>
          <p:cNvSpPr/>
          <p:nvPr/>
        </p:nvSpPr>
        <p:spPr>
          <a:xfrm>
            <a:off x="6224953" y="1465386"/>
            <a:ext cx="1184031"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Fièvre non traitée</a:t>
            </a:r>
            <a:endParaRPr b="0" i="0" sz="1400" u="none" cap="none" strike="noStrike">
              <a:solidFill>
                <a:srgbClr val="000000"/>
              </a:solidFill>
              <a:latin typeface="Arial"/>
              <a:ea typeface="Arial"/>
              <a:cs typeface="Arial"/>
              <a:sym typeface="Arial"/>
            </a:endParaRPr>
          </a:p>
        </p:txBody>
      </p:sp>
      <p:sp>
        <p:nvSpPr>
          <p:cNvPr id="304" name="Google Shape;304;p29"/>
          <p:cNvSpPr/>
          <p:nvPr/>
        </p:nvSpPr>
        <p:spPr>
          <a:xfrm>
            <a:off x="1415480" y="2934141"/>
            <a:ext cx="1515287"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fr-FR" sz="1600" u="none" cap="none" strike="noStrike">
                <a:solidFill>
                  <a:srgbClr val="000000"/>
                </a:solidFill>
                <a:latin typeface="Calibri"/>
                <a:ea typeface="Calibri"/>
                <a:cs typeface="Calibri"/>
                <a:sym typeface="Calibri"/>
              </a:rPr>
              <a:t>Réservation tardive pour le premier SPN</a:t>
            </a:r>
            <a:endParaRPr b="0" i="0" sz="1400" u="none" cap="none" strike="noStrike">
              <a:solidFill>
                <a:srgbClr val="000000"/>
              </a:solidFill>
              <a:latin typeface="Arial"/>
              <a:ea typeface="Arial"/>
              <a:cs typeface="Arial"/>
              <a:sym typeface="Arial"/>
            </a:endParaRPr>
          </a:p>
        </p:txBody>
      </p:sp>
      <p:sp>
        <p:nvSpPr>
          <p:cNvPr id="305" name="Google Shape;305;p29"/>
          <p:cNvSpPr/>
          <p:nvPr/>
        </p:nvSpPr>
        <p:spPr>
          <a:xfrm>
            <a:off x="7408984" y="2930757"/>
            <a:ext cx="1488823"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fr-FR" sz="1600" u="none" cap="none" strike="noStrike">
                <a:solidFill>
                  <a:srgbClr val="000000"/>
                </a:solidFill>
                <a:latin typeface="Calibri"/>
                <a:ea typeface="Calibri"/>
                <a:cs typeface="Calibri"/>
                <a:sym typeface="Calibri"/>
              </a:rPr>
              <a:t>Distance par rapport aux infrastructures</a:t>
            </a:r>
            <a:endParaRPr b="0" i="0" sz="1400" u="none" cap="none" strike="noStrike">
              <a:solidFill>
                <a:srgbClr val="000000"/>
              </a:solidFill>
              <a:latin typeface="Arial"/>
              <a:ea typeface="Arial"/>
              <a:cs typeface="Arial"/>
              <a:sym typeface="Arial"/>
            </a:endParaRPr>
          </a:p>
        </p:txBody>
      </p:sp>
      <p:sp>
        <p:nvSpPr>
          <p:cNvPr id="306" name="Google Shape;306;p29"/>
          <p:cNvSpPr/>
          <p:nvPr/>
        </p:nvSpPr>
        <p:spPr>
          <a:xfrm>
            <a:off x="3719737" y="2930758"/>
            <a:ext cx="1338768"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fr-FR" sz="1600" u="none" cap="none" strike="noStrike">
                <a:solidFill>
                  <a:srgbClr val="000000"/>
                </a:solidFill>
                <a:latin typeface="Calibri"/>
                <a:ea typeface="Calibri"/>
                <a:cs typeface="Calibri"/>
                <a:sym typeface="Calibri"/>
              </a:rPr>
              <a:t>Ruptures de stock des équipements SP</a:t>
            </a:r>
            <a:endParaRPr b="0" i="0" sz="1400" u="none" cap="none" strike="noStrike">
              <a:solidFill>
                <a:srgbClr val="000000"/>
              </a:solidFill>
              <a:latin typeface="Arial"/>
              <a:ea typeface="Arial"/>
              <a:cs typeface="Arial"/>
              <a:sym typeface="Arial"/>
            </a:endParaRPr>
          </a:p>
        </p:txBody>
      </p:sp>
      <p:sp>
        <p:nvSpPr>
          <p:cNvPr id="307" name="Google Shape;307;p29"/>
          <p:cNvSpPr/>
          <p:nvPr/>
        </p:nvSpPr>
        <p:spPr>
          <a:xfrm>
            <a:off x="5416056" y="2938692"/>
            <a:ext cx="1184031"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fr-FR" sz="1600" u="none" cap="none" strike="noStrike">
                <a:solidFill>
                  <a:srgbClr val="000000"/>
                </a:solidFill>
                <a:latin typeface="Calibri"/>
                <a:ea typeface="Calibri"/>
                <a:cs typeface="Calibri"/>
                <a:sym typeface="Calibri"/>
              </a:rPr>
              <a:t>Faible risque perçu</a:t>
            </a:r>
            <a:endParaRPr b="0" i="0" sz="1400" u="none" cap="none" strike="noStrike">
              <a:solidFill>
                <a:srgbClr val="000000"/>
              </a:solidFill>
              <a:latin typeface="Arial"/>
              <a:ea typeface="Arial"/>
              <a:cs typeface="Arial"/>
              <a:sym typeface="Arial"/>
            </a:endParaRPr>
          </a:p>
        </p:txBody>
      </p:sp>
      <p:cxnSp>
        <p:nvCxnSpPr>
          <p:cNvPr id="308" name="Google Shape;308;p29"/>
          <p:cNvCxnSpPr/>
          <p:nvPr/>
        </p:nvCxnSpPr>
        <p:spPr>
          <a:xfrm flipH="1">
            <a:off x="4196860" y="713459"/>
            <a:ext cx="422031" cy="609600"/>
          </a:xfrm>
          <a:prstGeom prst="straightConnector1">
            <a:avLst/>
          </a:prstGeom>
          <a:noFill/>
          <a:ln cap="flat" cmpd="sng" w="9525">
            <a:solidFill>
              <a:schemeClr val="accent1"/>
            </a:solidFill>
            <a:prstDash val="solid"/>
            <a:miter lim="800000"/>
            <a:headEnd len="sm" w="sm" type="none"/>
            <a:tailEnd len="med" w="med" type="triangle"/>
          </a:ln>
        </p:spPr>
      </p:cxnSp>
      <p:cxnSp>
        <p:nvCxnSpPr>
          <p:cNvPr id="309" name="Google Shape;309;p29"/>
          <p:cNvCxnSpPr/>
          <p:nvPr/>
        </p:nvCxnSpPr>
        <p:spPr>
          <a:xfrm>
            <a:off x="6084271" y="707598"/>
            <a:ext cx="515816" cy="492369"/>
          </a:xfrm>
          <a:prstGeom prst="straightConnector1">
            <a:avLst/>
          </a:prstGeom>
          <a:noFill/>
          <a:ln cap="flat" cmpd="sng" w="9525">
            <a:solidFill>
              <a:schemeClr val="accent1"/>
            </a:solidFill>
            <a:prstDash val="solid"/>
            <a:miter lim="800000"/>
            <a:headEnd len="sm" w="sm" type="none"/>
            <a:tailEnd len="med" w="med" type="triangle"/>
          </a:ln>
        </p:spPr>
      </p:cxnSp>
      <p:cxnSp>
        <p:nvCxnSpPr>
          <p:cNvPr id="310" name="Google Shape;310;p29"/>
          <p:cNvCxnSpPr/>
          <p:nvPr/>
        </p:nvCxnSpPr>
        <p:spPr>
          <a:xfrm flipH="1">
            <a:off x="2766645" y="2283672"/>
            <a:ext cx="328245" cy="498230"/>
          </a:xfrm>
          <a:prstGeom prst="straightConnector1">
            <a:avLst/>
          </a:prstGeom>
          <a:noFill/>
          <a:ln cap="flat" cmpd="sng" w="9525">
            <a:solidFill>
              <a:schemeClr val="accent1"/>
            </a:solidFill>
            <a:prstDash val="solid"/>
            <a:miter lim="800000"/>
            <a:headEnd len="sm" w="sm" type="none"/>
            <a:tailEnd len="med" w="med" type="triangle"/>
          </a:ln>
        </p:spPr>
      </p:cxnSp>
      <p:cxnSp>
        <p:nvCxnSpPr>
          <p:cNvPr id="311" name="Google Shape;311;p29"/>
          <p:cNvCxnSpPr/>
          <p:nvPr/>
        </p:nvCxnSpPr>
        <p:spPr>
          <a:xfrm>
            <a:off x="7561384" y="2283672"/>
            <a:ext cx="515816" cy="492369"/>
          </a:xfrm>
          <a:prstGeom prst="straightConnector1">
            <a:avLst/>
          </a:prstGeom>
          <a:noFill/>
          <a:ln cap="flat" cmpd="sng" w="9525">
            <a:solidFill>
              <a:schemeClr val="accent1"/>
            </a:solidFill>
            <a:prstDash val="solid"/>
            <a:miter lim="800000"/>
            <a:headEnd len="sm" w="sm" type="none"/>
            <a:tailEnd len="med" w="med" type="triangle"/>
          </a:ln>
        </p:spPr>
      </p:cxnSp>
      <p:cxnSp>
        <p:nvCxnSpPr>
          <p:cNvPr id="312" name="Google Shape;312;p29"/>
          <p:cNvCxnSpPr/>
          <p:nvPr/>
        </p:nvCxnSpPr>
        <p:spPr>
          <a:xfrm>
            <a:off x="4360983" y="2500387"/>
            <a:ext cx="93786" cy="386862"/>
          </a:xfrm>
          <a:prstGeom prst="straightConnector1">
            <a:avLst/>
          </a:prstGeom>
          <a:noFill/>
          <a:ln cap="flat" cmpd="sng" w="9525">
            <a:solidFill>
              <a:schemeClr val="accent1"/>
            </a:solidFill>
            <a:prstDash val="solid"/>
            <a:miter lim="800000"/>
            <a:headEnd len="sm" w="sm" type="none"/>
            <a:tailEnd len="med" w="med" type="triangle"/>
          </a:ln>
        </p:spPr>
      </p:cxnSp>
      <p:cxnSp>
        <p:nvCxnSpPr>
          <p:cNvPr id="313" name="Google Shape;313;p29"/>
          <p:cNvCxnSpPr/>
          <p:nvPr/>
        </p:nvCxnSpPr>
        <p:spPr>
          <a:xfrm flipH="1">
            <a:off x="6160474" y="2458045"/>
            <a:ext cx="128954" cy="433755"/>
          </a:xfrm>
          <a:prstGeom prst="straightConnector1">
            <a:avLst/>
          </a:prstGeom>
          <a:noFill/>
          <a:ln cap="flat" cmpd="sng" w="9525">
            <a:solidFill>
              <a:schemeClr val="accent1"/>
            </a:solidFill>
            <a:prstDash val="solid"/>
            <a:miter lim="800000"/>
            <a:headEnd len="sm" w="sm" type="none"/>
            <a:tailEnd len="med" w="med" type="triangle"/>
          </a:ln>
        </p:spPr>
      </p:cxnSp>
      <p:sp>
        <p:nvSpPr>
          <p:cNvPr id="314" name="Google Shape;314;p29"/>
          <p:cNvSpPr/>
          <p:nvPr/>
        </p:nvSpPr>
        <p:spPr>
          <a:xfrm>
            <a:off x="1582613" y="4556942"/>
            <a:ext cx="1184031" cy="932873"/>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fr-FR" sz="1600" u="none" cap="none" strike="noStrike">
                <a:solidFill>
                  <a:srgbClr val="000000"/>
                </a:solidFill>
                <a:latin typeface="Calibri"/>
                <a:ea typeface="Calibri"/>
                <a:cs typeface="Calibri"/>
                <a:sym typeface="Calibri"/>
              </a:rPr>
              <a:t>Réticence à révéler une grossesse</a:t>
            </a:r>
            <a:endParaRPr b="0" i="0" sz="1400" u="none" cap="none" strike="noStrike">
              <a:solidFill>
                <a:srgbClr val="000000"/>
              </a:solidFill>
              <a:latin typeface="Arial"/>
              <a:ea typeface="Arial"/>
              <a:cs typeface="Arial"/>
              <a:sym typeface="Arial"/>
            </a:endParaRPr>
          </a:p>
        </p:txBody>
      </p:sp>
      <p:cxnSp>
        <p:nvCxnSpPr>
          <p:cNvPr id="315" name="Google Shape;315;p29"/>
          <p:cNvCxnSpPr/>
          <p:nvPr/>
        </p:nvCxnSpPr>
        <p:spPr>
          <a:xfrm flipH="1">
            <a:off x="2180488" y="3907680"/>
            <a:ext cx="82058" cy="498230"/>
          </a:xfrm>
          <a:prstGeom prst="straightConnector1">
            <a:avLst/>
          </a:prstGeom>
          <a:noFill/>
          <a:ln cap="flat" cmpd="sng" w="9525">
            <a:solidFill>
              <a:schemeClr val="accent1"/>
            </a:solidFill>
            <a:prstDash val="solid"/>
            <a:miter lim="800000"/>
            <a:headEnd len="sm" w="sm" type="none"/>
            <a:tailEnd len="med" w="med" type="triangle"/>
          </a:ln>
        </p:spPr>
      </p:cxnSp>
      <p:sp>
        <p:nvSpPr>
          <p:cNvPr id="316" name="Google Shape;316;p29"/>
          <p:cNvSpPr/>
          <p:nvPr/>
        </p:nvSpPr>
        <p:spPr>
          <a:xfrm>
            <a:off x="3247293" y="4556942"/>
            <a:ext cx="2025212"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fr-FR" sz="1600" u="none" cap="none" strike="noStrike">
                <a:solidFill>
                  <a:srgbClr val="000000"/>
                </a:solidFill>
                <a:latin typeface="Calibri"/>
                <a:ea typeface="Calibri"/>
                <a:cs typeface="Calibri"/>
                <a:sym typeface="Calibri"/>
              </a:rPr>
              <a:t>Questions relatives à la chaîne d'approvisionnement</a:t>
            </a:r>
            <a:endParaRPr b="0" i="0" sz="1400" u="none" cap="none" strike="noStrike">
              <a:solidFill>
                <a:srgbClr val="000000"/>
              </a:solidFill>
              <a:latin typeface="Arial"/>
              <a:ea typeface="Arial"/>
              <a:cs typeface="Arial"/>
              <a:sym typeface="Arial"/>
            </a:endParaRPr>
          </a:p>
        </p:txBody>
      </p:sp>
      <p:cxnSp>
        <p:nvCxnSpPr>
          <p:cNvPr id="317" name="Google Shape;317;p29"/>
          <p:cNvCxnSpPr/>
          <p:nvPr/>
        </p:nvCxnSpPr>
        <p:spPr>
          <a:xfrm>
            <a:off x="4466488" y="3959431"/>
            <a:ext cx="1" cy="394728"/>
          </a:xfrm>
          <a:prstGeom prst="straightConnector1">
            <a:avLst/>
          </a:prstGeom>
          <a:noFill/>
          <a:ln cap="flat" cmpd="sng" w="9525">
            <a:solidFill>
              <a:schemeClr val="accent1"/>
            </a:solidFill>
            <a:prstDash val="solid"/>
            <a:miter lim="800000"/>
            <a:headEnd len="sm" w="sm" type="none"/>
            <a:tailEnd len="med" w="med" type="triangle"/>
          </a:ln>
        </p:spPr>
      </p:cxnSp>
      <p:sp>
        <p:nvSpPr>
          <p:cNvPr id="318" name="Google Shape;318;p29"/>
          <p:cNvSpPr/>
          <p:nvPr/>
        </p:nvSpPr>
        <p:spPr>
          <a:xfrm>
            <a:off x="5568458" y="4556942"/>
            <a:ext cx="1488834" cy="932873"/>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fr-FR" sz="1600" u="none" cap="none" strike="noStrike">
                <a:solidFill>
                  <a:srgbClr val="000000"/>
                </a:solidFill>
                <a:latin typeface="Calibri"/>
                <a:ea typeface="Calibri"/>
                <a:cs typeface="Calibri"/>
                <a:sym typeface="Calibri"/>
              </a:rPr>
              <a:t>Association avec la fièvre et la grossesse</a:t>
            </a:r>
            <a:endParaRPr b="0" i="0" sz="1400" u="none" cap="none" strike="noStrike">
              <a:solidFill>
                <a:srgbClr val="000000"/>
              </a:solidFill>
              <a:latin typeface="Arial"/>
              <a:ea typeface="Arial"/>
              <a:cs typeface="Arial"/>
              <a:sym typeface="Arial"/>
            </a:endParaRPr>
          </a:p>
        </p:txBody>
      </p:sp>
      <p:cxnSp>
        <p:nvCxnSpPr>
          <p:cNvPr id="319" name="Google Shape;319;p29"/>
          <p:cNvCxnSpPr/>
          <p:nvPr/>
        </p:nvCxnSpPr>
        <p:spPr>
          <a:xfrm>
            <a:off x="6031520" y="3959431"/>
            <a:ext cx="1" cy="394728"/>
          </a:xfrm>
          <a:prstGeom prst="straightConnector1">
            <a:avLst/>
          </a:prstGeom>
          <a:noFill/>
          <a:ln cap="flat" cmpd="sng" w="9525">
            <a:solidFill>
              <a:schemeClr val="accent1"/>
            </a:solidFill>
            <a:prstDash val="solid"/>
            <a:miter lim="800000"/>
            <a:headEnd len="sm" w="sm" type="none"/>
            <a:tailEnd len="med" w="med" type="triangle"/>
          </a:ln>
        </p:spPr>
      </p:cxnSp>
      <p:sp>
        <p:nvSpPr>
          <p:cNvPr id="320" name="Google Shape;320;p29"/>
          <p:cNvSpPr/>
          <p:nvPr/>
        </p:nvSpPr>
        <p:spPr>
          <a:xfrm>
            <a:off x="8083053" y="4556942"/>
            <a:ext cx="1184031"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fr-FR" sz="1600" u="none" cap="none" strike="noStrike">
                <a:solidFill>
                  <a:srgbClr val="000000"/>
                </a:solidFill>
                <a:latin typeface="Calibri"/>
                <a:ea typeface="Calibri"/>
                <a:cs typeface="Calibri"/>
                <a:sym typeface="Calibri"/>
              </a:rPr>
              <a:t>La charge financière des transports</a:t>
            </a:r>
            <a:endParaRPr b="0" i="0" sz="1400" u="none" cap="none" strike="noStrike">
              <a:solidFill>
                <a:srgbClr val="000000"/>
              </a:solidFill>
              <a:latin typeface="Arial"/>
              <a:ea typeface="Arial"/>
              <a:cs typeface="Arial"/>
              <a:sym typeface="Arial"/>
            </a:endParaRPr>
          </a:p>
        </p:txBody>
      </p:sp>
      <p:cxnSp>
        <p:nvCxnSpPr>
          <p:cNvPr id="321" name="Google Shape;321;p29"/>
          <p:cNvCxnSpPr/>
          <p:nvPr/>
        </p:nvCxnSpPr>
        <p:spPr>
          <a:xfrm>
            <a:off x="8417162" y="3895957"/>
            <a:ext cx="187574" cy="521676"/>
          </a:xfrm>
          <a:prstGeom prst="straightConnector1">
            <a:avLst/>
          </a:prstGeom>
          <a:noFill/>
          <a:ln cap="flat" cmpd="sng" w="9525">
            <a:solidFill>
              <a:schemeClr val="accent1"/>
            </a:solidFill>
            <a:prstDash val="solid"/>
            <a:miter lim="800000"/>
            <a:headEnd len="sm" w="sm" type="none"/>
            <a:tailEnd len="med" w="med" type="triangle"/>
          </a:ln>
        </p:spPr>
      </p:cxnSp>
      <p:sp>
        <p:nvSpPr>
          <p:cNvPr id="322" name="Google Shape;322;p29"/>
          <p:cNvSpPr txBox="1"/>
          <p:nvPr/>
        </p:nvSpPr>
        <p:spPr>
          <a:xfrm>
            <a:off x="6224951" y="249166"/>
            <a:ext cx="1905522"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Problème apparent</a:t>
            </a:r>
            <a:endParaRPr b="0" i="0" sz="1400" u="none" cap="none" strike="noStrike">
              <a:solidFill>
                <a:srgbClr val="000000"/>
              </a:solidFill>
              <a:latin typeface="Arial"/>
              <a:ea typeface="Arial"/>
              <a:cs typeface="Arial"/>
              <a:sym typeface="Arial"/>
            </a:endParaRPr>
          </a:p>
        </p:txBody>
      </p:sp>
      <p:sp>
        <p:nvSpPr>
          <p:cNvPr id="323" name="Google Shape;323;p29"/>
          <p:cNvSpPr txBox="1"/>
          <p:nvPr/>
        </p:nvSpPr>
        <p:spPr>
          <a:xfrm>
            <a:off x="7945046" y="1656477"/>
            <a:ext cx="2260747"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Symptômes du problème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(facteurs de causalité) </a:t>
            </a:r>
            <a:endParaRPr b="0" i="0" sz="1400" u="none" cap="none" strike="noStrike">
              <a:solidFill>
                <a:srgbClr val="000000"/>
              </a:solidFill>
              <a:latin typeface="Arial"/>
              <a:ea typeface="Arial"/>
              <a:cs typeface="Arial"/>
              <a:sym typeface="Arial"/>
            </a:endParaRPr>
          </a:p>
        </p:txBody>
      </p:sp>
      <p:sp>
        <p:nvSpPr>
          <p:cNvPr id="324" name="Google Shape;324;p29"/>
          <p:cNvSpPr txBox="1"/>
          <p:nvPr/>
        </p:nvSpPr>
        <p:spPr>
          <a:xfrm>
            <a:off x="9287546" y="3106709"/>
            <a:ext cx="2069221"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Causes profondes possibles</a:t>
            </a:r>
            <a:endParaRPr b="0" i="0" sz="1800" u="none" cap="none" strike="noStrike">
              <a:solidFill>
                <a:schemeClr val="dk1"/>
              </a:solidFill>
              <a:latin typeface="Calibri"/>
              <a:ea typeface="Calibri"/>
              <a:cs typeface="Calibri"/>
              <a:sym typeface="Calibri"/>
            </a:endParaRPr>
          </a:p>
        </p:txBody>
      </p:sp>
      <p:sp>
        <p:nvSpPr>
          <p:cNvPr id="325" name="Google Shape;325;p29"/>
          <p:cNvSpPr txBox="1"/>
          <p:nvPr/>
        </p:nvSpPr>
        <p:spPr>
          <a:xfrm>
            <a:off x="9563037" y="4838712"/>
            <a:ext cx="2069221"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Causes profondes possibles</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0" i="0" lang="fr-FR" sz="4400" u="none" strike="noStrike">
                <a:latin typeface="Calibri"/>
                <a:ea typeface="Calibri"/>
                <a:cs typeface="Calibri"/>
                <a:sym typeface="Calibri"/>
              </a:rPr>
              <a:t>Objectifs du plan stratégique</a:t>
            </a:r>
            <a:endParaRPr/>
          </a:p>
        </p:txBody>
      </p:sp>
      <p:sp>
        <p:nvSpPr>
          <p:cNvPr id="102" name="Google Shape;102;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b="1" i="0" lang="fr-FR" sz="2800" u="none" strike="noStrike">
                <a:latin typeface="Calibri"/>
                <a:ea typeface="Calibri"/>
                <a:cs typeface="Calibri"/>
                <a:sym typeface="Calibri"/>
              </a:rPr>
              <a:t>Objectif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b="1" i="0" lang="fr-FR" sz="2800" u="none" strike="noStrike">
                <a:latin typeface="Calibri"/>
                <a:ea typeface="Calibri"/>
                <a:cs typeface="Calibri"/>
                <a:sym typeface="Calibri"/>
              </a:rPr>
              <a:t>Objectifs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30"/>
          <p:cNvSpPr/>
          <p:nvPr/>
        </p:nvSpPr>
        <p:spPr>
          <a:xfrm>
            <a:off x="4818183" y="140677"/>
            <a:ext cx="1184031"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Paludisme pendant la grossesse</a:t>
            </a:r>
            <a:endParaRPr b="0" i="0" sz="1400" u="none" cap="none" strike="noStrike">
              <a:solidFill>
                <a:srgbClr val="000000"/>
              </a:solidFill>
              <a:latin typeface="Arial"/>
              <a:ea typeface="Arial"/>
              <a:cs typeface="Arial"/>
              <a:sym typeface="Arial"/>
            </a:endParaRPr>
          </a:p>
        </p:txBody>
      </p:sp>
      <p:sp>
        <p:nvSpPr>
          <p:cNvPr id="331" name="Google Shape;331;p30"/>
          <p:cNvSpPr/>
          <p:nvPr/>
        </p:nvSpPr>
        <p:spPr>
          <a:xfrm>
            <a:off x="3247292" y="1465386"/>
            <a:ext cx="1184031"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Faible adoption du TPIp</a:t>
            </a:r>
            <a:endParaRPr b="0" i="0" sz="1400" u="none" cap="none" strike="noStrike">
              <a:solidFill>
                <a:srgbClr val="000000"/>
              </a:solidFill>
              <a:latin typeface="Arial"/>
              <a:ea typeface="Arial"/>
              <a:cs typeface="Arial"/>
              <a:sym typeface="Arial"/>
            </a:endParaRPr>
          </a:p>
        </p:txBody>
      </p:sp>
      <p:sp>
        <p:nvSpPr>
          <p:cNvPr id="332" name="Google Shape;332;p30"/>
          <p:cNvSpPr/>
          <p:nvPr/>
        </p:nvSpPr>
        <p:spPr>
          <a:xfrm>
            <a:off x="6224953" y="1465386"/>
            <a:ext cx="1184031"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Fièvre non traitée</a:t>
            </a:r>
            <a:endParaRPr b="0" i="0" sz="1400" u="none" cap="none" strike="noStrike">
              <a:solidFill>
                <a:srgbClr val="000000"/>
              </a:solidFill>
              <a:latin typeface="Arial"/>
              <a:ea typeface="Arial"/>
              <a:cs typeface="Arial"/>
              <a:sym typeface="Arial"/>
            </a:endParaRPr>
          </a:p>
        </p:txBody>
      </p:sp>
      <p:sp>
        <p:nvSpPr>
          <p:cNvPr id="333" name="Google Shape;333;p30"/>
          <p:cNvSpPr/>
          <p:nvPr/>
        </p:nvSpPr>
        <p:spPr>
          <a:xfrm>
            <a:off x="1487488" y="2934141"/>
            <a:ext cx="1443279"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fr-FR" sz="1600" u="none" cap="none" strike="noStrike">
                <a:solidFill>
                  <a:srgbClr val="000000"/>
                </a:solidFill>
                <a:latin typeface="Calibri"/>
                <a:ea typeface="Calibri"/>
                <a:cs typeface="Calibri"/>
                <a:sym typeface="Calibri"/>
              </a:rPr>
              <a:t>Réservation tardive pour le premier SPN</a:t>
            </a:r>
            <a:endParaRPr b="0" i="0" sz="1400" u="none" cap="none" strike="noStrike">
              <a:solidFill>
                <a:srgbClr val="000000"/>
              </a:solidFill>
              <a:latin typeface="Arial"/>
              <a:ea typeface="Arial"/>
              <a:cs typeface="Arial"/>
              <a:sym typeface="Arial"/>
            </a:endParaRPr>
          </a:p>
        </p:txBody>
      </p:sp>
      <p:sp>
        <p:nvSpPr>
          <p:cNvPr id="334" name="Google Shape;334;p30"/>
          <p:cNvSpPr/>
          <p:nvPr/>
        </p:nvSpPr>
        <p:spPr>
          <a:xfrm>
            <a:off x="7408984" y="2930757"/>
            <a:ext cx="1488823"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fr-FR" sz="1600" u="none" cap="none" strike="noStrike">
                <a:solidFill>
                  <a:srgbClr val="000000"/>
                </a:solidFill>
                <a:latin typeface="Calibri"/>
                <a:ea typeface="Calibri"/>
                <a:cs typeface="Calibri"/>
                <a:sym typeface="Calibri"/>
              </a:rPr>
              <a:t>Distance par rapport aux infrastructures</a:t>
            </a:r>
            <a:endParaRPr b="0" i="0" sz="1400" u="none" cap="none" strike="noStrike">
              <a:solidFill>
                <a:srgbClr val="000000"/>
              </a:solidFill>
              <a:latin typeface="Arial"/>
              <a:ea typeface="Arial"/>
              <a:cs typeface="Arial"/>
              <a:sym typeface="Arial"/>
            </a:endParaRPr>
          </a:p>
        </p:txBody>
      </p:sp>
      <p:sp>
        <p:nvSpPr>
          <p:cNvPr id="335" name="Google Shape;335;p30"/>
          <p:cNvSpPr/>
          <p:nvPr/>
        </p:nvSpPr>
        <p:spPr>
          <a:xfrm>
            <a:off x="3719737" y="2930758"/>
            <a:ext cx="1338768"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fr-FR" sz="1600" u="none" cap="none" strike="noStrike">
                <a:solidFill>
                  <a:srgbClr val="000000"/>
                </a:solidFill>
                <a:latin typeface="Calibri"/>
                <a:ea typeface="Calibri"/>
                <a:cs typeface="Calibri"/>
                <a:sym typeface="Calibri"/>
              </a:rPr>
              <a:t>Ruptures de stock des équipements SP</a:t>
            </a:r>
            <a:endParaRPr b="0" i="0" sz="1400" u="none" cap="none" strike="noStrike">
              <a:solidFill>
                <a:srgbClr val="000000"/>
              </a:solidFill>
              <a:latin typeface="Arial"/>
              <a:ea typeface="Arial"/>
              <a:cs typeface="Arial"/>
              <a:sym typeface="Arial"/>
            </a:endParaRPr>
          </a:p>
        </p:txBody>
      </p:sp>
      <p:sp>
        <p:nvSpPr>
          <p:cNvPr id="336" name="Google Shape;336;p30"/>
          <p:cNvSpPr/>
          <p:nvPr/>
        </p:nvSpPr>
        <p:spPr>
          <a:xfrm>
            <a:off x="5416056" y="2938692"/>
            <a:ext cx="1184031"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fr-FR" sz="1600" u="none" cap="none" strike="noStrike">
                <a:solidFill>
                  <a:srgbClr val="000000"/>
                </a:solidFill>
                <a:latin typeface="Calibri"/>
                <a:ea typeface="Calibri"/>
                <a:cs typeface="Calibri"/>
                <a:sym typeface="Calibri"/>
              </a:rPr>
              <a:t>Faible risque perçu</a:t>
            </a:r>
            <a:endParaRPr b="0" i="0" sz="1400" u="none" cap="none" strike="noStrike">
              <a:solidFill>
                <a:srgbClr val="000000"/>
              </a:solidFill>
              <a:latin typeface="Arial"/>
              <a:ea typeface="Arial"/>
              <a:cs typeface="Arial"/>
              <a:sym typeface="Arial"/>
            </a:endParaRPr>
          </a:p>
        </p:txBody>
      </p:sp>
      <p:cxnSp>
        <p:nvCxnSpPr>
          <p:cNvPr id="337" name="Google Shape;337;p30"/>
          <p:cNvCxnSpPr/>
          <p:nvPr/>
        </p:nvCxnSpPr>
        <p:spPr>
          <a:xfrm flipH="1">
            <a:off x="4196860" y="713459"/>
            <a:ext cx="422031" cy="609600"/>
          </a:xfrm>
          <a:prstGeom prst="straightConnector1">
            <a:avLst/>
          </a:prstGeom>
          <a:noFill/>
          <a:ln cap="flat" cmpd="sng" w="9525">
            <a:solidFill>
              <a:schemeClr val="accent1"/>
            </a:solidFill>
            <a:prstDash val="solid"/>
            <a:miter lim="800000"/>
            <a:headEnd len="sm" w="sm" type="none"/>
            <a:tailEnd len="med" w="med" type="triangle"/>
          </a:ln>
        </p:spPr>
      </p:cxnSp>
      <p:cxnSp>
        <p:nvCxnSpPr>
          <p:cNvPr id="338" name="Google Shape;338;p30"/>
          <p:cNvCxnSpPr/>
          <p:nvPr/>
        </p:nvCxnSpPr>
        <p:spPr>
          <a:xfrm>
            <a:off x="6084271" y="707598"/>
            <a:ext cx="515816" cy="492369"/>
          </a:xfrm>
          <a:prstGeom prst="straightConnector1">
            <a:avLst/>
          </a:prstGeom>
          <a:noFill/>
          <a:ln cap="flat" cmpd="sng" w="9525">
            <a:solidFill>
              <a:schemeClr val="accent1"/>
            </a:solidFill>
            <a:prstDash val="solid"/>
            <a:miter lim="800000"/>
            <a:headEnd len="sm" w="sm" type="none"/>
            <a:tailEnd len="med" w="med" type="triangle"/>
          </a:ln>
        </p:spPr>
      </p:cxnSp>
      <p:cxnSp>
        <p:nvCxnSpPr>
          <p:cNvPr id="339" name="Google Shape;339;p30"/>
          <p:cNvCxnSpPr/>
          <p:nvPr/>
        </p:nvCxnSpPr>
        <p:spPr>
          <a:xfrm flipH="1">
            <a:off x="2766645" y="2283672"/>
            <a:ext cx="328245" cy="498230"/>
          </a:xfrm>
          <a:prstGeom prst="straightConnector1">
            <a:avLst/>
          </a:prstGeom>
          <a:noFill/>
          <a:ln cap="flat" cmpd="sng" w="9525">
            <a:solidFill>
              <a:schemeClr val="accent1"/>
            </a:solidFill>
            <a:prstDash val="solid"/>
            <a:miter lim="800000"/>
            <a:headEnd len="sm" w="sm" type="none"/>
            <a:tailEnd len="med" w="med" type="triangle"/>
          </a:ln>
        </p:spPr>
      </p:cxnSp>
      <p:cxnSp>
        <p:nvCxnSpPr>
          <p:cNvPr id="340" name="Google Shape;340;p30"/>
          <p:cNvCxnSpPr/>
          <p:nvPr/>
        </p:nvCxnSpPr>
        <p:spPr>
          <a:xfrm>
            <a:off x="7561384" y="2283672"/>
            <a:ext cx="515816" cy="492369"/>
          </a:xfrm>
          <a:prstGeom prst="straightConnector1">
            <a:avLst/>
          </a:prstGeom>
          <a:noFill/>
          <a:ln cap="flat" cmpd="sng" w="9525">
            <a:solidFill>
              <a:schemeClr val="accent1"/>
            </a:solidFill>
            <a:prstDash val="solid"/>
            <a:miter lim="800000"/>
            <a:headEnd len="sm" w="sm" type="none"/>
            <a:tailEnd len="med" w="med" type="triangle"/>
          </a:ln>
        </p:spPr>
      </p:cxnSp>
      <p:cxnSp>
        <p:nvCxnSpPr>
          <p:cNvPr id="341" name="Google Shape;341;p30"/>
          <p:cNvCxnSpPr/>
          <p:nvPr/>
        </p:nvCxnSpPr>
        <p:spPr>
          <a:xfrm>
            <a:off x="4360983" y="2500387"/>
            <a:ext cx="93786" cy="386862"/>
          </a:xfrm>
          <a:prstGeom prst="straightConnector1">
            <a:avLst/>
          </a:prstGeom>
          <a:noFill/>
          <a:ln cap="flat" cmpd="sng" w="9525">
            <a:solidFill>
              <a:schemeClr val="accent1"/>
            </a:solidFill>
            <a:prstDash val="solid"/>
            <a:miter lim="800000"/>
            <a:headEnd len="sm" w="sm" type="none"/>
            <a:tailEnd len="med" w="med" type="triangle"/>
          </a:ln>
        </p:spPr>
      </p:cxnSp>
      <p:cxnSp>
        <p:nvCxnSpPr>
          <p:cNvPr id="342" name="Google Shape;342;p30"/>
          <p:cNvCxnSpPr/>
          <p:nvPr/>
        </p:nvCxnSpPr>
        <p:spPr>
          <a:xfrm flipH="1">
            <a:off x="6160474" y="2458045"/>
            <a:ext cx="128954" cy="433755"/>
          </a:xfrm>
          <a:prstGeom prst="straightConnector1">
            <a:avLst/>
          </a:prstGeom>
          <a:noFill/>
          <a:ln cap="flat" cmpd="sng" w="9525">
            <a:solidFill>
              <a:schemeClr val="accent1"/>
            </a:solidFill>
            <a:prstDash val="solid"/>
            <a:miter lim="800000"/>
            <a:headEnd len="sm" w="sm" type="none"/>
            <a:tailEnd len="med" w="med" type="triangle"/>
          </a:ln>
        </p:spPr>
      </p:cxnSp>
      <p:sp>
        <p:nvSpPr>
          <p:cNvPr id="343" name="Google Shape;343;p30"/>
          <p:cNvSpPr/>
          <p:nvPr/>
        </p:nvSpPr>
        <p:spPr>
          <a:xfrm>
            <a:off x="1582613" y="4556942"/>
            <a:ext cx="1184031" cy="932873"/>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fr-FR" sz="1600" u="none" cap="none" strike="noStrike">
                <a:solidFill>
                  <a:srgbClr val="000000"/>
                </a:solidFill>
                <a:latin typeface="Calibri"/>
                <a:ea typeface="Calibri"/>
                <a:cs typeface="Calibri"/>
                <a:sym typeface="Calibri"/>
              </a:rPr>
              <a:t>Réticence à révéler une grossesse</a:t>
            </a:r>
            <a:endParaRPr b="0" i="0" sz="1400" u="none" cap="none" strike="noStrike">
              <a:solidFill>
                <a:srgbClr val="000000"/>
              </a:solidFill>
              <a:latin typeface="Arial"/>
              <a:ea typeface="Arial"/>
              <a:cs typeface="Arial"/>
              <a:sym typeface="Arial"/>
            </a:endParaRPr>
          </a:p>
        </p:txBody>
      </p:sp>
      <p:cxnSp>
        <p:nvCxnSpPr>
          <p:cNvPr id="344" name="Google Shape;344;p30"/>
          <p:cNvCxnSpPr/>
          <p:nvPr/>
        </p:nvCxnSpPr>
        <p:spPr>
          <a:xfrm flipH="1">
            <a:off x="2180488" y="3907680"/>
            <a:ext cx="82058" cy="498230"/>
          </a:xfrm>
          <a:prstGeom prst="straightConnector1">
            <a:avLst/>
          </a:prstGeom>
          <a:noFill/>
          <a:ln cap="flat" cmpd="sng" w="9525">
            <a:solidFill>
              <a:schemeClr val="accent1"/>
            </a:solidFill>
            <a:prstDash val="solid"/>
            <a:miter lim="800000"/>
            <a:headEnd len="sm" w="sm" type="none"/>
            <a:tailEnd len="med" w="med" type="triangle"/>
          </a:ln>
        </p:spPr>
      </p:cxnSp>
      <p:sp>
        <p:nvSpPr>
          <p:cNvPr id="345" name="Google Shape;345;p30"/>
          <p:cNvSpPr/>
          <p:nvPr/>
        </p:nvSpPr>
        <p:spPr>
          <a:xfrm>
            <a:off x="3094891" y="4556942"/>
            <a:ext cx="1963614"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fr-FR" sz="1600" u="none" cap="none" strike="noStrike">
                <a:solidFill>
                  <a:srgbClr val="000000"/>
                </a:solidFill>
                <a:latin typeface="Calibri"/>
                <a:ea typeface="Calibri"/>
                <a:cs typeface="Calibri"/>
                <a:sym typeface="Calibri"/>
              </a:rPr>
              <a:t>Questions relatives à la chaîne d'approvisionnement</a:t>
            </a:r>
            <a:endParaRPr b="0" i="0" sz="1400" u="none" cap="none" strike="noStrike">
              <a:solidFill>
                <a:srgbClr val="000000"/>
              </a:solidFill>
              <a:latin typeface="Arial"/>
              <a:ea typeface="Arial"/>
              <a:cs typeface="Arial"/>
              <a:sym typeface="Arial"/>
            </a:endParaRPr>
          </a:p>
        </p:txBody>
      </p:sp>
      <p:cxnSp>
        <p:nvCxnSpPr>
          <p:cNvPr id="346" name="Google Shape;346;p30"/>
          <p:cNvCxnSpPr/>
          <p:nvPr/>
        </p:nvCxnSpPr>
        <p:spPr>
          <a:xfrm>
            <a:off x="4466488" y="3959431"/>
            <a:ext cx="1" cy="394728"/>
          </a:xfrm>
          <a:prstGeom prst="straightConnector1">
            <a:avLst/>
          </a:prstGeom>
          <a:noFill/>
          <a:ln cap="flat" cmpd="sng" w="9525">
            <a:solidFill>
              <a:schemeClr val="accent1"/>
            </a:solidFill>
            <a:prstDash val="solid"/>
            <a:miter lim="800000"/>
            <a:headEnd len="sm" w="sm" type="none"/>
            <a:tailEnd len="med" w="med" type="triangle"/>
          </a:ln>
        </p:spPr>
      </p:cxnSp>
      <p:sp>
        <p:nvSpPr>
          <p:cNvPr id="347" name="Google Shape;347;p30"/>
          <p:cNvSpPr/>
          <p:nvPr/>
        </p:nvSpPr>
        <p:spPr>
          <a:xfrm>
            <a:off x="5568458" y="4556942"/>
            <a:ext cx="1488834" cy="932873"/>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fr-FR" sz="1600" u="none" cap="none" strike="noStrike">
                <a:solidFill>
                  <a:srgbClr val="000000"/>
                </a:solidFill>
                <a:latin typeface="Calibri"/>
                <a:ea typeface="Calibri"/>
                <a:cs typeface="Calibri"/>
                <a:sym typeface="Calibri"/>
              </a:rPr>
              <a:t>Association avec la fièvre et la grossesse</a:t>
            </a:r>
            <a:endParaRPr b="0" i="0" sz="1400" u="none" cap="none" strike="noStrike">
              <a:solidFill>
                <a:srgbClr val="000000"/>
              </a:solidFill>
              <a:latin typeface="Arial"/>
              <a:ea typeface="Arial"/>
              <a:cs typeface="Arial"/>
              <a:sym typeface="Arial"/>
            </a:endParaRPr>
          </a:p>
        </p:txBody>
      </p:sp>
      <p:cxnSp>
        <p:nvCxnSpPr>
          <p:cNvPr id="348" name="Google Shape;348;p30"/>
          <p:cNvCxnSpPr/>
          <p:nvPr/>
        </p:nvCxnSpPr>
        <p:spPr>
          <a:xfrm>
            <a:off x="6031520" y="3959431"/>
            <a:ext cx="1" cy="394728"/>
          </a:xfrm>
          <a:prstGeom prst="straightConnector1">
            <a:avLst/>
          </a:prstGeom>
          <a:noFill/>
          <a:ln cap="flat" cmpd="sng" w="9525">
            <a:solidFill>
              <a:schemeClr val="accent1"/>
            </a:solidFill>
            <a:prstDash val="solid"/>
            <a:miter lim="800000"/>
            <a:headEnd len="sm" w="sm" type="none"/>
            <a:tailEnd len="med" w="med" type="triangle"/>
          </a:ln>
        </p:spPr>
      </p:cxnSp>
      <p:sp>
        <p:nvSpPr>
          <p:cNvPr id="349" name="Google Shape;349;p30"/>
          <p:cNvSpPr/>
          <p:nvPr/>
        </p:nvSpPr>
        <p:spPr>
          <a:xfrm>
            <a:off x="8083053" y="4556942"/>
            <a:ext cx="1184031"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fr-FR" sz="1600" u="none" cap="none" strike="noStrike">
                <a:solidFill>
                  <a:srgbClr val="000000"/>
                </a:solidFill>
                <a:latin typeface="Calibri"/>
                <a:ea typeface="Calibri"/>
                <a:cs typeface="Calibri"/>
                <a:sym typeface="Calibri"/>
              </a:rPr>
              <a:t>La charge financière des transports</a:t>
            </a:r>
            <a:endParaRPr b="0" i="0" sz="1400" u="none" cap="none" strike="noStrike">
              <a:solidFill>
                <a:srgbClr val="000000"/>
              </a:solidFill>
              <a:latin typeface="Arial"/>
              <a:ea typeface="Arial"/>
              <a:cs typeface="Arial"/>
              <a:sym typeface="Arial"/>
            </a:endParaRPr>
          </a:p>
        </p:txBody>
      </p:sp>
      <p:cxnSp>
        <p:nvCxnSpPr>
          <p:cNvPr id="350" name="Google Shape;350;p30"/>
          <p:cNvCxnSpPr/>
          <p:nvPr/>
        </p:nvCxnSpPr>
        <p:spPr>
          <a:xfrm>
            <a:off x="8417162" y="3895957"/>
            <a:ext cx="187574" cy="521676"/>
          </a:xfrm>
          <a:prstGeom prst="straightConnector1">
            <a:avLst/>
          </a:prstGeom>
          <a:noFill/>
          <a:ln cap="flat" cmpd="sng" w="9525">
            <a:solidFill>
              <a:schemeClr val="accent1"/>
            </a:solidFill>
            <a:prstDash val="solid"/>
            <a:miter lim="800000"/>
            <a:headEnd len="sm" w="sm" type="none"/>
            <a:tailEnd len="med" w="med" type="triangle"/>
          </a:ln>
        </p:spPr>
      </p:cxnSp>
      <p:sp>
        <p:nvSpPr>
          <p:cNvPr id="351" name="Google Shape;351;p30"/>
          <p:cNvSpPr/>
          <p:nvPr/>
        </p:nvSpPr>
        <p:spPr>
          <a:xfrm>
            <a:off x="5568458" y="5755647"/>
            <a:ext cx="1184031" cy="932873"/>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fr-FR" sz="1600" u="none" cap="none" strike="noStrike">
                <a:solidFill>
                  <a:srgbClr val="000000"/>
                </a:solidFill>
                <a:latin typeface="Calibri"/>
                <a:ea typeface="Calibri"/>
                <a:cs typeface="Calibri"/>
                <a:sym typeface="Calibri"/>
              </a:rPr>
              <a:t>Normes culturelles</a:t>
            </a:r>
            <a:endParaRPr b="0" i="0" sz="1400" u="none" cap="none" strike="noStrike">
              <a:solidFill>
                <a:srgbClr val="000000"/>
              </a:solidFill>
              <a:latin typeface="Arial"/>
              <a:ea typeface="Arial"/>
              <a:cs typeface="Arial"/>
              <a:sym typeface="Arial"/>
            </a:endParaRPr>
          </a:p>
        </p:txBody>
      </p:sp>
      <p:cxnSp>
        <p:nvCxnSpPr>
          <p:cNvPr id="352" name="Google Shape;352;p30"/>
          <p:cNvCxnSpPr>
            <a:stCxn id="347" idx="2"/>
          </p:cNvCxnSpPr>
          <p:nvPr/>
        </p:nvCxnSpPr>
        <p:spPr>
          <a:xfrm flipH="1">
            <a:off x="6183875" y="5489815"/>
            <a:ext cx="129000" cy="265800"/>
          </a:xfrm>
          <a:prstGeom prst="straightConnector1">
            <a:avLst/>
          </a:prstGeom>
          <a:noFill/>
          <a:ln cap="flat" cmpd="sng" w="9525">
            <a:solidFill>
              <a:schemeClr val="accent1"/>
            </a:solidFill>
            <a:prstDash val="solid"/>
            <a:miter lim="800000"/>
            <a:headEnd len="sm" w="sm" type="none"/>
            <a:tailEnd len="med" w="med" type="triangle"/>
          </a:ln>
        </p:spPr>
      </p:cxnSp>
      <p:cxnSp>
        <p:nvCxnSpPr>
          <p:cNvPr id="353" name="Google Shape;353;p30"/>
          <p:cNvCxnSpPr/>
          <p:nvPr/>
        </p:nvCxnSpPr>
        <p:spPr>
          <a:xfrm>
            <a:off x="2168760" y="5605958"/>
            <a:ext cx="3062661" cy="616125"/>
          </a:xfrm>
          <a:prstGeom prst="straightConnector1">
            <a:avLst/>
          </a:prstGeom>
          <a:noFill/>
          <a:ln cap="flat" cmpd="sng" w="9525">
            <a:solidFill>
              <a:schemeClr val="accent1"/>
            </a:solidFill>
            <a:prstDash val="solid"/>
            <a:miter lim="800000"/>
            <a:headEnd len="sm" w="sm" type="none"/>
            <a:tailEnd len="med" w="med" type="triangle"/>
          </a:ln>
        </p:spPr>
      </p:cxnSp>
      <p:sp>
        <p:nvSpPr>
          <p:cNvPr id="354" name="Google Shape;354;p30"/>
          <p:cNvSpPr txBox="1"/>
          <p:nvPr/>
        </p:nvSpPr>
        <p:spPr>
          <a:xfrm>
            <a:off x="6224951" y="249166"/>
            <a:ext cx="1905522"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Problème apparent</a:t>
            </a:r>
            <a:endParaRPr b="0" i="0" sz="1400" u="none" cap="none" strike="noStrike">
              <a:solidFill>
                <a:srgbClr val="000000"/>
              </a:solidFill>
              <a:latin typeface="Arial"/>
              <a:ea typeface="Arial"/>
              <a:cs typeface="Arial"/>
              <a:sym typeface="Arial"/>
            </a:endParaRPr>
          </a:p>
        </p:txBody>
      </p:sp>
      <p:sp>
        <p:nvSpPr>
          <p:cNvPr id="355" name="Google Shape;355;p30"/>
          <p:cNvSpPr txBox="1"/>
          <p:nvPr/>
        </p:nvSpPr>
        <p:spPr>
          <a:xfrm>
            <a:off x="7945046" y="1656477"/>
            <a:ext cx="2260747"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Symptômes du problème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(facteurs de causalité) </a:t>
            </a:r>
            <a:endParaRPr b="0" i="0" sz="1400" u="none" cap="none" strike="noStrike">
              <a:solidFill>
                <a:srgbClr val="000000"/>
              </a:solidFill>
              <a:latin typeface="Arial"/>
              <a:ea typeface="Arial"/>
              <a:cs typeface="Arial"/>
              <a:sym typeface="Arial"/>
            </a:endParaRPr>
          </a:p>
        </p:txBody>
      </p:sp>
      <p:sp>
        <p:nvSpPr>
          <p:cNvPr id="356" name="Google Shape;356;p30"/>
          <p:cNvSpPr txBox="1"/>
          <p:nvPr/>
        </p:nvSpPr>
        <p:spPr>
          <a:xfrm>
            <a:off x="9287546" y="3106709"/>
            <a:ext cx="2069221"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Causes profondes possibles</a:t>
            </a:r>
            <a:endParaRPr b="0" i="0" sz="1800" u="none" cap="none" strike="noStrike">
              <a:solidFill>
                <a:schemeClr val="dk1"/>
              </a:solidFill>
              <a:latin typeface="Calibri"/>
              <a:ea typeface="Calibri"/>
              <a:cs typeface="Calibri"/>
              <a:sym typeface="Calibri"/>
            </a:endParaRPr>
          </a:p>
        </p:txBody>
      </p:sp>
      <p:sp>
        <p:nvSpPr>
          <p:cNvPr id="357" name="Google Shape;357;p30"/>
          <p:cNvSpPr txBox="1"/>
          <p:nvPr/>
        </p:nvSpPr>
        <p:spPr>
          <a:xfrm>
            <a:off x="9563037" y="4838712"/>
            <a:ext cx="2069221"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Causes profondes possibles</a:t>
            </a:r>
            <a:endParaRPr b="0" i="0" sz="1800" u="none" cap="none" strike="noStrike">
              <a:solidFill>
                <a:schemeClr val="dk1"/>
              </a:solidFill>
              <a:latin typeface="Calibri"/>
              <a:ea typeface="Calibri"/>
              <a:cs typeface="Calibri"/>
              <a:sym typeface="Calibri"/>
            </a:endParaRPr>
          </a:p>
        </p:txBody>
      </p:sp>
      <p:sp>
        <p:nvSpPr>
          <p:cNvPr id="358" name="Google Shape;358;p30"/>
          <p:cNvSpPr txBox="1"/>
          <p:nvPr/>
        </p:nvSpPr>
        <p:spPr>
          <a:xfrm>
            <a:off x="6916332" y="6068001"/>
            <a:ext cx="1814151"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Cause profonde réelle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31"/>
          <p:cNvSpPr/>
          <p:nvPr/>
        </p:nvSpPr>
        <p:spPr>
          <a:xfrm>
            <a:off x="4818183" y="140677"/>
            <a:ext cx="1184031"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Paludisme pendant la grossesse</a:t>
            </a:r>
            <a:endParaRPr b="0" i="0" sz="1400" u="none" cap="none" strike="noStrike">
              <a:solidFill>
                <a:srgbClr val="000000"/>
              </a:solidFill>
              <a:latin typeface="Arial"/>
              <a:ea typeface="Arial"/>
              <a:cs typeface="Arial"/>
              <a:sym typeface="Arial"/>
            </a:endParaRPr>
          </a:p>
        </p:txBody>
      </p:sp>
      <p:sp>
        <p:nvSpPr>
          <p:cNvPr id="364" name="Google Shape;364;p31"/>
          <p:cNvSpPr/>
          <p:nvPr/>
        </p:nvSpPr>
        <p:spPr>
          <a:xfrm>
            <a:off x="3247292" y="1465386"/>
            <a:ext cx="1184031"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Faible adoption du TPIp</a:t>
            </a:r>
            <a:endParaRPr b="0" i="0" sz="1400" u="none" cap="none" strike="noStrike">
              <a:solidFill>
                <a:srgbClr val="000000"/>
              </a:solidFill>
              <a:latin typeface="Arial"/>
              <a:ea typeface="Arial"/>
              <a:cs typeface="Arial"/>
              <a:sym typeface="Arial"/>
            </a:endParaRPr>
          </a:p>
        </p:txBody>
      </p:sp>
      <p:sp>
        <p:nvSpPr>
          <p:cNvPr id="365" name="Google Shape;365;p31"/>
          <p:cNvSpPr/>
          <p:nvPr/>
        </p:nvSpPr>
        <p:spPr>
          <a:xfrm>
            <a:off x="6224953" y="1465386"/>
            <a:ext cx="1184031"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Fièvre non traitée</a:t>
            </a:r>
            <a:endParaRPr b="0" i="0" sz="1400" u="none" cap="none" strike="noStrike">
              <a:solidFill>
                <a:srgbClr val="000000"/>
              </a:solidFill>
              <a:latin typeface="Arial"/>
              <a:ea typeface="Arial"/>
              <a:cs typeface="Arial"/>
              <a:sym typeface="Arial"/>
            </a:endParaRPr>
          </a:p>
        </p:txBody>
      </p:sp>
      <p:sp>
        <p:nvSpPr>
          <p:cNvPr id="366" name="Google Shape;366;p31"/>
          <p:cNvSpPr/>
          <p:nvPr/>
        </p:nvSpPr>
        <p:spPr>
          <a:xfrm>
            <a:off x="1582614" y="2934141"/>
            <a:ext cx="1348154"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fr-FR" sz="1600" u="none" cap="none" strike="noStrike">
                <a:solidFill>
                  <a:srgbClr val="000000"/>
                </a:solidFill>
                <a:latin typeface="Calibri"/>
                <a:ea typeface="Calibri"/>
                <a:cs typeface="Calibri"/>
                <a:sym typeface="Calibri"/>
              </a:rPr>
              <a:t>Réservation tardive pour le premier SPN</a:t>
            </a:r>
            <a:endParaRPr b="0" i="0" sz="1400" u="none" cap="none" strike="noStrike">
              <a:solidFill>
                <a:srgbClr val="000000"/>
              </a:solidFill>
              <a:latin typeface="Arial"/>
              <a:ea typeface="Arial"/>
              <a:cs typeface="Arial"/>
              <a:sym typeface="Arial"/>
            </a:endParaRPr>
          </a:p>
        </p:txBody>
      </p:sp>
      <p:sp>
        <p:nvSpPr>
          <p:cNvPr id="367" name="Google Shape;367;p31"/>
          <p:cNvSpPr/>
          <p:nvPr/>
        </p:nvSpPr>
        <p:spPr>
          <a:xfrm>
            <a:off x="7408984" y="2930757"/>
            <a:ext cx="1488823"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fr-FR" sz="1600" u="none" cap="none" strike="noStrike">
                <a:solidFill>
                  <a:srgbClr val="000000"/>
                </a:solidFill>
                <a:latin typeface="Calibri"/>
                <a:ea typeface="Calibri"/>
                <a:cs typeface="Calibri"/>
                <a:sym typeface="Calibri"/>
              </a:rPr>
              <a:t>Distance par rapport aux infrastructures</a:t>
            </a:r>
            <a:endParaRPr b="0" i="0" sz="1400" u="none" cap="none" strike="noStrike">
              <a:solidFill>
                <a:srgbClr val="000000"/>
              </a:solidFill>
              <a:latin typeface="Arial"/>
              <a:ea typeface="Arial"/>
              <a:cs typeface="Arial"/>
              <a:sym typeface="Arial"/>
            </a:endParaRPr>
          </a:p>
        </p:txBody>
      </p:sp>
      <p:sp>
        <p:nvSpPr>
          <p:cNvPr id="368" name="Google Shape;368;p31"/>
          <p:cNvSpPr/>
          <p:nvPr/>
        </p:nvSpPr>
        <p:spPr>
          <a:xfrm>
            <a:off x="3719737" y="2930758"/>
            <a:ext cx="1338768"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fr-FR" sz="1600" u="none" cap="none" strike="noStrike">
                <a:solidFill>
                  <a:srgbClr val="000000"/>
                </a:solidFill>
                <a:latin typeface="Calibri"/>
                <a:ea typeface="Calibri"/>
                <a:cs typeface="Calibri"/>
                <a:sym typeface="Calibri"/>
              </a:rPr>
              <a:t>Ruptures de stock des équipements SP</a:t>
            </a:r>
            <a:endParaRPr b="0" i="0" sz="1400" u="none" cap="none" strike="noStrike">
              <a:solidFill>
                <a:srgbClr val="000000"/>
              </a:solidFill>
              <a:latin typeface="Arial"/>
              <a:ea typeface="Arial"/>
              <a:cs typeface="Arial"/>
              <a:sym typeface="Arial"/>
            </a:endParaRPr>
          </a:p>
        </p:txBody>
      </p:sp>
      <p:sp>
        <p:nvSpPr>
          <p:cNvPr id="369" name="Google Shape;369;p31"/>
          <p:cNvSpPr/>
          <p:nvPr/>
        </p:nvSpPr>
        <p:spPr>
          <a:xfrm>
            <a:off x="5416056" y="2938692"/>
            <a:ext cx="1184031"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fr-FR" sz="1600" u="none" cap="none" strike="noStrike">
                <a:solidFill>
                  <a:srgbClr val="000000"/>
                </a:solidFill>
                <a:latin typeface="Calibri"/>
                <a:ea typeface="Calibri"/>
                <a:cs typeface="Calibri"/>
                <a:sym typeface="Calibri"/>
              </a:rPr>
              <a:t>Faible risque perçu</a:t>
            </a:r>
            <a:endParaRPr b="0" i="0" sz="1400" u="none" cap="none" strike="noStrike">
              <a:solidFill>
                <a:srgbClr val="000000"/>
              </a:solidFill>
              <a:latin typeface="Arial"/>
              <a:ea typeface="Arial"/>
              <a:cs typeface="Arial"/>
              <a:sym typeface="Arial"/>
            </a:endParaRPr>
          </a:p>
        </p:txBody>
      </p:sp>
      <p:cxnSp>
        <p:nvCxnSpPr>
          <p:cNvPr id="370" name="Google Shape;370;p31"/>
          <p:cNvCxnSpPr/>
          <p:nvPr/>
        </p:nvCxnSpPr>
        <p:spPr>
          <a:xfrm flipH="1">
            <a:off x="4196860" y="713459"/>
            <a:ext cx="422031" cy="609600"/>
          </a:xfrm>
          <a:prstGeom prst="straightConnector1">
            <a:avLst/>
          </a:prstGeom>
          <a:noFill/>
          <a:ln cap="flat" cmpd="sng" w="9525">
            <a:solidFill>
              <a:schemeClr val="accent1"/>
            </a:solidFill>
            <a:prstDash val="solid"/>
            <a:miter lim="800000"/>
            <a:headEnd len="sm" w="sm" type="none"/>
            <a:tailEnd len="med" w="med" type="triangle"/>
          </a:ln>
        </p:spPr>
      </p:cxnSp>
      <p:cxnSp>
        <p:nvCxnSpPr>
          <p:cNvPr id="371" name="Google Shape;371;p31"/>
          <p:cNvCxnSpPr/>
          <p:nvPr/>
        </p:nvCxnSpPr>
        <p:spPr>
          <a:xfrm>
            <a:off x="6084271" y="707598"/>
            <a:ext cx="515816" cy="492369"/>
          </a:xfrm>
          <a:prstGeom prst="straightConnector1">
            <a:avLst/>
          </a:prstGeom>
          <a:noFill/>
          <a:ln cap="flat" cmpd="sng" w="9525">
            <a:solidFill>
              <a:schemeClr val="accent1"/>
            </a:solidFill>
            <a:prstDash val="solid"/>
            <a:miter lim="800000"/>
            <a:headEnd len="sm" w="sm" type="none"/>
            <a:tailEnd len="med" w="med" type="triangle"/>
          </a:ln>
        </p:spPr>
      </p:cxnSp>
      <p:cxnSp>
        <p:nvCxnSpPr>
          <p:cNvPr id="372" name="Google Shape;372;p31"/>
          <p:cNvCxnSpPr/>
          <p:nvPr/>
        </p:nvCxnSpPr>
        <p:spPr>
          <a:xfrm flipH="1">
            <a:off x="2766645" y="2283672"/>
            <a:ext cx="328245" cy="498230"/>
          </a:xfrm>
          <a:prstGeom prst="straightConnector1">
            <a:avLst/>
          </a:prstGeom>
          <a:noFill/>
          <a:ln cap="flat" cmpd="sng" w="9525">
            <a:solidFill>
              <a:schemeClr val="accent1"/>
            </a:solidFill>
            <a:prstDash val="solid"/>
            <a:miter lim="800000"/>
            <a:headEnd len="sm" w="sm" type="none"/>
            <a:tailEnd len="med" w="med" type="triangle"/>
          </a:ln>
        </p:spPr>
      </p:cxnSp>
      <p:cxnSp>
        <p:nvCxnSpPr>
          <p:cNvPr id="373" name="Google Shape;373;p31"/>
          <p:cNvCxnSpPr/>
          <p:nvPr/>
        </p:nvCxnSpPr>
        <p:spPr>
          <a:xfrm>
            <a:off x="7561384" y="2283672"/>
            <a:ext cx="515816" cy="492369"/>
          </a:xfrm>
          <a:prstGeom prst="straightConnector1">
            <a:avLst/>
          </a:prstGeom>
          <a:noFill/>
          <a:ln cap="flat" cmpd="sng" w="9525">
            <a:solidFill>
              <a:schemeClr val="accent1"/>
            </a:solidFill>
            <a:prstDash val="solid"/>
            <a:miter lim="800000"/>
            <a:headEnd len="sm" w="sm" type="none"/>
            <a:tailEnd len="med" w="med" type="triangle"/>
          </a:ln>
        </p:spPr>
      </p:cxnSp>
      <p:cxnSp>
        <p:nvCxnSpPr>
          <p:cNvPr id="374" name="Google Shape;374;p31"/>
          <p:cNvCxnSpPr/>
          <p:nvPr/>
        </p:nvCxnSpPr>
        <p:spPr>
          <a:xfrm>
            <a:off x="4360983" y="2500387"/>
            <a:ext cx="93786" cy="386862"/>
          </a:xfrm>
          <a:prstGeom prst="straightConnector1">
            <a:avLst/>
          </a:prstGeom>
          <a:noFill/>
          <a:ln cap="flat" cmpd="sng" w="9525">
            <a:solidFill>
              <a:schemeClr val="accent1"/>
            </a:solidFill>
            <a:prstDash val="solid"/>
            <a:miter lim="800000"/>
            <a:headEnd len="sm" w="sm" type="none"/>
            <a:tailEnd len="med" w="med" type="triangle"/>
          </a:ln>
        </p:spPr>
      </p:cxnSp>
      <p:cxnSp>
        <p:nvCxnSpPr>
          <p:cNvPr id="375" name="Google Shape;375;p31"/>
          <p:cNvCxnSpPr/>
          <p:nvPr/>
        </p:nvCxnSpPr>
        <p:spPr>
          <a:xfrm flipH="1">
            <a:off x="6160474" y="2458045"/>
            <a:ext cx="128954" cy="433755"/>
          </a:xfrm>
          <a:prstGeom prst="straightConnector1">
            <a:avLst/>
          </a:prstGeom>
          <a:noFill/>
          <a:ln cap="flat" cmpd="sng" w="9525">
            <a:solidFill>
              <a:schemeClr val="accent1"/>
            </a:solidFill>
            <a:prstDash val="solid"/>
            <a:miter lim="800000"/>
            <a:headEnd len="sm" w="sm" type="none"/>
            <a:tailEnd len="med" w="med" type="triangle"/>
          </a:ln>
        </p:spPr>
      </p:cxnSp>
      <p:sp>
        <p:nvSpPr>
          <p:cNvPr id="376" name="Google Shape;376;p31"/>
          <p:cNvSpPr/>
          <p:nvPr/>
        </p:nvSpPr>
        <p:spPr>
          <a:xfrm>
            <a:off x="1582613" y="4556942"/>
            <a:ext cx="1184031" cy="932873"/>
          </a:xfrm>
          <a:prstGeom prst="rect">
            <a:avLst/>
          </a:prstGeom>
          <a:noFill/>
          <a:ln cap="flat" cmpd="sng" w="381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fr-FR" sz="1600" u="none" cap="none" strike="noStrike">
                <a:solidFill>
                  <a:srgbClr val="000000"/>
                </a:solidFill>
                <a:latin typeface="Calibri"/>
                <a:ea typeface="Calibri"/>
                <a:cs typeface="Calibri"/>
                <a:sym typeface="Calibri"/>
              </a:rPr>
              <a:t>Réticence à révéler une grossesse</a:t>
            </a:r>
            <a:endParaRPr b="0" i="0" sz="1400" u="none" cap="none" strike="noStrike">
              <a:solidFill>
                <a:srgbClr val="000000"/>
              </a:solidFill>
              <a:latin typeface="Arial"/>
              <a:ea typeface="Arial"/>
              <a:cs typeface="Arial"/>
              <a:sym typeface="Arial"/>
            </a:endParaRPr>
          </a:p>
        </p:txBody>
      </p:sp>
      <p:cxnSp>
        <p:nvCxnSpPr>
          <p:cNvPr id="377" name="Google Shape;377;p31"/>
          <p:cNvCxnSpPr/>
          <p:nvPr/>
        </p:nvCxnSpPr>
        <p:spPr>
          <a:xfrm flipH="1">
            <a:off x="2180488" y="3907680"/>
            <a:ext cx="82058" cy="498230"/>
          </a:xfrm>
          <a:prstGeom prst="straightConnector1">
            <a:avLst/>
          </a:prstGeom>
          <a:noFill/>
          <a:ln cap="flat" cmpd="sng" w="9525">
            <a:solidFill>
              <a:schemeClr val="accent1"/>
            </a:solidFill>
            <a:prstDash val="solid"/>
            <a:miter lim="800000"/>
            <a:headEnd len="sm" w="sm" type="none"/>
            <a:tailEnd len="med" w="med" type="triangle"/>
          </a:ln>
        </p:spPr>
      </p:cxnSp>
      <p:sp>
        <p:nvSpPr>
          <p:cNvPr id="378" name="Google Shape;378;p31"/>
          <p:cNvSpPr/>
          <p:nvPr/>
        </p:nvSpPr>
        <p:spPr>
          <a:xfrm>
            <a:off x="3247293" y="4556942"/>
            <a:ext cx="2025212"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fr-FR" sz="1600" u="none" cap="none" strike="noStrike">
                <a:solidFill>
                  <a:srgbClr val="000000"/>
                </a:solidFill>
                <a:latin typeface="Calibri"/>
                <a:ea typeface="Calibri"/>
                <a:cs typeface="Calibri"/>
                <a:sym typeface="Calibri"/>
              </a:rPr>
              <a:t>Questions relatives à la chaîne d'approvisionnement</a:t>
            </a:r>
            <a:endParaRPr b="0" i="0" sz="1400" u="none" cap="none" strike="noStrike">
              <a:solidFill>
                <a:srgbClr val="000000"/>
              </a:solidFill>
              <a:latin typeface="Arial"/>
              <a:ea typeface="Arial"/>
              <a:cs typeface="Arial"/>
              <a:sym typeface="Arial"/>
            </a:endParaRPr>
          </a:p>
        </p:txBody>
      </p:sp>
      <p:cxnSp>
        <p:nvCxnSpPr>
          <p:cNvPr id="379" name="Google Shape;379;p31"/>
          <p:cNvCxnSpPr/>
          <p:nvPr/>
        </p:nvCxnSpPr>
        <p:spPr>
          <a:xfrm>
            <a:off x="4466488" y="3959431"/>
            <a:ext cx="1" cy="394728"/>
          </a:xfrm>
          <a:prstGeom prst="straightConnector1">
            <a:avLst/>
          </a:prstGeom>
          <a:noFill/>
          <a:ln cap="flat" cmpd="sng" w="9525">
            <a:solidFill>
              <a:schemeClr val="accent1"/>
            </a:solidFill>
            <a:prstDash val="solid"/>
            <a:miter lim="800000"/>
            <a:headEnd len="sm" w="sm" type="none"/>
            <a:tailEnd len="med" w="med" type="triangle"/>
          </a:ln>
        </p:spPr>
      </p:cxnSp>
      <p:sp>
        <p:nvSpPr>
          <p:cNvPr id="380" name="Google Shape;380;p31"/>
          <p:cNvSpPr/>
          <p:nvPr/>
        </p:nvSpPr>
        <p:spPr>
          <a:xfrm>
            <a:off x="5568458" y="4556942"/>
            <a:ext cx="1488834" cy="932873"/>
          </a:xfrm>
          <a:prstGeom prst="rect">
            <a:avLst/>
          </a:prstGeom>
          <a:noFill/>
          <a:ln cap="flat" cmpd="sng" w="381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fr-FR" sz="1600" u="none" cap="none" strike="noStrike">
                <a:solidFill>
                  <a:srgbClr val="000000"/>
                </a:solidFill>
                <a:latin typeface="Calibri"/>
                <a:ea typeface="Calibri"/>
                <a:cs typeface="Calibri"/>
                <a:sym typeface="Calibri"/>
              </a:rPr>
              <a:t>Association avec la fièvre et la grossesse</a:t>
            </a:r>
            <a:endParaRPr b="0" i="0" sz="1400" u="none" cap="none" strike="noStrike">
              <a:solidFill>
                <a:srgbClr val="000000"/>
              </a:solidFill>
              <a:latin typeface="Arial"/>
              <a:ea typeface="Arial"/>
              <a:cs typeface="Arial"/>
              <a:sym typeface="Arial"/>
            </a:endParaRPr>
          </a:p>
        </p:txBody>
      </p:sp>
      <p:cxnSp>
        <p:nvCxnSpPr>
          <p:cNvPr id="381" name="Google Shape;381;p31"/>
          <p:cNvCxnSpPr/>
          <p:nvPr/>
        </p:nvCxnSpPr>
        <p:spPr>
          <a:xfrm>
            <a:off x="6031520" y="3959431"/>
            <a:ext cx="1" cy="394728"/>
          </a:xfrm>
          <a:prstGeom prst="straightConnector1">
            <a:avLst/>
          </a:prstGeom>
          <a:noFill/>
          <a:ln cap="flat" cmpd="sng" w="9525">
            <a:solidFill>
              <a:schemeClr val="accent1"/>
            </a:solidFill>
            <a:prstDash val="solid"/>
            <a:miter lim="800000"/>
            <a:headEnd len="sm" w="sm" type="none"/>
            <a:tailEnd len="med" w="med" type="triangle"/>
          </a:ln>
        </p:spPr>
      </p:cxnSp>
      <p:sp>
        <p:nvSpPr>
          <p:cNvPr id="382" name="Google Shape;382;p31"/>
          <p:cNvSpPr/>
          <p:nvPr/>
        </p:nvSpPr>
        <p:spPr>
          <a:xfrm>
            <a:off x="8083053" y="4556942"/>
            <a:ext cx="1184031"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fr-FR" sz="1600" u="none" cap="none" strike="noStrike">
                <a:solidFill>
                  <a:srgbClr val="000000"/>
                </a:solidFill>
                <a:latin typeface="Calibri"/>
                <a:ea typeface="Calibri"/>
                <a:cs typeface="Calibri"/>
                <a:sym typeface="Calibri"/>
              </a:rPr>
              <a:t>La charge financière des transports</a:t>
            </a:r>
            <a:endParaRPr b="0" i="0" sz="1400" u="none" cap="none" strike="noStrike">
              <a:solidFill>
                <a:srgbClr val="000000"/>
              </a:solidFill>
              <a:latin typeface="Arial"/>
              <a:ea typeface="Arial"/>
              <a:cs typeface="Arial"/>
              <a:sym typeface="Arial"/>
            </a:endParaRPr>
          </a:p>
        </p:txBody>
      </p:sp>
      <p:cxnSp>
        <p:nvCxnSpPr>
          <p:cNvPr id="383" name="Google Shape;383;p31"/>
          <p:cNvCxnSpPr/>
          <p:nvPr/>
        </p:nvCxnSpPr>
        <p:spPr>
          <a:xfrm>
            <a:off x="8417162" y="3895957"/>
            <a:ext cx="187574" cy="521676"/>
          </a:xfrm>
          <a:prstGeom prst="straightConnector1">
            <a:avLst/>
          </a:prstGeom>
          <a:noFill/>
          <a:ln cap="flat" cmpd="sng" w="9525">
            <a:solidFill>
              <a:schemeClr val="accent1"/>
            </a:solidFill>
            <a:prstDash val="solid"/>
            <a:miter lim="800000"/>
            <a:headEnd len="sm" w="sm" type="none"/>
            <a:tailEnd len="med" w="med" type="triangle"/>
          </a:ln>
        </p:spPr>
      </p:cxnSp>
      <p:sp>
        <p:nvSpPr>
          <p:cNvPr id="384" name="Google Shape;384;p31"/>
          <p:cNvSpPr/>
          <p:nvPr/>
        </p:nvSpPr>
        <p:spPr>
          <a:xfrm>
            <a:off x="5568458" y="5755647"/>
            <a:ext cx="1184031" cy="932873"/>
          </a:xfrm>
          <a:prstGeom prst="rect">
            <a:avLst/>
          </a:prstGeom>
          <a:noFill/>
          <a:ln cap="flat" cmpd="sng" w="381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fr-FR" sz="1600" u="none" cap="none" strike="noStrike">
                <a:solidFill>
                  <a:srgbClr val="000000"/>
                </a:solidFill>
                <a:latin typeface="Calibri"/>
                <a:ea typeface="Calibri"/>
                <a:cs typeface="Calibri"/>
                <a:sym typeface="Calibri"/>
              </a:rPr>
              <a:t>Normes culturelles</a:t>
            </a:r>
            <a:endParaRPr b="0" i="0" sz="1400" u="none" cap="none" strike="noStrike">
              <a:solidFill>
                <a:srgbClr val="000000"/>
              </a:solidFill>
              <a:latin typeface="Arial"/>
              <a:ea typeface="Arial"/>
              <a:cs typeface="Arial"/>
              <a:sym typeface="Arial"/>
            </a:endParaRPr>
          </a:p>
        </p:txBody>
      </p:sp>
      <p:cxnSp>
        <p:nvCxnSpPr>
          <p:cNvPr id="385" name="Google Shape;385;p31"/>
          <p:cNvCxnSpPr>
            <a:stCxn id="380" idx="2"/>
          </p:cNvCxnSpPr>
          <p:nvPr/>
        </p:nvCxnSpPr>
        <p:spPr>
          <a:xfrm flipH="1">
            <a:off x="6183875" y="5489815"/>
            <a:ext cx="129000" cy="265800"/>
          </a:xfrm>
          <a:prstGeom prst="straightConnector1">
            <a:avLst/>
          </a:prstGeom>
          <a:noFill/>
          <a:ln cap="flat" cmpd="sng" w="9525">
            <a:solidFill>
              <a:schemeClr val="accent1"/>
            </a:solidFill>
            <a:prstDash val="solid"/>
            <a:miter lim="800000"/>
            <a:headEnd len="sm" w="sm" type="none"/>
            <a:tailEnd len="med" w="med" type="triangle"/>
          </a:ln>
        </p:spPr>
      </p:cxnSp>
      <p:cxnSp>
        <p:nvCxnSpPr>
          <p:cNvPr id="386" name="Google Shape;386;p31"/>
          <p:cNvCxnSpPr/>
          <p:nvPr/>
        </p:nvCxnSpPr>
        <p:spPr>
          <a:xfrm>
            <a:off x="2168760" y="5605958"/>
            <a:ext cx="3062661" cy="616125"/>
          </a:xfrm>
          <a:prstGeom prst="straightConnector1">
            <a:avLst/>
          </a:prstGeom>
          <a:noFill/>
          <a:ln cap="flat" cmpd="sng" w="9525">
            <a:solidFill>
              <a:schemeClr val="accent1"/>
            </a:solidFill>
            <a:prstDash val="solid"/>
            <a:miter lim="800000"/>
            <a:headEnd len="sm" w="sm" type="none"/>
            <a:tailEnd len="med" w="med" type="triangle"/>
          </a:ln>
        </p:spPr>
      </p:cxnSp>
      <p:sp>
        <p:nvSpPr>
          <p:cNvPr id="387" name="Google Shape;387;p31"/>
          <p:cNvSpPr txBox="1"/>
          <p:nvPr/>
        </p:nvSpPr>
        <p:spPr>
          <a:xfrm>
            <a:off x="6224951" y="249166"/>
            <a:ext cx="1905522"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Problème apparent</a:t>
            </a:r>
            <a:endParaRPr b="0" i="0" sz="1400" u="none" cap="none" strike="noStrike">
              <a:solidFill>
                <a:srgbClr val="000000"/>
              </a:solidFill>
              <a:latin typeface="Arial"/>
              <a:ea typeface="Arial"/>
              <a:cs typeface="Arial"/>
              <a:sym typeface="Arial"/>
            </a:endParaRPr>
          </a:p>
        </p:txBody>
      </p:sp>
      <p:sp>
        <p:nvSpPr>
          <p:cNvPr id="388" name="Google Shape;388;p31"/>
          <p:cNvSpPr txBox="1"/>
          <p:nvPr/>
        </p:nvSpPr>
        <p:spPr>
          <a:xfrm>
            <a:off x="7945046" y="1656477"/>
            <a:ext cx="2260747"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Symptômes du problème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(facteurs de causalité) </a:t>
            </a:r>
            <a:endParaRPr b="0" i="0" sz="1400" u="none" cap="none" strike="noStrike">
              <a:solidFill>
                <a:srgbClr val="000000"/>
              </a:solidFill>
              <a:latin typeface="Arial"/>
              <a:ea typeface="Arial"/>
              <a:cs typeface="Arial"/>
              <a:sym typeface="Arial"/>
            </a:endParaRPr>
          </a:p>
        </p:txBody>
      </p:sp>
      <p:sp>
        <p:nvSpPr>
          <p:cNvPr id="389" name="Google Shape;389;p31"/>
          <p:cNvSpPr txBox="1"/>
          <p:nvPr/>
        </p:nvSpPr>
        <p:spPr>
          <a:xfrm>
            <a:off x="9287546" y="3106709"/>
            <a:ext cx="2069221"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Causes profondes possibles</a:t>
            </a:r>
            <a:endParaRPr b="0" i="0" sz="1800" u="none" cap="none" strike="noStrike">
              <a:solidFill>
                <a:schemeClr val="dk1"/>
              </a:solidFill>
              <a:latin typeface="Calibri"/>
              <a:ea typeface="Calibri"/>
              <a:cs typeface="Calibri"/>
              <a:sym typeface="Calibri"/>
            </a:endParaRPr>
          </a:p>
        </p:txBody>
      </p:sp>
      <p:sp>
        <p:nvSpPr>
          <p:cNvPr id="390" name="Google Shape;390;p31"/>
          <p:cNvSpPr txBox="1"/>
          <p:nvPr/>
        </p:nvSpPr>
        <p:spPr>
          <a:xfrm>
            <a:off x="9563037" y="4838712"/>
            <a:ext cx="2069221"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Causes profondes possibles</a:t>
            </a:r>
            <a:endParaRPr b="0" i="0" sz="1800" u="none" cap="none" strike="noStrike">
              <a:solidFill>
                <a:schemeClr val="dk1"/>
              </a:solidFill>
              <a:latin typeface="Calibri"/>
              <a:ea typeface="Calibri"/>
              <a:cs typeface="Calibri"/>
              <a:sym typeface="Calibri"/>
            </a:endParaRPr>
          </a:p>
        </p:txBody>
      </p:sp>
      <p:sp>
        <p:nvSpPr>
          <p:cNvPr id="391" name="Google Shape;391;p31"/>
          <p:cNvSpPr txBox="1"/>
          <p:nvPr/>
        </p:nvSpPr>
        <p:spPr>
          <a:xfrm>
            <a:off x="6916332" y="6068001"/>
            <a:ext cx="1814151"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Cause profonde réelle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0" i="0" lang="fr-FR" sz="4400" u="none" strike="noStrike">
                <a:latin typeface="Calibri"/>
                <a:ea typeface="Calibri"/>
                <a:cs typeface="Calibri"/>
                <a:sym typeface="Calibri"/>
              </a:rPr>
              <a:t>Donner la priorité aux défis du CSC</a:t>
            </a:r>
            <a:endParaRPr/>
          </a:p>
        </p:txBody>
      </p:sp>
      <p:sp>
        <p:nvSpPr>
          <p:cNvPr id="397" name="Google Shape;397;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dk1"/>
              </a:buClr>
              <a:buSzPts val="2590"/>
              <a:buNone/>
            </a:pPr>
            <a:r>
              <a:rPr b="0" i="0" lang="fr-FR" sz="2500" u="none" strike="noStrike">
                <a:latin typeface="Calibri"/>
                <a:ea typeface="Calibri"/>
                <a:cs typeface="Calibri"/>
                <a:sym typeface="Calibri"/>
              </a:rPr>
              <a:t>Réfléchissez :</a:t>
            </a:r>
            <a:endParaRPr/>
          </a:p>
          <a:p>
            <a:pPr indent="0" lvl="0" marL="0" rtl="0" algn="l">
              <a:lnSpc>
                <a:spcPct val="70000"/>
              </a:lnSpc>
              <a:spcBef>
                <a:spcPts val="1000"/>
              </a:spcBef>
              <a:spcAft>
                <a:spcPts val="0"/>
              </a:spcAft>
              <a:buClr>
                <a:schemeClr val="dk1"/>
              </a:buClr>
              <a:buSzPts val="2590"/>
              <a:buNone/>
            </a:pPr>
            <a:r>
              <a:t/>
            </a:r>
            <a:endParaRPr sz="2590"/>
          </a:p>
          <a:p>
            <a:pPr indent="0" lvl="0" marL="0" rtl="0" algn="l">
              <a:lnSpc>
                <a:spcPct val="70000"/>
              </a:lnSpc>
              <a:spcBef>
                <a:spcPts val="1000"/>
              </a:spcBef>
              <a:spcAft>
                <a:spcPts val="0"/>
              </a:spcAft>
              <a:buClr>
                <a:schemeClr val="dk1"/>
              </a:buClr>
              <a:buSzPts val="2590"/>
              <a:buNone/>
            </a:pPr>
            <a:r>
              <a:rPr b="0" i="0" lang="fr-FR" sz="2500" u="none" strike="noStrike">
                <a:latin typeface="Calibri"/>
                <a:ea typeface="Calibri"/>
                <a:cs typeface="Calibri"/>
                <a:sym typeface="Calibri"/>
              </a:rPr>
              <a:t>L'impact potentiel de la réponse au défi du CSC </a:t>
            </a:r>
            <a:endParaRPr/>
          </a:p>
          <a:p>
            <a:pPr indent="-228600" lvl="1" marL="685800" rtl="0" algn="l">
              <a:lnSpc>
                <a:spcPct val="70000"/>
              </a:lnSpc>
              <a:spcBef>
                <a:spcPts val="500"/>
              </a:spcBef>
              <a:spcAft>
                <a:spcPts val="0"/>
              </a:spcAft>
              <a:buClr>
                <a:schemeClr val="dk1"/>
              </a:buClr>
              <a:buSzPts val="2220"/>
              <a:buChar char="•"/>
            </a:pPr>
            <a:r>
              <a:rPr b="0" i="0" lang="fr-FR" sz="2200" u="none" strike="noStrike">
                <a:latin typeface="Calibri"/>
                <a:ea typeface="Calibri"/>
                <a:cs typeface="Calibri"/>
                <a:sym typeface="Calibri"/>
              </a:rPr>
              <a:t>Plus l'impact potentiel est grand, plus il est important de le prendre en compte</a:t>
            </a:r>
            <a:endParaRPr/>
          </a:p>
          <a:p>
            <a:pPr indent="0" lvl="0" marL="0" rtl="0" algn="l">
              <a:lnSpc>
                <a:spcPct val="70000"/>
              </a:lnSpc>
              <a:spcBef>
                <a:spcPts val="1000"/>
              </a:spcBef>
              <a:spcAft>
                <a:spcPts val="0"/>
              </a:spcAft>
              <a:buClr>
                <a:schemeClr val="dk1"/>
              </a:buClr>
              <a:buSzPts val="2590"/>
              <a:buNone/>
            </a:pPr>
            <a:r>
              <a:t/>
            </a:r>
            <a:endParaRPr sz="2590"/>
          </a:p>
          <a:p>
            <a:pPr indent="0" lvl="0" marL="0" rtl="0" algn="l">
              <a:lnSpc>
                <a:spcPct val="70000"/>
              </a:lnSpc>
              <a:spcBef>
                <a:spcPts val="1000"/>
              </a:spcBef>
              <a:spcAft>
                <a:spcPts val="0"/>
              </a:spcAft>
              <a:buClr>
                <a:schemeClr val="dk1"/>
              </a:buClr>
              <a:buSzPts val="2590"/>
              <a:buNone/>
            </a:pPr>
            <a:r>
              <a:rPr b="0" i="0" lang="fr-FR" sz="2500" u="none" strike="noStrike">
                <a:latin typeface="Calibri"/>
                <a:ea typeface="Calibri"/>
                <a:cs typeface="Calibri"/>
                <a:sym typeface="Calibri"/>
              </a:rPr>
              <a:t>Dans quelle mesure sera-t-il difficile d'atteindre le public associé au défi du CSC ?</a:t>
            </a:r>
            <a:endParaRPr/>
          </a:p>
          <a:p>
            <a:pPr indent="0" lvl="0" marL="0" rtl="0" algn="l">
              <a:lnSpc>
                <a:spcPct val="70000"/>
              </a:lnSpc>
              <a:spcBef>
                <a:spcPts val="1000"/>
              </a:spcBef>
              <a:spcAft>
                <a:spcPts val="0"/>
              </a:spcAft>
              <a:buClr>
                <a:schemeClr val="dk1"/>
              </a:buClr>
              <a:buSzPts val="2590"/>
              <a:buNone/>
            </a:pPr>
            <a:r>
              <a:t/>
            </a:r>
            <a:endParaRPr sz="2590"/>
          </a:p>
          <a:p>
            <a:pPr indent="0" lvl="0" marL="0" rtl="0" algn="l">
              <a:lnSpc>
                <a:spcPct val="70000"/>
              </a:lnSpc>
              <a:spcBef>
                <a:spcPts val="1000"/>
              </a:spcBef>
              <a:spcAft>
                <a:spcPts val="0"/>
              </a:spcAft>
              <a:buClr>
                <a:schemeClr val="dk1"/>
              </a:buClr>
              <a:buSzPts val="2590"/>
              <a:buNone/>
            </a:pPr>
            <a:r>
              <a:rPr b="0" i="0" lang="fr-FR" sz="2500" u="none" strike="noStrike">
                <a:latin typeface="Calibri"/>
                <a:ea typeface="Calibri"/>
                <a:cs typeface="Calibri"/>
                <a:sym typeface="Calibri"/>
              </a:rPr>
              <a:t>S'il existe un ordre logique pour relever les défis du CSC. </a:t>
            </a:r>
            <a:endParaRPr/>
          </a:p>
          <a:p>
            <a:pPr indent="-228600" lvl="1" marL="685800" rtl="0" algn="l">
              <a:lnSpc>
                <a:spcPct val="70000"/>
              </a:lnSpc>
              <a:spcBef>
                <a:spcPts val="500"/>
              </a:spcBef>
              <a:spcAft>
                <a:spcPts val="0"/>
              </a:spcAft>
              <a:buClr>
                <a:schemeClr val="dk1"/>
              </a:buClr>
              <a:buSzPts val="2220"/>
              <a:buChar char="•"/>
            </a:pPr>
            <a:r>
              <a:rPr b="0" i="0" lang="fr-FR" sz="2200" u="none" strike="noStrike">
                <a:latin typeface="Calibri"/>
                <a:ea typeface="Calibri"/>
                <a:cs typeface="Calibri"/>
                <a:sym typeface="Calibri"/>
              </a:rPr>
              <a:t>Si plus d'un facteur causal est lié à la cause première. Lorsqu'une cause fondamentale est à l'origine de multiples facteurs de causalité, cela indique que le fait de s'attaquer à la cause fondamentale peut avoir des effets de grande portée.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0" i="0" lang="fr-FR" sz="4400" u="none" strike="noStrike">
                <a:latin typeface="Calibri"/>
                <a:ea typeface="Calibri"/>
                <a:cs typeface="Calibri"/>
                <a:sym typeface="Calibri"/>
              </a:rPr>
              <a:t>Instructions</a:t>
            </a:r>
            <a:endParaRPr/>
          </a:p>
        </p:txBody>
      </p:sp>
      <p:sp>
        <p:nvSpPr>
          <p:cNvPr id="404" name="Google Shape;404;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514350" lvl="0" marL="514350" rtl="0" algn="l">
              <a:lnSpc>
                <a:spcPct val="90000"/>
              </a:lnSpc>
              <a:spcBef>
                <a:spcPts val="0"/>
              </a:spcBef>
              <a:spcAft>
                <a:spcPts val="0"/>
              </a:spcAft>
              <a:buClr>
                <a:schemeClr val="dk1"/>
              </a:buClr>
              <a:buSzPts val="2800"/>
              <a:buFont typeface="Calibri"/>
              <a:buAutoNum type="arabicPeriod"/>
            </a:pPr>
            <a:r>
              <a:rPr b="0" i="0" lang="fr-FR" sz="2800" u="none" strike="noStrike">
                <a:latin typeface="Calibri"/>
                <a:ea typeface="Calibri"/>
                <a:cs typeface="Calibri"/>
                <a:sym typeface="Calibri"/>
              </a:rPr>
              <a:t>Utilisez </a:t>
            </a:r>
            <a:r>
              <a:rPr b="0" i="1" lang="fr-FR" sz="2800" u="none" strike="noStrike">
                <a:latin typeface="Calibri"/>
                <a:ea typeface="Calibri"/>
                <a:cs typeface="Calibri"/>
                <a:sym typeface="Calibri"/>
              </a:rPr>
              <a:t>un</a:t>
            </a:r>
            <a:r>
              <a:rPr b="0" i="0" lang="fr-FR" sz="2800" u="none" strike="noStrike">
                <a:latin typeface="Calibri"/>
                <a:ea typeface="Calibri"/>
                <a:cs typeface="Calibri"/>
                <a:sym typeface="Calibri"/>
              </a:rPr>
              <a:t> problème en haut d'un bout de papier (utilisez autant de bouts de papier que vous avez de problèmes)</a:t>
            </a:r>
            <a:endParaRPr/>
          </a:p>
          <a:p>
            <a:pPr indent="-514350" lvl="0" marL="514350" rtl="0" algn="l">
              <a:lnSpc>
                <a:spcPct val="90000"/>
              </a:lnSpc>
              <a:spcBef>
                <a:spcPts val="1000"/>
              </a:spcBef>
              <a:spcAft>
                <a:spcPts val="0"/>
              </a:spcAft>
              <a:buClr>
                <a:schemeClr val="dk1"/>
              </a:buClr>
              <a:buSzPts val="2800"/>
              <a:buFont typeface="Calibri"/>
              <a:buAutoNum type="arabicPeriod"/>
            </a:pPr>
            <a:r>
              <a:rPr b="0" i="0" lang="fr-FR" sz="2800" u="none" strike="noStrike">
                <a:latin typeface="Calibri"/>
                <a:ea typeface="Calibri"/>
                <a:cs typeface="Calibri"/>
                <a:sym typeface="Calibri"/>
              </a:rPr>
              <a:t>Énumérez les facteurs de causalité de ce problème en dessous, en traçant des lignes allant des facteurs de causalité jusqu'à votre problème </a:t>
            </a:r>
            <a:endParaRPr/>
          </a:p>
          <a:p>
            <a:pPr indent="-514350" lvl="0" marL="514350" rtl="0" algn="l">
              <a:lnSpc>
                <a:spcPct val="90000"/>
              </a:lnSpc>
              <a:spcBef>
                <a:spcPts val="1000"/>
              </a:spcBef>
              <a:spcAft>
                <a:spcPts val="0"/>
              </a:spcAft>
              <a:buClr>
                <a:schemeClr val="dk1"/>
              </a:buClr>
              <a:buSzPts val="2800"/>
              <a:buFont typeface="Calibri"/>
              <a:buAutoNum type="arabicPeriod"/>
            </a:pPr>
            <a:r>
              <a:rPr b="0" i="0" lang="fr-FR" sz="2800" u="none" strike="noStrike">
                <a:latin typeface="Calibri"/>
                <a:ea typeface="Calibri"/>
                <a:cs typeface="Calibri"/>
                <a:sym typeface="Calibri"/>
              </a:rPr>
              <a:t>Dressez la liste des causes profondes possibles sous chaque facteur de causalité, en traçant des lignes allant des causes profondes possibles jusqu'aux facteurs de causalité</a:t>
            </a:r>
            <a:endParaRPr/>
          </a:p>
          <a:p>
            <a:pPr indent="-514350" lvl="0" marL="514350" rtl="0" algn="l">
              <a:lnSpc>
                <a:spcPct val="90000"/>
              </a:lnSpc>
              <a:spcBef>
                <a:spcPts val="1000"/>
              </a:spcBef>
              <a:spcAft>
                <a:spcPts val="0"/>
              </a:spcAft>
              <a:buClr>
                <a:schemeClr val="dk1"/>
              </a:buClr>
              <a:buSzPts val="2800"/>
              <a:buFont typeface="Calibri"/>
              <a:buAutoNum type="arabicPeriod"/>
            </a:pPr>
            <a:r>
              <a:rPr b="0" i="0" lang="fr-FR" sz="2800" u="none" strike="noStrike">
                <a:latin typeface="Calibri"/>
                <a:ea typeface="Calibri"/>
                <a:cs typeface="Calibri"/>
                <a:sym typeface="Calibri"/>
              </a:rPr>
              <a:t>Soyez à l'affût des causes profondes qui sont à l'origine de multiples problèmes, celles-ci sont particulièrement importants</a:t>
            </a:r>
            <a:endParaRPr/>
          </a:p>
          <a:p>
            <a:pPr indent="-336550" lvl="0" marL="514350" rtl="0" algn="l">
              <a:lnSpc>
                <a:spcPct val="90000"/>
              </a:lnSpc>
              <a:spcBef>
                <a:spcPts val="1000"/>
              </a:spcBef>
              <a:spcAft>
                <a:spcPts val="0"/>
              </a:spcAft>
              <a:buClr>
                <a:schemeClr val="dk1"/>
              </a:buClr>
              <a:buSzPts val="2800"/>
              <a:buFont typeface="Calibri"/>
              <a:buNone/>
            </a:pPr>
            <a:r>
              <a:t/>
            </a:r>
            <a:endParaRPr/>
          </a:p>
          <a:p>
            <a:pPr indent="-336550" lvl="0" marL="514350" rtl="0" algn="l">
              <a:lnSpc>
                <a:spcPct val="90000"/>
              </a:lnSpc>
              <a:spcBef>
                <a:spcPts val="1000"/>
              </a:spcBef>
              <a:spcAft>
                <a:spcPts val="0"/>
              </a:spcAft>
              <a:buClr>
                <a:schemeClr val="dk1"/>
              </a:buClr>
              <a:buSzPts val="2800"/>
              <a:buFont typeface="Calibri"/>
              <a:buNone/>
            </a:pPr>
            <a:r>
              <a:t/>
            </a:r>
            <a:endParaRPr/>
          </a:p>
          <a:p>
            <a:pPr indent="-336550" lvl="0" marL="514350" rtl="0" algn="l">
              <a:lnSpc>
                <a:spcPct val="90000"/>
              </a:lnSpc>
              <a:spcBef>
                <a:spcPts val="1000"/>
              </a:spcBef>
              <a:spcAft>
                <a:spcPts val="0"/>
              </a:spcAft>
              <a:buClr>
                <a:schemeClr val="dk1"/>
              </a:buClr>
              <a:buSzPts val="2800"/>
              <a:buFont typeface="Calibri"/>
              <a:buNone/>
            </a:pPr>
            <a:r>
              <a:t/>
            </a:r>
            <a:endParaRPr/>
          </a:p>
          <a:p>
            <a:pPr indent="-336550" lvl="0" marL="514350" rtl="0" algn="l">
              <a:lnSpc>
                <a:spcPct val="90000"/>
              </a:lnSpc>
              <a:spcBef>
                <a:spcPts val="1000"/>
              </a:spcBef>
              <a:spcAft>
                <a:spcPts val="0"/>
              </a:spcAft>
              <a:buClr>
                <a:schemeClr val="dk1"/>
              </a:buClr>
              <a:buSzPts val="2800"/>
              <a:buFont typeface="Calibri"/>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0" i="0" lang="fr-FR" sz="4400" u="none" strike="noStrike">
                <a:latin typeface="Calibri"/>
                <a:ea typeface="Calibri"/>
                <a:cs typeface="Calibri"/>
                <a:sym typeface="Calibri"/>
              </a:rPr>
              <a:t>Principes directeurs</a:t>
            </a:r>
            <a:endParaRPr/>
          </a:p>
        </p:txBody>
      </p:sp>
      <p:sp>
        <p:nvSpPr>
          <p:cNvPr id="109" name="Google Shape;109;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b="0" i="0" lang="fr-FR" sz="2800" u="none" strike="noStrike">
                <a:latin typeface="Calibri"/>
                <a:ea typeface="Calibri"/>
                <a:cs typeface="Calibri"/>
                <a:sym typeface="Calibri"/>
              </a:rPr>
              <a:t>Prise de décision fondée sur des données probantes</a:t>
            </a:r>
            <a:endParaRPr/>
          </a:p>
          <a:p>
            <a:pPr indent="-228600" lvl="0" marL="228600" rtl="0" algn="l">
              <a:lnSpc>
                <a:spcPct val="90000"/>
              </a:lnSpc>
              <a:spcBef>
                <a:spcPts val="1000"/>
              </a:spcBef>
              <a:spcAft>
                <a:spcPts val="0"/>
              </a:spcAft>
              <a:buClr>
                <a:schemeClr val="dk1"/>
              </a:buClr>
              <a:buSzPts val="2800"/>
              <a:buChar char="•"/>
            </a:pPr>
            <a:r>
              <a:rPr b="0" i="0" lang="fr-FR" sz="2800" u="none" strike="noStrike">
                <a:latin typeface="Calibri"/>
                <a:ea typeface="Calibri"/>
                <a:cs typeface="Calibri"/>
                <a:sym typeface="Calibri"/>
              </a:rPr>
              <a:t>Le pluriel de l'anecdote n'est pas une donnée : </a:t>
            </a:r>
            <a:r>
              <a:rPr b="0" i="1" lang="fr-FR" sz="2800" u="none" strike="noStrike">
                <a:latin typeface="Calibri"/>
                <a:ea typeface="Calibri"/>
                <a:cs typeface="Calibri"/>
                <a:sym typeface="Calibri"/>
              </a:rPr>
              <a:t>pas de récit</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b="0" i="0" lang="fr-FR" sz="2800" u="none" strike="noStrike">
                <a:latin typeface="Calibri"/>
                <a:ea typeface="Calibri"/>
                <a:cs typeface="Calibri"/>
                <a:sym typeface="Calibri"/>
              </a:rPr>
              <a:t>Bonnes pratiques</a:t>
            </a:r>
            <a:endParaRPr/>
          </a:p>
          <a:p>
            <a:pPr indent="-228600" lvl="0" marL="228600" rtl="0" algn="l">
              <a:lnSpc>
                <a:spcPct val="90000"/>
              </a:lnSpc>
              <a:spcBef>
                <a:spcPts val="1000"/>
              </a:spcBef>
              <a:spcAft>
                <a:spcPts val="0"/>
              </a:spcAft>
              <a:buClr>
                <a:schemeClr val="dk1"/>
              </a:buClr>
              <a:buSzPts val="2800"/>
              <a:buChar char="•"/>
            </a:pPr>
            <a:r>
              <a:rPr b="0" i="0" lang="fr-FR" sz="2800" u="none" strike="noStrike">
                <a:latin typeface="Calibri"/>
                <a:ea typeface="Calibri"/>
                <a:cs typeface="Calibri"/>
                <a:sym typeface="Calibri"/>
              </a:rPr>
              <a:t>La qualité de CSC est un processus : </a:t>
            </a:r>
            <a:r>
              <a:rPr b="0" i="1" lang="fr-FR" sz="2800" u="none" strike="noStrike">
                <a:latin typeface="Calibri"/>
                <a:ea typeface="Calibri"/>
                <a:cs typeface="Calibri"/>
                <a:sym typeface="Calibri"/>
              </a:rPr>
              <a:t>ne pas faire de concessions</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b="0" i="0" lang="fr-FR" sz="2800" u="none" strike="noStrike">
                <a:latin typeface="Calibri"/>
                <a:ea typeface="Calibri"/>
                <a:cs typeface="Calibri"/>
                <a:sym typeface="Calibri"/>
              </a:rPr>
              <a:t>Programmation ciblée</a:t>
            </a:r>
            <a:endParaRPr/>
          </a:p>
          <a:p>
            <a:pPr indent="-228600" lvl="0" marL="228600" rtl="0" algn="l">
              <a:lnSpc>
                <a:spcPct val="90000"/>
              </a:lnSpc>
              <a:spcBef>
                <a:spcPts val="1000"/>
              </a:spcBef>
              <a:spcAft>
                <a:spcPts val="0"/>
              </a:spcAft>
              <a:buClr>
                <a:schemeClr val="dk1"/>
              </a:buClr>
              <a:buSzPts val="2800"/>
              <a:buChar char="•"/>
            </a:pPr>
            <a:r>
              <a:rPr b="0" i="1" lang="fr-FR" sz="2800" u="none" strike="noStrike">
                <a:latin typeface="Calibri"/>
                <a:ea typeface="Calibri"/>
                <a:cs typeface="Calibri"/>
                <a:sym typeface="Calibri"/>
              </a:rPr>
              <a:t>La</a:t>
            </a:r>
            <a:r>
              <a:rPr b="0" i="0" lang="fr-FR" sz="2800" u="none" strike="noStrike">
                <a:latin typeface="Calibri"/>
                <a:ea typeface="Calibri"/>
                <a:cs typeface="Calibri"/>
                <a:sym typeface="Calibri"/>
              </a:rPr>
              <a:t> focalisation exige des sacrifices : </a:t>
            </a:r>
            <a:r>
              <a:rPr b="0" i="1" lang="fr-FR" sz="2800" u="none" strike="noStrike">
                <a:latin typeface="Calibri"/>
                <a:ea typeface="Calibri"/>
                <a:cs typeface="Calibri"/>
                <a:sym typeface="Calibri"/>
              </a:rPr>
              <a:t>un peu de tout n'apporte rien</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5"/>
          <p:cNvSpPr/>
          <p:nvPr/>
        </p:nvSpPr>
        <p:spPr>
          <a:xfrm>
            <a:off x="4064383" y="2210022"/>
            <a:ext cx="554509" cy="598932"/>
          </a:xfrm>
          <a:prstGeom prst="rightArrow">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6" name="Google Shape;116;p5"/>
          <p:cNvSpPr/>
          <p:nvPr/>
        </p:nvSpPr>
        <p:spPr>
          <a:xfrm>
            <a:off x="6793193" y="2210022"/>
            <a:ext cx="554509" cy="598932"/>
          </a:xfrm>
          <a:prstGeom prst="rightArrow">
            <a:avLst>
              <a:gd fmla="val 50000" name="adj1"/>
              <a:gd fmla="val 50000" name="adj2"/>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7" name="Google Shape;117;p5"/>
          <p:cNvSpPr/>
          <p:nvPr/>
        </p:nvSpPr>
        <p:spPr>
          <a:xfrm>
            <a:off x="1537338" y="2926679"/>
            <a:ext cx="2804299" cy="3141612"/>
          </a:xfrm>
          <a:prstGeom prst="rect">
            <a:avLst/>
          </a:prstGeom>
          <a:solidFill>
            <a:schemeClr val="accent1">
              <a:alpha val="20000"/>
            </a:schemeClr>
          </a:solidFill>
          <a:ln>
            <a:noFill/>
          </a:ln>
        </p:spPr>
        <p:txBody>
          <a:bodyPr anchorCtr="0" anchor="t" bIns="137150" lIns="137150" spcFirstLastPara="1" rIns="137150" wrap="square" tIns="137150">
            <a:noAutofit/>
          </a:bodyPr>
          <a:lstStyle/>
          <a:p>
            <a:pPr indent="0" lvl="0" marL="0" marR="0" rtl="0" algn="l">
              <a:lnSpc>
                <a:spcPct val="94000"/>
              </a:lnSpc>
              <a:spcBef>
                <a:spcPts val="0"/>
              </a:spcBef>
              <a:spcAft>
                <a:spcPts val="0"/>
              </a:spcAft>
              <a:buClr>
                <a:srgbClr val="000000"/>
              </a:buClr>
              <a:buSzPts val="1400"/>
              <a:buFont typeface="Arial"/>
              <a:buNone/>
            </a:pPr>
            <a:r>
              <a:rPr b="0" i="0" lang="fr-FR" sz="1400" u="none" cap="none" strike="noStrike">
                <a:solidFill>
                  <a:srgbClr val="000000"/>
                </a:solidFill>
                <a:latin typeface="Calibri"/>
                <a:ea typeface="Calibri"/>
                <a:cs typeface="Calibri"/>
                <a:sym typeface="Calibri"/>
              </a:rPr>
              <a:t>Où en sommes-nous et comment en sommes-nous arrivés là ?</a:t>
            </a:r>
            <a:endParaRPr b="0" i="0" sz="1400" u="none" cap="none" strike="noStrike">
              <a:solidFill>
                <a:srgbClr val="000000"/>
              </a:solidFill>
              <a:latin typeface="Arial"/>
              <a:ea typeface="Arial"/>
              <a:cs typeface="Arial"/>
              <a:sym typeface="Arial"/>
            </a:endParaRPr>
          </a:p>
          <a:p>
            <a:pPr indent="-128588" lvl="0" marL="128588" marR="0" rtl="0" algn="l">
              <a:lnSpc>
                <a:spcPct val="94000"/>
              </a:lnSpc>
              <a:spcBef>
                <a:spcPts val="600"/>
              </a:spcBef>
              <a:spcAft>
                <a:spcPts val="0"/>
              </a:spcAft>
              <a:buClr>
                <a:schemeClr val="accent1"/>
              </a:buClr>
              <a:buSzPts val="1400"/>
              <a:buFont typeface="Arial"/>
              <a:buChar char="•"/>
            </a:pPr>
            <a:r>
              <a:rPr b="0" i="0" lang="fr-FR" sz="1400" u="none" cap="none" strike="noStrike">
                <a:solidFill>
                  <a:srgbClr val="000000"/>
                </a:solidFill>
                <a:latin typeface="Calibri"/>
                <a:ea typeface="Calibri"/>
                <a:cs typeface="Calibri"/>
                <a:sym typeface="Calibri"/>
              </a:rPr>
              <a:t>Examiner et interpréter les données pour élaborer des analyses de situation</a:t>
            </a:r>
            <a:endParaRPr b="0" i="0" sz="1400" u="none" cap="none" strike="noStrike">
              <a:solidFill>
                <a:srgbClr val="000000"/>
              </a:solidFill>
              <a:latin typeface="Arial"/>
              <a:ea typeface="Arial"/>
              <a:cs typeface="Arial"/>
              <a:sym typeface="Arial"/>
            </a:endParaRPr>
          </a:p>
          <a:p>
            <a:pPr indent="0" lvl="0" marL="0" marR="0" rtl="0" algn="l">
              <a:lnSpc>
                <a:spcPct val="94000"/>
              </a:lnSpc>
              <a:spcBef>
                <a:spcPts val="600"/>
              </a:spcBef>
              <a:spcAft>
                <a:spcPts val="0"/>
              </a:spcAft>
              <a:buClr>
                <a:srgbClr val="000000"/>
              </a:buClr>
              <a:buSzPts val="1400"/>
              <a:buFont typeface="Arial"/>
              <a:buNone/>
            </a:pPr>
            <a:r>
              <a:rPr b="0" i="0" lang="fr-FR" sz="1400" u="none" cap="none" strike="noStrike">
                <a:solidFill>
                  <a:srgbClr val="000000"/>
                </a:solidFill>
                <a:latin typeface="Calibri"/>
                <a:ea typeface="Calibri"/>
                <a:cs typeface="Calibri"/>
                <a:sym typeface="Calibri"/>
              </a:rPr>
              <a:t>Où voulons-nous aller ?</a:t>
            </a:r>
            <a:endParaRPr b="0" i="0" sz="1400" u="none" cap="none" strike="noStrike">
              <a:solidFill>
                <a:srgbClr val="000000"/>
              </a:solidFill>
              <a:latin typeface="Arial"/>
              <a:ea typeface="Arial"/>
              <a:cs typeface="Arial"/>
              <a:sym typeface="Arial"/>
            </a:endParaRPr>
          </a:p>
          <a:p>
            <a:pPr indent="-128588" lvl="0" marL="128588" marR="0" rtl="0" algn="l">
              <a:lnSpc>
                <a:spcPct val="94000"/>
              </a:lnSpc>
              <a:spcBef>
                <a:spcPts val="600"/>
              </a:spcBef>
              <a:spcAft>
                <a:spcPts val="0"/>
              </a:spcAft>
              <a:buClr>
                <a:schemeClr val="accent1"/>
              </a:buClr>
              <a:buSzPts val="1400"/>
              <a:buFont typeface="Arial"/>
              <a:buChar char="•"/>
            </a:pPr>
            <a:r>
              <a:rPr b="0" i="0" lang="fr-FR" sz="1400" u="none" cap="none" strike="noStrike">
                <a:solidFill>
                  <a:srgbClr val="000000"/>
                </a:solidFill>
                <a:latin typeface="Calibri"/>
                <a:ea typeface="Calibri"/>
                <a:cs typeface="Calibri"/>
                <a:sym typeface="Calibri"/>
              </a:rPr>
              <a:t>Articuler une vision commune et </a:t>
            </a:r>
            <a:endParaRPr b="0" i="0" sz="1400" u="none" cap="none" strike="noStrike">
              <a:solidFill>
                <a:srgbClr val="000000"/>
              </a:solidFill>
              <a:latin typeface="Arial"/>
              <a:ea typeface="Arial"/>
              <a:cs typeface="Arial"/>
              <a:sym typeface="Arial"/>
            </a:endParaRPr>
          </a:p>
          <a:p>
            <a:pPr indent="0" lvl="0" marL="0" marR="0" rtl="0" algn="l">
              <a:lnSpc>
                <a:spcPct val="94000"/>
              </a:lnSpc>
              <a:spcBef>
                <a:spcPts val="600"/>
              </a:spcBef>
              <a:spcAft>
                <a:spcPts val="0"/>
              </a:spcAft>
              <a:buClr>
                <a:srgbClr val="000000"/>
              </a:buClr>
              <a:buSzPts val="1400"/>
              <a:buFont typeface="Arial"/>
              <a:buNone/>
            </a:pPr>
            <a:r>
              <a:rPr b="0" i="0" lang="fr-FR" sz="1400" u="none" cap="none" strike="noStrike">
                <a:solidFill>
                  <a:srgbClr val="000000"/>
                </a:solidFill>
                <a:latin typeface="Calibri"/>
                <a:ea typeface="Calibri"/>
                <a:cs typeface="Calibri"/>
                <a:sym typeface="Calibri"/>
              </a:rPr>
              <a:t>Comment y arriverons-nous ?</a:t>
            </a:r>
            <a:endParaRPr b="0" i="0" sz="1400" u="none" cap="none" strike="noStrike">
              <a:solidFill>
                <a:srgbClr val="000000"/>
              </a:solidFill>
              <a:latin typeface="Arial"/>
              <a:ea typeface="Arial"/>
              <a:cs typeface="Arial"/>
              <a:sym typeface="Arial"/>
            </a:endParaRPr>
          </a:p>
          <a:p>
            <a:pPr indent="-285750" lvl="0" marL="285750" marR="0" rtl="0" algn="l">
              <a:lnSpc>
                <a:spcPct val="94000"/>
              </a:lnSpc>
              <a:spcBef>
                <a:spcPts val="600"/>
              </a:spcBef>
              <a:spcAft>
                <a:spcPts val="0"/>
              </a:spcAft>
              <a:buClr>
                <a:schemeClr val="accent1"/>
              </a:buClr>
              <a:buSzPts val="1400"/>
              <a:buFont typeface="Arial"/>
              <a:buChar char="•"/>
            </a:pPr>
            <a:r>
              <a:rPr b="0" i="0" lang="fr-FR" sz="1400" u="none" cap="none" strike="noStrike">
                <a:solidFill>
                  <a:srgbClr val="000000"/>
                </a:solidFill>
                <a:latin typeface="Calibri"/>
                <a:ea typeface="Calibri"/>
                <a:cs typeface="Calibri"/>
                <a:sym typeface="Calibri"/>
              </a:rPr>
              <a:t>Effectuer une analyse des causes profondes pour hiérarchiser les comportements</a:t>
            </a:r>
            <a:endParaRPr b="0" i="0" sz="1400" u="none" cap="none" strike="noStrike">
              <a:solidFill>
                <a:srgbClr val="000000"/>
              </a:solidFill>
              <a:latin typeface="Arial"/>
              <a:ea typeface="Arial"/>
              <a:cs typeface="Arial"/>
              <a:sym typeface="Arial"/>
            </a:endParaRPr>
          </a:p>
          <a:p>
            <a:pPr indent="-39686" lvl="1" marL="585788" marR="0" rtl="0" algn="l">
              <a:lnSpc>
                <a:spcPct val="94000"/>
              </a:lnSpc>
              <a:spcBef>
                <a:spcPts val="600"/>
              </a:spcBef>
              <a:spcAft>
                <a:spcPts val="0"/>
              </a:spcAft>
              <a:buClr>
                <a:schemeClr val="accent1"/>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8" name="Google Shape;118;p5"/>
          <p:cNvSpPr/>
          <p:nvPr/>
        </p:nvSpPr>
        <p:spPr>
          <a:xfrm>
            <a:off x="4618892" y="2926679"/>
            <a:ext cx="2329697" cy="3141612"/>
          </a:xfrm>
          <a:prstGeom prst="rect">
            <a:avLst/>
          </a:prstGeom>
          <a:solidFill>
            <a:schemeClr val="accent4">
              <a:alpha val="20000"/>
            </a:schemeClr>
          </a:solidFill>
          <a:ln>
            <a:noFill/>
          </a:ln>
        </p:spPr>
        <p:txBody>
          <a:bodyPr anchorCtr="0" anchor="t" bIns="137150" lIns="137150" spcFirstLastPara="1" rIns="137150" wrap="square" tIns="137150">
            <a:noAutofit/>
          </a:bodyPr>
          <a:lstStyle/>
          <a:p>
            <a:pPr indent="0" lvl="0" marL="0" marR="0" rtl="0" algn="l">
              <a:lnSpc>
                <a:spcPct val="94000"/>
              </a:lnSpc>
              <a:spcBef>
                <a:spcPts val="0"/>
              </a:spcBef>
              <a:spcAft>
                <a:spcPts val="0"/>
              </a:spcAft>
              <a:buClr>
                <a:srgbClr val="000000"/>
              </a:buClr>
              <a:buSzPts val="1400"/>
              <a:buFont typeface="Arial"/>
              <a:buNone/>
            </a:pPr>
            <a:r>
              <a:rPr b="0" i="0" lang="fr-FR" sz="1400" u="none" cap="none" strike="noStrike">
                <a:solidFill>
                  <a:srgbClr val="000000"/>
                </a:solidFill>
                <a:latin typeface="Calibri"/>
                <a:ea typeface="Calibri"/>
                <a:cs typeface="Calibri"/>
                <a:sym typeface="Calibri"/>
              </a:rPr>
              <a:t>Comment y arriverons-nous (suite)</a:t>
            </a:r>
            <a:endParaRPr b="0" i="0" sz="1400" u="none" cap="none" strike="noStrike">
              <a:solidFill>
                <a:srgbClr val="000000"/>
              </a:solidFill>
              <a:latin typeface="Arial"/>
              <a:ea typeface="Arial"/>
              <a:cs typeface="Arial"/>
              <a:sym typeface="Arial"/>
            </a:endParaRPr>
          </a:p>
          <a:p>
            <a:pPr indent="-128588" lvl="0" marL="128588" marR="0" rtl="0" algn="l">
              <a:lnSpc>
                <a:spcPct val="94000"/>
              </a:lnSpc>
              <a:spcBef>
                <a:spcPts val="600"/>
              </a:spcBef>
              <a:spcAft>
                <a:spcPts val="0"/>
              </a:spcAft>
              <a:buClr>
                <a:schemeClr val="accent4"/>
              </a:buClr>
              <a:buSzPts val="1400"/>
              <a:buFont typeface="Arial"/>
              <a:buChar char="•"/>
            </a:pPr>
            <a:r>
              <a:rPr b="0" i="0" lang="fr-FR" sz="1400" u="none" cap="none" strike="noStrike">
                <a:solidFill>
                  <a:srgbClr val="000000"/>
                </a:solidFill>
                <a:latin typeface="Calibri"/>
                <a:ea typeface="Calibri"/>
                <a:cs typeface="Calibri"/>
                <a:sym typeface="Calibri"/>
              </a:rPr>
              <a:t>Utiliser les analyses des causes profondes pour développer des analyses du public cible et des approches stratégiques de communication</a:t>
            </a:r>
            <a:endParaRPr b="0" i="0" sz="1400" u="none" cap="none" strike="noStrike">
              <a:solidFill>
                <a:srgbClr val="000000"/>
              </a:solidFill>
              <a:latin typeface="Arial"/>
              <a:ea typeface="Arial"/>
              <a:cs typeface="Arial"/>
              <a:sym typeface="Arial"/>
            </a:endParaRPr>
          </a:p>
          <a:p>
            <a:pPr indent="-128588" lvl="0" marL="128588" marR="0" rtl="0" algn="l">
              <a:lnSpc>
                <a:spcPct val="94000"/>
              </a:lnSpc>
              <a:spcBef>
                <a:spcPts val="600"/>
              </a:spcBef>
              <a:spcAft>
                <a:spcPts val="0"/>
              </a:spcAft>
              <a:buClr>
                <a:schemeClr val="accent4"/>
              </a:buClr>
              <a:buSzPts val="1400"/>
              <a:buFont typeface="Arial"/>
              <a:buChar char="•"/>
            </a:pPr>
            <a:r>
              <a:rPr b="0" i="0" lang="fr-FR" sz="1400" u="none" cap="none" strike="noStrike">
                <a:solidFill>
                  <a:srgbClr val="000000"/>
                </a:solidFill>
                <a:latin typeface="Calibri"/>
                <a:ea typeface="Calibri"/>
                <a:cs typeface="Calibri"/>
                <a:sym typeface="Calibri"/>
              </a:rPr>
              <a:t>Utiliser les analyses des causes profondes pour rédiger les objectifs de communication (si le temps le permet)</a:t>
            </a:r>
            <a:endParaRPr b="0" i="0" sz="1400" u="none" cap="none" strike="noStrike">
              <a:solidFill>
                <a:srgbClr val="000000"/>
              </a:solidFill>
              <a:latin typeface="Arial"/>
              <a:ea typeface="Arial"/>
              <a:cs typeface="Arial"/>
              <a:sym typeface="Arial"/>
            </a:endParaRPr>
          </a:p>
        </p:txBody>
      </p:sp>
      <p:sp>
        <p:nvSpPr>
          <p:cNvPr id="119" name="Google Shape;119;p5"/>
          <p:cNvSpPr/>
          <p:nvPr/>
        </p:nvSpPr>
        <p:spPr>
          <a:xfrm>
            <a:off x="7347703" y="2926679"/>
            <a:ext cx="2329697" cy="3141612"/>
          </a:xfrm>
          <a:prstGeom prst="rect">
            <a:avLst/>
          </a:prstGeom>
          <a:solidFill>
            <a:srgbClr val="F7CAAC">
              <a:alpha val="20000"/>
            </a:srgbClr>
          </a:solidFill>
          <a:ln>
            <a:noFill/>
          </a:ln>
        </p:spPr>
        <p:txBody>
          <a:bodyPr anchorCtr="0" anchor="t" bIns="137150" lIns="137150" spcFirstLastPara="1" rIns="137150" wrap="square" tIns="137150">
            <a:noAutofit/>
          </a:bodyPr>
          <a:lstStyle/>
          <a:p>
            <a:pPr indent="0" lvl="0" marL="0" marR="0" rtl="0" algn="l">
              <a:lnSpc>
                <a:spcPct val="94000"/>
              </a:lnSpc>
              <a:spcBef>
                <a:spcPts val="0"/>
              </a:spcBef>
              <a:spcAft>
                <a:spcPts val="0"/>
              </a:spcAft>
              <a:buClr>
                <a:srgbClr val="000000"/>
              </a:buClr>
              <a:buSzPts val="1300"/>
              <a:buFont typeface="Arial"/>
              <a:buNone/>
            </a:pPr>
            <a:r>
              <a:rPr b="0" i="0" lang="fr-FR" sz="1300" u="none" cap="none" strike="noStrike">
                <a:solidFill>
                  <a:srgbClr val="000000"/>
                </a:solidFill>
                <a:latin typeface="Calibri"/>
                <a:ea typeface="Calibri"/>
                <a:cs typeface="Calibri"/>
                <a:sym typeface="Calibri"/>
              </a:rPr>
              <a:t>Comment saurons-nous si nous nous rendons là où nous voulons aller et comment saurons-nous quand nous y serons ? </a:t>
            </a:r>
            <a:endParaRPr b="0" i="0" sz="1400" u="none" cap="none" strike="noStrike">
              <a:solidFill>
                <a:srgbClr val="000000"/>
              </a:solidFill>
              <a:latin typeface="Arial"/>
              <a:ea typeface="Arial"/>
              <a:cs typeface="Arial"/>
              <a:sym typeface="Arial"/>
            </a:endParaRPr>
          </a:p>
          <a:p>
            <a:pPr indent="-128588" lvl="0" marL="128588" marR="0" rtl="0" algn="l">
              <a:lnSpc>
                <a:spcPct val="94000"/>
              </a:lnSpc>
              <a:spcBef>
                <a:spcPts val="600"/>
              </a:spcBef>
              <a:spcAft>
                <a:spcPts val="0"/>
              </a:spcAft>
              <a:buClr>
                <a:schemeClr val="accent5"/>
              </a:buClr>
              <a:buSzPts val="1350"/>
              <a:buFont typeface="Arial"/>
              <a:buChar char="•"/>
            </a:pPr>
            <a:r>
              <a:rPr b="0" i="0" lang="fr-FR" sz="1300" u="none" cap="none" strike="noStrike">
                <a:solidFill>
                  <a:srgbClr val="000000"/>
                </a:solidFill>
                <a:latin typeface="Calibri"/>
                <a:ea typeface="Calibri"/>
                <a:cs typeface="Calibri"/>
                <a:sym typeface="Calibri"/>
              </a:rPr>
              <a:t>Élaborer un plan de suivi et d'évaluation</a:t>
            </a:r>
            <a:endParaRPr b="0" i="0" sz="1400" u="none" cap="none" strike="noStrike">
              <a:solidFill>
                <a:srgbClr val="000000"/>
              </a:solidFill>
              <a:latin typeface="Arial"/>
              <a:ea typeface="Arial"/>
              <a:cs typeface="Arial"/>
              <a:sym typeface="Arial"/>
            </a:endParaRPr>
          </a:p>
        </p:txBody>
      </p:sp>
      <p:sp>
        <p:nvSpPr>
          <p:cNvPr id="120" name="Google Shape;120;p5"/>
          <p:cNvSpPr txBox="1"/>
          <p:nvPr/>
        </p:nvSpPr>
        <p:spPr>
          <a:xfrm>
            <a:off x="1890082" y="2309434"/>
            <a:ext cx="2329697" cy="400110"/>
          </a:xfrm>
          <a:prstGeom prst="rect">
            <a:avLst/>
          </a:prstGeom>
          <a:solidFill>
            <a:schemeClr val="accent1"/>
          </a:solidFill>
          <a:ln>
            <a:noFill/>
          </a:ln>
        </p:spPr>
        <p:txBody>
          <a:bodyPr anchorCtr="0" anchor="ctr" bIns="91425" lIns="182875" spcFirstLastPara="1" rIns="182875" wrap="square" tIns="91425">
            <a:noAutofit/>
          </a:bodyPr>
          <a:lstStyle/>
          <a:p>
            <a:pPr indent="0" lvl="0" marL="685800" marR="0" rtl="0" algn="l">
              <a:lnSpc>
                <a:spcPct val="100000"/>
              </a:lnSpc>
              <a:spcBef>
                <a:spcPts val="0"/>
              </a:spcBef>
              <a:spcAft>
                <a:spcPts val="0"/>
              </a:spcAft>
              <a:buClr>
                <a:srgbClr val="000000"/>
              </a:buClr>
              <a:buSzPts val="1400"/>
              <a:buFont typeface="Arial"/>
              <a:buNone/>
            </a:pPr>
            <a:r>
              <a:rPr b="0" i="0" lang="fr-FR" sz="1400" u="none" cap="none" strike="noStrike">
                <a:solidFill>
                  <a:srgbClr val="FFFFFF"/>
                </a:solidFill>
                <a:latin typeface="Calibri"/>
                <a:ea typeface="Calibri"/>
                <a:cs typeface="Calibri"/>
                <a:sym typeface="Calibri"/>
              </a:rPr>
              <a:t>Jour 1</a:t>
            </a:r>
            <a:endParaRPr b="0" i="0" sz="1400" u="none" cap="none" strike="noStrike">
              <a:solidFill>
                <a:srgbClr val="000000"/>
              </a:solidFill>
              <a:latin typeface="Arial"/>
              <a:ea typeface="Arial"/>
              <a:cs typeface="Arial"/>
              <a:sym typeface="Arial"/>
            </a:endParaRPr>
          </a:p>
        </p:txBody>
      </p:sp>
      <p:sp>
        <p:nvSpPr>
          <p:cNvPr id="121" name="Google Shape;121;p5"/>
          <p:cNvSpPr txBox="1"/>
          <p:nvPr/>
        </p:nvSpPr>
        <p:spPr>
          <a:xfrm>
            <a:off x="4618892" y="2309434"/>
            <a:ext cx="2329697" cy="400110"/>
          </a:xfrm>
          <a:prstGeom prst="rect">
            <a:avLst/>
          </a:prstGeom>
          <a:solidFill>
            <a:schemeClr val="accent4"/>
          </a:solidFill>
          <a:ln>
            <a:noFill/>
          </a:ln>
        </p:spPr>
        <p:txBody>
          <a:bodyPr anchorCtr="0" anchor="ctr" bIns="91425" lIns="182875" spcFirstLastPara="1" rIns="182875" wrap="square" tIns="91425">
            <a:noAutofit/>
          </a:bodyPr>
          <a:lstStyle/>
          <a:p>
            <a:pPr indent="0" lvl="0" marL="644129" marR="0" rtl="0" algn="l">
              <a:lnSpc>
                <a:spcPct val="100000"/>
              </a:lnSpc>
              <a:spcBef>
                <a:spcPts val="0"/>
              </a:spcBef>
              <a:spcAft>
                <a:spcPts val="0"/>
              </a:spcAft>
              <a:buClr>
                <a:srgbClr val="000000"/>
              </a:buClr>
              <a:buSzPts val="1400"/>
              <a:buFont typeface="Arial"/>
              <a:buNone/>
            </a:pPr>
            <a:r>
              <a:rPr b="0" i="0" lang="fr-FR" sz="1400" u="none" cap="none" strike="noStrike">
                <a:solidFill>
                  <a:srgbClr val="FFFFFF"/>
                </a:solidFill>
                <a:latin typeface="Calibri"/>
                <a:ea typeface="Calibri"/>
                <a:cs typeface="Calibri"/>
                <a:sym typeface="Calibri"/>
              </a:rPr>
              <a:t>Jour 2</a:t>
            </a:r>
            <a:endParaRPr b="0" i="0" sz="1400" u="none" cap="none" strike="noStrike">
              <a:solidFill>
                <a:srgbClr val="000000"/>
              </a:solidFill>
              <a:latin typeface="Arial"/>
              <a:ea typeface="Arial"/>
              <a:cs typeface="Arial"/>
              <a:sym typeface="Arial"/>
            </a:endParaRPr>
          </a:p>
        </p:txBody>
      </p:sp>
      <p:sp>
        <p:nvSpPr>
          <p:cNvPr id="122" name="Google Shape;122;p5"/>
          <p:cNvSpPr txBox="1"/>
          <p:nvPr/>
        </p:nvSpPr>
        <p:spPr>
          <a:xfrm>
            <a:off x="7347703" y="2309434"/>
            <a:ext cx="2329697" cy="400110"/>
          </a:xfrm>
          <a:prstGeom prst="rect">
            <a:avLst/>
          </a:prstGeom>
          <a:solidFill>
            <a:schemeClr val="accent2"/>
          </a:solidFill>
          <a:ln>
            <a:noFill/>
          </a:ln>
        </p:spPr>
        <p:txBody>
          <a:bodyPr anchorCtr="0" anchor="ctr" bIns="91425" lIns="182875" spcFirstLastPara="1" rIns="182875" wrap="square" tIns="91425">
            <a:noAutofit/>
          </a:bodyPr>
          <a:lstStyle/>
          <a:p>
            <a:pPr indent="0" lvl="0" marL="644129" marR="0" rtl="0" algn="l">
              <a:lnSpc>
                <a:spcPct val="100000"/>
              </a:lnSpc>
              <a:spcBef>
                <a:spcPts val="0"/>
              </a:spcBef>
              <a:spcAft>
                <a:spcPts val="0"/>
              </a:spcAft>
              <a:buClr>
                <a:srgbClr val="000000"/>
              </a:buClr>
              <a:buSzPts val="1400"/>
              <a:buFont typeface="Arial"/>
              <a:buNone/>
            </a:pPr>
            <a:r>
              <a:rPr b="0" i="0" lang="fr-FR" sz="1400" u="none" cap="none" strike="noStrike">
                <a:solidFill>
                  <a:srgbClr val="FFFFFF"/>
                </a:solidFill>
                <a:latin typeface="Calibri"/>
                <a:ea typeface="Calibri"/>
                <a:cs typeface="Calibri"/>
                <a:sym typeface="Calibri"/>
              </a:rPr>
              <a:t>Jour 3</a:t>
            </a:r>
            <a:endParaRPr b="0" i="0" sz="1400" u="none" cap="none" strike="noStrike">
              <a:solidFill>
                <a:srgbClr val="000000"/>
              </a:solidFill>
              <a:latin typeface="Arial"/>
              <a:ea typeface="Arial"/>
              <a:cs typeface="Arial"/>
              <a:sym typeface="Arial"/>
            </a:endParaRPr>
          </a:p>
        </p:txBody>
      </p:sp>
      <p:sp>
        <p:nvSpPr>
          <p:cNvPr id="123" name="Google Shape;123;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0" i="0" lang="fr-FR" sz="4400" u="none" strike="noStrike">
                <a:latin typeface="Calibri"/>
                <a:ea typeface="Calibri"/>
                <a:cs typeface="Calibri"/>
                <a:sym typeface="Calibri"/>
              </a:rPr>
              <a:t>Calendrier de l'atelier des parties prenantes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300"/>
                                        <p:tgtEl>
                                          <p:spTgt spid="120"/>
                                        </p:tgtEl>
                                      </p:cBhvr>
                                    </p:animEffect>
                                  </p:childTnLst>
                                </p:cTn>
                              </p:par>
                              <p:par>
                                <p:cTn fill="hold" nodeType="with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300"/>
                                        <p:tgtEl>
                                          <p:spTgt spid="117"/>
                                        </p:tgtEl>
                                      </p:cBhvr>
                                    </p:animEffect>
                                  </p:childTnLst>
                                </p:cTn>
                              </p:par>
                              <p:par>
                                <p:cTn fill="hold" nodeType="with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300"/>
                                        <p:tgtEl>
                                          <p:spTgt spid="115"/>
                                        </p:tgtEl>
                                      </p:cBhvr>
                                    </p:animEffect>
                                  </p:childTnLst>
                                </p:cTn>
                              </p:par>
                            </p:childTnLst>
                          </p:cTn>
                        </p:par>
                        <p:par>
                          <p:cTn fill="hold">
                            <p:stCondLst>
                              <p:cond delay="300"/>
                            </p:stCondLst>
                            <p:childTnLst>
                              <p:par>
                                <p:cTn fill="hold" nodeType="after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300"/>
                                        <p:tgtEl>
                                          <p:spTgt spid="118"/>
                                        </p:tgtEl>
                                      </p:cBhvr>
                                    </p:animEffect>
                                  </p:childTnLst>
                                </p:cTn>
                              </p:par>
                              <p:par>
                                <p:cTn fill="hold" nodeType="with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300"/>
                                        <p:tgtEl>
                                          <p:spTgt spid="121"/>
                                        </p:tgtEl>
                                      </p:cBhvr>
                                    </p:animEffect>
                                  </p:childTnLst>
                                </p:cTn>
                              </p:par>
                              <p:par>
                                <p:cTn fill="hold" nodeType="with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300"/>
                                        <p:tgtEl>
                                          <p:spTgt spid="116"/>
                                        </p:tgtEl>
                                      </p:cBhvr>
                                    </p:animEffect>
                                  </p:childTnLst>
                                </p:cTn>
                              </p:par>
                            </p:childTnLst>
                          </p:cTn>
                        </p:par>
                        <p:par>
                          <p:cTn fill="hold">
                            <p:stCondLst>
                              <p:cond delay="600"/>
                            </p:stCondLst>
                            <p:childTnLst>
                              <p:par>
                                <p:cTn fill="hold" nodeType="after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300"/>
                                        <p:tgtEl>
                                          <p:spTgt spid="119"/>
                                        </p:tgtEl>
                                      </p:cBhvr>
                                    </p:animEffect>
                                  </p:childTnLst>
                                </p:cTn>
                              </p:par>
                              <p:par>
                                <p:cTn fill="hold" nodeType="with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3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0" i="0" lang="fr-FR" sz="4400" u="none" strike="noStrike">
                <a:latin typeface="Calibri"/>
                <a:ea typeface="Calibri"/>
                <a:cs typeface="Calibri"/>
                <a:sym typeface="Calibri"/>
              </a:rPr>
              <a:t>Résultats de l'atelier : jour 1</a:t>
            </a:r>
            <a:endParaRPr/>
          </a:p>
        </p:txBody>
      </p:sp>
      <p:sp>
        <p:nvSpPr>
          <p:cNvPr id="130" name="Google Shape;130;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b="1" i="0" lang="fr-FR" sz="2800" u="none" strike="noStrike">
                <a:latin typeface="Calibri"/>
                <a:ea typeface="Calibri"/>
                <a:cs typeface="Calibri"/>
                <a:sym typeface="Calibri"/>
              </a:rPr>
              <a:t>Où en sommes-nous (et comment en sommes-nous arrivés là) ?</a:t>
            </a:r>
            <a:endParaRPr/>
          </a:p>
          <a:p>
            <a:pPr indent="-228600" lvl="0" marL="228600" rtl="0" algn="l">
              <a:lnSpc>
                <a:spcPct val="90000"/>
              </a:lnSpc>
              <a:spcBef>
                <a:spcPts val="1000"/>
              </a:spcBef>
              <a:spcAft>
                <a:spcPts val="0"/>
              </a:spcAft>
              <a:buClr>
                <a:schemeClr val="dk1"/>
              </a:buClr>
              <a:buSzPts val="2800"/>
              <a:buChar char="•"/>
            </a:pPr>
            <a:r>
              <a:rPr b="0" i="0" lang="fr-FR" sz="2800" u="none" strike="noStrike">
                <a:latin typeface="Calibri"/>
                <a:ea typeface="Calibri"/>
                <a:cs typeface="Calibri"/>
                <a:sym typeface="Calibri"/>
              </a:rPr>
              <a:t>Résultat : analyse de la situation</a:t>
            </a:r>
            <a:endParaRPr/>
          </a:p>
          <a:p>
            <a:pPr indent="0" lvl="0" marL="0" rtl="0" algn="l">
              <a:lnSpc>
                <a:spcPct val="90000"/>
              </a:lnSpc>
              <a:spcBef>
                <a:spcPts val="1000"/>
              </a:spcBef>
              <a:spcAft>
                <a:spcPts val="0"/>
              </a:spcAft>
              <a:buClr>
                <a:schemeClr val="dk1"/>
              </a:buClr>
              <a:buSzPts val="2800"/>
              <a:buNone/>
            </a:pPr>
            <a:r>
              <a:t/>
            </a:r>
            <a:endParaRPr b="1"/>
          </a:p>
          <a:p>
            <a:pPr indent="0" lvl="0" marL="0" rtl="0" algn="l">
              <a:lnSpc>
                <a:spcPct val="90000"/>
              </a:lnSpc>
              <a:spcBef>
                <a:spcPts val="1000"/>
              </a:spcBef>
              <a:spcAft>
                <a:spcPts val="0"/>
              </a:spcAft>
              <a:buClr>
                <a:schemeClr val="dk1"/>
              </a:buClr>
              <a:buSzPts val="2800"/>
              <a:buNone/>
            </a:pPr>
            <a:r>
              <a:rPr b="1" i="0" lang="fr-FR" sz="2800" u="none" strike="noStrike">
                <a:latin typeface="Calibri"/>
                <a:ea typeface="Calibri"/>
                <a:cs typeface="Calibri"/>
                <a:sym typeface="Calibri"/>
              </a:rPr>
              <a:t>Où voulons-nous aller</a:t>
            </a:r>
            <a:r>
              <a:rPr b="0" i="0" lang="fr-FR" sz="2800" u="none" strike="noStrike">
                <a:latin typeface="Calibri"/>
                <a:ea typeface="Calibri"/>
                <a:cs typeface="Calibri"/>
                <a:sym typeface="Calibri"/>
              </a:rPr>
              <a:t>? </a:t>
            </a:r>
            <a:endParaRPr/>
          </a:p>
          <a:p>
            <a:pPr indent="-228600" lvl="0" marL="228600" rtl="0" algn="l">
              <a:lnSpc>
                <a:spcPct val="90000"/>
              </a:lnSpc>
              <a:spcBef>
                <a:spcPts val="1000"/>
              </a:spcBef>
              <a:spcAft>
                <a:spcPts val="0"/>
              </a:spcAft>
              <a:buClr>
                <a:schemeClr val="dk1"/>
              </a:buClr>
              <a:buSzPts val="2800"/>
              <a:buChar char="•"/>
            </a:pPr>
            <a:r>
              <a:rPr b="0" i="0" lang="fr-FR" sz="2800" u="none" strike="noStrike">
                <a:latin typeface="Calibri"/>
                <a:ea typeface="Calibri"/>
                <a:cs typeface="Calibri"/>
                <a:sym typeface="Calibri"/>
              </a:rPr>
              <a:t>Résultat : une vision commune</a:t>
            </a:r>
            <a:endParaRPr/>
          </a:p>
          <a:p>
            <a:pPr indent="-50800" lvl="0" marL="228600" rtl="0" algn="l">
              <a:lnSpc>
                <a:spcPct val="90000"/>
              </a:lnSpc>
              <a:spcBef>
                <a:spcPts val="1000"/>
              </a:spcBef>
              <a:spcAft>
                <a:spcPts val="0"/>
              </a:spcAft>
              <a:buClr>
                <a:schemeClr val="dk1"/>
              </a:buClr>
              <a:buSzPts val="2800"/>
              <a:buNone/>
            </a:pPr>
            <a:r>
              <a:t/>
            </a:r>
            <a:endParaRPr b="1"/>
          </a:p>
          <a:p>
            <a:pPr indent="0" lvl="0" marL="0" rtl="0" algn="l">
              <a:lnSpc>
                <a:spcPct val="90000"/>
              </a:lnSpc>
              <a:spcBef>
                <a:spcPts val="1000"/>
              </a:spcBef>
              <a:spcAft>
                <a:spcPts val="0"/>
              </a:spcAft>
              <a:buClr>
                <a:schemeClr val="dk1"/>
              </a:buClr>
              <a:buSzPts val="2800"/>
              <a:buNone/>
            </a:pPr>
            <a:r>
              <a:rPr b="1" i="0" lang="fr-FR" sz="2800" u="none" strike="noStrike">
                <a:latin typeface="Calibri"/>
                <a:ea typeface="Calibri"/>
                <a:cs typeface="Calibri"/>
                <a:sym typeface="Calibri"/>
              </a:rPr>
              <a:t>Comment s'y rendre</a:t>
            </a:r>
            <a:r>
              <a:rPr b="0" i="0" lang="fr-FR" sz="2800" u="none" strike="noStrike">
                <a:latin typeface="Calibri"/>
                <a:ea typeface="Calibri"/>
                <a:cs typeface="Calibri"/>
                <a:sym typeface="Calibri"/>
              </a:rPr>
              <a:t>? </a:t>
            </a:r>
            <a:endParaRPr/>
          </a:p>
          <a:p>
            <a:pPr indent="-228600" lvl="0" marL="228600" rtl="0" algn="l">
              <a:lnSpc>
                <a:spcPct val="90000"/>
              </a:lnSpc>
              <a:spcBef>
                <a:spcPts val="1000"/>
              </a:spcBef>
              <a:spcAft>
                <a:spcPts val="0"/>
              </a:spcAft>
              <a:buClr>
                <a:schemeClr val="dk1"/>
              </a:buClr>
              <a:buSzPts val="2800"/>
              <a:buChar char="•"/>
            </a:pPr>
            <a:r>
              <a:rPr b="0" i="0" lang="fr-FR" sz="2800" u="none" strike="noStrike">
                <a:latin typeface="Calibri"/>
                <a:ea typeface="Calibri"/>
                <a:cs typeface="Calibri"/>
                <a:sym typeface="Calibri"/>
              </a:rPr>
              <a:t>Résultat : analyse des causes profondes</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0" i="0" lang="fr-FR" sz="4400" u="none" strike="noStrike">
                <a:latin typeface="Calibri"/>
                <a:ea typeface="Calibri"/>
                <a:cs typeface="Calibri"/>
                <a:sym typeface="Calibri"/>
              </a:rPr>
              <a:t>Résultats de l'atelier : jour 2</a:t>
            </a:r>
            <a:endParaRPr/>
          </a:p>
        </p:txBody>
      </p:sp>
      <p:sp>
        <p:nvSpPr>
          <p:cNvPr id="137" name="Google Shape;137;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b="1" i="0" lang="fr-FR" sz="2800" u="none" strike="noStrike">
                <a:latin typeface="Calibri"/>
                <a:ea typeface="Calibri"/>
                <a:cs typeface="Calibri"/>
                <a:sym typeface="Calibri"/>
              </a:rPr>
              <a:t>Quels sont les comportements qui doivent changer et qui influencent leur prise de décision</a:t>
            </a:r>
            <a:r>
              <a:rPr b="0" i="0" lang="fr-FR" sz="2800" u="none" strike="noStrike">
                <a:latin typeface="Calibri"/>
                <a:ea typeface="Calibri"/>
                <a:cs typeface="Calibri"/>
                <a:sym typeface="Calibri"/>
              </a:rPr>
              <a:t>?</a:t>
            </a:r>
            <a:endParaRPr/>
          </a:p>
          <a:p>
            <a:pPr indent="-228600" lvl="0" marL="228600" rtl="0" algn="l">
              <a:lnSpc>
                <a:spcPct val="90000"/>
              </a:lnSpc>
              <a:spcBef>
                <a:spcPts val="1000"/>
              </a:spcBef>
              <a:spcAft>
                <a:spcPts val="0"/>
              </a:spcAft>
              <a:buClr>
                <a:schemeClr val="dk1"/>
              </a:buClr>
              <a:buSzPts val="2800"/>
              <a:buChar char="•"/>
            </a:pPr>
            <a:r>
              <a:rPr b="0" i="0" lang="fr-FR" sz="2800" u="none" strike="noStrike">
                <a:latin typeface="Calibri"/>
                <a:ea typeface="Calibri"/>
                <a:cs typeface="Calibri"/>
                <a:sym typeface="Calibri"/>
              </a:rPr>
              <a:t>Résultat : analyse du public cible et approches stratégiques de communication</a:t>
            </a:r>
            <a:endParaRPr/>
          </a:p>
          <a:p>
            <a:pPr indent="-50800" lvl="0" marL="228600" rtl="0" algn="l">
              <a:lnSpc>
                <a:spcPct val="90000"/>
              </a:lnSpc>
              <a:spcBef>
                <a:spcPts val="1000"/>
              </a:spcBef>
              <a:spcAft>
                <a:spcPts val="0"/>
              </a:spcAft>
              <a:buClr>
                <a:schemeClr val="dk1"/>
              </a:buClr>
              <a:buSzPts val="2800"/>
              <a:buNone/>
            </a:pPr>
            <a:r>
              <a:t/>
            </a:r>
            <a:endParaRPr b="1"/>
          </a:p>
          <a:p>
            <a:pPr indent="0" lvl="0" marL="0" rtl="0" algn="l">
              <a:lnSpc>
                <a:spcPct val="90000"/>
              </a:lnSpc>
              <a:spcBef>
                <a:spcPts val="1000"/>
              </a:spcBef>
              <a:spcAft>
                <a:spcPts val="0"/>
              </a:spcAft>
              <a:buClr>
                <a:schemeClr val="dk1"/>
              </a:buClr>
              <a:buSzPts val="2800"/>
              <a:buNone/>
            </a:pPr>
            <a:r>
              <a:rPr b="1" i="0" lang="fr-FR" sz="2800" u="none" strike="noStrike">
                <a:latin typeface="Calibri"/>
                <a:ea typeface="Calibri"/>
                <a:cs typeface="Calibri"/>
                <a:sym typeface="Calibri"/>
              </a:rPr>
              <a:t>Comment allons-nous modifier les comportements prioritaires</a:t>
            </a:r>
            <a:r>
              <a:rPr b="0" i="0" lang="fr-FR" sz="2800" u="none" strike="noStrike">
                <a:latin typeface="Calibri"/>
                <a:ea typeface="Calibri"/>
                <a:cs typeface="Calibri"/>
                <a:sym typeface="Calibri"/>
              </a:rPr>
              <a:t>?</a:t>
            </a:r>
            <a:endParaRPr/>
          </a:p>
          <a:p>
            <a:pPr indent="-228600" lvl="0" marL="228600" rtl="0" algn="l">
              <a:lnSpc>
                <a:spcPct val="90000"/>
              </a:lnSpc>
              <a:spcBef>
                <a:spcPts val="1000"/>
              </a:spcBef>
              <a:spcAft>
                <a:spcPts val="0"/>
              </a:spcAft>
              <a:buClr>
                <a:schemeClr val="dk1"/>
              </a:buClr>
              <a:buSzPts val="2800"/>
              <a:buChar char="•"/>
            </a:pPr>
            <a:r>
              <a:rPr b="0" i="0" lang="fr-FR" sz="2800" u="none" strike="noStrike">
                <a:latin typeface="Calibri"/>
                <a:ea typeface="Calibri"/>
                <a:cs typeface="Calibri"/>
                <a:sym typeface="Calibri"/>
              </a:rPr>
              <a:t>Résultat : objectifs de communication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0" i="0" lang="fr-FR" sz="4400" u="none" strike="noStrike">
                <a:latin typeface="Calibri"/>
                <a:ea typeface="Calibri"/>
                <a:cs typeface="Calibri"/>
                <a:sym typeface="Calibri"/>
              </a:rPr>
              <a:t>Résultats de l'atelier : jour 3</a:t>
            </a:r>
            <a:endParaRPr/>
          </a:p>
        </p:txBody>
      </p:sp>
      <p:sp>
        <p:nvSpPr>
          <p:cNvPr id="144" name="Google Shape;144;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dk1"/>
              </a:buClr>
              <a:buSzPts val="2590"/>
              <a:buNone/>
            </a:pPr>
            <a:r>
              <a:rPr b="1" i="0" lang="fr-FR" sz="2500" u="none" strike="noStrike">
                <a:latin typeface="Calibri"/>
                <a:ea typeface="Calibri"/>
                <a:cs typeface="Calibri"/>
                <a:sym typeface="Calibri"/>
              </a:rPr>
              <a:t>Qu'est-ce qui entre dans un plan spécifique au comportement ?</a:t>
            </a:r>
            <a:endParaRPr/>
          </a:p>
          <a:p>
            <a:pPr indent="-228600" lvl="0" marL="228600" rtl="0" algn="l">
              <a:lnSpc>
                <a:spcPct val="70000"/>
              </a:lnSpc>
              <a:spcBef>
                <a:spcPts val="1000"/>
              </a:spcBef>
              <a:spcAft>
                <a:spcPts val="0"/>
              </a:spcAft>
              <a:buClr>
                <a:schemeClr val="dk1"/>
              </a:buClr>
              <a:buSzPts val="2590"/>
              <a:buChar char="•"/>
            </a:pPr>
            <a:r>
              <a:rPr b="0" i="0" lang="fr-FR" sz="2500" u="none" strike="noStrike">
                <a:latin typeface="Calibri"/>
                <a:ea typeface="Calibri"/>
                <a:cs typeface="Calibri"/>
                <a:sym typeface="Calibri"/>
              </a:rPr>
              <a:t>Résultats : publics cibles, objectifs, promesses clés, points d'appui, approches stratégiques</a:t>
            </a:r>
            <a:endParaRPr/>
          </a:p>
          <a:p>
            <a:pPr indent="-64135" lvl="0" marL="228600" rtl="0" algn="l">
              <a:lnSpc>
                <a:spcPct val="70000"/>
              </a:lnSpc>
              <a:spcBef>
                <a:spcPts val="1000"/>
              </a:spcBef>
              <a:spcAft>
                <a:spcPts val="0"/>
              </a:spcAft>
              <a:buClr>
                <a:schemeClr val="dk1"/>
              </a:buClr>
              <a:buSzPts val="2590"/>
              <a:buNone/>
            </a:pPr>
            <a:r>
              <a:t/>
            </a:r>
            <a:endParaRPr b="1" sz="2590"/>
          </a:p>
          <a:p>
            <a:pPr indent="0" lvl="0" marL="0" rtl="0" algn="l">
              <a:lnSpc>
                <a:spcPct val="70000"/>
              </a:lnSpc>
              <a:spcBef>
                <a:spcPts val="1000"/>
              </a:spcBef>
              <a:spcAft>
                <a:spcPts val="0"/>
              </a:spcAft>
              <a:buClr>
                <a:schemeClr val="dk1"/>
              </a:buClr>
              <a:buSzPts val="2590"/>
              <a:buNone/>
            </a:pPr>
            <a:r>
              <a:rPr b="1" i="0" lang="fr-FR" sz="2500" u="none" strike="noStrike">
                <a:latin typeface="Calibri"/>
                <a:ea typeface="Calibri"/>
                <a:cs typeface="Calibri"/>
                <a:sym typeface="Calibri"/>
              </a:rPr>
              <a:t>Quelles sont les considérations pratiques qui rendront la mise en œuvre efficace ?</a:t>
            </a:r>
            <a:endParaRPr/>
          </a:p>
          <a:p>
            <a:pPr indent="-228600" lvl="0" marL="228600" rtl="0" algn="l">
              <a:lnSpc>
                <a:spcPct val="70000"/>
              </a:lnSpc>
              <a:spcBef>
                <a:spcPts val="1000"/>
              </a:spcBef>
              <a:spcAft>
                <a:spcPts val="0"/>
              </a:spcAft>
              <a:buClr>
                <a:schemeClr val="dk1"/>
              </a:buClr>
              <a:buSzPts val="2590"/>
              <a:buChar char="•"/>
            </a:pPr>
            <a:r>
              <a:rPr b="0" i="0" lang="fr-FR" sz="2500" u="none" strike="noStrike">
                <a:latin typeface="Calibri"/>
                <a:ea typeface="Calibri"/>
                <a:cs typeface="Calibri"/>
                <a:sym typeface="Calibri"/>
              </a:rPr>
              <a:t>Résultat : distillation des expériences du PNLP et de ses partenaires et des considérations articulées pour les zones de transmission différentes (le cas échéant)</a:t>
            </a:r>
            <a:endParaRPr/>
          </a:p>
          <a:p>
            <a:pPr indent="-64135" lvl="0" marL="228600" rtl="0" algn="l">
              <a:lnSpc>
                <a:spcPct val="70000"/>
              </a:lnSpc>
              <a:spcBef>
                <a:spcPts val="1000"/>
              </a:spcBef>
              <a:spcAft>
                <a:spcPts val="0"/>
              </a:spcAft>
              <a:buClr>
                <a:schemeClr val="dk1"/>
              </a:buClr>
              <a:buSzPts val="2590"/>
              <a:buNone/>
            </a:pPr>
            <a:r>
              <a:t/>
            </a:r>
            <a:endParaRPr b="1" sz="2590"/>
          </a:p>
          <a:p>
            <a:pPr indent="0" lvl="0" marL="0" rtl="0" algn="l">
              <a:lnSpc>
                <a:spcPct val="70000"/>
              </a:lnSpc>
              <a:spcBef>
                <a:spcPts val="1000"/>
              </a:spcBef>
              <a:spcAft>
                <a:spcPts val="0"/>
              </a:spcAft>
              <a:buClr>
                <a:schemeClr val="dk1"/>
              </a:buClr>
              <a:buSzPts val="2590"/>
              <a:buNone/>
            </a:pPr>
            <a:r>
              <a:rPr b="1" i="0" lang="fr-FR" sz="2500" u="none" strike="noStrike">
                <a:latin typeface="Calibri"/>
                <a:ea typeface="Calibri"/>
                <a:cs typeface="Calibri"/>
                <a:sym typeface="Calibri"/>
              </a:rPr>
              <a:t>Comment saurons-nous si nous nous rendons là où nous voulons aller et comment saurons-nous quand nous y arriverons ? </a:t>
            </a:r>
            <a:endParaRPr sz="2590"/>
          </a:p>
          <a:p>
            <a:pPr indent="-228600" lvl="0" marL="228600" rtl="0" algn="l">
              <a:lnSpc>
                <a:spcPct val="70000"/>
              </a:lnSpc>
              <a:spcBef>
                <a:spcPts val="1000"/>
              </a:spcBef>
              <a:spcAft>
                <a:spcPts val="0"/>
              </a:spcAft>
              <a:buClr>
                <a:schemeClr val="dk1"/>
              </a:buClr>
              <a:buSzPts val="2590"/>
              <a:buChar char="•"/>
            </a:pPr>
            <a:r>
              <a:rPr b="0" i="0" lang="fr-FR" sz="2500" u="none" strike="noStrike">
                <a:latin typeface="Calibri"/>
                <a:ea typeface="Calibri"/>
                <a:cs typeface="Calibri"/>
                <a:sym typeface="Calibri"/>
              </a:rPr>
              <a:t>Résultats : suivi, évaluation et plan d'apprentissage</a:t>
            </a:r>
            <a:endParaRPr/>
          </a:p>
          <a:p>
            <a:pPr indent="-64135" lvl="0" marL="228600" rtl="0" algn="l">
              <a:lnSpc>
                <a:spcPct val="70000"/>
              </a:lnSpc>
              <a:spcBef>
                <a:spcPts val="1000"/>
              </a:spcBef>
              <a:spcAft>
                <a:spcPts val="0"/>
              </a:spcAft>
              <a:buClr>
                <a:schemeClr val="dk1"/>
              </a:buClr>
              <a:buSzPts val="2590"/>
              <a:buNone/>
            </a:pPr>
            <a:r>
              <a:t/>
            </a:r>
            <a:endParaRPr sz="2590"/>
          </a:p>
          <a:p>
            <a:pPr indent="-64135" lvl="0" marL="228600" rtl="0" algn="l">
              <a:lnSpc>
                <a:spcPct val="70000"/>
              </a:lnSpc>
              <a:spcBef>
                <a:spcPts val="1000"/>
              </a:spcBef>
              <a:spcAft>
                <a:spcPts val="0"/>
              </a:spcAft>
              <a:buClr>
                <a:schemeClr val="dk1"/>
              </a:buClr>
              <a:buSzPts val="2590"/>
              <a:buNone/>
            </a:pPr>
            <a:r>
              <a:t/>
            </a:r>
            <a:endParaRPr sz="259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9"/>
          <p:cNvSpPr txBox="1"/>
          <p:nvPr>
            <p:ph type="title"/>
          </p:nvPr>
        </p:nvSpPr>
        <p:spPr>
          <a:xfrm>
            <a:off x="831850" y="5347943"/>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libri"/>
              <a:buNone/>
            </a:pPr>
            <a:r>
              <a:rPr b="0" i="0" lang="fr-FR" sz="4000" u="none" strike="noStrike">
                <a:latin typeface="Calibri"/>
                <a:ea typeface="Calibri"/>
                <a:cs typeface="Calibri"/>
                <a:sym typeface="Calibri"/>
              </a:rPr>
              <a:t>Examiner les données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2020-11-07T23:50:54Z</dcterms:created>
</cp:coreProperties>
</file>