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9" roundtripDataSignature="AMtx7mhawYayNZ8qawZtM1pkVjlMXBl1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paJiNjmiHdVtfI25BZSCfpk1HV61ygcL?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ompassforsbc.org/how-to-guides/how-conduct-root-cause-analysi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ompassforsbc.org/sbcc-tools/p-proces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compassforsbc.org/how-to-guides/how-conduct-situation-analysi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1000"/>
              </a:spcAft>
              <a:buClr>
                <a:schemeClr val="dk1"/>
              </a:buClr>
              <a:buSzPts val="1100"/>
              <a:buFont typeface="Arial"/>
              <a:buNone/>
            </a:pPr>
            <a:r>
              <a:rPr b="0" i="0" lang="pt-BR" sz="1100" u="none" strike="noStrike">
                <a:solidFill>
                  <a:srgbClr val="545454"/>
                </a:solidFill>
                <a:highlight>
                  <a:srgbClr val="FFFFFF"/>
                </a:highlight>
                <a:latin typeface="Calibri"/>
                <a:ea typeface="Calibri"/>
                <a:cs typeface="Calibri"/>
                <a:sym typeface="Calibri"/>
              </a:rPr>
              <a:t>Este recurso faz parte </a:t>
            </a:r>
            <a:r>
              <a:rPr b="0" i="0" lang="pt-BR" sz="1100" u="sng" strike="noStrike">
                <a:solidFill>
                  <a:srgbClr val="1155CC"/>
                </a:solidFill>
                <a:highlight>
                  <a:srgbClr val="FFFFFF"/>
                </a:highlight>
                <a:latin typeface="Calibri"/>
                <a:ea typeface="Calibri"/>
                <a:cs typeface="Calibri"/>
                <a:sym typeface="Calibri"/>
                <a:hlinkClick r:id="rId2">
                  <a:extLst>
                    <a:ext uri="{A12FA001-AC4F-418D-AE19-62706E023703}">
                      <ahyp:hlinkClr val="tx"/>
                    </a:ext>
                  </a:extLst>
                </a:hlinkClick>
              </a:rPr>
              <a:t>do Conjunto de Ferramentas de Desenvolvimento Estratégico da Mudança Social e Comportamental para a Malária</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Notas do facilitador: uma descrição das tendências informará um esboço da secção de fundo da estratégia. Estes detalhes são frequentemente capturados nas revisões de desempenho do programa nacional de controlo da malária. Este diapositivo deve abranger as realizações e tendências gerais da malária: O conteúdo específico da Mudança Social e Comportamental virá depois. </a:t>
            </a:r>
            <a:endParaRPr/>
          </a:p>
        </p:txBody>
      </p:sp>
      <p:sp>
        <p:nvSpPr>
          <p:cNvPr id="153" name="Google Shape;15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Notas do facilitador: ainda se concentra nas mudanças gerais</a:t>
            </a:r>
            <a:endParaRPr/>
          </a:p>
        </p:txBody>
      </p:sp>
      <p:sp>
        <p:nvSpPr>
          <p:cNvPr id="160" name="Google Shape;1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Notas do facilitador: discutir mudanças e tendências específicas da Mudança Social e Comportamental. Pode ser útil consultar as secções anteriores de introdução da estratégia da Mudança Social e Comportamental para a malária e as secções de fundo. </a:t>
            </a:r>
            <a:endParaRPr/>
          </a:p>
        </p:txBody>
      </p:sp>
      <p:sp>
        <p:nvSpPr>
          <p:cNvPr id="167" name="Google Shape;16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Notas do facilitador: os seguintes diapositivos ajudarão a desenvolver uma visão partilhada, cujo resultado será a introdução da estratégia (frequentemente assinada por um diretor de programa ou por um ministro da saúde). Isto deve captar a visão específica de um país (que pode articular objetivos estratégicos globais no contexto de um país). Deve ser salientado que um dos principais objetivos de um seminário de partes interessadas visa obter a adesão das partes interessadas, e que o desenvolvimento de uma visão verdadeiramente partilhada estabelece esta adesão. </a:t>
            </a:r>
            <a:endParaRPr/>
          </a:p>
        </p:txBody>
      </p:sp>
      <p:sp>
        <p:nvSpPr>
          <p:cNvPr id="180" name="Google Shape;18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pt-BR" sz="1200" u="none" strike="noStrike">
                <a:latin typeface="Calibri"/>
                <a:ea typeface="Calibri"/>
                <a:cs typeface="Calibri"/>
                <a:sym typeface="Calibri"/>
              </a:rPr>
              <a:t>O ano é 2022. O Programa Nacional de Controlo da Malária do Zimbabué alcançou ganhos sem precedentes na luta contra a malária, tornando-se no programa nacional de maior sucesso entre os países de primeira linha do Bloco 8 da Eliminação. Uma recente revisão do programa da malária encontrou inovações na Mudança Social e Comportamental responsáveis por aumentos sem precedentes na utilização de Redes Mosquiteiras Tratadas com Inseticida de Longa Duração, na aceitação do Tratamento Preventivo Intermitente da Malária e na procura de cuidados para a febre. A Série do Progresso e Impacto de Fazer Recuar a Malária apresentou recentemente as inovações do Zimbabué na Mudança Social e Comportamental, chamando a atenção mundial. Um funcionário da Organização Mundial de Saúde e um repórter do The Herald acompanham-no numa visita de campo a uma comunidade rural nos arredores de Nyanga, em Manicaland. Passou a maior parte da viagem a fazer conversa fiada e a tentar pensar na melhor forma de descrever o seu sucesso de uma forma que eles compreendessem. Não tem a certeza se sabem muito a respeito da maláraia ou da comunicação. Sentado no seu carro, à espera que o seu motorista reabasteça numa bomba de gasolina em Nyanga antes de continuar, vem-lhe à mente uma ideia! Começa a explicar que passos levaram o seu programa da Mudança Social e Comportamental a um sucesso tão incrível. </a:t>
            </a:r>
            <a:endParaRPr/>
          </a:p>
          <a:p>
            <a:pPr indent="0" lvl="0" marL="0" rtl="0" algn="l">
              <a:lnSpc>
                <a:spcPct val="100000"/>
              </a:lnSpc>
              <a:spcBef>
                <a:spcPts val="0"/>
              </a:spcBef>
              <a:spcAft>
                <a:spcPts val="0"/>
              </a:spcAft>
              <a:buSzPts val="1400"/>
              <a:buNone/>
            </a:pPr>
            <a:r>
              <a:t/>
            </a:r>
            <a:endParaRPr/>
          </a:p>
        </p:txBody>
      </p:sp>
      <p:sp>
        <p:nvSpPr>
          <p:cNvPr id="192" name="Google Shape;19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pt-BR" sz="1200" u="none" strike="noStrike">
                <a:latin typeface="Calibri"/>
                <a:ea typeface="Calibri"/>
                <a:cs typeface="Calibri"/>
                <a:sym typeface="Calibri"/>
              </a:rPr>
              <a:t>Nota do facilitador: estas questões irão enquadrar o processo de desenvolvimento estratégico. Consultar as agendas das partes interessadas (dias 1-3) para obter os resultados de cada secção (bem como as ligações aos recursos correspondentes)</a:t>
            </a:r>
            <a:endParaRPr/>
          </a:p>
          <a:p>
            <a:pPr indent="0" lvl="0" marL="0" rtl="0" algn="l">
              <a:lnSpc>
                <a:spcPct val="100000"/>
              </a:lnSpc>
              <a:spcBef>
                <a:spcPts val="0"/>
              </a:spcBef>
              <a:spcAft>
                <a:spcPts val="0"/>
              </a:spcAft>
              <a:buSzPts val="1400"/>
              <a:buNone/>
            </a:pPr>
            <a:r>
              <a:t/>
            </a:r>
            <a:endParaRPr/>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 dos facilitadores: captar ideias nesta sessão e utilizar este conteúdo para completar a introdução durante o trabalho em pequenos grupos no retiro de escrita (ver agenda e recursos do retiro de escrita)</a:t>
            </a:r>
            <a:endParaRPr/>
          </a:p>
        </p:txBody>
      </p:sp>
      <p:sp>
        <p:nvSpPr>
          <p:cNvPr id="223" name="Google Shape;22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 dos facilitadores: Muitas estratégias da Mudança Social e Comportamental contra a malária cometeram o erro de se concentrarem unicamente nos comportamentos, sem utilizarem dados que descrevessem determinantes comportamentais e abordagens específicas adaptadas para abordar esses determinantes. Estes diapositivos ilustram a importância de uma estratégia que se centra na abordagem de determinantes comportamentais específicos. </a:t>
            </a:r>
            <a:endParaRPr/>
          </a:p>
        </p:txBody>
      </p:sp>
      <p:sp>
        <p:nvSpPr>
          <p:cNvPr id="230" name="Google Shape;23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 dos facilitadores: considere utilizar o seguinte recurso: </a:t>
            </a:r>
            <a:r>
              <a:rPr b="0" i="0" lang="pt-BR" sz="1200" u="sng" strike="noStrike">
                <a:solidFill>
                  <a:srgbClr val="0563C1"/>
                </a:solidFill>
                <a:latin typeface="Calibri"/>
                <a:ea typeface="Calibri"/>
                <a:cs typeface="Calibri"/>
                <a:sym typeface="Calibri"/>
                <a:hlinkClick r:id="rId2">
                  <a:extLst>
                    <a:ext uri="{A12FA001-AC4F-418D-AE19-62706E023703}">
                      <ahyp:hlinkClr val="tx"/>
                    </a:ext>
                  </a:extLst>
                </a:hlinkClick>
              </a:rPr>
              <a:t>https://www.thecompassforsbc.org/how-to-guides/how-conduct-root-cause-analysis</a:t>
            </a:r>
            <a:r>
              <a:rPr b="0" i="0" lang="pt-BR" sz="1200" u="none" strike="noStrike">
                <a:latin typeface="Calibri"/>
                <a:ea typeface="Calibri"/>
                <a:cs typeface="Calibri"/>
                <a:sym typeface="Calibri"/>
              </a:rPr>
              <a:t> </a:t>
            </a:r>
            <a:endParaRPr/>
          </a:p>
        </p:txBody>
      </p:sp>
      <p:sp>
        <p:nvSpPr>
          <p:cNvPr id="241" name="Google Shape;24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Notas do Orientador: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Fator causal: este fator contribui para o problema, mas pode não ser a causa raiz (mais importante) e pode não ser algo que a Mudança Social e Comportamental possa resolver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Causa raiz: este é o fator ou fatores subjacentes a um problema complexo. A causa raiz neste exercício deve ser um fator que a Mudança Social e Comportamental possa abordar. </a:t>
            </a:r>
            <a:endParaRPr/>
          </a:p>
        </p:txBody>
      </p:sp>
      <p:sp>
        <p:nvSpPr>
          <p:cNvPr id="247" name="Google Shape;24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pt-BR" sz="1200" u="none" strike="noStrike">
                <a:latin typeface="Calibri"/>
                <a:ea typeface="Calibri"/>
                <a:cs typeface="Calibri"/>
                <a:sym typeface="Calibri"/>
              </a:rPr>
              <a:t>Nota do facilitador: utilizar a seguinte sequência de diapositivos para esclarecer as diferenças entre os problemas que a Mudança Social e Comportamental pode resolver e as questões maiores que devem ser abordadas com outras abordagens. Este exercício garantirá que a estratégia da Mudança Social e Comportamental para a malária apenas dê prioridade aos comportamentos e determinantes comportamentais que a Mudança Social e Comportamental pode melhorar. </a:t>
            </a:r>
            <a:endParaRPr/>
          </a:p>
          <a:p>
            <a:pPr indent="0" lvl="0" marL="0" rtl="0" algn="l">
              <a:lnSpc>
                <a:spcPct val="100000"/>
              </a:lnSpc>
              <a:spcBef>
                <a:spcPts val="0"/>
              </a:spcBef>
              <a:spcAft>
                <a:spcPts val="0"/>
              </a:spcAft>
              <a:buSzPts val="1400"/>
              <a:buNone/>
            </a:pPr>
            <a:r>
              <a:t/>
            </a:r>
            <a:endParaRPr/>
          </a:p>
        </p:txBody>
      </p:sp>
      <p:sp>
        <p:nvSpPr>
          <p:cNvPr id="260" name="Google Shape;26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 do facilitador: estes devem vir diretamente do Plano Estratégico Nacional. A finalidade deste diapositivo é enfatizar que o objetivo estratégico da Mudança Social e Comportamental para a malária é a realização das metas e objetivos mais amplos do Plano Estratégico Nacional. </a:t>
            </a:r>
            <a:endParaRPr/>
          </a:p>
        </p:txBody>
      </p:sp>
      <p:sp>
        <p:nvSpPr>
          <p:cNvPr id="99" name="Google Shape;9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 do facilitador: O resultado deste exercício será uma análise preliminar da situação da malária na gravidez, controlo do vetor e tratamento de casos de malária. Consultar o relato com fichas de dados e o modelo de orientação estratégica </a:t>
            </a:r>
            <a:endParaRPr/>
          </a:p>
        </p:txBody>
      </p:sp>
      <p:sp>
        <p:nvSpPr>
          <p:cNvPr id="401" name="Google Shape;40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 do facilitador: consultar o Processo P como exemplo de um processo de Mudança Social e Comportamental </a:t>
            </a:r>
            <a:r>
              <a:rPr b="0" i="0" lang="pt-BR" sz="1200" u="sng" strike="noStrike">
                <a:solidFill>
                  <a:srgbClr val="0563C1"/>
                </a:solidFill>
                <a:latin typeface="Calibri"/>
                <a:ea typeface="Calibri"/>
                <a:cs typeface="Calibri"/>
                <a:sym typeface="Calibri"/>
                <a:hlinkClick r:id="rId2">
                  <a:extLst>
                    <a:ext uri="{A12FA001-AC4F-418D-AE19-62706E023703}">
                      <ahyp:hlinkClr val="tx"/>
                    </a:ext>
                  </a:extLst>
                </a:hlinkClick>
              </a:rPr>
              <a:t>https://www.thecompassforsbc.org/sbcc-tools/p-process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O foco exige sacrifício: uma estratégia da Mudança Social e Comportamental contra a malária que contenha uma lista de todos os comportamentos possíveis, com atividades para abordar todos os determinantes comportamentais, não é suscetível de ter sucesso em ambientes com recursos limitados. Mais importante ainda, o público não responderá a demasiadas mensagens: sacrificando o número de mensagens transmitidas, conseguirá melhores lembranças </a:t>
            </a:r>
            <a:endParaRPr/>
          </a:p>
        </p:txBody>
      </p:sp>
      <p:sp>
        <p:nvSpPr>
          <p:cNvPr id="106" name="Google Shape;10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 do facilitador: consulte as agendas das partes interessadas (dias 1-3), bem como o modelo dos termos de referência das partes interessadas</a:t>
            </a:r>
            <a:endParaRPr/>
          </a:p>
        </p:txBody>
      </p:sp>
      <p:sp>
        <p:nvSpPr>
          <p:cNvPr id="113" name="Google Shape;1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Notas do facilitador: consulte a orientação do modelo estratégico para o conteúdo da análise da situação da amostra. O seguinte recurso de como fazer pode ser útil: </a:t>
            </a:r>
            <a:r>
              <a:rPr b="0" i="0" lang="pt-BR" sz="1200" u="sng" strike="noStrike">
                <a:solidFill>
                  <a:srgbClr val="0563C1"/>
                </a:solidFill>
                <a:latin typeface="Calibri"/>
                <a:ea typeface="Calibri"/>
                <a:cs typeface="Calibri"/>
                <a:sym typeface="Calibri"/>
                <a:hlinkClick r:id="rId2">
                  <a:extLst>
                    <a:ext uri="{A12FA001-AC4F-418D-AE19-62706E023703}">
                      <ahyp:hlinkClr val="tx"/>
                    </a:ext>
                  </a:extLst>
                </a:hlinkClick>
              </a:rPr>
              <a:t>https://www.thecompassforsbc.org/how-to-guides/how-conduct-situation-analysis</a:t>
            </a:r>
            <a:endParaRPr/>
          </a:p>
        </p:txBody>
      </p:sp>
      <p:sp>
        <p:nvSpPr>
          <p:cNvPr id="127" name="Google Shape;12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Notas do facilitador: consultar o modelo de orientação estratégica para obter exemplos de análises de audiência e abordagens de comunicação estratégica. </a:t>
            </a:r>
            <a:endParaRPr/>
          </a:p>
        </p:txBody>
      </p:sp>
      <p:sp>
        <p:nvSpPr>
          <p:cNvPr id="134" name="Google Shape;1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pt-BR" sz="1200" u="none" strike="noStrike">
                <a:latin typeface="Calibri"/>
                <a:ea typeface="Calibri"/>
                <a:cs typeface="Calibri"/>
                <a:sym typeface="Calibri"/>
              </a:rPr>
              <a:t>Notas do facilitador: consulte o modelo de orientação estratégica para obter exemplos de planos de comunicação específicos do comportamento</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t-B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 name="Google Shape;17;p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 name="Google Shape;18;p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6"/>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 name="Google Shape;23;p36"/>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4" name="Google Shape;24;p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p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 name="Google Shape;26;p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 name="Google Shape;29;p3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 name="Google Shape;31;p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 name="Google Shape;32;p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 name="Google Shape;35;p3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 name="Google Shape;36;p3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 name="Google Shape;37;p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 name="Google Shape;38;p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 name="Google Shape;39;p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 name="Google Shape;42;p39"/>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 name="Google Shape;43;p39"/>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 name="Google Shape;44;p39"/>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5" name="Google Shape;45;p39"/>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6" name="Google Shape;46;p3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p3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p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 name="Google Shape;51;p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p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43"/>
          <p:cNvSpPr/>
          <p:nvPr>
            <p:ph idx="2" type="pic"/>
          </p:nvPr>
        </p:nvSpPr>
        <p:spPr>
          <a:xfrm>
            <a:off x="5183188" y="987425"/>
            <a:ext cx="6172200" cy="4873500"/>
          </a:xfrm>
          <a:prstGeom prst="rect">
            <a:avLst/>
          </a:prstGeom>
          <a:noFill/>
          <a:ln>
            <a:noFill/>
          </a:ln>
        </p:spPr>
      </p:sp>
      <p:sp>
        <p:nvSpPr>
          <p:cNvPr id="68" name="Google Shape;68;p4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831850" y="534794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0" i="0" lang="pt-BR" sz="4000" u="none" strike="noStrike">
                <a:latin typeface="Calibri"/>
                <a:ea typeface="Calibri"/>
                <a:cs typeface="Calibri"/>
                <a:sym typeface="Calibri"/>
              </a:rPr>
              <a:t>Dia 1 Visão Geral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Descrição das tendências</a:t>
            </a:r>
            <a:endParaRPr/>
          </a:p>
        </p:txBody>
      </p:sp>
      <p:sp>
        <p:nvSpPr>
          <p:cNvPr id="156" name="Google Shape;156;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pt-BR" sz="2800" u="none" strike="noStrike">
                <a:latin typeface="Calibri"/>
                <a:ea typeface="Calibri"/>
                <a:cs typeface="Calibri"/>
                <a:sym typeface="Calibri"/>
              </a:rPr>
              <a:t>Onde estávamos nós no início da última estratégia?</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0" i="0" lang="pt-BR" sz="2800" u="none" strike="noStrike">
                <a:latin typeface="Calibri"/>
                <a:ea typeface="Calibri"/>
                <a:cs typeface="Calibri"/>
                <a:sym typeface="Calibri"/>
              </a:rPr>
              <a:t>Onde estamos agora?</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Como chegámos até aqui?</a:t>
            </a:r>
            <a:endParaRPr/>
          </a:p>
        </p:txBody>
      </p:sp>
      <p:sp>
        <p:nvSpPr>
          <p:cNvPr id="163" name="Google Shape;16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pt-BR" sz="2800" u="none" strike="noStrike">
                <a:latin typeface="Calibri"/>
                <a:ea typeface="Calibri"/>
                <a:cs typeface="Calibri"/>
                <a:sym typeface="Calibri"/>
              </a:rPr>
              <a:t>Potenciais explicações para tendências - mudanças socioeconómicas, mercadorias, políticas, ambiente mediático, etc.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Programação da Mudança Social e Comportamental</a:t>
            </a:r>
            <a:endParaRPr/>
          </a:p>
        </p:txBody>
      </p:sp>
      <p:sp>
        <p:nvSpPr>
          <p:cNvPr id="170" name="Google Shape;17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pt-BR" sz="2800" u="none" strike="noStrike">
                <a:latin typeface="Calibri"/>
                <a:ea typeface="Calibri"/>
                <a:cs typeface="Calibri"/>
                <a:sym typeface="Calibri"/>
              </a:rPr>
              <a:t>Que esforços foram feitos pela Mudança Social e Comportamental na sua área temática durante este período de tempo?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O que não sabemos?</a:t>
            </a:r>
            <a:endParaRPr/>
          </a:p>
        </p:txBody>
      </p:sp>
      <p:sp>
        <p:nvSpPr>
          <p:cNvPr id="176" name="Google Shape;17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pt-BR" sz="2800" u="none" strike="noStrike">
                <a:latin typeface="Calibri"/>
                <a:ea typeface="Calibri"/>
                <a:cs typeface="Calibri"/>
                <a:sym typeface="Calibri"/>
              </a:rPr>
              <a:t>Dados incompletos ou em falta</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0" i="0" lang="pt-BR" sz="2800" u="none" strike="noStrike">
                <a:latin typeface="Calibri"/>
                <a:ea typeface="Calibri"/>
                <a:cs typeface="Calibri"/>
                <a:sym typeface="Calibri"/>
              </a:rPr>
              <a:t>Potenciais oportunidades para recolha de dados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i="0" lang="pt-BR" sz="2800" u="none" strike="noStrike">
                <a:latin typeface="Calibri"/>
                <a:ea typeface="Calibri"/>
                <a:cs typeface="Calibri"/>
                <a:sym typeface="Calibri"/>
              </a:rPr>
              <a:t>Ideia empolgante: Em que tem estado interessado e gostaria de experimentar, se lhe fosse dada essa oportunidade</a:t>
            </a:r>
            <a:r>
              <a:rPr b="0" i="0" lang="pt-BR" sz="2800" u="none" strike="noStrike">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2800"/>
              <a:buNone/>
            </a:pPr>
            <a:br>
              <a:rPr b="0" i="0" lang="pt-BR" sz="2800" u="none" strike="noStrike">
                <a:latin typeface="Calibri"/>
                <a:ea typeface="Calibri"/>
                <a:cs typeface="Calibri"/>
                <a:sym typeface="Calibri"/>
              </a:rPr>
            </a:br>
            <a:r>
              <a:rPr b="0" i="0" lang="pt-BR" sz="2800" u="none" strike="noStrike">
                <a:latin typeface="Calibri"/>
                <a:ea typeface="Calibri"/>
                <a:cs typeface="Calibri"/>
                <a:sym typeface="Calibri"/>
              </a:rPr>
              <a:t>Foco na recolha, medição ou utilização de dados</a:t>
            </a:r>
            <a:br>
              <a:rPr b="0" i="0" lang="pt-BR" sz="2800" u="none" strike="noStrike">
                <a:latin typeface="Calibri"/>
                <a:ea typeface="Calibri"/>
                <a:cs typeface="Calibri"/>
                <a:sym typeface="Calibri"/>
              </a:rPr>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1" name="Shape 181"/>
        <p:cNvGrpSpPr/>
        <p:nvPr/>
      </p:nvGrpSpPr>
      <p:grpSpPr>
        <a:xfrm>
          <a:off x="0" y="0"/>
          <a:ext cx="0" cy="0"/>
          <a:chOff x="0" y="0"/>
          <a:chExt cx="0" cy="0"/>
        </a:xfrm>
      </p:grpSpPr>
      <p:pic>
        <p:nvPicPr>
          <p:cNvPr id="182" name="Google Shape;182;p14"/>
          <p:cNvPicPr preferRelativeResize="0"/>
          <p:nvPr/>
        </p:nvPicPr>
        <p:blipFill rotWithShape="1">
          <a:blip r:embed="rId3">
            <a:alphaModFix/>
          </a:blip>
          <a:srcRect b="0" l="0" r="0" t="0"/>
          <a:stretch/>
        </p:blipFill>
        <p:spPr>
          <a:xfrm>
            <a:off x="2603500" y="1206500"/>
            <a:ext cx="6985000" cy="4445000"/>
          </a:xfrm>
          <a:prstGeom prst="rect">
            <a:avLst/>
          </a:prstGeom>
          <a:noFill/>
          <a:ln>
            <a:noFill/>
          </a:ln>
        </p:spPr>
      </p:pic>
      <p:sp>
        <p:nvSpPr>
          <p:cNvPr id="183" name="Google Shape;183;p14"/>
          <p:cNvSpPr/>
          <p:nvPr/>
        </p:nvSpPr>
        <p:spPr>
          <a:xfrm>
            <a:off x="5156617" y="5351489"/>
            <a:ext cx="2338465" cy="300011"/>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831850" y="534794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0" i="0" lang="pt-BR" sz="4000" u="none" strike="noStrike">
                <a:latin typeface="Calibri"/>
                <a:ea typeface="Calibri"/>
                <a:cs typeface="Calibri"/>
                <a:sym typeface="Calibri"/>
              </a:rPr>
              <a:t>Visão Partilhada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6"/>
          <p:cNvPicPr preferRelativeResize="0"/>
          <p:nvPr/>
        </p:nvPicPr>
        <p:blipFill rotWithShape="1">
          <a:blip r:embed="rId3">
            <a:alphaModFix/>
          </a:blip>
          <a:srcRect b="0" l="0" r="0" t="0"/>
          <a:stretch/>
        </p:blipFill>
        <p:spPr>
          <a:xfrm>
            <a:off x="0" y="0"/>
            <a:ext cx="12192000" cy="7312874"/>
          </a:xfrm>
          <a:prstGeom prst="rect">
            <a:avLst/>
          </a:prstGeom>
          <a:noFill/>
          <a:ln>
            <a:noFill/>
          </a:ln>
        </p:spPr>
      </p:pic>
      <p:sp>
        <p:nvSpPr>
          <p:cNvPr id="195" name="Google Shape;195;p16"/>
          <p:cNvSpPr txBox="1"/>
          <p:nvPr>
            <p:ph type="title"/>
          </p:nvPr>
        </p:nvSpPr>
        <p:spPr>
          <a:xfrm>
            <a:off x="1676412" y="3"/>
            <a:ext cx="10515600" cy="1325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5400"/>
              <a:buFont typeface="Calibri"/>
              <a:buNone/>
            </a:pPr>
            <a:r>
              <a:rPr b="1" i="0" lang="pt-BR" sz="5400" u="none" strike="noStrike">
                <a:solidFill>
                  <a:srgbClr val="FFFFFF"/>
                </a:solidFill>
                <a:latin typeface="Calibri"/>
                <a:ea typeface="Calibri"/>
                <a:cs typeface="Calibri"/>
                <a:sym typeface="Calibri"/>
              </a:rPr>
              <a:t>Um dia na vida</a:t>
            </a:r>
            <a:endParaRPr b="1" sz="5400">
              <a:solidFill>
                <a:schemeClr val="lt1"/>
              </a:solidFill>
            </a:endParaRPr>
          </a:p>
          <a:p>
            <a:pPr indent="0" lvl="0" marL="0" rtl="0" algn="r">
              <a:lnSpc>
                <a:spcPct val="90000"/>
              </a:lnSpc>
              <a:spcBef>
                <a:spcPts val="0"/>
              </a:spcBef>
              <a:spcAft>
                <a:spcPts val="0"/>
              </a:spcAft>
              <a:buClr>
                <a:schemeClr val="lt1"/>
              </a:buClr>
              <a:buSzPts val="5400"/>
              <a:buFont typeface="Calibri"/>
              <a:buNone/>
            </a:pPr>
            <a:r>
              <a:rPr b="1" i="0" lang="pt-BR" sz="5400" u="none" strike="noStrike">
                <a:solidFill>
                  <a:srgbClr val="FFFFFF"/>
                </a:solidFill>
                <a:latin typeface="Calibri"/>
                <a:ea typeface="Calibri"/>
                <a:cs typeface="Calibri"/>
                <a:sym typeface="Calibri"/>
              </a:rPr>
              <a:t>(atualização para o seu país)</a:t>
            </a:r>
            <a:endParaRPr b="1" sz="54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Visão Partilhada</a:t>
            </a:r>
            <a:endParaRPr/>
          </a:p>
        </p:txBody>
      </p:sp>
      <p:sp>
        <p:nvSpPr>
          <p:cNvPr id="201" name="Google Shape;20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pt-BR" sz="2800" u="none" strike="noStrike">
                <a:latin typeface="Calibri"/>
                <a:ea typeface="Calibri"/>
                <a:cs typeface="Calibri"/>
                <a:sym typeface="Calibri"/>
              </a:rPr>
              <a:t>Uma declaração de visão partilhada:</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Esclarece o que é importante</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Ilustra o que quer que aconteça no futuro</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Orienta o processo de conceção e desenvolvimento estratégico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Exemplo de declaração de visão: Zimbabué</a:t>
            </a:r>
            <a:endParaRPr/>
          </a:p>
        </p:txBody>
      </p:sp>
      <p:sp>
        <p:nvSpPr>
          <p:cNvPr id="207" name="Google Shape;20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None/>
            </a:pPr>
            <a:r>
              <a:rPr b="0" i="1" lang="pt-BR" sz="4400" u="none" strike="noStrike">
                <a:latin typeface="Calibri"/>
                <a:ea typeface="Calibri"/>
                <a:cs typeface="Calibri"/>
                <a:sym typeface="Calibri"/>
              </a:rPr>
              <a:t>"Ter um Zimbabué livre de malária através de comunidades com poderes para se protegerem da malária."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Exemplo de declaração de visão: Libéria</a:t>
            </a:r>
            <a:endParaRPr/>
          </a:p>
        </p:txBody>
      </p:sp>
      <p:sp>
        <p:nvSpPr>
          <p:cNvPr id="213" name="Google Shape;213;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None/>
            </a:pPr>
            <a:r>
              <a:rPr b="0" i="1" lang="pt-BR" sz="4400" u="none" strike="noStrike">
                <a:latin typeface="Calibri"/>
                <a:ea typeface="Calibri"/>
                <a:cs typeface="Calibri"/>
                <a:sym typeface="Calibri"/>
              </a:rPr>
              <a:t>"A visão do programa da Libéria contra a malária é uma Libéria mais saudável com acesso universal a intervenções maláricas de alta qualidade, sem mortes por malária."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Os objetivos dos seminários a que as partes interessadas devem responder:</a:t>
            </a:r>
            <a:endParaRPr/>
          </a:p>
        </p:txBody>
      </p:sp>
      <p:sp>
        <p:nvSpPr>
          <p:cNvPr id="95" name="Google Shape;9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Onde nos encontramos?</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Para onde queremos ir?</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Como chegámos até aqui?</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Como saberemos se estamos a chegar onde queremos ir?</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Como saberemos quando lá estivermos?</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i="0" lang="pt-BR" sz="4400" u="none" strike="noStrike">
                <a:latin typeface="Calibri"/>
                <a:ea typeface="Calibri"/>
                <a:cs typeface="Calibri"/>
                <a:sym typeface="Calibri"/>
              </a:rPr>
              <a:t>Instruções</a:t>
            </a:r>
            <a:br>
              <a:rPr b="1" i="0" lang="pt-BR" sz="4400" u="none" strike="noStrike">
                <a:latin typeface="Calibri"/>
                <a:ea typeface="Calibri"/>
                <a:cs typeface="Calibri"/>
                <a:sym typeface="Calibri"/>
              </a:rPr>
            </a:br>
            <a:endParaRPr b="1"/>
          </a:p>
        </p:txBody>
      </p:sp>
      <p:sp>
        <p:nvSpPr>
          <p:cNvPr id="219" name="Google Shape;219;p20"/>
          <p:cNvSpPr txBox="1"/>
          <p:nvPr>
            <p:ph idx="1" type="body"/>
          </p:nvPr>
        </p:nvSpPr>
        <p:spPr>
          <a:xfrm>
            <a:off x="838200" y="1409075"/>
            <a:ext cx="10515600" cy="476788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4335"/>
              <a:buNone/>
            </a:pPr>
            <a:r>
              <a:rPr b="0" i="0" lang="pt-BR" sz="4300" u="none" strike="noStrike">
                <a:latin typeface="Calibri"/>
                <a:ea typeface="Calibri"/>
                <a:cs typeface="Calibri"/>
                <a:sym typeface="Calibri"/>
              </a:rPr>
              <a:t>Anotar individualmente: "Estamos em 2022 e a Mudança Social e Comportamental da malária tem tido um enorme sucesso." O que lhe parece ser o sucesso na comunicação da malária? </a:t>
            </a:r>
            <a:endParaRPr/>
          </a:p>
          <a:p>
            <a:pPr indent="0" lvl="0" marL="0" rtl="0" algn="l">
              <a:lnSpc>
                <a:spcPct val="70000"/>
              </a:lnSpc>
              <a:spcBef>
                <a:spcPts val="1000"/>
              </a:spcBef>
              <a:spcAft>
                <a:spcPts val="0"/>
              </a:spcAft>
              <a:buClr>
                <a:schemeClr val="dk1"/>
              </a:buClr>
              <a:buSzPts val="4335"/>
              <a:buNone/>
            </a:pPr>
            <a:r>
              <a:t/>
            </a:r>
            <a:endParaRPr sz="4335"/>
          </a:p>
          <a:p>
            <a:pPr indent="0" lvl="0" marL="0" rtl="0" algn="l">
              <a:lnSpc>
                <a:spcPct val="70000"/>
              </a:lnSpc>
              <a:spcBef>
                <a:spcPts val="1000"/>
              </a:spcBef>
              <a:spcAft>
                <a:spcPts val="0"/>
              </a:spcAft>
              <a:buClr>
                <a:schemeClr val="dk1"/>
              </a:buClr>
              <a:buSzPts val="4335"/>
              <a:buNone/>
            </a:pPr>
            <a:r>
              <a:rPr b="0" i="0" lang="pt-BR" sz="4300" u="none" strike="noStrike">
                <a:latin typeface="Calibri"/>
                <a:ea typeface="Calibri"/>
                <a:cs typeface="Calibri"/>
                <a:sym typeface="Calibri"/>
              </a:rPr>
              <a:t>Depois, em grupos, partilhe as suas declarações e, em seguida, designe duas declarações que mais aprecie.  Sinta-se à vontade para adaptar as declarações partilhadas pelos membros do seu grupo. </a:t>
            </a:r>
            <a:endParaRPr sz="238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i="0" lang="pt-BR" sz="4400" u="none" strike="noStrike">
                <a:latin typeface="Calibri"/>
                <a:ea typeface="Calibri"/>
                <a:cs typeface="Calibri"/>
                <a:sym typeface="Calibri"/>
              </a:rPr>
              <a:t>Instruções (parte 2)</a:t>
            </a:r>
            <a:endParaRPr/>
          </a:p>
        </p:txBody>
      </p:sp>
      <p:sp>
        <p:nvSpPr>
          <p:cNvPr id="226" name="Google Shape;226;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Char char="•"/>
            </a:pPr>
            <a:r>
              <a:rPr b="0" i="0" lang="pt-BR" sz="3200" u="none" strike="noStrike">
                <a:latin typeface="Calibri"/>
                <a:ea typeface="Calibri"/>
                <a:cs typeface="Calibri"/>
                <a:sym typeface="Calibri"/>
              </a:rPr>
              <a:t>Os participantes levantam-se e colocam um autocolante nos elementos que gostaram. </a:t>
            </a:r>
            <a:endParaRPr/>
          </a:p>
          <a:p>
            <a:pPr indent="0" lvl="0" marL="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rPr b="0" i="0" lang="pt-BR" sz="3200" u="none" strike="noStrike">
                <a:latin typeface="Calibri"/>
                <a:ea typeface="Calibri"/>
                <a:cs typeface="Calibri"/>
                <a:sym typeface="Calibri"/>
              </a:rPr>
              <a:t>Perguntas para debate: </a:t>
            </a:r>
            <a:endParaRPr/>
          </a:p>
          <a:p>
            <a:pPr indent="-228600" lvl="0" marL="228600" rtl="0" algn="l">
              <a:lnSpc>
                <a:spcPct val="90000"/>
              </a:lnSpc>
              <a:spcBef>
                <a:spcPts val="1000"/>
              </a:spcBef>
              <a:spcAft>
                <a:spcPts val="0"/>
              </a:spcAft>
              <a:buClr>
                <a:schemeClr val="dk1"/>
              </a:buClr>
              <a:buSzPts val="3200"/>
              <a:buChar char="•"/>
            </a:pPr>
            <a:r>
              <a:rPr b="0" i="0" lang="pt-BR" sz="3200" u="none" strike="noStrike">
                <a:latin typeface="Calibri"/>
                <a:ea typeface="Calibri"/>
                <a:cs typeface="Calibri"/>
                <a:sym typeface="Calibri"/>
              </a:rPr>
              <a:t>Porque escolheu estes elementos?</a:t>
            </a:r>
            <a:endParaRPr/>
          </a:p>
          <a:p>
            <a:pPr indent="-228600" lvl="0" marL="228600" rtl="0" algn="l">
              <a:lnSpc>
                <a:spcPct val="90000"/>
              </a:lnSpc>
              <a:spcBef>
                <a:spcPts val="1000"/>
              </a:spcBef>
              <a:spcAft>
                <a:spcPts val="0"/>
              </a:spcAft>
              <a:buClr>
                <a:schemeClr val="dk1"/>
              </a:buClr>
              <a:buSzPts val="3200"/>
              <a:buChar char="•"/>
            </a:pPr>
            <a:r>
              <a:rPr b="0" i="0" lang="pt-BR" sz="3200" u="none" strike="noStrike">
                <a:latin typeface="Calibri"/>
                <a:ea typeface="Calibri"/>
                <a:cs typeface="Calibri"/>
                <a:sym typeface="Calibri"/>
              </a:rPr>
              <a:t>Como parece ser o sucesso a nível familiar, comunitário, distrital ou provincial ou a nível nacional? </a:t>
            </a:r>
            <a:endParaRPr/>
          </a:p>
          <a:p>
            <a:pPr indent="-25400" lvl="0" marL="228600" rtl="0" algn="l">
              <a:lnSpc>
                <a:spcPct val="90000"/>
              </a:lnSpc>
              <a:spcBef>
                <a:spcPts val="1000"/>
              </a:spcBef>
              <a:spcAft>
                <a:spcPts val="0"/>
              </a:spcAft>
              <a:buClr>
                <a:schemeClr val="dk1"/>
              </a:buClr>
              <a:buSzPts val="3200"/>
              <a:buNone/>
            </a:pPr>
            <a:r>
              <a:t/>
            </a:r>
            <a:endParaRPr sz="3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p:nvPr/>
        </p:nvSpPr>
        <p:spPr>
          <a:xfrm>
            <a:off x="9218950" y="3657600"/>
            <a:ext cx="2338465" cy="300011"/>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 name="Google Shape;233;p22"/>
          <p:cNvPicPr preferRelativeResize="0"/>
          <p:nvPr/>
        </p:nvPicPr>
        <p:blipFill rotWithShape="1">
          <a:blip r:embed="rId3">
            <a:alphaModFix/>
          </a:blip>
          <a:srcRect b="0" l="0" r="0" t="0"/>
          <a:stretch/>
        </p:blipFill>
        <p:spPr>
          <a:xfrm>
            <a:off x="5116643" y="0"/>
            <a:ext cx="7075357" cy="7075357"/>
          </a:xfrm>
          <a:prstGeom prst="rect">
            <a:avLst/>
          </a:prstGeom>
          <a:noFill/>
          <a:ln>
            <a:noFill/>
          </a:ln>
        </p:spPr>
      </p:pic>
      <p:sp>
        <p:nvSpPr>
          <p:cNvPr id="234" name="Google Shape;234;p22"/>
          <p:cNvSpPr/>
          <p:nvPr/>
        </p:nvSpPr>
        <p:spPr>
          <a:xfrm>
            <a:off x="0" y="0"/>
            <a:ext cx="9069049" cy="2760689"/>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 name="Google Shape;235;p22"/>
          <p:cNvSpPr/>
          <p:nvPr/>
        </p:nvSpPr>
        <p:spPr>
          <a:xfrm>
            <a:off x="0" y="2760689"/>
            <a:ext cx="8292059" cy="431466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p22"/>
          <p:cNvSpPr txBox="1"/>
          <p:nvPr>
            <p:ph type="title"/>
          </p:nvPr>
        </p:nvSpPr>
        <p:spPr>
          <a:xfrm>
            <a:off x="1079291" y="4187811"/>
            <a:ext cx="8844198"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b="0" i="1" lang="pt-BR" sz="4000" u="none" strike="noStrike">
                <a:latin typeface="Calibri"/>
                <a:ea typeface="Calibri"/>
                <a:cs typeface="Calibri"/>
                <a:sym typeface="Calibri"/>
              </a:rPr>
              <a:t>aquilo que só aparece nas raízes."</a:t>
            </a:r>
            <a:br>
              <a:rPr b="0" i="1" lang="pt-BR" sz="4000" u="none" strike="noStrike">
                <a:latin typeface="Calibri"/>
                <a:ea typeface="Calibri"/>
                <a:cs typeface="Calibri"/>
                <a:sym typeface="Calibri"/>
              </a:rPr>
            </a:br>
            <a:r>
              <a:rPr b="0" i="1" lang="pt-BR" sz="4000" u="none" strike="noStrike">
                <a:latin typeface="Calibri"/>
                <a:ea typeface="Calibri"/>
                <a:cs typeface="Calibri"/>
                <a:sym typeface="Calibri"/>
              </a:rPr>
              <a:t>							</a:t>
            </a:r>
            <a:r>
              <a:rPr b="0" i="1" lang="pt-BR" sz="2400" u="none" strike="noStrike">
                <a:latin typeface="Calibri"/>
                <a:ea typeface="Calibri"/>
                <a:cs typeface="Calibri"/>
                <a:sym typeface="Calibri"/>
              </a:rPr>
              <a:t>- Rumi</a:t>
            </a:r>
            <a:endParaRPr i="1" sz="4000"/>
          </a:p>
        </p:txBody>
      </p:sp>
      <p:sp>
        <p:nvSpPr>
          <p:cNvPr id="237" name="Google Shape;237;p22"/>
          <p:cNvSpPr txBox="1"/>
          <p:nvPr/>
        </p:nvSpPr>
        <p:spPr>
          <a:xfrm>
            <a:off x="1079291" y="776274"/>
            <a:ext cx="929515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Calibri"/>
              <a:buNone/>
            </a:pPr>
            <a:r>
              <a:rPr b="0" i="1" lang="pt-BR" sz="4000" u="none" cap="none" strike="noStrike">
                <a:solidFill>
                  <a:srgbClr val="FFFFFF"/>
                </a:solidFill>
                <a:highlight>
                  <a:srgbClr val="000000"/>
                </a:highlight>
                <a:latin typeface="Calibri"/>
                <a:ea typeface="Calibri"/>
                <a:cs typeface="Calibri"/>
                <a:sym typeface="Calibri"/>
              </a:rPr>
              <a:t>"Talvez esteja a procurar entre os ramos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ph type="title"/>
          </p:nvPr>
        </p:nvSpPr>
        <p:spPr>
          <a:xfrm>
            <a:off x="831850" y="534794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0" i="0" lang="pt-BR" sz="4000" u="none" strike="noStrike">
                <a:latin typeface="Calibri"/>
                <a:ea typeface="Calibri"/>
                <a:cs typeface="Calibri"/>
                <a:sym typeface="Calibri"/>
              </a:rPr>
              <a:t>Análise da Causa Raiz</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Fatores Causais e a Causa Raiz</a:t>
            </a:r>
            <a:endParaRPr/>
          </a:p>
        </p:txBody>
      </p:sp>
      <p:sp>
        <p:nvSpPr>
          <p:cNvPr id="250" name="Google Shape;25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0" i="0" lang="pt-BR" sz="2800" u="none" strike="noStrike">
                <a:latin typeface="Calibri"/>
                <a:ea typeface="Calibri"/>
                <a:cs typeface="Calibri"/>
                <a:sym typeface="Calibri"/>
              </a:rPr>
              <a:t>Que sequência de eventos conduz ao problema?</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Que condições permitem a ocorrência do problema?</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Que problemas coexistem com a causa raiz e que contribuem para a mesma?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Objetivos da análise das causas raiz</a:t>
            </a:r>
            <a:endParaRPr/>
          </a:p>
        </p:txBody>
      </p:sp>
      <p:sp>
        <p:nvSpPr>
          <p:cNvPr id="256" name="Google Shape;256;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0" i="0" lang="pt-BR" sz="2800" u="none" strike="noStrike">
                <a:latin typeface="Calibri"/>
                <a:ea typeface="Calibri"/>
                <a:cs typeface="Calibri"/>
                <a:sym typeface="Calibri"/>
              </a:rPr>
              <a:t>Conhecer a diferença entre os </a:t>
            </a:r>
            <a:r>
              <a:rPr b="0" i="0" lang="pt-BR" sz="2800" u="sng" strike="noStrike">
                <a:latin typeface="Calibri"/>
                <a:ea typeface="Calibri"/>
                <a:cs typeface="Calibri"/>
                <a:sym typeface="Calibri"/>
              </a:rPr>
              <a:t>fatores causais</a:t>
            </a:r>
            <a:r>
              <a:rPr b="0" i="0" lang="pt-BR" sz="2800" u="none" strike="noStrike">
                <a:latin typeface="Calibri"/>
                <a:ea typeface="Calibri"/>
                <a:cs typeface="Calibri"/>
                <a:sym typeface="Calibri"/>
              </a:rPr>
              <a:t> e a </a:t>
            </a:r>
            <a:r>
              <a:rPr b="0" i="0" lang="pt-BR" sz="2800" u="sng" strike="noStrike">
                <a:latin typeface="Calibri"/>
                <a:ea typeface="Calibri"/>
                <a:cs typeface="Calibri"/>
                <a:sym typeface="Calibri"/>
              </a:rPr>
              <a:t>causa raiz </a:t>
            </a:r>
            <a:r>
              <a:rPr b="0" i="0" lang="pt-BR" sz="2800" u="none" strike="noStrike">
                <a:latin typeface="Calibri"/>
                <a:ea typeface="Calibri"/>
                <a:cs typeface="Calibri"/>
                <a:sym typeface="Calibri"/>
              </a:rPr>
              <a:t>de um problema</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Identificar os </a:t>
            </a:r>
            <a:r>
              <a:rPr b="0" i="0" lang="pt-BR" sz="2800" u="sng" strike="noStrike">
                <a:latin typeface="Calibri"/>
                <a:ea typeface="Calibri"/>
                <a:cs typeface="Calibri"/>
                <a:sym typeface="Calibri"/>
              </a:rPr>
              <a:t>fatores causais </a:t>
            </a:r>
            <a:r>
              <a:rPr b="0" i="0" lang="pt-BR" sz="2800" u="none" strike="noStrike">
                <a:latin typeface="Calibri"/>
                <a:ea typeface="Calibri"/>
                <a:cs typeface="Calibri"/>
                <a:sym typeface="Calibri"/>
              </a:rPr>
              <a:t>de um problema de saúde pública (questões que contribuem para o problema em geral)</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Identificar </a:t>
            </a:r>
            <a:r>
              <a:rPr b="0" i="0" lang="pt-BR" sz="2800" u="sng" strike="noStrike">
                <a:latin typeface="Calibri"/>
                <a:ea typeface="Calibri"/>
                <a:cs typeface="Calibri"/>
                <a:sym typeface="Calibri"/>
              </a:rPr>
              <a:t>as causas profundas </a:t>
            </a:r>
            <a:r>
              <a:rPr b="0" i="0" lang="pt-BR" sz="2800" u="none" strike="noStrike">
                <a:latin typeface="Calibri"/>
                <a:ea typeface="Calibri"/>
                <a:cs typeface="Calibri"/>
                <a:sym typeface="Calibri"/>
              </a:rPr>
              <a:t>de um problema de saúde pública (tanto os desafios programáticos como os de comunicação)</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Identificar e classificar os </a:t>
            </a:r>
            <a:r>
              <a:rPr b="0" i="0" lang="pt-BR" sz="2800" u="sng" strike="noStrike">
                <a:latin typeface="Calibri"/>
                <a:ea typeface="Calibri"/>
                <a:cs typeface="Calibri"/>
                <a:sym typeface="Calibri"/>
              </a:rPr>
              <a:t>desafios da Mudança Social e Comportamental</a:t>
            </a:r>
            <a:r>
              <a:rPr b="0" i="0" lang="pt-BR" sz="2800" u="none" strike="noStrike">
                <a:latin typeface="Calibri"/>
                <a:ea typeface="Calibri"/>
                <a:cs typeface="Calibri"/>
                <a:sym typeface="Calibri"/>
              </a:rPr>
              <a:t> (aquelas mudanças que podemos resolver através da Mudança Social e Comportamental)</a:t>
            </a:r>
            <a:endParaRPr u="sng"/>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6"/>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Malária na gravidez</a:t>
            </a:r>
            <a:endParaRPr b="0" i="0" sz="1400" u="none" cap="none" strike="noStrike">
              <a:solidFill>
                <a:srgbClr val="000000"/>
              </a:solidFill>
              <a:latin typeface="Arial"/>
              <a:ea typeface="Arial"/>
              <a:cs typeface="Arial"/>
              <a:sym typeface="Arial"/>
            </a:endParaRPr>
          </a:p>
        </p:txBody>
      </p:sp>
      <p:cxnSp>
        <p:nvCxnSpPr>
          <p:cNvPr id="263" name="Google Shape;263;p26"/>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64" name="Google Shape;264;p26"/>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sp>
        <p:nvSpPr>
          <p:cNvPr id="265" name="Google Shape;265;p26"/>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Problema Aparente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7"/>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Malária na gravidez</a:t>
            </a:r>
            <a:endParaRPr b="0" i="0" sz="1400" u="none" cap="none" strike="noStrike">
              <a:solidFill>
                <a:srgbClr val="000000"/>
              </a:solidFill>
              <a:latin typeface="Arial"/>
              <a:ea typeface="Arial"/>
              <a:cs typeface="Arial"/>
              <a:sym typeface="Arial"/>
            </a:endParaRPr>
          </a:p>
        </p:txBody>
      </p:sp>
      <p:sp>
        <p:nvSpPr>
          <p:cNvPr id="271" name="Google Shape;271;p27"/>
          <p:cNvSpPr/>
          <p:nvPr/>
        </p:nvSpPr>
        <p:spPr>
          <a:xfrm>
            <a:off x="3247292" y="1465386"/>
            <a:ext cx="1184031" cy="1099518"/>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Baixa aceitaçao dos Tratamentos Preventivos Intermitentes da Malária</a:t>
            </a:r>
            <a:endParaRPr b="0" i="0" sz="1200" u="none" cap="none" strike="noStrike">
              <a:solidFill>
                <a:srgbClr val="000000"/>
              </a:solidFill>
              <a:latin typeface="Arial"/>
              <a:ea typeface="Arial"/>
              <a:cs typeface="Arial"/>
              <a:sym typeface="Arial"/>
            </a:endParaRPr>
          </a:p>
        </p:txBody>
      </p:sp>
      <p:sp>
        <p:nvSpPr>
          <p:cNvPr id="272" name="Google Shape;272;p27"/>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Febre não tratada</a:t>
            </a:r>
            <a:endParaRPr b="0" i="0" sz="1400" u="none" cap="none" strike="noStrike">
              <a:solidFill>
                <a:srgbClr val="000000"/>
              </a:solidFill>
              <a:latin typeface="Arial"/>
              <a:ea typeface="Arial"/>
              <a:cs typeface="Arial"/>
              <a:sym typeface="Arial"/>
            </a:endParaRPr>
          </a:p>
        </p:txBody>
      </p:sp>
      <p:cxnSp>
        <p:nvCxnSpPr>
          <p:cNvPr id="273" name="Google Shape;273;p27"/>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74" name="Google Shape;274;p27"/>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sp>
        <p:nvSpPr>
          <p:cNvPr id="275" name="Google Shape;275;p27"/>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Problema Aparente</a:t>
            </a:r>
            <a:endParaRPr b="0" i="0" sz="1400" u="none" cap="none" strike="noStrike">
              <a:solidFill>
                <a:srgbClr val="000000"/>
              </a:solidFill>
              <a:latin typeface="Arial"/>
              <a:ea typeface="Arial"/>
              <a:cs typeface="Arial"/>
              <a:sym typeface="Arial"/>
            </a:endParaRPr>
          </a:p>
        </p:txBody>
      </p:sp>
      <p:sp>
        <p:nvSpPr>
          <p:cNvPr id="276" name="Google Shape;276;p27"/>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Sintomas do problema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(fatores causais)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Malária na gravidez</a:t>
            </a:r>
            <a:endParaRPr b="0" i="0" sz="1400" u="none" cap="none" strike="noStrike">
              <a:solidFill>
                <a:srgbClr val="000000"/>
              </a:solidFill>
              <a:latin typeface="Arial"/>
              <a:ea typeface="Arial"/>
              <a:cs typeface="Arial"/>
              <a:sym typeface="Arial"/>
            </a:endParaRPr>
          </a:p>
        </p:txBody>
      </p:sp>
      <p:sp>
        <p:nvSpPr>
          <p:cNvPr id="282" name="Google Shape;282;p28"/>
          <p:cNvSpPr/>
          <p:nvPr/>
        </p:nvSpPr>
        <p:spPr>
          <a:xfrm>
            <a:off x="3247292" y="1465386"/>
            <a:ext cx="1219196" cy="1067401"/>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Baixa aceitaçao dos Tratamentos Preventivos Intermitentes da Malária</a:t>
            </a:r>
            <a:endParaRPr b="0" i="0" sz="1200" u="none" cap="none" strike="noStrike">
              <a:solidFill>
                <a:srgbClr val="000000"/>
              </a:solidFill>
              <a:latin typeface="Arial"/>
              <a:ea typeface="Arial"/>
              <a:cs typeface="Arial"/>
              <a:sym typeface="Arial"/>
            </a:endParaRPr>
          </a:p>
        </p:txBody>
      </p:sp>
      <p:sp>
        <p:nvSpPr>
          <p:cNvPr id="283" name="Google Shape;283;p28"/>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Febre não tratada</a:t>
            </a:r>
            <a:endParaRPr b="0" i="0" sz="1400" u="none" cap="none" strike="noStrike">
              <a:solidFill>
                <a:srgbClr val="000000"/>
              </a:solidFill>
              <a:latin typeface="Arial"/>
              <a:ea typeface="Arial"/>
              <a:cs typeface="Arial"/>
              <a:sym typeface="Arial"/>
            </a:endParaRPr>
          </a:p>
        </p:txBody>
      </p:sp>
      <p:sp>
        <p:nvSpPr>
          <p:cNvPr id="284" name="Google Shape;284;p28"/>
          <p:cNvSpPr/>
          <p:nvPr/>
        </p:nvSpPr>
        <p:spPr>
          <a:xfrm>
            <a:off x="1746736" y="2934141"/>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Marcação tardia para os primeiros Cuidados Pré-Natais</a:t>
            </a:r>
            <a:endParaRPr b="0" i="0" sz="1200" u="none" cap="none" strike="noStrike">
              <a:solidFill>
                <a:srgbClr val="000000"/>
              </a:solidFill>
              <a:latin typeface="Arial"/>
              <a:ea typeface="Arial"/>
              <a:cs typeface="Arial"/>
              <a:sym typeface="Arial"/>
            </a:endParaRPr>
          </a:p>
        </p:txBody>
      </p:sp>
      <p:sp>
        <p:nvSpPr>
          <p:cNvPr id="285" name="Google Shape;285;p28"/>
          <p:cNvSpPr/>
          <p:nvPr/>
        </p:nvSpPr>
        <p:spPr>
          <a:xfrm>
            <a:off x="7713776" y="293075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Distância da instalação</a:t>
            </a:r>
            <a:endParaRPr b="0" i="0" sz="1400" u="none" cap="none" strike="noStrike">
              <a:solidFill>
                <a:srgbClr val="000000"/>
              </a:solidFill>
              <a:latin typeface="Arial"/>
              <a:ea typeface="Arial"/>
              <a:cs typeface="Arial"/>
              <a:sym typeface="Arial"/>
            </a:endParaRPr>
          </a:p>
        </p:txBody>
      </p:sp>
      <p:sp>
        <p:nvSpPr>
          <p:cNvPr id="286" name="Google Shape;286;p28"/>
          <p:cNvSpPr/>
          <p:nvPr/>
        </p:nvSpPr>
        <p:spPr>
          <a:xfrm>
            <a:off x="3874473" y="2930758"/>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Ruturas de armazém de sulfadoxina-pirimetamina</a:t>
            </a:r>
            <a:endParaRPr b="0" i="0" sz="1200" u="none" cap="none" strike="noStrike">
              <a:solidFill>
                <a:srgbClr val="000000"/>
              </a:solidFill>
              <a:latin typeface="Arial"/>
              <a:ea typeface="Arial"/>
              <a:cs typeface="Arial"/>
              <a:sym typeface="Arial"/>
            </a:endParaRPr>
          </a:p>
        </p:txBody>
      </p:sp>
      <p:sp>
        <p:nvSpPr>
          <p:cNvPr id="287" name="Google Shape;287;p28"/>
          <p:cNvSpPr/>
          <p:nvPr/>
        </p:nvSpPr>
        <p:spPr>
          <a:xfrm>
            <a:off x="5416056" y="2938692"/>
            <a:ext cx="1328016"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Baixo risco percecionado</a:t>
            </a:r>
            <a:endParaRPr b="0" i="0" sz="1400" u="none" cap="none" strike="noStrike">
              <a:solidFill>
                <a:srgbClr val="000000"/>
              </a:solidFill>
              <a:latin typeface="Arial"/>
              <a:ea typeface="Arial"/>
              <a:cs typeface="Arial"/>
              <a:sym typeface="Arial"/>
            </a:endParaRPr>
          </a:p>
        </p:txBody>
      </p:sp>
      <p:cxnSp>
        <p:nvCxnSpPr>
          <p:cNvPr id="288" name="Google Shape;288;p28"/>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89" name="Google Shape;289;p28"/>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290" name="Google Shape;290;p28"/>
          <p:cNvCxnSpPr/>
          <p:nvPr/>
        </p:nvCxnSpPr>
        <p:spPr>
          <a:xfrm flipH="1">
            <a:off x="2766645" y="2283672"/>
            <a:ext cx="328245" cy="498230"/>
          </a:xfrm>
          <a:prstGeom prst="straightConnector1">
            <a:avLst/>
          </a:prstGeom>
          <a:noFill/>
          <a:ln cap="flat" cmpd="sng" w="9525">
            <a:solidFill>
              <a:schemeClr val="accent1"/>
            </a:solidFill>
            <a:prstDash val="solid"/>
            <a:miter lim="800000"/>
            <a:headEnd len="sm" w="sm" type="none"/>
            <a:tailEnd len="med" w="med" type="triangle"/>
          </a:ln>
        </p:spPr>
      </p:cxnSp>
      <p:cxnSp>
        <p:nvCxnSpPr>
          <p:cNvPr id="291" name="Google Shape;291;p28"/>
          <p:cNvCxnSpPr/>
          <p:nvPr/>
        </p:nvCxnSpPr>
        <p:spPr>
          <a:xfrm>
            <a:off x="7561384" y="2283672"/>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292" name="Google Shape;292;p28"/>
          <p:cNvCxnSpPr/>
          <p:nvPr/>
        </p:nvCxnSpPr>
        <p:spPr>
          <a:xfrm>
            <a:off x="4360983" y="2500387"/>
            <a:ext cx="93786" cy="386862"/>
          </a:xfrm>
          <a:prstGeom prst="straightConnector1">
            <a:avLst/>
          </a:prstGeom>
          <a:noFill/>
          <a:ln cap="flat" cmpd="sng" w="9525">
            <a:solidFill>
              <a:schemeClr val="accent1"/>
            </a:solidFill>
            <a:prstDash val="solid"/>
            <a:miter lim="800000"/>
            <a:headEnd len="sm" w="sm" type="none"/>
            <a:tailEnd len="med" w="med" type="triangle"/>
          </a:ln>
        </p:spPr>
      </p:cxnSp>
      <p:cxnSp>
        <p:nvCxnSpPr>
          <p:cNvPr id="293" name="Google Shape;293;p28"/>
          <p:cNvCxnSpPr/>
          <p:nvPr/>
        </p:nvCxnSpPr>
        <p:spPr>
          <a:xfrm flipH="1">
            <a:off x="6160474" y="2458045"/>
            <a:ext cx="128954" cy="433755"/>
          </a:xfrm>
          <a:prstGeom prst="straightConnector1">
            <a:avLst/>
          </a:prstGeom>
          <a:noFill/>
          <a:ln cap="flat" cmpd="sng" w="9525">
            <a:solidFill>
              <a:schemeClr val="accent1"/>
            </a:solidFill>
            <a:prstDash val="solid"/>
            <a:miter lim="800000"/>
            <a:headEnd len="sm" w="sm" type="none"/>
            <a:tailEnd len="med" w="med" type="triangle"/>
          </a:ln>
        </p:spPr>
      </p:cxnSp>
      <p:sp>
        <p:nvSpPr>
          <p:cNvPr id="294" name="Google Shape;294;p28"/>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Problema Aparente</a:t>
            </a:r>
            <a:endParaRPr b="0" i="0" sz="1400" u="none" cap="none" strike="noStrike">
              <a:solidFill>
                <a:srgbClr val="000000"/>
              </a:solidFill>
              <a:latin typeface="Arial"/>
              <a:ea typeface="Arial"/>
              <a:cs typeface="Arial"/>
              <a:sym typeface="Arial"/>
            </a:endParaRPr>
          </a:p>
        </p:txBody>
      </p:sp>
      <p:sp>
        <p:nvSpPr>
          <p:cNvPr id="295" name="Google Shape;295;p28"/>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Sintomas do problema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(fatores causais) </a:t>
            </a:r>
            <a:endParaRPr b="0" i="0" sz="1400" u="none" cap="none" strike="noStrike">
              <a:solidFill>
                <a:srgbClr val="000000"/>
              </a:solidFill>
              <a:latin typeface="Arial"/>
              <a:ea typeface="Arial"/>
              <a:cs typeface="Arial"/>
              <a:sym typeface="Arial"/>
            </a:endParaRPr>
          </a:p>
        </p:txBody>
      </p:sp>
      <p:sp>
        <p:nvSpPr>
          <p:cNvPr id="296" name="Google Shape;296;p28"/>
          <p:cNvSpPr txBox="1"/>
          <p:nvPr/>
        </p:nvSpPr>
        <p:spPr>
          <a:xfrm>
            <a:off x="9287546" y="3106709"/>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Possíveis causas raiz</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Malária na gravidez</a:t>
            </a:r>
            <a:endParaRPr b="0" i="0" sz="1400" u="none" cap="none" strike="noStrike">
              <a:solidFill>
                <a:srgbClr val="000000"/>
              </a:solidFill>
              <a:latin typeface="Arial"/>
              <a:ea typeface="Arial"/>
              <a:cs typeface="Arial"/>
              <a:sym typeface="Arial"/>
            </a:endParaRPr>
          </a:p>
        </p:txBody>
      </p:sp>
      <p:sp>
        <p:nvSpPr>
          <p:cNvPr id="302" name="Google Shape;302;p29"/>
          <p:cNvSpPr/>
          <p:nvPr/>
        </p:nvSpPr>
        <p:spPr>
          <a:xfrm>
            <a:off x="3247292" y="1323060"/>
            <a:ext cx="1219197" cy="1075200"/>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Baixa aceitaçao dos Tratamentos Preventivos Intermitentes da Malária</a:t>
            </a:r>
            <a:endParaRPr b="0" i="0" sz="1200" u="none" cap="none" strike="noStrike">
              <a:solidFill>
                <a:srgbClr val="000000"/>
              </a:solidFill>
              <a:latin typeface="Arial"/>
              <a:ea typeface="Arial"/>
              <a:cs typeface="Arial"/>
              <a:sym typeface="Arial"/>
            </a:endParaRPr>
          </a:p>
        </p:txBody>
      </p:sp>
      <p:sp>
        <p:nvSpPr>
          <p:cNvPr id="303" name="Google Shape;303;p29"/>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Febre não tratada</a:t>
            </a:r>
            <a:endParaRPr b="0" i="0" sz="1400" u="none" cap="none" strike="noStrike">
              <a:solidFill>
                <a:srgbClr val="000000"/>
              </a:solidFill>
              <a:latin typeface="Arial"/>
              <a:ea typeface="Arial"/>
              <a:cs typeface="Arial"/>
              <a:sym typeface="Arial"/>
            </a:endParaRPr>
          </a:p>
        </p:txBody>
      </p:sp>
      <p:sp>
        <p:nvSpPr>
          <p:cNvPr id="304" name="Google Shape;304;p29"/>
          <p:cNvSpPr/>
          <p:nvPr/>
        </p:nvSpPr>
        <p:spPr>
          <a:xfrm>
            <a:off x="1746736" y="2934141"/>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Marcação tardia para os primeiros Cuidados Pré-Natais</a:t>
            </a:r>
            <a:endParaRPr b="0" i="0" sz="1200" u="none" cap="none" strike="noStrike">
              <a:solidFill>
                <a:srgbClr val="000000"/>
              </a:solidFill>
              <a:latin typeface="Arial"/>
              <a:ea typeface="Arial"/>
              <a:cs typeface="Arial"/>
              <a:sym typeface="Arial"/>
            </a:endParaRPr>
          </a:p>
        </p:txBody>
      </p:sp>
      <p:sp>
        <p:nvSpPr>
          <p:cNvPr id="305" name="Google Shape;305;p29"/>
          <p:cNvSpPr/>
          <p:nvPr/>
        </p:nvSpPr>
        <p:spPr>
          <a:xfrm>
            <a:off x="7713776" y="293075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Distância da instalação</a:t>
            </a:r>
            <a:endParaRPr b="0" i="0" sz="1400" u="none" cap="none" strike="noStrike">
              <a:solidFill>
                <a:srgbClr val="000000"/>
              </a:solidFill>
              <a:latin typeface="Arial"/>
              <a:ea typeface="Arial"/>
              <a:cs typeface="Arial"/>
              <a:sym typeface="Arial"/>
            </a:endParaRPr>
          </a:p>
        </p:txBody>
      </p:sp>
      <p:sp>
        <p:nvSpPr>
          <p:cNvPr id="306" name="Google Shape;306;p29"/>
          <p:cNvSpPr/>
          <p:nvPr/>
        </p:nvSpPr>
        <p:spPr>
          <a:xfrm>
            <a:off x="3874473" y="2930758"/>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Ruturas de armazém de sulfadoxina-pirimetamina</a:t>
            </a:r>
            <a:endParaRPr b="0" i="0" sz="1200" u="none" cap="none" strike="noStrike">
              <a:solidFill>
                <a:srgbClr val="000000"/>
              </a:solidFill>
              <a:latin typeface="Arial"/>
              <a:ea typeface="Arial"/>
              <a:cs typeface="Arial"/>
              <a:sym typeface="Arial"/>
            </a:endParaRPr>
          </a:p>
        </p:txBody>
      </p:sp>
      <p:sp>
        <p:nvSpPr>
          <p:cNvPr id="307" name="Google Shape;307;p29"/>
          <p:cNvSpPr/>
          <p:nvPr/>
        </p:nvSpPr>
        <p:spPr>
          <a:xfrm>
            <a:off x="5416056" y="2938692"/>
            <a:ext cx="1328016"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Baixo risco percecionado</a:t>
            </a:r>
            <a:endParaRPr b="0" i="0" sz="1400" u="none" cap="none" strike="noStrike">
              <a:solidFill>
                <a:srgbClr val="000000"/>
              </a:solidFill>
              <a:latin typeface="Arial"/>
              <a:ea typeface="Arial"/>
              <a:cs typeface="Arial"/>
              <a:sym typeface="Arial"/>
            </a:endParaRPr>
          </a:p>
        </p:txBody>
      </p:sp>
      <p:cxnSp>
        <p:nvCxnSpPr>
          <p:cNvPr id="308" name="Google Shape;308;p29"/>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09" name="Google Shape;309;p29"/>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10" name="Google Shape;310;p29"/>
          <p:cNvCxnSpPr/>
          <p:nvPr/>
        </p:nvCxnSpPr>
        <p:spPr>
          <a:xfrm flipH="1">
            <a:off x="2766645" y="2283672"/>
            <a:ext cx="328245" cy="498230"/>
          </a:xfrm>
          <a:prstGeom prst="straightConnector1">
            <a:avLst/>
          </a:prstGeom>
          <a:noFill/>
          <a:ln cap="flat" cmpd="sng" w="9525">
            <a:solidFill>
              <a:schemeClr val="accent1"/>
            </a:solidFill>
            <a:prstDash val="solid"/>
            <a:miter lim="800000"/>
            <a:headEnd len="sm" w="sm" type="none"/>
            <a:tailEnd len="med" w="med" type="triangle"/>
          </a:ln>
        </p:spPr>
      </p:cxnSp>
      <p:cxnSp>
        <p:nvCxnSpPr>
          <p:cNvPr id="311" name="Google Shape;311;p29"/>
          <p:cNvCxnSpPr/>
          <p:nvPr/>
        </p:nvCxnSpPr>
        <p:spPr>
          <a:xfrm>
            <a:off x="7561384" y="2283672"/>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12" name="Google Shape;312;p29"/>
          <p:cNvCxnSpPr/>
          <p:nvPr/>
        </p:nvCxnSpPr>
        <p:spPr>
          <a:xfrm>
            <a:off x="4360983" y="2500387"/>
            <a:ext cx="93786" cy="386862"/>
          </a:xfrm>
          <a:prstGeom prst="straightConnector1">
            <a:avLst/>
          </a:prstGeom>
          <a:noFill/>
          <a:ln cap="flat" cmpd="sng" w="9525">
            <a:solidFill>
              <a:schemeClr val="accent1"/>
            </a:solidFill>
            <a:prstDash val="solid"/>
            <a:miter lim="800000"/>
            <a:headEnd len="sm" w="sm" type="none"/>
            <a:tailEnd len="med" w="med" type="triangle"/>
          </a:ln>
        </p:spPr>
      </p:cxnSp>
      <p:cxnSp>
        <p:nvCxnSpPr>
          <p:cNvPr id="313" name="Google Shape;313;p29"/>
          <p:cNvCxnSpPr/>
          <p:nvPr/>
        </p:nvCxnSpPr>
        <p:spPr>
          <a:xfrm flipH="1">
            <a:off x="6160474" y="2458045"/>
            <a:ext cx="128954" cy="433755"/>
          </a:xfrm>
          <a:prstGeom prst="straightConnector1">
            <a:avLst/>
          </a:prstGeom>
          <a:noFill/>
          <a:ln cap="flat" cmpd="sng" w="9525">
            <a:solidFill>
              <a:schemeClr val="accent1"/>
            </a:solidFill>
            <a:prstDash val="solid"/>
            <a:miter lim="800000"/>
            <a:headEnd len="sm" w="sm" type="none"/>
            <a:tailEnd len="med" w="med" type="triangle"/>
          </a:ln>
        </p:spPr>
      </p:cxnSp>
      <p:sp>
        <p:nvSpPr>
          <p:cNvPr id="314" name="Google Shape;314;p29"/>
          <p:cNvSpPr/>
          <p:nvPr/>
        </p:nvSpPr>
        <p:spPr>
          <a:xfrm>
            <a:off x="1582613" y="4556942"/>
            <a:ext cx="1184031"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Relutância em revelar a gravidez</a:t>
            </a:r>
            <a:endParaRPr b="0" i="0" sz="1400" u="none" cap="none" strike="noStrike">
              <a:solidFill>
                <a:srgbClr val="000000"/>
              </a:solidFill>
              <a:latin typeface="Arial"/>
              <a:ea typeface="Arial"/>
              <a:cs typeface="Arial"/>
              <a:sym typeface="Arial"/>
            </a:endParaRPr>
          </a:p>
        </p:txBody>
      </p:sp>
      <p:cxnSp>
        <p:nvCxnSpPr>
          <p:cNvPr id="315" name="Google Shape;315;p29"/>
          <p:cNvCxnSpPr/>
          <p:nvPr/>
        </p:nvCxnSpPr>
        <p:spPr>
          <a:xfrm flipH="1">
            <a:off x="2180488" y="3907680"/>
            <a:ext cx="82058" cy="498230"/>
          </a:xfrm>
          <a:prstGeom prst="straightConnector1">
            <a:avLst/>
          </a:prstGeom>
          <a:noFill/>
          <a:ln cap="flat" cmpd="sng" w="9525">
            <a:solidFill>
              <a:schemeClr val="accent1"/>
            </a:solidFill>
            <a:prstDash val="solid"/>
            <a:miter lim="800000"/>
            <a:headEnd len="sm" w="sm" type="none"/>
            <a:tailEnd len="med" w="med" type="triangle"/>
          </a:ln>
        </p:spPr>
      </p:cxnSp>
      <p:sp>
        <p:nvSpPr>
          <p:cNvPr id="316" name="Google Shape;316;p29"/>
          <p:cNvSpPr/>
          <p:nvPr/>
        </p:nvSpPr>
        <p:spPr>
          <a:xfrm>
            <a:off x="3719737" y="4556942"/>
            <a:ext cx="1338768"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Questões relativas à cadeia de fornecimento</a:t>
            </a:r>
            <a:endParaRPr b="0" i="0" sz="1400" u="none" cap="none" strike="noStrike">
              <a:solidFill>
                <a:srgbClr val="000000"/>
              </a:solidFill>
              <a:latin typeface="Arial"/>
              <a:ea typeface="Arial"/>
              <a:cs typeface="Arial"/>
              <a:sym typeface="Arial"/>
            </a:endParaRPr>
          </a:p>
        </p:txBody>
      </p:sp>
      <p:cxnSp>
        <p:nvCxnSpPr>
          <p:cNvPr id="317" name="Google Shape;317;p29"/>
          <p:cNvCxnSpPr/>
          <p:nvPr/>
        </p:nvCxnSpPr>
        <p:spPr>
          <a:xfrm>
            <a:off x="4466488"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18" name="Google Shape;318;p29"/>
          <p:cNvSpPr/>
          <p:nvPr/>
        </p:nvSpPr>
        <p:spPr>
          <a:xfrm>
            <a:off x="5568458" y="4556942"/>
            <a:ext cx="1488834"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Associação com febre e gravidez</a:t>
            </a:r>
            <a:endParaRPr b="0" i="0" sz="1400" u="none" cap="none" strike="noStrike">
              <a:solidFill>
                <a:srgbClr val="000000"/>
              </a:solidFill>
              <a:latin typeface="Arial"/>
              <a:ea typeface="Arial"/>
              <a:cs typeface="Arial"/>
              <a:sym typeface="Arial"/>
            </a:endParaRPr>
          </a:p>
        </p:txBody>
      </p:sp>
      <p:cxnSp>
        <p:nvCxnSpPr>
          <p:cNvPr id="319" name="Google Shape;319;p29"/>
          <p:cNvCxnSpPr/>
          <p:nvPr/>
        </p:nvCxnSpPr>
        <p:spPr>
          <a:xfrm>
            <a:off x="6031520"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20" name="Google Shape;320;p29"/>
          <p:cNvSpPr/>
          <p:nvPr/>
        </p:nvSpPr>
        <p:spPr>
          <a:xfrm>
            <a:off x="8083053" y="455694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Encargo financeiro do transporte</a:t>
            </a:r>
            <a:endParaRPr b="0" i="0" sz="1400" u="none" cap="none" strike="noStrike">
              <a:solidFill>
                <a:srgbClr val="000000"/>
              </a:solidFill>
              <a:latin typeface="Arial"/>
              <a:ea typeface="Arial"/>
              <a:cs typeface="Arial"/>
              <a:sym typeface="Arial"/>
            </a:endParaRPr>
          </a:p>
        </p:txBody>
      </p:sp>
      <p:cxnSp>
        <p:nvCxnSpPr>
          <p:cNvPr id="321" name="Google Shape;321;p29"/>
          <p:cNvCxnSpPr/>
          <p:nvPr/>
        </p:nvCxnSpPr>
        <p:spPr>
          <a:xfrm>
            <a:off x="8417162" y="3895957"/>
            <a:ext cx="187574" cy="521676"/>
          </a:xfrm>
          <a:prstGeom prst="straightConnector1">
            <a:avLst/>
          </a:prstGeom>
          <a:noFill/>
          <a:ln cap="flat" cmpd="sng" w="9525">
            <a:solidFill>
              <a:schemeClr val="accent1"/>
            </a:solidFill>
            <a:prstDash val="solid"/>
            <a:miter lim="800000"/>
            <a:headEnd len="sm" w="sm" type="none"/>
            <a:tailEnd len="med" w="med" type="triangle"/>
          </a:ln>
        </p:spPr>
      </p:cxnSp>
      <p:sp>
        <p:nvSpPr>
          <p:cNvPr id="322" name="Google Shape;322;p29"/>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Problema Aparente</a:t>
            </a:r>
            <a:endParaRPr b="0" i="0" sz="1400" u="none" cap="none" strike="noStrike">
              <a:solidFill>
                <a:srgbClr val="000000"/>
              </a:solidFill>
              <a:latin typeface="Arial"/>
              <a:ea typeface="Arial"/>
              <a:cs typeface="Arial"/>
              <a:sym typeface="Arial"/>
            </a:endParaRPr>
          </a:p>
        </p:txBody>
      </p:sp>
      <p:sp>
        <p:nvSpPr>
          <p:cNvPr id="323" name="Google Shape;323;p29"/>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Sintomas do problema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(fatores causais) </a:t>
            </a:r>
            <a:endParaRPr b="0" i="0" sz="1400" u="none" cap="none" strike="noStrike">
              <a:solidFill>
                <a:srgbClr val="000000"/>
              </a:solidFill>
              <a:latin typeface="Arial"/>
              <a:ea typeface="Arial"/>
              <a:cs typeface="Arial"/>
              <a:sym typeface="Arial"/>
            </a:endParaRPr>
          </a:p>
        </p:txBody>
      </p:sp>
      <p:sp>
        <p:nvSpPr>
          <p:cNvPr id="324" name="Google Shape;324;p29"/>
          <p:cNvSpPr txBox="1"/>
          <p:nvPr/>
        </p:nvSpPr>
        <p:spPr>
          <a:xfrm>
            <a:off x="9287546" y="3106709"/>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Possíveis causas raiz</a:t>
            </a:r>
            <a:endParaRPr b="0" i="0" sz="1800" u="none" cap="none" strike="noStrike">
              <a:solidFill>
                <a:schemeClr val="dk1"/>
              </a:solidFill>
              <a:latin typeface="Calibri"/>
              <a:ea typeface="Calibri"/>
              <a:cs typeface="Calibri"/>
              <a:sym typeface="Calibri"/>
            </a:endParaRPr>
          </a:p>
        </p:txBody>
      </p:sp>
      <p:sp>
        <p:nvSpPr>
          <p:cNvPr id="325" name="Google Shape;325;p29"/>
          <p:cNvSpPr txBox="1"/>
          <p:nvPr/>
        </p:nvSpPr>
        <p:spPr>
          <a:xfrm>
            <a:off x="9563037" y="4838712"/>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Possíveis causas raiz</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Objetivos do Plano Estratégico</a:t>
            </a:r>
            <a:endParaRPr/>
          </a:p>
        </p:txBody>
      </p:sp>
      <p:sp>
        <p:nvSpPr>
          <p:cNvPr id="102" name="Google Shape;10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i="0" lang="pt-BR" sz="2800" u="none" strike="noStrike">
                <a:latin typeface="Calibri"/>
                <a:ea typeface="Calibri"/>
                <a:cs typeface="Calibri"/>
                <a:sym typeface="Calibri"/>
              </a:rPr>
              <a:t>Meta:</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i="0" lang="pt-BR" sz="2800" u="none" strike="noStrike">
                <a:latin typeface="Calibri"/>
                <a:ea typeface="Calibri"/>
                <a:cs typeface="Calibri"/>
                <a:sym typeface="Calibri"/>
              </a:rPr>
              <a:t>Objetivos: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0"/>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Malária na gravidez</a:t>
            </a:r>
            <a:endParaRPr b="0" i="0" sz="1400" u="none" cap="none" strike="noStrike">
              <a:solidFill>
                <a:srgbClr val="000000"/>
              </a:solidFill>
              <a:latin typeface="Arial"/>
              <a:ea typeface="Arial"/>
              <a:cs typeface="Arial"/>
              <a:sym typeface="Arial"/>
            </a:endParaRPr>
          </a:p>
        </p:txBody>
      </p:sp>
      <p:sp>
        <p:nvSpPr>
          <p:cNvPr id="331" name="Google Shape;331;p30"/>
          <p:cNvSpPr/>
          <p:nvPr/>
        </p:nvSpPr>
        <p:spPr>
          <a:xfrm>
            <a:off x="3247292" y="1323060"/>
            <a:ext cx="1219197" cy="1075200"/>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Baixa aceitaçao dos Tratamentos Preventivos Intermitentes da Malária</a:t>
            </a:r>
            <a:endParaRPr b="0" i="0" sz="1200" u="none" cap="none" strike="noStrike">
              <a:solidFill>
                <a:srgbClr val="000000"/>
              </a:solidFill>
              <a:latin typeface="Arial"/>
              <a:ea typeface="Arial"/>
              <a:cs typeface="Arial"/>
              <a:sym typeface="Arial"/>
            </a:endParaRPr>
          </a:p>
        </p:txBody>
      </p:sp>
      <p:sp>
        <p:nvSpPr>
          <p:cNvPr id="332" name="Google Shape;332;p30"/>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Febre não tratada</a:t>
            </a:r>
            <a:endParaRPr b="0" i="0" sz="1400" u="none" cap="none" strike="noStrike">
              <a:solidFill>
                <a:srgbClr val="000000"/>
              </a:solidFill>
              <a:latin typeface="Arial"/>
              <a:ea typeface="Arial"/>
              <a:cs typeface="Arial"/>
              <a:sym typeface="Arial"/>
            </a:endParaRPr>
          </a:p>
        </p:txBody>
      </p:sp>
      <p:sp>
        <p:nvSpPr>
          <p:cNvPr id="333" name="Google Shape;333;p30"/>
          <p:cNvSpPr/>
          <p:nvPr/>
        </p:nvSpPr>
        <p:spPr>
          <a:xfrm>
            <a:off x="1746736" y="2934141"/>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Marcação tardia para os primeiros Cuidados Pré-Natais</a:t>
            </a:r>
            <a:endParaRPr b="0" i="0" sz="1200" u="none" cap="none" strike="noStrike">
              <a:solidFill>
                <a:srgbClr val="000000"/>
              </a:solidFill>
              <a:latin typeface="Arial"/>
              <a:ea typeface="Arial"/>
              <a:cs typeface="Arial"/>
              <a:sym typeface="Arial"/>
            </a:endParaRPr>
          </a:p>
        </p:txBody>
      </p:sp>
      <p:sp>
        <p:nvSpPr>
          <p:cNvPr id="334" name="Google Shape;334;p30"/>
          <p:cNvSpPr/>
          <p:nvPr/>
        </p:nvSpPr>
        <p:spPr>
          <a:xfrm>
            <a:off x="7713776" y="293075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Distância da instalação</a:t>
            </a:r>
            <a:endParaRPr b="0" i="0" sz="1400" u="none" cap="none" strike="noStrike">
              <a:solidFill>
                <a:srgbClr val="000000"/>
              </a:solidFill>
              <a:latin typeface="Arial"/>
              <a:ea typeface="Arial"/>
              <a:cs typeface="Arial"/>
              <a:sym typeface="Arial"/>
            </a:endParaRPr>
          </a:p>
        </p:txBody>
      </p:sp>
      <p:sp>
        <p:nvSpPr>
          <p:cNvPr id="335" name="Google Shape;335;p30"/>
          <p:cNvSpPr/>
          <p:nvPr/>
        </p:nvSpPr>
        <p:spPr>
          <a:xfrm>
            <a:off x="3874473" y="2930758"/>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Ruturas de armazém de sulfadoxina-pirimetamina</a:t>
            </a:r>
            <a:endParaRPr b="0" i="0" sz="1200" u="none" cap="none" strike="noStrike">
              <a:solidFill>
                <a:srgbClr val="000000"/>
              </a:solidFill>
              <a:latin typeface="Arial"/>
              <a:ea typeface="Arial"/>
              <a:cs typeface="Arial"/>
              <a:sym typeface="Arial"/>
            </a:endParaRPr>
          </a:p>
        </p:txBody>
      </p:sp>
      <p:sp>
        <p:nvSpPr>
          <p:cNvPr id="336" name="Google Shape;336;p30"/>
          <p:cNvSpPr/>
          <p:nvPr/>
        </p:nvSpPr>
        <p:spPr>
          <a:xfrm>
            <a:off x="5416056" y="2938692"/>
            <a:ext cx="1336433"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Baixo risco percecionado</a:t>
            </a:r>
            <a:endParaRPr b="0" i="0" sz="1400" u="none" cap="none" strike="noStrike">
              <a:solidFill>
                <a:srgbClr val="000000"/>
              </a:solidFill>
              <a:latin typeface="Arial"/>
              <a:ea typeface="Arial"/>
              <a:cs typeface="Arial"/>
              <a:sym typeface="Arial"/>
            </a:endParaRPr>
          </a:p>
        </p:txBody>
      </p:sp>
      <p:cxnSp>
        <p:nvCxnSpPr>
          <p:cNvPr id="337" name="Google Shape;337;p30"/>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38" name="Google Shape;338;p30"/>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39" name="Google Shape;339;p30"/>
          <p:cNvCxnSpPr/>
          <p:nvPr/>
        </p:nvCxnSpPr>
        <p:spPr>
          <a:xfrm flipH="1">
            <a:off x="2766645" y="2283672"/>
            <a:ext cx="328245" cy="498230"/>
          </a:xfrm>
          <a:prstGeom prst="straightConnector1">
            <a:avLst/>
          </a:prstGeom>
          <a:noFill/>
          <a:ln cap="flat" cmpd="sng" w="9525">
            <a:solidFill>
              <a:schemeClr val="accent1"/>
            </a:solidFill>
            <a:prstDash val="solid"/>
            <a:miter lim="800000"/>
            <a:headEnd len="sm" w="sm" type="none"/>
            <a:tailEnd len="med" w="med" type="triangle"/>
          </a:ln>
        </p:spPr>
      </p:cxnSp>
      <p:cxnSp>
        <p:nvCxnSpPr>
          <p:cNvPr id="340" name="Google Shape;340;p30"/>
          <p:cNvCxnSpPr/>
          <p:nvPr/>
        </p:nvCxnSpPr>
        <p:spPr>
          <a:xfrm>
            <a:off x="7561384" y="2283672"/>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41" name="Google Shape;341;p30"/>
          <p:cNvCxnSpPr/>
          <p:nvPr/>
        </p:nvCxnSpPr>
        <p:spPr>
          <a:xfrm>
            <a:off x="4360983" y="2500387"/>
            <a:ext cx="93786" cy="386862"/>
          </a:xfrm>
          <a:prstGeom prst="straightConnector1">
            <a:avLst/>
          </a:prstGeom>
          <a:noFill/>
          <a:ln cap="flat" cmpd="sng" w="9525">
            <a:solidFill>
              <a:schemeClr val="accent1"/>
            </a:solidFill>
            <a:prstDash val="solid"/>
            <a:miter lim="800000"/>
            <a:headEnd len="sm" w="sm" type="none"/>
            <a:tailEnd len="med" w="med" type="triangle"/>
          </a:ln>
        </p:spPr>
      </p:cxnSp>
      <p:cxnSp>
        <p:nvCxnSpPr>
          <p:cNvPr id="342" name="Google Shape;342;p30"/>
          <p:cNvCxnSpPr/>
          <p:nvPr/>
        </p:nvCxnSpPr>
        <p:spPr>
          <a:xfrm flipH="1">
            <a:off x="6160474" y="2458045"/>
            <a:ext cx="128954" cy="433755"/>
          </a:xfrm>
          <a:prstGeom prst="straightConnector1">
            <a:avLst/>
          </a:prstGeom>
          <a:noFill/>
          <a:ln cap="flat" cmpd="sng" w="9525">
            <a:solidFill>
              <a:schemeClr val="accent1"/>
            </a:solidFill>
            <a:prstDash val="solid"/>
            <a:miter lim="800000"/>
            <a:headEnd len="sm" w="sm" type="none"/>
            <a:tailEnd len="med" w="med" type="triangle"/>
          </a:ln>
        </p:spPr>
      </p:cxnSp>
      <p:sp>
        <p:nvSpPr>
          <p:cNvPr id="343" name="Google Shape;343;p30"/>
          <p:cNvSpPr/>
          <p:nvPr/>
        </p:nvSpPr>
        <p:spPr>
          <a:xfrm>
            <a:off x="1582613" y="4556942"/>
            <a:ext cx="1184031"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Relutância em revelar a gravidez</a:t>
            </a:r>
            <a:endParaRPr b="0" i="0" sz="1400" u="none" cap="none" strike="noStrike">
              <a:solidFill>
                <a:srgbClr val="000000"/>
              </a:solidFill>
              <a:latin typeface="Arial"/>
              <a:ea typeface="Arial"/>
              <a:cs typeface="Arial"/>
              <a:sym typeface="Arial"/>
            </a:endParaRPr>
          </a:p>
        </p:txBody>
      </p:sp>
      <p:cxnSp>
        <p:nvCxnSpPr>
          <p:cNvPr id="344" name="Google Shape;344;p30"/>
          <p:cNvCxnSpPr/>
          <p:nvPr/>
        </p:nvCxnSpPr>
        <p:spPr>
          <a:xfrm flipH="1">
            <a:off x="2180488" y="3907680"/>
            <a:ext cx="82058" cy="498230"/>
          </a:xfrm>
          <a:prstGeom prst="straightConnector1">
            <a:avLst/>
          </a:prstGeom>
          <a:noFill/>
          <a:ln cap="flat" cmpd="sng" w="9525">
            <a:solidFill>
              <a:schemeClr val="accent1"/>
            </a:solidFill>
            <a:prstDash val="solid"/>
            <a:miter lim="800000"/>
            <a:headEnd len="sm" w="sm" type="none"/>
            <a:tailEnd len="med" w="med" type="triangle"/>
          </a:ln>
        </p:spPr>
      </p:cxnSp>
      <p:sp>
        <p:nvSpPr>
          <p:cNvPr id="345" name="Google Shape;345;p30"/>
          <p:cNvSpPr/>
          <p:nvPr/>
        </p:nvSpPr>
        <p:spPr>
          <a:xfrm>
            <a:off x="3874473" y="455694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Questões relativas à cadeia de fornecimento</a:t>
            </a:r>
            <a:endParaRPr b="0" i="0" sz="1200" u="none" cap="none" strike="noStrike">
              <a:solidFill>
                <a:srgbClr val="000000"/>
              </a:solidFill>
              <a:latin typeface="Arial"/>
              <a:ea typeface="Arial"/>
              <a:cs typeface="Arial"/>
              <a:sym typeface="Arial"/>
            </a:endParaRPr>
          </a:p>
        </p:txBody>
      </p:sp>
      <p:cxnSp>
        <p:nvCxnSpPr>
          <p:cNvPr id="346" name="Google Shape;346;p30"/>
          <p:cNvCxnSpPr/>
          <p:nvPr/>
        </p:nvCxnSpPr>
        <p:spPr>
          <a:xfrm>
            <a:off x="4466488"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47" name="Google Shape;347;p30"/>
          <p:cNvSpPr/>
          <p:nvPr/>
        </p:nvSpPr>
        <p:spPr>
          <a:xfrm>
            <a:off x="5568458" y="4556942"/>
            <a:ext cx="1488834"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Associação com febre e gravidez</a:t>
            </a:r>
            <a:endParaRPr b="0" i="0" sz="1400" u="none" cap="none" strike="noStrike">
              <a:solidFill>
                <a:srgbClr val="000000"/>
              </a:solidFill>
              <a:latin typeface="Arial"/>
              <a:ea typeface="Arial"/>
              <a:cs typeface="Arial"/>
              <a:sym typeface="Arial"/>
            </a:endParaRPr>
          </a:p>
        </p:txBody>
      </p:sp>
      <p:cxnSp>
        <p:nvCxnSpPr>
          <p:cNvPr id="348" name="Google Shape;348;p30"/>
          <p:cNvCxnSpPr/>
          <p:nvPr/>
        </p:nvCxnSpPr>
        <p:spPr>
          <a:xfrm>
            <a:off x="6031520"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49" name="Google Shape;349;p30"/>
          <p:cNvSpPr/>
          <p:nvPr/>
        </p:nvSpPr>
        <p:spPr>
          <a:xfrm>
            <a:off x="8083053" y="455694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Encargo financeiro do transporte</a:t>
            </a:r>
            <a:endParaRPr b="0" i="0" sz="1400" u="none" cap="none" strike="noStrike">
              <a:solidFill>
                <a:srgbClr val="000000"/>
              </a:solidFill>
              <a:latin typeface="Arial"/>
              <a:ea typeface="Arial"/>
              <a:cs typeface="Arial"/>
              <a:sym typeface="Arial"/>
            </a:endParaRPr>
          </a:p>
        </p:txBody>
      </p:sp>
      <p:cxnSp>
        <p:nvCxnSpPr>
          <p:cNvPr id="350" name="Google Shape;350;p30"/>
          <p:cNvCxnSpPr/>
          <p:nvPr/>
        </p:nvCxnSpPr>
        <p:spPr>
          <a:xfrm>
            <a:off x="8417162" y="3895957"/>
            <a:ext cx="187574" cy="521676"/>
          </a:xfrm>
          <a:prstGeom prst="straightConnector1">
            <a:avLst/>
          </a:prstGeom>
          <a:noFill/>
          <a:ln cap="flat" cmpd="sng" w="9525">
            <a:solidFill>
              <a:schemeClr val="accent1"/>
            </a:solidFill>
            <a:prstDash val="solid"/>
            <a:miter lim="800000"/>
            <a:headEnd len="sm" w="sm" type="none"/>
            <a:tailEnd len="med" w="med" type="triangle"/>
          </a:ln>
        </p:spPr>
      </p:cxnSp>
      <p:sp>
        <p:nvSpPr>
          <p:cNvPr id="351" name="Google Shape;351;p30"/>
          <p:cNvSpPr/>
          <p:nvPr/>
        </p:nvSpPr>
        <p:spPr>
          <a:xfrm>
            <a:off x="5568458" y="5755647"/>
            <a:ext cx="1184031" cy="93287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Normas culturais</a:t>
            </a:r>
            <a:endParaRPr b="0" i="0" sz="1400" u="none" cap="none" strike="noStrike">
              <a:solidFill>
                <a:srgbClr val="000000"/>
              </a:solidFill>
              <a:latin typeface="Arial"/>
              <a:ea typeface="Arial"/>
              <a:cs typeface="Arial"/>
              <a:sym typeface="Arial"/>
            </a:endParaRPr>
          </a:p>
        </p:txBody>
      </p:sp>
      <p:cxnSp>
        <p:nvCxnSpPr>
          <p:cNvPr id="352" name="Google Shape;352;p30"/>
          <p:cNvCxnSpPr>
            <a:stCxn id="347" idx="2"/>
          </p:cNvCxnSpPr>
          <p:nvPr/>
        </p:nvCxnSpPr>
        <p:spPr>
          <a:xfrm flipH="1">
            <a:off x="6183875" y="5489815"/>
            <a:ext cx="129000" cy="2658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53" name="Google Shape;353;p30"/>
          <p:cNvCxnSpPr/>
          <p:nvPr/>
        </p:nvCxnSpPr>
        <p:spPr>
          <a:xfrm>
            <a:off x="2168760" y="5605958"/>
            <a:ext cx="3062661" cy="616125"/>
          </a:xfrm>
          <a:prstGeom prst="straightConnector1">
            <a:avLst/>
          </a:prstGeom>
          <a:noFill/>
          <a:ln cap="flat" cmpd="sng" w="9525">
            <a:solidFill>
              <a:schemeClr val="accent1"/>
            </a:solidFill>
            <a:prstDash val="solid"/>
            <a:miter lim="800000"/>
            <a:headEnd len="sm" w="sm" type="none"/>
            <a:tailEnd len="med" w="med" type="triangle"/>
          </a:ln>
        </p:spPr>
      </p:cxnSp>
      <p:sp>
        <p:nvSpPr>
          <p:cNvPr id="354" name="Google Shape;354;p30"/>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Problema Aparente</a:t>
            </a:r>
            <a:endParaRPr b="0" i="0" sz="1400" u="none" cap="none" strike="noStrike">
              <a:solidFill>
                <a:srgbClr val="000000"/>
              </a:solidFill>
              <a:latin typeface="Arial"/>
              <a:ea typeface="Arial"/>
              <a:cs typeface="Arial"/>
              <a:sym typeface="Arial"/>
            </a:endParaRPr>
          </a:p>
        </p:txBody>
      </p:sp>
      <p:sp>
        <p:nvSpPr>
          <p:cNvPr id="355" name="Google Shape;355;p30"/>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Sintomas do problema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(fatores causais) </a:t>
            </a:r>
            <a:endParaRPr b="0" i="0" sz="1400" u="none" cap="none" strike="noStrike">
              <a:solidFill>
                <a:srgbClr val="000000"/>
              </a:solidFill>
              <a:latin typeface="Arial"/>
              <a:ea typeface="Arial"/>
              <a:cs typeface="Arial"/>
              <a:sym typeface="Arial"/>
            </a:endParaRPr>
          </a:p>
        </p:txBody>
      </p:sp>
      <p:sp>
        <p:nvSpPr>
          <p:cNvPr id="356" name="Google Shape;356;p30"/>
          <p:cNvSpPr txBox="1"/>
          <p:nvPr/>
        </p:nvSpPr>
        <p:spPr>
          <a:xfrm>
            <a:off x="9287546" y="3106709"/>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Possíveis causas raiz</a:t>
            </a:r>
            <a:endParaRPr b="0" i="0" sz="1800" u="none" cap="none" strike="noStrike">
              <a:solidFill>
                <a:schemeClr val="dk1"/>
              </a:solidFill>
              <a:latin typeface="Calibri"/>
              <a:ea typeface="Calibri"/>
              <a:cs typeface="Calibri"/>
              <a:sym typeface="Calibri"/>
            </a:endParaRPr>
          </a:p>
        </p:txBody>
      </p:sp>
      <p:sp>
        <p:nvSpPr>
          <p:cNvPr id="357" name="Google Shape;357;p30"/>
          <p:cNvSpPr txBox="1"/>
          <p:nvPr/>
        </p:nvSpPr>
        <p:spPr>
          <a:xfrm>
            <a:off x="9563037" y="4838712"/>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Possíveis causas raiz</a:t>
            </a:r>
            <a:endParaRPr b="0" i="0" sz="1800" u="none" cap="none" strike="noStrike">
              <a:solidFill>
                <a:schemeClr val="dk1"/>
              </a:solidFill>
              <a:latin typeface="Calibri"/>
              <a:ea typeface="Calibri"/>
              <a:cs typeface="Calibri"/>
              <a:sym typeface="Calibri"/>
            </a:endParaRPr>
          </a:p>
        </p:txBody>
      </p:sp>
      <p:sp>
        <p:nvSpPr>
          <p:cNvPr id="358" name="Google Shape;358;p30"/>
          <p:cNvSpPr txBox="1"/>
          <p:nvPr/>
        </p:nvSpPr>
        <p:spPr>
          <a:xfrm>
            <a:off x="6916332" y="6068001"/>
            <a:ext cx="181415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Causa-raiz real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1"/>
          <p:cNvSpPr/>
          <p:nvPr/>
        </p:nvSpPr>
        <p:spPr>
          <a:xfrm>
            <a:off x="4818183" y="14067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Malária na gravidez</a:t>
            </a:r>
            <a:endParaRPr b="0" i="0" sz="1400" u="none" cap="none" strike="noStrike">
              <a:solidFill>
                <a:srgbClr val="000000"/>
              </a:solidFill>
              <a:latin typeface="Arial"/>
              <a:ea typeface="Arial"/>
              <a:cs typeface="Arial"/>
              <a:sym typeface="Arial"/>
            </a:endParaRPr>
          </a:p>
        </p:txBody>
      </p:sp>
      <p:sp>
        <p:nvSpPr>
          <p:cNvPr id="364" name="Google Shape;364;p31"/>
          <p:cNvSpPr/>
          <p:nvPr/>
        </p:nvSpPr>
        <p:spPr>
          <a:xfrm>
            <a:off x="3247292" y="1323060"/>
            <a:ext cx="1219197" cy="1075200"/>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Baixa aceitaçao dos Tratamentos Preventivos Intermitentes da Malária</a:t>
            </a:r>
            <a:endParaRPr b="0" i="0" sz="1200" u="none" cap="none" strike="noStrike">
              <a:solidFill>
                <a:srgbClr val="000000"/>
              </a:solidFill>
              <a:latin typeface="Arial"/>
              <a:ea typeface="Arial"/>
              <a:cs typeface="Arial"/>
              <a:sym typeface="Arial"/>
            </a:endParaRPr>
          </a:p>
        </p:txBody>
      </p:sp>
      <p:sp>
        <p:nvSpPr>
          <p:cNvPr id="365" name="Google Shape;365;p31"/>
          <p:cNvSpPr/>
          <p:nvPr/>
        </p:nvSpPr>
        <p:spPr>
          <a:xfrm>
            <a:off x="6224953" y="1465386"/>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Febre não tratada</a:t>
            </a:r>
            <a:endParaRPr b="0" i="0" sz="1400" u="none" cap="none" strike="noStrike">
              <a:solidFill>
                <a:srgbClr val="000000"/>
              </a:solidFill>
              <a:latin typeface="Arial"/>
              <a:ea typeface="Arial"/>
              <a:cs typeface="Arial"/>
              <a:sym typeface="Arial"/>
            </a:endParaRPr>
          </a:p>
        </p:txBody>
      </p:sp>
      <p:sp>
        <p:nvSpPr>
          <p:cNvPr id="366" name="Google Shape;366;p31"/>
          <p:cNvSpPr/>
          <p:nvPr/>
        </p:nvSpPr>
        <p:spPr>
          <a:xfrm>
            <a:off x="1746736" y="2934141"/>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Marcação tardia para os primeiros Cuidados Pré-Natais</a:t>
            </a:r>
            <a:endParaRPr b="0" i="0" sz="1200" u="none" cap="none" strike="noStrike">
              <a:solidFill>
                <a:srgbClr val="000000"/>
              </a:solidFill>
              <a:latin typeface="Arial"/>
              <a:ea typeface="Arial"/>
              <a:cs typeface="Arial"/>
              <a:sym typeface="Arial"/>
            </a:endParaRPr>
          </a:p>
        </p:txBody>
      </p:sp>
      <p:sp>
        <p:nvSpPr>
          <p:cNvPr id="367" name="Google Shape;367;p31"/>
          <p:cNvSpPr/>
          <p:nvPr/>
        </p:nvSpPr>
        <p:spPr>
          <a:xfrm>
            <a:off x="7713776" y="2930757"/>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Distância da instalação</a:t>
            </a:r>
            <a:endParaRPr b="0" i="0" sz="1400" u="none" cap="none" strike="noStrike">
              <a:solidFill>
                <a:srgbClr val="000000"/>
              </a:solidFill>
              <a:latin typeface="Arial"/>
              <a:ea typeface="Arial"/>
              <a:cs typeface="Arial"/>
              <a:sym typeface="Arial"/>
            </a:endParaRPr>
          </a:p>
        </p:txBody>
      </p:sp>
      <p:sp>
        <p:nvSpPr>
          <p:cNvPr id="368" name="Google Shape;368;p31"/>
          <p:cNvSpPr/>
          <p:nvPr/>
        </p:nvSpPr>
        <p:spPr>
          <a:xfrm>
            <a:off x="3874473" y="2930758"/>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Ruturas de armazém de sulfadoxina-pirimetamina</a:t>
            </a:r>
            <a:endParaRPr b="0" i="0" sz="1200" u="none" cap="none" strike="noStrike">
              <a:solidFill>
                <a:srgbClr val="000000"/>
              </a:solidFill>
              <a:latin typeface="Arial"/>
              <a:ea typeface="Arial"/>
              <a:cs typeface="Arial"/>
              <a:sym typeface="Arial"/>
            </a:endParaRPr>
          </a:p>
        </p:txBody>
      </p:sp>
      <p:sp>
        <p:nvSpPr>
          <p:cNvPr id="369" name="Google Shape;369;p31"/>
          <p:cNvSpPr/>
          <p:nvPr/>
        </p:nvSpPr>
        <p:spPr>
          <a:xfrm>
            <a:off x="5416056" y="2938692"/>
            <a:ext cx="1336433"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Baixo risco percecionado</a:t>
            </a:r>
            <a:endParaRPr b="0" i="0" sz="1400" u="none" cap="none" strike="noStrike">
              <a:solidFill>
                <a:srgbClr val="000000"/>
              </a:solidFill>
              <a:latin typeface="Arial"/>
              <a:ea typeface="Arial"/>
              <a:cs typeface="Arial"/>
              <a:sym typeface="Arial"/>
            </a:endParaRPr>
          </a:p>
        </p:txBody>
      </p:sp>
      <p:cxnSp>
        <p:nvCxnSpPr>
          <p:cNvPr id="370" name="Google Shape;370;p31"/>
          <p:cNvCxnSpPr/>
          <p:nvPr/>
        </p:nvCxnSpPr>
        <p:spPr>
          <a:xfrm flipH="1">
            <a:off x="4196860" y="713459"/>
            <a:ext cx="422031" cy="60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71" name="Google Shape;371;p31"/>
          <p:cNvCxnSpPr/>
          <p:nvPr/>
        </p:nvCxnSpPr>
        <p:spPr>
          <a:xfrm>
            <a:off x="6084271" y="707598"/>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72" name="Google Shape;372;p31"/>
          <p:cNvCxnSpPr/>
          <p:nvPr/>
        </p:nvCxnSpPr>
        <p:spPr>
          <a:xfrm flipH="1">
            <a:off x="2766645" y="2283672"/>
            <a:ext cx="328245" cy="498230"/>
          </a:xfrm>
          <a:prstGeom prst="straightConnector1">
            <a:avLst/>
          </a:prstGeom>
          <a:noFill/>
          <a:ln cap="flat" cmpd="sng" w="9525">
            <a:solidFill>
              <a:schemeClr val="accent1"/>
            </a:solidFill>
            <a:prstDash val="solid"/>
            <a:miter lim="800000"/>
            <a:headEnd len="sm" w="sm" type="none"/>
            <a:tailEnd len="med" w="med" type="triangle"/>
          </a:ln>
        </p:spPr>
      </p:cxnSp>
      <p:cxnSp>
        <p:nvCxnSpPr>
          <p:cNvPr id="373" name="Google Shape;373;p31"/>
          <p:cNvCxnSpPr/>
          <p:nvPr/>
        </p:nvCxnSpPr>
        <p:spPr>
          <a:xfrm>
            <a:off x="7561384" y="2283672"/>
            <a:ext cx="515816" cy="492369"/>
          </a:xfrm>
          <a:prstGeom prst="straightConnector1">
            <a:avLst/>
          </a:prstGeom>
          <a:noFill/>
          <a:ln cap="flat" cmpd="sng" w="9525">
            <a:solidFill>
              <a:schemeClr val="accent1"/>
            </a:solidFill>
            <a:prstDash val="solid"/>
            <a:miter lim="800000"/>
            <a:headEnd len="sm" w="sm" type="none"/>
            <a:tailEnd len="med" w="med" type="triangle"/>
          </a:ln>
        </p:spPr>
      </p:cxnSp>
      <p:cxnSp>
        <p:nvCxnSpPr>
          <p:cNvPr id="374" name="Google Shape;374;p31"/>
          <p:cNvCxnSpPr/>
          <p:nvPr/>
        </p:nvCxnSpPr>
        <p:spPr>
          <a:xfrm>
            <a:off x="4360983" y="2500387"/>
            <a:ext cx="93786" cy="386862"/>
          </a:xfrm>
          <a:prstGeom prst="straightConnector1">
            <a:avLst/>
          </a:prstGeom>
          <a:noFill/>
          <a:ln cap="flat" cmpd="sng" w="9525">
            <a:solidFill>
              <a:schemeClr val="accent1"/>
            </a:solidFill>
            <a:prstDash val="solid"/>
            <a:miter lim="800000"/>
            <a:headEnd len="sm" w="sm" type="none"/>
            <a:tailEnd len="med" w="med" type="triangle"/>
          </a:ln>
        </p:spPr>
      </p:cxnSp>
      <p:cxnSp>
        <p:nvCxnSpPr>
          <p:cNvPr id="375" name="Google Shape;375;p31"/>
          <p:cNvCxnSpPr/>
          <p:nvPr/>
        </p:nvCxnSpPr>
        <p:spPr>
          <a:xfrm flipH="1">
            <a:off x="6160474" y="2458045"/>
            <a:ext cx="128954" cy="433755"/>
          </a:xfrm>
          <a:prstGeom prst="straightConnector1">
            <a:avLst/>
          </a:prstGeom>
          <a:noFill/>
          <a:ln cap="flat" cmpd="sng" w="9525">
            <a:solidFill>
              <a:schemeClr val="accent1"/>
            </a:solidFill>
            <a:prstDash val="solid"/>
            <a:miter lim="800000"/>
            <a:headEnd len="sm" w="sm" type="none"/>
            <a:tailEnd len="med" w="med" type="triangle"/>
          </a:ln>
        </p:spPr>
      </p:cxnSp>
      <p:sp>
        <p:nvSpPr>
          <p:cNvPr id="376" name="Google Shape;376;p31"/>
          <p:cNvSpPr/>
          <p:nvPr/>
        </p:nvSpPr>
        <p:spPr>
          <a:xfrm>
            <a:off x="1582613" y="4556942"/>
            <a:ext cx="1184031" cy="932873"/>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Relutância em revelar a gravidez</a:t>
            </a:r>
            <a:endParaRPr b="0" i="0" sz="1400" u="none" cap="none" strike="noStrike">
              <a:solidFill>
                <a:srgbClr val="000000"/>
              </a:solidFill>
              <a:latin typeface="Arial"/>
              <a:ea typeface="Arial"/>
              <a:cs typeface="Arial"/>
              <a:sym typeface="Arial"/>
            </a:endParaRPr>
          </a:p>
        </p:txBody>
      </p:sp>
      <p:cxnSp>
        <p:nvCxnSpPr>
          <p:cNvPr id="377" name="Google Shape;377;p31"/>
          <p:cNvCxnSpPr/>
          <p:nvPr/>
        </p:nvCxnSpPr>
        <p:spPr>
          <a:xfrm flipH="1">
            <a:off x="2180488" y="3907680"/>
            <a:ext cx="82058" cy="498230"/>
          </a:xfrm>
          <a:prstGeom prst="straightConnector1">
            <a:avLst/>
          </a:prstGeom>
          <a:noFill/>
          <a:ln cap="flat" cmpd="sng" w="9525">
            <a:solidFill>
              <a:schemeClr val="accent1"/>
            </a:solidFill>
            <a:prstDash val="solid"/>
            <a:miter lim="800000"/>
            <a:headEnd len="sm" w="sm" type="none"/>
            <a:tailEnd len="med" w="med" type="triangle"/>
          </a:ln>
        </p:spPr>
      </p:cxnSp>
      <p:sp>
        <p:nvSpPr>
          <p:cNvPr id="378" name="Google Shape;378;p31"/>
          <p:cNvSpPr/>
          <p:nvPr/>
        </p:nvSpPr>
        <p:spPr>
          <a:xfrm>
            <a:off x="3874473" y="455694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pt-BR" sz="1200" u="none" cap="none" strike="noStrike">
                <a:solidFill>
                  <a:srgbClr val="000000"/>
                </a:solidFill>
                <a:latin typeface="Calibri"/>
                <a:ea typeface="Calibri"/>
                <a:cs typeface="Calibri"/>
                <a:sym typeface="Calibri"/>
              </a:rPr>
              <a:t>Questões relativas à cadeia de fornecimento</a:t>
            </a:r>
            <a:endParaRPr b="0" i="0" sz="1200" u="none" cap="none" strike="noStrike">
              <a:solidFill>
                <a:srgbClr val="000000"/>
              </a:solidFill>
              <a:latin typeface="Arial"/>
              <a:ea typeface="Arial"/>
              <a:cs typeface="Arial"/>
              <a:sym typeface="Arial"/>
            </a:endParaRPr>
          </a:p>
        </p:txBody>
      </p:sp>
      <p:cxnSp>
        <p:nvCxnSpPr>
          <p:cNvPr id="379" name="Google Shape;379;p31"/>
          <p:cNvCxnSpPr/>
          <p:nvPr/>
        </p:nvCxnSpPr>
        <p:spPr>
          <a:xfrm>
            <a:off x="4466488"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80" name="Google Shape;380;p31"/>
          <p:cNvSpPr/>
          <p:nvPr/>
        </p:nvSpPr>
        <p:spPr>
          <a:xfrm>
            <a:off x="5568458" y="4556942"/>
            <a:ext cx="1488834" cy="932873"/>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Associação com febre e gravidez</a:t>
            </a:r>
            <a:endParaRPr b="0" i="0" sz="1400" u="none" cap="none" strike="noStrike">
              <a:solidFill>
                <a:srgbClr val="000000"/>
              </a:solidFill>
              <a:latin typeface="Arial"/>
              <a:ea typeface="Arial"/>
              <a:cs typeface="Arial"/>
              <a:sym typeface="Arial"/>
            </a:endParaRPr>
          </a:p>
        </p:txBody>
      </p:sp>
      <p:cxnSp>
        <p:nvCxnSpPr>
          <p:cNvPr id="381" name="Google Shape;381;p31"/>
          <p:cNvCxnSpPr/>
          <p:nvPr/>
        </p:nvCxnSpPr>
        <p:spPr>
          <a:xfrm>
            <a:off x="6031520" y="3959431"/>
            <a:ext cx="1" cy="394728"/>
          </a:xfrm>
          <a:prstGeom prst="straightConnector1">
            <a:avLst/>
          </a:prstGeom>
          <a:noFill/>
          <a:ln cap="flat" cmpd="sng" w="9525">
            <a:solidFill>
              <a:schemeClr val="accent1"/>
            </a:solidFill>
            <a:prstDash val="solid"/>
            <a:miter lim="800000"/>
            <a:headEnd len="sm" w="sm" type="none"/>
            <a:tailEnd len="med" w="med" type="triangle"/>
          </a:ln>
        </p:spPr>
      </p:cxnSp>
      <p:sp>
        <p:nvSpPr>
          <p:cNvPr id="382" name="Google Shape;382;p31"/>
          <p:cNvSpPr/>
          <p:nvPr/>
        </p:nvSpPr>
        <p:spPr>
          <a:xfrm>
            <a:off x="8083053" y="4556942"/>
            <a:ext cx="1184031" cy="932873"/>
          </a:xfrm>
          <a:prstGeom prst="rect">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Encargo financeiro do transporte</a:t>
            </a:r>
            <a:endParaRPr b="0" i="0" sz="1400" u="none" cap="none" strike="noStrike">
              <a:solidFill>
                <a:srgbClr val="000000"/>
              </a:solidFill>
              <a:latin typeface="Arial"/>
              <a:ea typeface="Arial"/>
              <a:cs typeface="Arial"/>
              <a:sym typeface="Arial"/>
            </a:endParaRPr>
          </a:p>
        </p:txBody>
      </p:sp>
      <p:cxnSp>
        <p:nvCxnSpPr>
          <p:cNvPr id="383" name="Google Shape;383;p31"/>
          <p:cNvCxnSpPr/>
          <p:nvPr/>
        </p:nvCxnSpPr>
        <p:spPr>
          <a:xfrm>
            <a:off x="8417162" y="3895957"/>
            <a:ext cx="187574" cy="521676"/>
          </a:xfrm>
          <a:prstGeom prst="straightConnector1">
            <a:avLst/>
          </a:prstGeom>
          <a:noFill/>
          <a:ln cap="flat" cmpd="sng" w="9525">
            <a:solidFill>
              <a:schemeClr val="accent1"/>
            </a:solidFill>
            <a:prstDash val="solid"/>
            <a:miter lim="800000"/>
            <a:headEnd len="sm" w="sm" type="none"/>
            <a:tailEnd len="med" w="med" type="triangle"/>
          </a:ln>
        </p:spPr>
      </p:cxnSp>
      <p:sp>
        <p:nvSpPr>
          <p:cNvPr id="384" name="Google Shape;384;p31"/>
          <p:cNvSpPr/>
          <p:nvPr/>
        </p:nvSpPr>
        <p:spPr>
          <a:xfrm>
            <a:off x="5568458" y="5755647"/>
            <a:ext cx="1184031" cy="932873"/>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pt-BR" sz="1600" u="none" cap="none" strike="noStrike">
                <a:solidFill>
                  <a:srgbClr val="000000"/>
                </a:solidFill>
                <a:latin typeface="Calibri"/>
                <a:ea typeface="Calibri"/>
                <a:cs typeface="Calibri"/>
                <a:sym typeface="Calibri"/>
              </a:rPr>
              <a:t>Normas culturais</a:t>
            </a:r>
            <a:endParaRPr b="0" i="0" sz="1400" u="none" cap="none" strike="noStrike">
              <a:solidFill>
                <a:srgbClr val="000000"/>
              </a:solidFill>
              <a:latin typeface="Arial"/>
              <a:ea typeface="Arial"/>
              <a:cs typeface="Arial"/>
              <a:sym typeface="Arial"/>
            </a:endParaRPr>
          </a:p>
        </p:txBody>
      </p:sp>
      <p:cxnSp>
        <p:nvCxnSpPr>
          <p:cNvPr id="385" name="Google Shape;385;p31"/>
          <p:cNvCxnSpPr>
            <a:stCxn id="380" idx="2"/>
          </p:cNvCxnSpPr>
          <p:nvPr/>
        </p:nvCxnSpPr>
        <p:spPr>
          <a:xfrm flipH="1">
            <a:off x="6183875" y="5489815"/>
            <a:ext cx="129000" cy="2658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86" name="Google Shape;386;p31"/>
          <p:cNvCxnSpPr/>
          <p:nvPr/>
        </p:nvCxnSpPr>
        <p:spPr>
          <a:xfrm>
            <a:off x="2168760" y="5605958"/>
            <a:ext cx="3062661" cy="616125"/>
          </a:xfrm>
          <a:prstGeom prst="straightConnector1">
            <a:avLst/>
          </a:prstGeom>
          <a:noFill/>
          <a:ln cap="flat" cmpd="sng" w="9525">
            <a:solidFill>
              <a:schemeClr val="accent1"/>
            </a:solidFill>
            <a:prstDash val="solid"/>
            <a:miter lim="800000"/>
            <a:headEnd len="sm" w="sm" type="none"/>
            <a:tailEnd len="med" w="med" type="triangle"/>
          </a:ln>
        </p:spPr>
      </p:cxnSp>
      <p:sp>
        <p:nvSpPr>
          <p:cNvPr id="387" name="Google Shape;387;p31"/>
          <p:cNvSpPr txBox="1"/>
          <p:nvPr/>
        </p:nvSpPr>
        <p:spPr>
          <a:xfrm>
            <a:off x="6224951" y="249166"/>
            <a:ext cx="190552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Problema Aparente</a:t>
            </a:r>
            <a:endParaRPr b="0" i="0" sz="1400" u="none" cap="none" strike="noStrike">
              <a:solidFill>
                <a:srgbClr val="000000"/>
              </a:solidFill>
              <a:latin typeface="Arial"/>
              <a:ea typeface="Arial"/>
              <a:cs typeface="Arial"/>
              <a:sym typeface="Arial"/>
            </a:endParaRPr>
          </a:p>
        </p:txBody>
      </p:sp>
      <p:sp>
        <p:nvSpPr>
          <p:cNvPr id="388" name="Google Shape;388;p31"/>
          <p:cNvSpPr txBox="1"/>
          <p:nvPr/>
        </p:nvSpPr>
        <p:spPr>
          <a:xfrm>
            <a:off x="7945046" y="1656477"/>
            <a:ext cx="226074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Sintomas do problema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(fatores causais) </a:t>
            </a:r>
            <a:endParaRPr b="0" i="0" sz="1400" u="none" cap="none" strike="noStrike">
              <a:solidFill>
                <a:srgbClr val="000000"/>
              </a:solidFill>
              <a:latin typeface="Arial"/>
              <a:ea typeface="Arial"/>
              <a:cs typeface="Arial"/>
              <a:sym typeface="Arial"/>
            </a:endParaRPr>
          </a:p>
        </p:txBody>
      </p:sp>
      <p:sp>
        <p:nvSpPr>
          <p:cNvPr id="389" name="Google Shape;389;p31"/>
          <p:cNvSpPr txBox="1"/>
          <p:nvPr/>
        </p:nvSpPr>
        <p:spPr>
          <a:xfrm>
            <a:off x="9287546" y="3106709"/>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Possíveis causas raiz</a:t>
            </a:r>
            <a:endParaRPr b="0" i="0" sz="1800" u="none" cap="none" strike="noStrike">
              <a:solidFill>
                <a:schemeClr val="dk1"/>
              </a:solidFill>
              <a:latin typeface="Calibri"/>
              <a:ea typeface="Calibri"/>
              <a:cs typeface="Calibri"/>
              <a:sym typeface="Calibri"/>
            </a:endParaRPr>
          </a:p>
        </p:txBody>
      </p:sp>
      <p:sp>
        <p:nvSpPr>
          <p:cNvPr id="390" name="Google Shape;390;p31"/>
          <p:cNvSpPr txBox="1"/>
          <p:nvPr/>
        </p:nvSpPr>
        <p:spPr>
          <a:xfrm>
            <a:off x="9563037" y="4838712"/>
            <a:ext cx="206922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Possíveis causas raiz</a:t>
            </a:r>
            <a:endParaRPr b="0" i="0" sz="1800" u="none" cap="none" strike="noStrike">
              <a:solidFill>
                <a:schemeClr val="dk1"/>
              </a:solidFill>
              <a:latin typeface="Calibri"/>
              <a:ea typeface="Calibri"/>
              <a:cs typeface="Calibri"/>
              <a:sym typeface="Calibri"/>
            </a:endParaRPr>
          </a:p>
        </p:txBody>
      </p:sp>
      <p:sp>
        <p:nvSpPr>
          <p:cNvPr id="391" name="Google Shape;391;p31"/>
          <p:cNvSpPr txBox="1"/>
          <p:nvPr/>
        </p:nvSpPr>
        <p:spPr>
          <a:xfrm>
            <a:off x="6916332" y="6068001"/>
            <a:ext cx="1814151"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Calibri"/>
                <a:ea typeface="Calibri"/>
                <a:cs typeface="Calibri"/>
                <a:sym typeface="Calibri"/>
              </a:rPr>
              <a:t>Causa-raiz real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Dar prioridade aos desafios da Mudança Social e Comportamental</a:t>
            </a:r>
            <a:endParaRPr/>
          </a:p>
        </p:txBody>
      </p:sp>
      <p:sp>
        <p:nvSpPr>
          <p:cNvPr id="397" name="Google Shape;39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590"/>
              <a:buNone/>
            </a:pPr>
            <a:r>
              <a:rPr b="0" i="0" lang="pt-BR" sz="2500" u="none" strike="noStrike">
                <a:latin typeface="Calibri"/>
                <a:ea typeface="Calibri"/>
                <a:cs typeface="Calibri"/>
                <a:sym typeface="Calibri"/>
              </a:rPr>
              <a:t>Considere:</a:t>
            </a:r>
            <a:endParaRPr/>
          </a:p>
          <a:p>
            <a:pPr indent="0" lvl="0" marL="0" rtl="0" algn="l">
              <a:lnSpc>
                <a:spcPct val="70000"/>
              </a:lnSpc>
              <a:spcBef>
                <a:spcPts val="1000"/>
              </a:spcBef>
              <a:spcAft>
                <a:spcPts val="0"/>
              </a:spcAft>
              <a:buClr>
                <a:schemeClr val="dk1"/>
              </a:buClr>
              <a:buSzPts val="2590"/>
              <a:buNone/>
            </a:pPr>
            <a:r>
              <a:t/>
            </a:r>
            <a:endParaRPr sz="2590"/>
          </a:p>
          <a:p>
            <a:pPr indent="0" lvl="0" marL="0" rtl="0" algn="l">
              <a:lnSpc>
                <a:spcPct val="70000"/>
              </a:lnSpc>
              <a:spcBef>
                <a:spcPts val="1000"/>
              </a:spcBef>
              <a:spcAft>
                <a:spcPts val="0"/>
              </a:spcAft>
              <a:buClr>
                <a:schemeClr val="dk1"/>
              </a:buClr>
              <a:buSzPts val="2590"/>
              <a:buNone/>
            </a:pPr>
            <a:r>
              <a:rPr b="0" i="0" lang="pt-BR" sz="2500" u="none" strike="noStrike">
                <a:latin typeface="Calibri"/>
                <a:ea typeface="Calibri"/>
                <a:cs typeface="Calibri"/>
                <a:sym typeface="Calibri"/>
              </a:rPr>
              <a:t>O impacto potencial de enfrentar o desafio da Mudança Social e Comportamental </a:t>
            </a:r>
            <a:endParaRPr/>
          </a:p>
          <a:p>
            <a:pPr indent="-228600" lvl="1" marL="685800" rtl="0" algn="l">
              <a:lnSpc>
                <a:spcPct val="70000"/>
              </a:lnSpc>
              <a:spcBef>
                <a:spcPts val="500"/>
              </a:spcBef>
              <a:spcAft>
                <a:spcPts val="0"/>
              </a:spcAft>
              <a:buClr>
                <a:schemeClr val="dk1"/>
              </a:buClr>
              <a:buSzPts val="2220"/>
              <a:buChar char="•"/>
            </a:pPr>
            <a:r>
              <a:rPr b="0" i="0" lang="pt-BR" sz="2200" u="none" strike="noStrike">
                <a:latin typeface="Calibri"/>
                <a:ea typeface="Calibri"/>
                <a:cs typeface="Calibri"/>
                <a:sym typeface="Calibri"/>
              </a:rPr>
              <a:t>Quanto maior for o impacto potencial, mais importante é abordar</a:t>
            </a:r>
            <a:endParaRPr/>
          </a:p>
          <a:p>
            <a:pPr indent="0" lvl="0" marL="0" rtl="0" algn="l">
              <a:lnSpc>
                <a:spcPct val="70000"/>
              </a:lnSpc>
              <a:spcBef>
                <a:spcPts val="1000"/>
              </a:spcBef>
              <a:spcAft>
                <a:spcPts val="0"/>
              </a:spcAft>
              <a:buClr>
                <a:schemeClr val="dk1"/>
              </a:buClr>
              <a:buSzPts val="2590"/>
              <a:buNone/>
            </a:pPr>
            <a:r>
              <a:t/>
            </a:r>
            <a:endParaRPr sz="2590"/>
          </a:p>
          <a:p>
            <a:pPr indent="0" lvl="0" marL="0" rtl="0" algn="l">
              <a:lnSpc>
                <a:spcPct val="70000"/>
              </a:lnSpc>
              <a:spcBef>
                <a:spcPts val="1000"/>
              </a:spcBef>
              <a:spcAft>
                <a:spcPts val="0"/>
              </a:spcAft>
              <a:buClr>
                <a:schemeClr val="dk1"/>
              </a:buClr>
              <a:buSzPts val="2590"/>
              <a:buNone/>
            </a:pPr>
            <a:r>
              <a:rPr b="0" i="0" lang="pt-BR" sz="2500" u="none" strike="noStrike">
                <a:latin typeface="Calibri"/>
                <a:ea typeface="Calibri"/>
                <a:cs typeface="Calibri"/>
                <a:sym typeface="Calibri"/>
              </a:rPr>
              <a:t>Quão difícil será alcançar o público associado ao desafio da Mudança Social e Comportamental?</a:t>
            </a:r>
            <a:endParaRPr/>
          </a:p>
          <a:p>
            <a:pPr indent="0" lvl="0" marL="0" rtl="0" algn="l">
              <a:lnSpc>
                <a:spcPct val="70000"/>
              </a:lnSpc>
              <a:spcBef>
                <a:spcPts val="1000"/>
              </a:spcBef>
              <a:spcAft>
                <a:spcPts val="0"/>
              </a:spcAft>
              <a:buClr>
                <a:schemeClr val="dk1"/>
              </a:buClr>
              <a:buSzPts val="2590"/>
              <a:buNone/>
            </a:pPr>
            <a:r>
              <a:t/>
            </a:r>
            <a:endParaRPr sz="2590"/>
          </a:p>
          <a:p>
            <a:pPr indent="0" lvl="0" marL="0" rtl="0" algn="l">
              <a:lnSpc>
                <a:spcPct val="70000"/>
              </a:lnSpc>
              <a:spcBef>
                <a:spcPts val="1000"/>
              </a:spcBef>
              <a:spcAft>
                <a:spcPts val="0"/>
              </a:spcAft>
              <a:buClr>
                <a:schemeClr val="dk1"/>
              </a:buClr>
              <a:buSzPts val="2590"/>
              <a:buNone/>
            </a:pPr>
            <a:r>
              <a:rPr b="0" i="0" lang="pt-BR" sz="2500" u="none" strike="noStrike">
                <a:latin typeface="Calibri"/>
                <a:ea typeface="Calibri"/>
                <a:cs typeface="Calibri"/>
                <a:sym typeface="Calibri"/>
              </a:rPr>
              <a:t>Se existe uma ordem lógica para enfrentar os desafios da Mudança Social e Comportamental. </a:t>
            </a:r>
            <a:endParaRPr/>
          </a:p>
          <a:p>
            <a:pPr indent="-228600" lvl="1" marL="685800" rtl="0" algn="l">
              <a:lnSpc>
                <a:spcPct val="70000"/>
              </a:lnSpc>
              <a:spcBef>
                <a:spcPts val="500"/>
              </a:spcBef>
              <a:spcAft>
                <a:spcPts val="0"/>
              </a:spcAft>
              <a:buClr>
                <a:schemeClr val="dk1"/>
              </a:buClr>
              <a:buSzPts val="2220"/>
              <a:buChar char="•"/>
            </a:pPr>
            <a:r>
              <a:rPr b="0" i="0" lang="pt-BR" sz="2200" u="none" strike="noStrike">
                <a:latin typeface="Calibri"/>
                <a:ea typeface="Calibri"/>
                <a:cs typeface="Calibri"/>
                <a:sym typeface="Calibri"/>
              </a:rPr>
              <a:t>Se mais do que um fator causal estiver associado à causa raiz. Quando uma causa raiz é a fonte de múltiplos fatores causais, tal indica que a abordagem da causa raiz pode ter efeitos de longo alcance.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Instruções</a:t>
            </a:r>
            <a:endParaRPr/>
          </a:p>
        </p:txBody>
      </p:sp>
      <p:sp>
        <p:nvSpPr>
          <p:cNvPr id="404" name="Google Shape;40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Usar </a:t>
            </a:r>
            <a:r>
              <a:rPr b="0" i="1" lang="pt-BR" sz="2800" u="none" strike="noStrike">
                <a:latin typeface="Calibri"/>
                <a:ea typeface="Calibri"/>
                <a:cs typeface="Calibri"/>
                <a:sym typeface="Calibri"/>
              </a:rPr>
              <a:t>um</a:t>
            </a:r>
            <a:r>
              <a:rPr b="0" i="0" lang="pt-BR" sz="2800" u="none" strike="noStrike">
                <a:latin typeface="Calibri"/>
                <a:ea typeface="Calibri"/>
                <a:cs typeface="Calibri"/>
                <a:sym typeface="Calibri"/>
              </a:rPr>
              <a:t> problema no topo de um pedaço de papel (usar tantos pedaços de papel quantos problemas tiver)</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Enumerar os fatores causais desse problema debaixo do mesmo, traçando linhas desde os fatores causais até ao seu problema </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Enumerar possíveis causas raiz subjacentes a cada fator causal, traçando linhas desde as possíveis causas raiz até aos fatores causais</a:t>
            </a:r>
            <a:endParaRPr/>
          </a:p>
          <a:p>
            <a:pPr indent="-514350" lvl="0" marL="514350" rtl="0" algn="l">
              <a:lnSpc>
                <a:spcPct val="90000"/>
              </a:lnSpc>
              <a:spcBef>
                <a:spcPts val="1000"/>
              </a:spcBef>
              <a:spcAft>
                <a:spcPts val="0"/>
              </a:spcAft>
              <a:buClr>
                <a:schemeClr val="dk1"/>
              </a:buClr>
              <a:buSzPts val="2800"/>
              <a:buFont typeface="Calibri"/>
              <a:buAutoNum type="arabicPeriod"/>
            </a:pPr>
            <a:r>
              <a:rPr b="0" i="0" lang="pt-BR" sz="2800" u="none" strike="noStrike">
                <a:latin typeface="Calibri"/>
                <a:ea typeface="Calibri"/>
                <a:cs typeface="Calibri"/>
                <a:sym typeface="Calibri"/>
              </a:rPr>
              <a:t>Esteja atento às causas profundas que causam múltiplas questões, pois estas são particularmente importantes</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Princípios Orientadores</a:t>
            </a:r>
            <a:endParaRPr/>
          </a:p>
        </p:txBody>
      </p:sp>
      <p:sp>
        <p:nvSpPr>
          <p:cNvPr id="109" name="Google Shape;10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0" i="0" lang="pt-BR" sz="2800" u="none" strike="noStrike">
                <a:latin typeface="Calibri"/>
                <a:ea typeface="Calibri"/>
                <a:cs typeface="Calibri"/>
                <a:sym typeface="Calibri"/>
              </a:rPr>
              <a:t>Tomada de decisão baseada em provas</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Provas empíricas não são adequadas para provar algo: </a:t>
            </a:r>
            <a:r>
              <a:rPr b="0" i="1" lang="pt-BR" sz="2800" u="none" strike="noStrike">
                <a:latin typeface="Calibri"/>
                <a:ea typeface="Calibri"/>
                <a:cs typeface="Calibri"/>
                <a:sym typeface="Calibri"/>
              </a:rPr>
              <a:t>não há histórias para contar</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0" i="0" lang="pt-BR" sz="2800" u="none" strike="noStrike">
                <a:latin typeface="Calibri"/>
                <a:ea typeface="Calibri"/>
                <a:cs typeface="Calibri"/>
                <a:sym typeface="Calibri"/>
              </a:rPr>
              <a:t>Melhores práticas</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A qualidade da Mudança Social e Comportamental é um processo: </a:t>
            </a:r>
            <a:r>
              <a:rPr b="0" i="1" lang="pt-BR" sz="2800" u="none" strike="noStrike">
                <a:latin typeface="Calibri"/>
                <a:ea typeface="Calibri"/>
                <a:cs typeface="Calibri"/>
                <a:sym typeface="Calibri"/>
              </a:rPr>
              <a:t>não aparar arestas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0" i="0" lang="pt-BR" sz="2800" u="none" strike="noStrike">
                <a:latin typeface="Calibri"/>
                <a:ea typeface="Calibri"/>
                <a:cs typeface="Calibri"/>
                <a:sym typeface="Calibri"/>
              </a:rPr>
              <a:t>Programação focalizada</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O foco exige sacrifício: </a:t>
            </a:r>
            <a:r>
              <a:rPr b="0" i="1" lang="pt-BR" sz="2800" u="none" strike="noStrike">
                <a:latin typeface="Calibri"/>
                <a:ea typeface="Calibri"/>
                <a:cs typeface="Calibri"/>
                <a:sym typeface="Calibri"/>
              </a:rPr>
              <a:t>um pouco de tudo não realiza nada</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p:nvPr/>
        </p:nvSpPr>
        <p:spPr>
          <a:xfrm>
            <a:off x="4064383" y="2210022"/>
            <a:ext cx="554509" cy="598932"/>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5"/>
          <p:cNvSpPr/>
          <p:nvPr/>
        </p:nvSpPr>
        <p:spPr>
          <a:xfrm>
            <a:off x="6793193" y="2210022"/>
            <a:ext cx="554509" cy="598932"/>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5"/>
          <p:cNvSpPr/>
          <p:nvPr/>
        </p:nvSpPr>
        <p:spPr>
          <a:xfrm>
            <a:off x="1890082" y="2926679"/>
            <a:ext cx="2329697" cy="3141612"/>
          </a:xfrm>
          <a:prstGeom prst="rect">
            <a:avLst/>
          </a:prstGeom>
          <a:solidFill>
            <a:schemeClr val="accent1">
              <a:alpha val="20000"/>
            </a:schemeClr>
          </a:solidFill>
          <a:ln>
            <a:noFill/>
          </a:ln>
        </p:spPr>
        <p:txBody>
          <a:bodyPr anchorCtr="0" anchor="t" bIns="137150" lIns="137150" spcFirstLastPara="1" rIns="137150" wrap="square" tIns="137150">
            <a:noAutofit/>
          </a:bodyPr>
          <a:lstStyle/>
          <a:p>
            <a:pPr indent="0" lvl="0" marL="0" marR="0" rtl="0" algn="l">
              <a:lnSpc>
                <a:spcPct val="94000"/>
              </a:lnSpc>
              <a:spcBef>
                <a:spcPts val="0"/>
              </a:spcBef>
              <a:spcAft>
                <a:spcPts val="0"/>
              </a:spcAft>
              <a:buClr>
                <a:srgbClr val="000000"/>
              </a:buClr>
              <a:buSzPts val="1400"/>
              <a:buFont typeface="Arial"/>
              <a:buNone/>
            </a:pPr>
            <a:r>
              <a:rPr b="0" i="0" lang="pt-BR" sz="1400" u="none" cap="none" strike="noStrike">
                <a:solidFill>
                  <a:srgbClr val="000000"/>
                </a:solidFill>
                <a:latin typeface="Calibri"/>
                <a:ea typeface="Calibri"/>
                <a:cs typeface="Calibri"/>
                <a:sym typeface="Calibri"/>
              </a:rPr>
              <a:t>Onde estamos agora e como chegámos aqui?</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1"/>
              </a:buClr>
              <a:buSzPts val="1400"/>
              <a:buFont typeface="Arial"/>
              <a:buChar char="•"/>
            </a:pPr>
            <a:r>
              <a:rPr b="0" i="0" lang="pt-BR" sz="1400" u="none" cap="none" strike="noStrike">
                <a:solidFill>
                  <a:srgbClr val="000000"/>
                </a:solidFill>
                <a:latin typeface="Calibri"/>
                <a:ea typeface="Calibri"/>
                <a:cs typeface="Calibri"/>
                <a:sym typeface="Calibri"/>
              </a:rPr>
              <a:t>Rever e interpretar dados para desenvolver análises de situação</a:t>
            </a:r>
            <a:endParaRPr b="0" i="0" sz="1400" u="none" cap="none" strike="noStrike">
              <a:solidFill>
                <a:srgbClr val="000000"/>
              </a:solidFill>
              <a:latin typeface="Arial"/>
              <a:ea typeface="Arial"/>
              <a:cs typeface="Arial"/>
              <a:sym typeface="Arial"/>
            </a:endParaRPr>
          </a:p>
          <a:p>
            <a:pPr indent="0" lvl="0" marL="0" marR="0" rtl="0" algn="l">
              <a:lnSpc>
                <a:spcPct val="94000"/>
              </a:lnSpc>
              <a:spcBef>
                <a:spcPts val="600"/>
              </a:spcBef>
              <a:spcAft>
                <a:spcPts val="0"/>
              </a:spcAft>
              <a:buClr>
                <a:srgbClr val="000000"/>
              </a:buClr>
              <a:buSzPts val="1400"/>
              <a:buFont typeface="Arial"/>
              <a:buNone/>
            </a:pPr>
            <a:r>
              <a:rPr b="0" i="0" lang="pt-BR" sz="1400" u="none" cap="none" strike="noStrike">
                <a:solidFill>
                  <a:srgbClr val="000000"/>
                </a:solidFill>
                <a:latin typeface="Calibri"/>
                <a:ea typeface="Calibri"/>
                <a:cs typeface="Calibri"/>
                <a:sym typeface="Calibri"/>
              </a:rPr>
              <a:t>Para onde queremos ir?</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1"/>
              </a:buClr>
              <a:buSzPts val="1400"/>
              <a:buFont typeface="Arial"/>
              <a:buChar char="•"/>
            </a:pPr>
            <a:r>
              <a:rPr b="0" i="0" lang="pt-BR" sz="1400" u="none" cap="none" strike="noStrike">
                <a:solidFill>
                  <a:srgbClr val="000000"/>
                </a:solidFill>
                <a:latin typeface="Calibri"/>
                <a:ea typeface="Calibri"/>
                <a:cs typeface="Calibri"/>
                <a:sym typeface="Calibri"/>
              </a:rPr>
              <a:t>Articular a visão partilhada e </a:t>
            </a:r>
            <a:endParaRPr b="0" i="0" sz="1400" u="none" cap="none" strike="noStrike">
              <a:solidFill>
                <a:srgbClr val="000000"/>
              </a:solidFill>
              <a:latin typeface="Arial"/>
              <a:ea typeface="Arial"/>
              <a:cs typeface="Arial"/>
              <a:sym typeface="Arial"/>
            </a:endParaRPr>
          </a:p>
          <a:p>
            <a:pPr indent="0" lvl="0" marL="0" marR="0" rtl="0" algn="l">
              <a:lnSpc>
                <a:spcPct val="94000"/>
              </a:lnSpc>
              <a:spcBef>
                <a:spcPts val="600"/>
              </a:spcBef>
              <a:spcAft>
                <a:spcPts val="0"/>
              </a:spcAft>
              <a:buClr>
                <a:srgbClr val="000000"/>
              </a:buClr>
              <a:buSzPts val="1400"/>
              <a:buFont typeface="Arial"/>
              <a:buNone/>
            </a:pPr>
            <a:r>
              <a:rPr b="0" i="0" lang="pt-BR" sz="1400" u="none" cap="none" strike="noStrike">
                <a:solidFill>
                  <a:srgbClr val="000000"/>
                </a:solidFill>
                <a:latin typeface="Calibri"/>
                <a:ea typeface="Calibri"/>
                <a:cs typeface="Calibri"/>
                <a:sym typeface="Calibri"/>
              </a:rPr>
              <a:t>Como vamos lá chegar?</a:t>
            </a:r>
            <a:endParaRPr b="0" i="0" sz="1400" u="none" cap="none" strike="noStrike">
              <a:solidFill>
                <a:srgbClr val="000000"/>
              </a:solidFill>
              <a:latin typeface="Arial"/>
              <a:ea typeface="Arial"/>
              <a:cs typeface="Arial"/>
              <a:sym typeface="Arial"/>
            </a:endParaRPr>
          </a:p>
          <a:p>
            <a:pPr indent="-285750" lvl="0" marL="285750" marR="0" rtl="0" algn="l">
              <a:lnSpc>
                <a:spcPct val="94000"/>
              </a:lnSpc>
              <a:spcBef>
                <a:spcPts val="600"/>
              </a:spcBef>
              <a:spcAft>
                <a:spcPts val="0"/>
              </a:spcAft>
              <a:buClr>
                <a:schemeClr val="accent1"/>
              </a:buClr>
              <a:buSzPts val="1400"/>
              <a:buFont typeface="Arial"/>
              <a:buChar char="•"/>
            </a:pPr>
            <a:r>
              <a:rPr b="0" i="0" lang="pt-BR" sz="1400" u="none" cap="none" strike="noStrike">
                <a:solidFill>
                  <a:srgbClr val="000000"/>
                </a:solidFill>
                <a:latin typeface="Calibri"/>
                <a:ea typeface="Calibri"/>
                <a:cs typeface="Calibri"/>
                <a:sym typeface="Calibri"/>
              </a:rPr>
              <a:t>Conduzir uma análise de causa raiz para dar prioridade aos comportamentos</a:t>
            </a:r>
            <a:endParaRPr b="0" i="0" sz="1400" u="none" cap="none" strike="noStrike">
              <a:solidFill>
                <a:srgbClr val="000000"/>
              </a:solidFill>
              <a:latin typeface="Arial"/>
              <a:ea typeface="Arial"/>
              <a:cs typeface="Arial"/>
              <a:sym typeface="Arial"/>
            </a:endParaRPr>
          </a:p>
          <a:p>
            <a:pPr indent="-39686" lvl="1" marL="585788" marR="0" rtl="0" algn="l">
              <a:lnSpc>
                <a:spcPct val="94000"/>
              </a:lnSpc>
              <a:spcBef>
                <a:spcPts val="600"/>
              </a:spcBef>
              <a:spcAft>
                <a:spcPts val="0"/>
              </a:spcAft>
              <a:buClr>
                <a:schemeClr val="accent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 name="Google Shape;118;p5"/>
          <p:cNvSpPr/>
          <p:nvPr/>
        </p:nvSpPr>
        <p:spPr>
          <a:xfrm>
            <a:off x="4618892" y="2926679"/>
            <a:ext cx="2329697" cy="3141612"/>
          </a:xfrm>
          <a:prstGeom prst="rect">
            <a:avLst/>
          </a:prstGeom>
          <a:solidFill>
            <a:schemeClr val="accent4">
              <a:alpha val="20000"/>
            </a:schemeClr>
          </a:solidFill>
          <a:ln>
            <a:noFill/>
          </a:ln>
        </p:spPr>
        <p:txBody>
          <a:bodyPr anchorCtr="0" anchor="t" bIns="137150" lIns="137150" spcFirstLastPara="1" rIns="137150" wrap="square" tIns="137150">
            <a:noAutofit/>
          </a:bodyPr>
          <a:lstStyle/>
          <a:p>
            <a:pPr indent="0" lvl="0" marL="0" marR="0" rtl="0" algn="l">
              <a:lnSpc>
                <a:spcPct val="94000"/>
              </a:lnSpc>
              <a:spcBef>
                <a:spcPts val="0"/>
              </a:spcBef>
              <a:spcAft>
                <a:spcPts val="0"/>
              </a:spcAft>
              <a:buClr>
                <a:srgbClr val="000000"/>
              </a:buClr>
              <a:buSzPts val="1400"/>
              <a:buFont typeface="Arial"/>
              <a:buNone/>
            </a:pPr>
            <a:r>
              <a:rPr b="0" i="0" lang="pt-BR" sz="1400" u="none" cap="none" strike="noStrike">
                <a:solidFill>
                  <a:srgbClr val="000000"/>
                </a:solidFill>
                <a:latin typeface="Calibri"/>
                <a:ea typeface="Calibri"/>
                <a:cs typeface="Calibri"/>
                <a:sym typeface="Calibri"/>
              </a:rPr>
              <a:t>Como vamos lá chegar (continuação)</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4"/>
              </a:buClr>
              <a:buSzPts val="1400"/>
              <a:buFont typeface="Arial"/>
              <a:buChar char="•"/>
            </a:pPr>
            <a:r>
              <a:rPr b="0" i="0" lang="pt-BR" sz="1400" u="none" cap="none" strike="noStrike">
                <a:solidFill>
                  <a:srgbClr val="000000"/>
                </a:solidFill>
                <a:latin typeface="Calibri"/>
                <a:ea typeface="Calibri"/>
                <a:cs typeface="Calibri"/>
                <a:sym typeface="Calibri"/>
              </a:rPr>
              <a:t>Utilizar análises de causa raiz para desenvolver análises de audiência e abordagens de comunicação estratégica</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4"/>
              </a:buClr>
              <a:buSzPts val="1400"/>
              <a:buFont typeface="Arial"/>
              <a:buChar char="•"/>
            </a:pPr>
            <a:r>
              <a:rPr b="0" i="0" lang="pt-BR" sz="1400" u="none" cap="none" strike="noStrike">
                <a:solidFill>
                  <a:srgbClr val="000000"/>
                </a:solidFill>
                <a:latin typeface="Calibri"/>
                <a:ea typeface="Calibri"/>
                <a:cs typeface="Calibri"/>
                <a:sym typeface="Calibri"/>
              </a:rPr>
              <a:t>Utilizar análises de causa raiz para redigir objetivos de comunicação (tempo de resposta)</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7347703" y="2926679"/>
            <a:ext cx="2329697" cy="3141612"/>
          </a:xfrm>
          <a:prstGeom prst="rect">
            <a:avLst/>
          </a:prstGeom>
          <a:solidFill>
            <a:srgbClr val="F7CAAC">
              <a:alpha val="20000"/>
            </a:srgbClr>
          </a:solidFill>
          <a:ln>
            <a:noFill/>
          </a:ln>
        </p:spPr>
        <p:txBody>
          <a:bodyPr anchorCtr="0" anchor="t" bIns="137150" lIns="137150" spcFirstLastPara="1" rIns="137150" wrap="square" tIns="137150">
            <a:noAutofit/>
          </a:bodyPr>
          <a:lstStyle/>
          <a:p>
            <a:pPr indent="0" lvl="0" marL="0" marR="0" rtl="0" algn="l">
              <a:lnSpc>
                <a:spcPct val="94000"/>
              </a:lnSpc>
              <a:spcBef>
                <a:spcPts val="0"/>
              </a:spcBef>
              <a:spcAft>
                <a:spcPts val="0"/>
              </a:spcAft>
              <a:buClr>
                <a:srgbClr val="000000"/>
              </a:buClr>
              <a:buSzPts val="1300"/>
              <a:buFont typeface="Arial"/>
              <a:buNone/>
            </a:pPr>
            <a:r>
              <a:rPr b="0" i="0" lang="pt-BR" sz="1300" u="none" cap="none" strike="noStrike">
                <a:solidFill>
                  <a:srgbClr val="000000"/>
                </a:solidFill>
                <a:latin typeface="Calibri"/>
                <a:ea typeface="Calibri"/>
                <a:cs typeface="Calibri"/>
                <a:sym typeface="Calibri"/>
              </a:rPr>
              <a:t>Como saberemos se estamos a chegar onde queremos ir e como saberemos quando lá chegarmos? </a:t>
            </a:r>
            <a:endParaRPr b="0" i="0" sz="1400" u="none" cap="none" strike="noStrike">
              <a:solidFill>
                <a:srgbClr val="000000"/>
              </a:solidFill>
              <a:latin typeface="Arial"/>
              <a:ea typeface="Arial"/>
              <a:cs typeface="Arial"/>
              <a:sym typeface="Arial"/>
            </a:endParaRPr>
          </a:p>
          <a:p>
            <a:pPr indent="-128588" lvl="0" marL="128588" marR="0" rtl="0" algn="l">
              <a:lnSpc>
                <a:spcPct val="94000"/>
              </a:lnSpc>
              <a:spcBef>
                <a:spcPts val="600"/>
              </a:spcBef>
              <a:spcAft>
                <a:spcPts val="0"/>
              </a:spcAft>
              <a:buClr>
                <a:schemeClr val="accent5"/>
              </a:buClr>
              <a:buSzPts val="1350"/>
              <a:buFont typeface="Arial"/>
              <a:buChar char="•"/>
            </a:pPr>
            <a:r>
              <a:rPr b="0" i="0" lang="pt-BR" sz="1300" u="none" cap="none" strike="noStrike">
                <a:solidFill>
                  <a:srgbClr val="000000"/>
                </a:solidFill>
                <a:latin typeface="Calibri"/>
                <a:ea typeface="Calibri"/>
                <a:cs typeface="Calibri"/>
                <a:sym typeface="Calibri"/>
              </a:rPr>
              <a:t>Desenvolver um plano de monitorização e avaliação</a:t>
            </a:r>
            <a:endParaRPr b="0" i="0" sz="1400" u="none" cap="none" strike="noStrike">
              <a:solidFill>
                <a:srgbClr val="000000"/>
              </a:solidFill>
              <a:latin typeface="Arial"/>
              <a:ea typeface="Arial"/>
              <a:cs typeface="Arial"/>
              <a:sym typeface="Arial"/>
            </a:endParaRPr>
          </a:p>
        </p:txBody>
      </p:sp>
      <p:sp>
        <p:nvSpPr>
          <p:cNvPr id="120" name="Google Shape;120;p5"/>
          <p:cNvSpPr txBox="1"/>
          <p:nvPr/>
        </p:nvSpPr>
        <p:spPr>
          <a:xfrm>
            <a:off x="1890082" y="2309434"/>
            <a:ext cx="2329697" cy="400110"/>
          </a:xfrm>
          <a:prstGeom prst="rect">
            <a:avLst/>
          </a:prstGeom>
          <a:solidFill>
            <a:schemeClr val="accent1"/>
          </a:solidFill>
          <a:ln>
            <a:noFill/>
          </a:ln>
        </p:spPr>
        <p:txBody>
          <a:bodyPr anchorCtr="0" anchor="ctr" bIns="91425" lIns="182875" spcFirstLastPara="1" rIns="182875" wrap="square" tIns="91425">
            <a:noAutofit/>
          </a:bodyPr>
          <a:lstStyle/>
          <a:p>
            <a:pPr indent="0" lvl="0" marL="685800" marR="0" rtl="0" algn="l">
              <a:lnSpc>
                <a:spcPct val="100000"/>
              </a:lnSpc>
              <a:spcBef>
                <a:spcPts val="0"/>
              </a:spcBef>
              <a:spcAft>
                <a:spcPts val="0"/>
              </a:spcAft>
              <a:buClr>
                <a:srgbClr val="000000"/>
              </a:buClr>
              <a:buSzPts val="1400"/>
              <a:buFont typeface="Arial"/>
              <a:buNone/>
            </a:pPr>
            <a:r>
              <a:rPr b="0" i="0" lang="pt-BR" sz="1400" u="none" cap="none" strike="noStrike">
                <a:solidFill>
                  <a:srgbClr val="FFFFFF"/>
                </a:solidFill>
                <a:latin typeface="Calibri"/>
                <a:ea typeface="Calibri"/>
                <a:cs typeface="Calibri"/>
                <a:sym typeface="Calibri"/>
              </a:rPr>
              <a:t>Dia 1</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4618892" y="2309434"/>
            <a:ext cx="2329697" cy="400110"/>
          </a:xfrm>
          <a:prstGeom prst="rect">
            <a:avLst/>
          </a:prstGeom>
          <a:solidFill>
            <a:schemeClr val="accent4"/>
          </a:solidFill>
          <a:ln>
            <a:noFill/>
          </a:ln>
        </p:spPr>
        <p:txBody>
          <a:bodyPr anchorCtr="0" anchor="ctr" bIns="91425" lIns="182875" spcFirstLastPara="1" rIns="182875" wrap="square" tIns="91425">
            <a:noAutofit/>
          </a:bodyPr>
          <a:lstStyle/>
          <a:p>
            <a:pPr indent="0" lvl="0" marL="644129" marR="0" rtl="0" algn="l">
              <a:lnSpc>
                <a:spcPct val="100000"/>
              </a:lnSpc>
              <a:spcBef>
                <a:spcPts val="0"/>
              </a:spcBef>
              <a:spcAft>
                <a:spcPts val="0"/>
              </a:spcAft>
              <a:buClr>
                <a:srgbClr val="000000"/>
              </a:buClr>
              <a:buSzPts val="1400"/>
              <a:buFont typeface="Arial"/>
              <a:buNone/>
            </a:pPr>
            <a:r>
              <a:rPr b="0" i="0" lang="pt-BR" sz="1400" u="none" cap="none" strike="noStrike">
                <a:solidFill>
                  <a:srgbClr val="FFFFFF"/>
                </a:solidFill>
                <a:latin typeface="Calibri"/>
                <a:ea typeface="Calibri"/>
                <a:cs typeface="Calibri"/>
                <a:sym typeface="Calibri"/>
              </a:rPr>
              <a:t>Dia 2</a:t>
            </a:r>
            <a:endParaRPr b="0" i="0" sz="1400" u="none" cap="none" strike="noStrike">
              <a:solidFill>
                <a:srgbClr val="000000"/>
              </a:solidFill>
              <a:latin typeface="Arial"/>
              <a:ea typeface="Arial"/>
              <a:cs typeface="Arial"/>
              <a:sym typeface="Arial"/>
            </a:endParaRPr>
          </a:p>
        </p:txBody>
      </p:sp>
      <p:sp>
        <p:nvSpPr>
          <p:cNvPr id="122" name="Google Shape;122;p5"/>
          <p:cNvSpPr txBox="1"/>
          <p:nvPr/>
        </p:nvSpPr>
        <p:spPr>
          <a:xfrm>
            <a:off x="7347703" y="2309434"/>
            <a:ext cx="2329697" cy="400110"/>
          </a:xfrm>
          <a:prstGeom prst="rect">
            <a:avLst/>
          </a:prstGeom>
          <a:solidFill>
            <a:schemeClr val="accent2"/>
          </a:solidFill>
          <a:ln>
            <a:noFill/>
          </a:ln>
        </p:spPr>
        <p:txBody>
          <a:bodyPr anchorCtr="0" anchor="ctr" bIns="91425" lIns="182875" spcFirstLastPara="1" rIns="182875" wrap="square" tIns="91425">
            <a:noAutofit/>
          </a:bodyPr>
          <a:lstStyle/>
          <a:p>
            <a:pPr indent="0" lvl="0" marL="644129" marR="0" rtl="0" algn="l">
              <a:lnSpc>
                <a:spcPct val="100000"/>
              </a:lnSpc>
              <a:spcBef>
                <a:spcPts val="0"/>
              </a:spcBef>
              <a:spcAft>
                <a:spcPts val="0"/>
              </a:spcAft>
              <a:buClr>
                <a:srgbClr val="000000"/>
              </a:buClr>
              <a:buSzPts val="1400"/>
              <a:buFont typeface="Arial"/>
              <a:buNone/>
            </a:pPr>
            <a:r>
              <a:rPr b="0" i="0" lang="pt-BR" sz="1400" u="none" cap="none" strike="noStrike">
                <a:solidFill>
                  <a:srgbClr val="FFFFFF"/>
                </a:solidFill>
                <a:latin typeface="Calibri"/>
                <a:ea typeface="Calibri"/>
                <a:cs typeface="Calibri"/>
                <a:sym typeface="Calibri"/>
              </a:rPr>
              <a:t>Dia 3</a:t>
            </a:r>
            <a:endParaRPr b="0" i="0" sz="1400" u="none" cap="none" strike="noStrike">
              <a:solidFill>
                <a:srgbClr val="000000"/>
              </a:solidFill>
              <a:latin typeface="Arial"/>
              <a:ea typeface="Arial"/>
              <a:cs typeface="Arial"/>
              <a:sym typeface="Arial"/>
            </a:endParaRPr>
          </a:p>
        </p:txBody>
      </p:sp>
      <p:sp>
        <p:nvSpPr>
          <p:cNvPr id="123" name="Google Shape;12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Cronograma do seminário das partes interessadas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3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3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300"/>
                                        <p:tgtEl>
                                          <p:spTgt spid="115"/>
                                        </p:tgtEl>
                                      </p:cBhvr>
                                    </p:animEffect>
                                  </p:childTnLst>
                                </p:cTn>
                              </p:par>
                            </p:childTnLst>
                          </p:cTn>
                        </p:par>
                        <p:par>
                          <p:cTn fill="hold">
                            <p:stCondLst>
                              <p:cond delay="3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3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3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300"/>
                                        <p:tgtEl>
                                          <p:spTgt spid="116"/>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3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3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Saídas dos Seminários: dia 1</a:t>
            </a:r>
            <a:endParaRPr/>
          </a:p>
        </p:txBody>
      </p:sp>
      <p:sp>
        <p:nvSpPr>
          <p:cNvPr id="130" name="Google Shape;130;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i="0" lang="pt-BR" sz="2800" u="none" strike="noStrike">
                <a:latin typeface="Calibri"/>
                <a:ea typeface="Calibri"/>
                <a:cs typeface="Calibri"/>
                <a:sym typeface="Calibri"/>
              </a:rPr>
              <a:t>Onde estamos agora (e como chegámos aqui)?</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Resultado: análise da situação</a:t>
            </a:r>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i="0" lang="pt-BR" sz="2800" u="none" strike="noStrike">
                <a:latin typeface="Calibri"/>
                <a:ea typeface="Calibri"/>
                <a:cs typeface="Calibri"/>
                <a:sym typeface="Calibri"/>
              </a:rPr>
              <a:t>Para onde queremos ir</a:t>
            </a:r>
            <a:r>
              <a:rPr b="0" i="0" lang="pt-BR" sz="2800" u="none" strike="noStrike">
                <a:latin typeface="Calibri"/>
                <a:ea typeface="Calibri"/>
                <a:cs typeface="Calibri"/>
                <a:sym typeface="Calibri"/>
              </a:rPr>
              <a:t>? </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Produção: visão partilhada</a:t>
            </a:r>
            <a:endParaRPr/>
          </a:p>
          <a:p>
            <a:pPr indent="-50800" lvl="0" marL="22860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i="0" lang="pt-BR" sz="2800" u="none" strike="noStrike">
                <a:latin typeface="Calibri"/>
                <a:ea typeface="Calibri"/>
                <a:cs typeface="Calibri"/>
                <a:sym typeface="Calibri"/>
              </a:rPr>
              <a:t>Como chegamos lá</a:t>
            </a:r>
            <a:r>
              <a:rPr b="0" i="0" lang="pt-BR" sz="2800" u="none" strike="noStrike">
                <a:latin typeface="Calibri"/>
                <a:ea typeface="Calibri"/>
                <a:cs typeface="Calibri"/>
                <a:sym typeface="Calibri"/>
              </a:rPr>
              <a:t>? </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Resultado: análise da causa raiz</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Saídas dos Seminários: dia 2</a:t>
            </a:r>
            <a:endParaRPr/>
          </a:p>
        </p:txBody>
      </p:sp>
      <p:sp>
        <p:nvSpPr>
          <p:cNvPr id="137" name="Google Shape;13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i="0" lang="pt-BR" sz="2800" u="none" strike="noStrike">
                <a:latin typeface="Calibri"/>
                <a:ea typeface="Calibri"/>
                <a:cs typeface="Calibri"/>
                <a:sym typeface="Calibri"/>
              </a:rPr>
              <a:t>Quem precisa de mudar os comportamentos e quem influencia a sua tomada de decisões</a:t>
            </a:r>
            <a:r>
              <a:rPr b="0" i="0" lang="pt-BR" sz="2800" u="none" strike="noStrike">
                <a:latin typeface="Calibri"/>
                <a:ea typeface="Calibri"/>
                <a:cs typeface="Calibri"/>
                <a:sym typeface="Calibri"/>
              </a:rPr>
              <a:t>?</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Resultado: análise do público e abordagens de comunicação estratégica</a:t>
            </a:r>
            <a:endParaRPr/>
          </a:p>
          <a:p>
            <a:pPr indent="-50800" lvl="0" marL="22860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i="0" lang="pt-BR" sz="2800" u="none" strike="noStrike">
                <a:latin typeface="Calibri"/>
                <a:ea typeface="Calibri"/>
                <a:cs typeface="Calibri"/>
                <a:sym typeface="Calibri"/>
              </a:rPr>
              <a:t>Como vamos mudar os comportamentos priorizados</a:t>
            </a:r>
            <a:r>
              <a:rPr b="0" i="0" lang="pt-BR" sz="2800" u="none" strike="noStrike">
                <a:latin typeface="Calibri"/>
                <a:ea typeface="Calibri"/>
                <a:cs typeface="Calibri"/>
                <a:sym typeface="Calibri"/>
              </a:rPr>
              <a:t>?</a:t>
            </a:r>
            <a:endParaRPr/>
          </a:p>
          <a:p>
            <a:pPr indent="-228600" lvl="0" marL="228600" rtl="0" algn="l">
              <a:lnSpc>
                <a:spcPct val="90000"/>
              </a:lnSpc>
              <a:spcBef>
                <a:spcPts val="1000"/>
              </a:spcBef>
              <a:spcAft>
                <a:spcPts val="0"/>
              </a:spcAft>
              <a:buClr>
                <a:schemeClr val="dk1"/>
              </a:buClr>
              <a:buSzPts val="2800"/>
              <a:buChar char="•"/>
            </a:pPr>
            <a:r>
              <a:rPr b="0" i="0" lang="pt-BR" sz="2800" u="none" strike="noStrike">
                <a:latin typeface="Calibri"/>
                <a:ea typeface="Calibri"/>
                <a:cs typeface="Calibri"/>
                <a:sym typeface="Calibri"/>
              </a:rPr>
              <a:t>Resultados: objetivos de comunicação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0" i="0" lang="pt-BR" sz="4400" u="none" strike="noStrike">
                <a:latin typeface="Calibri"/>
                <a:ea typeface="Calibri"/>
                <a:cs typeface="Calibri"/>
                <a:sym typeface="Calibri"/>
              </a:rPr>
              <a:t>Resultados dos Seminários: dia 3</a:t>
            </a:r>
            <a:endParaRPr/>
          </a:p>
        </p:txBody>
      </p:sp>
      <p:sp>
        <p:nvSpPr>
          <p:cNvPr id="144" name="Google Shape;14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590"/>
              <a:buNone/>
            </a:pPr>
            <a:r>
              <a:rPr b="1" i="0" lang="pt-BR" sz="2500" u="none" strike="noStrike">
                <a:latin typeface="Calibri"/>
                <a:ea typeface="Calibri"/>
                <a:cs typeface="Calibri"/>
                <a:sym typeface="Calibri"/>
              </a:rPr>
              <a:t>O que é incluído num plano específico de comportamento?</a:t>
            </a:r>
            <a:endParaRPr/>
          </a:p>
          <a:p>
            <a:pPr indent="-228600" lvl="0" marL="228600" rtl="0" algn="l">
              <a:lnSpc>
                <a:spcPct val="70000"/>
              </a:lnSpc>
              <a:spcBef>
                <a:spcPts val="1000"/>
              </a:spcBef>
              <a:spcAft>
                <a:spcPts val="0"/>
              </a:spcAft>
              <a:buClr>
                <a:schemeClr val="dk1"/>
              </a:buClr>
              <a:buSzPts val="2590"/>
              <a:buChar char="•"/>
            </a:pPr>
            <a:r>
              <a:rPr b="0" i="0" lang="pt-BR" sz="2500" u="none" strike="noStrike">
                <a:latin typeface="Calibri"/>
                <a:ea typeface="Calibri"/>
                <a:cs typeface="Calibri"/>
                <a:sym typeface="Calibri"/>
              </a:rPr>
              <a:t>Resultados: audiências-alvo, objetivos, promessas-chave, pontos de apoio, abordagens estratégicas</a:t>
            </a:r>
            <a:endParaRPr/>
          </a:p>
          <a:p>
            <a:pPr indent="-64135" lvl="0" marL="228600" rtl="0" algn="l">
              <a:lnSpc>
                <a:spcPct val="70000"/>
              </a:lnSpc>
              <a:spcBef>
                <a:spcPts val="1000"/>
              </a:spcBef>
              <a:spcAft>
                <a:spcPts val="0"/>
              </a:spcAft>
              <a:buClr>
                <a:schemeClr val="dk1"/>
              </a:buClr>
              <a:buSzPts val="2590"/>
              <a:buNone/>
            </a:pPr>
            <a:r>
              <a:t/>
            </a:r>
            <a:endParaRPr b="1" sz="2590"/>
          </a:p>
          <a:p>
            <a:pPr indent="0" lvl="0" marL="0" rtl="0" algn="l">
              <a:lnSpc>
                <a:spcPct val="70000"/>
              </a:lnSpc>
              <a:spcBef>
                <a:spcPts val="1000"/>
              </a:spcBef>
              <a:spcAft>
                <a:spcPts val="0"/>
              </a:spcAft>
              <a:buClr>
                <a:schemeClr val="dk1"/>
              </a:buClr>
              <a:buSzPts val="2590"/>
              <a:buNone/>
            </a:pPr>
            <a:r>
              <a:rPr b="1" i="0" lang="pt-BR" sz="2500" u="none" strike="noStrike">
                <a:latin typeface="Calibri"/>
                <a:ea typeface="Calibri"/>
                <a:cs typeface="Calibri"/>
                <a:sym typeface="Calibri"/>
              </a:rPr>
              <a:t>Que considerações práticas tornarão a implementação eficaz?</a:t>
            </a:r>
            <a:endParaRPr/>
          </a:p>
          <a:p>
            <a:pPr indent="-228600" lvl="0" marL="228600" rtl="0" algn="l">
              <a:lnSpc>
                <a:spcPct val="70000"/>
              </a:lnSpc>
              <a:spcBef>
                <a:spcPts val="1000"/>
              </a:spcBef>
              <a:spcAft>
                <a:spcPts val="0"/>
              </a:spcAft>
              <a:buClr>
                <a:schemeClr val="dk1"/>
              </a:buClr>
              <a:buSzPts val="2590"/>
              <a:buChar char="•"/>
            </a:pPr>
            <a:r>
              <a:rPr b="0" i="0" lang="pt-BR" sz="2500" u="none" strike="noStrike">
                <a:latin typeface="Calibri"/>
                <a:ea typeface="Calibri"/>
                <a:cs typeface="Calibri"/>
                <a:sym typeface="Calibri"/>
              </a:rPr>
              <a:t>Produção: destilação de experiências do Programa Nacional de Controlo da Malária e de parceiros e considerações articuladas para áreas de transmissão diferentes (quando aplicável)</a:t>
            </a:r>
            <a:endParaRPr/>
          </a:p>
          <a:p>
            <a:pPr indent="-64135" lvl="0" marL="228600" rtl="0" algn="l">
              <a:lnSpc>
                <a:spcPct val="70000"/>
              </a:lnSpc>
              <a:spcBef>
                <a:spcPts val="1000"/>
              </a:spcBef>
              <a:spcAft>
                <a:spcPts val="0"/>
              </a:spcAft>
              <a:buClr>
                <a:schemeClr val="dk1"/>
              </a:buClr>
              <a:buSzPts val="2590"/>
              <a:buNone/>
            </a:pPr>
            <a:r>
              <a:t/>
            </a:r>
            <a:endParaRPr b="1" sz="2590"/>
          </a:p>
          <a:p>
            <a:pPr indent="0" lvl="0" marL="0" rtl="0" algn="l">
              <a:lnSpc>
                <a:spcPct val="70000"/>
              </a:lnSpc>
              <a:spcBef>
                <a:spcPts val="1000"/>
              </a:spcBef>
              <a:spcAft>
                <a:spcPts val="0"/>
              </a:spcAft>
              <a:buClr>
                <a:schemeClr val="dk1"/>
              </a:buClr>
              <a:buSzPts val="2590"/>
              <a:buNone/>
            </a:pPr>
            <a:r>
              <a:rPr b="1" i="0" lang="pt-BR" sz="2500" u="none" strike="noStrike">
                <a:latin typeface="Calibri"/>
                <a:ea typeface="Calibri"/>
                <a:cs typeface="Calibri"/>
                <a:sym typeface="Calibri"/>
              </a:rPr>
              <a:t>Como saberemos se estamos a chegar onde queremos ir e como saberemos quando lá chegarmos? </a:t>
            </a:r>
            <a:endParaRPr sz="2590"/>
          </a:p>
          <a:p>
            <a:pPr indent="-228600" lvl="0" marL="228600" rtl="0" algn="l">
              <a:lnSpc>
                <a:spcPct val="70000"/>
              </a:lnSpc>
              <a:spcBef>
                <a:spcPts val="1000"/>
              </a:spcBef>
              <a:spcAft>
                <a:spcPts val="0"/>
              </a:spcAft>
              <a:buClr>
                <a:schemeClr val="dk1"/>
              </a:buClr>
              <a:buSzPts val="2590"/>
              <a:buChar char="•"/>
            </a:pPr>
            <a:r>
              <a:rPr b="0" i="0" lang="pt-BR" sz="2500" u="none" strike="noStrike">
                <a:latin typeface="Calibri"/>
                <a:ea typeface="Calibri"/>
                <a:cs typeface="Calibri"/>
                <a:sym typeface="Calibri"/>
              </a:rPr>
              <a:t>O plano de acompanhamento, avaliação e aprendizagem</a:t>
            </a:r>
            <a:endParaRPr/>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831850" y="534794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0" i="0" lang="pt-BR" sz="4000" u="none" strike="noStrike">
                <a:latin typeface="Calibri"/>
                <a:ea typeface="Calibri"/>
                <a:cs typeface="Calibri"/>
                <a:sym typeface="Calibri"/>
              </a:rPr>
              <a:t>Revisão dos dados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2020-11-04T19:26:32Z</dcterms:created>
</cp:coreProperties>
</file>