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2" roundtripDataSignature="AMtx7mg4mRtUQJtPymhlm+Sq0+SI9I7JT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F3771F9-6043-422E-AD1F-120316642BFE}">
  <a:tblStyle styleId="{3F3771F9-6043-422E-AD1F-120316642BFE}"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32"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drive/folders/1paJiNjmiHdVtfI25BZSCfpk1HV61ygcL?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20000"/>
              </a:lnSpc>
              <a:spcBef>
                <a:spcPts val="0"/>
              </a:spcBef>
              <a:spcAft>
                <a:spcPts val="1000"/>
              </a:spcAft>
              <a:buClr>
                <a:schemeClr val="dk1"/>
              </a:buClr>
              <a:buSzPts val="1100"/>
              <a:buFont typeface="Arial"/>
              <a:buNone/>
            </a:pPr>
            <a:r>
              <a:rPr b="0" i="0" lang="fr-FR" sz="1100" u="none" strike="noStrike">
                <a:solidFill>
                  <a:srgbClr val="545454"/>
                </a:solidFill>
                <a:highlight>
                  <a:srgbClr val="FFFFFF"/>
                </a:highlight>
                <a:latin typeface="Calibri"/>
                <a:ea typeface="Calibri"/>
                <a:cs typeface="Calibri"/>
                <a:sym typeface="Calibri"/>
              </a:rPr>
              <a:t>Cette ressource fait partie </a:t>
            </a:r>
            <a:r>
              <a:rPr b="0" i="0" lang="fr-FR" sz="1100" u="sng" strike="noStrike">
                <a:solidFill>
                  <a:srgbClr val="1155CC"/>
                </a:solidFill>
                <a:highlight>
                  <a:srgbClr val="FFFFFF"/>
                </a:highlight>
                <a:latin typeface="Calibri"/>
                <a:ea typeface="Calibri"/>
                <a:cs typeface="Calibri"/>
                <a:sym typeface="Calibri"/>
                <a:hlinkClick r:id="rId2">
                  <a:extLst>
                    <a:ext uri="{A12FA001-AC4F-418D-AE19-62706E023703}">
                      <ahyp:hlinkClr val="tx"/>
                    </a:ext>
                  </a:extLst>
                </a:hlinkClick>
              </a:rPr>
              <a:t>de la boîte à outils pour le développement de la stratégie de CSC en matière de paludisme</a:t>
            </a:r>
            <a:endParaRPr/>
          </a:p>
        </p:txBody>
      </p:sp>
      <p:sp>
        <p:nvSpPr>
          <p:cNvPr id="87" name="Google Shape;87;p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7" name="Google Shape;26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1" name="Google Shape;291;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9" name="Google Shape;319;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5" name="Google Shape;375;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03" name="Google Shape;403;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9" name="Shape 429"/>
        <p:cNvGrpSpPr/>
        <p:nvPr/>
      </p:nvGrpSpPr>
      <p:grpSpPr>
        <a:xfrm>
          <a:off x="0" y="0"/>
          <a:ext cx="0" cy="0"/>
          <a:chOff x="0" y="0"/>
          <a:chExt cx="0" cy="0"/>
        </a:xfrm>
      </p:grpSpPr>
      <p:sp>
        <p:nvSpPr>
          <p:cNvPr id="430" name="Google Shape;430;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31" name="Google Shape;431;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fr-FR" sz="1200" u="none" strike="noStrike">
                <a:latin typeface="Calibri"/>
                <a:ea typeface="Calibri"/>
                <a:cs typeface="Calibri"/>
                <a:sym typeface="Calibri"/>
              </a:rPr>
              <a:t>Combiner les points de données des diapositives précédentes, en ajoutant des polygones si nécessaire. Résumer les données sous forme narrative. </a:t>
            </a:r>
            <a:endParaRPr/>
          </a:p>
          <a:p>
            <a:pPr indent="0" lvl="0" marL="0" rtl="0" algn="l">
              <a:lnSpc>
                <a:spcPct val="100000"/>
              </a:lnSpc>
              <a:spcBef>
                <a:spcPts val="0"/>
              </a:spcBef>
              <a:spcAft>
                <a:spcPts val="0"/>
              </a:spcAft>
              <a:buSzPts val="1400"/>
              <a:buNone/>
            </a:pPr>
            <a:r>
              <a:t/>
            </a:r>
            <a:endParaRPr/>
          </a:p>
        </p:txBody>
      </p:sp>
      <p:sp>
        <p:nvSpPr>
          <p:cNvPr id="432" name="Google Shape;432;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4" name="Shape 474"/>
        <p:cNvGrpSpPr/>
        <p:nvPr/>
      </p:nvGrpSpPr>
      <p:grpSpPr>
        <a:xfrm>
          <a:off x="0" y="0"/>
          <a:ext cx="0" cy="0"/>
          <a:chOff x="0" y="0"/>
          <a:chExt cx="0" cy="0"/>
        </a:xfrm>
      </p:grpSpPr>
      <p:sp>
        <p:nvSpPr>
          <p:cNvPr id="475" name="Google Shape;475;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76" name="Google Shape;476;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1" name="Shape 551"/>
        <p:cNvGrpSpPr/>
        <p:nvPr/>
      </p:nvGrpSpPr>
      <p:grpSpPr>
        <a:xfrm>
          <a:off x="0" y="0"/>
          <a:ext cx="0" cy="0"/>
          <a:chOff x="0" y="0"/>
          <a:chExt cx="0" cy="0"/>
        </a:xfrm>
      </p:grpSpPr>
      <p:sp>
        <p:nvSpPr>
          <p:cNvPr id="552" name="Google Shape;552;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53" name="Google Shape;553;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1" i="0" lang="fr-FR" sz="1200" u="none" strike="noStrike">
                <a:solidFill>
                  <a:srgbClr val="000000"/>
                </a:solidFill>
                <a:latin typeface="Calibri"/>
                <a:ea typeface="Calibri"/>
                <a:cs typeface="Calibri"/>
                <a:sym typeface="Calibri"/>
              </a:rPr>
              <a:t>Sources :</a:t>
            </a:r>
            <a:endParaRPr b="0"/>
          </a:p>
          <a:p>
            <a:pPr indent="0" lvl="0" marL="0" rtl="0" algn="l">
              <a:lnSpc>
                <a:spcPct val="100000"/>
              </a:lnSpc>
              <a:spcBef>
                <a:spcPts val="0"/>
              </a:spcBef>
              <a:spcAft>
                <a:spcPts val="0"/>
              </a:spcAft>
              <a:buSzPts val="1400"/>
              <a:buNone/>
            </a:pPr>
            <a:r>
              <a:rPr b="0" i="0" lang="fr-FR" sz="1200" u="none" strike="noStrike">
                <a:solidFill>
                  <a:srgbClr val="000000"/>
                </a:solidFill>
                <a:latin typeface="Calibri"/>
                <a:ea typeface="Calibri"/>
                <a:cs typeface="Calibri"/>
                <a:sym typeface="Calibri"/>
              </a:rPr>
              <a:t>MICS 2016</a:t>
            </a:r>
            <a:endParaRPr b="0"/>
          </a:p>
          <a:p>
            <a:pPr indent="0" lvl="0" marL="0" rtl="0" algn="l">
              <a:lnSpc>
                <a:spcPct val="100000"/>
              </a:lnSpc>
              <a:spcBef>
                <a:spcPts val="0"/>
              </a:spcBef>
              <a:spcAft>
                <a:spcPts val="0"/>
              </a:spcAft>
              <a:buSzPts val="1400"/>
              <a:buNone/>
            </a:pPr>
            <a:r>
              <a:rPr b="0" i="0" lang="fr-FR" sz="1200" u="none" strike="noStrike">
                <a:solidFill>
                  <a:srgbClr val="000000"/>
                </a:solidFill>
                <a:latin typeface="Calibri"/>
                <a:ea typeface="Calibri"/>
                <a:cs typeface="Calibri"/>
                <a:sym typeface="Calibri"/>
              </a:rPr>
              <a:t>DHS 2011-2012</a:t>
            </a:r>
            <a:endParaRPr b="0"/>
          </a:p>
          <a:p>
            <a:pPr indent="0" lvl="0" marL="0" rtl="0" algn="l">
              <a:lnSpc>
                <a:spcPct val="100000"/>
              </a:lnSpc>
              <a:spcBef>
                <a:spcPts val="0"/>
              </a:spcBef>
              <a:spcAft>
                <a:spcPts val="0"/>
              </a:spcAft>
              <a:buSzPts val="1400"/>
              <a:buNone/>
            </a:pPr>
            <a:r>
              <a:rPr b="0" i="0" lang="fr-FR" sz="1200" u="none" strike="noStrike">
                <a:solidFill>
                  <a:srgbClr val="000000"/>
                </a:solidFill>
                <a:latin typeface="Calibri"/>
                <a:ea typeface="Calibri"/>
                <a:cs typeface="Calibri"/>
                <a:sym typeface="Calibri"/>
              </a:rPr>
              <a:t>MBS 2018</a:t>
            </a:r>
            <a:endParaRPr b="0"/>
          </a:p>
          <a:p>
            <a:pPr indent="0" lvl="0" marL="0" rtl="0" algn="l">
              <a:lnSpc>
                <a:spcPct val="100000"/>
              </a:lnSpc>
              <a:spcBef>
                <a:spcPts val="0"/>
              </a:spcBef>
              <a:spcAft>
                <a:spcPts val="0"/>
              </a:spcAft>
              <a:buSzPts val="1400"/>
              <a:buNone/>
            </a:pPr>
            <a:r>
              <a:rPr b="0" i="0" lang="fr-FR" sz="1200" u="none" strike="noStrike">
                <a:solidFill>
                  <a:srgbClr val="000000"/>
                </a:solidFill>
                <a:latin typeface="Calibri"/>
                <a:ea typeface="Calibri"/>
                <a:cs typeface="Calibri"/>
                <a:sym typeface="Calibri"/>
              </a:rPr>
              <a:t>KAP 2017</a:t>
            </a:r>
            <a:endParaRPr b="0"/>
          </a:p>
          <a:p>
            <a:pPr indent="0" lvl="0" marL="0" rtl="0" algn="l">
              <a:lnSpc>
                <a:spcPct val="100000"/>
              </a:lnSpc>
              <a:spcBef>
                <a:spcPts val="0"/>
              </a:spcBef>
              <a:spcAft>
                <a:spcPts val="0"/>
              </a:spcAft>
              <a:buSzPts val="1400"/>
              <a:buNone/>
            </a:pPr>
            <a:br>
              <a:rPr b="0" i="0" lang="fr-FR" sz="1200" u="none" strike="noStrike">
                <a:latin typeface="Calibri"/>
                <a:ea typeface="Calibri"/>
                <a:cs typeface="Calibri"/>
                <a:sym typeface="Calibri"/>
              </a:rPr>
            </a:br>
            <a:r>
              <a:rPr b="0" i="0" lang="fr-FR" sz="1200" u="none" strike="noStrike">
                <a:latin typeface="Calibri"/>
                <a:ea typeface="Calibri"/>
                <a:cs typeface="Calibri"/>
                <a:sym typeface="Calibri"/>
              </a:rPr>
              <a:t>Articles examinés par les pairs :</a:t>
            </a:r>
            <a:endParaRPr b="0"/>
          </a:p>
          <a:p>
            <a:pPr indent="0" lvl="0" marL="0" rtl="0" algn="l">
              <a:lnSpc>
                <a:spcPct val="100000"/>
              </a:lnSpc>
              <a:spcBef>
                <a:spcPts val="0"/>
              </a:spcBef>
              <a:spcAft>
                <a:spcPts val="0"/>
              </a:spcAft>
              <a:buSzPts val="1400"/>
              <a:buNone/>
            </a:pPr>
            <a:br>
              <a:rPr b="0" i="0" lang="fr-FR" sz="1200" u="none" strike="noStrike">
                <a:latin typeface="Calibri"/>
                <a:ea typeface="Calibri"/>
                <a:cs typeface="Calibri"/>
                <a:sym typeface="Calibri"/>
              </a:rPr>
            </a:br>
            <a:r>
              <a:rPr b="0" i="0" lang="fr-FR" sz="1200" u="none" strike="noStrike">
                <a:latin typeface="Calibri"/>
                <a:ea typeface="Calibri"/>
                <a:cs typeface="Calibri"/>
                <a:sym typeface="Calibri"/>
              </a:rPr>
              <a:t>Acray-Zengbé, P., Douba, A., Akani, C. B., Lepri Aka, N. B., Bahibo, I. H., Tanoh, A. M., Assi, S., Assohou, E. A. N., Ahoussou, K. M. E., Oussou, R. K., Kouamé, T. R. A. et Okoubo, G. (2019). Déterminants de l'utilisation des moustiquaires imprégnées d'insecticide chez les enfants de moins de 5 ans en Côte d'Ivoire : analyse des données de l'enquête démographique et de santé 2011-2012.</a:t>
            </a:r>
            <a:r>
              <a:rPr b="0" i="1" lang="fr-FR" sz="1200" u="none" strike="noStrike">
                <a:solidFill>
                  <a:srgbClr val="000000"/>
                </a:solidFill>
                <a:latin typeface="Calibri"/>
                <a:ea typeface="Calibri"/>
                <a:cs typeface="Calibri"/>
                <a:sym typeface="Calibri"/>
              </a:rPr>
              <a:t> Sciences de la santé et maladies, 20</a:t>
            </a:r>
            <a:r>
              <a:rPr b="0" i="0" lang="fr-FR" sz="1200" u="none" strike="noStrike">
                <a:latin typeface="Calibri"/>
                <a:ea typeface="Calibri"/>
                <a:cs typeface="Calibri"/>
                <a:sym typeface="Calibri"/>
              </a:rPr>
              <a:t>(1)</a:t>
            </a:r>
            <a:endParaRPr b="0"/>
          </a:p>
          <a:p>
            <a:pPr indent="0" lvl="0" marL="0" rtl="0" algn="l">
              <a:lnSpc>
                <a:spcPct val="100000"/>
              </a:lnSpc>
              <a:spcBef>
                <a:spcPts val="0"/>
              </a:spcBef>
              <a:spcAft>
                <a:spcPts val="0"/>
              </a:spcAft>
              <a:buSzPts val="1400"/>
              <a:buNone/>
            </a:pPr>
            <a:br>
              <a:rPr b="0" i="0" lang="fr-FR" sz="1200" u="none" strike="noStrike">
                <a:latin typeface="Calibri"/>
                <a:ea typeface="Calibri"/>
                <a:cs typeface="Calibri"/>
                <a:sym typeface="Calibri"/>
              </a:rPr>
            </a:br>
            <a:r>
              <a:rPr b="0" i="0" lang="fr-FR" sz="1200" u="none" strike="noStrike">
                <a:latin typeface="Calibri"/>
                <a:ea typeface="Calibri"/>
                <a:cs typeface="Calibri"/>
                <a:sym typeface="Calibri"/>
              </a:rPr>
              <a:t>Comoé CC, Ouattara AF, Raso G, Tanner M, Utzinger J, Koudou BG. Volonté d'utiliser un test de diagnostic rapide pour le paludisme dans une zone rurale du centre de la Côte d'Ivoire. </a:t>
            </a:r>
            <a:r>
              <a:rPr b="0" i="1" lang="fr-FR" sz="1200" u="none" strike="noStrike">
                <a:solidFill>
                  <a:srgbClr val="212121"/>
                </a:solidFill>
                <a:latin typeface="Calibri"/>
                <a:ea typeface="Calibri"/>
                <a:cs typeface="Calibri"/>
                <a:sym typeface="Calibri"/>
              </a:rPr>
              <a:t>BMC Santé publique</a:t>
            </a:r>
            <a:r>
              <a:rPr b="0" i="0" lang="fr-FR" sz="1200" u="none" strike="noStrike">
                <a:latin typeface="Calibri"/>
                <a:ea typeface="Calibri"/>
                <a:cs typeface="Calibri"/>
                <a:sym typeface="Calibri"/>
              </a:rPr>
              <a:t>. 2012;12:1089. Publié le 18 décembre 2012. doi:10.1186/1471-2458-12-1089</a:t>
            </a:r>
            <a:endParaRPr b="0"/>
          </a:p>
          <a:p>
            <a:pPr indent="0" lvl="0" marL="0" rtl="0" algn="l">
              <a:lnSpc>
                <a:spcPct val="100000"/>
              </a:lnSpc>
              <a:spcBef>
                <a:spcPts val="0"/>
              </a:spcBef>
              <a:spcAft>
                <a:spcPts val="0"/>
              </a:spcAft>
              <a:buSzPts val="1400"/>
              <a:buNone/>
            </a:pPr>
            <a:br>
              <a:rPr b="0" i="0" lang="fr-FR" sz="1200" u="none" strike="noStrike">
                <a:latin typeface="Calibri"/>
                <a:ea typeface="Calibri"/>
                <a:cs typeface="Calibri"/>
                <a:sym typeface="Calibri"/>
              </a:rPr>
            </a:br>
            <a:r>
              <a:rPr b="0" i="0" lang="fr-FR" sz="1200" u="none" strike="noStrike">
                <a:latin typeface="Calibri"/>
                <a:ea typeface="Calibri"/>
                <a:cs typeface="Calibri"/>
                <a:sym typeface="Calibri"/>
              </a:rPr>
              <a:t>De Plaen R, Seka ML, Koutoua A. Le riz, le vecteur et le soignant : les leçons d'une approche écosystémique de l'irrigation et du paludisme dans le nord de la Côte d'Ivoire. </a:t>
            </a:r>
            <a:r>
              <a:rPr b="0" i="1" lang="fr-FR" sz="1200" u="none" strike="noStrike">
                <a:solidFill>
                  <a:srgbClr val="212121"/>
                </a:solidFill>
                <a:latin typeface="Calibri"/>
                <a:ea typeface="Calibri"/>
                <a:cs typeface="Calibri"/>
                <a:sym typeface="Calibri"/>
              </a:rPr>
              <a:t>Acta Trop</a:t>
            </a:r>
            <a:r>
              <a:rPr b="0" i="0" lang="fr-FR" sz="1200" u="none" strike="noStrike">
                <a:latin typeface="Calibri"/>
                <a:ea typeface="Calibri"/>
                <a:cs typeface="Calibri"/>
                <a:sym typeface="Calibri"/>
              </a:rPr>
              <a:t>. 2004;89(2):135-146. doi:10.1016/j.actatropica.2003.09.018</a:t>
            </a:r>
            <a:endParaRPr b="0"/>
          </a:p>
          <a:p>
            <a:pPr indent="0" lvl="0" marL="0" rtl="0" algn="l">
              <a:lnSpc>
                <a:spcPct val="100000"/>
              </a:lnSpc>
              <a:spcBef>
                <a:spcPts val="0"/>
              </a:spcBef>
              <a:spcAft>
                <a:spcPts val="0"/>
              </a:spcAft>
              <a:buSzPts val="1400"/>
              <a:buNone/>
            </a:pPr>
            <a:br>
              <a:rPr b="0" i="0" lang="fr-FR" sz="1200" u="none" strike="noStrike">
                <a:latin typeface="Calibri"/>
                <a:ea typeface="Calibri"/>
                <a:cs typeface="Calibri"/>
                <a:sym typeface="Calibri"/>
              </a:rPr>
            </a:br>
            <a:r>
              <a:rPr b="0" i="0" lang="fr-FR" sz="1200" u="none" strike="noStrike">
                <a:latin typeface="Calibri"/>
                <a:ea typeface="Calibri"/>
                <a:cs typeface="Calibri"/>
                <a:sym typeface="Calibri"/>
              </a:rPr>
              <a:t>Koudou BG, Ghattas H, Essé C, et al. L'utilisation de moustiquaires imprégnées d'insecticide pour réduire la morbidité due au paludisme chez les enfants âgés de 6 à 59 mois, dans une zone de forte transmission du paludisme dans le centre de la Côte d'Ivoire. Vecteurs parasitaires. 2010;3:91. Publié le 22 septembre 2010. doi:10.1186/1756-3305-3-91</a:t>
            </a:r>
            <a:endParaRPr b="0"/>
          </a:p>
          <a:p>
            <a:pPr indent="0" lvl="0" marL="0" rtl="0" algn="l">
              <a:lnSpc>
                <a:spcPct val="100000"/>
              </a:lnSpc>
              <a:spcBef>
                <a:spcPts val="0"/>
              </a:spcBef>
              <a:spcAft>
                <a:spcPts val="0"/>
              </a:spcAft>
              <a:buSzPts val="1400"/>
              <a:buNone/>
            </a:pPr>
            <a:br>
              <a:rPr b="0" i="0" lang="fr-FR" sz="1200" u="none" strike="noStrike">
                <a:latin typeface="Calibri"/>
                <a:ea typeface="Calibri"/>
                <a:cs typeface="Calibri"/>
                <a:sym typeface="Calibri"/>
              </a:rPr>
            </a:br>
            <a:r>
              <a:rPr b="0" i="0" lang="fr-FR" sz="1200" u="none" strike="noStrike">
                <a:latin typeface="Calibri"/>
                <a:ea typeface="Calibri"/>
                <a:cs typeface="Calibri"/>
                <a:sym typeface="Calibri"/>
              </a:rPr>
              <a:t>Ouattara AF, Dagnogo M, Constant EA, et al. Transmission du paludisme en relation avec la distribution et la couverture des moustiquaires imprégnées d'insecticide de longue durée dans le centre de la Côte d'Ivoire. </a:t>
            </a:r>
            <a:r>
              <a:rPr b="0" i="1" lang="fr-FR" sz="1200" u="none" strike="noStrike">
                <a:solidFill>
                  <a:srgbClr val="000000"/>
                </a:solidFill>
                <a:latin typeface="Calibri"/>
                <a:ea typeface="Calibri"/>
                <a:cs typeface="Calibri"/>
                <a:sym typeface="Calibri"/>
              </a:rPr>
              <a:t>Malar J</a:t>
            </a:r>
            <a:r>
              <a:rPr b="0" i="0" lang="fr-FR" sz="1200" u="none" strike="noStrike">
                <a:latin typeface="Calibri"/>
                <a:ea typeface="Calibri"/>
                <a:cs typeface="Calibri"/>
                <a:sym typeface="Calibri"/>
              </a:rPr>
              <a:t>. 2014;13:109. Publié le 19 mars 2014. doi:10.1186/1475-2875-13-109</a:t>
            </a:r>
            <a:endParaRPr b="0"/>
          </a:p>
          <a:p>
            <a:pPr indent="0" lvl="0" marL="0" rtl="0" algn="l">
              <a:lnSpc>
                <a:spcPct val="100000"/>
              </a:lnSpc>
              <a:spcBef>
                <a:spcPts val="0"/>
              </a:spcBef>
              <a:spcAft>
                <a:spcPts val="0"/>
              </a:spcAft>
              <a:buSzPts val="1400"/>
              <a:buNone/>
            </a:pPr>
            <a:br>
              <a:rPr b="0" i="0" lang="fr-FR" sz="1200" u="none" strike="noStrike">
                <a:latin typeface="Calibri"/>
                <a:ea typeface="Calibri"/>
                <a:cs typeface="Calibri"/>
                <a:sym typeface="Calibri"/>
              </a:rPr>
            </a:br>
            <a:r>
              <a:rPr b="0" i="0" lang="fr-FR" sz="1200" u="none" strike="noStrike">
                <a:latin typeface="Calibri"/>
                <a:ea typeface="Calibri"/>
                <a:cs typeface="Calibri"/>
                <a:sym typeface="Calibri"/>
              </a:rPr>
              <a:t>Touré OA, Kone PL, Coulibaly MA, et al. Couverture et efficacité du traitement préventif intermittent à la sulfadoxine pyriméthamine contre le paludisme pendant la grossesse en Côte d'Ivoire cinq ans après sa mise en œuvre. </a:t>
            </a:r>
            <a:r>
              <a:rPr b="0" i="1" lang="fr-FR" sz="1200" u="none" strike="noStrike">
                <a:solidFill>
                  <a:srgbClr val="303030"/>
                </a:solidFill>
                <a:latin typeface="Calibri"/>
                <a:ea typeface="Calibri"/>
                <a:cs typeface="Calibri"/>
                <a:sym typeface="Calibri"/>
              </a:rPr>
              <a:t>Vecteurs parasitaires</a:t>
            </a:r>
            <a:r>
              <a:rPr b="0" i="0" lang="fr-FR" sz="1200" u="none" strike="noStrike">
                <a:latin typeface="Calibri"/>
                <a:ea typeface="Calibri"/>
                <a:cs typeface="Calibri"/>
                <a:sym typeface="Calibri"/>
              </a:rPr>
              <a:t>. 2014;7:495. Publié le 20 novembre 2014. doi:10.1186/s13071-014-0495-5</a:t>
            </a:r>
            <a:endParaRPr b="0"/>
          </a:p>
          <a:p>
            <a:pPr indent="0" lvl="0" marL="0" rtl="0" algn="l">
              <a:lnSpc>
                <a:spcPct val="100000"/>
              </a:lnSpc>
              <a:spcBef>
                <a:spcPts val="0"/>
              </a:spcBef>
              <a:spcAft>
                <a:spcPts val="0"/>
              </a:spcAft>
              <a:buSzPts val="1400"/>
              <a:buNone/>
            </a:pPr>
            <a:br>
              <a:rPr b="0" lang="fr-FR"/>
            </a:br>
            <a:endParaRPr/>
          </a:p>
        </p:txBody>
      </p:sp>
      <p:sp>
        <p:nvSpPr>
          <p:cNvPr id="554" name="Google Shape;554;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5" name="Shape 595"/>
        <p:cNvGrpSpPr/>
        <p:nvPr/>
      </p:nvGrpSpPr>
      <p:grpSpPr>
        <a:xfrm>
          <a:off x="0" y="0"/>
          <a:ext cx="0" cy="0"/>
          <a:chOff x="0" y="0"/>
          <a:chExt cx="0" cy="0"/>
        </a:xfrm>
      </p:grpSpPr>
      <p:sp>
        <p:nvSpPr>
          <p:cNvPr id="596" name="Google Shape;596;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97" name="Google Shape;597;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b="1" i="0" lang="fr-FR" sz="1200" u="none" strike="noStrike">
                <a:latin typeface="Calibri"/>
                <a:ea typeface="Calibri"/>
                <a:cs typeface="Calibri"/>
                <a:sym typeface="Calibri"/>
              </a:rPr>
              <a:t>Sources :</a:t>
            </a:r>
            <a:endParaRPr/>
          </a:p>
          <a:p>
            <a:pPr indent="0" lvl="0" marL="0" rtl="0" algn="l">
              <a:lnSpc>
                <a:spcPct val="100000"/>
              </a:lnSpc>
              <a:spcBef>
                <a:spcPts val="0"/>
              </a:spcBef>
              <a:spcAft>
                <a:spcPts val="0"/>
              </a:spcAft>
              <a:buClr>
                <a:schemeClr val="dk1"/>
              </a:buClr>
              <a:buSzPts val="1100"/>
              <a:buFont typeface="Arial"/>
              <a:buNone/>
            </a:pPr>
            <a:r>
              <a:rPr b="0" i="0" lang="fr-FR" sz="1200" u="none" strike="noStrike">
                <a:latin typeface="Calibri"/>
                <a:ea typeface="Calibri"/>
                <a:cs typeface="Calibri"/>
                <a:sym typeface="Calibri"/>
              </a:rPr>
              <a:t>MICS 2016 (violet)</a:t>
            </a:r>
            <a:endParaRPr/>
          </a:p>
          <a:p>
            <a:pPr indent="0" lvl="0" marL="0" rtl="0" algn="l">
              <a:lnSpc>
                <a:spcPct val="100000"/>
              </a:lnSpc>
              <a:spcBef>
                <a:spcPts val="0"/>
              </a:spcBef>
              <a:spcAft>
                <a:spcPts val="0"/>
              </a:spcAft>
              <a:buClr>
                <a:schemeClr val="dk1"/>
              </a:buClr>
              <a:buSzPts val="1100"/>
              <a:buFont typeface="Arial"/>
              <a:buNone/>
            </a:pPr>
            <a:r>
              <a:rPr b="0" i="0" lang="fr-FR" sz="1200" u="none" strike="noStrike">
                <a:latin typeface="Calibri"/>
                <a:ea typeface="Calibri"/>
                <a:cs typeface="Calibri"/>
                <a:sym typeface="Calibri"/>
              </a:rPr>
              <a:t>DHS 2011-2012 (gris)</a:t>
            </a:r>
            <a:endParaRPr/>
          </a:p>
          <a:p>
            <a:pPr indent="0" lvl="0" marL="0" rtl="0" algn="l">
              <a:lnSpc>
                <a:spcPct val="100000"/>
              </a:lnSpc>
              <a:spcBef>
                <a:spcPts val="0"/>
              </a:spcBef>
              <a:spcAft>
                <a:spcPts val="0"/>
              </a:spcAft>
              <a:buClr>
                <a:schemeClr val="dk1"/>
              </a:buClr>
              <a:buSzPts val="1100"/>
              <a:buFont typeface="Arial"/>
              <a:buNone/>
            </a:pPr>
            <a:r>
              <a:rPr b="0" i="0" lang="fr-FR" sz="1200" u="none" strike="noStrike">
                <a:latin typeface="Calibri"/>
                <a:ea typeface="Calibri"/>
                <a:cs typeface="Calibri"/>
                <a:sym typeface="Calibri"/>
              </a:rPr>
              <a:t>MBS 2018 (bleu)</a:t>
            </a:r>
            <a:endParaRPr/>
          </a:p>
          <a:p>
            <a:pPr indent="0" lvl="0" marL="0" rtl="0" algn="l">
              <a:lnSpc>
                <a:spcPct val="100000"/>
              </a:lnSpc>
              <a:spcBef>
                <a:spcPts val="0"/>
              </a:spcBef>
              <a:spcAft>
                <a:spcPts val="0"/>
              </a:spcAft>
              <a:buClr>
                <a:schemeClr val="dk1"/>
              </a:buClr>
              <a:buSzPts val="1100"/>
              <a:buFont typeface="Arial"/>
              <a:buNone/>
            </a:pPr>
            <a:r>
              <a:rPr b="0" i="0" lang="fr-FR" sz="1200" u="none" strike="noStrike">
                <a:latin typeface="Calibri"/>
                <a:ea typeface="Calibri"/>
                <a:cs typeface="Calibri"/>
                <a:sym typeface="Calibri"/>
              </a:rPr>
              <a:t>KAP 2017 (orange)</a:t>
            </a:r>
            <a:endParaRPr/>
          </a:p>
          <a:p>
            <a:pPr indent="0" lvl="0" marL="0" rtl="0" algn="l">
              <a:lnSpc>
                <a:spcPct val="100000"/>
              </a:lnSpc>
              <a:spcBef>
                <a:spcPts val="0"/>
              </a:spcBef>
              <a:spcAft>
                <a:spcPts val="0"/>
              </a:spcAft>
              <a:buSzPts val="1400"/>
              <a:buNone/>
            </a:pPr>
            <a:br>
              <a:rPr b="0" i="0" lang="fr-FR" sz="1200" u="none" strike="noStrike">
                <a:latin typeface="Calibri"/>
                <a:ea typeface="Calibri"/>
                <a:cs typeface="Calibri"/>
                <a:sym typeface="Calibri"/>
              </a:rPr>
            </a:br>
            <a:r>
              <a:rPr b="0" i="0" lang="fr-FR" sz="1200" u="none" strike="noStrike">
                <a:latin typeface="Calibri"/>
                <a:ea typeface="Calibri"/>
                <a:cs typeface="Calibri"/>
                <a:sym typeface="Calibri"/>
              </a:rPr>
              <a:t>Articles examinés par les pairs :</a:t>
            </a:r>
            <a:endParaRPr b="0"/>
          </a:p>
          <a:p>
            <a:pPr indent="0" lvl="0" marL="0" rtl="0" algn="l">
              <a:lnSpc>
                <a:spcPct val="100000"/>
              </a:lnSpc>
              <a:spcBef>
                <a:spcPts val="0"/>
              </a:spcBef>
              <a:spcAft>
                <a:spcPts val="0"/>
              </a:spcAft>
              <a:buSzPts val="1400"/>
              <a:buNone/>
            </a:pPr>
            <a:br>
              <a:rPr b="0" i="0" lang="fr-FR" sz="1200" u="none" strike="noStrike">
                <a:latin typeface="Calibri"/>
                <a:ea typeface="Calibri"/>
                <a:cs typeface="Calibri"/>
                <a:sym typeface="Calibri"/>
              </a:rPr>
            </a:br>
            <a:r>
              <a:rPr b="0" i="0" lang="fr-FR" sz="1200" u="none" strike="noStrike">
                <a:latin typeface="Calibri"/>
                <a:ea typeface="Calibri"/>
                <a:cs typeface="Calibri"/>
                <a:sym typeface="Calibri"/>
              </a:rPr>
              <a:t>Acray-Zengbé, P., Douba, A., Akani, C. B., Lepri Aka, N. B., Bahibo, I. H., Tanoh, A. M., Assi, S., Assohou, E. A. N., Ahoussou, K. M. E., Oussou, R. K., Kouamé, T. R. A. et Okoubo, G. (2019). Déterminants de l'utilisation des moustiquaires imprégnées d'insecticide chez les enfants de moins de 5 ans en Côte d'Ivoire : analyse des données de l'enquête démographique et de santé 2011-2012.</a:t>
            </a:r>
            <a:r>
              <a:rPr b="0" i="1" lang="fr-FR" sz="1200" u="none" strike="noStrike">
                <a:solidFill>
                  <a:srgbClr val="000000"/>
                </a:solidFill>
                <a:latin typeface="Calibri"/>
                <a:ea typeface="Calibri"/>
                <a:cs typeface="Calibri"/>
                <a:sym typeface="Calibri"/>
              </a:rPr>
              <a:t> Sciences de la santé et maladies, 20</a:t>
            </a:r>
            <a:r>
              <a:rPr b="0" i="0" lang="fr-FR" sz="1200" u="none" strike="noStrike">
                <a:latin typeface="Calibri"/>
                <a:ea typeface="Calibri"/>
                <a:cs typeface="Calibri"/>
                <a:sym typeface="Calibri"/>
              </a:rPr>
              <a:t>(1)</a:t>
            </a:r>
            <a:endParaRPr b="0"/>
          </a:p>
          <a:p>
            <a:pPr indent="0" lvl="0" marL="0" rtl="0" algn="l">
              <a:lnSpc>
                <a:spcPct val="100000"/>
              </a:lnSpc>
              <a:spcBef>
                <a:spcPts val="0"/>
              </a:spcBef>
              <a:spcAft>
                <a:spcPts val="0"/>
              </a:spcAft>
              <a:buSzPts val="1400"/>
              <a:buNone/>
            </a:pPr>
            <a:br>
              <a:rPr b="0" i="0" lang="fr-FR" sz="1200" u="none" strike="noStrike">
                <a:latin typeface="Calibri"/>
                <a:ea typeface="Calibri"/>
                <a:cs typeface="Calibri"/>
                <a:sym typeface="Calibri"/>
              </a:rPr>
            </a:br>
            <a:r>
              <a:rPr b="0" i="0" lang="fr-FR" sz="1200" u="none" strike="noStrike">
                <a:latin typeface="Calibri"/>
                <a:ea typeface="Calibri"/>
                <a:cs typeface="Calibri"/>
                <a:sym typeface="Calibri"/>
              </a:rPr>
              <a:t>Comoé CC, Ouattara AF, Raso G, Tanner M, Utzinger J, Koudou BG. Volonté d'utiliser un test de diagnostic rapide pour le paludisme dans une zone rurale du centre de la Côte d'Ivoire. </a:t>
            </a:r>
            <a:r>
              <a:rPr b="0" i="1" lang="fr-FR" sz="1200" u="none" strike="noStrike">
                <a:solidFill>
                  <a:srgbClr val="212121"/>
                </a:solidFill>
                <a:latin typeface="Calibri"/>
                <a:ea typeface="Calibri"/>
                <a:cs typeface="Calibri"/>
                <a:sym typeface="Calibri"/>
              </a:rPr>
              <a:t>BMC Santé publique</a:t>
            </a:r>
            <a:r>
              <a:rPr b="0" i="0" lang="fr-FR" sz="1200" u="none" strike="noStrike">
                <a:latin typeface="Calibri"/>
                <a:ea typeface="Calibri"/>
                <a:cs typeface="Calibri"/>
                <a:sym typeface="Calibri"/>
              </a:rPr>
              <a:t>. 2012;12:1089. Publié le 18 décembre 2012. doi:10.1186/1471-2458-12-1089</a:t>
            </a:r>
            <a:endParaRPr b="0"/>
          </a:p>
          <a:p>
            <a:pPr indent="0" lvl="0" marL="0" rtl="0" algn="l">
              <a:lnSpc>
                <a:spcPct val="100000"/>
              </a:lnSpc>
              <a:spcBef>
                <a:spcPts val="0"/>
              </a:spcBef>
              <a:spcAft>
                <a:spcPts val="0"/>
              </a:spcAft>
              <a:buSzPts val="1400"/>
              <a:buNone/>
            </a:pPr>
            <a:br>
              <a:rPr b="0" i="0" lang="fr-FR" sz="1200" u="none" strike="noStrike">
                <a:latin typeface="Calibri"/>
                <a:ea typeface="Calibri"/>
                <a:cs typeface="Calibri"/>
                <a:sym typeface="Calibri"/>
              </a:rPr>
            </a:br>
            <a:r>
              <a:rPr b="0" i="0" lang="fr-FR" sz="1200" u="none" strike="noStrike">
                <a:latin typeface="Calibri"/>
                <a:ea typeface="Calibri"/>
                <a:cs typeface="Calibri"/>
                <a:sym typeface="Calibri"/>
              </a:rPr>
              <a:t>De Plaen R, Seka ML, Koutoua A. Le riz, le vecteur et le soignant : les leçons d'une approche écosystémique de l'irrigation et du paludisme dans le nord de la Côte d'Ivoire. </a:t>
            </a:r>
            <a:r>
              <a:rPr b="0" i="1" lang="fr-FR" sz="1200" u="none" strike="noStrike">
                <a:solidFill>
                  <a:srgbClr val="212121"/>
                </a:solidFill>
                <a:latin typeface="Calibri"/>
                <a:ea typeface="Calibri"/>
                <a:cs typeface="Calibri"/>
                <a:sym typeface="Calibri"/>
              </a:rPr>
              <a:t>Acta Trop</a:t>
            </a:r>
            <a:r>
              <a:rPr b="0" i="0" lang="fr-FR" sz="1200" u="none" strike="noStrike">
                <a:latin typeface="Calibri"/>
                <a:ea typeface="Calibri"/>
                <a:cs typeface="Calibri"/>
                <a:sym typeface="Calibri"/>
              </a:rPr>
              <a:t>. 2004;89(2):135-146. doi:10.1016/j.actatropica.2003.09.018</a:t>
            </a:r>
            <a:endParaRPr b="0"/>
          </a:p>
          <a:p>
            <a:pPr indent="0" lvl="0" marL="0" rtl="0" algn="l">
              <a:lnSpc>
                <a:spcPct val="100000"/>
              </a:lnSpc>
              <a:spcBef>
                <a:spcPts val="0"/>
              </a:spcBef>
              <a:spcAft>
                <a:spcPts val="0"/>
              </a:spcAft>
              <a:buSzPts val="1400"/>
              <a:buNone/>
            </a:pPr>
            <a:br>
              <a:rPr b="0" i="0" lang="fr-FR" sz="1200" u="none" strike="noStrike">
                <a:latin typeface="Calibri"/>
                <a:ea typeface="Calibri"/>
                <a:cs typeface="Calibri"/>
                <a:sym typeface="Calibri"/>
              </a:rPr>
            </a:br>
            <a:r>
              <a:rPr b="0" i="0" lang="fr-FR" sz="1200" u="none" strike="noStrike">
                <a:latin typeface="Calibri"/>
                <a:ea typeface="Calibri"/>
                <a:cs typeface="Calibri"/>
                <a:sym typeface="Calibri"/>
              </a:rPr>
              <a:t>Koudou BG, Ghattas H, Essé C, et al. L'utilisation de moustiquaires imprégnées d'insecticide pour réduire la morbidité due au paludisme chez les enfants âgés de 6 à 59 mois, dans une zone de forte transmission du paludisme dans le centre de la Côte d'Ivoire. Vecteurs parasitaires. 2010;3:91. Publié le 22 septembre 2010. doi:10.1186/1756-3305-3-91</a:t>
            </a:r>
            <a:endParaRPr b="0"/>
          </a:p>
          <a:p>
            <a:pPr indent="0" lvl="0" marL="0" rtl="0" algn="l">
              <a:lnSpc>
                <a:spcPct val="100000"/>
              </a:lnSpc>
              <a:spcBef>
                <a:spcPts val="0"/>
              </a:spcBef>
              <a:spcAft>
                <a:spcPts val="0"/>
              </a:spcAft>
              <a:buSzPts val="1400"/>
              <a:buNone/>
            </a:pPr>
            <a:br>
              <a:rPr b="0" i="0" lang="fr-FR" sz="1200" u="none" strike="noStrike">
                <a:latin typeface="Calibri"/>
                <a:ea typeface="Calibri"/>
                <a:cs typeface="Calibri"/>
                <a:sym typeface="Calibri"/>
              </a:rPr>
            </a:br>
            <a:r>
              <a:rPr b="0" i="0" lang="fr-FR" sz="1200" u="none" strike="noStrike">
                <a:latin typeface="Calibri"/>
                <a:ea typeface="Calibri"/>
                <a:cs typeface="Calibri"/>
                <a:sym typeface="Calibri"/>
              </a:rPr>
              <a:t>Ouattara AF, Dagnogo M, Constant EA, et al. Transmission du paludisme en relation avec la distribution et la couverture des moustiquaires imprégnées d'insecticide de longue durée dans le centre de la Côte d'Ivoire. </a:t>
            </a:r>
            <a:r>
              <a:rPr b="0" i="1" lang="fr-FR" sz="1200" u="none" strike="noStrike">
                <a:solidFill>
                  <a:srgbClr val="000000"/>
                </a:solidFill>
                <a:latin typeface="Calibri"/>
                <a:ea typeface="Calibri"/>
                <a:cs typeface="Calibri"/>
                <a:sym typeface="Calibri"/>
              </a:rPr>
              <a:t>Malar J</a:t>
            </a:r>
            <a:r>
              <a:rPr b="0" i="0" lang="fr-FR" sz="1200" u="none" strike="noStrike">
                <a:latin typeface="Calibri"/>
                <a:ea typeface="Calibri"/>
                <a:cs typeface="Calibri"/>
                <a:sym typeface="Calibri"/>
              </a:rPr>
              <a:t>. 2014;13:109. Publié le 19 mars 2014. doi:10.1186/1475-2875-13-109</a:t>
            </a:r>
            <a:endParaRPr b="0"/>
          </a:p>
          <a:p>
            <a:pPr indent="0" lvl="0" marL="0" rtl="0" algn="l">
              <a:lnSpc>
                <a:spcPct val="100000"/>
              </a:lnSpc>
              <a:spcBef>
                <a:spcPts val="0"/>
              </a:spcBef>
              <a:spcAft>
                <a:spcPts val="0"/>
              </a:spcAft>
              <a:buSzPts val="1400"/>
              <a:buNone/>
            </a:pPr>
            <a:br>
              <a:rPr b="0" i="0" lang="fr-FR" sz="1200" u="none" strike="noStrike">
                <a:latin typeface="Calibri"/>
                <a:ea typeface="Calibri"/>
                <a:cs typeface="Calibri"/>
                <a:sym typeface="Calibri"/>
              </a:rPr>
            </a:br>
            <a:r>
              <a:rPr b="0" i="0" lang="fr-FR" sz="1200" u="none" strike="noStrike">
                <a:latin typeface="Calibri"/>
                <a:ea typeface="Calibri"/>
                <a:cs typeface="Calibri"/>
                <a:sym typeface="Calibri"/>
              </a:rPr>
              <a:t>Touré OA, Kone PL, Coulibaly MA, et al. Couverture et efficacité du traitement préventif intermittent à la sulfadoxine pyriméthamine contre le paludisme pendant la grossesse en Côte d'Ivoire cinq ans après sa mise en œuvre. </a:t>
            </a:r>
            <a:r>
              <a:rPr b="0" i="1" lang="fr-FR" sz="1200" u="none" strike="noStrike">
                <a:solidFill>
                  <a:srgbClr val="303030"/>
                </a:solidFill>
                <a:latin typeface="Calibri"/>
                <a:ea typeface="Calibri"/>
                <a:cs typeface="Calibri"/>
                <a:sym typeface="Calibri"/>
              </a:rPr>
              <a:t>Vecteurs parasitaires</a:t>
            </a:r>
            <a:r>
              <a:rPr b="0" i="0" lang="fr-FR" sz="1200" u="none" strike="noStrike">
                <a:latin typeface="Calibri"/>
                <a:ea typeface="Calibri"/>
                <a:cs typeface="Calibri"/>
                <a:sym typeface="Calibri"/>
              </a:rPr>
              <a:t>. 2014;7:495. Publié le 20 novembre 2014. doi:10.1186/s13071-014-0495-5</a:t>
            </a:r>
            <a:endParaRPr b="0"/>
          </a:p>
          <a:p>
            <a:pPr indent="0" lvl="0" marL="0" rtl="0" algn="l">
              <a:lnSpc>
                <a:spcPct val="100000"/>
              </a:lnSpc>
              <a:spcBef>
                <a:spcPts val="0"/>
              </a:spcBef>
              <a:spcAft>
                <a:spcPts val="0"/>
              </a:spcAft>
              <a:buSzPts val="1400"/>
              <a:buNone/>
            </a:pPr>
            <a:br>
              <a:rPr b="0" lang="fr-FR"/>
            </a:br>
            <a:endParaRPr/>
          </a:p>
        </p:txBody>
      </p:sp>
      <p:sp>
        <p:nvSpPr>
          <p:cNvPr id="598" name="Google Shape;598;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3" name="Google Shape;9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3" name="Shape 673"/>
        <p:cNvGrpSpPr/>
        <p:nvPr/>
      </p:nvGrpSpPr>
      <p:grpSpPr>
        <a:xfrm>
          <a:off x="0" y="0"/>
          <a:ext cx="0" cy="0"/>
          <a:chOff x="0" y="0"/>
          <a:chExt cx="0" cy="0"/>
        </a:xfrm>
      </p:grpSpPr>
      <p:sp>
        <p:nvSpPr>
          <p:cNvPr id="674" name="Google Shape;674;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b="0" i="0" lang="fr-FR" sz="1100" u="none" strike="noStrike">
                <a:solidFill>
                  <a:srgbClr val="262626"/>
                </a:solidFill>
                <a:latin typeface="Arial"/>
                <a:ea typeface="Arial"/>
                <a:cs typeface="Arial"/>
                <a:sym typeface="Arial"/>
              </a:rPr>
              <a:t>Résumez les connaissances, les attitudes, les risques perçus et l'efficacité, ainsi que les données sur les normes sociales incluses dans l'enquête sur les comportements en matière de paludisme ; les enquêtes sur les connaissances, les attitudes et les pratiques ; les rapports de programmes ; ou les études de recherche qui décrivent ces déterminants de l'utilisation des MII. Décrivez tout ce qui est connu à propos des obstacles ou des facilitateurs de l'utilisation des MII, y compris les détails pertinents liés à la qualité de la prestation de services. Il s'agit simplement de résumer les indicateurs organisés dans les diapositives précédentes sous forme de paragraphes. </a:t>
            </a:r>
            <a:endParaRPr/>
          </a:p>
        </p:txBody>
      </p:sp>
      <p:sp>
        <p:nvSpPr>
          <p:cNvPr id="675" name="Google Shape;675;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9" name="Shape 679"/>
        <p:cNvGrpSpPr/>
        <p:nvPr/>
      </p:nvGrpSpPr>
      <p:grpSpPr>
        <a:xfrm>
          <a:off x="0" y="0"/>
          <a:ext cx="0" cy="0"/>
          <a:chOff x="0" y="0"/>
          <a:chExt cx="0" cy="0"/>
        </a:xfrm>
      </p:grpSpPr>
      <p:sp>
        <p:nvSpPr>
          <p:cNvPr id="680" name="Google Shape;680;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81" name="Google Shape;681;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rPr b="0" i="0" lang="fr-FR" sz="1200" u="none" strike="noStrike">
                <a:latin typeface="Calibri"/>
                <a:ea typeface="Calibri"/>
                <a:cs typeface="Calibri"/>
                <a:sym typeface="Calibri"/>
              </a:rPr>
              <a:t>Chaque section d'intervention doit contenir une forme d'analyse du public afin d'identifier et de comprendre les groupes prioritaires et influents. Cette analyse doit décrire les caractéristiques primaires, secondaires et tertiaires du public en fonction de chaque comportement. Les caractéristiques sociodémographiques (sexe, âge, langue, etc.) et psychosociales (personnalité, attitudes, croyances, valeurs, émotions, etc.) doivent être décrites, ainsi que toutes les données disponibles sur les habitudes de consommation des médias, l'exposition aux messages et le rappel des messages parmi des sous-groupes spécifiques. Inclure des données pertinentes relatives à l'impact du genre sur la capacité à changer de comportement. </a:t>
            </a:r>
            <a:endParaRPr/>
          </a:p>
          <a:p>
            <a:pPr indent="0" lvl="0" marL="0" rtl="0" algn="l">
              <a:lnSpc>
                <a:spcPct val="100000"/>
              </a:lnSpc>
              <a:spcBef>
                <a:spcPts val="0"/>
              </a:spcBef>
              <a:spcAft>
                <a:spcPts val="0"/>
              </a:spcAft>
              <a:buClr>
                <a:schemeClr val="dk1"/>
              </a:buClr>
              <a:buSzPts val="1200"/>
              <a:buFont typeface="Calibri"/>
              <a:buNone/>
            </a:pPr>
            <a:r>
              <a:rPr b="0" i="0" lang="fr-FR" sz="1200" u="none" strike="noStrike">
                <a:latin typeface="Calibri"/>
                <a:ea typeface="Calibri"/>
                <a:cs typeface="Calibri"/>
                <a:sym typeface="Calibri"/>
              </a:rPr>
              <a:t>Les approches stratégiques doivent décrire comment atteindre et influencer au mieux chaque public.  En suivant le modèle socio-écologique, utiliser l'analyse du public cible pour préciser comment atteindre et influencer chaque public au niveau structurel, social et individuel. L'influence sur les changements structurels, sociaux et individuels peut être le résultat d'approches basées ou non sur la communication. Les orientations suivantes sont axées sur les approches fondées sur la communication.  L'utilisation de différentes approches ou niveaux d'influence pour modifier les comportements est basée sur le modèle socio-écologique, une combinaison de théories qui expliquent le processus dynamique par lequel non seulement l'environnement physique et social immédiat, mais aussi des facteurs sociaux, politiques, économiques (structurels) plus larges influencent les croyances et les attitudes.</a:t>
            </a:r>
            <a:endParaRPr/>
          </a:p>
          <a:p>
            <a:pPr indent="0" lvl="0" marL="0" rtl="0" algn="l">
              <a:lnSpc>
                <a:spcPct val="100000"/>
              </a:lnSpc>
              <a:spcBef>
                <a:spcPts val="0"/>
              </a:spcBef>
              <a:spcAft>
                <a:spcPts val="0"/>
              </a:spcAft>
              <a:buSzPts val="1400"/>
              <a:buNone/>
            </a:pPr>
            <a:r>
              <a:t/>
            </a:r>
            <a:endParaRPr/>
          </a:p>
        </p:txBody>
      </p:sp>
      <p:sp>
        <p:nvSpPr>
          <p:cNvPr id="682" name="Google Shape;682;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6" name="Shape 686"/>
        <p:cNvGrpSpPr/>
        <p:nvPr/>
      </p:nvGrpSpPr>
      <p:grpSpPr>
        <a:xfrm>
          <a:off x="0" y="0"/>
          <a:ext cx="0" cy="0"/>
          <a:chOff x="0" y="0"/>
          <a:chExt cx="0" cy="0"/>
        </a:xfrm>
      </p:grpSpPr>
      <p:sp>
        <p:nvSpPr>
          <p:cNvPr id="687" name="Google Shape;687;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88" name="Google Shape;688;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2" name="Shape 692"/>
        <p:cNvGrpSpPr/>
        <p:nvPr/>
      </p:nvGrpSpPr>
      <p:grpSpPr>
        <a:xfrm>
          <a:off x="0" y="0"/>
          <a:ext cx="0" cy="0"/>
          <a:chOff x="0" y="0"/>
          <a:chExt cx="0" cy="0"/>
        </a:xfrm>
      </p:grpSpPr>
      <p:sp>
        <p:nvSpPr>
          <p:cNvPr id="693" name="Google Shape;693;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94" name="Google Shape;694;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rPr b="0" i="0" lang="fr-FR" sz="1200" u="none" strike="noStrike">
                <a:latin typeface="Calibri"/>
                <a:ea typeface="Calibri"/>
                <a:cs typeface="Calibri"/>
                <a:sym typeface="Calibri"/>
              </a:rPr>
              <a:t>Chaque plan d'intervention spécifique doit contenir des plans de communication spécifiques au comportement, qui abordent des objectifs comportementaux spécifiques. Un objectif comportemental définit ce que le comportement doit changer. Les objectifs comportementaux mesurent un seul comportement, précisent le public dont le comportement doit changer. Ces objectifs comportementaux doivent être alignés avec les indicateurs de suivi et d'évaluation (S&amp;E). Par exemple, un plan de communication spécifique au comportement soutenant la gestion des cas pourrait inclure "l'utilisation d'un test de diagnostic du paludisme avant de commencer le traitement par les personnes qui s'occupent des enfants de moins de cinq ans". Pour des exemples d'objectifs comportementaux, voir les résultats comportementaux dans la figure 1 du Guide de référence des indicateurs du CCSC en matière de paludisme de RBM : Deuxième édition.</a:t>
            </a:r>
            <a:endParaRPr/>
          </a:p>
          <a:p>
            <a:pPr indent="0" lvl="0" marL="0" rtl="0" algn="l">
              <a:lnSpc>
                <a:spcPct val="100000"/>
              </a:lnSpc>
              <a:spcBef>
                <a:spcPts val="0"/>
              </a:spcBef>
              <a:spcAft>
                <a:spcPts val="0"/>
              </a:spcAft>
              <a:buClr>
                <a:schemeClr val="dk1"/>
              </a:buClr>
              <a:buSzPts val="1200"/>
              <a:buFont typeface="Calibri"/>
              <a:buNone/>
            </a:pPr>
            <a:r>
              <a:t/>
            </a:r>
            <a:endParaRPr/>
          </a:p>
          <a:p>
            <a:pPr indent="0" lvl="0" marL="0" rtl="0" algn="l">
              <a:lnSpc>
                <a:spcPct val="100000"/>
              </a:lnSpc>
              <a:spcBef>
                <a:spcPts val="0"/>
              </a:spcBef>
              <a:spcAft>
                <a:spcPts val="0"/>
              </a:spcAft>
              <a:buSzPts val="1400"/>
              <a:buNone/>
            </a:pPr>
            <a:r>
              <a:t/>
            </a:r>
            <a:endParaRPr/>
          </a:p>
        </p:txBody>
      </p:sp>
      <p:sp>
        <p:nvSpPr>
          <p:cNvPr id="695" name="Google Shape;695;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9" name="Shape 699"/>
        <p:cNvGrpSpPr/>
        <p:nvPr/>
      </p:nvGrpSpPr>
      <p:grpSpPr>
        <a:xfrm>
          <a:off x="0" y="0"/>
          <a:ext cx="0" cy="0"/>
          <a:chOff x="0" y="0"/>
          <a:chExt cx="0" cy="0"/>
        </a:xfrm>
      </p:grpSpPr>
      <p:sp>
        <p:nvSpPr>
          <p:cNvPr id="700" name="Google Shape;700;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01" name="Google Shape;701;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fr-FR" sz="1200" u="none" strike="noStrike">
                <a:latin typeface="Calibri"/>
                <a:ea typeface="Calibri"/>
                <a:cs typeface="Calibri"/>
                <a:sym typeface="Calibri"/>
              </a:rPr>
              <a:t>Utiliser ces modèles pour élaborer des plans spécifiques au comportement. Ajouter autant de plans spécifiques au comportement que nécessaire. Coller les plans terminés dans les sections correspondantes du modèle de stratégie. </a:t>
            </a:r>
            <a:endParaRPr/>
          </a:p>
          <a:p>
            <a:pPr indent="0" lvl="0" marL="0" rtl="0" algn="l">
              <a:lnSpc>
                <a:spcPct val="100000"/>
              </a:lnSpc>
              <a:spcBef>
                <a:spcPts val="0"/>
              </a:spcBef>
              <a:spcAft>
                <a:spcPts val="0"/>
              </a:spcAft>
              <a:buSzPts val="1400"/>
              <a:buNone/>
            </a:pPr>
            <a:r>
              <a:t/>
            </a:r>
            <a:endParaRPr/>
          </a:p>
        </p:txBody>
      </p:sp>
      <p:sp>
        <p:nvSpPr>
          <p:cNvPr id="702" name="Google Shape;702;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6" name="Shape 706"/>
        <p:cNvGrpSpPr/>
        <p:nvPr/>
      </p:nvGrpSpPr>
      <p:grpSpPr>
        <a:xfrm>
          <a:off x="0" y="0"/>
          <a:ext cx="0" cy="0"/>
          <a:chOff x="0" y="0"/>
          <a:chExt cx="0" cy="0"/>
        </a:xfrm>
      </p:grpSpPr>
      <p:sp>
        <p:nvSpPr>
          <p:cNvPr id="707" name="Google Shape;707;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08" name="Google Shape;708;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2" name="Shape 712"/>
        <p:cNvGrpSpPr/>
        <p:nvPr/>
      </p:nvGrpSpPr>
      <p:grpSpPr>
        <a:xfrm>
          <a:off x="0" y="0"/>
          <a:ext cx="0" cy="0"/>
          <a:chOff x="0" y="0"/>
          <a:chExt cx="0" cy="0"/>
        </a:xfrm>
      </p:grpSpPr>
      <p:sp>
        <p:nvSpPr>
          <p:cNvPr id="713" name="Google Shape;713;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14" name="Google Shape;714;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0" name="Google Shape;16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6" name="Google Shape;17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2" name="Google Shape;182;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fr-FR" sz="1200" u="none" strike="noStrike">
                <a:latin typeface="Calibri"/>
                <a:ea typeface="Calibri"/>
                <a:cs typeface="Calibri"/>
                <a:sym typeface="Calibri"/>
              </a:rPr>
              <a:t>Chaque polygone peut contenir un seul point de données. Utiliser les points de données disponibles pour remplir le plus grand nombre possible de polygones, en ajoutant des polygones si nécessaire. Il peut être utile de coder les polygones par couleur en fonction de la source des données (qualitatif vs quantitatif ; rapport de programme vs article d'examen par les pairs ; MIS vs MICS vs DHS vs KAP, etc.)</a:t>
            </a:r>
            <a:endParaRPr/>
          </a:p>
          <a:p>
            <a:pPr indent="0" lvl="0" marL="0" rtl="0" algn="l">
              <a:lnSpc>
                <a:spcPct val="100000"/>
              </a:lnSpc>
              <a:spcBef>
                <a:spcPts val="0"/>
              </a:spcBef>
              <a:spcAft>
                <a:spcPts val="0"/>
              </a:spcAft>
              <a:buSzPts val="1400"/>
              <a:buNone/>
            </a:pPr>
            <a:r>
              <a:t/>
            </a:r>
            <a:endParaRPr/>
          </a:p>
        </p:txBody>
      </p:sp>
      <p:sp>
        <p:nvSpPr>
          <p:cNvPr id="183" name="Google Shape;183;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3" name="Google Shape;213;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fr-FR" sz="1200" u="none" strike="noStrike">
                <a:latin typeface="Calibri"/>
                <a:ea typeface="Calibri"/>
                <a:cs typeface="Calibri"/>
                <a:sym typeface="Calibri"/>
              </a:rPr>
              <a:t>Ces boîtes de contenu reflètent celles qui se trouvent dans le modèle de stratégie. Utiliser cette diapositive pour ébaucher des idées, basées sur des données, et coller le texte final dans la section du modèle consacrée à l'analyse de la situation. </a:t>
            </a:r>
            <a:endParaRPr/>
          </a:p>
          <a:p>
            <a:pPr indent="0" lvl="0" marL="0" rtl="0" algn="l">
              <a:lnSpc>
                <a:spcPct val="100000"/>
              </a:lnSpc>
              <a:spcBef>
                <a:spcPts val="0"/>
              </a:spcBef>
              <a:spcAft>
                <a:spcPts val="0"/>
              </a:spcAft>
              <a:buSzPts val="1400"/>
              <a:buNone/>
            </a:pPr>
            <a:r>
              <a:t/>
            </a:r>
            <a:endParaRPr/>
          </a:p>
        </p:txBody>
      </p:sp>
      <p:sp>
        <p:nvSpPr>
          <p:cNvPr id="214" name="Google Shape;214;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9" name="Google Shape;219;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rPr b="0" i="0" lang="fr-FR" sz="1200" u="none" strike="noStrike">
                <a:latin typeface="Calibri"/>
                <a:ea typeface="Calibri"/>
                <a:cs typeface="Calibri"/>
                <a:sym typeface="Calibri"/>
              </a:rPr>
              <a:t>La description des </a:t>
            </a:r>
            <a:r>
              <a:rPr b="0" i="0" lang="fr-FR" sz="1200" u="sng" strike="noStrike">
                <a:latin typeface="Calibri"/>
                <a:ea typeface="Calibri"/>
                <a:cs typeface="Calibri"/>
                <a:sym typeface="Calibri"/>
              </a:rPr>
              <a:t>facteurs sous-jacents </a:t>
            </a:r>
            <a:r>
              <a:rPr b="0" i="0" lang="fr-FR" sz="1200" u="none" strike="noStrike">
                <a:latin typeface="Calibri"/>
                <a:ea typeface="Calibri"/>
                <a:cs typeface="Calibri"/>
                <a:sym typeface="Calibri"/>
              </a:rPr>
              <a:t>à des comportements spécifiques est articulée dans une analyse comportementale. L'analyse comportementale résume toutes les données expliquant pourquoi certains publics ou groupes cibles choisissent de pratiquer, ou refusent de pratiquer, des comportements sains. Sachant que les déterminants du comportement peuvent être structurels (accès aux produits ou aux services de santé), cognitifs, sociaux ou émotionnels, il est important de recueillir des données pour mieux comprendre ce qui incite certains publics à se comporter comme ils le font. Chaque analyse comportementale doit décrire ces déterminants dans leur contexte. </a:t>
            </a:r>
            <a:endParaRPr/>
          </a:p>
          <a:p>
            <a:pPr indent="0" lvl="0" marL="0" rtl="0" algn="l">
              <a:lnSpc>
                <a:spcPct val="100000"/>
              </a:lnSpc>
              <a:spcBef>
                <a:spcPts val="0"/>
              </a:spcBef>
              <a:spcAft>
                <a:spcPts val="0"/>
              </a:spcAft>
              <a:buClr>
                <a:schemeClr val="dk1"/>
              </a:buClr>
              <a:buSzPts val="1200"/>
              <a:buFont typeface="Calibri"/>
              <a:buNone/>
            </a:pPr>
            <a:r>
              <a:t/>
            </a:r>
            <a:endParaRPr/>
          </a:p>
          <a:p>
            <a:pPr indent="0" lvl="0" marL="0" rtl="0" algn="l">
              <a:lnSpc>
                <a:spcPct val="100000"/>
              </a:lnSpc>
              <a:spcBef>
                <a:spcPts val="0"/>
              </a:spcBef>
              <a:spcAft>
                <a:spcPts val="0"/>
              </a:spcAft>
              <a:buSzPts val="1400"/>
              <a:buNone/>
            </a:pPr>
            <a:r>
              <a:t/>
            </a:r>
            <a:endParaRPr/>
          </a:p>
        </p:txBody>
      </p:sp>
      <p:sp>
        <p:nvSpPr>
          <p:cNvPr id="220" name="Google Shape;220;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6" name="Google Shape;226;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7" name="Google Shape;247;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3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2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3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3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3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3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3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3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3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3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3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6"/>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3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docs.google.com/document/d/1DNqvzpozW_H-WF1y3umPl49shzoa0InjTkbPBJg2eRw/edit?usp=sharing" TargetMode="External"/><Relationship Id="rId4" Type="http://schemas.openxmlformats.org/officeDocument/2006/relationships/hyperlink" Target="https://docs.google.com/document/d/1DNqvzpozW_H-WF1y3umPl49shzoa0InjTkbPBJg2eRw/edit?usp=sharing" TargetMode="External"/><Relationship Id="rId5"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b="0" i="0" lang="fr-FR" sz="4400" u="none" strike="noStrike">
                <a:latin typeface="Calibri"/>
                <a:ea typeface="Calibri"/>
                <a:cs typeface="Calibri"/>
                <a:sym typeface="Calibri"/>
              </a:rPr>
              <a:t>Raconter une histoire avec une fiche de données</a:t>
            </a:r>
            <a:endParaRPr/>
          </a:p>
        </p:txBody>
      </p:sp>
      <p:pic>
        <p:nvPicPr>
          <p:cNvPr id="90" name="Google Shape;90;p1"/>
          <p:cNvPicPr preferRelativeResize="0"/>
          <p:nvPr/>
        </p:nvPicPr>
        <p:blipFill rotWithShape="1">
          <a:blip r:embed="rId3">
            <a:alphaModFix/>
          </a:blip>
          <a:srcRect b="0" l="0" r="0" t="0"/>
          <a:stretch/>
        </p:blipFill>
        <p:spPr>
          <a:xfrm>
            <a:off x="3057525" y="2776538"/>
            <a:ext cx="6076950" cy="13049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10"/>
          <p:cNvSpPr/>
          <p:nvPr/>
        </p:nvSpPr>
        <p:spPr>
          <a:xfrm rot="5400000">
            <a:off x="3890993" y="631625"/>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0" name="Google Shape;270;p10"/>
          <p:cNvSpPr txBox="1"/>
          <p:nvPr/>
        </p:nvSpPr>
        <p:spPr>
          <a:xfrm>
            <a:off x="4312600" y="8356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71" name="Google Shape;271;p10"/>
          <p:cNvSpPr/>
          <p:nvPr/>
        </p:nvSpPr>
        <p:spPr>
          <a:xfrm rot="5400000">
            <a:off x="3890993" y="3765661"/>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2" name="Google Shape;272;p10"/>
          <p:cNvSpPr txBox="1"/>
          <p:nvPr/>
        </p:nvSpPr>
        <p:spPr>
          <a:xfrm>
            <a:off x="4312600" y="39696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73" name="Google Shape;273;p10"/>
          <p:cNvSpPr/>
          <p:nvPr/>
        </p:nvSpPr>
        <p:spPr>
          <a:xfrm rot="5400000">
            <a:off x="5713553" y="3764062"/>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4" name="Google Shape;274;p10"/>
          <p:cNvSpPr txBox="1"/>
          <p:nvPr/>
        </p:nvSpPr>
        <p:spPr>
          <a:xfrm>
            <a:off x="6135175" y="39680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75" name="Google Shape;275;p10"/>
          <p:cNvSpPr/>
          <p:nvPr/>
        </p:nvSpPr>
        <p:spPr>
          <a:xfrm rot="5400000">
            <a:off x="2969918"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6" name="Google Shape;276;p10"/>
          <p:cNvSpPr txBox="1"/>
          <p:nvPr/>
        </p:nvSpPr>
        <p:spPr>
          <a:xfrm>
            <a:off x="3391525"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77" name="Google Shape;277;p10"/>
          <p:cNvSpPr/>
          <p:nvPr/>
        </p:nvSpPr>
        <p:spPr>
          <a:xfrm rot="5400000">
            <a:off x="5713553" y="631624"/>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8" name="Google Shape;278;p10"/>
          <p:cNvSpPr txBox="1"/>
          <p:nvPr/>
        </p:nvSpPr>
        <p:spPr>
          <a:xfrm>
            <a:off x="6135175" y="8356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279" name="Google Shape;279;p10"/>
          <p:cNvSpPr/>
          <p:nvPr/>
        </p:nvSpPr>
        <p:spPr>
          <a:xfrm rot="5400000">
            <a:off x="6632182"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0" name="Google Shape;280;p10"/>
          <p:cNvSpPr txBox="1"/>
          <p:nvPr/>
        </p:nvSpPr>
        <p:spPr>
          <a:xfrm>
            <a:off x="7053801"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81" name="Google Shape;281;p10"/>
          <p:cNvSpPr/>
          <p:nvPr/>
        </p:nvSpPr>
        <p:spPr>
          <a:xfrm rot="5400000">
            <a:off x="4792477" y="2197045"/>
            <a:ext cx="2004740" cy="1743515"/>
          </a:xfrm>
          <a:prstGeom prst="hexagon">
            <a:avLst>
              <a:gd fmla="val 28802" name="adj"/>
              <a:gd fmla="val 115470" name="vf"/>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2" name="Google Shape;282;p10"/>
          <p:cNvSpPr txBox="1"/>
          <p:nvPr/>
        </p:nvSpPr>
        <p:spPr>
          <a:xfrm>
            <a:off x="4293030" y="2569816"/>
            <a:ext cx="2306841"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000"/>
              <a:buFont typeface="Arial"/>
              <a:buNone/>
            </a:pPr>
            <a:r>
              <a:rPr b="0" i="0" lang="fr-FR" sz="2000" u="none" cap="none" strike="noStrike">
                <a:solidFill>
                  <a:srgbClr val="FFFFFF"/>
                </a:solidFill>
                <a:latin typeface="Calibri"/>
                <a:ea typeface="Calibri"/>
                <a:cs typeface="Calibri"/>
                <a:sym typeface="Calibri"/>
              </a:rPr>
              <a:t>Connaissances</a:t>
            </a:r>
            <a:endParaRPr b="0" i="0" sz="1400" u="none" cap="none" strike="noStrike">
              <a:solidFill>
                <a:srgbClr val="000000"/>
              </a:solidFill>
              <a:latin typeface="Arial"/>
              <a:ea typeface="Arial"/>
              <a:cs typeface="Arial"/>
              <a:sym typeface="Arial"/>
            </a:endParaRPr>
          </a:p>
        </p:txBody>
      </p:sp>
      <p:grpSp>
        <p:nvGrpSpPr>
          <p:cNvPr id="283" name="Google Shape;283;p10"/>
          <p:cNvGrpSpPr/>
          <p:nvPr/>
        </p:nvGrpSpPr>
        <p:grpSpPr>
          <a:xfrm>
            <a:off x="5608211" y="3132825"/>
            <a:ext cx="390416" cy="644073"/>
            <a:chOff x="6531329" y="2691707"/>
            <a:chExt cx="444716" cy="733318"/>
          </a:xfrm>
        </p:grpSpPr>
        <p:sp>
          <p:nvSpPr>
            <p:cNvPr id="284" name="Google Shape;284;p10"/>
            <p:cNvSpPr/>
            <p:nvPr/>
          </p:nvSpPr>
          <p:spPr>
            <a:xfrm>
              <a:off x="6652002" y="3283678"/>
              <a:ext cx="203371" cy="52742"/>
            </a:xfrm>
            <a:custGeom>
              <a:rect b="b" l="l" r="r" t="t"/>
              <a:pathLst>
                <a:path extrusionOk="0" h="52" w="204">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chemeClr val="dk1"/>
                </a:solidFill>
                <a:latin typeface="Calibri"/>
                <a:ea typeface="Calibri"/>
                <a:cs typeface="Calibri"/>
                <a:sym typeface="Calibri"/>
              </a:endParaRPr>
            </a:p>
          </p:txBody>
        </p:sp>
        <p:sp>
          <p:nvSpPr>
            <p:cNvPr id="285" name="Google Shape;285;p10"/>
            <p:cNvSpPr/>
            <p:nvPr/>
          </p:nvSpPr>
          <p:spPr>
            <a:xfrm>
              <a:off x="6652002" y="3336419"/>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chemeClr val="dk1"/>
                </a:solidFill>
                <a:latin typeface="Calibri"/>
                <a:ea typeface="Calibri"/>
                <a:cs typeface="Calibri"/>
                <a:sym typeface="Calibri"/>
              </a:endParaRPr>
            </a:p>
          </p:txBody>
        </p:sp>
        <p:sp>
          <p:nvSpPr>
            <p:cNvPr id="286" name="Google Shape;286;p10"/>
            <p:cNvSpPr/>
            <p:nvPr/>
          </p:nvSpPr>
          <p:spPr>
            <a:xfrm>
              <a:off x="6687866" y="3390427"/>
              <a:ext cx="131643" cy="34598"/>
            </a:xfrm>
            <a:custGeom>
              <a:rect b="b" l="l" r="r" t="t"/>
              <a:pathLst>
                <a:path extrusionOk="0" h="35" w="132">
                  <a:moveTo>
                    <a:pt x="0" y="0"/>
                  </a:moveTo>
                  <a:cubicBezTo>
                    <a:pt x="0" y="19"/>
                    <a:pt x="29" y="35"/>
                    <a:pt x="66" y="35"/>
                  </a:cubicBezTo>
                  <a:cubicBezTo>
                    <a:pt x="102" y="35"/>
                    <a:pt x="132" y="19"/>
                    <a:pt x="132" y="0"/>
                  </a:cubicBezTo>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chemeClr val="dk1"/>
                </a:solidFill>
                <a:latin typeface="Calibri"/>
                <a:ea typeface="Calibri"/>
                <a:cs typeface="Calibri"/>
                <a:sym typeface="Calibri"/>
              </a:endParaRPr>
            </a:p>
          </p:txBody>
        </p:sp>
        <p:sp>
          <p:nvSpPr>
            <p:cNvPr id="287" name="Google Shape;287;p10"/>
            <p:cNvSpPr/>
            <p:nvPr/>
          </p:nvSpPr>
          <p:spPr>
            <a:xfrm>
              <a:off x="6531329" y="2691707"/>
              <a:ext cx="444716" cy="537964"/>
            </a:xfrm>
            <a:custGeom>
              <a:rect b="b" l="l" r="r" t="t"/>
              <a:pathLst>
                <a:path extrusionOk="0" h="540" w="446">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chemeClr val="dk1"/>
                </a:solidFill>
                <a:latin typeface="Calibri"/>
                <a:ea typeface="Calibri"/>
                <a:cs typeface="Calibri"/>
                <a:sym typeface="Calibri"/>
              </a:endParaRPr>
            </a:p>
          </p:txBody>
        </p:sp>
        <p:sp>
          <p:nvSpPr>
            <p:cNvPr id="288" name="Google Shape;288;p10"/>
            <p:cNvSpPr/>
            <p:nvPr/>
          </p:nvSpPr>
          <p:spPr>
            <a:xfrm>
              <a:off x="6652002" y="3229670"/>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chemeClr val="dk1"/>
                </a:solidFill>
                <a:latin typeface="Calibri"/>
                <a:ea typeface="Calibri"/>
                <a:cs typeface="Calibri"/>
                <a:sym typeface="Calibri"/>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81"/>
                                        </p:tgtEl>
                                        <p:attrNameLst>
                                          <p:attrName>style.visibility</p:attrName>
                                        </p:attrNameLst>
                                      </p:cBhvr>
                                      <p:to>
                                        <p:strVal val="visible"/>
                                      </p:to>
                                    </p:set>
                                    <p:animEffect filter="fade" transition="in">
                                      <p:cBhvr>
                                        <p:cTn dur="200"/>
                                        <p:tgtEl>
                                          <p:spTgt spid="28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11"/>
          <p:cNvSpPr/>
          <p:nvPr/>
        </p:nvSpPr>
        <p:spPr>
          <a:xfrm rot="5400000">
            <a:off x="3890993" y="631625"/>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4" name="Google Shape;294;p11"/>
          <p:cNvSpPr txBox="1"/>
          <p:nvPr/>
        </p:nvSpPr>
        <p:spPr>
          <a:xfrm>
            <a:off x="4312600" y="8356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95" name="Google Shape;295;p11"/>
          <p:cNvSpPr/>
          <p:nvPr/>
        </p:nvSpPr>
        <p:spPr>
          <a:xfrm rot="5400000">
            <a:off x="3890993" y="3765661"/>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6" name="Google Shape;296;p11"/>
          <p:cNvSpPr txBox="1"/>
          <p:nvPr/>
        </p:nvSpPr>
        <p:spPr>
          <a:xfrm>
            <a:off x="4312600" y="39696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97" name="Google Shape;297;p11"/>
          <p:cNvSpPr/>
          <p:nvPr/>
        </p:nvSpPr>
        <p:spPr>
          <a:xfrm rot="5400000">
            <a:off x="5713553" y="3764062"/>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8" name="Google Shape;298;p11"/>
          <p:cNvSpPr txBox="1"/>
          <p:nvPr/>
        </p:nvSpPr>
        <p:spPr>
          <a:xfrm>
            <a:off x="6135175" y="39680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299" name="Google Shape;299;p11"/>
          <p:cNvSpPr/>
          <p:nvPr/>
        </p:nvSpPr>
        <p:spPr>
          <a:xfrm rot="5400000">
            <a:off x="2969918"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0" name="Google Shape;300;p11"/>
          <p:cNvSpPr txBox="1"/>
          <p:nvPr/>
        </p:nvSpPr>
        <p:spPr>
          <a:xfrm>
            <a:off x="3391525"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01" name="Google Shape;301;p11"/>
          <p:cNvSpPr/>
          <p:nvPr/>
        </p:nvSpPr>
        <p:spPr>
          <a:xfrm rot="5400000">
            <a:off x="5713553" y="631624"/>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2" name="Google Shape;302;p11"/>
          <p:cNvSpPr txBox="1"/>
          <p:nvPr/>
        </p:nvSpPr>
        <p:spPr>
          <a:xfrm>
            <a:off x="6135175" y="8356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303" name="Google Shape;303;p11"/>
          <p:cNvSpPr/>
          <p:nvPr/>
        </p:nvSpPr>
        <p:spPr>
          <a:xfrm rot="5400000">
            <a:off x="6632182"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4" name="Google Shape;304;p11"/>
          <p:cNvSpPr txBox="1"/>
          <p:nvPr/>
        </p:nvSpPr>
        <p:spPr>
          <a:xfrm>
            <a:off x="7053801"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05" name="Google Shape;305;p11"/>
          <p:cNvSpPr/>
          <p:nvPr/>
        </p:nvSpPr>
        <p:spPr>
          <a:xfrm rot="5400000">
            <a:off x="4801077" y="2199777"/>
            <a:ext cx="2004600" cy="1743600"/>
          </a:xfrm>
          <a:prstGeom prst="hexagon">
            <a:avLst>
              <a:gd fmla="val 28802" name="adj"/>
              <a:gd fmla="val 115470" name="vf"/>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6" name="Google Shape;306;p11"/>
          <p:cNvSpPr txBox="1"/>
          <p:nvPr/>
        </p:nvSpPr>
        <p:spPr>
          <a:xfrm>
            <a:off x="4553031" y="2387700"/>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Attitudes positives</a:t>
            </a:r>
            <a:endParaRPr b="0" i="0" sz="1400" u="none" cap="none" strike="noStrike">
              <a:solidFill>
                <a:srgbClr val="000000"/>
              </a:solidFill>
              <a:latin typeface="Arial"/>
              <a:ea typeface="Arial"/>
              <a:cs typeface="Arial"/>
              <a:sym typeface="Arial"/>
            </a:endParaRPr>
          </a:p>
        </p:txBody>
      </p:sp>
      <p:grpSp>
        <p:nvGrpSpPr>
          <p:cNvPr id="307" name="Google Shape;307;p11"/>
          <p:cNvGrpSpPr/>
          <p:nvPr/>
        </p:nvGrpSpPr>
        <p:grpSpPr>
          <a:xfrm>
            <a:off x="5348792" y="3086003"/>
            <a:ext cx="909257" cy="685984"/>
            <a:chOff x="1001712" y="1679575"/>
            <a:chExt cx="1428751" cy="1077913"/>
          </a:xfrm>
        </p:grpSpPr>
        <p:sp>
          <p:nvSpPr>
            <p:cNvPr id="308" name="Google Shape;308;p11"/>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09" name="Google Shape;309;p11"/>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10" name="Google Shape;310;p11"/>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11" name="Google Shape;311;p11"/>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12" name="Google Shape;312;p11"/>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13" name="Google Shape;313;p11"/>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14" name="Google Shape;314;p11"/>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15" name="Google Shape;315;p11"/>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16" name="Google Shape;316;p11"/>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05"/>
                                        </p:tgtEl>
                                        <p:attrNameLst>
                                          <p:attrName>style.visibility</p:attrName>
                                        </p:attrNameLst>
                                      </p:cBhvr>
                                      <p:to>
                                        <p:strVal val="visible"/>
                                      </p:to>
                                    </p:set>
                                    <p:animEffect filter="fade" transition="in">
                                      <p:cBhvr>
                                        <p:cTn dur="200"/>
                                        <p:tgtEl>
                                          <p:spTgt spid="3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12"/>
          <p:cNvSpPr/>
          <p:nvPr/>
        </p:nvSpPr>
        <p:spPr>
          <a:xfrm rot="5400000">
            <a:off x="3890993" y="631625"/>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2" name="Google Shape;322;p12"/>
          <p:cNvSpPr txBox="1"/>
          <p:nvPr/>
        </p:nvSpPr>
        <p:spPr>
          <a:xfrm>
            <a:off x="4312600" y="8356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23" name="Google Shape;323;p12"/>
          <p:cNvSpPr/>
          <p:nvPr/>
        </p:nvSpPr>
        <p:spPr>
          <a:xfrm rot="5400000">
            <a:off x="3890993" y="3765661"/>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4" name="Google Shape;324;p12"/>
          <p:cNvSpPr txBox="1"/>
          <p:nvPr/>
        </p:nvSpPr>
        <p:spPr>
          <a:xfrm>
            <a:off x="4312600" y="39696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25" name="Google Shape;325;p12"/>
          <p:cNvSpPr/>
          <p:nvPr/>
        </p:nvSpPr>
        <p:spPr>
          <a:xfrm rot="5400000">
            <a:off x="5713553" y="3764062"/>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6" name="Google Shape;326;p12"/>
          <p:cNvSpPr txBox="1"/>
          <p:nvPr/>
        </p:nvSpPr>
        <p:spPr>
          <a:xfrm>
            <a:off x="6135175" y="39680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27" name="Google Shape;327;p12"/>
          <p:cNvSpPr/>
          <p:nvPr/>
        </p:nvSpPr>
        <p:spPr>
          <a:xfrm rot="5400000">
            <a:off x="2969918"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8" name="Google Shape;328;p12"/>
          <p:cNvSpPr txBox="1"/>
          <p:nvPr/>
        </p:nvSpPr>
        <p:spPr>
          <a:xfrm>
            <a:off x="3391525"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29" name="Google Shape;329;p12"/>
          <p:cNvSpPr/>
          <p:nvPr/>
        </p:nvSpPr>
        <p:spPr>
          <a:xfrm rot="5400000">
            <a:off x="5713553" y="631624"/>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0" name="Google Shape;330;p12"/>
          <p:cNvSpPr txBox="1"/>
          <p:nvPr/>
        </p:nvSpPr>
        <p:spPr>
          <a:xfrm>
            <a:off x="6135175" y="8356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331" name="Google Shape;331;p12"/>
          <p:cNvSpPr/>
          <p:nvPr/>
        </p:nvSpPr>
        <p:spPr>
          <a:xfrm rot="5400000">
            <a:off x="6632182"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2" name="Google Shape;332;p12"/>
          <p:cNvSpPr txBox="1"/>
          <p:nvPr/>
        </p:nvSpPr>
        <p:spPr>
          <a:xfrm>
            <a:off x="7053801"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33" name="Google Shape;333;p12"/>
          <p:cNvSpPr/>
          <p:nvPr/>
        </p:nvSpPr>
        <p:spPr>
          <a:xfrm rot="5400000">
            <a:off x="4801049" y="2199889"/>
            <a:ext cx="2004740" cy="1743515"/>
          </a:xfrm>
          <a:prstGeom prst="hexagon">
            <a:avLst>
              <a:gd fmla="val 28802" name="adj"/>
              <a:gd fmla="val 115470" name="vf"/>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4" name="Google Shape;334;p12"/>
          <p:cNvSpPr txBox="1"/>
          <p:nvPr/>
        </p:nvSpPr>
        <p:spPr>
          <a:xfrm>
            <a:off x="4591307" y="2303293"/>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Efficacité de la réponse </a:t>
            </a:r>
            <a:endParaRPr b="0" i="0" sz="1400" u="none" cap="none" strike="noStrike">
              <a:solidFill>
                <a:srgbClr val="000000"/>
              </a:solidFill>
              <a:latin typeface="Arial"/>
              <a:ea typeface="Arial"/>
              <a:cs typeface="Arial"/>
              <a:sym typeface="Arial"/>
            </a:endParaRPr>
          </a:p>
        </p:txBody>
      </p:sp>
      <p:grpSp>
        <p:nvGrpSpPr>
          <p:cNvPr id="335" name="Google Shape;335;p12"/>
          <p:cNvGrpSpPr/>
          <p:nvPr/>
        </p:nvGrpSpPr>
        <p:grpSpPr>
          <a:xfrm>
            <a:off x="5321692" y="3114153"/>
            <a:ext cx="909257" cy="685984"/>
            <a:chOff x="1001712" y="1679575"/>
            <a:chExt cx="1428751" cy="1077913"/>
          </a:xfrm>
        </p:grpSpPr>
        <p:sp>
          <p:nvSpPr>
            <p:cNvPr id="336" name="Google Shape;336;p12"/>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37" name="Google Shape;337;p12"/>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38" name="Google Shape;338;p12"/>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39" name="Google Shape;339;p12"/>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40" name="Google Shape;340;p12"/>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41" name="Google Shape;341;p12"/>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42" name="Google Shape;342;p12"/>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43" name="Google Shape;343;p12"/>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44" name="Google Shape;344;p12"/>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33"/>
                                        </p:tgtEl>
                                        <p:attrNameLst>
                                          <p:attrName>style.visibility</p:attrName>
                                        </p:attrNameLst>
                                      </p:cBhvr>
                                      <p:to>
                                        <p:strVal val="visible"/>
                                      </p:to>
                                    </p:set>
                                    <p:animEffect filter="fade" transition="in">
                                      <p:cBhvr>
                                        <p:cTn dur="200"/>
                                        <p:tgtEl>
                                          <p:spTgt spid="33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13"/>
          <p:cNvSpPr/>
          <p:nvPr/>
        </p:nvSpPr>
        <p:spPr>
          <a:xfrm rot="5400000">
            <a:off x="3890993" y="631625"/>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0" name="Google Shape;350;p13"/>
          <p:cNvSpPr txBox="1"/>
          <p:nvPr/>
        </p:nvSpPr>
        <p:spPr>
          <a:xfrm>
            <a:off x="4312600" y="8356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51" name="Google Shape;351;p13"/>
          <p:cNvSpPr/>
          <p:nvPr/>
        </p:nvSpPr>
        <p:spPr>
          <a:xfrm rot="5400000">
            <a:off x="3890993" y="3765661"/>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2" name="Google Shape;352;p13"/>
          <p:cNvSpPr txBox="1"/>
          <p:nvPr/>
        </p:nvSpPr>
        <p:spPr>
          <a:xfrm>
            <a:off x="4312600" y="39696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53" name="Google Shape;353;p13"/>
          <p:cNvSpPr/>
          <p:nvPr/>
        </p:nvSpPr>
        <p:spPr>
          <a:xfrm rot="5400000">
            <a:off x="5713553" y="3764062"/>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4" name="Google Shape;354;p13"/>
          <p:cNvSpPr txBox="1"/>
          <p:nvPr/>
        </p:nvSpPr>
        <p:spPr>
          <a:xfrm>
            <a:off x="6135175" y="39680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55" name="Google Shape;355;p13"/>
          <p:cNvSpPr/>
          <p:nvPr/>
        </p:nvSpPr>
        <p:spPr>
          <a:xfrm rot="5400000">
            <a:off x="2969918"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6" name="Google Shape;356;p13"/>
          <p:cNvSpPr txBox="1"/>
          <p:nvPr/>
        </p:nvSpPr>
        <p:spPr>
          <a:xfrm>
            <a:off x="3391525"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57" name="Google Shape;357;p13"/>
          <p:cNvSpPr/>
          <p:nvPr/>
        </p:nvSpPr>
        <p:spPr>
          <a:xfrm rot="5400000">
            <a:off x="5713553" y="631624"/>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8" name="Google Shape;358;p13"/>
          <p:cNvSpPr txBox="1"/>
          <p:nvPr/>
        </p:nvSpPr>
        <p:spPr>
          <a:xfrm>
            <a:off x="6135175" y="8356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359" name="Google Shape;359;p13"/>
          <p:cNvSpPr/>
          <p:nvPr/>
        </p:nvSpPr>
        <p:spPr>
          <a:xfrm rot="5400000">
            <a:off x="6632182"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0" name="Google Shape;360;p13"/>
          <p:cNvSpPr txBox="1"/>
          <p:nvPr/>
        </p:nvSpPr>
        <p:spPr>
          <a:xfrm>
            <a:off x="7053801"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61" name="Google Shape;361;p13"/>
          <p:cNvSpPr/>
          <p:nvPr/>
        </p:nvSpPr>
        <p:spPr>
          <a:xfrm rot="5400000">
            <a:off x="4801049" y="2199889"/>
            <a:ext cx="2004740" cy="1743515"/>
          </a:xfrm>
          <a:prstGeom prst="hexagon">
            <a:avLst>
              <a:gd fmla="val 28802" name="adj"/>
              <a:gd fmla="val 115470" name="vf"/>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2" name="Google Shape;362;p13"/>
          <p:cNvSpPr txBox="1"/>
          <p:nvPr/>
        </p:nvSpPr>
        <p:spPr>
          <a:xfrm>
            <a:off x="4564455" y="2403875"/>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Auto-efficacité</a:t>
            </a:r>
            <a:endParaRPr b="0" i="0" sz="1400" u="none" cap="none" strike="noStrike">
              <a:solidFill>
                <a:srgbClr val="000000"/>
              </a:solidFill>
              <a:latin typeface="Arial"/>
              <a:ea typeface="Arial"/>
              <a:cs typeface="Arial"/>
              <a:sym typeface="Arial"/>
            </a:endParaRPr>
          </a:p>
        </p:txBody>
      </p:sp>
      <p:grpSp>
        <p:nvGrpSpPr>
          <p:cNvPr id="363" name="Google Shape;363;p13"/>
          <p:cNvGrpSpPr/>
          <p:nvPr/>
        </p:nvGrpSpPr>
        <p:grpSpPr>
          <a:xfrm>
            <a:off x="5361317" y="3141603"/>
            <a:ext cx="909257" cy="685984"/>
            <a:chOff x="1001712" y="1679575"/>
            <a:chExt cx="1428751" cy="1077913"/>
          </a:xfrm>
        </p:grpSpPr>
        <p:sp>
          <p:nvSpPr>
            <p:cNvPr id="364" name="Google Shape;364;p13"/>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65" name="Google Shape;365;p13"/>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66" name="Google Shape;366;p13"/>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67" name="Google Shape;367;p13"/>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68" name="Google Shape;368;p13"/>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69" name="Google Shape;369;p13"/>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70" name="Google Shape;370;p13"/>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71" name="Google Shape;371;p13"/>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72" name="Google Shape;372;p13"/>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61"/>
                                        </p:tgtEl>
                                        <p:attrNameLst>
                                          <p:attrName>style.visibility</p:attrName>
                                        </p:attrNameLst>
                                      </p:cBhvr>
                                      <p:to>
                                        <p:strVal val="visible"/>
                                      </p:to>
                                    </p:set>
                                    <p:animEffect filter="fade" transition="in">
                                      <p:cBhvr>
                                        <p:cTn dur="200"/>
                                        <p:tgtEl>
                                          <p:spTgt spid="3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6" name="Shape 376"/>
        <p:cNvGrpSpPr/>
        <p:nvPr/>
      </p:nvGrpSpPr>
      <p:grpSpPr>
        <a:xfrm>
          <a:off x="0" y="0"/>
          <a:ext cx="0" cy="0"/>
          <a:chOff x="0" y="0"/>
          <a:chExt cx="0" cy="0"/>
        </a:xfrm>
      </p:grpSpPr>
      <p:sp>
        <p:nvSpPr>
          <p:cNvPr id="377" name="Google Shape;377;p14"/>
          <p:cNvSpPr/>
          <p:nvPr/>
        </p:nvSpPr>
        <p:spPr>
          <a:xfrm rot="5400000">
            <a:off x="3890993" y="631625"/>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8" name="Google Shape;378;p14"/>
          <p:cNvSpPr txBox="1"/>
          <p:nvPr/>
        </p:nvSpPr>
        <p:spPr>
          <a:xfrm>
            <a:off x="4312600" y="8356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79" name="Google Shape;379;p14"/>
          <p:cNvSpPr/>
          <p:nvPr/>
        </p:nvSpPr>
        <p:spPr>
          <a:xfrm rot="5400000">
            <a:off x="3890993" y="3765661"/>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0" name="Google Shape;380;p14"/>
          <p:cNvSpPr txBox="1"/>
          <p:nvPr/>
        </p:nvSpPr>
        <p:spPr>
          <a:xfrm>
            <a:off x="4312600" y="39696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81" name="Google Shape;381;p14"/>
          <p:cNvSpPr/>
          <p:nvPr/>
        </p:nvSpPr>
        <p:spPr>
          <a:xfrm rot="5400000">
            <a:off x="5713553" y="3764062"/>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2" name="Google Shape;382;p14"/>
          <p:cNvSpPr txBox="1"/>
          <p:nvPr/>
        </p:nvSpPr>
        <p:spPr>
          <a:xfrm>
            <a:off x="6135175" y="39680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83" name="Google Shape;383;p14"/>
          <p:cNvSpPr/>
          <p:nvPr/>
        </p:nvSpPr>
        <p:spPr>
          <a:xfrm rot="5400000">
            <a:off x="2969918"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4" name="Google Shape;384;p14"/>
          <p:cNvSpPr txBox="1"/>
          <p:nvPr/>
        </p:nvSpPr>
        <p:spPr>
          <a:xfrm>
            <a:off x="3391525"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85" name="Google Shape;385;p14"/>
          <p:cNvSpPr/>
          <p:nvPr/>
        </p:nvSpPr>
        <p:spPr>
          <a:xfrm rot="5400000">
            <a:off x="5713553" y="631624"/>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6" name="Google Shape;386;p14"/>
          <p:cNvSpPr txBox="1"/>
          <p:nvPr/>
        </p:nvSpPr>
        <p:spPr>
          <a:xfrm>
            <a:off x="6135175" y="8356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387" name="Google Shape;387;p14"/>
          <p:cNvSpPr/>
          <p:nvPr/>
        </p:nvSpPr>
        <p:spPr>
          <a:xfrm rot="5400000">
            <a:off x="6632182"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8" name="Google Shape;388;p14"/>
          <p:cNvSpPr txBox="1"/>
          <p:nvPr/>
        </p:nvSpPr>
        <p:spPr>
          <a:xfrm>
            <a:off x="7053801"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89" name="Google Shape;389;p14"/>
          <p:cNvSpPr/>
          <p:nvPr/>
        </p:nvSpPr>
        <p:spPr>
          <a:xfrm rot="5400000">
            <a:off x="4801049" y="2199889"/>
            <a:ext cx="2004740" cy="1743515"/>
          </a:xfrm>
          <a:prstGeom prst="hexagon">
            <a:avLst>
              <a:gd fmla="val 28802" name="adj"/>
              <a:gd fmla="val 115470" name="vf"/>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0" name="Google Shape;390;p14"/>
          <p:cNvSpPr txBox="1"/>
          <p:nvPr/>
        </p:nvSpPr>
        <p:spPr>
          <a:xfrm>
            <a:off x="4564431" y="2327675"/>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Normes sociales</a:t>
            </a:r>
            <a:endParaRPr b="0" i="0" sz="1400" u="none" cap="none" strike="noStrike">
              <a:solidFill>
                <a:srgbClr val="000000"/>
              </a:solidFill>
              <a:latin typeface="Arial"/>
              <a:ea typeface="Arial"/>
              <a:cs typeface="Arial"/>
              <a:sym typeface="Arial"/>
            </a:endParaRPr>
          </a:p>
        </p:txBody>
      </p:sp>
      <p:grpSp>
        <p:nvGrpSpPr>
          <p:cNvPr id="391" name="Google Shape;391;p14"/>
          <p:cNvGrpSpPr/>
          <p:nvPr/>
        </p:nvGrpSpPr>
        <p:grpSpPr>
          <a:xfrm>
            <a:off x="5361317" y="3065403"/>
            <a:ext cx="909257" cy="685984"/>
            <a:chOff x="1001712" y="1679575"/>
            <a:chExt cx="1428751" cy="1077913"/>
          </a:xfrm>
        </p:grpSpPr>
        <p:sp>
          <p:nvSpPr>
            <p:cNvPr id="392" name="Google Shape;392;p14"/>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93" name="Google Shape;393;p14"/>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94" name="Google Shape;394;p14"/>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95" name="Google Shape;395;p14"/>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96" name="Google Shape;396;p14"/>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97" name="Google Shape;397;p14"/>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98" name="Google Shape;398;p14"/>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399" name="Google Shape;399;p14"/>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400" name="Google Shape;400;p14"/>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89"/>
                                        </p:tgtEl>
                                        <p:attrNameLst>
                                          <p:attrName>style.visibility</p:attrName>
                                        </p:attrNameLst>
                                      </p:cBhvr>
                                      <p:to>
                                        <p:strVal val="visible"/>
                                      </p:to>
                                    </p:set>
                                    <p:animEffect filter="fade" transition="in">
                                      <p:cBhvr>
                                        <p:cTn dur="200"/>
                                        <p:tgtEl>
                                          <p:spTgt spid="38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4" name="Shape 404"/>
        <p:cNvGrpSpPr/>
        <p:nvPr/>
      </p:nvGrpSpPr>
      <p:grpSpPr>
        <a:xfrm>
          <a:off x="0" y="0"/>
          <a:ext cx="0" cy="0"/>
          <a:chOff x="0" y="0"/>
          <a:chExt cx="0" cy="0"/>
        </a:xfrm>
      </p:grpSpPr>
      <p:sp>
        <p:nvSpPr>
          <p:cNvPr id="405" name="Google Shape;405;p15"/>
          <p:cNvSpPr/>
          <p:nvPr/>
        </p:nvSpPr>
        <p:spPr>
          <a:xfrm rot="5400000">
            <a:off x="3890993" y="631625"/>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6" name="Google Shape;406;p15"/>
          <p:cNvSpPr txBox="1"/>
          <p:nvPr/>
        </p:nvSpPr>
        <p:spPr>
          <a:xfrm>
            <a:off x="4312600" y="8356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407" name="Google Shape;407;p15"/>
          <p:cNvSpPr/>
          <p:nvPr/>
        </p:nvSpPr>
        <p:spPr>
          <a:xfrm rot="5400000">
            <a:off x="3890993" y="3765661"/>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8" name="Google Shape;408;p15"/>
          <p:cNvSpPr txBox="1"/>
          <p:nvPr/>
        </p:nvSpPr>
        <p:spPr>
          <a:xfrm>
            <a:off x="4312600" y="39696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409" name="Google Shape;409;p15"/>
          <p:cNvSpPr/>
          <p:nvPr/>
        </p:nvSpPr>
        <p:spPr>
          <a:xfrm rot="5400000">
            <a:off x="5713553" y="3764062"/>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0" name="Google Shape;410;p15"/>
          <p:cNvSpPr txBox="1"/>
          <p:nvPr/>
        </p:nvSpPr>
        <p:spPr>
          <a:xfrm>
            <a:off x="6135175" y="39680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11" name="Google Shape;411;p15"/>
          <p:cNvSpPr/>
          <p:nvPr/>
        </p:nvSpPr>
        <p:spPr>
          <a:xfrm rot="5400000">
            <a:off x="2969918"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2" name="Google Shape;412;p15"/>
          <p:cNvSpPr txBox="1"/>
          <p:nvPr/>
        </p:nvSpPr>
        <p:spPr>
          <a:xfrm>
            <a:off x="3391525"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413" name="Google Shape;413;p15"/>
          <p:cNvSpPr/>
          <p:nvPr/>
        </p:nvSpPr>
        <p:spPr>
          <a:xfrm rot="5400000">
            <a:off x="5713553" y="631624"/>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4" name="Google Shape;414;p15"/>
          <p:cNvSpPr txBox="1"/>
          <p:nvPr/>
        </p:nvSpPr>
        <p:spPr>
          <a:xfrm>
            <a:off x="6135175" y="8356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415" name="Google Shape;415;p15"/>
          <p:cNvSpPr/>
          <p:nvPr/>
        </p:nvSpPr>
        <p:spPr>
          <a:xfrm rot="5400000">
            <a:off x="6632182"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6" name="Google Shape;416;p15"/>
          <p:cNvSpPr txBox="1"/>
          <p:nvPr/>
        </p:nvSpPr>
        <p:spPr>
          <a:xfrm>
            <a:off x="7053801"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17" name="Google Shape;417;p15"/>
          <p:cNvSpPr/>
          <p:nvPr/>
        </p:nvSpPr>
        <p:spPr>
          <a:xfrm rot="5400000">
            <a:off x="4801049" y="2199889"/>
            <a:ext cx="2004740" cy="1743515"/>
          </a:xfrm>
          <a:prstGeom prst="hexagon">
            <a:avLst>
              <a:gd fmla="val 28802" name="adj"/>
              <a:gd fmla="val 115470" name="vf"/>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8" name="Google Shape;418;p15"/>
          <p:cNvSpPr txBox="1"/>
          <p:nvPr/>
        </p:nvSpPr>
        <p:spPr>
          <a:xfrm>
            <a:off x="4659479" y="2403875"/>
            <a:ext cx="16485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Prise de décision </a:t>
            </a:r>
            <a:endParaRPr b="0" i="0" sz="1400" u="none" cap="none" strike="noStrike">
              <a:solidFill>
                <a:srgbClr val="000000"/>
              </a:solidFill>
              <a:latin typeface="Arial"/>
              <a:ea typeface="Arial"/>
              <a:cs typeface="Arial"/>
              <a:sym typeface="Arial"/>
            </a:endParaRPr>
          </a:p>
        </p:txBody>
      </p:sp>
      <p:grpSp>
        <p:nvGrpSpPr>
          <p:cNvPr id="419" name="Google Shape;419;p15"/>
          <p:cNvGrpSpPr/>
          <p:nvPr/>
        </p:nvGrpSpPr>
        <p:grpSpPr>
          <a:xfrm>
            <a:off x="5348792" y="3158678"/>
            <a:ext cx="909257" cy="685984"/>
            <a:chOff x="1001712" y="1679575"/>
            <a:chExt cx="1428751" cy="1077913"/>
          </a:xfrm>
        </p:grpSpPr>
        <p:sp>
          <p:nvSpPr>
            <p:cNvPr id="420" name="Google Shape;420;p15"/>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421" name="Google Shape;421;p15"/>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422" name="Google Shape;422;p15"/>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423" name="Google Shape;423;p15"/>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424" name="Google Shape;424;p15"/>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425" name="Google Shape;425;p15"/>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426" name="Google Shape;426;p15"/>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427" name="Google Shape;427;p15"/>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428" name="Google Shape;428;p15"/>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17"/>
                                        </p:tgtEl>
                                        <p:attrNameLst>
                                          <p:attrName>style.visibility</p:attrName>
                                        </p:attrNameLst>
                                      </p:cBhvr>
                                      <p:to>
                                        <p:strVal val="visible"/>
                                      </p:to>
                                    </p:set>
                                    <p:animEffect filter="fade" transition="in">
                                      <p:cBhvr>
                                        <p:cTn dur="200"/>
                                        <p:tgtEl>
                                          <p:spTgt spid="41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3" name="Shape 433"/>
        <p:cNvGrpSpPr/>
        <p:nvPr/>
      </p:nvGrpSpPr>
      <p:grpSpPr>
        <a:xfrm>
          <a:off x="0" y="0"/>
          <a:ext cx="0" cy="0"/>
          <a:chOff x="0" y="0"/>
          <a:chExt cx="0" cy="0"/>
        </a:xfrm>
      </p:grpSpPr>
      <p:pic>
        <p:nvPicPr>
          <p:cNvPr id="434" name="Google Shape;434;p16"/>
          <p:cNvPicPr preferRelativeResize="0"/>
          <p:nvPr/>
        </p:nvPicPr>
        <p:blipFill rotWithShape="1">
          <a:blip r:embed="rId3">
            <a:alphaModFix/>
          </a:blip>
          <a:srcRect b="0" l="0" r="0" t="0"/>
          <a:stretch/>
        </p:blipFill>
        <p:spPr>
          <a:xfrm>
            <a:off x="6976594" y="2288282"/>
            <a:ext cx="706756" cy="498882"/>
          </a:xfrm>
          <a:prstGeom prst="rect">
            <a:avLst/>
          </a:prstGeom>
          <a:noFill/>
          <a:ln>
            <a:noFill/>
          </a:ln>
        </p:spPr>
      </p:pic>
      <p:sp>
        <p:nvSpPr>
          <p:cNvPr id="435" name="Google Shape;435;p16"/>
          <p:cNvSpPr/>
          <p:nvPr/>
        </p:nvSpPr>
        <p:spPr>
          <a:xfrm rot="5400000">
            <a:off x="2740902" y="2069349"/>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6" name="Google Shape;436;p16"/>
          <p:cNvSpPr/>
          <p:nvPr/>
        </p:nvSpPr>
        <p:spPr>
          <a:xfrm rot="5400000">
            <a:off x="-981" y="515897"/>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7" name="Google Shape;437;p16"/>
          <p:cNvSpPr txBox="1"/>
          <p:nvPr/>
        </p:nvSpPr>
        <p:spPr>
          <a:xfrm>
            <a:off x="420561" y="1040601"/>
            <a:ext cx="1161600" cy="6462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Distribution</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Masse, la routine</a:t>
            </a:r>
            <a:endParaRPr b="0" i="0" sz="1400" u="none" cap="none" strike="noStrike">
              <a:solidFill>
                <a:srgbClr val="000000"/>
              </a:solidFill>
              <a:latin typeface="Arial"/>
              <a:ea typeface="Arial"/>
              <a:cs typeface="Arial"/>
              <a:sym typeface="Arial"/>
            </a:endParaRPr>
          </a:p>
        </p:txBody>
      </p:sp>
      <p:sp>
        <p:nvSpPr>
          <p:cNvPr id="438" name="Google Shape;438;p16"/>
          <p:cNvSpPr/>
          <p:nvPr/>
        </p:nvSpPr>
        <p:spPr>
          <a:xfrm rot="5400000">
            <a:off x="-981" y="3649934"/>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9" name="Google Shape;439;p16"/>
          <p:cNvSpPr txBox="1"/>
          <p:nvPr/>
        </p:nvSpPr>
        <p:spPr>
          <a:xfrm>
            <a:off x="382461" y="4007463"/>
            <a:ext cx="12378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Facteurs</a:t>
            </a:r>
            <a:endParaRPr b="0" i="0" sz="18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socio-démographiques</a:t>
            </a:r>
            <a:endParaRPr b="0" i="0" sz="20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Accès par âge, sexe, etc.</a:t>
            </a:r>
            <a:endParaRPr b="0" i="0" sz="1400" u="none" cap="none" strike="noStrike">
              <a:solidFill>
                <a:srgbClr val="000000"/>
              </a:solidFill>
              <a:latin typeface="Arial"/>
              <a:ea typeface="Arial"/>
              <a:cs typeface="Arial"/>
              <a:sym typeface="Arial"/>
            </a:endParaRPr>
          </a:p>
        </p:txBody>
      </p:sp>
      <p:sp>
        <p:nvSpPr>
          <p:cNvPr id="440" name="Google Shape;440;p16"/>
          <p:cNvSpPr/>
          <p:nvPr/>
        </p:nvSpPr>
        <p:spPr>
          <a:xfrm rot="5400000">
            <a:off x="1821886" y="3648334"/>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1" name="Google Shape;441;p16"/>
          <p:cNvSpPr txBox="1"/>
          <p:nvPr/>
        </p:nvSpPr>
        <p:spPr>
          <a:xfrm>
            <a:off x="2145479" y="4007463"/>
            <a:ext cx="1357500" cy="789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Établissement des priorités</a:t>
            </a:r>
            <a:endParaRPr b="0" i="0" sz="18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Accès pour les femmes enceintes et les moins de 5 ans</a:t>
            </a:r>
            <a:endParaRPr b="0" i="0" sz="1400" u="none" cap="none" strike="noStrike">
              <a:solidFill>
                <a:srgbClr val="000000"/>
              </a:solidFill>
              <a:latin typeface="Arial"/>
              <a:ea typeface="Arial"/>
              <a:cs typeface="Arial"/>
              <a:sym typeface="Arial"/>
            </a:endParaRPr>
          </a:p>
        </p:txBody>
      </p:sp>
      <p:sp>
        <p:nvSpPr>
          <p:cNvPr id="442" name="Google Shape;442;p16"/>
          <p:cNvSpPr/>
          <p:nvPr/>
        </p:nvSpPr>
        <p:spPr>
          <a:xfrm rot="5400000">
            <a:off x="916563" y="2069351"/>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3" name="Google Shape;443;p16"/>
          <p:cNvSpPr txBox="1"/>
          <p:nvPr/>
        </p:nvSpPr>
        <p:spPr>
          <a:xfrm>
            <a:off x="1351473" y="2406762"/>
            <a:ext cx="1161600" cy="939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Ciblez les pops</a:t>
            </a:r>
            <a:endParaRPr b="0" i="0" sz="16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Accès à la population à risque ou stigmatisée</a:t>
            </a:r>
            <a:endParaRPr b="0" i="0" sz="1400" u="none" cap="none" strike="noStrike">
              <a:solidFill>
                <a:srgbClr val="000000"/>
              </a:solidFill>
              <a:latin typeface="Arial"/>
              <a:ea typeface="Arial"/>
              <a:cs typeface="Arial"/>
              <a:sym typeface="Arial"/>
            </a:endParaRPr>
          </a:p>
        </p:txBody>
      </p:sp>
      <p:sp>
        <p:nvSpPr>
          <p:cNvPr id="444" name="Google Shape;444;p16"/>
          <p:cNvSpPr/>
          <p:nvPr/>
        </p:nvSpPr>
        <p:spPr>
          <a:xfrm rot="5400000">
            <a:off x="1821886" y="515897"/>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5" name="Google Shape;445;p16"/>
          <p:cNvSpPr txBox="1"/>
          <p:nvPr/>
        </p:nvSpPr>
        <p:spPr>
          <a:xfrm>
            <a:off x="2243428" y="1040601"/>
            <a:ext cx="1161600" cy="6462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Ratio « utilisation-accès »</a:t>
            </a:r>
            <a:endParaRPr b="0" i="0" sz="16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446" name="Google Shape;446;p16"/>
          <p:cNvSpPr txBox="1"/>
          <p:nvPr/>
        </p:nvSpPr>
        <p:spPr>
          <a:xfrm>
            <a:off x="641937" y="6003941"/>
            <a:ext cx="111207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fr-FR" sz="1800" u="none" cap="none" strike="noStrike">
                <a:solidFill>
                  <a:srgbClr val="000000"/>
                </a:solidFill>
                <a:latin typeface="Calibri"/>
                <a:ea typeface="Calibri"/>
                <a:cs typeface="Calibri"/>
                <a:sym typeface="Calibri"/>
              </a:rPr>
              <a:t>Analyse de la situation</a:t>
            </a:r>
            <a:r>
              <a:rPr b="0" i="0" lang="fr-FR" sz="1800" u="none" cap="none" strike="noStrike">
                <a:solidFill>
                  <a:srgbClr val="000000"/>
                </a:solidFill>
                <a:latin typeface="Calibri"/>
                <a:ea typeface="Calibri"/>
                <a:cs typeface="Calibri"/>
                <a:sym typeface="Calibri"/>
              </a:rPr>
              <a:t>: utilisation des MII Utiliser la synthèse de données pour remplir ces cases (ajouter des cases si nécessaire). Un résumé narratif des données collectées sera utilisé pour compléter l'analyse de situation de la stratégie </a:t>
            </a:r>
            <a:r>
              <a:rPr b="1" i="0" lang="fr-FR" sz="1800" u="none" cap="none" strike="noStrike">
                <a:solidFill>
                  <a:srgbClr val="000000"/>
                </a:solidFill>
                <a:latin typeface="Calibri"/>
                <a:ea typeface="Calibri"/>
                <a:cs typeface="Calibri"/>
                <a:sym typeface="Calibri"/>
              </a:rPr>
              <a:t>d'utilisation des MII</a:t>
            </a:r>
            <a:r>
              <a:rPr b="0" i="0" lang="fr-FR" sz="18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pic>
        <p:nvPicPr>
          <p:cNvPr id="447" name="Google Shape;447;p16"/>
          <p:cNvPicPr preferRelativeResize="0"/>
          <p:nvPr/>
        </p:nvPicPr>
        <p:blipFill rotWithShape="1">
          <a:blip r:embed="rId3">
            <a:alphaModFix/>
          </a:blip>
          <a:srcRect b="0" l="0" r="0" t="0"/>
          <a:stretch/>
        </p:blipFill>
        <p:spPr>
          <a:xfrm>
            <a:off x="5255655" y="2288282"/>
            <a:ext cx="706756" cy="498882"/>
          </a:xfrm>
          <a:prstGeom prst="rect">
            <a:avLst/>
          </a:prstGeom>
          <a:noFill/>
          <a:ln>
            <a:noFill/>
          </a:ln>
        </p:spPr>
      </p:pic>
      <p:sp>
        <p:nvSpPr>
          <p:cNvPr id="448" name="Google Shape;448;p16"/>
          <p:cNvSpPr/>
          <p:nvPr/>
        </p:nvSpPr>
        <p:spPr>
          <a:xfrm rot="5400000">
            <a:off x="4619700" y="2074611"/>
            <a:ext cx="2004600" cy="1743600"/>
          </a:xfrm>
          <a:prstGeom prst="hexagon">
            <a:avLst>
              <a:gd fmla="val 28802" name="adj"/>
              <a:gd fmla="val 115470" name="vf"/>
            </a:avLst>
          </a:prstGeom>
          <a:solidFill>
            <a:srgbClr val="4472C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9" name="Google Shape;449;p16"/>
          <p:cNvSpPr/>
          <p:nvPr/>
        </p:nvSpPr>
        <p:spPr>
          <a:xfrm rot="5400000">
            <a:off x="6451255" y="2074611"/>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0" name="Google Shape;450;p16"/>
          <p:cNvSpPr/>
          <p:nvPr/>
        </p:nvSpPr>
        <p:spPr>
          <a:xfrm rot="5400000">
            <a:off x="7347637" y="3655193"/>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1" name="Google Shape;451;p16"/>
          <p:cNvSpPr/>
          <p:nvPr/>
        </p:nvSpPr>
        <p:spPr>
          <a:xfrm rot="5400000">
            <a:off x="5522973" y="3653595"/>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2" name="Google Shape;452;p16"/>
          <p:cNvSpPr/>
          <p:nvPr/>
        </p:nvSpPr>
        <p:spPr>
          <a:xfrm rot="5400000">
            <a:off x="5523384" y="521157"/>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3" name="Google Shape;453;p16"/>
          <p:cNvSpPr/>
          <p:nvPr/>
        </p:nvSpPr>
        <p:spPr>
          <a:xfrm rot="5400000">
            <a:off x="8277162" y="2069349"/>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4" name="Google Shape;454;p16"/>
          <p:cNvSpPr/>
          <p:nvPr/>
        </p:nvSpPr>
        <p:spPr>
          <a:xfrm rot="5400000">
            <a:off x="7347637" y="515192"/>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5" name="Google Shape;455;p16"/>
          <p:cNvSpPr/>
          <p:nvPr/>
        </p:nvSpPr>
        <p:spPr>
          <a:xfrm rot="5400000">
            <a:off x="9184895" y="515193"/>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6" name="Google Shape;456;p16"/>
          <p:cNvSpPr/>
          <p:nvPr/>
        </p:nvSpPr>
        <p:spPr>
          <a:xfrm rot="5400000">
            <a:off x="10099934" y="2066377"/>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7" name="Google Shape;457;p16"/>
          <p:cNvSpPr/>
          <p:nvPr/>
        </p:nvSpPr>
        <p:spPr>
          <a:xfrm rot="5400000">
            <a:off x="9170409" y="3655195"/>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458" name="Google Shape;458;p16"/>
          <p:cNvGrpSpPr/>
          <p:nvPr/>
        </p:nvGrpSpPr>
        <p:grpSpPr>
          <a:xfrm rot="5400000">
            <a:off x="4551172" y="2803667"/>
            <a:ext cx="309904" cy="309904"/>
            <a:chOff x="5608915" y="627534"/>
            <a:chExt cx="501300" cy="501300"/>
          </a:xfrm>
        </p:grpSpPr>
        <p:sp>
          <p:nvSpPr>
            <p:cNvPr id="459" name="Google Shape;459;p16"/>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460" name="Google Shape;460;p16"/>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sp>
        <p:nvSpPr>
          <p:cNvPr id="461" name="Google Shape;461;p16"/>
          <p:cNvSpPr txBox="1"/>
          <p:nvPr/>
        </p:nvSpPr>
        <p:spPr>
          <a:xfrm>
            <a:off x="3081705" y="2707790"/>
            <a:ext cx="1269721" cy="939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000000"/>
                </a:solidFill>
                <a:latin typeface="Calibri"/>
                <a:ea typeface="Calibri"/>
                <a:cs typeface="Calibri"/>
                <a:sym typeface="Calibri"/>
              </a:rPr>
              <a:t>Accès</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fr-FR" sz="1300" u="none" cap="none" strike="noStrike">
                <a:solidFill>
                  <a:srgbClr val="000000"/>
                </a:solidFill>
                <a:latin typeface="Calibri"/>
                <a:ea typeface="Calibri"/>
                <a:cs typeface="Calibri"/>
                <a:sym typeface="Calibri"/>
              </a:rPr>
              <a:t>% des personnes ayant accès aux infrastructures ou aux ASC </a:t>
            </a:r>
            <a:endParaRPr b="0" i="0" sz="1400" u="none" cap="none" strike="noStrike">
              <a:solidFill>
                <a:srgbClr val="000000"/>
              </a:solidFill>
              <a:latin typeface="Arial"/>
              <a:ea typeface="Arial"/>
              <a:cs typeface="Arial"/>
              <a:sym typeface="Arial"/>
            </a:endParaRPr>
          </a:p>
        </p:txBody>
      </p:sp>
      <p:sp>
        <p:nvSpPr>
          <p:cNvPr id="462" name="Google Shape;462;p16"/>
          <p:cNvSpPr/>
          <p:nvPr/>
        </p:nvSpPr>
        <p:spPr>
          <a:xfrm>
            <a:off x="3403390" y="2059407"/>
            <a:ext cx="544600"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63" name="Google Shape;463;p16"/>
          <p:cNvSpPr txBox="1"/>
          <p:nvPr/>
        </p:nvSpPr>
        <p:spPr>
          <a:xfrm>
            <a:off x="5041243" y="2888301"/>
            <a:ext cx="1161600" cy="834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Exposition</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fr-FR" sz="1300" u="none" cap="none" strike="noStrike">
                <a:solidFill>
                  <a:srgbClr val="FFFFFF"/>
                </a:solidFill>
                <a:latin typeface="Calibri"/>
                <a:ea typeface="Calibri"/>
                <a:cs typeface="Calibri"/>
                <a:sym typeface="Calibri"/>
              </a:rPr>
              <a:t>% ayant entendu ou vu des messages</a:t>
            </a:r>
            <a:endParaRPr b="0" i="0" sz="1400" u="none" cap="none" strike="noStrike">
              <a:solidFill>
                <a:srgbClr val="000000"/>
              </a:solidFill>
              <a:latin typeface="Arial"/>
              <a:ea typeface="Arial"/>
              <a:cs typeface="Arial"/>
              <a:sym typeface="Arial"/>
            </a:endParaRPr>
          </a:p>
        </p:txBody>
      </p:sp>
      <p:sp>
        <p:nvSpPr>
          <p:cNvPr id="464" name="Google Shape;464;p16"/>
          <p:cNvSpPr txBox="1"/>
          <p:nvPr/>
        </p:nvSpPr>
        <p:spPr>
          <a:xfrm>
            <a:off x="6872797" y="2511762"/>
            <a:ext cx="1161600" cy="834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Télévision</a:t>
            </a:r>
            <a:endParaRPr b="0" i="0" sz="1400" u="none" cap="none" strike="noStrike">
              <a:solidFill>
                <a:srgbClr val="000000"/>
              </a:solidFill>
              <a:latin typeface="Arial"/>
              <a:ea typeface="Arial"/>
              <a:cs typeface="Arial"/>
              <a:sym typeface="Arial"/>
            </a:endParaRPr>
          </a:p>
        </p:txBody>
      </p:sp>
      <p:sp>
        <p:nvSpPr>
          <p:cNvPr id="465" name="Google Shape;465;p16"/>
          <p:cNvSpPr txBox="1"/>
          <p:nvPr/>
        </p:nvSpPr>
        <p:spPr>
          <a:xfrm>
            <a:off x="7769175" y="4007463"/>
            <a:ext cx="1161600" cy="6462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Agent de santé</a:t>
            </a:r>
            <a:endParaRPr b="0" i="0" sz="1400" u="none" cap="none" strike="noStrike">
              <a:solidFill>
                <a:srgbClr val="000000"/>
              </a:solidFill>
              <a:latin typeface="Arial"/>
              <a:ea typeface="Arial"/>
              <a:cs typeface="Arial"/>
              <a:sym typeface="Arial"/>
            </a:endParaRPr>
          </a:p>
        </p:txBody>
      </p:sp>
      <p:sp>
        <p:nvSpPr>
          <p:cNvPr id="466" name="Google Shape;466;p16"/>
          <p:cNvSpPr txBox="1"/>
          <p:nvPr/>
        </p:nvSpPr>
        <p:spPr>
          <a:xfrm>
            <a:off x="5944525" y="4007463"/>
            <a:ext cx="1161600" cy="498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PCI</a:t>
            </a:r>
            <a:endParaRPr b="0" i="0" sz="1400" u="none" cap="none" strike="noStrike">
              <a:solidFill>
                <a:srgbClr val="000000"/>
              </a:solidFill>
              <a:latin typeface="Arial"/>
              <a:ea typeface="Arial"/>
              <a:cs typeface="Arial"/>
              <a:sym typeface="Arial"/>
            </a:endParaRPr>
          </a:p>
        </p:txBody>
      </p:sp>
      <p:sp>
        <p:nvSpPr>
          <p:cNvPr id="467" name="Google Shape;467;p16"/>
          <p:cNvSpPr txBox="1"/>
          <p:nvPr/>
        </p:nvSpPr>
        <p:spPr>
          <a:xfrm>
            <a:off x="5944926" y="1040601"/>
            <a:ext cx="1161600" cy="5844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Radio</a:t>
            </a:r>
            <a:endParaRPr b="0" i="0" sz="1333" u="none" cap="none" strike="noStrike">
              <a:solidFill>
                <a:srgbClr val="000000"/>
              </a:solidFill>
              <a:latin typeface="Calibri"/>
              <a:ea typeface="Calibri"/>
              <a:cs typeface="Calibri"/>
              <a:sym typeface="Calibri"/>
            </a:endParaRPr>
          </a:p>
        </p:txBody>
      </p:sp>
      <p:pic>
        <p:nvPicPr>
          <p:cNvPr id="468" name="Google Shape;468;p16"/>
          <p:cNvPicPr preferRelativeResize="0"/>
          <p:nvPr/>
        </p:nvPicPr>
        <p:blipFill rotWithShape="1">
          <a:blip r:embed="rId3">
            <a:alphaModFix/>
          </a:blip>
          <a:srcRect b="0" l="0" r="0" t="0"/>
          <a:stretch/>
        </p:blipFill>
        <p:spPr>
          <a:xfrm>
            <a:off x="5268665" y="2304928"/>
            <a:ext cx="706756" cy="498882"/>
          </a:xfrm>
          <a:prstGeom prst="rect">
            <a:avLst/>
          </a:prstGeom>
          <a:noFill/>
          <a:ln>
            <a:noFill/>
          </a:ln>
        </p:spPr>
      </p:pic>
      <p:sp>
        <p:nvSpPr>
          <p:cNvPr id="469" name="Google Shape;469;p16"/>
          <p:cNvSpPr txBox="1"/>
          <p:nvPr/>
        </p:nvSpPr>
        <p:spPr>
          <a:xfrm>
            <a:off x="8698704" y="2511762"/>
            <a:ext cx="1161600" cy="10665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Impression</a:t>
            </a:r>
            <a:endParaRPr b="0" i="0" sz="1400" u="none" cap="none" strike="noStrike">
              <a:solidFill>
                <a:srgbClr val="000000"/>
              </a:solidFill>
              <a:latin typeface="Arial"/>
              <a:ea typeface="Arial"/>
              <a:cs typeface="Arial"/>
              <a:sym typeface="Arial"/>
            </a:endParaRPr>
          </a:p>
        </p:txBody>
      </p:sp>
      <p:sp>
        <p:nvSpPr>
          <p:cNvPr id="470" name="Google Shape;470;p16"/>
          <p:cNvSpPr txBox="1"/>
          <p:nvPr/>
        </p:nvSpPr>
        <p:spPr>
          <a:xfrm>
            <a:off x="7769179" y="1040601"/>
            <a:ext cx="1161600" cy="498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Crieur public</a:t>
            </a:r>
            <a:endParaRPr b="0" i="0" sz="1333" u="none" cap="none" strike="noStrike">
              <a:solidFill>
                <a:srgbClr val="000000"/>
              </a:solidFill>
              <a:latin typeface="Calibri"/>
              <a:ea typeface="Calibri"/>
              <a:cs typeface="Calibri"/>
              <a:sym typeface="Calibri"/>
            </a:endParaRPr>
          </a:p>
        </p:txBody>
      </p:sp>
      <p:sp>
        <p:nvSpPr>
          <p:cNvPr id="471" name="Google Shape;471;p16"/>
          <p:cNvSpPr txBox="1"/>
          <p:nvPr/>
        </p:nvSpPr>
        <p:spPr>
          <a:xfrm>
            <a:off x="9606438" y="1040601"/>
            <a:ext cx="1161600" cy="834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Famille et amis</a:t>
            </a:r>
            <a:endParaRPr b="0" i="0" sz="1400" u="none" cap="none" strike="noStrike">
              <a:solidFill>
                <a:srgbClr val="000000"/>
              </a:solidFill>
              <a:latin typeface="Arial"/>
              <a:ea typeface="Arial"/>
              <a:cs typeface="Arial"/>
              <a:sym typeface="Arial"/>
            </a:endParaRPr>
          </a:p>
        </p:txBody>
      </p:sp>
      <p:sp>
        <p:nvSpPr>
          <p:cNvPr id="472" name="Google Shape;472;p16"/>
          <p:cNvSpPr txBox="1"/>
          <p:nvPr/>
        </p:nvSpPr>
        <p:spPr>
          <a:xfrm>
            <a:off x="10274154" y="2511762"/>
            <a:ext cx="1408923" cy="10665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Leader communautaire   </a:t>
            </a:r>
            <a:endParaRPr b="0" i="0" sz="1400" u="none" cap="none" strike="noStrike">
              <a:solidFill>
                <a:srgbClr val="000000"/>
              </a:solidFill>
              <a:latin typeface="Arial"/>
              <a:ea typeface="Arial"/>
              <a:cs typeface="Arial"/>
              <a:sym typeface="Arial"/>
            </a:endParaRPr>
          </a:p>
        </p:txBody>
      </p:sp>
      <p:sp>
        <p:nvSpPr>
          <p:cNvPr id="473" name="Google Shape;473;p16"/>
          <p:cNvSpPr txBox="1"/>
          <p:nvPr/>
        </p:nvSpPr>
        <p:spPr>
          <a:xfrm>
            <a:off x="9591950" y="4007463"/>
            <a:ext cx="1161600" cy="498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Téléphone portable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7" name="Shape 477"/>
        <p:cNvGrpSpPr/>
        <p:nvPr/>
      </p:nvGrpSpPr>
      <p:grpSpPr>
        <a:xfrm>
          <a:off x="0" y="0"/>
          <a:ext cx="0" cy="0"/>
          <a:chOff x="0" y="0"/>
          <a:chExt cx="0" cy="0"/>
        </a:xfrm>
      </p:grpSpPr>
      <p:sp>
        <p:nvSpPr>
          <p:cNvPr id="478" name="Google Shape;478;p17"/>
          <p:cNvSpPr txBox="1"/>
          <p:nvPr/>
        </p:nvSpPr>
        <p:spPr>
          <a:xfrm>
            <a:off x="641937" y="5851541"/>
            <a:ext cx="11120700" cy="923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fr-FR" sz="1800" u="none" cap="none" strike="noStrike">
                <a:solidFill>
                  <a:srgbClr val="000000"/>
                </a:solidFill>
                <a:latin typeface="Calibri"/>
                <a:ea typeface="Calibri"/>
                <a:cs typeface="Calibri"/>
                <a:sym typeface="Calibri"/>
              </a:rPr>
              <a:t>Analyse du comportement</a:t>
            </a:r>
            <a:r>
              <a:rPr b="0" i="0" lang="fr-FR" sz="1800" u="none" cap="none" strike="noStrike">
                <a:solidFill>
                  <a:srgbClr val="000000"/>
                </a:solidFill>
                <a:latin typeface="Calibri"/>
                <a:ea typeface="Calibri"/>
                <a:cs typeface="Calibri"/>
                <a:sym typeface="Calibri"/>
              </a:rPr>
              <a:t>: utiliser la synthèse de données sur la gestion des cas de paludisme pour remplir ces cases (ajouter des cases si nécessaire). Un résumé narratif des </a:t>
            </a:r>
            <a:r>
              <a:rPr b="1" i="0" lang="fr-FR" sz="1800" u="none" cap="none" strike="noStrike">
                <a:solidFill>
                  <a:srgbClr val="000000"/>
                </a:solidFill>
                <a:latin typeface="Calibri"/>
                <a:ea typeface="Calibri"/>
                <a:cs typeface="Calibri"/>
                <a:sym typeface="Calibri"/>
              </a:rPr>
              <a:t>déterminants comportementaux </a:t>
            </a:r>
            <a:r>
              <a:rPr b="0" i="0" lang="fr-FR" sz="1800" u="none" cap="none" strike="noStrike">
                <a:solidFill>
                  <a:srgbClr val="000000"/>
                </a:solidFill>
                <a:latin typeface="Calibri"/>
                <a:ea typeface="Calibri"/>
                <a:cs typeface="Calibri"/>
                <a:sym typeface="Calibri"/>
              </a:rPr>
              <a:t>sera utilisé pour compléter l'analyse de la stratégie du comportement d'</a:t>
            </a:r>
            <a:r>
              <a:rPr b="1" i="0" lang="fr-FR" sz="1800" u="none" cap="none" strike="noStrike">
                <a:solidFill>
                  <a:srgbClr val="000000"/>
                </a:solidFill>
                <a:latin typeface="Calibri"/>
                <a:ea typeface="Calibri"/>
                <a:cs typeface="Calibri"/>
                <a:sym typeface="Calibri"/>
              </a:rPr>
              <a:t>utilisation des MII </a:t>
            </a:r>
            <a:r>
              <a:rPr b="0" i="0" lang="fr-FR" sz="18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pic>
        <p:nvPicPr>
          <p:cNvPr id="479" name="Google Shape;479;p17"/>
          <p:cNvPicPr preferRelativeResize="0"/>
          <p:nvPr/>
        </p:nvPicPr>
        <p:blipFill rotWithShape="1">
          <a:blip r:embed="rId3">
            <a:alphaModFix/>
          </a:blip>
          <a:srcRect b="0" l="0" r="0" t="0"/>
          <a:stretch/>
        </p:blipFill>
        <p:spPr>
          <a:xfrm>
            <a:off x="5234875" y="2288282"/>
            <a:ext cx="706756" cy="498882"/>
          </a:xfrm>
          <a:prstGeom prst="rect">
            <a:avLst/>
          </a:prstGeom>
          <a:noFill/>
          <a:ln>
            <a:noFill/>
          </a:ln>
        </p:spPr>
      </p:pic>
      <p:sp>
        <p:nvSpPr>
          <p:cNvPr id="480" name="Google Shape;480;p17"/>
          <p:cNvSpPr/>
          <p:nvPr/>
        </p:nvSpPr>
        <p:spPr>
          <a:xfrm rot="5400000">
            <a:off x="2765236" y="2174847"/>
            <a:ext cx="2004600" cy="1743600"/>
          </a:xfrm>
          <a:prstGeom prst="hexagon">
            <a:avLst>
              <a:gd fmla="val 28802" name="adj"/>
              <a:gd fmla="val 115470" name="vf"/>
            </a:avLst>
          </a:prstGeom>
          <a:solidFill>
            <a:srgbClr val="ED7D3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1" name="Google Shape;481;p17"/>
          <p:cNvSpPr txBox="1"/>
          <p:nvPr/>
        </p:nvSpPr>
        <p:spPr>
          <a:xfrm>
            <a:off x="2956508" y="2877623"/>
            <a:ext cx="1533264"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000"/>
              <a:buFont typeface="Arial"/>
              <a:buNone/>
            </a:pPr>
            <a:r>
              <a:rPr b="0" i="0" lang="fr-FR" sz="2000" u="none" cap="none" strike="noStrike">
                <a:solidFill>
                  <a:srgbClr val="FFFFFF"/>
                </a:solidFill>
                <a:latin typeface="Calibri"/>
                <a:ea typeface="Calibri"/>
                <a:cs typeface="Calibri"/>
                <a:sym typeface="Calibri"/>
              </a:rPr>
              <a:t>Connaissances</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200"/>
              <a:buFont typeface="Arial"/>
              <a:buNone/>
            </a:pPr>
            <a:r>
              <a:rPr b="1" i="0" lang="fr-FR" sz="1200" u="none" cap="none" strike="noStrike">
                <a:solidFill>
                  <a:srgbClr val="FFFFFF"/>
                </a:solidFill>
                <a:latin typeface="Calibri"/>
                <a:ea typeface="Calibri"/>
                <a:cs typeface="Calibri"/>
                <a:sym typeface="Calibri"/>
              </a:rPr>
              <a:t>% de personnes ayant des connaissances correctes</a:t>
            </a:r>
            <a:endParaRPr b="0" i="0" sz="1333" u="none" cap="none" strike="noStrike">
              <a:solidFill>
                <a:srgbClr val="FFFFFF"/>
              </a:solidFill>
              <a:latin typeface="Calibri"/>
              <a:ea typeface="Calibri"/>
              <a:cs typeface="Calibri"/>
              <a:sym typeface="Calibri"/>
            </a:endParaRPr>
          </a:p>
        </p:txBody>
      </p:sp>
      <p:sp>
        <p:nvSpPr>
          <p:cNvPr id="482" name="Google Shape;482;p17"/>
          <p:cNvSpPr/>
          <p:nvPr/>
        </p:nvSpPr>
        <p:spPr>
          <a:xfrm rot="5400000">
            <a:off x="13364" y="515897"/>
            <a:ext cx="2004600" cy="1743600"/>
          </a:xfrm>
          <a:prstGeom prst="hexagon">
            <a:avLst>
              <a:gd fmla="val 28802" name="adj"/>
              <a:gd fmla="val 115470" name="vf"/>
            </a:avLst>
          </a:prstGeom>
          <a:noFill/>
          <a:ln cap="flat" cmpd="sng" w="12700">
            <a:solidFill>
              <a:srgbClr val="ED7D3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3" name="Google Shape;483;p17"/>
          <p:cNvSpPr txBox="1"/>
          <p:nvPr/>
        </p:nvSpPr>
        <p:spPr>
          <a:xfrm>
            <a:off x="434950" y="117720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Calibri"/>
              <a:ea typeface="Calibri"/>
              <a:cs typeface="Calibri"/>
              <a:sym typeface="Calibri"/>
            </a:endParaRPr>
          </a:p>
        </p:txBody>
      </p:sp>
      <p:sp>
        <p:nvSpPr>
          <p:cNvPr id="484" name="Google Shape;484;p17"/>
          <p:cNvSpPr/>
          <p:nvPr/>
        </p:nvSpPr>
        <p:spPr>
          <a:xfrm rot="5400000">
            <a:off x="13364" y="3649934"/>
            <a:ext cx="2004600" cy="1743600"/>
          </a:xfrm>
          <a:prstGeom prst="hexagon">
            <a:avLst>
              <a:gd fmla="val 28802" name="adj"/>
              <a:gd fmla="val 115470" name="vf"/>
            </a:avLst>
          </a:prstGeom>
          <a:noFill/>
          <a:ln cap="flat" cmpd="sng" w="12700">
            <a:solidFill>
              <a:srgbClr val="ED7D3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5" name="Google Shape;485;p17"/>
          <p:cNvSpPr txBox="1"/>
          <p:nvPr/>
        </p:nvSpPr>
        <p:spPr>
          <a:xfrm>
            <a:off x="434950" y="4311227"/>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Calibri"/>
              <a:ea typeface="Calibri"/>
              <a:cs typeface="Calibri"/>
              <a:sym typeface="Calibri"/>
            </a:endParaRPr>
          </a:p>
        </p:txBody>
      </p:sp>
      <p:sp>
        <p:nvSpPr>
          <p:cNvPr id="486" name="Google Shape;486;p17"/>
          <p:cNvSpPr/>
          <p:nvPr/>
        </p:nvSpPr>
        <p:spPr>
          <a:xfrm rot="5400000">
            <a:off x="1846623" y="3648334"/>
            <a:ext cx="2004600" cy="1743600"/>
          </a:xfrm>
          <a:prstGeom prst="hexagon">
            <a:avLst>
              <a:gd fmla="val 28802" name="adj"/>
              <a:gd fmla="val 115470" name="vf"/>
            </a:avLst>
          </a:prstGeom>
          <a:noFill/>
          <a:ln cap="flat" cmpd="sng" w="12700">
            <a:solidFill>
              <a:srgbClr val="ED7D3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7" name="Google Shape;487;p17"/>
          <p:cNvSpPr txBox="1"/>
          <p:nvPr/>
        </p:nvSpPr>
        <p:spPr>
          <a:xfrm>
            <a:off x="2268200" y="4309627"/>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Calibri"/>
              <a:ea typeface="Calibri"/>
              <a:cs typeface="Calibri"/>
              <a:sym typeface="Calibri"/>
            </a:endParaRPr>
          </a:p>
        </p:txBody>
      </p:sp>
      <p:sp>
        <p:nvSpPr>
          <p:cNvPr id="488" name="Google Shape;488;p17"/>
          <p:cNvSpPr/>
          <p:nvPr/>
        </p:nvSpPr>
        <p:spPr>
          <a:xfrm rot="5400000">
            <a:off x="941299" y="2069351"/>
            <a:ext cx="2004600" cy="1743600"/>
          </a:xfrm>
          <a:prstGeom prst="hexagon">
            <a:avLst>
              <a:gd fmla="val 28802" name="adj"/>
              <a:gd fmla="val 115470" name="vf"/>
            </a:avLst>
          </a:prstGeom>
          <a:noFill/>
          <a:ln cap="flat" cmpd="sng" w="12700">
            <a:solidFill>
              <a:srgbClr val="ED7D3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9" name="Google Shape;489;p17"/>
          <p:cNvSpPr txBox="1"/>
          <p:nvPr/>
        </p:nvSpPr>
        <p:spPr>
          <a:xfrm>
            <a:off x="1362875" y="27306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Calibri"/>
              <a:ea typeface="Calibri"/>
              <a:cs typeface="Calibri"/>
              <a:sym typeface="Calibri"/>
            </a:endParaRPr>
          </a:p>
        </p:txBody>
      </p:sp>
      <p:sp>
        <p:nvSpPr>
          <p:cNvPr id="490" name="Google Shape;490;p17"/>
          <p:cNvSpPr/>
          <p:nvPr/>
        </p:nvSpPr>
        <p:spPr>
          <a:xfrm rot="5400000">
            <a:off x="1846621" y="515897"/>
            <a:ext cx="2004600" cy="1743600"/>
          </a:xfrm>
          <a:prstGeom prst="hexagon">
            <a:avLst>
              <a:gd fmla="val 28802" name="adj"/>
              <a:gd fmla="val 115470" name="vf"/>
            </a:avLst>
          </a:prstGeom>
          <a:noFill/>
          <a:ln cap="flat" cmpd="sng" w="12700">
            <a:solidFill>
              <a:srgbClr val="ED7D3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1" name="Google Shape;491;p17"/>
          <p:cNvSpPr txBox="1"/>
          <p:nvPr/>
        </p:nvSpPr>
        <p:spPr>
          <a:xfrm>
            <a:off x="2268200" y="117720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492" name="Google Shape;492;p17"/>
          <p:cNvSpPr/>
          <p:nvPr/>
        </p:nvSpPr>
        <p:spPr>
          <a:xfrm rot="5400000">
            <a:off x="4598920" y="2074611"/>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3" name="Google Shape;493;p17"/>
          <p:cNvSpPr txBox="1"/>
          <p:nvPr/>
        </p:nvSpPr>
        <p:spPr>
          <a:xfrm>
            <a:off x="5028750" y="29153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Attitudes</a:t>
            </a:r>
            <a:endParaRPr b="0" i="0" sz="1400" u="none" cap="none" strike="noStrike">
              <a:solidFill>
                <a:srgbClr val="000000"/>
              </a:solidFill>
              <a:latin typeface="Arial"/>
              <a:ea typeface="Arial"/>
              <a:cs typeface="Arial"/>
              <a:sym typeface="Arial"/>
            </a:endParaRPr>
          </a:p>
        </p:txBody>
      </p:sp>
      <p:sp>
        <p:nvSpPr>
          <p:cNvPr id="494" name="Google Shape;494;p17"/>
          <p:cNvSpPr/>
          <p:nvPr/>
        </p:nvSpPr>
        <p:spPr>
          <a:xfrm rot="5400000">
            <a:off x="7375844" y="3655193"/>
            <a:ext cx="2004600" cy="1743600"/>
          </a:xfrm>
          <a:prstGeom prst="hexagon">
            <a:avLst>
              <a:gd fmla="val 28802" name="adj"/>
              <a:gd fmla="val 115470" name="vf"/>
            </a:avLst>
          </a:prstGeom>
          <a:no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5" name="Google Shape;495;p17"/>
          <p:cNvSpPr txBox="1"/>
          <p:nvPr/>
        </p:nvSpPr>
        <p:spPr>
          <a:xfrm>
            <a:off x="7797426" y="431650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Arial"/>
              <a:ea typeface="Arial"/>
              <a:cs typeface="Arial"/>
              <a:sym typeface="Arial"/>
            </a:endParaRPr>
          </a:p>
        </p:txBody>
      </p:sp>
      <p:sp>
        <p:nvSpPr>
          <p:cNvPr id="496" name="Google Shape;496;p17"/>
          <p:cNvSpPr/>
          <p:nvPr/>
        </p:nvSpPr>
        <p:spPr>
          <a:xfrm rot="5400000">
            <a:off x="5551505" y="3653595"/>
            <a:ext cx="2004600" cy="1743600"/>
          </a:xfrm>
          <a:prstGeom prst="hexagon">
            <a:avLst>
              <a:gd fmla="val 28802" name="adj"/>
              <a:gd fmla="val 115470" name="vf"/>
            </a:avLst>
          </a:prstGeom>
          <a:no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7" name="Google Shape;497;p17"/>
          <p:cNvSpPr txBox="1"/>
          <p:nvPr/>
        </p:nvSpPr>
        <p:spPr>
          <a:xfrm>
            <a:off x="5973100" y="431490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Arial"/>
              <a:ea typeface="Arial"/>
              <a:cs typeface="Arial"/>
              <a:sym typeface="Arial"/>
            </a:endParaRPr>
          </a:p>
        </p:txBody>
      </p:sp>
      <p:sp>
        <p:nvSpPr>
          <p:cNvPr id="498" name="Google Shape;498;p17"/>
          <p:cNvSpPr/>
          <p:nvPr/>
        </p:nvSpPr>
        <p:spPr>
          <a:xfrm rot="5400000">
            <a:off x="5551503" y="521156"/>
            <a:ext cx="2004600" cy="1743600"/>
          </a:xfrm>
          <a:prstGeom prst="hexagon">
            <a:avLst>
              <a:gd fmla="val 28802" name="adj"/>
              <a:gd fmla="val 115470" name="vf"/>
            </a:avLst>
          </a:prstGeom>
          <a:no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9" name="Google Shape;499;p17"/>
          <p:cNvSpPr txBox="1"/>
          <p:nvPr/>
        </p:nvSpPr>
        <p:spPr>
          <a:xfrm>
            <a:off x="5973100" y="11824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500" name="Google Shape;500;p17"/>
          <p:cNvSpPr/>
          <p:nvPr/>
        </p:nvSpPr>
        <p:spPr>
          <a:xfrm rot="5400000">
            <a:off x="7375844" y="515192"/>
            <a:ext cx="2004600" cy="1743600"/>
          </a:xfrm>
          <a:prstGeom prst="hexagon">
            <a:avLst>
              <a:gd fmla="val 28802" name="adj"/>
              <a:gd fmla="val 115470" name="vf"/>
            </a:avLst>
          </a:prstGeom>
          <a:no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1" name="Google Shape;501;p17"/>
          <p:cNvSpPr txBox="1"/>
          <p:nvPr/>
        </p:nvSpPr>
        <p:spPr>
          <a:xfrm>
            <a:off x="7797426" y="117650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Calibri"/>
              <a:ea typeface="Calibri"/>
              <a:cs typeface="Calibri"/>
              <a:sym typeface="Calibri"/>
            </a:endParaRPr>
          </a:p>
        </p:txBody>
      </p:sp>
      <p:sp>
        <p:nvSpPr>
          <p:cNvPr id="502" name="Google Shape;502;p17"/>
          <p:cNvSpPr/>
          <p:nvPr/>
        </p:nvSpPr>
        <p:spPr>
          <a:xfrm rot="5400000">
            <a:off x="9213102" y="515193"/>
            <a:ext cx="2004600" cy="1743600"/>
          </a:xfrm>
          <a:prstGeom prst="hexagon">
            <a:avLst>
              <a:gd fmla="val 28802" name="adj"/>
              <a:gd fmla="val 115470" name="vf"/>
            </a:avLst>
          </a:prstGeom>
          <a:no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3" name="Google Shape;503;p17"/>
          <p:cNvSpPr txBox="1"/>
          <p:nvPr/>
        </p:nvSpPr>
        <p:spPr>
          <a:xfrm>
            <a:off x="9634701" y="117650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Arial"/>
              <a:ea typeface="Arial"/>
              <a:cs typeface="Arial"/>
              <a:sym typeface="Arial"/>
            </a:endParaRPr>
          </a:p>
        </p:txBody>
      </p:sp>
      <p:sp>
        <p:nvSpPr>
          <p:cNvPr id="504" name="Google Shape;504;p17"/>
          <p:cNvSpPr/>
          <p:nvPr/>
        </p:nvSpPr>
        <p:spPr>
          <a:xfrm rot="5400000">
            <a:off x="10128141" y="2066377"/>
            <a:ext cx="2004600" cy="1743600"/>
          </a:xfrm>
          <a:prstGeom prst="hexagon">
            <a:avLst>
              <a:gd fmla="val 28802" name="adj"/>
              <a:gd fmla="val 115470" name="vf"/>
            </a:avLst>
          </a:prstGeom>
          <a:no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5" name="Google Shape;505;p17"/>
          <p:cNvSpPr txBox="1"/>
          <p:nvPr/>
        </p:nvSpPr>
        <p:spPr>
          <a:xfrm>
            <a:off x="10549726" y="2727677"/>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Arial"/>
              <a:ea typeface="Arial"/>
              <a:cs typeface="Arial"/>
              <a:sym typeface="Arial"/>
            </a:endParaRPr>
          </a:p>
        </p:txBody>
      </p:sp>
      <p:sp>
        <p:nvSpPr>
          <p:cNvPr id="506" name="Google Shape;506;p17"/>
          <p:cNvSpPr/>
          <p:nvPr/>
        </p:nvSpPr>
        <p:spPr>
          <a:xfrm rot="5400000">
            <a:off x="9198616" y="3655195"/>
            <a:ext cx="2004600" cy="1743600"/>
          </a:xfrm>
          <a:prstGeom prst="hexagon">
            <a:avLst>
              <a:gd fmla="val 28802" name="adj"/>
              <a:gd fmla="val 115470" name="vf"/>
            </a:avLst>
          </a:prstGeom>
          <a:no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7" name="Google Shape;507;p17"/>
          <p:cNvSpPr txBox="1"/>
          <p:nvPr/>
        </p:nvSpPr>
        <p:spPr>
          <a:xfrm>
            <a:off x="9620201" y="431650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Arial"/>
              <a:ea typeface="Arial"/>
              <a:cs typeface="Arial"/>
              <a:sym typeface="Arial"/>
            </a:endParaRPr>
          </a:p>
        </p:txBody>
      </p:sp>
      <p:grpSp>
        <p:nvGrpSpPr>
          <p:cNvPr id="508" name="Google Shape;508;p17"/>
          <p:cNvGrpSpPr/>
          <p:nvPr/>
        </p:nvGrpSpPr>
        <p:grpSpPr>
          <a:xfrm>
            <a:off x="3572773" y="2212595"/>
            <a:ext cx="390416" cy="644073"/>
            <a:chOff x="6531329" y="2691707"/>
            <a:chExt cx="444716" cy="733318"/>
          </a:xfrm>
        </p:grpSpPr>
        <p:sp>
          <p:nvSpPr>
            <p:cNvPr id="509" name="Google Shape;509;p17"/>
            <p:cNvSpPr/>
            <p:nvPr/>
          </p:nvSpPr>
          <p:spPr>
            <a:xfrm>
              <a:off x="6652002" y="3283678"/>
              <a:ext cx="203371" cy="52742"/>
            </a:xfrm>
            <a:custGeom>
              <a:rect b="b" l="l" r="r" t="t"/>
              <a:pathLst>
                <a:path extrusionOk="0" h="52" w="204">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510" name="Google Shape;510;p17"/>
            <p:cNvSpPr/>
            <p:nvPr/>
          </p:nvSpPr>
          <p:spPr>
            <a:xfrm>
              <a:off x="6652002" y="3336419"/>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511" name="Google Shape;511;p17"/>
            <p:cNvSpPr/>
            <p:nvPr/>
          </p:nvSpPr>
          <p:spPr>
            <a:xfrm>
              <a:off x="6687866" y="3390427"/>
              <a:ext cx="131643" cy="34598"/>
            </a:xfrm>
            <a:custGeom>
              <a:rect b="b" l="l" r="r" t="t"/>
              <a:pathLst>
                <a:path extrusionOk="0" h="35" w="132">
                  <a:moveTo>
                    <a:pt x="0" y="0"/>
                  </a:moveTo>
                  <a:cubicBezTo>
                    <a:pt x="0" y="19"/>
                    <a:pt x="29" y="35"/>
                    <a:pt x="66" y="35"/>
                  </a:cubicBezTo>
                  <a:cubicBezTo>
                    <a:pt x="102" y="35"/>
                    <a:pt x="132" y="19"/>
                    <a:pt x="132" y="0"/>
                  </a:cubicBezTo>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512" name="Google Shape;512;p17"/>
            <p:cNvSpPr/>
            <p:nvPr/>
          </p:nvSpPr>
          <p:spPr>
            <a:xfrm>
              <a:off x="6531329" y="2691707"/>
              <a:ext cx="444716" cy="537964"/>
            </a:xfrm>
            <a:custGeom>
              <a:rect b="b" l="l" r="r" t="t"/>
              <a:pathLst>
                <a:path extrusionOk="0" h="540" w="446">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513" name="Google Shape;513;p17"/>
            <p:cNvSpPr/>
            <p:nvPr/>
          </p:nvSpPr>
          <p:spPr>
            <a:xfrm>
              <a:off x="6652002" y="3229670"/>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grpSp>
      <p:grpSp>
        <p:nvGrpSpPr>
          <p:cNvPr id="514" name="Google Shape;514;p17"/>
          <p:cNvGrpSpPr/>
          <p:nvPr/>
        </p:nvGrpSpPr>
        <p:grpSpPr>
          <a:xfrm>
            <a:off x="5146634" y="2191639"/>
            <a:ext cx="909257" cy="685984"/>
            <a:chOff x="1001712" y="1679575"/>
            <a:chExt cx="1428751" cy="1077913"/>
          </a:xfrm>
        </p:grpSpPr>
        <p:sp>
          <p:nvSpPr>
            <p:cNvPr id="515" name="Google Shape;515;p17"/>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16" name="Google Shape;516;p17"/>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17" name="Google Shape;517;p17"/>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18" name="Google Shape;518;p17"/>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19" name="Google Shape;519;p17"/>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20" name="Google Shape;520;p17"/>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21" name="Google Shape;521;p17"/>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22" name="Google Shape;522;p17"/>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23" name="Google Shape;523;p17"/>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
        <p:nvSpPr>
          <p:cNvPr id="524" name="Google Shape;524;p17"/>
          <p:cNvSpPr/>
          <p:nvPr/>
        </p:nvSpPr>
        <p:spPr>
          <a:xfrm rot="5400000">
            <a:off x="6462385" y="2085160"/>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5" name="Google Shape;525;p17"/>
          <p:cNvSpPr txBox="1"/>
          <p:nvPr/>
        </p:nvSpPr>
        <p:spPr>
          <a:xfrm>
            <a:off x="6892215" y="29153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Efficacité</a:t>
            </a:r>
            <a:endParaRPr b="0" i="0" sz="1400" u="none" cap="none" strike="noStrike">
              <a:solidFill>
                <a:srgbClr val="000000"/>
              </a:solidFill>
              <a:latin typeface="Arial"/>
              <a:ea typeface="Arial"/>
              <a:cs typeface="Arial"/>
              <a:sym typeface="Arial"/>
            </a:endParaRPr>
          </a:p>
        </p:txBody>
      </p:sp>
      <p:sp>
        <p:nvSpPr>
          <p:cNvPr id="526" name="Google Shape;526;p17"/>
          <p:cNvSpPr/>
          <p:nvPr/>
        </p:nvSpPr>
        <p:spPr>
          <a:xfrm rot="5400000">
            <a:off x="8287230" y="2085160"/>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7" name="Google Shape;527;p17"/>
          <p:cNvSpPr txBox="1"/>
          <p:nvPr/>
        </p:nvSpPr>
        <p:spPr>
          <a:xfrm>
            <a:off x="8717060" y="29153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Normes sociales</a:t>
            </a:r>
            <a:endParaRPr b="0" i="0" sz="1400" u="none" cap="none" strike="noStrike">
              <a:solidFill>
                <a:srgbClr val="000000"/>
              </a:solidFill>
              <a:latin typeface="Arial"/>
              <a:ea typeface="Arial"/>
              <a:cs typeface="Arial"/>
              <a:sym typeface="Arial"/>
            </a:endParaRPr>
          </a:p>
        </p:txBody>
      </p:sp>
      <p:grpSp>
        <p:nvGrpSpPr>
          <p:cNvPr id="528" name="Google Shape;528;p17"/>
          <p:cNvGrpSpPr/>
          <p:nvPr/>
        </p:nvGrpSpPr>
        <p:grpSpPr>
          <a:xfrm>
            <a:off x="7010099" y="2191639"/>
            <a:ext cx="909257" cy="685984"/>
            <a:chOff x="1001712" y="1679575"/>
            <a:chExt cx="1428751" cy="1077913"/>
          </a:xfrm>
        </p:grpSpPr>
        <p:sp>
          <p:nvSpPr>
            <p:cNvPr id="529" name="Google Shape;529;p17"/>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0" name="Google Shape;530;p17"/>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1" name="Google Shape;531;p17"/>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2" name="Google Shape;532;p17"/>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3" name="Google Shape;533;p17"/>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4" name="Google Shape;534;p17"/>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5" name="Google Shape;535;p17"/>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6" name="Google Shape;536;p17"/>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7" name="Google Shape;537;p17"/>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grpSp>
        <p:nvGrpSpPr>
          <p:cNvPr id="538" name="Google Shape;538;p17"/>
          <p:cNvGrpSpPr/>
          <p:nvPr/>
        </p:nvGrpSpPr>
        <p:grpSpPr>
          <a:xfrm>
            <a:off x="8834944" y="2191639"/>
            <a:ext cx="909257" cy="685984"/>
            <a:chOff x="1001712" y="1679575"/>
            <a:chExt cx="1428751" cy="1077913"/>
          </a:xfrm>
        </p:grpSpPr>
        <p:sp>
          <p:nvSpPr>
            <p:cNvPr id="539" name="Google Shape;539;p17"/>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0" name="Google Shape;540;p17"/>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1" name="Google Shape;541;p17"/>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2" name="Google Shape;542;p17"/>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3" name="Google Shape;543;p17"/>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4" name="Google Shape;544;p17"/>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5" name="Google Shape;545;p17"/>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6" name="Google Shape;546;p17"/>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7" name="Google Shape;547;p17"/>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grpSp>
        <p:nvGrpSpPr>
          <p:cNvPr id="548" name="Google Shape;548;p17"/>
          <p:cNvGrpSpPr/>
          <p:nvPr/>
        </p:nvGrpSpPr>
        <p:grpSpPr>
          <a:xfrm rot="5400000">
            <a:off x="4530394" y="2890755"/>
            <a:ext cx="309904" cy="309904"/>
            <a:chOff x="5608915" y="627534"/>
            <a:chExt cx="501300" cy="501300"/>
          </a:xfrm>
        </p:grpSpPr>
        <p:sp>
          <p:nvSpPr>
            <p:cNvPr id="549" name="Google Shape;549;p17"/>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550" name="Google Shape;550;p17"/>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5" name="Shape 555"/>
        <p:cNvGrpSpPr/>
        <p:nvPr/>
      </p:nvGrpSpPr>
      <p:grpSpPr>
        <a:xfrm>
          <a:off x="0" y="0"/>
          <a:ext cx="0" cy="0"/>
          <a:chOff x="0" y="0"/>
          <a:chExt cx="0" cy="0"/>
        </a:xfrm>
      </p:grpSpPr>
      <p:sp>
        <p:nvSpPr>
          <p:cNvPr id="556" name="Google Shape;556;p18"/>
          <p:cNvSpPr/>
          <p:nvPr/>
        </p:nvSpPr>
        <p:spPr>
          <a:xfrm rot="5400000">
            <a:off x="6503209" y="3141411"/>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7" name="Google Shape;557;p18"/>
          <p:cNvSpPr/>
          <p:nvPr/>
        </p:nvSpPr>
        <p:spPr>
          <a:xfrm rot="5400000">
            <a:off x="5575338" y="1587957"/>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8" name="Google Shape;558;p18"/>
          <p:cNvSpPr/>
          <p:nvPr/>
        </p:nvSpPr>
        <p:spPr>
          <a:xfrm rot="5400000">
            <a:off x="8329116" y="3136149"/>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9" name="Google Shape;559;p18"/>
          <p:cNvSpPr/>
          <p:nvPr/>
        </p:nvSpPr>
        <p:spPr>
          <a:xfrm rot="5400000">
            <a:off x="9236851" y="1581993"/>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0" name="Google Shape;560;p18"/>
          <p:cNvSpPr/>
          <p:nvPr/>
        </p:nvSpPr>
        <p:spPr>
          <a:xfrm rot="5400000">
            <a:off x="7399591" y="1581992"/>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1" name="Google Shape;561;p18"/>
          <p:cNvSpPr/>
          <p:nvPr/>
        </p:nvSpPr>
        <p:spPr>
          <a:xfrm rot="5400000">
            <a:off x="7399591" y="4721993"/>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2" name="Google Shape;562;p18"/>
          <p:cNvSpPr/>
          <p:nvPr/>
        </p:nvSpPr>
        <p:spPr>
          <a:xfrm rot="5400000">
            <a:off x="2056535" y="4480485"/>
            <a:ext cx="2004600" cy="2212898"/>
          </a:xfrm>
          <a:prstGeom prst="hexagon">
            <a:avLst>
              <a:gd fmla="val 28802" name="adj"/>
              <a:gd fmla="val 115470" name="vf"/>
            </a:avLst>
          </a:prstGeom>
          <a:noFill/>
          <a:ln cap="flat" cmpd="sng" w="38100">
            <a:solidFill>
              <a:srgbClr val="70AD47"/>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3" name="Google Shape;563;p18"/>
          <p:cNvSpPr/>
          <p:nvPr/>
        </p:nvSpPr>
        <p:spPr>
          <a:xfrm rot="5400000">
            <a:off x="2740902" y="3136149"/>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4" name="Google Shape;564;p18"/>
          <p:cNvSpPr/>
          <p:nvPr/>
        </p:nvSpPr>
        <p:spPr>
          <a:xfrm rot="5400000">
            <a:off x="-981" y="1582697"/>
            <a:ext cx="2004600" cy="1743600"/>
          </a:xfrm>
          <a:prstGeom prst="hexagon">
            <a:avLst>
              <a:gd fmla="val 28802" name="adj"/>
              <a:gd fmla="val 115470" name="vf"/>
            </a:avLst>
          </a:prstGeom>
          <a:noFill/>
          <a:ln cap="flat" cmpd="sng" w="381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5" name="Google Shape;565;p18"/>
          <p:cNvSpPr/>
          <p:nvPr/>
        </p:nvSpPr>
        <p:spPr>
          <a:xfrm rot="5400000">
            <a:off x="-9678" y="4728117"/>
            <a:ext cx="2004600" cy="1743600"/>
          </a:xfrm>
          <a:prstGeom prst="hexagon">
            <a:avLst>
              <a:gd fmla="val 28802" name="adj"/>
              <a:gd fmla="val 115470" name="vf"/>
            </a:avLst>
          </a:prstGeom>
          <a:noFill/>
          <a:ln cap="flat" cmpd="sng" w="38100">
            <a:solidFill>
              <a:srgbClr val="70AD47"/>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6" name="Google Shape;566;p18"/>
          <p:cNvSpPr txBox="1"/>
          <p:nvPr/>
        </p:nvSpPr>
        <p:spPr>
          <a:xfrm>
            <a:off x="2081597" y="4937611"/>
            <a:ext cx="2019848" cy="11604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Établissement des priorités</a:t>
            </a:r>
            <a:endParaRPr b="0" i="0" sz="18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A5A5A5"/>
                </a:solidFill>
                <a:latin typeface="Calibri"/>
                <a:ea typeface="Calibri"/>
                <a:cs typeface="Calibri"/>
                <a:sym typeface="Calibri"/>
              </a:rPr>
              <a:t>81 % de zones rurales et 71 % de zones urbaines</a:t>
            </a:r>
            <a:endParaRPr b="0" i="0" sz="1600" u="none" cap="none" strike="noStrike">
              <a:solidFill>
                <a:srgbClr val="A5A5A5"/>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des enfants de moins de cinq ans ont une MII</a:t>
            </a:r>
            <a:endParaRPr b="0" i="0" sz="1400" u="none" cap="none" strike="noStrike">
              <a:solidFill>
                <a:srgbClr val="000000"/>
              </a:solidFill>
              <a:latin typeface="Calibri"/>
              <a:ea typeface="Calibri"/>
              <a:cs typeface="Calibri"/>
              <a:sym typeface="Calibri"/>
            </a:endParaRPr>
          </a:p>
        </p:txBody>
      </p:sp>
      <p:sp>
        <p:nvSpPr>
          <p:cNvPr id="567" name="Google Shape;567;p18"/>
          <p:cNvSpPr/>
          <p:nvPr/>
        </p:nvSpPr>
        <p:spPr>
          <a:xfrm rot="5400000">
            <a:off x="916563" y="3136151"/>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8" name="Google Shape;568;p18"/>
          <p:cNvSpPr txBox="1"/>
          <p:nvPr/>
        </p:nvSpPr>
        <p:spPr>
          <a:xfrm>
            <a:off x="1338106" y="3578562"/>
            <a:ext cx="1161600" cy="939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Ciblez les pops</a:t>
            </a:r>
            <a:endParaRPr b="0" i="0" sz="16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Accès à la population à risque ou stigmatisée</a:t>
            </a:r>
            <a:endParaRPr b="0" i="0" sz="1400" u="none" cap="none" strike="noStrike">
              <a:solidFill>
                <a:srgbClr val="000000"/>
              </a:solidFill>
              <a:latin typeface="Arial"/>
              <a:ea typeface="Arial"/>
              <a:cs typeface="Arial"/>
              <a:sym typeface="Arial"/>
            </a:endParaRPr>
          </a:p>
        </p:txBody>
      </p:sp>
      <p:sp>
        <p:nvSpPr>
          <p:cNvPr id="569" name="Google Shape;569;p18"/>
          <p:cNvSpPr/>
          <p:nvPr/>
        </p:nvSpPr>
        <p:spPr>
          <a:xfrm rot="5400000">
            <a:off x="2008193" y="1140946"/>
            <a:ext cx="2260043" cy="2371659"/>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0" name="Google Shape;570;p18"/>
          <p:cNvSpPr txBox="1"/>
          <p:nvPr/>
        </p:nvSpPr>
        <p:spPr>
          <a:xfrm>
            <a:off x="3162445" y="3964359"/>
            <a:ext cx="1161600" cy="939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000000"/>
                </a:solidFill>
                <a:latin typeface="Calibri"/>
                <a:ea typeface="Calibri"/>
                <a:cs typeface="Calibri"/>
                <a:sym typeface="Calibri"/>
              </a:rPr>
              <a:t>Accès</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fr-FR" sz="1300" u="none" cap="none" strike="noStrike">
                <a:solidFill>
                  <a:srgbClr val="000000"/>
                </a:solidFill>
                <a:latin typeface="Calibri"/>
                <a:ea typeface="Calibri"/>
                <a:cs typeface="Calibri"/>
                <a:sym typeface="Calibri"/>
              </a:rPr>
              <a:t>% de personnes ayant accès à une MII </a:t>
            </a:r>
            <a:endParaRPr b="0" i="0" sz="1400" u="none" cap="none" strike="noStrike">
              <a:solidFill>
                <a:srgbClr val="000000"/>
              </a:solidFill>
              <a:latin typeface="Arial"/>
              <a:ea typeface="Arial"/>
              <a:cs typeface="Arial"/>
              <a:sym typeface="Arial"/>
            </a:endParaRPr>
          </a:p>
        </p:txBody>
      </p:sp>
      <p:sp>
        <p:nvSpPr>
          <p:cNvPr id="571" name="Google Shape;571;p18"/>
          <p:cNvSpPr/>
          <p:nvPr/>
        </p:nvSpPr>
        <p:spPr>
          <a:xfrm>
            <a:off x="3470945" y="3328983"/>
            <a:ext cx="544600"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72" name="Google Shape;572;p18"/>
          <p:cNvSpPr txBox="1"/>
          <p:nvPr/>
        </p:nvSpPr>
        <p:spPr>
          <a:xfrm>
            <a:off x="1951438" y="1797416"/>
            <a:ext cx="2415368" cy="15993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Ratio « utilisation-accès »</a:t>
            </a:r>
            <a:endParaRPr b="0" i="0" sz="18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A5A5A5"/>
                </a:solidFill>
                <a:latin typeface="Calibri"/>
                <a:ea typeface="Calibri"/>
                <a:cs typeface="Calibri"/>
                <a:sym typeface="Calibri"/>
              </a:rPr>
              <a:t>69,8 %</a:t>
            </a:r>
            <a:endParaRPr b="0" i="0" sz="1600" u="none" cap="none" strike="noStrike">
              <a:solidFill>
                <a:srgbClr val="A5A5A5"/>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300"/>
              <a:buFont typeface="Arial"/>
              <a:buNone/>
            </a:pPr>
            <a:r>
              <a:rPr b="0" i="0" lang="fr-FR" sz="1300" u="none" cap="none" strike="noStrike">
                <a:solidFill>
                  <a:srgbClr val="000000"/>
                </a:solidFill>
                <a:latin typeface="Calibri"/>
                <a:ea typeface="Calibri"/>
                <a:cs typeface="Calibri"/>
                <a:sym typeface="Calibri"/>
              </a:rPr>
              <a:t>des personnes possédant une moustiquaire pour deux personnes ont dormi sous une moustiquaire la nuit précédente</a:t>
            </a:r>
            <a:endParaRPr b="0" i="0" sz="13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pic>
        <p:nvPicPr>
          <p:cNvPr id="573" name="Google Shape;573;p18"/>
          <p:cNvPicPr preferRelativeResize="0"/>
          <p:nvPr/>
        </p:nvPicPr>
        <p:blipFill rotWithShape="1">
          <a:blip r:embed="rId3">
            <a:alphaModFix/>
          </a:blip>
          <a:srcRect b="0" l="0" r="0" t="0"/>
          <a:stretch/>
        </p:blipFill>
        <p:spPr>
          <a:xfrm>
            <a:off x="5307610" y="3355082"/>
            <a:ext cx="706756" cy="498882"/>
          </a:xfrm>
          <a:prstGeom prst="rect">
            <a:avLst/>
          </a:prstGeom>
          <a:noFill/>
          <a:ln>
            <a:noFill/>
          </a:ln>
        </p:spPr>
      </p:pic>
      <p:sp>
        <p:nvSpPr>
          <p:cNvPr id="574" name="Google Shape;574;p18"/>
          <p:cNvSpPr/>
          <p:nvPr/>
        </p:nvSpPr>
        <p:spPr>
          <a:xfrm rot="5400000">
            <a:off x="4671655" y="3141411"/>
            <a:ext cx="2004600" cy="1743600"/>
          </a:xfrm>
          <a:prstGeom prst="hexagon">
            <a:avLst>
              <a:gd fmla="val 28802" name="adj"/>
              <a:gd fmla="val 115470" name="vf"/>
            </a:avLst>
          </a:prstGeom>
          <a:solidFill>
            <a:srgbClr val="4472C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5" name="Google Shape;575;p18"/>
          <p:cNvSpPr txBox="1"/>
          <p:nvPr/>
        </p:nvSpPr>
        <p:spPr>
          <a:xfrm>
            <a:off x="5093198" y="3955101"/>
            <a:ext cx="1161600" cy="834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Exposition</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fr-FR" sz="1300" u="none" cap="none" strike="noStrike">
                <a:solidFill>
                  <a:srgbClr val="FFFFFF"/>
                </a:solidFill>
                <a:latin typeface="Calibri"/>
                <a:ea typeface="Calibri"/>
                <a:cs typeface="Calibri"/>
                <a:sym typeface="Calibri"/>
              </a:rPr>
              <a:t>% ayant entendu ou vu des messages</a:t>
            </a:r>
            <a:endParaRPr b="0" i="0" sz="1400" u="none" cap="none" strike="noStrike">
              <a:solidFill>
                <a:srgbClr val="000000"/>
              </a:solidFill>
              <a:latin typeface="Arial"/>
              <a:ea typeface="Arial"/>
              <a:cs typeface="Arial"/>
              <a:sym typeface="Arial"/>
            </a:endParaRPr>
          </a:p>
        </p:txBody>
      </p:sp>
      <p:sp>
        <p:nvSpPr>
          <p:cNvPr id="576" name="Google Shape;576;p18"/>
          <p:cNvSpPr txBox="1"/>
          <p:nvPr/>
        </p:nvSpPr>
        <p:spPr>
          <a:xfrm>
            <a:off x="6732908" y="3257975"/>
            <a:ext cx="1353401" cy="12810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Télévision</a:t>
            </a:r>
            <a:endParaRPr b="0" i="0" sz="18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4472C4"/>
                </a:solidFill>
                <a:latin typeface="Calibri"/>
                <a:ea typeface="Calibri"/>
                <a:cs typeface="Calibri"/>
                <a:sym typeface="Calibri"/>
              </a:rPr>
              <a:t>65,8 %</a:t>
            </a:r>
            <a:endParaRPr b="0" i="0" sz="1600" u="none" cap="none" strike="noStrike">
              <a:solidFill>
                <a:srgbClr val="4472C4"/>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ont cité la télévision comme source de messages sur le paludisme</a:t>
            </a:r>
            <a:endParaRPr b="0" i="0" sz="1400" u="none" cap="none" strike="noStrike">
              <a:solidFill>
                <a:srgbClr val="000000"/>
              </a:solidFill>
              <a:latin typeface="Calibri"/>
              <a:ea typeface="Calibri"/>
              <a:cs typeface="Calibri"/>
              <a:sym typeface="Calibri"/>
            </a:endParaRPr>
          </a:p>
        </p:txBody>
      </p:sp>
      <p:sp>
        <p:nvSpPr>
          <p:cNvPr id="577" name="Google Shape;577;p18"/>
          <p:cNvSpPr txBox="1"/>
          <p:nvPr/>
        </p:nvSpPr>
        <p:spPr>
          <a:xfrm>
            <a:off x="7646939" y="4926165"/>
            <a:ext cx="1626750" cy="10665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Agent de santé</a:t>
            </a:r>
            <a:endParaRPr b="0" i="0" sz="18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4472C4"/>
                </a:solidFill>
                <a:latin typeface="Calibri"/>
                <a:ea typeface="Calibri"/>
                <a:cs typeface="Calibri"/>
                <a:sym typeface="Calibri"/>
              </a:rPr>
              <a:t>4,6 %</a:t>
            </a:r>
            <a:endParaRPr b="0" i="0" sz="1600" u="none" cap="none" strike="noStrike">
              <a:solidFill>
                <a:srgbClr val="4472C4"/>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ont cité les travailleurs de la santé comme source de messages sur le paludisme</a:t>
            </a:r>
            <a:endParaRPr b="0" i="0" sz="1400" u="none" cap="none" strike="noStrike">
              <a:solidFill>
                <a:srgbClr val="000000"/>
              </a:solidFill>
              <a:latin typeface="Calibri"/>
              <a:ea typeface="Calibri"/>
              <a:cs typeface="Calibri"/>
              <a:sym typeface="Calibri"/>
            </a:endParaRPr>
          </a:p>
        </p:txBody>
      </p:sp>
      <p:sp>
        <p:nvSpPr>
          <p:cNvPr id="578" name="Google Shape;578;p18"/>
          <p:cNvSpPr/>
          <p:nvPr/>
        </p:nvSpPr>
        <p:spPr>
          <a:xfrm rot="5400000">
            <a:off x="5540578" y="4715120"/>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9" name="Google Shape;579;p18"/>
          <p:cNvSpPr txBox="1"/>
          <p:nvPr/>
        </p:nvSpPr>
        <p:spPr>
          <a:xfrm>
            <a:off x="5996471" y="5437245"/>
            <a:ext cx="1161600" cy="309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PCI</a:t>
            </a:r>
            <a:endParaRPr b="0" i="0" sz="1600" u="none" cap="none" strike="noStrike">
              <a:solidFill>
                <a:srgbClr val="000000"/>
              </a:solidFill>
              <a:latin typeface="Arial"/>
              <a:ea typeface="Arial"/>
              <a:cs typeface="Arial"/>
              <a:sym typeface="Arial"/>
            </a:endParaRPr>
          </a:p>
        </p:txBody>
      </p:sp>
      <p:sp>
        <p:nvSpPr>
          <p:cNvPr id="580" name="Google Shape;580;p18"/>
          <p:cNvSpPr txBox="1"/>
          <p:nvPr/>
        </p:nvSpPr>
        <p:spPr>
          <a:xfrm>
            <a:off x="5996838" y="1819257"/>
            <a:ext cx="1161600" cy="12810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Radio</a:t>
            </a:r>
            <a:endParaRPr b="0" i="0" sz="18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4472C4"/>
                </a:solidFill>
                <a:latin typeface="Calibri"/>
                <a:ea typeface="Calibri"/>
                <a:cs typeface="Calibri"/>
                <a:sym typeface="Calibri"/>
              </a:rPr>
              <a:t>21,7 %</a:t>
            </a:r>
            <a:endParaRPr b="0" i="0" sz="1600" u="none" cap="none" strike="noStrike">
              <a:solidFill>
                <a:srgbClr val="4472C4"/>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ont cité la radio comme source de messages sur le paludisme</a:t>
            </a:r>
            <a:endParaRPr b="0" i="0" sz="1400" u="none" cap="none" strike="noStrike">
              <a:solidFill>
                <a:srgbClr val="000000"/>
              </a:solidFill>
              <a:latin typeface="Calibri"/>
              <a:ea typeface="Calibri"/>
              <a:cs typeface="Calibri"/>
              <a:sym typeface="Calibri"/>
            </a:endParaRPr>
          </a:p>
        </p:txBody>
      </p:sp>
      <p:pic>
        <p:nvPicPr>
          <p:cNvPr id="581" name="Google Shape;581;p18"/>
          <p:cNvPicPr preferRelativeResize="0"/>
          <p:nvPr/>
        </p:nvPicPr>
        <p:blipFill rotWithShape="1">
          <a:blip r:embed="rId3">
            <a:alphaModFix/>
          </a:blip>
          <a:srcRect b="0" l="0" r="0" t="0"/>
          <a:stretch/>
        </p:blipFill>
        <p:spPr>
          <a:xfrm>
            <a:off x="5320620" y="3371728"/>
            <a:ext cx="706756" cy="498882"/>
          </a:xfrm>
          <a:prstGeom prst="rect">
            <a:avLst/>
          </a:prstGeom>
          <a:noFill/>
          <a:ln>
            <a:noFill/>
          </a:ln>
        </p:spPr>
      </p:pic>
      <p:sp>
        <p:nvSpPr>
          <p:cNvPr id="582" name="Google Shape;582;p18"/>
          <p:cNvSpPr txBox="1"/>
          <p:nvPr/>
        </p:nvSpPr>
        <p:spPr>
          <a:xfrm>
            <a:off x="8623116" y="3340149"/>
            <a:ext cx="15801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Impression</a:t>
            </a:r>
            <a:endParaRPr b="0" i="0" sz="18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4472C4"/>
                </a:solidFill>
                <a:latin typeface="Calibri"/>
                <a:ea typeface="Calibri"/>
                <a:cs typeface="Calibri"/>
                <a:sym typeface="Calibri"/>
              </a:rPr>
              <a:t>5,9 %</a:t>
            </a:r>
            <a:endParaRPr b="0" i="0" sz="1600" u="none" cap="none" strike="noStrike">
              <a:solidFill>
                <a:srgbClr val="4472C4"/>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ont cité les panneaux d'affichage et les affiches comme source de messages sur le paludisme</a:t>
            </a:r>
            <a:endParaRPr b="0" i="0" sz="1400" u="none" cap="none" strike="noStrike">
              <a:solidFill>
                <a:srgbClr val="000000"/>
              </a:solidFill>
              <a:latin typeface="Calibri"/>
              <a:ea typeface="Calibri"/>
              <a:cs typeface="Calibri"/>
              <a:sym typeface="Calibri"/>
            </a:endParaRPr>
          </a:p>
        </p:txBody>
      </p:sp>
      <p:sp>
        <p:nvSpPr>
          <p:cNvPr id="583" name="Google Shape;583;p18"/>
          <p:cNvSpPr txBox="1"/>
          <p:nvPr/>
        </p:nvSpPr>
        <p:spPr>
          <a:xfrm>
            <a:off x="7821134" y="2298842"/>
            <a:ext cx="1161600" cy="309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Crieur public</a:t>
            </a:r>
            <a:endParaRPr b="0" i="0" sz="1533" u="none" cap="none" strike="noStrike">
              <a:solidFill>
                <a:srgbClr val="000000"/>
              </a:solidFill>
              <a:latin typeface="Calibri"/>
              <a:ea typeface="Calibri"/>
              <a:cs typeface="Calibri"/>
              <a:sym typeface="Calibri"/>
            </a:endParaRPr>
          </a:p>
        </p:txBody>
      </p:sp>
      <p:sp>
        <p:nvSpPr>
          <p:cNvPr id="584" name="Google Shape;584;p18"/>
          <p:cNvSpPr txBox="1"/>
          <p:nvPr/>
        </p:nvSpPr>
        <p:spPr>
          <a:xfrm>
            <a:off x="9484201" y="1785993"/>
            <a:ext cx="15099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Famille et amis</a:t>
            </a:r>
            <a:endParaRPr b="0" i="0" sz="18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4472C4"/>
                </a:solidFill>
                <a:latin typeface="Calibri"/>
                <a:ea typeface="Calibri"/>
                <a:cs typeface="Calibri"/>
                <a:sym typeface="Calibri"/>
              </a:rPr>
              <a:t>6,3 %</a:t>
            </a:r>
            <a:endParaRPr b="0" i="0" sz="1600" u="none" cap="none" strike="noStrike">
              <a:solidFill>
                <a:srgbClr val="4472C4"/>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ont cité des amis et des parents comme source de messages sur le paludisme</a:t>
            </a:r>
            <a:endParaRPr b="0" i="0" sz="1400" u="none" cap="none" strike="noStrike">
              <a:solidFill>
                <a:srgbClr val="000000"/>
              </a:solidFill>
              <a:latin typeface="Calibri"/>
              <a:ea typeface="Calibri"/>
              <a:cs typeface="Calibri"/>
              <a:sym typeface="Calibri"/>
            </a:endParaRPr>
          </a:p>
        </p:txBody>
      </p:sp>
      <p:sp>
        <p:nvSpPr>
          <p:cNvPr id="585" name="Google Shape;585;p18"/>
          <p:cNvSpPr/>
          <p:nvPr/>
        </p:nvSpPr>
        <p:spPr>
          <a:xfrm rot="5400000">
            <a:off x="10151890" y="3133177"/>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6" name="Google Shape;586;p18"/>
          <p:cNvSpPr txBox="1"/>
          <p:nvPr/>
        </p:nvSpPr>
        <p:spPr>
          <a:xfrm>
            <a:off x="10573432" y="3712777"/>
            <a:ext cx="1161600" cy="5844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Leader communautaire   </a:t>
            </a:r>
            <a:endParaRPr b="0" i="0" sz="1600" u="none" cap="none" strike="noStrike">
              <a:solidFill>
                <a:srgbClr val="000000"/>
              </a:solidFill>
              <a:latin typeface="Arial"/>
              <a:ea typeface="Arial"/>
              <a:cs typeface="Arial"/>
              <a:sym typeface="Arial"/>
            </a:endParaRPr>
          </a:p>
        </p:txBody>
      </p:sp>
      <p:sp>
        <p:nvSpPr>
          <p:cNvPr id="587" name="Google Shape;587;p18"/>
          <p:cNvSpPr/>
          <p:nvPr/>
        </p:nvSpPr>
        <p:spPr>
          <a:xfrm rot="5400000">
            <a:off x="9222363" y="4721995"/>
            <a:ext cx="2004600" cy="1743600"/>
          </a:xfrm>
          <a:prstGeom prst="hexagon">
            <a:avLst>
              <a:gd fmla="val 28802" name="adj"/>
              <a:gd fmla="val 115470" name="vf"/>
            </a:avLst>
          </a:prstGeom>
          <a:noFill/>
          <a:ln cap="flat" cmpd="sng" w="127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8" name="Google Shape;588;p18"/>
          <p:cNvSpPr txBox="1"/>
          <p:nvPr/>
        </p:nvSpPr>
        <p:spPr>
          <a:xfrm>
            <a:off x="9643906" y="5301595"/>
            <a:ext cx="1161600" cy="5844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Téléphone portable</a:t>
            </a:r>
            <a:endParaRPr b="0" i="0" sz="1800" u="none" cap="none" strike="noStrike">
              <a:solidFill>
                <a:srgbClr val="000000"/>
              </a:solidFill>
              <a:latin typeface="Arial"/>
              <a:ea typeface="Arial"/>
              <a:cs typeface="Arial"/>
              <a:sym typeface="Arial"/>
            </a:endParaRPr>
          </a:p>
        </p:txBody>
      </p:sp>
      <p:grpSp>
        <p:nvGrpSpPr>
          <p:cNvPr id="589" name="Google Shape;589;p18"/>
          <p:cNvGrpSpPr/>
          <p:nvPr/>
        </p:nvGrpSpPr>
        <p:grpSpPr>
          <a:xfrm rot="5400000">
            <a:off x="4603127" y="3870467"/>
            <a:ext cx="309904" cy="309904"/>
            <a:chOff x="5608915" y="627534"/>
            <a:chExt cx="501300" cy="501300"/>
          </a:xfrm>
        </p:grpSpPr>
        <p:sp>
          <p:nvSpPr>
            <p:cNvPr id="590" name="Google Shape;590;p18"/>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591" name="Google Shape;591;p18"/>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sp>
        <p:nvSpPr>
          <p:cNvPr id="592" name="Google Shape;592;p18"/>
          <p:cNvSpPr txBox="1"/>
          <p:nvPr/>
        </p:nvSpPr>
        <p:spPr>
          <a:xfrm>
            <a:off x="165075" y="1729700"/>
            <a:ext cx="1743600" cy="1449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Distribution</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200"/>
              <a:buFont typeface="Arial"/>
              <a:buNone/>
            </a:pPr>
            <a:r>
              <a:rPr b="0" i="0" lang="fr-FR" sz="1200" u="none" cap="none" strike="noStrike">
                <a:solidFill>
                  <a:srgbClr val="000000"/>
                </a:solidFill>
                <a:latin typeface="Calibri"/>
                <a:ea typeface="Calibri"/>
                <a:cs typeface="Calibri"/>
                <a:sym typeface="Calibri"/>
              </a:rPr>
              <a:t>La couverture élevée et la sensibilisation des ménages à l'utilisation des MILD ont permis de réduire de manière significative l'exposition aux moustiques infectés.</a:t>
            </a:r>
            <a:endParaRPr b="0" i="0" sz="1200" u="none" cap="none" strike="noStrike">
              <a:solidFill>
                <a:srgbClr val="000000"/>
              </a:solidFill>
              <a:latin typeface="Arial"/>
              <a:ea typeface="Arial"/>
              <a:cs typeface="Arial"/>
              <a:sym typeface="Arial"/>
            </a:endParaRPr>
          </a:p>
        </p:txBody>
      </p:sp>
      <p:sp>
        <p:nvSpPr>
          <p:cNvPr id="593" name="Google Shape;593;p18"/>
          <p:cNvSpPr txBox="1"/>
          <p:nvPr/>
        </p:nvSpPr>
        <p:spPr>
          <a:xfrm>
            <a:off x="121024" y="4675767"/>
            <a:ext cx="1937828" cy="2153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Facteurs</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socio-démographiques</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100"/>
              <a:buFont typeface="Arial"/>
              <a:buNone/>
            </a:pPr>
            <a:r>
              <a:rPr b="0" i="0" lang="fr-FR" sz="1100" u="none" cap="none" strike="noStrike">
                <a:solidFill>
                  <a:srgbClr val="000000"/>
                </a:solidFill>
                <a:latin typeface="Calibri"/>
                <a:ea typeface="Calibri"/>
                <a:cs typeface="Calibri"/>
                <a:sym typeface="Calibri"/>
              </a:rPr>
              <a:t>Une étude a montré que l'utilisation des MII pour les enfants de moins de 5 ans différait sensiblement selon les zones rurales/urbaines, l'éducation des mères, le nombre de personnes dans le ménage et le statut socioéconomique</a:t>
            </a:r>
            <a:endParaRPr b="0" i="0" sz="1100" u="none" cap="none" strike="noStrike">
              <a:solidFill>
                <a:srgbClr val="000000"/>
              </a:solidFill>
              <a:latin typeface="Arial"/>
              <a:ea typeface="Arial"/>
              <a:cs typeface="Arial"/>
              <a:sym typeface="Arial"/>
            </a:endParaRPr>
          </a:p>
        </p:txBody>
      </p:sp>
      <p:sp>
        <p:nvSpPr>
          <p:cNvPr id="594" name="Google Shape;594;p18"/>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Exemple : Côte d'Ivoire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9" name="Shape 599"/>
        <p:cNvGrpSpPr/>
        <p:nvPr/>
      </p:nvGrpSpPr>
      <p:grpSpPr>
        <a:xfrm>
          <a:off x="0" y="0"/>
          <a:ext cx="0" cy="0"/>
          <a:chOff x="0" y="0"/>
          <a:chExt cx="0" cy="0"/>
        </a:xfrm>
      </p:grpSpPr>
      <p:sp>
        <p:nvSpPr>
          <p:cNvPr id="600" name="Google Shape;600;p19"/>
          <p:cNvSpPr/>
          <p:nvPr/>
        </p:nvSpPr>
        <p:spPr>
          <a:xfrm rot="5400000">
            <a:off x="941299" y="3136151"/>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601" name="Google Shape;601;p19"/>
          <p:cNvPicPr preferRelativeResize="0"/>
          <p:nvPr/>
        </p:nvPicPr>
        <p:blipFill rotWithShape="1">
          <a:blip r:embed="rId3">
            <a:alphaModFix/>
          </a:blip>
          <a:srcRect b="0" l="0" r="0" t="0"/>
          <a:stretch/>
        </p:blipFill>
        <p:spPr>
          <a:xfrm>
            <a:off x="5234875" y="3355082"/>
            <a:ext cx="706756" cy="498882"/>
          </a:xfrm>
          <a:prstGeom prst="rect">
            <a:avLst/>
          </a:prstGeom>
          <a:noFill/>
          <a:ln>
            <a:noFill/>
          </a:ln>
        </p:spPr>
      </p:pic>
      <p:sp>
        <p:nvSpPr>
          <p:cNvPr id="602" name="Google Shape;602;p19"/>
          <p:cNvSpPr/>
          <p:nvPr/>
        </p:nvSpPr>
        <p:spPr>
          <a:xfrm rot="5400000">
            <a:off x="2739082" y="3187479"/>
            <a:ext cx="2004600" cy="1743600"/>
          </a:xfrm>
          <a:prstGeom prst="hexagon">
            <a:avLst>
              <a:gd fmla="val 28802" name="adj"/>
              <a:gd fmla="val 115470" name="vf"/>
            </a:avLst>
          </a:prstGeom>
          <a:solidFill>
            <a:srgbClr val="ED7D3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3" name="Google Shape;603;p19"/>
          <p:cNvSpPr txBox="1"/>
          <p:nvPr/>
        </p:nvSpPr>
        <p:spPr>
          <a:xfrm>
            <a:off x="2865949" y="3685401"/>
            <a:ext cx="1610262"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000"/>
              <a:buFont typeface="Arial"/>
              <a:buNone/>
            </a:pPr>
            <a:r>
              <a:rPr b="0" i="0" lang="fr-FR" sz="2000" u="none" cap="none" strike="noStrike">
                <a:solidFill>
                  <a:srgbClr val="FFFFFF"/>
                </a:solidFill>
                <a:latin typeface="Calibri"/>
                <a:ea typeface="Calibri"/>
                <a:cs typeface="Calibri"/>
                <a:sym typeface="Calibri"/>
              </a:rPr>
              <a:t>Connaissances</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200"/>
              <a:buFont typeface="Arial"/>
              <a:buNone/>
            </a:pPr>
            <a:r>
              <a:rPr b="1" i="0" lang="fr-FR" sz="1200" u="none" cap="none" strike="noStrike">
                <a:solidFill>
                  <a:srgbClr val="FFFFFF"/>
                </a:solidFill>
                <a:latin typeface="Calibri"/>
                <a:ea typeface="Calibri"/>
                <a:cs typeface="Calibri"/>
                <a:sym typeface="Calibri"/>
              </a:rPr>
              <a:t>% de personnes ayant des connaissances correctes</a:t>
            </a:r>
            <a:endParaRPr b="0" i="0" sz="1333" u="none" cap="none" strike="noStrike">
              <a:solidFill>
                <a:srgbClr val="FFFFFF"/>
              </a:solidFill>
              <a:latin typeface="Calibri"/>
              <a:ea typeface="Calibri"/>
              <a:cs typeface="Calibri"/>
              <a:sym typeface="Calibri"/>
            </a:endParaRPr>
          </a:p>
        </p:txBody>
      </p:sp>
      <p:sp>
        <p:nvSpPr>
          <p:cNvPr id="604" name="Google Shape;604;p19"/>
          <p:cNvSpPr/>
          <p:nvPr/>
        </p:nvSpPr>
        <p:spPr>
          <a:xfrm rot="5400000">
            <a:off x="13364" y="1582697"/>
            <a:ext cx="2004600" cy="1743600"/>
          </a:xfrm>
          <a:prstGeom prst="hexagon">
            <a:avLst>
              <a:gd fmla="val 28802" name="adj"/>
              <a:gd fmla="val 115470" name="vf"/>
            </a:avLst>
          </a:prstGeom>
          <a:noFill/>
          <a:ln cap="flat" cmpd="sng" w="12700">
            <a:solidFill>
              <a:srgbClr val="ED7D3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5" name="Google Shape;605;p19"/>
          <p:cNvSpPr/>
          <p:nvPr/>
        </p:nvSpPr>
        <p:spPr>
          <a:xfrm rot="5400000">
            <a:off x="13364" y="4716734"/>
            <a:ext cx="2004600" cy="1743600"/>
          </a:xfrm>
          <a:prstGeom prst="hexagon">
            <a:avLst>
              <a:gd fmla="val 28802" name="adj"/>
              <a:gd fmla="val 115470" name="vf"/>
            </a:avLst>
          </a:prstGeom>
          <a:noFill/>
          <a:ln cap="flat" cmpd="sng" w="38100">
            <a:solidFill>
              <a:srgbClr val="45818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6" name="Google Shape;606;p19"/>
          <p:cNvSpPr/>
          <p:nvPr/>
        </p:nvSpPr>
        <p:spPr>
          <a:xfrm rot="5400000">
            <a:off x="1846623" y="4715134"/>
            <a:ext cx="2004600" cy="1743600"/>
          </a:xfrm>
          <a:prstGeom prst="hexagon">
            <a:avLst>
              <a:gd fmla="val 28802" name="adj"/>
              <a:gd fmla="val 115470" name="vf"/>
            </a:avLst>
          </a:prstGeom>
          <a:noFill/>
          <a:ln cap="flat" cmpd="sng" w="38100">
            <a:solidFill>
              <a:srgbClr val="45818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7" name="Google Shape;607;p19"/>
          <p:cNvSpPr/>
          <p:nvPr/>
        </p:nvSpPr>
        <p:spPr>
          <a:xfrm rot="5400000">
            <a:off x="1846621" y="1582697"/>
            <a:ext cx="200460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8" name="Google Shape;608;p19"/>
          <p:cNvSpPr/>
          <p:nvPr/>
        </p:nvSpPr>
        <p:spPr>
          <a:xfrm rot="5400000">
            <a:off x="4598920" y="3141411"/>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9" name="Google Shape;609;p19"/>
          <p:cNvSpPr txBox="1"/>
          <p:nvPr/>
        </p:nvSpPr>
        <p:spPr>
          <a:xfrm>
            <a:off x="5028750" y="39821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Attitudes</a:t>
            </a:r>
            <a:endParaRPr b="0" i="0" sz="1400" u="none" cap="none" strike="noStrike">
              <a:solidFill>
                <a:srgbClr val="000000"/>
              </a:solidFill>
              <a:latin typeface="Arial"/>
              <a:ea typeface="Arial"/>
              <a:cs typeface="Arial"/>
              <a:sym typeface="Arial"/>
            </a:endParaRPr>
          </a:p>
        </p:txBody>
      </p:sp>
      <p:sp>
        <p:nvSpPr>
          <p:cNvPr id="610" name="Google Shape;610;p19"/>
          <p:cNvSpPr/>
          <p:nvPr/>
        </p:nvSpPr>
        <p:spPr>
          <a:xfrm rot="5400000">
            <a:off x="7244893" y="4852946"/>
            <a:ext cx="2266507"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1" name="Google Shape;611;p19"/>
          <p:cNvSpPr/>
          <p:nvPr/>
        </p:nvSpPr>
        <p:spPr>
          <a:xfrm rot="5400000">
            <a:off x="5388331" y="4632087"/>
            <a:ext cx="2079467" cy="1995081"/>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2" name="Google Shape;612;p19"/>
          <p:cNvSpPr/>
          <p:nvPr/>
        </p:nvSpPr>
        <p:spPr>
          <a:xfrm rot="5400000">
            <a:off x="5421151" y="1457604"/>
            <a:ext cx="2265304"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3" name="Google Shape;613;p19"/>
          <p:cNvSpPr/>
          <p:nvPr/>
        </p:nvSpPr>
        <p:spPr>
          <a:xfrm rot="5400000">
            <a:off x="7248474" y="1454622"/>
            <a:ext cx="2259340"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4" name="Google Shape;614;p19"/>
          <p:cNvSpPr/>
          <p:nvPr/>
        </p:nvSpPr>
        <p:spPr>
          <a:xfrm rot="5400000">
            <a:off x="9085731" y="1454623"/>
            <a:ext cx="2259341" cy="1743600"/>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5" name="Google Shape;615;p19"/>
          <p:cNvSpPr/>
          <p:nvPr/>
        </p:nvSpPr>
        <p:spPr>
          <a:xfrm rot="5400000">
            <a:off x="10223023" y="3038300"/>
            <a:ext cx="2004600" cy="1933354"/>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6" name="Google Shape;616;p19"/>
          <p:cNvSpPr/>
          <p:nvPr/>
        </p:nvSpPr>
        <p:spPr>
          <a:xfrm rot="5400000">
            <a:off x="9266542" y="4654069"/>
            <a:ext cx="2004600" cy="1879452"/>
          </a:xfrm>
          <a:prstGeom prst="hexagon">
            <a:avLst>
              <a:gd fmla="val 28802" name="adj"/>
              <a:gd fmla="val 115470" name="vf"/>
            </a:avLst>
          </a:prstGeom>
          <a:noFill/>
          <a:ln cap="flat" cmpd="sng" w="38100">
            <a:solidFill>
              <a:srgbClr val="4472C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617" name="Google Shape;617;p19"/>
          <p:cNvGrpSpPr/>
          <p:nvPr/>
        </p:nvGrpSpPr>
        <p:grpSpPr>
          <a:xfrm>
            <a:off x="3497652" y="3155937"/>
            <a:ext cx="390416" cy="446584"/>
            <a:chOff x="6531329" y="2691707"/>
            <a:chExt cx="444716" cy="733318"/>
          </a:xfrm>
        </p:grpSpPr>
        <p:sp>
          <p:nvSpPr>
            <p:cNvPr id="618" name="Google Shape;618;p19"/>
            <p:cNvSpPr/>
            <p:nvPr/>
          </p:nvSpPr>
          <p:spPr>
            <a:xfrm>
              <a:off x="6652002" y="3283678"/>
              <a:ext cx="203371" cy="52742"/>
            </a:xfrm>
            <a:custGeom>
              <a:rect b="b" l="l" r="r" t="t"/>
              <a:pathLst>
                <a:path extrusionOk="0" h="52" w="204">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619" name="Google Shape;619;p19"/>
            <p:cNvSpPr/>
            <p:nvPr/>
          </p:nvSpPr>
          <p:spPr>
            <a:xfrm>
              <a:off x="6652002" y="3336419"/>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620" name="Google Shape;620;p19"/>
            <p:cNvSpPr/>
            <p:nvPr/>
          </p:nvSpPr>
          <p:spPr>
            <a:xfrm>
              <a:off x="6687866" y="3390427"/>
              <a:ext cx="131643" cy="34598"/>
            </a:xfrm>
            <a:custGeom>
              <a:rect b="b" l="l" r="r" t="t"/>
              <a:pathLst>
                <a:path extrusionOk="0" h="35" w="132">
                  <a:moveTo>
                    <a:pt x="0" y="0"/>
                  </a:moveTo>
                  <a:cubicBezTo>
                    <a:pt x="0" y="19"/>
                    <a:pt x="29" y="35"/>
                    <a:pt x="66" y="35"/>
                  </a:cubicBezTo>
                  <a:cubicBezTo>
                    <a:pt x="102" y="35"/>
                    <a:pt x="132" y="19"/>
                    <a:pt x="132" y="0"/>
                  </a:cubicBezTo>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621" name="Google Shape;621;p19"/>
            <p:cNvSpPr/>
            <p:nvPr/>
          </p:nvSpPr>
          <p:spPr>
            <a:xfrm>
              <a:off x="6531329" y="2691707"/>
              <a:ext cx="444716" cy="537964"/>
            </a:xfrm>
            <a:custGeom>
              <a:rect b="b" l="l" r="r" t="t"/>
              <a:pathLst>
                <a:path extrusionOk="0" h="540" w="446">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622" name="Google Shape;622;p19"/>
            <p:cNvSpPr/>
            <p:nvPr/>
          </p:nvSpPr>
          <p:spPr>
            <a:xfrm>
              <a:off x="6652002" y="3229670"/>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grpSp>
      <p:grpSp>
        <p:nvGrpSpPr>
          <p:cNvPr id="623" name="Google Shape;623;p19"/>
          <p:cNvGrpSpPr/>
          <p:nvPr/>
        </p:nvGrpSpPr>
        <p:grpSpPr>
          <a:xfrm>
            <a:off x="5146634" y="3258439"/>
            <a:ext cx="909257" cy="685984"/>
            <a:chOff x="1001712" y="1679575"/>
            <a:chExt cx="1428751" cy="1077913"/>
          </a:xfrm>
        </p:grpSpPr>
        <p:sp>
          <p:nvSpPr>
            <p:cNvPr id="624" name="Google Shape;624;p19"/>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25" name="Google Shape;625;p19"/>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26" name="Google Shape;626;p19"/>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27" name="Google Shape;627;p19"/>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28" name="Google Shape;628;p19"/>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29" name="Google Shape;629;p19"/>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30" name="Google Shape;630;p19"/>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31" name="Google Shape;631;p19"/>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32" name="Google Shape;632;p19"/>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
        <p:nvSpPr>
          <p:cNvPr id="633" name="Google Shape;633;p19"/>
          <p:cNvSpPr/>
          <p:nvPr/>
        </p:nvSpPr>
        <p:spPr>
          <a:xfrm rot="5400000">
            <a:off x="6462385" y="3151960"/>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4" name="Google Shape;634;p19"/>
          <p:cNvSpPr txBox="1"/>
          <p:nvPr/>
        </p:nvSpPr>
        <p:spPr>
          <a:xfrm>
            <a:off x="6892215" y="39821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Efficacité</a:t>
            </a:r>
            <a:endParaRPr b="0" i="0" sz="1400" u="none" cap="none" strike="noStrike">
              <a:solidFill>
                <a:srgbClr val="000000"/>
              </a:solidFill>
              <a:latin typeface="Arial"/>
              <a:ea typeface="Arial"/>
              <a:cs typeface="Arial"/>
              <a:sym typeface="Arial"/>
            </a:endParaRPr>
          </a:p>
        </p:txBody>
      </p:sp>
      <p:sp>
        <p:nvSpPr>
          <p:cNvPr id="635" name="Google Shape;635;p19"/>
          <p:cNvSpPr/>
          <p:nvPr/>
        </p:nvSpPr>
        <p:spPr>
          <a:xfrm rot="5400000">
            <a:off x="8287230" y="3151960"/>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6" name="Google Shape;636;p19"/>
          <p:cNvSpPr txBox="1"/>
          <p:nvPr/>
        </p:nvSpPr>
        <p:spPr>
          <a:xfrm>
            <a:off x="8717060" y="39821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Normes sociales</a:t>
            </a:r>
            <a:endParaRPr b="0" i="0" sz="1400" u="none" cap="none" strike="noStrike">
              <a:solidFill>
                <a:srgbClr val="000000"/>
              </a:solidFill>
              <a:latin typeface="Arial"/>
              <a:ea typeface="Arial"/>
              <a:cs typeface="Arial"/>
              <a:sym typeface="Arial"/>
            </a:endParaRPr>
          </a:p>
        </p:txBody>
      </p:sp>
      <p:grpSp>
        <p:nvGrpSpPr>
          <p:cNvPr id="637" name="Google Shape;637;p19"/>
          <p:cNvGrpSpPr/>
          <p:nvPr/>
        </p:nvGrpSpPr>
        <p:grpSpPr>
          <a:xfrm>
            <a:off x="7010099" y="3258439"/>
            <a:ext cx="909257" cy="685984"/>
            <a:chOff x="1001712" y="1679575"/>
            <a:chExt cx="1428751" cy="1077913"/>
          </a:xfrm>
        </p:grpSpPr>
        <p:sp>
          <p:nvSpPr>
            <p:cNvPr id="638" name="Google Shape;638;p19"/>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39" name="Google Shape;639;p19"/>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40" name="Google Shape;640;p19"/>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41" name="Google Shape;641;p19"/>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42" name="Google Shape;642;p19"/>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43" name="Google Shape;643;p19"/>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44" name="Google Shape;644;p19"/>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45" name="Google Shape;645;p19"/>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46" name="Google Shape;646;p19"/>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grpSp>
        <p:nvGrpSpPr>
          <p:cNvPr id="647" name="Google Shape;647;p19"/>
          <p:cNvGrpSpPr/>
          <p:nvPr/>
        </p:nvGrpSpPr>
        <p:grpSpPr>
          <a:xfrm>
            <a:off x="8834944" y="3258439"/>
            <a:ext cx="909257" cy="685984"/>
            <a:chOff x="1001712" y="1679575"/>
            <a:chExt cx="1428751" cy="1077913"/>
          </a:xfrm>
        </p:grpSpPr>
        <p:sp>
          <p:nvSpPr>
            <p:cNvPr id="648" name="Google Shape;648;p19"/>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49" name="Google Shape;649;p19"/>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50" name="Google Shape;650;p19"/>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51" name="Google Shape;651;p19"/>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52" name="Google Shape;652;p19"/>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53" name="Google Shape;653;p19"/>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54" name="Google Shape;654;p19"/>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55" name="Google Shape;655;p19"/>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656" name="Google Shape;656;p19"/>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grpSp>
        <p:nvGrpSpPr>
          <p:cNvPr id="657" name="Google Shape;657;p19"/>
          <p:cNvGrpSpPr/>
          <p:nvPr/>
        </p:nvGrpSpPr>
        <p:grpSpPr>
          <a:xfrm rot="5400000">
            <a:off x="4530394" y="3957555"/>
            <a:ext cx="309904" cy="309904"/>
            <a:chOff x="5608915" y="627534"/>
            <a:chExt cx="501300" cy="501300"/>
          </a:xfrm>
        </p:grpSpPr>
        <p:sp>
          <p:nvSpPr>
            <p:cNvPr id="658" name="Google Shape;658;p19"/>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659" name="Google Shape;659;p19"/>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sp>
        <p:nvSpPr>
          <p:cNvPr id="660" name="Google Shape;660;p19"/>
          <p:cNvSpPr txBox="1"/>
          <p:nvPr/>
        </p:nvSpPr>
        <p:spPr>
          <a:xfrm>
            <a:off x="434875" y="17919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Calibri"/>
              <a:ea typeface="Calibri"/>
              <a:cs typeface="Calibri"/>
              <a:sym typeface="Calibri"/>
            </a:endParaRPr>
          </a:p>
        </p:txBody>
      </p:sp>
      <p:sp>
        <p:nvSpPr>
          <p:cNvPr id="661" name="Google Shape;661;p19"/>
          <p:cNvSpPr txBox="1"/>
          <p:nvPr/>
        </p:nvSpPr>
        <p:spPr>
          <a:xfrm>
            <a:off x="2151121" y="1832747"/>
            <a:ext cx="1395600" cy="12435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Prévention </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ED7D31"/>
                </a:solidFill>
                <a:latin typeface="Calibri"/>
                <a:ea typeface="Calibri"/>
                <a:cs typeface="Calibri"/>
                <a:sym typeface="Calibri"/>
              </a:rPr>
              <a:t>84 %</a:t>
            </a:r>
            <a:endParaRPr b="0" i="0" sz="1600" u="none" cap="none" strike="noStrike">
              <a:solidFill>
                <a:srgbClr val="ED7D3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sont conscients que les MII sont une méthode de prévention du paludisme</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62" name="Google Shape;662;p19"/>
          <p:cNvSpPr txBox="1"/>
          <p:nvPr/>
        </p:nvSpPr>
        <p:spPr>
          <a:xfrm>
            <a:off x="1245799" y="3445901"/>
            <a:ext cx="1395600" cy="1124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Transmission</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ED7D31"/>
                </a:solidFill>
                <a:latin typeface="Calibri"/>
                <a:ea typeface="Calibri"/>
                <a:cs typeface="Calibri"/>
                <a:sym typeface="Calibri"/>
              </a:rPr>
              <a:t>91,4 %</a:t>
            </a:r>
            <a:r>
              <a:rPr b="0" i="0" lang="fr-FR" sz="1600" u="none" cap="none" strike="noStrike">
                <a:solidFill>
                  <a:srgbClr val="000000"/>
                </a:solidFill>
                <a:latin typeface="Calibri"/>
                <a:ea typeface="Calibri"/>
                <a:cs typeface="Calibri"/>
                <a:sym typeface="Calibri"/>
              </a:rPr>
              <a:t> </a:t>
            </a:r>
            <a:endParaRPr b="0" i="0" sz="16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savent que le paludisme est transmis par les moustiques</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63" name="Google Shape;663;p19"/>
          <p:cNvSpPr txBox="1"/>
          <p:nvPr/>
        </p:nvSpPr>
        <p:spPr>
          <a:xfrm>
            <a:off x="5741692" y="1386829"/>
            <a:ext cx="1583763"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Confort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FFC000"/>
                </a:solidFill>
                <a:latin typeface="Calibri"/>
                <a:ea typeface="Calibri"/>
                <a:cs typeface="Calibri"/>
                <a:sym typeface="Calibri"/>
              </a:rPr>
              <a:t>82,6 % de femmes et 85,1 % d'hommes</a:t>
            </a:r>
            <a:endParaRPr b="0" i="0" sz="16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estiment que dormir sous une MII permet de passer une bonne nuit de sommeil</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64" name="Google Shape;664;p19"/>
          <p:cNvSpPr txBox="1"/>
          <p:nvPr/>
        </p:nvSpPr>
        <p:spPr>
          <a:xfrm>
            <a:off x="7742605" y="1506900"/>
            <a:ext cx="1395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Qualité</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FFC000"/>
                </a:solidFill>
                <a:latin typeface="Calibri"/>
                <a:ea typeface="Calibri"/>
                <a:cs typeface="Calibri"/>
                <a:sym typeface="Calibri"/>
              </a:rPr>
              <a:t>17,9 % de femmes et 17,3 % d'hommes</a:t>
            </a:r>
            <a:endParaRPr b="0" i="0" sz="16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estiment que les MII plus coûteuses sont plus efficaces</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65" name="Google Shape;665;p19"/>
          <p:cNvSpPr txBox="1"/>
          <p:nvPr/>
        </p:nvSpPr>
        <p:spPr>
          <a:xfrm>
            <a:off x="9345826" y="1597894"/>
            <a:ext cx="16860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Climat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FFC000"/>
                </a:solidFill>
                <a:latin typeface="Calibri"/>
                <a:ea typeface="Calibri"/>
                <a:cs typeface="Calibri"/>
                <a:sym typeface="Calibri"/>
              </a:rPr>
              <a:t>53,2 % de femmes et 53,5 % d'hommes</a:t>
            </a:r>
            <a:endParaRPr b="0" i="0" sz="16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trouvent le sommeil sous une MII inconfortable quand il fait chaud</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66" name="Google Shape;666;p19"/>
          <p:cNvSpPr txBox="1"/>
          <p:nvPr/>
        </p:nvSpPr>
        <p:spPr>
          <a:xfrm>
            <a:off x="10267558" y="3260811"/>
            <a:ext cx="1933355" cy="15048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700"/>
              <a:buFont typeface="Arial"/>
              <a:buNone/>
            </a:pPr>
            <a:r>
              <a:rPr b="0" i="0" lang="fr-FR" sz="1700" u="none" cap="none" strike="noStrike">
                <a:solidFill>
                  <a:srgbClr val="000000"/>
                </a:solidFill>
                <a:latin typeface="Calibri"/>
                <a:ea typeface="Calibri"/>
                <a:cs typeface="Calibri"/>
                <a:sym typeface="Calibri"/>
              </a:rPr>
              <a:t>Communauté</a:t>
            </a:r>
            <a:endParaRPr b="0" i="0" sz="13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500"/>
              <a:buFont typeface="Arial"/>
              <a:buNone/>
            </a:pPr>
            <a:r>
              <a:rPr b="0" i="0" lang="fr-FR" sz="1500" u="none" cap="none" strike="noStrike">
                <a:solidFill>
                  <a:srgbClr val="FFC000"/>
                </a:solidFill>
                <a:latin typeface="Calibri"/>
                <a:ea typeface="Calibri"/>
                <a:cs typeface="Calibri"/>
                <a:sym typeface="Calibri"/>
              </a:rPr>
              <a:t>63,9 % de femmes et 67,3 % d'hommes</a:t>
            </a:r>
            <a:endParaRPr b="0" i="0" sz="15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300"/>
              <a:buFont typeface="Arial"/>
              <a:buNone/>
            </a:pPr>
            <a:r>
              <a:rPr b="0" i="0" lang="fr-FR" sz="1300" u="none" cap="none" strike="noStrike">
                <a:solidFill>
                  <a:srgbClr val="000000"/>
                </a:solidFill>
                <a:latin typeface="Calibri"/>
                <a:ea typeface="Calibri"/>
                <a:cs typeface="Calibri"/>
                <a:sym typeface="Calibri"/>
              </a:rPr>
              <a:t>estiment qu'au moins la moitié des personnes de leur communauté ont dormi sous une MII la nuit précédente</a:t>
            </a:r>
            <a:endParaRPr b="0" i="0" sz="13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67" name="Google Shape;667;p19"/>
          <p:cNvSpPr txBox="1"/>
          <p:nvPr/>
        </p:nvSpPr>
        <p:spPr>
          <a:xfrm>
            <a:off x="5669796" y="4732547"/>
            <a:ext cx="1543634" cy="1124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Facilité d'utilisation</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FFC000"/>
                </a:solidFill>
                <a:latin typeface="Calibri"/>
                <a:ea typeface="Calibri"/>
                <a:cs typeface="Calibri"/>
                <a:sym typeface="Calibri"/>
              </a:rPr>
              <a:t>85,7 % de femmes et 89,5 % d'hommes</a:t>
            </a:r>
            <a:endParaRPr b="0" i="0" sz="16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pensent que les MII sont faciles à utiliser</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68" name="Google Shape;668;p19"/>
          <p:cNvSpPr txBox="1"/>
          <p:nvPr/>
        </p:nvSpPr>
        <p:spPr>
          <a:xfrm>
            <a:off x="7506347" y="4881893"/>
            <a:ext cx="1743600" cy="14238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700"/>
              <a:buFont typeface="Arial"/>
              <a:buNone/>
            </a:pPr>
            <a:r>
              <a:rPr b="0" i="0" lang="fr-FR" sz="1700" u="none" cap="none" strike="noStrike">
                <a:solidFill>
                  <a:srgbClr val="000000"/>
                </a:solidFill>
                <a:latin typeface="Calibri"/>
                <a:ea typeface="Calibri"/>
                <a:cs typeface="Calibri"/>
                <a:sym typeface="Calibri"/>
              </a:rPr>
              <a:t>Efficacité</a:t>
            </a:r>
            <a:endParaRPr b="0" i="0" sz="13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500"/>
              <a:buFont typeface="Arial"/>
              <a:buNone/>
            </a:pPr>
            <a:r>
              <a:rPr b="0" i="0" lang="fr-FR" sz="1500" u="none" cap="none" strike="noStrike">
                <a:solidFill>
                  <a:srgbClr val="FFC000"/>
                </a:solidFill>
                <a:latin typeface="Calibri"/>
                <a:ea typeface="Calibri"/>
                <a:cs typeface="Calibri"/>
                <a:sym typeface="Calibri"/>
              </a:rPr>
              <a:t>36,7 % de femmes et 36,3 % d'hommes</a:t>
            </a:r>
            <a:endParaRPr b="0" i="0" sz="15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300"/>
              <a:buFont typeface="Arial"/>
              <a:buNone/>
            </a:pPr>
            <a:r>
              <a:rPr b="0" i="0" lang="fr-FR" sz="1300" u="none" cap="none" strike="noStrike">
                <a:solidFill>
                  <a:srgbClr val="000000"/>
                </a:solidFill>
                <a:latin typeface="Calibri"/>
                <a:ea typeface="Calibri"/>
                <a:cs typeface="Calibri"/>
                <a:sym typeface="Calibri"/>
              </a:rPr>
              <a:t>pensent que la probabilité d'avoir le paludisme est la même qu'ils dorment sous une MII ou non</a:t>
            </a:r>
            <a:endParaRPr b="0" i="0" sz="13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69" name="Google Shape;669;p19"/>
          <p:cNvSpPr txBox="1"/>
          <p:nvPr/>
        </p:nvSpPr>
        <p:spPr>
          <a:xfrm>
            <a:off x="9446308" y="4895329"/>
            <a:ext cx="1642500" cy="14238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700"/>
              <a:buFont typeface="Arial"/>
              <a:buNone/>
            </a:pPr>
            <a:r>
              <a:rPr b="0" i="0" lang="fr-FR" sz="1700" u="none" cap="none" strike="noStrike">
                <a:solidFill>
                  <a:srgbClr val="000000"/>
                </a:solidFill>
                <a:latin typeface="Calibri"/>
                <a:ea typeface="Calibri"/>
                <a:cs typeface="Calibri"/>
                <a:sym typeface="Calibri"/>
              </a:rPr>
              <a:t>Auto-efficacité</a:t>
            </a:r>
            <a:endParaRPr b="0" i="0" sz="13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500"/>
              <a:buFont typeface="Arial"/>
              <a:buNone/>
            </a:pPr>
            <a:r>
              <a:rPr b="0" i="0" lang="fr-FR" sz="1500" u="none" cap="none" strike="noStrike">
                <a:solidFill>
                  <a:srgbClr val="FFC000"/>
                </a:solidFill>
                <a:latin typeface="Calibri"/>
                <a:ea typeface="Calibri"/>
                <a:cs typeface="Calibri"/>
                <a:sym typeface="Calibri"/>
              </a:rPr>
              <a:t>91,3 % de femmes et 90,9 % d'hommes</a:t>
            </a:r>
            <a:endParaRPr b="0" i="0" sz="15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300"/>
              <a:buFont typeface="Arial"/>
              <a:buNone/>
            </a:pPr>
            <a:r>
              <a:rPr b="0" i="0" lang="fr-FR" sz="1300" u="none" cap="none" strike="noStrike">
                <a:solidFill>
                  <a:srgbClr val="000000"/>
                </a:solidFill>
                <a:latin typeface="Calibri"/>
                <a:ea typeface="Calibri"/>
                <a:cs typeface="Calibri"/>
                <a:sym typeface="Calibri"/>
              </a:rPr>
              <a:t>sentent qu'ils peuvent dormir sous une MII toute la nuit quand il y a beaucoup de moustiques</a:t>
            </a:r>
            <a:endParaRPr b="0" i="0" sz="13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70" name="Google Shape;670;p19"/>
          <p:cNvSpPr txBox="1"/>
          <p:nvPr/>
        </p:nvSpPr>
        <p:spPr>
          <a:xfrm>
            <a:off x="2151137" y="5031751"/>
            <a:ext cx="1395600" cy="1124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Avantages</a:t>
            </a:r>
            <a:endParaRPr b="0" i="0" sz="16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connaissent les avantages de dormir sous une MII</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71" name="Google Shape;671;p19"/>
          <p:cNvSpPr txBox="1"/>
          <p:nvPr/>
        </p:nvSpPr>
        <p:spPr>
          <a:xfrm>
            <a:off x="317875" y="5007275"/>
            <a:ext cx="1395600" cy="8112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Utilisation</a:t>
            </a:r>
            <a:endParaRPr b="0" i="0" sz="16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savent comment utiliser correctement une MII</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672" name="Google Shape;672;p1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Exemple : Côte d'Ivoire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Plans de communication spécifiques aux interventions</a:t>
            </a:r>
            <a:endParaRPr/>
          </a:p>
        </p:txBody>
      </p:sp>
      <p:sp>
        <p:nvSpPr>
          <p:cNvPr id="96" name="Google Shape;96;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b="0" i="0" lang="fr-FR" sz="2800" u="none" strike="noStrike">
                <a:latin typeface="Calibri"/>
                <a:ea typeface="Calibri"/>
                <a:cs typeface="Calibri"/>
                <a:sym typeface="Calibri"/>
              </a:rPr>
              <a:t>Intervention : utilisation des </a:t>
            </a:r>
            <a:r>
              <a:rPr b="1" i="0" lang="fr-FR" sz="2800" u="sng" strike="noStrike">
                <a:solidFill>
                  <a:srgbClr val="0563C1"/>
                </a:solidFill>
                <a:latin typeface="Calibri"/>
                <a:ea typeface="Calibri"/>
                <a:cs typeface="Calibri"/>
                <a:sym typeface="Calibri"/>
                <a:hlinkClick r:id="rId3">
                  <a:extLst>
                    <a:ext uri="{A12FA001-AC4F-418D-AE19-62706E023703}">
                      <ahyp:hlinkClr val="tx"/>
                    </a:ext>
                  </a:extLst>
                </a:hlinkClick>
              </a:rPr>
              <a:t>MII </a:t>
            </a:r>
            <a:r>
              <a:rPr b="0" i="0" lang="fr-FR" sz="2800" u="none" strike="noStrike">
                <a:latin typeface="Calibri"/>
                <a:ea typeface="Calibri"/>
                <a:cs typeface="Calibri"/>
                <a:sym typeface="Calibri"/>
              </a:rPr>
              <a:t>Utiliser la </a:t>
            </a:r>
            <a:r>
              <a:rPr b="0" i="0" lang="fr-FR" sz="2800" u="sng" strike="noStrike">
                <a:solidFill>
                  <a:srgbClr val="0563C1"/>
                </a:solidFill>
                <a:latin typeface="Calibri"/>
                <a:ea typeface="Calibri"/>
                <a:cs typeface="Calibri"/>
                <a:sym typeface="Calibri"/>
                <a:hlinkClick r:id="rId4">
                  <a:extLst>
                    <a:ext uri="{A12FA001-AC4F-418D-AE19-62706E023703}">
                      <ahyp:hlinkClr val="tx"/>
                    </a:ext>
                  </a:extLst>
                </a:hlinkClick>
              </a:rPr>
              <a:t>synthèse de données</a:t>
            </a:r>
            <a:r>
              <a:rPr b="0" i="0" lang="fr-FR" sz="2800" u="none" strike="noStrike">
                <a:latin typeface="Calibri"/>
                <a:ea typeface="Calibri"/>
                <a:cs typeface="Calibri"/>
                <a:sym typeface="Calibri"/>
              </a:rPr>
              <a:t> pour remplir les cases de chacune des diapositives suivantes (en ajoutant des cases et des données si possible). Cela permettra de construire et de compléter les sections d'</a:t>
            </a:r>
            <a:r>
              <a:rPr b="1" i="0" lang="fr-FR" sz="2800" u="none" strike="noStrike">
                <a:latin typeface="Calibri"/>
                <a:ea typeface="Calibri"/>
                <a:cs typeface="Calibri"/>
                <a:sym typeface="Calibri"/>
              </a:rPr>
              <a:t>analyse de la situation </a:t>
            </a:r>
            <a:r>
              <a:rPr b="0" i="0" lang="fr-FR" sz="2800" u="none" strike="noStrike">
                <a:latin typeface="Calibri"/>
                <a:ea typeface="Calibri"/>
                <a:cs typeface="Calibri"/>
                <a:sym typeface="Calibri"/>
              </a:rPr>
              <a:t>et d'</a:t>
            </a:r>
            <a:r>
              <a:rPr b="1" i="0" lang="fr-FR" sz="2800" u="none" strike="noStrike">
                <a:latin typeface="Calibri"/>
                <a:ea typeface="Calibri"/>
                <a:cs typeface="Calibri"/>
                <a:sym typeface="Calibri"/>
              </a:rPr>
              <a:t>analyse comportementale </a:t>
            </a:r>
            <a:r>
              <a:rPr b="0" i="0" lang="fr-FR" sz="2800" u="none" strike="noStrike">
                <a:latin typeface="Calibri"/>
                <a:ea typeface="Calibri"/>
                <a:cs typeface="Calibri"/>
                <a:sym typeface="Calibri"/>
              </a:rPr>
              <a:t>de la stratégie.</a:t>
            </a:r>
            <a:endParaRPr/>
          </a:p>
        </p:txBody>
      </p:sp>
      <p:sp>
        <p:nvSpPr>
          <p:cNvPr id="97" name="Google Shape;97;p2"/>
          <p:cNvSpPr/>
          <p:nvPr/>
        </p:nvSpPr>
        <p:spPr>
          <a:xfrm rot="5400000">
            <a:off x="2396382" y="4206473"/>
            <a:ext cx="2004600" cy="1743600"/>
          </a:xfrm>
          <a:prstGeom prst="hexagon">
            <a:avLst>
              <a:gd fmla="val 28802" name="adj"/>
              <a:gd fmla="val 115470" name="vf"/>
            </a:avLst>
          </a:prstGeom>
          <a:solidFill>
            <a:srgbClr val="4472C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2"/>
          <p:cNvSpPr txBox="1"/>
          <p:nvPr/>
        </p:nvSpPr>
        <p:spPr>
          <a:xfrm>
            <a:off x="2751024" y="5097300"/>
            <a:ext cx="1295400" cy="794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Exposition</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fr-FR" sz="1300" u="none" cap="none" strike="noStrike">
                <a:solidFill>
                  <a:srgbClr val="FFFFFF"/>
                </a:solidFill>
                <a:latin typeface="Calibri"/>
                <a:ea typeface="Calibri"/>
                <a:cs typeface="Calibri"/>
                <a:sym typeface="Calibri"/>
              </a:rPr>
              <a:t>% ayant entendu ou vu des messages</a:t>
            </a:r>
            <a:endParaRPr b="0" i="0" sz="1400" u="none" cap="none" strike="noStrike">
              <a:solidFill>
                <a:srgbClr val="000000"/>
              </a:solidFill>
              <a:latin typeface="Arial"/>
              <a:ea typeface="Arial"/>
              <a:cs typeface="Arial"/>
              <a:sym typeface="Arial"/>
            </a:endParaRPr>
          </a:p>
        </p:txBody>
      </p:sp>
      <p:sp>
        <p:nvSpPr>
          <p:cNvPr id="99" name="Google Shape;99;p2"/>
          <p:cNvSpPr/>
          <p:nvPr/>
        </p:nvSpPr>
        <p:spPr>
          <a:xfrm rot="5400000">
            <a:off x="4073611" y="4356850"/>
            <a:ext cx="2305355" cy="1743600"/>
          </a:xfrm>
          <a:prstGeom prst="hexagon">
            <a:avLst>
              <a:gd fmla="val 28802" name="adj"/>
              <a:gd fmla="val 115470" name="vf"/>
            </a:avLst>
          </a:prstGeom>
          <a:solidFill>
            <a:srgbClr val="ED7D3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0" name="Google Shape;100;p2"/>
          <p:cNvSpPr txBox="1"/>
          <p:nvPr/>
        </p:nvSpPr>
        <p:spPr>
          <a:xfrm>
            <a:off x="4458131" y="5202150"/>
            <a:ext cx="1523263" cy="5844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000"/>
              <a:buFont typeface="Arial"/>
              <a:buNone/>
            </a:pPr>
            <a:r>
              <a:rPr b="0" i="0" lang="fr-FR" sz="2000" u="none" cap="none" strike="noStrike">
                <a:solidFill>
                  <a:srgbClr val="FFFFFF"/>
                </a:solidFill>
                <a:latin typeface="Calibri"/>
                <a:ea typeface="Calibri"/>
                <a:cs typeface="Calibri"/>
                <a:sym typeface="Calibri"/>
              </a:rPr>
              <a:t>Connaissances</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fr-FR" sz="1300" u="none" cap="none" strike="noStrike">
                <a:solidFill>
                  <a:srgbClr val="FFFFFF"/>
                </a:solidFill>
                <a:latin typeface="Calibri"/>
                <a:ea typeface="Calibri"/>
                <a:cs typeface="Calibri"/>
                <a:sym typeface="Calibri"/>
              </a:rPr>
              <a:t>% qui savent</a:t>
            </a:r>
            <a:endParaRPr b="0" i="0" sz="1400" u="none" cap="none" strike="noStrike">
              <a:solidFill>
                <a:srgbClr val="000000"/>
              </a:solidFill>
              <a:latin typeface="Arial"/>
              <a:ea typeface="Arial"/>
              <a:cs typeface="Arial"/>
              <a:sym typeface="Arial"/>
            </a:endParaRPr>
          </a:p>
        </p:txBody>
      </p:sp>
      <p:sp>
        <p:nvSpPr>
          <p:cNvPr id="101" name="Google Shape;101;p2"/>
          <p:cNvSpPr/>
          <p:nvPr/>
        </p:nvSpPr>
        <p:spPr>
          <a:xfrm rot="5400000">
            <a:off x="9710705" y="4201777"/>
            <a:ext cx="2004600" cy="1743600"/>
          </a:xfrm>
          <a:prstGeom prst="hexagon">
            <a:avLst>
              <a:gd fmla="val 28802" name="adj"/>
              <a:gd fmla="val 115470" name="vf"/>
            </a:avLst>
          </a:prstGeom>
          <a:solidFill>
            <a:srgbClr val="A5A5A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2" name="Google Shape;102;p2"/>
          <p:cNvSpPr txBox="1"/>
          <p:nvPr/>
        </p:nvSpPr>
        <p:spPr>
          <a:xfrm>
            <a:off x="10085597" y="5097300"/>
            <a:ext cx="1254900" cy="5844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Santé </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fr-FR" sz="1300" u="none" cap="none" strike="noStrike">
                <a:solidFill>
                  <a:srgbClr val="FFFFFF"/>
                </a:solidFill>
                <a:latin typeface="Calibri"/>
                <a:ea typeface="Calibri"/>
                <a:cs typeface="Calibri"/>
                <a:sym typeface="Calibri"/>
              </a:rPr>
              <a:t>Morbidité et mortalité</a:t>
            </a:r>
            <a:endParaRPr b="0" i="0" sz="1400" u="none" cap="none" strike="noStrike">
              <a:solidFill>
                <a:srgbClr val="000000"/>
              </a:solidFill>
              <a:latin typeface="Arial"/>
              <a:ea typeface="Arial"/>
              <a:cs typeface="Arial"/>
              <a:sym typeface="Arial"/>
            </a:endParaRPr>
          </a:p>
        </p:txBody>
      </p:sp>
      <p:sp>
        <p:nvSpPr>
          <p:cNvPr id="103" name="Google Shape;103;p2"/>
          <p:cNvSpPr/>
          <p:nvPr/>
        </p:nvSpPr>
        <p:spPr>
          <a:xfrm rot="5400000">
            <a:off x="6051598" y="4206473"/>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4" name="Google Shape;104;p2"/>
          <p:cNvSpPr txBox="1"/>
          <p:nvPr/>
        </p:nvSpPr>
        <p:spPr>
          <a:xfrm>
            <a:off x="6473140" y="5097300"/>
            <a:ext cx="1161600" cy="644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Attitudes</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fr-FR" sz="1300" u="none" cap="none" strike="noStrike">
                <a:solidFill>
                  <a:srgbClr val="FFFFFF"/>
                </a:solidFill>
                <a:latin typeface="Calibri"/>
                <a:ea typeface="Calibri"/>
                <a:cs typeface="Calibri"/>
                <a:sym typeface="Calibri"/>
              </a:rPr>
              <a:t>Efficacité, risque, normes</a:t>
            </a:r>
            <a:endParaRPr b="0" i="0" sz="1400" u="none" cap="none" strike="noStrike">
              <a:solidFill>
                <a:srgbClr val="000000"/>
              </a:solidFill>
              <a:latin typeface="Arial"/>
              <a:ea typeface="Arial"/>
              <a:cs typeface="Arial"/>
              <a:sym typeface="Arial"/>
            </a:endParaRPr>
          </a:p>
        </p:txBody>
      </p:sp>
      <p:sp>
        <p:nvSpPr>
          <p:cNvPr id="105" name="Google Shape;105;p2"/>
          <p:cNvSpPr/>
          <p:nvPr/>
        </p:nvSpPr>
        <p:spPr>
          <a:xfrm rot="5400000">
            <a:off x="7656818" y="4428860"/>
            <a:ext cx="2449373" cy="1743600"/>
          </a:xfrm>
          <a:prstGeom prst="hexagon">
            <a:avLst>
              <a:gd fmla="val 28802" name="adj"/>
              <a:gd fmla="val 115470" name="vf"/>
            </a:avLst>
          </a:prstGeom>
          <a:solidFill>
            <a:srgbClr val="70AD4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6" name="Google Shape;106;p2"/>
          <p:cNvSpPr txBox="1"/>
          <p:nvPr/>
        </p:nvSpPr>
        <p:spPr>
          <a:xfrm>
            <a:off x="8006133" y="5271316"/>
            <a:ext cx="1729150" cy="5844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Comportement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fr-FR" sz="1300" u="none" cap="none" strike="noStrike">
                <a:solidFill>
                  <a:srgbClr val="FFFFFF"/>
                </a:solidFill>
                <a:latin typeface="Calibri"/>
                <a:ea typeface="Calibri"/>
                <a:cs typeface="Calibri"/>
                <a:sym typeface="Calibri"/>
              </a:rPr>
              <a:t>% qui pratiquent un comportement</a:t>
            </a:r>
            <a:endParaRPr b="0" i="0" sz="1400" u="none" cap="none" strike="noStrike">
              <a:solidFill>
                <a:srgbClr val="000000"/>
              </a:solidFill>
              <a:latin typeface="Arial"/>
              <a:ea typeface="Arial"/>
              <a:cs typeface="Arial"/>
              <a:sym typeface="Arial"/>
            </a:endParaRPr>
          </a:p>
        </p:txBody>
      </p:sp>
      <p:grpSp>
        <p:nvGrpSpPr>
          <p:cNvPr id="107" name="Google Shape;107;p2"/>
          <p:cNvGrpSpPr/>
          <p:nvPr/>
        </p:nvGrpSpPr>
        <p:grpSpPr>
          <a:xfrm>
            <a:off x="6599312" y="4341428"/>
            <a:ext cx="909257" cy="685984"/>
            <a:chOff x="1001712" y="1679575"/>
            <a:chExt cx="1428751" cy="1077913"/>
          </a:xfrm>
        </p:grpSpPr>
        <p:sp>
          <p:nvSpPr>
            <p:cNvPr id="108" name="Google Shape;108;p2"/>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09" name="Google Shape;109;p2"/>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0" name="Google Shape;110;p2"/>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1" name="Google Shape;111;p2"/>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2" name="Google Shape;112;p2"/>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3" name="Google Shape;113;p2"/>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4" name="Google Shape;114;p2"/>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5" name="Google Shape;115;p2"/>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6" name="Google Shape;116;p2"/>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pic>
        <p:nvPicPr>
          <p:cNvPr id="117" name="Google Shape;117;p2"/>
          <p:cNvPicPr preferRelativeResize="0"/>
          <p:nvPr/>
        </p:nvPicPr>
        <p:blipFill rotWithShape="1">
          <a:blip r:embed="rId5">
            <a:alphaModFix/>
          </a:blip>
          <a:srcRect b="0" l="0" r="0" t="0"/>
          <a:stretch/>
        </p:blipFill>
        <p:spPr>
          <a:xfrm>
            <a:off x="3045346" y="4434978"/>
            <a:ext cx="706756" cy="498882"/>
          </a:xfrm>
          <a:prstGeom prst="rect">
            <a:avLst/>
          </a:prstGeom>
          <a:noFill/>
          <a:ln>
            <a:noFill/>
          </a:ln>
        </p:spPr>
      </p:pic>
      <p:grpSp>
        <p:nvGrpSpPr>
          <p:cNvPr id="118" name="Google Shape;118;p2"/>
          <p:cNvGrpSpPr/>
          <p:nvPr/>
        </p:nvGrpSpPr>
        <p:grpSpPr>
          <a:xfrm>
            <a:off x="5031124" y="4362383"/>
            <a:ext cx="390416" cy="644073"/>
            <a:chOff x="6531329" y="2691707"/>
            <a:chExt cx="444716" cy="733318"/>
          </a:xfrm>
        </p:grpSpPr>
        <p:sp>
          <p:nvSpPr>
            <p:cNvPr id="119" name="Google Shape;119;p2"/>
            <p:cNvSpPr/>
            <p:nvPr/>
          </p:nvSpPr>
          <p:spPr>
            <a:xfrm>
              <a:off x="6652002" y="3283678"/>
              <a:ext cx="203371" cy="52742"/>
            </a:xfrm>
            <a:custGeom>
              <a:rect b="b" l="l" r="r" t="t"/>
              <a:pathLst>
                <a:path extrusionOk="0" h="52" w="204">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120" name="Google Shape;120;p2"/>
            <p:cNvSpPr/>
            <p:nvPr/>
          </p:nvSpPr>
          <p:spPr>
            <a:xfrm>
              <a:off x="6652002" y="3336419"/>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121" name="Google Shape;121;p2"/>
            <p:cNvSpPr/>
            <p:nvPr/>
          </p:nvSpPr>
          <p:spPr>
            <a:xfrm>
              <a:off x="6687866" y="3390427"/>
              <a:ext cx="131643" cy="34598"/>
            </a:xfrm>
            <a:custGeom>
              <a:rect b="b" l="l" r="r" t="t"/>
              <a:pathLst>
                <a:path extrusionOk="0" h="35" w="132">
                  <a:moveTo>
                    <a:pt x="0" y="0"/>
                  </a:moveTo>
                  <a:cubicBezTo>
                    <a:pt x="0" y="19"/>
                    <a:pt x="29" y="35"/>
                    <a:pt x="66" y="35"/>
                  </a:cubicBezTo>
                  <a:cubicBezTo>
                    <a:pt x="102" y="35"/>
                    <a:pt x="132" y="19"/>
                    <a:pt x="132" y="0"/>
                  </a:cubicBezTo>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122" name="Google Shape;122;p2"/>
            <p:cNvSpPr/>
            <p:nvPr/>
          </p:nvSpPr>
          <p:spPr>
            <a:xfrm>
              <a:off x="6531329" y="2691707"/>
              <a:ext cx="444716" cy="537964"/>
            </a:xfrm>
            <a:custGeom>
              <a:rect b="b" l="l" r="r" t="t"/>
              <a:pathLst>
                <a:path extrusionOk="0" h="540" w="446">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123" name="Google Shape;123;p2"/>
            <p:cNvSpPr/>
            <p:nvPr/>
          </p:nvSpPr>
          <p:spPr>
            <a:xfrm>
              <a:off x="6652002" y="3229670"/>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grpSp>
      <p:grpSp>
        <p:nvGrpSpPr>
          <p:cNvPr id="124" name="Google Shape;124;p2"/>
          <p:cNvGrpSpPr/>
          <p:nvPr/>
        </p:nvGrpSpPr>
        <p:grpSpPr>
          <a:xfrm flipH="1" rot="10800000">
            <a:off x="10434441" y="4416338"/>
            <a:ext cx="558957" cy="535290"/>
            <a:chOff x="3714" y="830"/>
            <a:chExt cx="199" cy="220"/>
          </a:xfrm>
        </p:grpSpPr>
        <p:sp>
          <p:nvSpPr>
            <p:cNvPr id="125" name="Google Shape;125;p2"/>
            <p:cNvSpPr/>
            <p:nvPr/>
          </p:nvSpPr>
          <p:spPr>
            <a:xfrm>
              <a:off x="3785" y="959"/>
              <a:ext cx="58" cy="91"/>
            </a:xfrm>
            <a:custGeom>
              <a:rect b="b" l="l" r="r" t="t"/>
              <a:pathLst>
                <a:path extrusionOk="0" h="864" w="536">
                  <a:moveTo>
                    <a:pt x="0" y="864"/>
                  </a:moveTo>
                  <a:lnTo>
                    <a:pt x="0" y="864"/>
                  </a:lnTo>
                  <a:lnTo>
                    <a:pt x="536" y="864"/>
                  </a:lnTo>
                  <a:lnTo>
                    <a:pt x="536" y="0"/>
                  </a:lnTo>
                  <a:lnTo>
                    <a:pt x="0" y="0"/>
                  </a:lnTo>
                  <a:lnTo>
                    <a:pt x="0" y="864"/>
                  </a:ln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26" name="Google Shape;126;p2"/>
            <p:cNvSpPr/>
            <p:nvPr/>
          </p:nvSpPr>
          <p:spPr>
            <a:xfrm>
              <a:off x="3715" y="1005"/>
              <a:ext cx="58" cy="45"/>
            </a:xfrm>
            <a:custGeom>
              <a:rect b="b" l="l" r="r" t="t"/>
              <a:pathLst>
                <a:path extrusionOk="0" h="432" w="536">
                  <a:moveTo>
                    <a:pt x="0" y="432"/>
                  </a:moveTo>
                  <a:lnTo>
                    <a:pt x="0" y="432"/>
                  </a:lnTo>
                  <a:lnTo>
                    <a:pt x="536" y="432"/>
                  </a:lnTo>
                  <a:lnTo>
                    <a:pt x="536" y="0"/>
                  </a:lnTo>
                  <a:lnTo>
                    <a:pt x="0" y="0"/>
                  </a:lnTo>
                  <a:lnTo>
                    <a:pt x="0" y="432"/>
                  </a:ln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27" name="Google Shape;127;p2"/>
            <p:cNvSpPr/>
            <p:nvPr/>
          </p:nvSpPr>
          <p:spPr>
            <a:xfrm>
              <a:off x="3714" y="830"/>
              <a:ext cx="144" cy="142"/>
            </a:xfrm>
            <a:custGeom>
              <a:rect b="b" l="l" r="r" t="t"/>
              <a:pathLst>
                <a:path extrusionOk="0" h="1353" w="1368">
                  <a:moveTo>
                    <a:pt x="1368" y="0"/>
                  </a:moveTo>
                  <a:lnTo>
                    <a:pt x="1368" y="0"/>
                  </a:lnTo>
                  <a:lnTo>
                    <a:pt x="851" y="0"/>
                  </a:lnTo>
                  <a:lnTo>
                    <a:pt x="982" y="133"/>
                  </a:lnTo>
                  <a:lnTo>
                    <a:pt x="12" y="1286"/>
                  </a:lnTo>
                  <a:cubicBezTo>
                    <a:pt x="0" y="1300"/>
                    <a:pt x="0" y="1320"/>
                    <a:pt x="11" y="1335"/>
                  </a:cubicBezTo>
                  <a:cubicBezTo>
                    <a:pt x="25" y="1351"/>
                    <a:pt x="48" y="1353"/>
                    <a:pt x="65" y="1340"/>
                  </a:cubicBezTo>
                  <a:lnTo>
                    <a:pt x="1236" y="389"/>
                  </a:lnTo>
                  <a:lnTo>
                    <a:pt x="1368" y="521"/>
                  </a:lnTo>
                  <a:lnTo>
                    <a:pt x="1368" y="0"/>
                  </a:lnTo>
                  <a:lnTo>
                    <a:pt x="1368" y="0"/>
                  </a:ln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28" name="Google Shape;128;p2"/>
            <p:cNvSpPr/>
            <p:nvPr/>
          </p:nvSpPr>
          <p:spPr>
            <a:xfrm>
              <a:off x="3855" y="914"/>
              <a:ext cx="58" cy="135"/>
            </a:xfrm>
            <a:custGeom>
              <a:rect b="b" l="l" r="r" t="t"/>
              <a:pathLst>
                <a:path extrusionOk="0" h="1290" w="536">
                  <a:moveTo>
                    <a:pt x="0" y="1290"/>
                  </a:moveTo>
                  <a:lnTo>
                    <a:pt x="0" y="1290"/>
                  </a:lnTo>
                  <a:lnTo>
                    <a:pt x="536" y="1290"/>
                  </a:lnTo>
                  <a:lnTo>
                    <a:pt x="536" y="0"/>
                  </a:lnTo>
                  <a:lnTo>
                    <a:pt x="0" y="0"/>
                  </a:lnTo>
                  <a:lnTo>
                    <a:pt x="0" y="1290"/>
                  </a:ln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grpSp>
        <p:nvGrpSpPr>
          <p:cNvPr id="129" name="Google Shape;129;p2"/>
          <p:cNvGrpSpPr/>
          <p:nvPr/>
        </p:nvGrpSpPr>
        <p:grpSpPr>
          <a:xfrm>
            <a:off x="8469557" y="4450402"/>
            <a:ext cx="824055" cy="468068"/>
            <a:chOff x="8048288" y="1753515"/>
            <a:chExt cx="1162770" cy="660460"/>
          </a:xfrm>
        </p:grpSpPr>
        <p:sp>
          <p:nvSpPr>
            <p:cNvPr id="130" name="Google Shape;130;p2"/>
            <p:cNvSpPr/>
            <p:nvPr/>
          </p:nvSpPr>
          <p:spPr>
            <a:xfrm>
              <a:off x="9003704" y="1753515"/>
              <a:ext cx="207354" cy="224255"/>
            </a:xfrm>
            <a:custGeom>
              <a:rect b="b" l="l" r="r" t="t"/>
              <a:pathLst>
                <a:path extrusionOk="0" h="345" w="319">
                  <a:moveTo>
                    <a:pt x="319" y="345"/>
                  </a:moveTo>
                  <a:lnTo>
                    <a:pt x="269" y="0"/>
                  </a:lnTo>
                  <a:lnTo>
                    <a:pt x="0" y="201"/>
                  </a:lnTo>
                </a:path>
              </a:pathLst>
            </a:cu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cxnSp>
          <p:nvCxnSpPr>
            <p:cNvPr id="131" name="Google Shape;131;p2"/>
            <p:cNvCxnSpPr/>
            <p:nvPr/>
          </p:nvCxnSpPr>
          <p:spPr>
            <a:xfrm flipH="1">
              <a:off x="8048288" y="2120772"/>
              <a:ext cx="168900" cy="219600"/>
            </a:xfrm>
            <a:prstGeom prst="straightConnector1">
              <a:avLst/>
            </a:prstGeom>
            <a:noFill/>
            <a:ln cap="rnd" cmpd="sng" w="12700">
              <a:solidFill>
                <a:srgbClr val="FFFFFF"/>
              </a:solidFill>
              <a:prstDash val="solid"/>
              <a:round/>
              <a:headEnd len="sm" w="sm" type="none"/>
              <a:tailEnd len="sm" w="sm" type="none"/>
            </a:ln>
          </p:spPr>
        </p:cxnSp>
        <p:cxnSp>
          <p:nvCxnSpPr>
            <p:cNvPr id="132" name="Google Shape;132;p2"/>
            <p:cNvCxnSpPr/>
            <p:nvPr/>
          </p:nvCxnSpPr>
          <p:spPr>
            <a:xfrm rot="10800000">
              <a:off x="8315243" y="2119326"/>
              <a:ext cx="150900" cy="165900"/>
            </a:xfrm>
            <a:prstGeom prst="straightConnector1">
              <a:avLst/>
            </a:prstGeom>
            <a:noFill/>
            <a:ln cap="rnd" cmpd="sng" w="12700">
              <a:solidFill>
                <a:srgbClr val="FFFFFF"/>
              </a:solidFill>
              <a:prstDash val="solid"/>
              <a:round/>
              <a:headEnd len="sm" w="sm" type="none"/>
              <a:tailEnd len="sm" w="sm" type="none"/>
            </a:ln>
          </p:spPr>
        </p:cxnSp>
        <p:cxnSp>
          <p:nvCxnSpPr>
            <p:cNvPr id="133" name="Google Shape;133;p2"/>
            <p:cNvCxnSpPr/>
            <p:nvPr/>
          </p:nvCxnSpPr>
          <p:spPr>
            <a:xfrm flipH="1">
              <a:off x="8548647" y="2057721"/>
              <a:ext cx="104700" cy="216600"/>
            </a:xfrm>
            <a:prstGeom prst="straightConnector1">
              <a:avLst/>
            </a:prstGeom>
            <a:noFill/>
            <a:ln cap="rnd" cmpd="sng" w="12700">
              <a:solidFill>
                <a:srgbClr val="FFFFFF"/>
              </a:solidFill>
              <a:prstDash val="solid"/>
              <a:round/>
              <a:headEnd len="sm" w="sm" type="none"/>
              <a:tailEnd len="sm" w="sm" type="none"/>
            </a:ln>
          </p:spPr>
        </p:cxnSp>
        <p:cxnSp>
          <p:nvCxnSpPr>
            <p:cNvPr id="134" name="Google Shape;134;p2"/>
            <p:cNvCxnSpPr/>
            <p:nvPr/>
          </p:nvCxnSpPr>
          <p:spPr>
            <a:xfrm rot="10800000">
              <a:off x="8763952" y="2019322"/>
              <a:ext cx="168900" cy="96900"/>
            </a:xfrm>
            <a:prstGeom prst="straightConnector1">
              <a:avLst/>
            </a:prstGeom>
            <a:noFill/>
            <a:ln cap="rnd" cmpd="sng" w="12700">
              <a:solidFill>
                <a:srgbClr val="FFFFFF"/>
              </a:solidFill>
              <a:prstDash val="solid"/>
              <a:round/>
              <a:headEnd len="sm" w="sm" type="none"/>
              <a:tailEnd len="sm" w="sm" type="none"/>
            </a:ln>
          </p:spPr>
        </p:cxnSp>
        <p:cxnSp>
          <p:nvCxnSpPr>
            <p:cNvPr id="135" name="Google Shape;135;p2"/>
            <p:cNvCxnSpPr/>
            <p:nvPr/>
          </p:nvCxnSpPr>
          <p:spPr>
            <a:xfrm flipH="1">
              <a:off x="9038758" y="1753515"/>
              <a:ext cx="139800" cy="325800"/>
            </a:xfrm>
            <a:prstGeom prst="straightConnector1">
              <a:avLst/>
            </a:prstGeom>
            <a:noFill/>
            <a:ln cap="rnd" cmpd="sng" w="12700">
              <a:solidFill>
                <a:srgbClr val="FFFFFF"/>
              </a:solidFill>
              <a:prstDash val="solid"/>
              <a:round/>
              <a:headEnd len="sm" w="sm" type="none"/>
              <a:tailEnd len="sm" w="sm" type="none"/>
            </a:ln>
          </p:spPr>
        </p:cxnSp>
        <p:sp>
          <p:nvSpPr>
            <p:cNvPr id="136" name="Google Shape;136;p2"/>
            <p:cNvSpPr/>
            <p:nvPr/>
          </p:nvSpPr>
          <p:spPr>
            <a:xfrm>
              <a:off x="8927003" y="2070071"/>
              <a:ext cx="1470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37" name="Google Shape;137;p2"/>
            <p:cNvSpPr/>
            <p:nvPr/>
          </p:nvSpPr>
          <p:spPr>
            <a:xfrm>
              <a:off x="8619547" y="1922518"/>
              <a:ext cx="1476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38" name="Google Shape;138;p2"/>
            <p:cNvSpPr/>
            <p:nvPr/>
          </p:nvSpPr>
          <p:spPr>
            <a:xfrm>
              <a:off x="8443393" y="2266375"/>
              <a:ext cx="1470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39" name="Google Shape;139;p2"/>
            <p:cNvSpPr/>
            <p:nvPr/>
          </p:nvSpPr>
          <p:spPr>
            <a:xfrm>
              <a:off x="8191188" y="1990119"/>
              <a:ext cx="1476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grpSp>
        <p:nvGrpSpPr>
          <p:cNvPr id="140" name="Google Shape;140;p2"/>
          <p:cNvGrpSpPr/>
          <p:nvPr/>
        </p:nvGrpSpPr>
        <p:grpSpPr>
          <a:xfrm rot="5400000">
            <a:off x="7812860" y="4926384"/>
            <a:ext cx="309904" cy="309904"/>
            <a:chOff x="5608915" y="627534"/>
            <a:chExt cx="501300" cy="501300"/>
          </a:xfrm>
        </p:grpSpPr>
        <p:sp>
          <p:nvSpPr>
            <p:cNvPr id="141" name="Google Shape;141;p2"/>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142" name="Google Shape;142;p2"/>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grpSp>
        <p:nvGrpSpPr>
          <p:cNvPr id="143" name="Google Shape;143;p2"/>
          <p:cNvGrpSpPr/>
          <p:nvPr/>
        </p:nvGrpSpPr>
        <p:grpSpPr>
          <a:xfrm rot="5400000">
            <a:off x="9637345" y="4926384"/>
            <a:ext cx="309904" cy="309904"/>
            <a:chOff x="5608915" y="627534"/>
            <a:chExt cx="501300" cy="501300"/>
          </a:xfrm>
        </p:grpSpPr>
        <p:sp>
          <p:nvSpPr>
            <p:cNvPr id="144" name="Google Shape;144;p2"/>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145" name="Google Shape;145;p2"/>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grpSp>
        <p:nvGrpSpPr>
          <p:cNvPr id="146" name="Google Shape;146;p2"/>
          <p:cNvGrpSpPr/>
          <p:nvPr/>
        </p:nvGrpSpPr>
        <p:grpSpPr>
          <a:xfrm rot="5400000">
            <a:off x="5985252" y="4926384"/>
            <a:ext cx="309904" cy="309904"/>
            <a:chOff x="5608915" y="627534"/>
            <a:chExt cx="501300" cy="501300"/>
          </a:xfrm>
        </p:grpSpPr>
        <p:sp>
          <p:nvSpPr>
            <p:cNvPr id="147" name="Google Shape;147;p2"/>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148" name="Google Shape;148;p2"/>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grpSp>
        <p:nvGrpSpPr>
          <p:cNvPr id="149" name="Google Shape;149;p2"/>
          <p:cNvGrpSpPr/>
          <p:nvPr/>
        </p:nvGrpSpPr>
        <p:grpSpPr>
          <a:xfrm rot="5400000">
            <a:off x="4150256" y="4926384"/>
            <a:ext cx="309904" cy="309904"/>
            <a:chOff x="5608915" y="627534"/>
            <a:chExt cx="501300" cy="501300"/>
          </a:xfrm>
        </p:grpSpPr>
        <p:sp>
          <p:nvSpPr>
            <p:cNvPr id="150" name="Google Shape;150;p2"/>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151" name="Google Shape;151;p2"/>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sp>
        <p:nvSpPr>
          <p:cNvPr id="152" name="Google Shape;152;p2"/>
          <p:cNvSpPr/>
          <p:nvPr/>
        </p:nvSpPr>
        <p:spPr>
          <a:xfrm rot="5400000">
            <a:off x="571281" y="4201777"/>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 name="Google Shape;153;p2"/>
          <p:cNvSpPr txBox="1"/>
          <p:nvPr/>
        </p:nvSpPr>
        <p:spPr>
          <a:xfrm>
            <a:off x="946174" y="5097300"/>
            <a:ext cx="1254900" cy="644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000000"/>
                </a:solidFill>
                <a:latin typeface="Calibri"/>
                <a:ea typeface="Calibri"/>
                <a:cs typeface="Calibri"/>
                <a:sym typeface="Calibri"/>
              </a:rPr>
              <a:t>Accès</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fr-FR" sz="1300" u="none" cap="none" strike="noStrike">
                <a:solidFill>
                  <a:srgbClr val="000000"/>
                </a:solidFill>
                <a:latin typeface="Calibri"/>
                <a:ea typeface="Calibri"/>
                <a:cs typeface="Calibri"/>
                <a:sym typeface="Calibri"/>
              </a:rPr>
              <a:t>% avec accès </a:t>
            </a:r>
            <a:endParaRPr b="0" i="0" sz="1400" u="none" cap="none" strike="noStrike">
              <a:solidFill>
                <a:srgbClr val="000000"/>
              </a:solidFill>
              <a:latin typeface="Arial"/>
              <a:ea typeface="Arial"/>
              <a:cs typeface="Arial"/>
              <a:sym typeface="Arial"/>
            </a:endParaRPr>
          </a:p>
        </p:txBody>
      </p:sp>
      <p:grpSp>
        <p:nvGrpSpPr>
          <p:cNvPr id="154" name="Google Shape;154;p2"/>
          <p:cNvGrpSpPr/>
          <p:nvPr/>
        </p:nvGrpSpPr>
        <p:grpSpPr>
          <a:xfrm rot="5400000">
            <a:off x="2306241" y="4926384"/>
            <a:ext cx="309904" cy="309904"/>
            <a:chOff x="5608915" y="627534"/>
            <a:chExt cx="501300" cy="501300"/>
          </a:xfrm>
        </p:grpSpPr>
        <p:sp>
          <p:nvSpPr>
            <p:cNvPr id="155" name="Google Shape;155;p2"/>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156" name="Google Shape;156;p2"/>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sp>
        <p:nvSpPr>
          <p:cNvPr id="157" name="Google Shape;157;p2"/>
          <p:cNvSpPr/>
          <p:nvPr/>
        </p:nvSpPr>
        <p:spPr>
          <a:xfrm>
            <a:off x="1301324" y="4392234"/>
            <a:ext cx="544600"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6" name="Shape 676"/>
        <p:cNvGrpSpPr/>
        <p:nvPr/>
      </p:nvGrpSpPr>
      <p:grpSpPr>
        <a:xfrm>
          <a:off x="0" y="0"/>
          <a:ext cx="0" cy="0"/>
          <a:chOff x="0" y="0"/>
          <a:chExt cx="0" cy="0"/>
        </a:xfrm>
      </p:grpSpPr>
      <p:sp>
        <p:nvSpPr>
          <p:cNvPr id="677" name="Google Shape;677;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50800" lvl="0" marL="228600" rtl="0" algn="l">
              <a:lnSpc>
                <a:spcPct val="90000"/>
              </a:lnSpc>
              <a:spcBef>
                <a:spcPts val="0"/>
              </a:spcBef>
              <a:spcAft>
                <a:spcPts val="0"/>
              </a:spcAft>
              <a:buClr>
                <a:schemeClr val="dk1"/>
              </a:buClr>
              <a:buSzPts val="2800"/>
              <a:buNone/>
            </a:pPr>
            <a:r>
              <a:t/>
            </a:r>
            <a:endParaRPr/>
          </a:p>
        </p:txBody>
      </p:sp>
      <p:graphicFrame>
        <p:nvGraphicFramePr>
          <p:cNvPr id="678" name="Google Shape;678;p20"/>
          <p:cNvGraphicFramePr/>
          <p:nvPr/>
        </p:nvGraphicFramePr>
        <p:xfrm>
          <a:off x="349623" y="403412"/>
          <a:ext cx="3000000" cy="3000000"/>
        </p:xfrm>
        <a:graphic>
          <a:graphicData uri="http://schemas.openxmlformats.org/drawingml/2006/table">
            <a:tbl>
              <a:tblPr>
                <a:noFill/>
                <a:tableStyleId>{3F3771F9-6043-422E-AD1F-120316642BFE}</a:tableStyleId>
              </a:tblPr>
              <a:tblGrid>
                <a:gridCol w="11349325"/>
              </a:tblGrid>
              <a:tr h="1842600">
                <a:tc>
                  <a:txBody>
                    <a:bodyPr/>
                    <a:lstStyle/>
                    <a:p>
                      <a:pPr indent="0" lvl="0" marL="0" marR="0" rtl="0" algn="ctr">
                        <a:lnSpc>
                          <a:spcPct val="115000"/>
                        </a:lnSpc>
                        <a:spcBef>
                          <a:spcPts val="0"/>
                        </a:spcBef>
                        <a:spcAft>
                          <a:spcPts val="0"/>
                        </a:spcAft>
                        <a:buClr>
                          <a:srgbClr val="000000"/>
                        </a:buClr>
                        <a:buSzPts val="1100"/>
                        <a:buFont typeface="Arial"/>
                        <a:buNone/>
                      </a:pPr>
                      <a:r>
                        <a:rPr b="1" i="0" lang="fr-FR" sz="1100" u="none" cap="none" strike="noStrike">
                          <a:latin typeface="Arial"/>
                          <a:ea typeface="Arial"/>
                          <a:cs typeface="Arial"/>
                          <a:sym typeface="Arial"/>
                        </a:rPr>
                        <a:t>Résumez vos données ici sous forme narrative et collez-les dans le modèle de stratégie Section analyse du comportement d'utilisation des MII</a:t>
                      </a:r>
                      <a:endParaRPr sz="1400" u="none" cap="none" strike="noStrike"/>
                    </a:p>
                  </a:txBody>
                  <a:tcPr marT="63500" marB="63500" marR="38100" marL="50800"/>
                </a:tc>
              </a:tr>
              <a:tr h="4122125">
                <a:tc>
                  <a:txBody>
                    <a:bodyPr/>
                    <a:lstStyle/>
                    <a:p>
                      <a:pPr indent="0" lvl="0" marL="0" marR="0" rtl="0" algn="l">
                        <a:lnSpc>
                          <a:spcPct val="115000"/>
                        </a:lnSpc>
                        <a:spcBef>
                          <a:spcPts val="0"/>
                        </a:spcBef>
                        <a:spcAft>
                          <a:spcPts val="0"/>
                        </a:spcAft>
                        <a:buClr>
                          <a:srgbClr val="000000"/>
                        </a:buClr>
                        <a:buSzPts val="1100"/>
                        <a:buFont typeface="Arial"/>
                        <a:buNone/>
                      </a:pPr>
                      <a:r>
                        <a:rPr b="0" i="0" lang="fr-FR" sz="1100" u="none" cap="none" strike="noStrike">
                          <a:latin typeface="Arial"/>
                          <a:ea typeface="Arial"/>
                          <a:cs typeface="Arial"/>
                          <a:sym typeface="Arial"/>
                        </a:rPr>
                        <a:t>Analyse comportementale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fr-F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fr-FR" sz="11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3" name="Shape 683"/>
        <p:cNvGrpSpPr/>
        <p:nvPr/>
      </p:nvGrpSpPr>
      <p:grpSpPr>
        <a:xfrm>
          <a:off x="0" y="0"/>
          <a:ext cx="0" cy="0"/>
          <a:chOff x="0" y="0"/>
          <a:chExt cx="0" cy="0"/>
        </a:xfrm>
      </p:grpSpPr>
      <p:sp>
        <p:nvSpPr>
          <p:cNvPr id="684" name="Google Shape;684;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Analyse du public cible et approches stratégiques</a:t>
            </a:r>
            <a:endParaRPr/>
          </a:p>
        </p:txBody>
      </p:sp>
      <p:sp>
        <p:nvSpPr>
          <p:cNvPr id="685" name="Google Shape;685;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80000"/>
              </a:lnSpc>
              <a:spcBef>
                <a:spcPts val="0"/>
              </a:spcBef>
              <a:spcAft>
                <a:spcPts val="0"/>
              </a:spcAft>
              <a:buClr>
                <a:schemeClr val="dk1"/>
              </a:buClr>
              <a:buSzPts val="2800"/>
              <a:buChar char="•"/>
            </a:pPr>
            <a:r>
              <a:rPr b="0" i="0" lang="fr-FR" sz="2800" u="none" strike="noStrike">
                <a:latin typeface="Calibri"/>
                <a:ea typeface="Calibri"/>
                <a:cs typeface="Calibri"/>
                <a:sym typeface="Calibri"/>
              </a:rPr>
              <a:t>Une </a:t>
            </a:r>
            <a:r>
              <a:rPr b="1" i="0" lang="fr-FR" sz="2800" u="none" strike="noStrike">
                <a:latin typeface="Calibri"/>
                <a:ea typeface="Calibri"/>
                <a:cs typeface="Calibri"/>
                <a:sym typeface="Calibri"/>
              </a:rPr>
              <a:t>analyse du public cible </a:t>
            </a:r>
            <a:r>
              <a:rPr b="0" i="0" lang="fr-FR" sz="2800" u="none" strike="noStrike">
                <a:latin typeface="Calibri"/>
                <a:ea typeface="Calibri"/>
                <a:cs typeface="Calibri"/>
                <a:sym typeface="Calibri"/>
              </a:rPr>
              <a:t>doit décrire les caractéristiques primaires, secondaires et tertiaires du public cible en fonction de chaque comportement. Les caractéristiques sociodémographiques (sexe, âge, langue, etc.) et psychosociales (personnalité, attitudes, croyances, valeurs, émotions, etc.) doivent être décrites, ainsi que toutes les données disponibles sur les habitudes de consommation des médias, l'exposition aux messages et le rappel des messages parmi des sous-groupes spécifiques.</a:t>
            </a:r>
            <a:endParaRPr/>
          </a:p>
          <a:p>
            <a:pPr indent="-228600" lvl="0" marL="228600" rtl="0" algn="l">
              <a:lnSpc>
                <a:spcPct val="80000"/>
              </a:lnSpc>
              <a:spcBef>
                <a:spcPts val="1000"/>
              </a:spcBef>
              <a:spcAft>
                <a:spcPts val="0"/>
              </a:spcAft>
              <a:buClr>
                <a:schemeClr val="dk1"/>
              </a:buClr>
              <a:buSzPts val="2800"/>
              <a:buChar char="•"/>
            </a:pPr>
            <a:r>
              <a:rPr b="0" i="0" lang="fr-FR" sz="2800" u="none" strike="noStrike">
                <a:latin typeface="Calibri"/>
                <a:ea typeface="Calibri"/>
                <a:cs typeface="Calibri"/>
                <a:sym typeface="Calibri"/>
              </a:rPr>
              <a:t>Les</a:t>
            </a:r>
            <a:r>
              <a:rPr b="1" i="0" lang="fr-FR" sz="2800" u="none" strike="noStrike">
                <a:latin typeface="Calibri"/>
                <a:ea typeface="Calibri"/>
                <a:cs typeface="Calibri"/>
                <a:sym typeface="Calibri"/>
              </a:rPr>
              <a:t> approches stratégiques </a:t>
            </a:r>
            <a:r>
              <a:rPr b="0" i="0" lang="fr-FR" sz="2800" u="none" strike="noStrike">
                <a:latin typeface="Calibri"/>
                <a:ea typeface="Calibri"/>
                <a:cs typeface="Calibri"/>
                <a:sym typeface="Calibri"/>
              </a:rPr>
              <a:t>doivent décrire comment atteindre et influencer au mieux chaque public. En suivant le modèle socio-écologique, utiliser l'analyse du public cible pour préciser comment atteindre et influencer chaque public au niveau structurel, social et individuel.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9" name="Shape 689"/>
        <p:cNvGrpSpPr/>
        <p:nvPr/>
      </p:nvGrpSpPr>
      <p:grpSpPr>
        <a:xfrm>
          <a:off x="0" y="0"/>
          <a:ext cx="0" cy="0"/>
          <a:chOff x="0" y="0"/>
          <a:chExt cx="0" cy="0"/>
        </a:xfrm>
      </p:grpSpPr>
      <p:sp>
        <p:nvSpPr>
          <p:cNvPr id="690" name="Google Shape;690;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Analyse du public cible et approches stratégiques</a:t>
            </a:r>
            <a:endParaRPr/>
          </a:p>
        </p:txBody>
      </p:sp>
      <p:graphicFrame>
        <p:nvGraphicFramePr>
          <p:cNvPr id="691" name="Google Shape;691;p22"/>
          <p:cNvGraphicFramePr/>
          <p:nvPr/>
        </p:nvGraphicFramePr>
        <p:xfrm>
          <a:off x="838200" y="1593469"/>
          <a:ext cx="3000000" cy="3000000"/>
        </p:xfrm>
        <a:graphic>
          <a:graphicData uri="http://schemas.openxmlformats.org/drawingml/2006/table">
            <a:tbl>
              <a:tblPr>
                <a:noFill/>
                <a:tableStyleId>{3F3771F9-6043-422E-AD1F-120316642BFE}</a:tableStyleId>
              </a:tblPr>
              <a:tblGrid>
                <a:gridCol w="10515600"/>
              </a:tblGrid>
              <a:tr h="398675">
                <a:tc>
                  <a:txBody>
                    <a:bodyPr/>
                    <a:lstStyle/>
                    <a:p>
                      <a:pPr indent="0" lvl="0" marL="0" marR="0" rtl="0" algn="ctr">
                        <a:lnSpc>
                          <a:spcPct val="115000"/>
                        </a:lnSpc>
                        <a:spcBef>
                          <a:spcPts val="0"/>
                        </a:spcBef>
                        <a:spcAft>
                          <a:spcPts val="0"/>
                        </a:spcAft>
                        <a:buClr>
                          <a:srgbClr val="000000"/>
                        </a:buClr>
                        <a:buSzPts val="1100"/>
                        <a:buFont typeface="Arial"/>
                        <a:buNone/>
                      </a:pPr>
                      <a:r>
                        <a:rPr b="0" i="0" lang="fr-FR" sz="1100" u="none" cap="none" strike="noStrike">
                          <a:latin typeface="Arial"/>
                          <a:ea typeface="Arial"/>
                          <a:cs typeface="Arial"/>
                          <a:sym typeface="Arial"/>
                        </a:rPr>
                        <a:t>Analyse du public cible de l'utilisation des MII</a:t>
                      </a:r>
                      <a:endParaRPr sz="1100" u="none" cap="none" strike="noStrike">
                        <a:latin typeface="Arial"/>
                        <a:ea typeface="Arial"/>
                        <a:cs typeface="Arial"/>
                        <a:sym typeface="Arial"/>
                      </a:endParaRPr>
                    </a:p>
                  </a:txBody>
                  <a:tcPr marT="63500" marB="63500" marR="38100" marL="50800"/>
                </a:tc>
              </a:tr>
              <a:tr h="1899150">
                <a:tc>
                  <a:txBody>
                    <a:bodyPr/>
                    <a:lstStyle/>
                    <a:p>
                      <a:pPr indent="0" lvl="0" marL="0" marR="0" rtl="0" algn="l">
                        <a:lnSpc>
                          <a:spcPct val="115000"/>
                        </a:lnSpc>
                        <a:spcBef>
                          <a:spcPts val="0"/>
                        </a:spcBef>
                        <a:spcAft>
                          <a:spcPts val="0"/>
                        </a:spcAft>
                        <a:buClr>
                          <a:srgbClr val="000000"/>
                        </a:buClr>
                        <a:buSzPts val="1100"/>
                        <a:buFont typeface="Arial"/>
                        <a:buNone/>
                      </a:pPr>
                      <a:r>
                        <a:t/>
                      </a:r>
                      <a:endParaRPr sz="1100" u="none" cap="none" strike="noStrike"/>
                    </a:p>
                    <a:p>
                      <a:pPr indent="0" lvl="0" marL="0" marR="0" rtl="0" algn="l">
                        <a:lnSpc>
                          <a:spcPct val="115000"/>
                        </a:lnSpc>
                        <a:spcBef>
                          <a:spcPts val="0"/>
                        </a:spcBef>
                        <a:spcAft>
                          <a:spcPts val="0"/>
                        </a:spcAft>
                        <a:buClr>
                          <a:srgbClr val="000000"/>
                        </a:buClr>
                        <a:buSzPts val="1100"/>
                        <a:buFont typeface="Arial"/>
                        <a:buNone/>
                      </a:pPr>
                      <a:r>
                        <a:rPr b="1" i="0" lang="fr-FR" sz="1100" u="none" cap="none" strike="noStrike">
                          <a:latin typeface="Arial"/>
                          <a:ea typeface="Arial"/>
                          <a:cs typeface="Arial"/>
                          <a:sym typeface="Arial"/>
                        </a:rPr>
                        <a:t>Analyse du public cible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t/>
                      </a:r>
                      <a:endParaRPr b="1" sz="1100" u="none" cap="none" strike="noStrike"/>
                    </a:p>
                    <a:p>
                      <a:pPr indent="0" lvl="0" marL="0" marR="0" rtl="0" algn="l">
                        <a:lnSpc>
                          <a:spcPct val="115000"/>
                        </a:lnSpc>
                        <a:spcBef>
                          <a:spcPts val="0"/>
                        </a:spcBef>
                        <a:spcAft>
                          <a:spcPts val="0"/>
                        </a:spcAft>
                        <a:buClr>
                          <a:srgbClr val="000000"/>
                        </a:buClr>
                        <a:buSzPts val="1100"/>
                        <a:buFont typeface="Arial"/>
                        <a:buNone/>
                      </a:pPr>
                      <a:r>
                        <a:rPr b="0" i="0" lang="fr-FR" sz="1100" u="none" cap="none" strike="noStrike">
                          <a:latin typeface="Arial"/>
                          <a:ea typeface="Arial"/>
                          <a:cs typeface="Arial"/>
                          <a:sym typeface="Arial"/>
                        </a:rPr>
                        <a:t>Public primaire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fr-F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fr-FR" sz="1100" u="none" cap="none" strike="noStrike">
                          <a:latin typeface="Arial"/>
                          <a:ea typeface="Arial"/>
                          <a:cs typeface="Arial"/>
                          <a:sym typeface="Arial"/>
                        </a:rPr>
                        <a:t>Publics secondaires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fr-F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fr-FR" sz="1100" u="none" cap="none" strike="noStrike">
                          <a:latin typeface="Arial"/>
                          <a:ea typeface="Arial"/>
                          <a:cs typeface="Arial"/>
                          <a:sym typeface="Arial"/>
                        </a:rPr>
                        <a:t>Publics tertiaires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fr-FR" sz="1100" u="none" cap="none" strike="noStrike"/>
                        <a:t> </a:t>
                      </a:r>
                      <a:endParaRPr sz="1400" u="none" cap="none" strike="noStrike"/>
                    </a:p>
                  </a:txBody>
                  <a:tcPr marT="63500" marB="63500" marR="38100" marL="50800"/>
                </a:tc>
              </a:tr>
              <a:tr h="1899150">
                <a:tc>
                  <a:txBody>
                    <a:bodyPr/>
                    <a:lstStyle/>
                    <a:p>
                      <a:pPr indent="0" lvl="0" marL="0" marR="0" rtl="0" algn="l">
                        <a:lnSpc>
                          <a:spcPct val="115000"/>
                        </a:lnSpc>
                        <a:spcBef>
                          <a:spcPts val="0"/>
                        </a:spcBef>
                        <a:spcAft>
                          <a:spcPts val="0"/>
                        </a:spcAft>
                        <a:buClr>
                          <a:srgbClr val="000000"/>
                        </a:buClr>
                        <a:buSzPts val="1100"/>
                        <a:buFont typeface="Arial"/>
                        <a:buNone/>
                      </a:pPr>
                      <a:r>
                        <a:rPr b="1" i="0" lang="fr-FR" sz="1100" u="none" cap="none" strike="noStrike">
                          <a:latin typeface="Arial"/>
                          <a:ea typeface="Arial"/>
                          <a:cs typeface="Arial"/>
                          <a:sym typeface="Arial"/>
                        </a:rPr>
                        <a:t>Approches de communication stratégique :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fr-F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fr-FR" sz="1100" u="none" cap="none" strike="noStrike">
                          <a:latin typeface="Arial"/>
                          <a:ea typeface="Arial"/>
                          <a:cs typeface="Arial"/>
                          <a:sym typeface="Arial"/>
                        </a:rPr>
                        <a:t>Public primaire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fr-F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fr-FR" sz="1100" u="none" cap="none" strike="noStrike">
                          <a:latin typeface="Arial"/>
                          <a:ea typeface="Arial"/>
                          <a:cs typeface="Arial"/>
                          <a:sym typeface="Arial"/>
                        </a:rPr>
                        <a:t>Publics secondaires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fr-F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fr-FR" sz="1100" u="none" cap="none" strike="noStrike">
                          <a:latin typeface="Arial"/>
                          <a:ea typeface="Arial"/>
                          <a:cs typeface="Arial"/>
                          <a:sym typeface="Arial"/>
                        </a:rPr>
                        <a:t>Publics tertiaires :</a:t>
                      </a:r>
                      <a:endParaRPr sz="1400" u="none" cap="none" strike="noStrike"/>
                    </a:p>
                  </a:txBody>
                  <a:tcPr marT="63500" marB="63500" marR="38100" marL="50800"/>
                </a:tc>
              </a:tr>
              <a:tr h="529650">
                <a:tc>
                  <a:txBody>
                    <a:bodyPr/>
                    <a:lstStyle/>
                    <a:p>
                      <a:pPr indent="0" lvl="0" marL="0" marR="0" rtl="0" algn="l">
                        <a:lnSpc>
                          <a:spcPct val="115000"/>
                        </a:lnSpc>
                        <a:spcBef>
                          <a:spcPts val="0"/>
                        </a:spcBef>
                        <a:spcAft>
                          <a:spcPts val="0"/>
                        </a:spcAft>
                        <a:buClr>
                          <a:srgbClr val="000000"/>
                        </a:buClr>
                        <a:buSzPts val="1100"/>
                        <a:buFont typeface="Arial"/>
                        <a:buNone/>
                      </a:pPr>
                      <a:r>
                        <a:rPr b="0" i="0" lang="fr-FR" sz="1100" u="none" cap="none" strike="noStrike">
                          <a:latin typeface="Arial"/>
                          <a:ea typeface="Arial"/>
                          <a:cs typeface="Arial"/>
                          <a:sym typeface="Arial"/>
                        </a:rPr>
                        <a:t>(</a:t>
                      </a:r>
                      <a:r>
                        <a:rPr b="1" i="0" lang="fr-FR" sz="1100" u="none" cap="none" strike="noStrike">
                          <a:latin typeface="Arial"/>
                          <a:ea typeface="Arial"/>
                          <a:cs typeface="Arial"/>
                          <a:sym typeface="Arial"/>
                        </a:rPr>
                        <a:t>Le cas échéant) Considérations relatives à une transmission faible, très faible et nulle :</a:t>
                      </a:r>
                      <a:endParaRPr b="1"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6" name="Shape 696"/>
        <p:cNvGrpSpPr/>
        <p:nvPr/>
      </p:nvGrpSpPr>
      <p:grpSpPr>
        <a:xfrm>
          <a:off x="0" y="0"/>
          <a:ext cx="0" cy="0"/>
          <a:chOff x="0" y="0"/>
          <a:chExt cx="0" cy="0"/>
        </a:xfrm>
      </p:grpSpPr>
      <p:sp>
        <p:nvSpPr>
          <p:cNvPr id="697" name="Google Shape;697;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Plans de communication spécifiques au comportement</a:t>
            </a:r>
            <a:endParaRPr/>
          </a:p>
        </p:txBody>
      </p:sp>
      <p:sp>
        <p:nvSpPr>
          <p:cNvPr id="698" name="Google Shape;698;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b="0" i="0" lang="fr-FR" sz="2800" u="none" strike="noStrike">
                <a:latin typeface="Calibri"/>
                <a:ea typeface="Calibri"/>
                <a:cs typeface="Calibri"/>
                <a:sym typeface="Calibri"/>
              </a:rPr>
              <a:t>Chaque plan d'intervention spécifique doit contenir des </a:t>
            </a:r>
            <a:r>
              <a:rPr b="1" i="0" lang="fr-FR" sz="2800" u="none" strike="noStrike">
                <a:latin typeface="Calibri"/>
                <a:ea typeface="Calibri"/>
                <a:cs typeface="Calibri"/>
                <a:sym typeface="Calibri"/>
              </a:rPr>
              <a:t>plans de comportement</a:t>
            </a:r>
            <a:r>
              <a:rPr b="0" i="0" lang="fr-FR" sz="2800" u="none" strike="noStrike">
                <a:latin typeface="Calibri"/>
                <a:ea typeface="Calibri"/>
                <a:cs typeface="Calibri"/>
                <a:sym typeface="Calibri"/>
              </a:rPr>
              <a:t> spécifiques, qui répondent à des objectifs comportementaux précis. Un objectif comportemental définit ce que le comportement doit changer. Les objectifs comportementaux mesurent un seul comportement et précisent le public dont le comportement est censé changer.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3" name="Shape 703"/>
        <p:cNvGrpSpPr/>
        <p:nvPr/>
      </p:nvGrpSpPr>
      <p:grpSpPr>
        <a:xfrm>
          <a:off x="0" y="0"/>
          <a:ext cx="0" cy="0"/>
          <a:chOff x="0" y="0"/>
          <a:chExt cx="0" cy="0"/>
        </a:xfrm>
      </p:grpSpPr>
      <p:sp>
        <p:nvSpPr>
          <p:cNvPr id="704" name="Google Shape;704;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Comportement d'utilisation des MII N°1 [liste ici]</a:t>
            </a:r>
            <a:endParaRPr/>
          </a:p>
        </p:txBody>
      </p:sp>
      <p:graphicFrame>
        <p:nvGraphicFramePr>
          <p:cNvPr id="705" name="Google Shape;705;p24"/>
          <p:cNvGraphicFramePr/>
          <p:nvPr/>
        </p:nvGraphicFramePr>
        <p:xfrm>
          <a:off x="948904" y="1500995"/>
          <a:ext cx="3000000" cy="3000000"/>
        </p:xfrm>
        <a:graphic>
          <a:graphicData uri="http://schemas.openxmlformats.org/drawingml/2006/table">
            <a:tbl>
              <a:tblPr>
                <a:noFill/>
                <a:tableStyleId>{3F3771F9-6043-422E-AD1F-120316642BFE}</a:tableStyleId>
              </a:tblPr>
              <a:tblGrid>
                <a:gridCol w="1753950"/>
                <a:gridCol w="8761650"/>
              </a:tblGrid>
              <a:tr h="765600">
                <a:tc rowSpan="5">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Objectif en matière de comportement [liste ici]</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Public primaire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Public secondaire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r h="1377475">
                <a:tc vMerge="1"/>
                <a:tc>
                  <a:txBody>
                    <a:bodyPr/>
                    <a:lstStyle/>
                    <a:p>
                      <a:pPr indent="0" lvl="0" marL="0" marR="0" rtl="0" algn="l">
                        <a:lnSpc>
                          <a:spcPct val="115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Objectif de communication n°1 :</a:t>
                      </a:r>
                      <a:endParaRPr sz="1100" u="none" cap="none" strike="noStrike"/>
                    </a:p>
                    <a:p>
                      <a:pPr indent="0" lvl="0" marL="0" marR="0" rtl="0" algn="l">
                        <a:lnSpc>
                          <a:spcPct val="115000"/>
                        </a:lnSpc>
                        <a:spcBef>
                          <a:spcPts val="0"/>
                        </a:spcBef>
                        <a:spcAft>
                          <a:spcPts val="0"/>
                        </a:spcAft>
                        <a:buClr>
                          <a:srgbClr val="000000"/>
                        </a:buClr>
                        <a:buSzPts val="1000"/>
                        <a:buFont typeface="Arial"/>
                        <a:buNone/>
                      </a:pPr>
                      <a:r>
                        <a:rPr lang="fr-FR" sz="1000" u="none" cap="none" strike="noStrike"/>
                        <a:t>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Objectif de communication n°2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r h="483625">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Avantage clé :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Points de support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9" name="Shape 709"/>
        <p:cNvGrpSpPr/>
        <p:nvPr/>
      </p:nvGrpSpPr>
      <p:grpSpPr>
        <a:xfrm>
          <a:off x="0" y="0"/>
          <a:ext cx="0" cy="0"/>
          <a:chOff x="0" y="0"/>
          <a:chExt cx="0" cy="0"/>
        </a:xfrm>
      </p:grpSpPr>
      <p:sp>
        <p:nvSpPr>
          <p:cNvPr id="710" name="Google Shape;710;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Comportement d'utilisation des MII N°2 [liste ici]</a:t>
            </a:r>
            <a:endParaRPr/>
          </a:p>
        </p:txBody>
      </p:sp>
      <p:graphicFrame>
        <p:nvGraphicFramePr>
          <p:cNvPr id="711" name="Google Shape;711;p25"/>
          <p:cNvGraphicFramePr/>
          <p:nvPr/>
        </p:nvGraphicFramePr>
        <p:xfrm>
          <a:off x="948904" y="1500995"/>
          <a:ext cx="3000000" cy="3000000"/>
        </p:xfrm>
        <a:graphic>
          <a:graphicData uri="http://schemas.openxmlformats.org/drawingml/2006/table">
            <a:tbl>
              <a:tblPr>
                <a:noFill/>
                <a:tableStyleId>{3F3771F9-6043-422E-AD1F-120316642BFE}</a:tableStyleId>
              </a:tblPr>
              <a:tblGrid>
                <a:gridCol w="1753950"/>
                <a:gridCol w="8761650"/>
              </a:tblGrid>
              <a:tr h="765600">
                <a:tc rowSpan="5">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Objectif en matière de comportement [liste ici]</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Public primaire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Public secondaire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r h="1377475">
                <a:tc vMerge="1"/>
                <a:tc>
                  <a:txBody>
                    <a:bodyPr/>
                    <a:lstStyle/>
                    <a:p>
                      <a:pPr indent="0" lvl="0" marL="0" marR="0" rtl="0" algn="l">
                        <a:lnSpc>
                          <a:spcPct val="115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Objectif de communication n°1 :</a:t>
                      </a:r>
                      <a:endParaRPr sz="1100" u="none" cap="none" strike="noStrike"/>
                    </a:p>
                    <a:p>
                      <a:pPr indent="0" lvl="0" marL="0" marR="0" rtl="0" algn="l">
                        <a:lnSpc>
                          <a:spcPct val="115000"/>
                        </a:lnSpc>
                        <a:spcBef>
                          <a:spcPts val="0"/>
                        </a:spcBef>
                        <a:spcAft>
                          <a:spcPts val="0"/>
                        </a:spcAft>
                        <a:buClr>
                          <a:srgbClr val="000000"/>
                        </a:buClr>
                        <a:buSzPts val="1000"/>
                        <a:buFont typeface="Arial"/>
                        <a:buNone/>
                      </a:pPr>
                      <a:r>
                        <a:rPr lang="fr-FR" sz="1000" u="none" cap="none" strike="noStrike"/>
                        <a:t>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Objectif de communication n°2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r h="483625">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Avantage clé :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Points de support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5" name="Shape 715"/>
        <p:cNvGrpSpPr/>
        <p:nvPr/>
      </p:nvGrpSpPr>
      <p:grpSpPr>
        <a:xfrm>
          <a:off x="0" y="0"/>
          <a:ext cx="0" cy="0"/>
          <a:chOff x="0" y="0"/>
          <a:chExt cx="0" cy="0"/>
        </a:xfrm>
      </p:grpSpPr>
      <p:sp>
        <p:nvSpPr>
          <p:cNvPr id="716" name="Google Shape;716;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Comportement d'utilisation des MII N°3 [liste ici]</a:t>
            </a:r>
            <a:endParaRPr/>
          </a:p>
        </p:txBody>
      </p:sp>
      <p:graphicFrame>
        <p:nvGraphicFramePr>
          <p:cNvPr id="717" name="Google Shape;717;p26"/>
          <p:cNvGraphicFramePr/>
          <p:nvPr/>
        </p:nvGraphicFramePr>
        <p:xfrm>
          <a:off x="948904" y="1500995"/>
          <a:ext cx="3000000" cy="3000000"/>
        </p:xfrm>
        <a:graphic>
          <a:graphicData uri="http://schemas.openxmlformats.org/drawingml/2006/table">
            <a:tbl>
              <a:tblPr>
                <a:noFill/>
                <a:tableStyleId>{3F3771F9-6043-422E-AD1F-120316642BFE}</a:tableStyleId>
              </a:tblPr>
              <a:tblGrid>
                <a:gridCol w="1753950"/>
                <a:gridCol w="8761650"/>
              </a:tblGrid>
              <a:tr h="765600">
                <a:tc rowSpan="5">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Objectif en matière de comportement [liste ici]</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Public primaire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Public secondaire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r h="1377475">
                <a:tc vMerge="1"/>
                <a:tc>
                  <a:txBody>
                    <a:bodyPr/>
                    <a:lstStyle/>
                    <a:p>
                      <a:pPr indent="0" lvl="0" marL="0" marR="0" rtl="0" algn="l">
                        <a:lnSpc>
                          <a:spcPct val="115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Objectif de communication n°1 :</a:t>
                      </a:r>
                      <a:endParaRPr sz="1100" u="none" cap="none" strike="noStrike"/>
                    </a:p>
                    <a:p>
                      <a:pPr indent="0" lvl="0" marL="0" marR="0" rtl="0" algn="l">
                        <a:lnSpc>
                          <a:spcPct val="115000"/>
                        </a:lnSpc>
                        <a:spcBef>
                          <a:spcPts val="0"/>
                        </a:spcBef>
                        <a:spcAft>
                          <a:spcPts val="0"/>
                        </a:spcAft>
                        <a:buClr>
                          <a:srgbClr val="000000"/>
                        </a:buClr>
                        <a:buSzPts val="1000"/>
                        <a:buFont typeface="Arial"/>
                        <a:buNone/>
                      </a:pPr>
                      <a:r>
                        <a:rPr lang="fr-FR" sz="1000" u="none" cap="none" strike="noStrike"/>
                        <a:t>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Objectif de communication n°2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r h="483625">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Avantage clé :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Points de support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descr="In-Brief&#10;" id="162" name="Google Shape;162;p3"/>
          <p:cNvSpPr/>
          <p:nvPr/>
        </p:nvSpPr>
        <p:spPr>
          <a:xfrm>
            <a:off x="4927493" y="2981524"/>
            <a:ext cx="2119242" cy="1826932"/>
          </a:xfrm>
          <a:prstGeom prst="hexagon">
            <a:avLst>
              <a:gd fmla="val 25000" name="adj"/>
              <a:gd fmla="val 115470" name="vf"/>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fr-FR" sz="1400" u="none" cap="none" strike="noStrike">
                <a:solidFill>
                  <a:srgbClr val="FFFFFF"/>
                </a:solidFill>
                <a:latin typeface="Calibri"/>
                <a:ea typeface="Calibri"/>
                <a:cs typeface="Calibri"/>
                <a:sym typeface="Calibri"/>
              </a:rPr>
              <a:t>% ayant une connaissance correcte de ...</a:t>
            </a:r>
            <a:endParaRPr b="0" i="0" sz="1400" u="none" cap="none" strike="noStrike">
              <a:solidFill>
                <a:srgbClr val="000000"/>
              </a:solidFill>
              <a:latin typeface="Arial"/>
              <a:ea typeface="Arial"/>
              <a:cs typeface="Arial"/>
              <a:sym typeface="Arial"/>
            </a:endParaRPr>
          </a:p>
        </p:txBody>
      </p:sp>
      <p:sp>
        <p:nvSpPr>
          <p:cNvPr id="163" name="Google Shape;163;p3"/>
          <p:cNvSpPr txBox="1"/>
          <p:nvPr/>
        </p:nvSpPr>
        <p:spPr>
          <a:xfrm>
            <a:off x="3804102" y="1610011"/>
            <a:ext cx="1304185"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Exposition</a:t>
            </a:r>
            <a:endParaRPr b="0" i="0" sz="1400" u="none" cap="none" strike="noStrike">
              <a:solidFill>
                <a:srgbClr val="000000"/>
              </a:solidFill>
              <a:latin typeface="Arial"/>
              <a:ea typeface="Arial"/>
              <a:cs typeface="Arial"/>
              <a:sym typeface="Arial"/>
            </a:endParaRPr>
          </a:p>
        </p:txBody>
      </p:sp>
      <p:sp>
        <p:nvSpPr>
          <p:cNvPr descr="In-Brief&#10;" id="164" name="Google Shape;164;p3"/>
          <p:cNvSpPr/>
          <p:nvPr/>
        </p:nvSpPr>
        <p:spPr>
          <a:xfrm>
            <a:off x="3241066" y="2068058"/>
            <a:ext cx="2119242" cy="1826932"/>
          </a:xfrm>
          <a:prstGeom prst="hexagon">
            <a:avLst>
              <a:gd fmla="val 25000" name="adj"/>
              <a:gd fmla="val 115470" name="vf"/>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fr-FR" sz="1400" u="none" cap="none" strike="noStrike">
                <a:solidFill>
                  <a:srgbClr val="FFFFFF"/>
                </a:solidFill>
                <a:latin typeface="Calibri"/>
                <a:ea typeface="Calibri"/>
                <a:cs typeface="Calibri"/>
                <a:sym typeface="Calibri"/>
              </a:rPr>
              <a:t>% ayant déjà entendu des messages ou des informations sur ...</a:t>
            </a:r>
            <a:endParaRPr b="0" i="0" sz="1400" u="none" cap="none" strike="noStrike">
              <a:solidFill>
                <a:srgbClr val="000000"/>
              </a:solidFill>
              <a:latin typeface="Arial"/>
              <a:ea typeface="Arial"/>
              <a:cs typeface="Arial"/>
              <a:sym typeface="Arial"/>
            </a:endParaRPr>
          </a:p>
        </p:txBody>
      </p:sp>
      <p:sp>
        <p:nvSpPr>
          <p:cNvPr descr="In-Brief&#10;" id="165" name="Google Shape;165;p3"/>
          <p:cNvSpPr/>
          <p:nvPr/>
        </p:nvSpPr>
        <p:spPr>
          <a:xfrm>
            <a:off x="6635349" y="2068057"/>
            <a:ext cx="2119242" cy="1826932"/>
          </a:xfrm>
          <a:prstGeom prst="hexagon">
            <a:avLst>
              <a:gd fmla="val 25000" name="adj"/>
              <a:gd fmla="val 115470" name="vf"/>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fr-FR" sz="1400" u="none" cap="none" strike="noStrike">
                <a:solidFill>
                  <a:srgbClr val="FFFFFF"/>
                </a:solidFill>
                <a:latin typeface="Calibri"/>
                <a:ea typeface="Calibri"/>
                <a:cs typeface="Calibri"/>
                <a:sym typeface="Calibri"/>
              </a:rPr>
              <a:t>% des aidants qui...</a:t>
            </a:r>
            <a:endParaRPr b="0" i="0" sz="1400" u="none" cap="none" strike="noStrike">
              <a:solidFill>
                <a:srgbClr val="000000"/>
              </a:solidFill>
              <a:latin typeface="Arial"/>
              <a:ea typeface="Arial"/>
              <a:cs typeface="Arial"/>
              <a:sym typeface="Arial"/>
            </a:endParaRPr>
          </a:p>
        </p:txBody>
      </p:sp>
      <p:sp>
        <p:nvSpPr>
          <p:cNvPr id="166" name="Google Shape;166;p3"/>
          <p:cNvSpPr txBox="1"/>
          <p:nvPr/>
        </p:nvSpPr>
        <p:spPr>
          <a:xfrm>
            <a:off x="8229672" y="2151281"/>
            <a:ext cx="2369874" cy="646331"/>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Communauté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Comportements</a:t>
            </a:r>
            <a:endParaRPr b="0" i="0" sz="1400" u="none" cap="none" strike="noStrike">
              <a:solidFill>
                <a:srgbClr val="000000"/>
              </a:solidFill>
              <a:latin typeface="Arial"/>
              <a:ea typeface="Arial"/>
              <a:cs typeface="Arial"/>
              <a:sym typeface="Arial"/>
            </a:endParaRPr>
          </a:p>
        </p:txBody>
      </p:sp>
      <p:sp>
        <p:nvSpPr>
          <p:cNvPr id="167" name="Google Shape;167;p3"/>
          <p:cNvSpPr txBox="1"/>
          <p:nvPr/>
        </p:nvSpPr>
        <p:spPr>
          <a:xfrm>
            <a:off x="7116778" y="1113700"/>
            <a:ext cx="1304185" cy="92333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Attitudes, efficacité, normes</a:t>
            </a:r>
            <a:endParaRPr b="0" i="0" sz="1400" u="none" cap="none" strike="noStrike">
              <a:solidFill>
                <a:srgbClr val="000000"/>
              </a:solidFill>
              <a:latin typeface="Arial"/>
              <a:ea typeface="Arial"/>
              <a:cs typeface="Arial"/>
              <a:sym typeface="Arial"/>
            </a:endParaRPr>
          </a:p>
        </p:txBody>
      </p:sp>
      <p:sp>
        <p:nvSpPr>
          <p:cNvPr id="168" name="Google Shape;168;p3"/>
          <p:cNvSpPr txBox="1"/>
          <p:nvPr/>
        </p:nvSpPr>
        <p:spPr>
          <a:xfrm>
            <a:off x="5231905" y="2264812"/>
            <a:ext cx="1564950"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Connaissances</a:t>
            </a:r>
            <a:endParaRPr b="0" i="0" sz="1400" u="none" cap="none" strike="noStrike">
              <a:solidFill>
                <a:srgbClr val="000000"/>
              </a:solidFill>
              <a:latin typeface="Arial"/>
              <a:ea typeface="Arial"/>
              <a:cs typeface="Arial"/>
              <a:sym typeface="Arial"/>
            </a:endParaRPr>
          </a:p>
        </p:txBody>
      </p:sp>
      <p:sp>
        <p:nvSpPr>
          <p:cNvPr descr="In-Brief&#10;" id="169" name="Google Shape;169;p3"/>
          <p:cNvSpPr/>
          <p:nvPr/>
        </p:nvSpPr>
        <p:spPr>
          <a:xfrm>
            <a:off x="8334329" y="2997037"/>
            <a:ext cx="2119242" cy="1826932"/>
          </a:xfrm>
          <a:prstGeom prst="hexagon">
            <a:avLst>
              <a:gd fmla="val 25000" name="adj"/>
              <a:gd fmla="val 115470" name="vf"/>
            </a:avLst>
          </a:prstGeom>
          <a:solidFill>
            <a:schemeClr val="accent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fr-FR" sz="1400" u="none" cap="none" strike="noStrike">
                <a:solidFill>
                  <a:srgbClr val="FFFFFF"/>
                </a:solidFill>
                <a:latin typeface="Calibri"/>
                <a:ea typeface="Calibri"/>
                <a:cs typeface="Calibri"/>
                <a:sym typeface="Calibri"/>
              </a:rPr>
              <a:t>% de tous les membres du ménage qui...</a:t>
            </a:r>
            <a:endParaRPr b="0" i="0" sz="1400" u="none" cap="none" strike="noStrike">
              <a:solidFill>
                <a:srgbClr val="000000"/>
              </a:solidFill>
              <a:latin typeface="Arial"/>
              <a:ea typeface="Arial"/>
              <a:cs typeface="Arial"/>
              <a:sym typeface="Arial"/>
            </a:endParaRPr>
          </a:p>
        </p:txBody>
      </p:sp>
      <p:sp>
        <p:nvSpPr>
          <p:cNvPr id="170" name="Google Shape;170;p3"/>
          <p:cNvSpPr txBox="1"/>
          <p:nvPr>
            <p:ph type="title"/>
          </p:nvPr>
        </p:nvSpPr>
        <p:spPr>
          <a:xfrm>
            <a:off x="914400" y="279961"/>
            <a:ext cx="10363200" cy="817561"/>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sur l'utilisation des MI).</a:t>
            </a:r>
            <a:endParaRPr/>
          </a:p>
        </p:txBody>
      </p:sp>
      <p:sp>
        <p:nvSpPr>
          <p:cNvPr descr="In-Brief&#10;" id="171" name="Google Shape;171;p3"/>
          <p:cNvSpPr/>
          <p:nvPr/>
        </p:nvSpPr>
        <p:spPr>
          <a:xfrm>
            <a:off x="1553089" y="2997037"/>
            <a:ext cx="2119242" cy="1826932"/>
          </a:xfrm>
          <a:prstGeom prst="hexagon">
            <a:avLst>
              <a:gd fmla="val 25000" name="adj"/>
              <a:gd fmla="val 115470" name="vf"/>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fr-FR" sz="1400" u="none" cap="none" strike="noStrike">
                <a:solidFill>
                  <a:srgbClr val="000000"/>
                </a:solidFill>
                <a:latin typeface="Calibri"/>
                <a:ea typeface="Calibri"/>
                <a:cs typeface="Calibri"/>
                <a:sym typeface="Calibri"/>
              </a:rPr>
              <a:t>% de personnes ayant accès à ...</a:t>
            </a:r>
            <a:endParaRPr b="0" i="0" sz="1400" u="none" cap="none" strike="noStrike">
              <a:solidFill>
                <a:srgbClr val="000000"/>
              </a:solidFill>
              <a:latin typeface="Arial"/>
              <a:ea typeface="Arial"/>
              <a:cs typeface="Arial"/>
              <a:sym typeface="Arial"/>
            </a:endParaRPr>
          </a:p>
        </p:txBody>
      </p:sp>
      <p:sp>
        <p:nvSpPr>
          <p:cNvPr id="172" name="Google Shape;172;p3"/>
          <p:cNvSpPr txBox="1"/>
          <p:nvPr/>
        </p:nvSpPr>
        <p:spPr>
          <a:xfrm>
            <a:off x="1965056" y="2634144"/>
            <a:ext cx="1304185" cy="36933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Accès</a:t>
            </a:r>
            <a:endParaRPr b="0" i="0" sz="1400" u="none" cap="none" strike="noStrike">
              <a:solidFill>
                <a:srgbClr val="000000"/>
              </a:solidFill>
              <a:latin typeface="Arial"/>
              <a:ea typeface="Arial"/>
              <a:cs typeface="Arial"/>
              <a:sym typeface="Arial"/>
            </a:endParaRPr>
          </a:p>
        </p:txBody>
      </p:sp>
      <p:sp>
        <p:nvSpPr>
          <p:cNvPr id="173" name="Google Shape;173;p3"/>
          <p:cNvSpPr txBox="1"/>
          <p:nvPr/>
        </p:nvSpPr>
        <p:spPr>
          <a:xfrm>
            <a:off x="584412" y="5612716"/>
            <a:ext cx="11120700" cy="923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fr-FR" sz="1800" u="none" cap="none" strike="noStrike">
                <a:solidFill>
                  <a:srgbClr val="000000"/>
                </a:solidFill>
                <a:latin typeface="Calibri"/>
                <a:ea typeface="Calibri"/>
                <a:cs typeface="Calibri"/>
                <a:sym typeface="Calibri"/>
              </a:rPr>
              <a:t>Analyse de la situation</a:t>
            </a:r>
            <a:r>
              <a:rPr b="0" i="0" lang="fr-FR" sz="1800" u="none" cap="none" strike="noStrike">
                <a:solidFill>
                  <a:srgbClr val="000000"/>
                </a:solidFill>
                <a:latin typeface="Calibri"/>
                <a:ea typeface="Calibri"/>
                <a:cs typeface="Calibri"/>
                <a:sym typeface="Calibri"/>
              </a:rPr>
              <a:t> et </a:t>
            </a:r>
            <a:r>
              <a:rPr b="1" i="0" lang="fr-FR" sz="1800" u="none" cap="none" strike="noStrike">
                <a:solidFill>
                  <a:srgbClr val="000000"/>
                </a:solidFill>
                <a:latin typeface="Calibri"/>
                <a:ea typeface="Calibri"/>
                <a:cs typeface="Calibri"/>
                <a:sym typeface="Calibri"/>
              </a:rPr>
              <a:t>analyse du comportement</a:t>
            </a:r>
            <a:r>
              <a:rPr b="0" i="0" lang="fr-FR" sz="1800" u="none" cap="none" strike="noStrike">
                <a:solidFill>
                  <a:srgbClr val="000000"/>
                </a:solidFill>
                <a:latin typeface="Calibri"/>
                <a:ea typeface="Calibri"/>
                <a:cs typeface="Calibri"/>
                <a:sym typeface="Calibri"/>
              </a:rPr>
              <a:t>: alors que l'accès, l'exposition, les connaissances, les attitudes, l'efficacité et les normes seront décrits dans l'analyse comportementale, les comportements réels seront décrits dans l'analyse de la situation (utilisez les données de la synthèse de gestion des cas de paludisme pour compléter les diapositives suivantes)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Analyse de la situation </a:t>
            </a:r>
            <a:endParaRPr/>
          </a:p>
        </p:txBody>
      </p:sp>
      <p:sp>
        <p:nvSpPr>
          <p:cNvPr id="179" name="Google Shape;179;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b="0" i="0" lang="fr-FR" sz="2800" u="none" strike="noStrike">
                <a:latin typeface="Calibri"/>
                <a:ea typeface="Calibri"/>
                <a:cs typeface="Calibri"/>
                <a:sym typeface="Calibri"/>
              </a:rPr>
              <a:t> Les stratégies de CSC en matière de paludisme doivent comprendre une analyse de la situation pour chaque intervention.  Ces analyses de situation doivent inclure des données quantitatives et qualitatives qui identifient les personnes touchées et à quel point (dans quelle mesure) par quels problèmes.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5"/>
          <p:cNvSpPr/>
          <p:nvPr/>
        </p:nvSpPr>
        <p:spPr>
          <a:xfrm rot="5400000">
            <a:off x="3890993" y="631625"/>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6" name="Google Shape;186;p5"/>
          <p:cNvSpPr txBox="1"/>
          <p:nvPr/>
        </p:nvSpPr>
        <p:spPr>
          <a:xfrm>
            <a:off x="4312600" y="8356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87" name="Google Shape;187;p5"/>
          <p:cNvSpPr/>
          <p:nvPr/>
        </p:nvSpPr>
        <p:spPr>
          <a:xfrm rot="5400000">
            <a:off x="3890993" y="3765661"/>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8" name="Google Shape;188;p5"/>
          <p:cNvSpPr txBox="1"/>
          <p:nvPr/>
        </p:nvSpPr>
        <p:spPr>
          <a:xfrm>
            <a:off x="4312600" y="39696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89" name="Google Shape;189;p5"/>
          <p:cNvSpPr/>
          <p:nvPr/>
        </p:nvSpPr>
        <p:spPr>
          <a:xfrm rot="5400000">
            <a:off x="5713553" y="3764062"/>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0" name="Google Shape;190;p5"/>
          <p:cNvSpPr txBox="1"/>
          <p:nvPr/>
        </p:nvSpPr>
        <p:spPr>
          <a:xfrm>
            <a:off x="6135175" y="39680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191" name="Google Shape;191;p5"/>
          <p:cNvSpPr/>
          <p:nvPr/>
        </p:nvSpPr>
        <p:spPr>
          <a:xfrm rot="5400000">
            <a:off x="2969918"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5"/>
          <p:cNvSpPr txBox="1"/>
          <p:nvPr/>
        </p:nvSpPr>
        <p:spPr>
          <a:xfrm>
            <a:off x="3391525"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93" name="Google Shape;193;p5"/>
          <p:cNvSpPr/>
          <p:nvPr/>
        </p:nvSpPr>
        <p:spPr>
          <a:xfrm rot="5400000">
            <a:off x="5713553" y="631624"/>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4" name="Google Shape;194;p5"/>
          <p:cNvSpPr txBox="1"/>
          <p:nvPr/>
        </p:nvSpPr>
        <p:spPr>
          <a:xfrm>
            <a:off x="6135175" y="8356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195" name="Google Shape;195;p5"/>
          <p:cNvSpPr txBox="1"/>
          <p:nvPr/>
        </p:nvSpPr>
        <p:spPr>
          <a:xfrm>
            <a:off x="641937" y="6003941"/>
            <a:ext cx="11120572" cy="64633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fr-FR" sz="1800" u="none" cap="none" strike="noStrike">
                <a:solidFill>
                  <a:srgbClr val="000000"/>
                </a:solidFill>
                <a:latin typeface="Calibri"/>
                <a:ea typeface="Calibri"/>
                <a:cs typeface="Calibri"/>
                <a:sym typeface="Calibri"/>
              </a:rPr>
              <a:t>Analyse de la situation</a:t>
            </a:r>
            <a:r>
              <a:rPr b="0" i="0" lang="fr-FR" sz="1800" u="none" cap="none" strike="noStrike">
                <a:solidFill>
                  <a:srgbClr val="000000"/>
                </a:solidFill>
                <a:latin typeface="Calibri"/>
                <a:ea typeface="Calibri"/>
                <a:cs typeface="Calibri"/>
                <a:sym typeface="Calibri"/>
              </a:rPr>
              <a:t>: utilisation des MII Utiliser la synthèse de données (section comportements) pour remplir ces cases (ajouter des cases si nécessaire). Un résumé narratif sera utilisé pour compléter l'analyse de</a:t>
            </a:r>
            <a:r>
              <a:rPr b="0" i="0" lang="fr-FR" sz="1800" u="sng" cap="none" strike="noStrike">
                <a:solidFill>
                  <a:srgbClr val="000000"/>
                </a:solidFill>
                <a:latin typeface="Calibri"/>
                <a:ea typeface="Calibri"/>
                <a:cs typeface="Calibri"/>
                <a:sym typeface="Calibri"/>
              </a:rPr>
              <a:t>situation</a:t>
            </a:r>
            <a:r>
              <a:rPr b="0" i="0" lang="fr-FR" sz="1800" u="none" cap="none" strike="noStrike">
                <a:solidFill>
                  <a:srgbClr val="000000"/>
                </a:solidFill>
                <a:latin typeface="Calibri"/>
                <a:ea typeface="Calibri"/>
                <a:cs typeface="Calibri"/>
                <a:sym typeface="Calibri"/>
              </a:rPr>
              <a:t> de la stratégie </a:t>
            </a:r>
            <a:r>
              <a:rPr b="1" i="0" lang="fr-FR" sz="1800" u="none" cap="none" strike="noStrike">
                <a:solidFill>
                  <a:srgbClr val="000000"/>
                </a:solidFill>
                <a:latin typeface="Calibri"/>
                <a:ea typeface="Calibri"/>
                <a:cs typeface="Calibri"/>
                <a:sym typeface="Calibri"/>
              </a:rPr>
              <a:t>d'utilisation des MII </a:t>
            </a:r>
            <a:r>
              <a:rPr b="0" i="0" lang="fr-FR" sz="18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
        <p:nvSpPr>
          <p:cNvPr id="196" name="Google Shape;196;p5"/>
          <p:cNvSpPr/>
          <p:nvPr/>
        </p:nvSpPr>
        <p:spPr>
          <a:xfrm rot="5400000">
            <a:off x="6632182"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7" name="Google Shape;197;p5"/>
          <p:cNvSpPr txBox="1"/>
          <p:nvPr/>
        </p:nvSpPr>
        <p:spPr>
          <a:xfrm>
            <a:off x="7053801"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198" name="Google Shape;198;p5"/>
          <p:cNvSpPr/>
          <p:nvPr/>
        </p:nvSpPr>
        <p:spPr>
          <a:xfrm rot="5400000">
            <a:off x="4801050" y="2112273"/>
            <a:ext cx="2004740" cy="1918747"/>
          </a:xfrm>
          <a:prstGeom prst="hexagon">
            <a:avLst>
              <a:gd fmla="val 28802" name="adj"/>
              <a:gd fmla="val 115470" name="vf"/>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9" name="Google Shape;199;p5"/>
          <p:cNvSpPr txBox="1"/>
          <p:nvPr/>
        </p:nvSpPr>
        <p:spPr>
          <a:xfrm>
            <a:off x="4310176" y="2637515"/>
            <a:ext cx="2356666"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Comportement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fr-FR" sz="1300" u="none" cap="none" strike="noStrike">
                <a:solidFill>
                  <a:srgbClr val="FFFFFF"/>
                </a:solidFill>
                <a:latin typeface="Calibri"/>
                <a:ea typeface="Calibri"/>
                <a:cs typeface="Calibri"/>
                <a:sym typeface="Calibri"/>
              </a:rPr>
              <a:t>% qui pratiquent un comportement</a:t>
            </a:r>
            <a:endParaRPr b="0" i="0" sz="1400" u="none" cap="none" strike="noStrike">
              <a:solidFill>
                <a:srgbClr val="000000"/>
              </a:solidFill>
              <a:latin typeface="Arial"/>
              <a:ea typeface="Arial"/>
              <a:cs typeface="Arial"/>
              <a:sym typeface="Arial"/>
            </a:endParaRPr>
          </a:p>
        </p:txBody>
      </p:sp>
      <p:grpSp>
        <p:nvGrpSpPr>
          <p:cNvPr id="200" name="Google Shape;200;p5"/>
          <p:cNvGrpSpPr/>
          <p:nvPr/>
        </p:nvGrpSpPr>
        <p:grpSpPr>
          <a:xfrm>
            <a:off x="5135041" y="3284277"/>
            <a:ext cx="1086921" cy="468068"/>
            <a:chOff x="8048288" y="1753515"/>
            <a:chExt cx="1162770" cy="660460"/>
          </a:xfrm>
        </p:grpSpPr>
        <p:sp>
          <p:nvSpPr>
            <p:cNvPr id="201" name="Google Shape;201;p5"/>
            <p:cNvSpPr/>
            <p:nvPr/>
          </p:nvSpPr>
          <p:spPr>
            <a:xfrm>
              <a:off x="9003704" y="1753515"/>
              <a:ext cx="207354" cy="224255"/>
            </a:xfrm>
            <a:custGeom>
              <a:rect b="b" l="l" r="r" t="t"/>
              <a:pathLst>
                <a:path extrusionOk="0" h="345" w="319">
                  <a:moveTo>
                    <a:pt x="319" y="345"/>
                  </a:moveTo>
                  <a:lnTo>
                    <a:pt x="269" y="0"/>
                  </a:lnTo>
                  <a:lnTo>
                    <a:pt x="0" y="201"/>
                  </a:lnTo>
                </a:path>
              </a:pathLst>
            </a:cu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cxnSp>
          <p:nvCxnSpPr>
            <p:cNvPr id="202" name="Google Shape;202;p5"/>
            <p:cNvCxnSpPr/>
            <p:nvPr/>
          </p:nvCxnSpPr>
          <p:spPr>
            <a:xfrm flipH="1">
              <a:off x="8048288" y="2120772"/>
              <a:ext cx="168900" cy="219600"/>
            </a:xfrm>
            <a:prstGeom prst="straightConnector1">
              <a:avLst/>
            </a:prstGeom>
            <a:noFill/>
            <a:ln cap="rnd" cmpd="sng" w="12700">
              <a:solidFill>
                <a:srgbClr val="FFFFFF"/>
              </a:solidFill>
              <a:prstDash val="solid"/>
              <a:round/>
              <a:headEnd len="sm" w="sm" type="none"/>
              <a:tailEnd len="sm" w="sm" type="none"/>
            </a:ln>
          </p:spPr>
        </p:cxnSp>
        <p:cxnSp>
          <p:nvCxnSpPr>
            <p:cNvPr id="203" name="Google Shape;203;p5"/>
            <p:cNvCxnSpPr/>
            <p:nvPr/>
          </p:nvCxnSpPr>
          <p:spPr>
            <a:xfrm rot="10800000">
              <a:off x="8315243" y="2119326"/>
              <a:ext cx="150900" cy="165900"/>
            </a:xfrm>
            <a:prstGeom prst="straightConnector1">
              <a:avLst/>
            </a:prstGeom>
            <a:noFill/>
            <a:ln cap="rnd" cmpd="sng" w="12700">
              <a:solidFill>
                <a:srgbClr val="FFFFFF"/>
              </a:solidFill>
              <a:prstDash val="solid"/>
              <a:round/>
              <a:headEnd len="sm" w="sm" type="none"/>
              <a:tailEnd len="sm" w="sm" type="none"/>
            </a:ln>
          </p:spPr>
        </p:cxnSp>
        <p:cxnSp>
          <p:nvCxnSpPr>
            <p:cNvPr id="204" name="Google Shape;204;p5"/>
            <p:cNvCxnSpPr/>
            <p:nvPr/>
          </p:nvCxnSpPr>
          <p:spPr>
            <a:xfrm flipH="1">
              <a:off x="8548647" y="2057721"/>
              <a:ext cx="104700" cy="216600"/>
            </a:xfrm>
            <a:prstGeom prst="straightConnector1">
              <a:avLst/>
            </a:prstGeom>
            <a:noFill/>
            <a:ln cap="rnd" cmpd="sng" w="12700">
              <a:solidFill>
                <a:srgbClr val="FFFFFF"/>
              </a:solidFill>
              <a:prstDash val="solid"/>
              <a:round/>
              <a:headEnd len="sm" w="sm" type="none"/>
              <a:tailEnd len="sm" w="sm" type="none"/>
            </a:ln>
          </p:spPr>
        </p:cxnSp>
        <p:cxnSp>
          <p:nvCxnSpPr>
            <p:cNvPr id="205" name="Google Shape;205;p5"/>
            <p:cNvCxnSpPr/>
            <p:nvPr/>
          </p:nvCxnSpPr>
          <p:spPr>
            <a:xfrm rot="10800000">
              <a:off x="8763952" y="2019322"/>
              <a:ext cx="168900" cy="96900"/>
            </a:xfrm>
            <a:prstGeom prst="straightConnector1">
              <a:avLst/>
            </a:prstGeom>
            <a:noFill/>
            <a:ln cap="rnd" cmpd="sng" w="12700">
              <a:solidFill>
                <a:srgbClr val="FFFFFF"/>
              </a:solidFill>
              <a:prstDash val="solid"/>
              <a:round/>
              <a:headEnd len="sm" w="sm" type="none"/>
              <a:tailEnd len="sm" w="sm" type="none"/>
            </a:ln>
          </p:spPr>
        </p:cxnSp>
        <p:cxnSp>
          <p:nvCxnSpPr>
            <p:cNvPr id="206" name="Google Shape;206;p5"/>
            <p:cNvCxnSpPr/>
            <p:nvPr/>
          </p:nvCxnSpPr>
          <p:spPr>
            <a:xfrm flipH="1">
              <a:off x="9038758" y="1753515"/>
              <a:ext cx="139800" cy="325800"/>
            </a:xfrm>
            <a:prstGeom prst="straightConnector1">
              <a:avLst/>
            </a:prstGeom>
            <a:noFill/>
            <a:ln cap="rnd" cmpd="sng" w="12700">
              <a:solidFill>
                <a:srgbClr val="FFFFFF"/>
              </a:solidFill>
              <a:prstDash val="solid"/>
              <a:round/>
              <a:headEnd len="sm" w="sm" type="none"/>
              <a:tailEnd len="sm" w="sm" type="none"/>
            </a:ln>
          </p:spPr>
        </p:cxnSp>
        <p:sp>
          <p:nvSpPr>
            <p:cNvPr id="207" name="Google Shape;207;p5"/>
            <p:cNvSpPr/>
            <p:nvPr/>
          </p:nvSpPr>
          <p:spPr>
            <a:xfrm>
              <a:off x="8927003" y="2070071"/>
              <a:ext cx="1470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08" name="Google Shape;208;p5"/>
            <p:cNvSpPr/>
            <p:nvPr/>
          </p:nvSpPr>
          <p:spPr>
            <a:xfrm>
              <a:off x="8619547" y="1922518"/>
              <a:ext cx="1476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09" name="Google Shape;209;p5"/>
            <p:cNvSpPr/>
            <p:nvPr/>
          </p:nvSpPr>
          <p:spPr>
            <a:xfrm>
              <a:off x="8443393" y="2266375"/>
              <a:ext cx="1470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10" name="Google Shape;210;p5"/>
            <p:cNvSpPr/>
            <p:nvPr/>
          </p:nvSpPr>
          <p:spPr>
            <a:xfrm>
              <a:off x="8191188" y="1990119"/>
              <a:ext cx="1476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98"/>
                                        </p:tgtEl>
                                        <p:attrNameLst>
                                          <p:attrName>style.visibility</p:attrName>
                                        </p:attrNameLst>
                                      </p:cBhvr>
                                      <p:to>
                                        <p:strVal val="visible"/>
                                      </p:to>
                                    </p:set>
                                    <p:animEffect filter="fade" transition="in">
                                      <p:cBhvr>
                                        <p:cTn dur="200"/>
                                        <p:tgtEl>
                                          <p:spTgt spid="1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graphicFrame>
        <p:nvGraphicFramePr>
          <p:cNvPr id="216" name="Google Shape;216;p6"/>
          <p:cNvGraphicFramePr/>
          <p:nvPr/>
        </p:nvGraphicFramePr>
        <p:xfrm>
          <a:off x="349623" y="403412"/>
          <a:ext cx="3000000" cy="3000000"/>
        </p:xfrm>
        <a:graphic>
          <a:graphicData uri="http://schemas.openxmlformats.org/drawingml/2006/table">
            <a:tbl>
              <a:tblPr>
                <a:noFill/>
                <a:tableStyleId>{3F3771F9-6043-422E-AD1F-120316642BFE}</a:tableStyleId>
              </a:tblPr>
              <a:tblGrid>
                <a:gridCol w="11349325"/>
              </a:tblGrid>
              <a:tr h="1842600">
                <a:tc>
                  <a:txBody>
                    <a:bodyPr/>
                    <a:lstStyle/>
                    <a:p>
                      <a:pPr indent="0" lvl="0" marL="0" marR="0" rtl="0" algn="ctr">
                        <a:lnSpc>
                          <a:spcPct val="115000"/>
                        </a:lnSpc>
                        <a:spcBef>
                          <a:spcPts val="0"/>
                        </a:spcBef>
                        <a:spcAft>
                          <a:spcPts val="0"/>
                        </a:spcAft>
                        <a:buClr>
                          <a:srgbClr val="000000"/>
                        </a:buClr>
                        <a:buSzPts val="1100"/>
                        <a:buFont typeface="Arial"/>
                        <a:buNone/>
                      </a:pPr>
                      <a:r>
                        <a:rPr b="1" i="0" lang="fr-FR" sz="1100" u="none" cap="none" strike="noStrike">
                          <a:latin typeface="Arial"/>
                          <a:ea typeface="Arial"/>
                          <a:cs typeface="Arial"/>
                          <a:sym typeface="Arial"/>
                        </a:rPr>
                        <a:t>Résumez vos données ici sous forme narrative et collez-les dans la section d'analyse de la situation du modèle de stratégie</a:t>
                      </a:r>
                      <a:endParaRPr sz="1400" u="none" cap="none" strike="noStrike"/>
                    </a:p>
                  </a:txBody>
                  <a:tcPr marT="63500" marB="63500" marR="38100" marL="50800"/>
                </a:tc>
              </a:tr>
              <a:tr h="4122125">
                <a:tc>
                  <a:txBody>
                    <a:bodyPr/>
                    <a:lstStyle/>
                    <a:p>
                      <a:pPr indent="0" lvl="0" marL="0" marR="0" rtl="0" algn="l">
                        <a:lnSpc>
                          <a:spcPct val="115000"/>
                        </a:lnSpc>
                        <a:spcBef>
                          <a:spcPts val="0"/>
                        </a:spcBef>
                        <a:spcAft>
                          <a:spcPts val="0"/>
                        </a:spcAft>
                        <a:buClr>
                          <a:srgbClr val="000000"/>
                        </a:buClr>
                        <a:buSzPts val="1100"/>
                        <a:buFont typeface="Arial"/>
                        <a:buNone/>
                      </a:pPr>
                      <a:r>
                        <a:rPr b="0" i="0" lang="fr-FR" sz="1100" u="none" cap="none" strike="noStrike">
                          <a:latin typeface="Arial"/>
                          <a:ea typeface="Arial"/>
                          <a:cs typeface="Arial"/>
                          <a:sym typeface="Arial"/>
                        </a:rPr>
                        <a:t>Analyse de la situation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fr-F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fr-FR" sz="11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Analyse comportementale :</a:t>
            </a:r>
            <a:endParaRPr/>
          </a:p>
        </p:txBody>
      </p:sp>
      <p:sp>
        <p:nvSpPr>
          <p:cNvPr id="223" name="Google Shape;223;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b="0" i="0" lang="fr-FR" sz="2800" u="none" strike="noStrike">
                <a:latin typeface="Calibri"/>
                <a:ea typeface="Calibri"/>
                <a:cs typeface="Calibri"/>
                <a:sym typeface="Calibri"/>
              </a:rPr>
              <a:t>La description des facteurs </a:t>
            </a:r>
            <a:r>
              <a:rPr b="0" i="0" lang="fr-FR" sz="2800" u="sng" strike="noStrike">
                <a:latin typeface="Calibri"/>
                <a:ea typeface="Calibri"/>
                <a:cs typeface="Calibri"/>
                <a:sym typeface="Calibri"/>
              </a:rPr>
              <a:t>sous-jacents </a:t>
            </a:r>
            <a:r>
              <a:rPr b="0" i="0" lang="fr-FR" sz="2800" u="none" strike="noStrike">
                <a:latin typeface="Calibri"/>
                <a:ea typeface="Calibri"/>
                <a:cs typeface="Calibri"/>
                <a:sym typeface="Calibri"/>
              </a:rPr>
              <a:t>à des comportements spécifiques est articulée dans une </a:t>
            </a:r>
            <a:r>
              <a:rPr b="1" i="0" lang="fr-FR" sz="2800" u="none" strike="noStrike">
                <a:latin typeface="Calibri"/>
                <a:ea typeface="Calibri"/>
                <a:cs typeface="Calibri"/>
                <a:sym typeface="Calibri"/>
              </a:rPr>
              <a:t>analyse comportementale</a:t>
            </a:r>
            <a:r>
              <a:rPr b="0" i="0" lang="fr-FR" sz="2800" u="none" strike="noStrike">
                <a:latin typeface="Calibri"/>
                <a:ea typeface="Calibri"/>
                <a:cs typeface="Calibri"/>
                <a:sym typeface="Calibri"/>
              </a:rPr>
              <a:t>. Cette analyse résume toutes les données expliquant pourquoi certains publics ou groupes cibles choisissent de pratiquer, ou refusent de pratiquer, des comportements sains. </a:t>
            </a:r>
            <a:endParaRPr/>
          </a:p>
          <a:p>
            <a:pPr indent="-228600" lvl="0" marL="228600" rtl="0" algn="l">
              <a:lnSpc>
                <a:spcPct val="90000"/>
              </a:lnSpc>
              <a:spcBef>
                <a:spcPts val="1000"/>
              </a:spcBef>
              <a:spcAft>
                <a:spcPts val="0"/>
              </a:spcAft>
              <a:buClr>
                <a:schemeClr val="dk1"/>
              </a:buClr>
              <a:buSzPts val="2800"/>
              <a:buChar char="•"/>
            </a:pPr>
            <a:r>
              <a:rPr b="0" i="0" lang="fr-FR" sz="2800" u="none" strike="noStrike">
                <a:latin typeface="Calibri"/>
                <a:ea typeface="Calibri"/>
                <a:cs typeface="Calibri"/>
                <a:sym typeface="Calibri"/>
              </a:rPr>
              <a:t>Sachant que les déterminants du comportement peuvent être structurels, cognitifs, sociaux ou émotionnels, il est important de recueillir des données pour mieux comprendre ce qui pousse des publics spécifiques à se comporter comme ils le font. Chaque analyse comportementale doit décrire ces déterminants dans leur contexte.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8"/>
          <p:cNvSpPr/>
          <p:nvPr/>
        </p:nvSpPr>
        <p:spPr>
          <a:xfrm rot="5400000">
            <a:off x="4793749"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0" name="Google Shape;230;p8"/>
          <p:cNvSpPr txBox="1"/>
          <p:nvPr/>
        </p:nvSpPr>
        <p:spPr>
          <a:xfrm>
            <a:off x="4621200" y="2634050"/>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000000"/>
                </a:solidFill>
                <a:latin typeface="Calibri"/>
                <a:ea typeface="Calibri"/>
                <a:cs typeface="Calibri"/>
                <a:sym typeface="Calibri"/>
              </a:rPr>
              <a:t>Accès</a:t>
            </a:r>
            <a:endParaRPr b="0" i="0" sz="1400" u="none" cap="none" strike="noStrike">
              <a:solidFill>
                <a:srgbClr val="000000"/>
              </a:solidFill>
              <a:latin typeface="Arial"/>
              <a:ea typeface="Arial"/>
              <a:cs typeface="Arial"/>
              <a:sym typeface="Arial"/>
            </a:endParaRPr>
          </a:p>
        </p:txBody>
      </p:sp>
      <p:sp>
        <p:nvSpPr>
          <p:cNvPr id="231" name="Google Shape;231;p8"/>
          <p:cNvSpPr/>
          <p:nvPr/>
        </p:nvSpPr>
        <p:spPr>
          <a:xfrm>
            <a:off x="5524214" y="3060616"/>
            <a:ext cx="544600"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chemeClr val="dk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32" name="Google Shape;232;p8"/>
          <p:cNvSpPr/>
          <p:nvPr/>
        </p:nvSpPr>
        <p:spPr>
          <a:xfrm rot="5400000">
            <a:off x="3890993" y="631625"/>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3" name="Google Shape;233;p8"/>
          <p:cNvSpPr txBox="1"/>
          <p:nvPr/>
        </p:nvSpPr>
        <p:spPr>
          <a:xfrm>
            <a:off x="4312600" y="8356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34" name="Google Shape;234;p8"/>
          <p:cNvSpPr/>
          <p:nvPr/>
        </p:nvSpPr>
        <p:spPr>
          <a:xfrm rot="5400000">
            <a:off x="3890993" y="3765661"/>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5" name="Google Shape;235;p8"/>
          <p:cNvSpPr txBox="1"/>
          <p:nvPr/>
        </p:nvSpPr>
        <p:spPr>
          <a:xfrm>
            <a:off x="4312600" y="39696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36" name="Google Shape;236;p8"/>
          <p:cNvSpPr/>
          <p:nvPr/>
        </p:nvSpPr>
        <p:spPr>
          <a:xfrm rot="5400000">
            <a:off x="5713553" y="3764062"/>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7" name="Google Shape;237;p8"/>
          <p:cNvSpPr txBox="1"/>
          <p:nvPr/>
        </p:nvSpPr>
        <p:spPr>
          <a:xfrm>
            <a:off x="6135175" y="39680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238" name="Google Shape;238;p8"/>
          <p:cNvSpPr/>
          <p:nvPr/>
        </p:nvSpPr>
        <p:spPr>
          <a:xfrm rot="5400000">
            <a:off x="2969918"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9" name="Google Shape;239;p8"/>
          <p:cNvSpPr txBox="1"/>
          <p:nvPr/>
        </p:nvSpPr>
        <p:spPr>
          <a:xfrm>
            <a:off x="3391525"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40" name="Google Shape;240;p8"/>
          <p:cNvSpPr/>
          <p:nvPr/>
        </p:nvSpPr>
        <p:spPr>
          <a:xfrm rot="5400000">
            <a:off x="5713553" y="631624"/>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1" name="Google Shape;241;p8"/>
          <p:cNvSpPr txBox="1"/>
          <p:nvPr/>
        </p:nvSpPr>
        <p:spPr>
          <a:xfrm>
            <a:off x="6135175" y="8356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242" name="Google Shape;242;p8"/>
          <p:cNvSpPr/>
          <p:nvPr/>
        </p:nvSpPr>
        <p:spPr>
          <a:xfrm rot="5400000">
            <a:off x="6632182"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3" name="Google Shape;243;p8"/>
          <p:cNvSpPr txBox="1"/>
          <p:nvPr/>
        </p:nvSpPr>
        <p:spPr>
          <a:xfrm>
            <a:off x="7053801" y="24038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44" name="Google Shape;244;p8"/>
          <p:cNvSpPr txBox="1"/>
          <p:nvPr/>
        </p:nvSpPr>
        <p:spPr>
          <a:xfrm>
            <a:off x="641937" y="6003941"/>
            <a:ext cx="11120572" cy="64633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fr-FR" sz="1800" u="none" cap="none" strike="noStrike">
                <a:solidFill>
                  <a:srgbClr val="000000"/>
                </a:solidFill>
                <a:latin typeface="Calibri"/>
                <a:ea typeface="Calibri"/>
                <a:cs typeface="Calibri"/>
                <a:sym typeface="Calibri"/>
              </a:rPr>
              <a:t>Analyse du comportement</a:t>
            </a:r>
            <a:r>
              <a:rPr b="0" i="0" lang="fr-FR" sz="1800" u="none" cap="none" strike="noStrike">
                <a:solidFill>
                  <a:srgbClr val="000000"/>
                </a:solidFill>
                <a:latin typeface="Calibri"/>
                <a:ea typeface="Calibri"/>
                <a:cs typeface="Calibri"/>
                <a:sym typeface="Calibri"/>
              </a:rPr>
              <a:t>: utilisation des MII Utiliser la synthèse de données pour remplir ces cases (ajouter des cases si nécessaire). Un résumé narratif des </a:t>
            </a:r>
            <a:r>
              <a:rPr b="1" i="0" lang="fr-FR" sz="1800" u="none" cap="none" strike="noStrike">
                <a:solidFill>
                  <a:srgbClr val="000000"/>
                </a:solidFill>
                <a:latin typeface="Calibri"/>
                <a:ea typeface="Calibri"/>
                <a:cs typeface="Calibri"/>
                <a:sym typeface="Calibri"/>
              </a:rPr>
              <a:t>déterminants comportementaux </a:t>
            </a:r>
            <a:r>
              <a:rPr b="0" i="0" lang="fr-FR" sz="1800" u="none" cap="none" strike="noStrike">
                <a:solidFill>
                  <a:srgbClr val="000000"/>
                </a:solidFill>
                <a:latin typeface="Calibri"/>
                <a:ea typeface="Calibri"/>
                <a:cs typeface="Calibri"/>
                <a:sym typeface="Calibri"/>
              </a:rPr>
              <a:t>sera utilisé pour compléter l'analyse de la stratégie du</a:t>
            </a:r>
            <a:r>
              <a:rPr b="0" i="0" lang="fr-FR" sz="1800" u="sng" cap="none" strike="noStrike">
                <a:solidFill>
                  <a:srgbClr val="000000"/>
                </a:solidFill>
                <a:latin typeface="Calibri"/>
                <a:ea typeface="Calibri"/>
                <a:cs typeface="Calibri"/>
                <a:sym typeface="Calibri"/>
              </a:rPr>
              <a:t>comportement</a:t>
            </a:r>
            <a:r>
              <a:rPr b="0" i="0" lang="fr-FR" sz="1800" u="none" cap="none" strike="noStrike">
                <a:solidFill>
                  <a:srgbClr val="000000"/>
                </a:solidFill>
                <a:latin typeface="Calibri"/>
                <a:ea typeface="Calibri"/>
                <a:cs typeface="Calibri"/>
                <a:sym typeface="Calibri"/>
              </a:rPr>
              <a:t> d'</a:t>
            </a:r>
            <a:r>
              <a:rPr b="1" i="0" lang="fr-FR" sz="1800" u="none" cap="none" strike="noStrike">
                <a:solidFill>
                  <a:srgbClr val="000000"/>
                </a:solidFill>
                <a:latin typeface="Calibri"/>
                <a:ea typeface="Calibri"/>
                <a:cs typeface="Calibri"/>
                <a:sym typeface="Calibri"/>
              </a:rPr>
              <a:t>utilisation des MII </a:t>
            </a:r>
            <a:r>
              <a:rPr b="0" i="0" lang="fr-FR" sz="18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9"/>
          <p:cNvSpPr/>
          <p:nvPr/>
        </p:nvSpPr>
        <p:spPr>
          <a:xfrm>
            <a:off x="5571864" y="2395766"/>
            <a:ext cx="544601"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chemeClr val="dk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0" name="Google Shape;250;p9"/>
          <p:cNvSpPr/>
          <p:nvPr/>
        </p:nvSpPr>
        <p:spPr>
          <a:xfrm rot="5400000">
            <a:off x="3890993" y="631625"/>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1" name="Google Shape;251;p9"/>
          <p:cNvSpPr txBox="1"/>
          <p:nvPr/>
        </p:nvSpPr>
        <p:spPr>
          <a:xfrm>
            <a:off x="4312600" y="8356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52" name="Google Shape;252;p9"/>
          <p:cNvSpPr/>
          <p:nvPr/>
        </p:nvSpPr>
        <p:spPr>
          <a:xfrm rot="5400000">
            <a:off x="3890993" y="3765661"/>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3" name="Google Shape;253;p9"/>
          <p:cNvSpPr txBox="1"/>
          <p:nvPr/>
        </p:nvSpPr>
        <p:spPr>
          <a:xfrm>
            <a:off x="4312600" y="39696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54" name="Google Shape;254;p9"/>
          <p:cNvSpPr/>
          <p:nvPr/>
        </p:nvSpPr>
        <p:spPr>
          <a:xfrm rot="5400000">
            <a:off x="5713553" y="3764062"/>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5" name="Google Shape;255;p9"/>
          <p:cNvSpPr txBox="1"/>
          <p:nvPr/>
        </p:nvSpPr>
        <p:spPr>
          <a:xfrm>
            <a:off x="6135175" y="39680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256" name="Google Shape;256;p9"/>
          <p:cNvSpPr/>
          <p:nvPr/>
        </p:nvSpPr>
        <p:spPr>
          <a:xfrm rot="5400000">
            <a:off x="2969918"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7" name="Google Shape;257;p9"/>
          <p:cNvSpPr txBox="1"/>
          <p:nvPr/>
        </p:nvSpPr>
        <p:spPr>
          <a:xfrm>
            <a:off x="2541818" y="2505750"/>
            <a:ext cx="2011212"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 de personnes ayant vu ou entendu le message au cours des 6 derniers mois</a:t>
            </a:r>
            <a:endParaRPr b="0" i="0" sz="1400" u="none" cap="none" strike="noStrike">
              <a:solidFill>
                <a:srgbClr val="000000"/>
              </a:solidFill>
              <a:latin typeface="Arial"/>
              <a:ea typeface="Arial"/>
              <a:cs typeface="Arial"/>
              <a:sym typeface="Arial"/>
            </a:endParaRPr>
          </a:p>
        </p:txBody>
      </p:sp>
      <p:sp>
        <p:nvSpPr>
          <p:cNvPr id="258" name="Google Shape;258;p9"/>
          <p:cNvSpPr/>
          <p:nvPr/>
        </p:nvSpPr>
        <p:spPr>
          <a:xfrm rot="5400000">
            <a:off x="5713553" y="631624"/>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9" name="Google Shape;259;p9"/>
          <p:cNvSpPr txBox="1"/>
          <p:nvPr/>
        </p:nvSpPr>
        <p:spPr>
          <a:xfrm>
            <a:off x="6135175" y="8356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260" name="Google Shape;260;p9"/>
          <p:cNvSpPr/>
          <p:nvPr/>
        </p:nvSpPr>
        <p:spPr>
          <a:xfrm rot="5400000">
            <a:off x="6632182" y="219988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1" name="Google Shape;261;p9"/>
          <p:cNvSpPr txBox="1"/>
          <p:nvPr/>
        </p:nvSpPr>
        <p:spPr>
          <a:xfrm>
            <a:off x="6384156" y="2569100"/>
            <a:ext cx="18312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 de personnes exposées à chaque canal de communication</a:t>
            </a:r>
            <a:endParaRPr b="0" i="0" sz="1400" u="none" cap="none" strike="noStrike">
              <a:solidFill>
                <a:srgbClr val="000000"/>
              </a:solidFill>
              <a:latin typeface="Arial"/>
              <a:ea typeface="Arial"/>
              <a:cs typeface="Arial"/>
              <a:sym typeface="Arial"/>
            </a:endParaRPr>
          </a:p>
        </p:txBody>
      </p:sp>
      <p:sp>
        <p:nvSpPr>
          <p:cNvPr id="262" name="Google Shape;262;p9"/>
          <p:cNvSpPr/>
          <p:nvPr/>
        </p:nvSpPr>
        <p:spPr>
          <a:xfrm rot="5400000">
            <a:off x="4801049" y="2197044"/>
            <a:ext cx="2004740" cy="1743515"/>
          </a:xfrm>
          <a:prstGeom prst="hexagon">
            <a:avLst>
              <a:gd fmla="val 28802" name="adj"/>
              <a:gd fmla="val 115470" name="vf"/>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3" name="Google Shape;263;p9"/>
          <p:cNvSpPr txBox="1"/>
          <p:nvPr/>
        </p:nvSpPr>
        <p:spPr>
          <a:xfrm>
            <a:off x="4553025" y="2569900"/>
            <a:ext cx="18312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Exposition</a:t>
            </a:r>
            <a:endParaRPr b="0" i="0" sz="1400" u="none" cap="none" strike="noStrike">
              <a:solidFill>
                <a:srgbClr val="000000"/>
              </a:solidFill>
              <a:latin typeface="Arial"/>
              <a:ea typeface="Arial"/>
              <a:cs typeface="Arial"/>
              <a:sym typeface="Arial"/>
            </a:endParaRPr>
          </a:p>
        </p:txBody>
      </p:sp>
      <p:pic>
        <p:nvPicPr>
          <p:cNvPr id="264" name="Google Shape;264;p9"/>
          <p:cNvPicPr preferRelativeResize="0"/>
          <p:nvPr/>
        </p:nvPicPr>
        <p:blipFill rotWithShape="1">
          <a:blip r:embed="rId3">
            <a:alphaModFix/>
          </a:blip>
          <a:srcRect b="0" l="0" r="0" t="0"/>
          <a:stretch/>
        </p:blipFill>
        <p:spPr>
          <a:xfrm>
            <a:off x="5450038" y="3058142"/>
            <a:ext cx="706756" cy="498882"/>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62"/>
                                        </p:tgtEl>
                                        <p:attrNameLst>
                                          <p:attrName>style.visibility</p:attrName>
                                        </p:attrNameLst>
                                      </p:cBhvr>
                                      <p:to>
                                        <p:strVal val="visible"/>
                                      </p:to>
                                    </p:set>
                                    <p:animEffect filter="fade" transition="in">
                                      <p:cBhvr>
                                        <p:cTn dur="200"/>
                                        <p:tgtEl>
                                          <p:spTgt spid="26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2020-11-07T23:18:44Z</dcterms:created>
</cp:coreProperties>
</file>