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3" roundtripDataSignature="AMtx7miQxOBOgGN+ZhVUkRZqkVDk13Aq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8D413BA-E59F-4D51-8704-89B234F41C1E}">
  <a:tblStyle styleId="{78D413BA-E59F-4D51-8704-89B234F41C1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paJiNjmiHdVtfI25BZSCfpk1HV61ygcL?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1000"/>
              </a:spcAft>
              <a:buClr>
                <a:schemeClr val="dk1"/>
              </a:buClr>
              <a:buSzPts val="1100"/>
              <a:buFont typeface="Arial"/>
              <a:buNone/>
            </a:pPr>
            <a:r>
              <a:rPr b="0" i="0" lang="pt-BR" sz="1100" u="none" strike="noStrike">
                <a:solidFill>
                  <a:srgbClr val="545454"/>
                </a:solidFill>
                <a:highlight>
                  <a:srgbClr val="FFFFFF"/>
                </a:highlight>
                <a:latin typeface="Calibri"/>
                <a:ea typeface="Calibri"/>
                <a:cs typeface="Calibri"/>
                <a:sym typeface="Calibri"/>
              </a:rPr>
              <a:t>Este recurso faz parte </a:t>
            </a:r>
            <a:r>
              <a:rPr b="0" i="0" lang="pt-BR" sz="1100" u="sng" strike="noStrike">
                <a:solidFill>
                  <a:srgbClr val="1155CC"/>
                </a:solidFill>
                <a:highlight>
                  <a:srgbClr val="FFFFFF"/>
                </a:highlight>
                <a:latin typeface="Calibri"/>
                <a:ea typeface="Calibri"/>
                <a:cs typeface="Calibri"/>
                <a:sym typeface="Calibri"/>
                <a:hlinkClick r:id="rId2">
                  <a:extLst>
                    <a:ext uri="{A12FA001-AC4F-418D-AE19-62706E023703}">
                      <ahyp:hlinkClr val="tx"/>
                    </a:ext>
                  </a:extLst>
                </a:hlinkClick>
              </a:rPr>
              <a:t>do Conjunto de Ferramentas de Desenvolvimento Estratégico da Mudança Social e Comportamental para a Malária</a:t>
            </a:r>
            <a:endParaRPr/>
          </a:p>
        </p:txBody>
      </p:sp>
      <p:sp>
        <p:nvSpPr>
          <p:cNvPr id="87" name="Google Shape;8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7" name="Google Shape;2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1" name="Google Shape;29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9" name="Google Shape;31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5" name="Google Shape;37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3" name="Google Shape;40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1" name="Google Shape;43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Combinar pontos de dados de diapositivos anteriores, adicionando polígonos conforme necessário. Resumir os dados em forma narrativa. </a:t>
            </a:r>
            <a:endParaRPr/>
          </a:p>
          <a:p>
            <a:pPr indent="0" lvl="0" marL="0" rtl="0" algn="l">
              <a:lnSpc>
                <a:spcPct val="100000"/>
              </a:lnSpc>
              <a:spcBef>
                <a:spcPts val="0"/>
              </a:spcBef>
              <a:spcAft>
                <a:spcPts val="0"/>
              </a:spcAft>
              <a:buSzPts val="1400"/>
              <a:buNone/>
            </a:pPr>
            <a:r>
              <a:t/>
            </a:r>
            <a:endParaRPr/>
          </a:p>
        </p:txBody>
      </p:sp>
      <p:sp>
        <p:nvSpPr>
          <p:cNvPr id="432" name="Google Shape;43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6" name="Google Shape;47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3" name="Google Shape;55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i="0" lang="pt-BR" sz="1200" u="none" strike="noStrike">
                <a:solidFill>
                  <a:srgbClr val="000000"/>
                </a:solidFill>
                <a:latin typeface="Calibri"/>
                <a:ea typeface="Calibri"/>
                <a:cs typeface="Calibri"/>
                <a:sym typeface="Calibri"/>
              </a:rPr>
              <a:t>Fontes:</a:t>
            </a:r>
            <a:endParaRPr b="0"/>
          </a:p>
          <a:p>
            <a:pPr indent="0" lvl="0" marL="0" rtl="0" algn="l">
              <a:lnSpc>
                <a:spcPct val="100000"/>
              </a:lnSpc>
              <a:spcBef>
                <a:spcPts val="0"/>
              </a:spcBef>
              <a:spcAft>
                <a:spcPts val="0"/>
              </a:spcAft>
              <a:buSzPts val="1400"/>
              <a:buNone/>
            </a:pPr>
            <a:r>
              <a:rPr b="0" i="0" lang="pt-BR" sz="1200" u="none" strike="noStrike">
                <a:solidFill>
                  <a:srgbClr val="000000"/>
                </a:solidFill>
                <a:latin typeface="Calibri"/>
                <a:ea typeface="Calibri"/>
                <a:cs typeface="Calibri"/>
                <a:sym typeface="Calibri"/>
              </a:rPr>
              <a:t>Estudos Agrupados de Indicadores Múltiplos 2016</a:t>
            </a:r>
            <a:endParaRPr b="0"/>
          </a:p>
          <a:p>
            <a:pPr indent="0" lvl="0" marL="0" rtl="0" algn="l">
              <a:lnSpc>
                <a:spcPct val="100000"/>
              </a:lnSpc>
              <a:spcBef>
                <a:spcPts val="0"/>
              </a:spcBef>
              <a:spcAft>
                <a:spcPts val="0"/>
              </a:spcAft>
              <a:buSzPts val="1400"/>
              <a:buNone/>
            </a:pPr>
            <a:r>
              <a:rPr b="0" i="0" lang="pt-BR" sz="1200" u="none" strike="noStrike">
                <a:solidFill>
                  <a:srgbClr val="000000"/>
                </a:solidFill>
                <a:latin typeface="Calibri"/>
                <a:ea typeface="Calibri"/>
                <a:cs typeface="Calibri"/>
                <a:sym typeface="Calibri"/>
              </a:rPr>
              <a:t>Inquéritos Demográficos e de Saúde 2011-2012</a:t>
            </a:r>
            <a:endParaRPr b="0"/>
          </a:p>
          <a:p>
            <a:pPr indent="0" lvl="0" marL="0" rtl="0" algn="l">
              <a:lnSpc>
                <a:spcPct val="100000"/>
              </a:lnSpc>
              <a:spcBef>
                <a:spcPts val="0"/>
              </a:spcBef>
              <a:spcAft>
                <a:spcPts val="0"/>
              </a:spcAft>
              <a:buSzPts val="1400"/>
              <a:buNone/>
            </a:pPr>
            <a:r>
              <a:rPr b="0" i="0" lang="pt-BR" sz="1200" u="none" strike="noStrike">
                <a:solidFill>
                  <a:srgbClr val="000000"/>
                </a:solidFill>
                <a:latin typeface="Calibri"/>
                <a:ea typeface="Calibri"/>
                <a:cs typeface="Calibri"/>
                <a:sym typeface="Calibri"/>
              </a:rPr>
              <a:t>Estudos Sanguíneos em Massa 2018</a:t>
            </a:r>
            <a:endParaRPr b="0"/>
          </a:p>
          <a:p>
            <a:pPr indent="0" lvl="0" marL="0" rtl="0" algn="l">
              <a:lnSpc>
                <a:spcPct val="100000"/>
              </a:lnSpc>
              <a:spcBef>
                <a:spcPts val="0"/>
              </a:spcBef>
              <a:spcAft>
                <a:spcPts val="0"/>
              </a:spcAft>
              <a:buSzPts val="1400"/>
              <a:buNone/>
            </a:pPr>
            <a:r>
              <a:rPr b="0" i="0" lang="pt-BR" sz="1200" u="none" strike="noStrike">
                <a:solidFill>
                  <a:srgbClr val="000000"/>
                </a:solidFill>
                <a:latin typeface="Calibri"/>
                <a:ea typeface="Calibri"/>
                <a:cs typeface="Calibri"/>
                <a:sym typeface="Calibri"/>
              </a:rPr>
              <a:t>Conhecimentos, Atitudes e Práticas 2017</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Artigos Revistos por Pares:</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solidFill>
                  <a:srgbClr val="000000"/>
                </a:solidFill>
                <a:latin typeface="Calibri"/>
                <a:ea typeface="Calibri"/>
                <a:cs typeface="Calibri"/>
                <a:sym typeface="Calibri"/>
              </a:rPr>
              <a:t> Ciências da Saúde e Doenças, 20</a:t>
            </a:r>
            <a:r>
              <a:rPr b="0" i="0" lang="pt-BR" sz="1200" u="none" strike="noStrike">
                <a:latin typeface="Calibri"/>
                <a:ea typeface="Calibri"/>
                <a:cs typeface="Calibri"/>
                <a:sym typeface="Calibri"/>
              </a:rPr>
              <a:t>(1)</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Comoé CC, Ouattara AF, Raso G, Tanner M, Utzinger J, Koudou BG. Disponibilidade para utilizar um teste de diagnóstico rápido da malária numa zona rural central da Costa do Marfim. </a:t>
            </a:r>
            <a:r>
              <a:rPr b="0" i="1" lang="pt-BR" sz="1200" u="none" strike="noStrike">
                <a:solidFill>
                  <a:srgbClr val="000000"/>
                </a:solidFill>
                <a:latin typeface="Calibri"/>
                <a:ea typeface="Calibri"/>
                <a:cs typeface="Calibri"/>
                <a:sym typeface="Calibri"/>
              </a:rPr>
              <a:t>BMC Saúde Pública</a:t>
            </a:r>
            <a:r>
              <a:rPr b="0" i="0" lang="pt-BR" sz="1200" u="none" strike="noStrike">
                <a:latin typeface="Calibri"/>
                <a:ea typeface="Calibri"/>
                <a:cs typeface="Calibri"/>
                <a:sym typeface="Calibri"/>
              </a:rPr>
              <a:t>. 2012;12:1089. Publicado em 2012 dez 18. doi:10.1186/1471-2458-12-1089</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latin typeface="Calibri"/>
                <a:ea typeface="Calibri"/>
                <a:cs typeface="Calibri"/>
                <a:sym typeface="Calibri"/>
              </a:rPr>
              <a:t>Acta Trop</a:t>
            </a:r>
            <a:r>
              <a:rPr b="0" i="0" lang="pt-BR" sz="1200" u="none" strike="noStrike">
                <a:latin typeface="Calibri"/>
                <a:ea typeface="Calibri"/>
                <a:cs typeface="Calibri"/>
                <a:sym typeface="Calibri"/>
              </a:rPr>
              <a:t>. 2004;89(2):135-146. doi:10.1016/j.actatropica.2003.09.018</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Koudou BG, Ghattas H, Essé C, et al. A utilização de redes tratadas com inseticida para reduzir a morbidade da malária entre crianças dos 6 aos 59 meses de idade, numa zona de elevada transmissão da malária no centro da Costa do Marfim. Vetores Parasitas. 2010;3:91. Publicado 2010 Set 22. doi:10.1186/1756-3305-3-91</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Ouattara AF, Dagnogo M, Constant EA, et al. Transmissão da malária em relação à distribuição e cobertura de mosquiteiros com inseticida de longa duração na Costa do Marfim central. </a:t>
            </a:r>
            <a:r>
              <a:rPr b="0" i="1" lang="pt-BR" sz="1200" u="none" strike="noStrike">
                <a:solidFill>
                  <a:srgbClr val="000000"/>
                </a:solidFill>
                <a:latin typeface="Calibri"/>
                <a:ea typeface="Calibri"/>
                <a:cs typeface="Calibri"/>
                <a:sym typeface="Calibri"/>
              </a:rPr>
              <a:t>Malar J</a:t>
            </a:r>
            <a:r>
              <a:rPr b="0" i="0" lang="pt-BR" sz="1200" u="none" strike="noStrike">
                <a:latin typeface="Calibri"/>
                <a:ea typeface="Calibri"/>
                <a:cs typeface="Calibri"/>
                <a:sym typeface="Calibri"/>
              </a:rPr>
              <a:t>. 2014;13:109. Publicado 2014 Mar 19. doi:10.1186/1475-2875-13-109</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latin typeface="Calibri"/>
                <a:ea typeface="Calibri"/>
                <a:cs typeface="Calibri"/>
                <a:sym typeface="Calibri"/>
              </a:rPr>
              <a:t>Vetores Parasitas</a:t>
            </a:r>
            <a:r>
              <a:rPr b="0" i="0" lang="pt-BR" sz="1200" u="none" strike="noStrike">
                <a:latin typeface="Calibri"/>
                <a:ea typeface="Calibri"/>
                <a:cs typeface="Calibri"/>
                <a:sym typeface="Calibri"/>
              </a:rPr>
              <a:t>. 2014;7:495. Publicado 2014 Nov 20. doi:10.1186/s13071-014-0495-5</a:t>
            </a:r>
            <a:endParaRPr b="0"/>
          </a:p>
          <a:p>
            <a:pPr indent="0" lvl="0" marL="0" rtl="0" algn="l">
              <a:lnSpc>
                <a:spcPct val="100000"/>
              </a:lnSpc>
              <a:spcBef>
                <a:spcPts val="0"/>
              </a:spcBef>
              <a:spcAft>
                <a:spcPts val="0"/>
              </a:spcAft>
              <a:buSzPts val="1400"/>
              <a:buNone/>
            </a:pPr>
            <a:br>
              <a:rPr b="0" lang="pt-BR"/>
            </a:br>
            <a:endParaRPr/>
          </a:p>
        </p:txBody>
      </p:sp>
      <p:sp>
        <p:nvSpPr>
          <p:cNvPr id="554" name="Google Shape;55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7" name="Google Shape;59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pt-BR" sz="1200" u="none" strike="noStrike">
                <a:latin typeface="Calibri"/>
                <a:ea typeface="Calibri"/>
                <a:cs typeface="Calibri"/>
                <a:sym typeface="Calibri"/>
              </a:rPr>
              <a:t>Fontes:</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Agrupados de Indicadores Múltiplos 2016 (púrpura)</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Inquéritos Demográficos e de Saúde 2011-2012 (cinzento)</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Sanguíneos em Massa 2018 (azul)</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Conhecimentos, Atitudes e Práticas 2017 (laranja)</a:t>
            </a:r>
            <a:endParaRPr/>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Artigos Revistos por Pares:</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solidFill>
                  <a:srgbClr val="000000"/>
                </a:solidFill>
                <a:latin typeface="Calibri"/>
                <a:ea typeface="Calibri"/>
                <a:cs typeface="Calibri"/>
                <a:sym typeface="Calibri"/>
              </a:rPr>
              <a:t> Ciências da Saúde e Doenças, 20</a:t>
            </a:r>
            <a:r>
              <a:rPr b="0" i="0" lang="pt-BR" sz="1200" u="none" strike="noStrike">
                <a:latin typeface="Calibri"/>
                <a:ea typeface="Calibri"/>
                <a:cs typeface="Calibri"/>
                <a:sym typeface="Calibri"/>
              </a:rPr>
              <a:t>(1)</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Comoé CC, Ouattara AF, Raso G, Tanner M, Utzinger J, Koudou BG. Disponibilidade para utilizar um teste de diagnóstico rápido da malária numa zona rural central da Costa do Marfim. </a:t>
            </a:r>
            <a:r>
              <a:rPr b="0" i="1" lang="pt-BR" sz="1200" u="none" strike="noStrike">
                <a:solidFill>
                  <a:srgbClr val="000000"/>
                </a:solidFill>
                <a:latin typeface="Calibri"/>
                <a:ea typeface="Calibri"/>
                <a:cs typeface="Calibri"/>
                <a:sym typeface="Calibri"/>
              </a:rPr>
              <a:t>BMC Saúde Pública</a:t>
            </a:r>
            <a:r>
              <a:rPr b="0" i="0" lang="pt-BR" sz="1200" u="none" strike="noStrike">
                <a:latin typeface="Calibri"/>
                <a:ea typeface="Calibri"/>
                <a:cs typeface="Calibri"/>
                <a:sym typeface="Calibri"/>
              </a:rPr>
              <a:t>. 2012;12:1089. Publicado em 2012 dez 18. doi:10.1186/1471-2458-12-1089</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latin typeface="Calibri"/>
                <a:ea typeface="Calibri"/>
                <a:cs typeface="Calibri"/>
                <a:sym typeface="Calibri"/>
              </a:rPr>
              <a:t>Acta Trop</a:t>
            </a:r>
            <a:r>
              <a:rPr b="0" i="0" lang="pt-BR" sz="1200" u="none" strike="noStrike">
                <a:latin typeface="Calibri"/>
                <a:ea typeface="Calibri"/>
                <a:cs typeface="Calibri"/>
                <a:sym typeface="Calibri"/>
              </a:rPr>
              <a:t>. 2004;89(2):135-146. doi:10.1016/j.actatropica.2003.09.018</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Koudou BG, Ghattas H, Essé C, et al. A utilização de redes tratadas com inseticida para reduzir a morbidade da malária entre crianças dos 6 aos 59 meses de idade, numa zona de elevada transmissão da malária no centro da Costa do Marfim. Vetores Parasitas. 2010;3:91. Publicado 2010 Set 22. doi:10.1186/1756-3305-3-91</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Ouattara AF, Dagnogo M, Constant EA, et al. Transmissão da malária em relação à distribuição e cobertura de mosquiteiros com inseticida de longa duração na Costa do Marfim central. </a:t>
            </a:r>
            <a:r>
              <a:rPr b="0" i="1" lang="pt-BR" sz="1200" u="none" strike="noStrike">
                <a:solidFill>
                  <a:srgbClr val="000000"/>
                </a:solidFill>
                <a:latin typeface="Calibri"/>
                <a:ea typeface="Calibri"/>
                <a:cs typeface="Calibri"/>
                <a:sym typeface="Calibri"/>
              </a:rPr>
              <a:t>Malar J</a:t>
            </a:r>
            <a:r>
              <a:rPr b="0" i="0" lang="pt-BR" sz="1200" u="none" strike="noStrike">
                <a:latin typeface="Calibri"/>
                <a:ea typeface="Calibri"/>
                <a:cs typeface="Calibri"/>
                <a:sym typeface="Calibri"/>
              </a:rPr>
              <a:t>. 2014;13:109. Publicado 2014 Mar 19. doi:10.1186/1475-2875-13-109</a:t>
            </a:r>
            <a:endParaRPr b="0"/>
          </a:p>
          <a:p>
            <a:pPr indent="0" lvl="0" marL="0" rtl="0" algn="l">
              <a:lnSpc>
                <a:spcPct val="100000"/>
              </a:lnSpc>
              <a:spcBef>
                <a:spcPts val="0"/>
              </a:spcBef>
              <a:spcAft>
                <a:spcPts val="0"/>
              </a:spcAft>
              <a:buSzPts val="1400"/>
              <a:buNone/>
            </a:pPr>
            <a:br>
              <a:rPr b="0" i="0" lang="pt-BR" sz="1200" u="none" strike="noStrike">
                <a:latin typeface="Calibri"/>
                <a:ea typeface="Calibri"/>
                <a:cs typeface="Calibri"/>
                <a:sym typeface="Calibri"/>
              </a:rPr>
            </a:br>
            <a:r>
              <a:rPr b="0" i="0" lang="pt-BR" sz="1200" u="none" strike="noStrike">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latin typeface="Calibri"/>
                <a:ea typeface="Calibri"/>
                <a:cs typeface="Calibri"/>
                <a:sym typeface="Calibri"/>
              </a:rPr>
              <a:t>Vetores Parasitas</a:t>
            </a:r>
            <a:r>
              <a:rPr b="0" i="0" lang="pt-BR" sz="1200" u="none" strike="noStrike">
                <a:latin typeface="Calibri"/>
                <a:ea typeface="Calibri"/>
                <a:cs typeface="Calibri"/>
                <a:sym typeface="Calibri"/>
              </a:rPr>
              <a:t>. 2014;7:495. Publicado 2014 Nov 20. doi:10.1186/s13071-014-0495-5</a:t>
            </a:r>
            <a:endParaRPr b="0"/>
          </a:p>
          <a:p>
            <a:pPr indent="0" lvl="0" marL="0" rtl="0" algn="l">
              <a:lnSpc>
                <a:spcPct val="100000"/>
              </a:lnSpc>
              <a:spcBef>
                <a:spcPts val="0"/>
              </a:spcBef>
              <a:spcAft>
                <a:spcPts val="0"/>
              </a:spcAft>
              <a:buSzPts val="1400"/>
              <a:buNone/>
            </a:pPr>
            <a:br>
              <a:rPr b="0" lang="pt-BR"/>
            </a:br>
            <a:endParaRPr/>
          </a:p>
        </p:txBody>
      </p:sp>
      <p:sp>
        <p:nvSpPr>
          <p:cNvPr id="598" name="Google Shape;598;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0" i="0" lang="pt-BR" sz="1100" u="none" strike="noStrike">
                <a:solidFill>
                  <a:srgbClr val="262626"/>
                </a:solidFill>
                <a:latin typeface="Arial"/>
                <a:ea typeface="Arial"/>
                <a:cs typeface="Arial"/>
                <a:sym typeface="Arial"/>
              </a:rPr>
              <a:t>Resumir conhecimentos, atitudes, perceção de risco e eficácia e dados de normas sociais incluídos no Inquérito ao Comportamento em Malária; conhecimentos, atitudes e inquéritos práticos; relatórios de programas; ou estudos de investigação que descrevem estes determinantes da utilização de Mosquiteiros Tratados com Inseticida. Descrever tudo o que é conhecido sobre barreiras ou facilitadores da utilização de Mosquiteiros Tratados com Inseticida, incluindo detalhes relevantes relacionados com a qualidade da prestação de serviços. Isto é simplesmente um resumo dos indicadores organizados nos diapositivos anteriores em forma de parágrafo. </a:t>
            </a:r>
            <a:endParaRPr/>
          </a:p>
        </p:txBody>
      </p:sp>
      <p:sp>
        <p:nvSpPr>
          <p:cNvPr id="675" name="Google Shape;67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9" name="Shape 679"/>
        <p:cNvGrpSpPr/>
        <p:nvPr/>
      </p:nvGrpSpPr>
      <p:grpSpPr>
        <a:xfrm>
          <a:off x="0" y="0"/>
          <a:ext cx="0" cy="0"/>
          <a:chOff x="0" y="0"/>
          <a:chExt cx="0" cy="0"/>
        </a:xfrm>
      </p:grpSpPr>
      <p:sp>
        <p:nvSpPr>
          <p:cNvPr id="680" name="Google Shape;68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81" name="Google Shape;68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secção de intervenção deve conter alguma forma de análise do público, a fim de identificar e compreender grupos prioritários e influentes. Esta análise 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 Incluir dados pertinentes relacionados com a forma como o género influencia a capacidade de mudar comportamentos. </a:t>
            </a:r>
            <a:endParaRPr/>
          </a:p>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As abordagens estratégicas devem descrever a melhor forma de alcançar e influenciar cada audiência. Seguindo o modelo socioecológico, utilizar a análise do público para especificar como atingir e influenciar cada público a nível estrutural, social e individual. A influência de mudanças estruturais, sociais e individuais pode acontecer como resultado de abordagens baseadas tanto na comunicação como na não-comunicação. A orientação seguinte centra-se nas abordagens baseadas na comunicação. A utilização de diferentes abordagens ou níveis de influência para mudar o comportamento baseia-se no modelo socioecológico, uma combinação de teorias que explicam o processo dinâmico pelo qual não só o ambiente físico e social imediato, mas também fatores sociais, políticos, económicos (estruturais) mais amplos influenciam as crenças e atitudes.</a:t>
            </a:r>
            <a:endParaRPr/>
          </a:p>
          <a:p>
            <a:pPr indent="0" lvl="0" marL="0" rtl="0" algn="l">
              <a:lnSpc>
                <a:spcPct val="100000"/>
              </a:lnSpc>
              <a:spcBef>
                <a:spcPts val="0"/>
              </a:spcBef>
              <a:spcAft>
                <a:spcPts val="0"/>
              </a:spcAft>
              <a:buSzPts val="1400"/>
              <a:buNone/>
            </a:pPr>
            <a:r>
              <a:t/>
            </a:r>
            <a:endParaRPr/>
          </a:p>
        </p:txBody>
      </p:sp>
      <p:sp>
        <p:nvSpPr>
          <p:cNvPr id="682" name="Google Shape;68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88" name="Google Shape;68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2" name="Shape 692"/>
        <p:cNvGrpSpPr/>
        <p:nvPr/>
      </p:nvGrpSpPr>
      <p:grpSpPr>
        <a:xfrm>
          <a:off x="0" y="0"/>
          <a:ext cx="0" cy="0"/>
          <a:chOff x="0" y="0"/>
          <a:chExt cx="0" cy="0"/>
        </a:xfrm>
      </p:grpSpPr>
      <p:sp>
        <p:nvSpPr>
          <p:cNvPr id="693" name="Google Shape;69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4" name="Google Shape;694;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plano específico de intervenção deve conter planos de comunicação específicos de comportamento, que abordem objetivos comportamentais específicos. Um objetivo comportamental articula que comportamento deve ser mudado. Os objetivos comportamentais medem um único comportamento, especificam o público cujo comportamento se espera que mude. Estes objetivos de comportamento devem ser alinhados com os indicadores de monitorização e avaliação (monitorização e emergência). Por exemplo, um plano de comunicação específico do comportamento de apoio à gestão de casos pode incluir "a utilização de teste de diagnóstico da malária antes de iniciar o tratamento por cuidadores de crianças menores de cinco anos." Para exemplos de objetivos comportamentais, consultar os resultados comportamentais na Figura 1 do Guia de Referência do Indicador de Comunicação para a Mudança Social e Comportamental da Malária da Fazer Recuar a Malária: Segunda Edição.</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695" name="Google Shape;695;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1" name="Google Shape;701;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Utilize estes modelos para elaborar planos de comportamentos específicos. Acrescentar tantos planos de comportamento específicos quantos forem apropriados. Colar os planos concluídos nas suas secções correspondentes no modelo estratégico. </a:t>
            </a:r>
            <a:endParaRPr/>
          </a:p>
          <a:p>
            <a:pPr indent="0" lvl="0" marL="0" rtl="0" algn="l">
              <a:lnSpc>
                <a:spcPct val="100000"/>
              </a:lnSpc>
              <a:spcBef>
                <a:spcPts val="0"/>
              </a:spcBef>
              <a:spcAft>
                <a:spcPts val="0"/>
              </a:spcAft>
              <a:buSzPts val="1400"/>
              <a:buNone/>
            </a:pPr>
            <a:r>
              <a:t/>
            </a:r>
            <a:endParaRPr/>
          </a:p>
        </p:txBody>
      </p:sp>
      <p:sp>
        <p:nvSpPr>
          <p:cNvPr id="702" name="Google Shape;702;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6" name="Shape 706"/>
        <p:cNvGrpSpPr/>
        <p:nvPr/>
      </p:nvGrpSpPr>
      <p:grpSpPr>
        <a:xfrm>
          <a:off x="0" y="0"/>
          <a:ext cx="0" cy="0"/>
          <a:chOff x="0" y="0"/>
          <a:chExt cx="0" cy="0"/>
        </a:xfrm>
      </p:grpSpPr>
      <p:sp>
        <p:nvSpPr>
          <p:cNvPr id="707" name="Google Shape;70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08" name="Google Shape;70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14" name="Google Shape;714;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polígono pode conter um único ponto de dados. Utilizar os pontos de dados disponíveis para povoar o maior número de polígonos possível, acrescentando polígonos conforme necessário. Pode ser útil codificar os polígonos de acordo com a fonte de dados (qualitativo vs quantitativo; relatório do programa vs artigo de revisão pelos pares; Estudo Indicador da Malária vs Estudos Agrupados de Indicadores Múltiplos vs Inquéritos Demográficos e de Saúde vs Conhecimentos, Atitudes e Práticas, etc.)</a:t>
            </a:r>
            <a:endParaRPr/>
          </a:p>
          <a:p>
            <a:pPr indent="0" lvl="0" marL="0" rtl="0" algn="l">
              <a:lnSpc>
                <a:spcPct val="100000"/>
              </a:lnSpc>
              <a:spcBef>
                <a:spcPts val="0"/>
              </a:spcBef>
              <a:spcAft>
                <a:spcPts val="0"/>
              </a:spcAft>
              <a:buSzPts val="1400"/>
              <a:buNone/>
            </a:pPr>
            <a:r>
              <a:t/>
            </a:r>
            <a:endParaRPr/>
          </a:p>
        </p:txBody>
      </p:sp>
      <p:sp>
        <p:nvSpPr>
          <p:cNvPr id="183" name="Google Shape;18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Estas caixas de conteúdo refletem as que se encontram no modelo estratégico. Utilize este diapositivo para esboçar ideias, baseadas em dados e cole o texto final na secção de análise situacional do modelo. </a:t>
            </a:r>
            <a:endParaRPr/>
          </a:p>
          <a:p>
            <a:pPr indent="0" lvl="0" marL="0" rtl="0" algn="l">
              <a:lnSpc>
                <a:spcPct val="100000"/>
              </a:lnSpc>
              <a:spcBef>
                <a:spcPts val="0"/>
              </a:spcBef>
              <a:spcAft>
                <a:spcPts val="0"/>
              </a:spcAft>
              <a:buSzPts val="1400"/>
              <a:buNone/>
            </a:pPr>
            <a:r>
              <a:t/>
            </a:r>
            <a:endParaRPr/>
          </a:p>
        </p:txBody>
      </p:sp>
      <p:sp>
        <p:nvSpPr>
          <p:cNvPr id="214" name="Google Shape;214;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A descrição dos </a:t>
            </a:r>
            <a:r>
              <a:rPr b="0" i="0" lang="pt-BR" sz="1200" u="sng" strike="noStrike">
                <a:latin typeface="Calibri"/>
                <a:ea typeface="Calibri"/>
                <a:cs typeface="Calibri"/>
                <a:sym typeface="Calibri"/>
              </a:rPr>
              <a:t>condutores subjacentes </a:t>
            </a:r>
            <a:r>
              <a:rPr b="0" i="0" lang="pt-BR" sz="1200" u="none" strike="noStrike">
                <a:latin typeface="Calibri"/>
                <a:ea typeface="Calibri"/>
                <a:cs typeface="Calibri"/>
                <a:sym typeface="Calibri"/>
              </a:rPr>
              <a:t>por detrás de comportamentos específicos é articulada numa análise comportamental. Esta análise resume quaisquer dados que expliquem a razão pela qual certos públicos ou grupos alvo escolhem praticar, ou recusam-se a praticar, comportamentos saudáveis. Como os determinantes do comportamento podem ser estruturais (acesso a produtos ou serviços de saúde), cognitivos, sociais ou emocionais, é importante recolher dados para melhor compreender o que leva públicos específicos a comportarem-se de determinado modo. Cada análise comportamental deve descrever estes determinantes contextualmente. </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220" name="Google Shape;22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7" name="Google Shape;2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docs.google.com/document/d/1DNqvzpozW_H-WF1y3umPl49shzoa0InjTkbPBJg2eRw/edit?usp=sharing" TargetMode="External"/><Relationship Id="rId4" Type="http://schemas.openxmlformats.org/officeDocument/2006/relationships/hyperlink" Target="https://docs.google.com/document/d/1DNqvzpozW_H-WF1y3umPl49shzoa0InjTkbPBJg2eRw/edit?usp=sharing" TargetMode="External"/><Relationship Id="rId5"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0" i="0" lang="pt-BR" sz="4400" u="none" strike="noStrike">
                <a:latin typeface="Calibri"/>
                <a:ea typeface="Calibri"/>
                <a:cs typeface="Calibri"/>
                <a:sym typeface="Calibri"/>
              </a:rPr>
              <a:t>Relatos com folhas de cálculo com dados</a:t>
            </a:r>
            <a:endParaRPr/>
          </a:p>
        </p:txBody>
      </p:sp>
      <p:pic>
        <p:nvPicPr>
          <p:cNvPr id="90" name="Google Shape;90;p1"/>
          <p:cNvPicPr preferRelativeResize="0"/>
          <p:nvPr/>
        </p:nvPicPr>
        <p:blipFill rotWithShape="1">
          <a:blip r:embed="rId3">
            <a:alphaModFix/>
          </a:blip>
          <a:srcRect b="0" l="0" r="0" t="0"/>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0"/>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1" name="Google Shape;271;p10"/>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0"/>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3" name="Google Shape;273;p10"/>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0"/>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5" name="Google Shape;275;p10"/>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0"/>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7" name="Google Shape;277;p10"/>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0"/>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79" name="Google Shape;279;p10"/>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0"/>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1" name="Google Shape;281;p10"/>
          <p:cNvSpPr/>
          <p:nvPr/>
        </p:nvSpPr>
        <p:spPr>
          <a:xfrm rot="5400000">
            <a:off x="4792477" y="2197045"/>
            <a:ext cx="2004740" cy="1743515"/>
          </a:xfrm>
          <a:prstGeom prst="hexagon">
            <a:avLst>
              <a:gd fmla="val 28802" name="adj"/>
              <a:gd fmla="val 115470" name="vf"/>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0"/>
          <p:cNvSpPr txBox="1"/>
          <p:nvPr/>
        </p:nvSpPr>
        <p:spPr>
          <a:xfrm>
            <a:off x="4312600" y="2571101"/>
            <a:ext cx="2306841"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pt-BR" sz="2000" u="none" cap="none" strike="noStrike">
                <a:solidFill>
                  <a:srgbClr val="FFFFFF"/>
                </a:solidFill>
                <a:latin typeface="Calibri"/>
                <a:ea typeface="Calibri"/>
                <a:cs typeface="Calibri"/>
                <a:sym typeface="Calibri"/>
              </a:rPr>
              <a:t>Conhecimento</a:t>
            </a:r>
            <a:endParaRPr b="0" i="0" sz="1400" u="none" cap="none" strike="noStrike">
              <a:solidFill>
                <a:srgbClr val="000000"/>
              </a:solidFill>
              <a:latin typeface="Arial"/>
              <a:ea typeface="Arial"/>
              <a:cs typeface="Arial"/>
              <a:sym typeface="Arial"/>
            </a:endParaRPr>
          </a:p>
        </p:txBody>
      </p:sp>
      <p:grpSp>
        <p:nvGrpSpPr>
          <p:cNvPr id="283" name="Google Shape;283;p10"/>
          <p:cNvGrpSpPr/>
          <p:nvPr/>
        </p:nvGrpSpPr>
        <p:grpSpPr>
          <a:xfrm>
            <a:off x="5608211" y="3132825"/>
            <a:ext cx="390416" cy="644073"/>
            <a:chOff x="6531329" y="2691707"/>
            <a:chExt cx="444716" cy="733318"/>
          </a:xfrm>
        </p:grpSpPr>
        <p:sp>
          <p:nvSpPr>
            <p:cNvPr id="284" name="Google Shape;284;p10"/>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5" name="Google Shape;285;p10"/>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6" name="Google Shape;286;p10"/>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7" name="Google Shape;287;p10"/>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8" name="Google Shape;288;p10"/>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200"/>
                                        <p:tgtEl>
                                          <p:spTgt spid="2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1"/>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11"/>
          <p:cNvSpPr txBox="1"/>
          <p:nvPr/>
        </p:nvSpPr>
        <p:spPr>
          <a:xfrm>
            <a:off x="4312613"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5" name="Google Shape;295;p11"/>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1"/>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7" name="Google Shape;297;p11"/>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11"/>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99" name="Google Shape;299;p11"/>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Google Shape;300;p11"/>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01" name="Google Shape;301;p11"/>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11"/>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03" name="Google Shape;303;p11"/>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p11"/>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05" name="Google Shape;305;p11"/>
          <p:cNvSpPr/>
          <p:nvPr/>
        </p:nvSpPr>
        <p:spPr>
          <a:xfrm rot="5400000">
            <a:off x="4801077" y="2199777"/>
            <a:ext cx="2004600" cy="1743600"/>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1"/>
          <p:cNvSpPr txBox="1"/>
          <p:nvPr/>
        </p:nvSpPr>
        <p:spPr>
          <a:xfrm>
            <a:off x="4553031" y="238770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 positivas</a:t>
            </a:r>
            <a:endParaRPr b="0" i="0" sz="1400" u="none" cap="none" strike="noStrike">
              <a:solidFill>
                <a:srgbClr val="000000"/>
              </a:solidFill>
              <a:latin typeface="Arial"/>
              <a:ea typeface="Arial"/>
              <a:cs typeface="Arial"/>
              <a:sym typeface="Arial"/>
            </a:endParaRPr>
          </a:p>
        </p:txBody>
      </p:sp>
      <p:grpSp>
        <p:nvGrpSpPr>
          <p:cNvPr id="307" name="Google Shape;307;p11"/>
          <p:cNvGrpSpPr/>
          <p:nvPr/>
        </p:nvGrpSpPr>
        <p:grpSpPr>
          <a:xfrm>
            <a:off x="5348792" y="3086003"/>
            <a:ext cx="909257" cy="685984"/>
            <a:chOff x="1001712" y="1679575"/>
            <a:chExt cx="1428751" cy="1077913"/>
          </a:xfrm>
        </p:grpSpPr>
        <p:sp>
          <p:nvSpPr>
            <p:cNvPr id="308" name="Google Shape;308;p11"/>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09" name="Google Shape;309;p11"/>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0" name="Google Shape;310;p11"/>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1" name="Google Shape;311;p11"/>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2" name="Google Shape;312;p11"/>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3" name="Google Shape;313;p11"/>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4" name="Google Shape;314;p11"/>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5" name="Google Shape;315;p11"/>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6" name="Google Shape;316;p11"/>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200"/>
                                        <p:tgtEl>
                                          <p:spTgt spid="3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2"/>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12"/>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3" name="Google Shape;323;p12"/>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5" name="Google Shape;325;p12"/>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12"/>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27" name="Google Shape;327;p12"/>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2"/>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9" name="Google Shape;329;p12"/>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12"/>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31" name="Google Shape;331;p12"/>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12"/>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33" name="Google Shape;333;p12"/>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12"/>
          <p:cNvSpPr txBox="1"/>
          <p:nvPr/>
        </p:nvSpPr>
        <p:spPr>
          <a:xfrm>
            <a:off x="4564431" y="24038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900"/>
              <a:buFont typeface="Arial"/>
              <a:buNone/>
            </a:pPr>
            <a:r>
              <a:rPr b="0" i="0" lang="pt-BR" sz="1900" u="none" cap="none" strike="noStrike">
                <a:solidFill>
                  <a:srgbClr val="FFFFFF"/>
                </a:solidFill>
                <a:latin typeface="Calibri"/>
                <a:ea typeface="Calibri"/>
                <a:cs typeface="Calibri"/>
                <a:sym typeface="Calibri"/>
              </a:rPr>
              <a:t>Eficácia de resposta</a:t>
            </a:r>
            <a:endParaRPr b="0" i="0" sz="1900" u="none" cap="none" strike="noStrike">
              <a:solidFill>
                <a:srgbClr val="000000"/>
              </a:solidFill>
              <a:latin typeface="Arial"/>
              <a:ea typeface="Arial"/>
              <a:cs typeface="Arial"/>
              <a:sym typeface="Arial"/>
            </a:endParaRPr>
          </a:p>
        </p:txBody>
      </p:sp>
      <p:grpSp>
        <p:nvGrpSpPr>
          <p:cNvPr id="335" name="Google Shape;335;p12"/>
          <p:cNvGrpSpPr/>
          <p:nvPr/>
        </p:nvGrpSpPr>
        <p:grpSpPr>
          <a:xfrm>
            <a:off x="5321692" y="3114153"/>
            <a:ext cx="909257" cy="685984"/>
            <a:chOff x="1001712" y="1679575"/>
            <a:chExt cx="1428751" cy="1077913"/>
          </a:xfrm>
        </p:grpSpPr>
        <p:sp>
          <p:nvSpPr>
            <p:cNvPr id="336" name="Google Shape;336;p1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7" name="Google Shape;337;p1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8" name="Google Shape;338;p1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9" name="Google Shape;339;p1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0" name="Google Shape;340;p1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1" name="Google Shape;341;p1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2" name="Google Shape;342;p1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3" name="Google Shape;343;p1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4" name="Google Shape;344;p1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3"/>
                                        </p:tgtEl>
                                        <p:attrNameLst>
                                          <p:attrName>style.visibility</p:attrName>
                                        </p:attrNameLst>
                                      </p:cBhvr>
                                      <p:to>
                                        <p:strVal val="visible"/>
                                      </p:to>
                                    </p:set>
                                    <p:animEffect filter="fade" transition="in">
                                      <p:cBhvr>
                                        <p:cTn dur="2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3"/>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0" name="Google Shape;350;p13"/>
          <p:cNvSpPr txBox="1"/>
          <p:nvPr/>
        </p:nvSpPr>
        <p:spPr>
          <a:xfrm>
            <a:off x="427455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1" name="Google Shape;351;p13"/>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2" name="Google Shape;352;p13"/>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3" name="Google Shape;353;p13"/>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13"/>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55" name="Google Shape;355;p13"/>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13"/>
          <p:cNvSpPr txBox="1"/>
          <p:nvPr/>
        </p:nvSpPr>
        <p:spPr>
          <a:xfrm>
            <a:off x="335347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7" name="Google Shape;357;p13"/>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13"/>
          <p:cNvSpPr txBox="1"/>
          <p:nvPr/>
        </p:nvSpPr>
        <p:spPr>
          <a:xfrm>
            <a:off x="609712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59" name="Google Shape;359;p13"/>
          <p:cNvSpPr/>
          <p:nvPr/>
        </p:nvSpPr>
        <p:spPr>
          <a:xfrm rot="5400000">
            <a:off x="6594160" y="2199776"/>
            <a:ext cx="2004600" cy="1743600"/>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13"/>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61" name="Google Shape;361;p13"/>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3"/>
          <p:cNvSpPr txBox="1"/>
          <p:nvPr/>
        </p:nvSpPr>
        <p:spPr>
          <a:xfrm>
            <a:off x="4526405" y="24038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FFFF"/>
                </a:solidFill>
                <a:latin typeface="Calibri"/>
                <a:ea typeface="Calibri"/>
                <a:cs typeface="Calibri"/>
                <a:sym typeface="Calibri"/>
              </a:rPr>
              <a:t>Autoeficácia</a:t>
            </a:r>
            <a:endParaRPr b="0" i="0" sz="1500" u="none" cap="none" strike="noStrike">
              <a:solidFill>
                <a:srgbClr val="000000"/>
              </a:solidFill>
              <a:latin typeface="Arial"/>
              <a:ea typeface="Arial"/>
              <a:cs typeface="Arial"/>
              <a:sym typeface="Arial"/>
            </a:endParaRPr>
          </a:p>
        </p:txBody>
      </p:sp>
      <p:grpSp>
        <p:nvGrpSpPr>
          <p:cNvPr id="363" name="Google Shape;363;p13"/>
          <p:cNvGrpSpPr/>
          <p:nvPr/>
        </p:nvGrpSpPr>
        <p:grpSpPr>
          <a:xfrm>
            <a:off x="5361317" y="3141603"/>
            <a:ext cx="909257" cy="685984"/>
            <a:chOff x="1001712" y="1679575"/>
            <a:chExt cx="1428751" cy="1077913"/>
          </a:xfrm>
        </p:grpSpPr>
        <p:sp>
          <p:nvSpPr>
            <p:cNvPr id="364" name="Google Shape;364;p13"/>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5" name="Google Shape;365;p13"/>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6" name="Google Shape;366;p13"/>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7" name="Google Shape;367;p13"/>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8" name="Google Shape;368;p13"/>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9" name="Google Shape;369;p13"/>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0" name="Google Shape;370;p13"/>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1" name="Google Shape;371;p13"/>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2" name="Google Shape;372;p13"/>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200"/>
                                        <p:tgtEl>
                                          <p:spTgt spid="3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4"/>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4"/>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79" name="Google Shape;379;p14"/>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14"/>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1" name="Google Shape;381;p14"/>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4"/>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3" name="Google Shape;383;p14"/>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4"/>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5" name="Google Shape;385;p14"/>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14"/>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87" name="Google Shape;387;p14"/>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4"/>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9" name="Google Shape;389;p14"/>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4"/>
          <p:cNvSpPr txBox="1"/>
          <p:nvPr/>
        </p:nvSpPr>
        <p:spPr>
          <a:xfrm>
            <a:off x="4564431" y="23276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391" name="Google Shape;391;p14"/>
          <p:cNvGrpSpPr/>
          <p:nvPr/>
        </p:nvGrpSpPr>
        <p:grpSpPr>
          <a:xfrm>
            <a:off x="5361317" y="3065403"/>
            <a:ext cx="909257" cy="685984"/>
            <a:chOff x="1001712" y="1679575"/>
            <a:chExt cx="1428751" cy="1077913"/>
          </a:xfrm>
        </p:grpSpPr>
        <p:sp>
          <p:nvSpPr>
            <p:cNvPr id="392" name="Google Shape;392;p14"/>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3" name="Google Shape;393;p14"/>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4" name="Google Shape;394;p14"/>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5" name="Google Shape;395;p14"/>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6" name="Google Shape;396;p14"/>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7" name="Google Shape;397;p14"/>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8" name="Google Shape;398;p14"/>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9" name="Google Shape;399;p14"/>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00" name="Google Shape;400;p14"/>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200"/>
                                        <p:tgtEl>
                                          <p:spTgt spid="3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15"/>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15"/>
          <p:cNvSpPr txBox="1"/>
          <p:nvPr/>
        </p:nvSpPr>
        <p:spPr>
          <a:xfrm>
            <a:off x="427455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7" name="Google Shape;407;p15"/>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15"/>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9" name="Google Shape;409;p15"/>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15"/>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1" name="Google Shape;411;p15"/>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5"/>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13" name="Google Shape;413;p15"/>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15"/>
          <p:cNvSpPr txBox="1"/>
          <p:nvPr/>
        </p:nvSpPr>
        <p:spPr>
          <a:xfrm>
            <a:off x="609712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415" name="Google Shape;415;p15"/>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15"/>
          <p:cNvSpPr txBox="1"/>
          <p:nvPr/>
        </p:nvSpPr>
        <p:spPr>
          <a:xfrm>
            <a:off x="701575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7" name="Google Shape;417;p15"/>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15"/>
          <p:cNvSpPr txBox="1"/>
          <p:nvPr/>
        </p:nvSpPr>
        <p:spPr>
          <a:xfrm>
            <a:off x="4632058" y="2308126"/>
            <a:ext cx="16485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Tomada de decisões</a:t>
            </a:r>
            <a:endParaRPr b="0" i="0" sz="1400" u="none" cap="none" strike="noStrike">
              <a:solidFill>
                <a:srgbClr val="000000"/>
              </a:solidFill>
              <a:latin typeface="Arial"/>
              <a:ea typeface="Arial"/>
              <a:cs typeface="Arial"/>
              <a:sym typeface="Arial"/>
            </a:endParaRPr>
          </a:p>
        </p:txBody>
      </p:sp>
      <p:grpSp>
        <p:nvGrpSpPr>
          <p:cNvPr id="419" name="Google Shape;419;p15"/>
          <p:cNvGrpSpPr/>
          <p:nvPr/>
        </p:nvGrpSpPr>
        <p:grpSpPr>
          <a:xfrm>
            <a:off x="5348792" y="3158678"/>
            <a:ext cx="909257" cy="685984"/>
            <a:chOff x="1001712" y="1679575"/>
            <a:chExt cx="1428751" cy="1077913"/>
          </a:xfrm>
        </p:grpSpPr>
        <p:sp>
          <p:nvSpPr>
            <p:cNvPr id="420" name="Google Shape;420;p15"/>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1" name="Google Shape;421;p15"/>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2" name="Google Shape;422;p15"/>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3" name="Google Shape;423;p15"/>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4" name="Google Shape;424;p15"/>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5" name="Google Shape;425;p15"/>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6" name="Google Shape;426;p15"/>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7" name="Google Shape;427;p15"/>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8" name="Google Shape;428;p15"/>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200"/>
                                        <p:tgtEl>
                                          <p:spTgt spid="4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pic>
        <p:nvPicPr>
          <p:cNvPr id="434" name="Google Shape;434;p16"/>
          <p:cNvPicPr preferRelativeResize="0"/>
          <p:nvPr/>
        </p:nvPicPr>
        <p:blipFill rotWithShape="1">
          <a:blip r:embed="rId3">
            <a:alphaModFix/>
          </a:blip>
          <a:srcRect b="0" l="0" r="0" t="0"/>
          <a:stretch/>
        </p:blipFill>
        <p:spPr>
          <a:xfrm>
            <a:off x="6976594" y="2288282"/>
            <a:ext cx="706756" cy="498882"/>
          </a:xfrm>
          <a:prstGeom prst="rect">
            <a:avLst/>
          </a:prstGeom>
          <a:noFill/>
          <a:ln>
            <a:noFill/>
          </a:ln>
        </p:spPr>
      </p:pic>
      <p:sp>
        <p:nvSpPr>
          <p:cNvPr id="435" name="Google Shape;435;p16"/>
          <p:cNvSpPr/>
          <p:nvPr/>
        </p:nvSpPr>
        <p:spPr>
          <a:xfrm rot="5400000">
            <a:off x="2740902" y="2069349"/>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6"/>
          <p:cNvSpPr/>
          <p:nvPr/>
        </p:nvSpPr>
        <p:spPr>
          <a:xfrm rot="5400000">
            <a:off x="-39031" y="51589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16"/>
          <p:cNvSpPr txBox="1"/>
          <p:nvPr/>
        </p:nvSpPr>
        <p:spPr>
          <a:xfrm>
            <a:off x="420561" y="1040601"/>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Distribuição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Massa, rotina</a:t>
            </a:r>
            <a:endParaRPr b="0" i="0" sz="1400" u="none" cap="none" strike="noStrike">
              <a:solidFill>
                <a:srgbClr val="000000"/>
              </a:solidFill>
              <a:latin typeface="Arial"/>
              <a:ea typeface="Arial"/>
              <a:cs typeface="Arial"/>
              <a:sym typeface="Arial"/>
            </a:endParaRPr>
          </a:p>
        </p:txBody>
      </p:sp>
      <p:sp>
        <p:nvSpPr>
          <p:cNvPr id="438" name="Google Shape;438;p16"/>
          <p:cNvSpPr/>
          <p:nvPr/>
        </p:nvSpPr>
        <p:spPr>
          <a:xfrm rot="5400000">
            <a:off x="-981" y="3649934"/>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16"/>
          <p:cNvSpPr txBox="1"/>
          <p:nvPr/>
        </p:nvSpPr>
        <p:spPr>
          <a:xfrm>
            <a:off x="153294" y="4007463"/>
            <a:ext cx="15123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Fatores</a:t>
            </a:r>
            <a:endParaRPr b="0" i="0" sz="15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sociodemográficos</a:t>
            </a:r>
            <a:endParaRPr b="0" i="0" sz="15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Acesso por idade, sexo, etc.</a:t>
            </a:r>
            <a:endParaRPr b="0" i="0" sz="1400" u="none" cap="none" strike="noStrike">
              <a:solidFill>
                <a:srgbClr val="000000"/>
              </a:solidFill>
              <a:latin typeface="Arial"/>
              <a:ea typeface="Arial"/>
              <a:cs typeface="Arial"/>
              <a:sym typeface="Arial"/>
            </a:endParaRPr>
          </a:p>
        </p:txBody>
      </p:sp>
      <p:sp>
        <p:nvSpPr>
          <p:cNvPr id="440" name="Google Shape;440;p16"/>
          <p:cNvSpPr/>
          <p:nvPr/>
        </p:nvSpPr>
        <p:spPr>
          <a:xfrm rot="5400000">
            <a:off x="1821886" y="3648334"/>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p16"/>
          <p:cNvSpPr txBox="1"/>
          <p:nvPr/>
        </p:nvSpPr>
        <p:spPr>
          <a:xfrm>
            <a:off x="2107429" y="4007463"/>
            <a:ext cx="1357500" cy="789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Estabelecer prioridades</a:t>
            </a:r>
            <a:endParaRPr b="0" i="0" sz="18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Mulheres grávidas e acesso a menores de 5 anos</a:t>
            </a:r>
            <a:endParaRPr b="0" i="0" sz="1400" u="none" cap="none" strike="noStrike">
              <a:solidFill>
                <a:srgbClr val="000000"/>
              </a:solidFill>
              <a:latin typeface="Arial"/>
              <a:ea typeface="Arial"/>
              <a:cs typeface="Arial"/>
              <a:sym typeface="Arial"/>
            </a:endParaRPr>
          </a:p>
        </p:txBody>
      </p:sp>
      <p:sp>
        <p:nvSpPr>
          <p:cNvPr id="442" name="Google Shape;442;p16"/>
          <p:cNvSpPr/>
          <p:nvPr/>
        </p:nvSpPr>
        <p:spPr>
          <a:xfrm rot="5400000">
            <a:off x="916563" y="2069351"/>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p16"/>
          <p:cNvSpPr txBox="1"/>
          <p:nvPr/>
        </p:nvSpPr>
        <p:spPr>
          <a:xfrm>
            <a:off x="1333536" y="2333860"/>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Populações Alvo</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Acesso de populações em risco ou estigmatizadas</a:t>
            </a:r>
            <a:endParaRPr b="0" i="0" sz="1400" u="none" cap="none" strike="noStrike">
              <a:solidFill>
                <a:srgbClr val="000000"/>
              </a:solidFill>
              <a:latin typeface="Arial"/>
              <a:ea typeface="Arial"/>
              <a:cs typeface="Arial"/>
              <a:sym typeface="Arial"/>
            </a:endParaRPr>
          </a:p>
        </p:txBody>
      </p:sp>
      <p:sp>
        <p:nvSpPr>
          <p:cNvPr id="444" name="Google Shape;444;p16"/>
          <p:cNvSpPr/>
          <p:nvPr/>
        </p:nvSpPr>
        <p:spPr>
          <a:xfrm rot="5400000">
            <a:off x="1821886" y="51589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16"/>
          <p:cNvSpPr txBox="1"/>
          <p:nvPr/>
        </p:nvSpPr>
        <p:spPr>
          <a:xfrm>
            <a:off x="2205378" y="1040601"/>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Taxa de utilização:acesso</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446" name="Google Shape;446;p16"/>
          <p:cNvSpPr txBox="1"/>
          <p:nvPr/>
        </p:nvSpPr>
        <p:spPr>
          <a:xfrm>
            <a:off x="641937" y="6003941"/>
            <a:ext cx="111207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utilizar o resumo de dados de Utilização de Mosquiteiros Tratados com Inseticida para preencher estas caixas (acrescentar caixas conforme necessário). Será utilizado um resumo narrativo dos dados recolhidos para completar a estratégia Análise da situação de </a:t>
            </a:r>
            <a:r>
              <a:rPr b="1" i="0" lang="pt-BR" sz="1800" u="none" cap="none" strike="noStrike">
                <a:solidFill>
                  <a:srgbClr val="000000"/>
                </a:solidFill>
                <a:latin typeface="Calibri"/>
                <a:ea typeface="Calibri"/>
                <a:cs typeface="Calibri"/>
                <a:sym typeface="Calibri"/>
              </a:rPr>
              <a:t>Utilização de Mosquiteiros Tratados com Inseticida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pic>
        <p:nvPicPr>
          <p:cNvPr id="447" name="Google Shape;447;p16"/>
          <p:cNvPicPr preferRelativeResize="0"/>
          <p:nvPr/>
        </p:nvPicPr>
        <p:blipFill rotWithShape="1">
          <a:blip r:embed="rId3">
            <a:alphaModFix/>
          </a:blip>
          <a:srcRect b="0" l="0" r="0" t="0"/>
          <a:stretch/>
        </p:blipFill>
        <p:spPr>
          <a:xfrm>
            <a:off x="5255655" y="2288282"/>
            <a:ext cx="706756" cy="498882"/>
          </a:xfrm>
          <a:prstGeom prst="rect">
            <a:avLst/>
          </a:prstGeom>
          <a:noFill/>
          <a:ln>
            <a:noFill/>
          </a:ln>
        </p:spPr>
      </p:pic>
      <p:sp>
        <p:nvSpPr>
          <p:cNvPr id="448" name="Google Shape;448;p16"/>
          <p:cNvSpPr/>
          <p:nvPr/>
        </p:nvSpPr>
        <p:spPr>
          <a:xfrm rot="5400000">
            <a:off x="4619700" y="207461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9" name="Google Shape;449;p16"/>
          <p:cNvSpPr/>
          <p:nvPr/>
        </p:nvSpPr>
        <p:spPr>
          <a:xfrm rot="5400000">
            <a:off x="6451255" y="2074611"/>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0" name="Google Shape;450;p16"/>
          <p:cNvSpPr/>
          <p:nvPr/>
        </p:nvSpPr>
        <p:spPr>
          <a:xfrm rot="5400000">
            <a:off x="7347637" y="3655193"/>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1" name="Google Shape;451;p16"/>
          <p:cNvSpPr/>
          <p:nvPr/>
        </p:nvSpPr>
        <p:spPr>
          <a:xfrm rot="5400000">
            <a:off x="5522973" y="36535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2" name="Google Shape;452;p16"/>
          <p:cNvSpPr/>
          <p:nvPr/>
        </p:nvSpPr>
        <p:spPr>
          <a:xfrm rot="5400000">
            <a:off x="5523384" y="52115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16"/>
          <p:cNvSpPr/>
          <p:nvPr/>
        </p:nvSpPr>
        <p:spPr>
          <a:xfrm rot="5400000">
            <a:off x="8277162" y="2069349"/>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16"/>
          <p:cNvSpPr/>
          <p:nvPr/>
        </p:nvSpPr>
        <p:spPr>
          <a:xfrm rot="5400000">
            <a:off x="7347637" y="515192"/>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16"/>
          <p:cNvSpPr/>
          <p:nvPr/>
        </p:nvSpPr>
        <p:spPr>
          <a:xfrm rot="5400000">
            <a:off x="9184895" y="515193"/>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16"/>
          <p:cNvSpPr/>
          <p:nvPr/>
        </p:nvSpPr>
        <p:spPr>
          <a:xfrm rot="5400000">
            <a:off x="10099934" y="206637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16"/>
          <p:cNvSpPr/>
          <p:nvPr/>
        </p:nvSpPr>
        <p:spPr>
          <a:xfrm rot="5400000">
            <a:off x="9170409" y="36551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58" name="Google Shape;458;p16"/>
          <p:cNvGrpSpPr/>
          <p:nvPr/>
        </p:nvGrpSpPr>
        <p:grpSpPr>
          <a:xfrm rot="5400000">
            <a:off x="4551172" y="2803667"/>
            <a:ext cx="309904" cy="309904"/>
            <a:chOff x="5608915" y="627534"/>
            <a:chExt cx="501300" cy="501300"/>
          </a:xfrm>
        </p:grpSpPr>
        <p:sp>
          <p:nvSpPr>
            <p:cNvPr id="459" name="Google Shape;459;p16"/>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460" name="Google Shape;460;p16"/>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461" name="Google Shape;461;p16"/>
          <p:cNvSpPr txBox="1"/>
          <p:nvPr/>
        </p:nvSpPr>
        <p:spPr>
          <a:xfrm>
            <a:off x="3124395" y="2685086"/>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latin typeface="Calibri"/>
                <a:ea typeface="Calibri"/>
                <a:cs typeface="Calibri"/>
                <a:sym typeface="Calibri"/>
              </a:rPr>
              <a:t>% com acesso a instalações ou Profissionais de Saúde Comunitária </a:t>
            </a:r>
            <a:endParaRPr b="0" i="0" sz="1100" u="none" cap="none" strike="noStrike">
              <a:solidFill>
                <a:srgbClr val="000000"/>
              </a:solidFill>
              <a:latin typeface="Arial"/>
              <a:ea typeface="Arial"/>
              <a:cs typeface="Arial"/>
              <a:sym typeface="Arial"/>
            </a:endParaRPr>
          </a:p>
        </p:txBody>
      </p:sp>
      <p:sp>
        <p:nvSpPr>
          <p:cNvPr id="462" name="Google Shape;462;p16"/>
          <p:cNvSpPr/>
          <p:nvPr/>
        </p:nvSpPr>
        <p:spPr>
          <a:xfrm>
            <a:off x="3470945" y="209710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3" name="Google Shape;463;p16"/>
          <p:cNvSpPr txBox="1"/>
          <p:nvPr/>
        </p:nvSpPr>
        <p:spPr>
          <a:xfrm>
            <a:off x="5003193" y="28883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sp>
        <p:nvSpPr>
          <p:cNvPr id="464" name="Google Shape;464;p16"/>
          <p:cNvSpPr txBox="1"/>
          <p:nvPr/>
        </p:nvSpPr>
        <p:spPr>
          <a:xfrm>
            <a:off x="6834747" y="2511762"/>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Televisão</a:t>
            </a:r>
            <a:endParaRPr b="0" i="0" sz="1400" u="none" cap="none" strike="noStrike">
              <a:solidFill>
                <a:srgbClr val="000000"/>
              </a:solidFill>
              <a:latin typeface="Arial"/>
              <a:ea typeface="Arial"/>
              <a:cs typeface="Arial"/>
              <a:sym typeface="Arial"/>
            </a:endParaRPr>
          </a:p>
        </p:txBody>
      </p:sp>
      <p:sp>
        <p:nvSpPr>
          <p:cNvPr id="465" name="Google Shape;465;p16"/>
          <p:cNvSpPr txBox="1"/>
          <p:nvPr/>
        </p:nvSpPr>
        <p:spPr>
          <a:xfrm>
            <a:off x="7731125" y="4007463"/>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Profissional de saúde</a:t>
            </a:r>
            <a:endParaRPr b="0" i="0" sz="1400" u="none" cap="none" strike="noStrike">
              <a:solidFill>
                <a:srgbClr val="000000"/>
              </a:solidFill>
              <a:latin typeface="Arial"/>
              <a:ea typeface="Arial"/>
              <a:cs typeface="Arial"/>
              <a:sym typeface="Arial"/>
            </a:endParaRPr>
          </a:p>
        </p:txBody>
      </p:sp>
      <p:sp>
        <p:nvSpPr>
          <p:cNvPr id="466" name="Google Shape;466;p16"/>
          <p:cNvSpPr txBox="1"/>
          <p:nvPr/>
        </p:nvSpPr>
        <p:spPr>
          <a:xfrm>
            <a:off x="5906475" y="4007463"/>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Comunicação Interpessoal</a:t>
            </a:r>
            <a:endParaRPr b="0" i="0" sz="1400" u="none" cap="none" strike="noStrike">
              <a:solidFill>
                <a:srgbClr val="000000"/>
              </a:solidFill>
              <a:latin typeface="Arial"/>
              <a:ea typeface="Arial"/>
              <a:cs typeface="Arial"/>
              <a:sym typeface="Arial"/>
            </a:endParaRPr>
          </a:p>
        </p:txBody>
      </p:sp>
      <p:sp>
        <p:nvSpPr>
          <p:cNvPr id="467" name="Google Shape;467;p16"/>
          <p:cNvSpPr txBox="1"/>
          <p:nvPr/>
        </p:nvSpPr>
        <p:spPr>
          <a:xfrm>
            <a:off x="5906876" y="1040601"/>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Rádio</a:t>
            </a:r>
            <a:endParaRPr b="0" i="0" sz="1333" u="none" cap="none" strike="noStrike">
              <a:solidFill>
                <a:srgbClr val="000000"/>
              </a:solidFill>
              <a:latin typeface="Calibri"/>
              <a:ea typeface="Calibri"/>
              <a:cs typeface="Calibri"/>
              <a:sym typeface="Calibri"/>
            </a:endParaRPr>
          </a:p>
        </p:txBody>
      </p:sp>
      <p:pic>
        <p:nvPicPr>
          <p:cNvPr id="468" name="Google Shape;468;p16"/>
          <p:cNvPicPr preferRelativeResize="0"/>
          <p:nvPr/>
        </p:nvPicPr>
        <p:blipFill rotWithShape="1">
          <a:blip r:embed="rId3">
            <a:alphaModFix/>
          </a:blip>
          <a:srcRect b="0" l="0" r="0" t="0"/>
          <a:stretch/>
        </p:blipFill>
        <p:spPr>
          <a:xfrm>
            <a:off x="5268665" y="2304928"/>
            <a:ext cx="706756" cy="498882"/>
          </a:xfrm>
          <a:prstGeom prst="rect">
            <a:avLst/>
          </a:prstGeom>
          <a:noFill/>
          <a:ln>
            <a:noFill/>
          </a:ln>
        </p:spPr>
      </p:pic>
      <p:sp>
        <p:nvSpPr>
          <p:cNvPr id="469" name="Google Shape;469;p16"/>
          <p:cNvSpPr txBox="1"/>
          <p:nvPr/>
        </p:nvSpPr>
        <p:spPr>
          <a:xfrm>
            <a:off x="8698704" y="2511762"/>
            <a:ext cx="11616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Impressos</a:t>
            </a:r>
            <a:endParaRPr b="0" i="0" sz="1400" u="none" cap="none" strike="noStrike">
              <a:solidFill>
                <a:srgbClr val="000000"/>
              </a:solidFill>
              <a:latin typeface="Arial"/>
              <a:ea typeface="Arial"/>
              <a:cs typeface="Arial"/>
              <a:sym typeface="Arial"/>
            </a:endParaRPr>
          </a:p>
        </p:txBody>
      </p:sp>
      <p:sp>
        <p:nvSpPr>
          <p:cNvPr id="470" name="Google Shape;470;p16"/>
          <p:cNvSpPr txBox="1"/>
          <p:nvPr/>
        </p:nvSpPr>
        <p:spPr>
          <a:xfrm>
            <a:off x="7769179" y="1040601"/>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Altifalante</a:t>
            </a:r>
            <a:endParaRPr b="0" i="0" sz="1333" u="none" cap="none" strike="noStrike">
              <a:solidFill>
                <a:srgbClr val="000000"/>
              </a:solidFill>
              <a:latin typeface="Calibri"/>
              <a:ea typeface="Calibri"/>
              <a:cs typeface="Calibri"/>
              <a:sym typeface="Calibri"/>
            </a:endParaRPr>
          </a:p>
        </p:txBody>
      </p:sp>
      <p:sp>
        <p:nvSpPr>
          <p:cNvPr id="471" name="Google Shape;471;p16"/>
          <p:cNvSpPr txBox="1"/>
          <p:nvPr/>
        </p:nvSpPr>
        <p:spPr>
          <a:xfrm>
            <a:off x="9568388" y="10406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Família e Amigos</a:t>
            </a:r>
            <a:endParaRPr b="0" i="0" sz="1400" u="none" cap="none" strike="noStrike">
              <a:solidFill>
                <a:srgbClr val="000000"/>
              </a:solidFill>
              <a:latin typeface="Arial"/>
              <a:ea typeface="Arial"/>
              <a:cs typeface="Arial"/>
              <a:sym typeface="Arial"/>
            </a:endParaRPr>
          </a:p>
        </p:txBody>
      </p:sp>
      <p:sp>
        <p:nvSpPr>
          <p:cNvPr id="472" name="Google Shape;472;p16"/>
          <p:cNvSpPr txBox="1"/>
          <p:nvPr/>
        </p:nvSpPr>
        <p:spPr>
          <a:xfrm>
            <a:off x="10483427" y="2511762"/>
            <a:ext cx="11616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Líder comunitário</a:t>
            </a:r>
            <a:endParaRPr b="0" i="0" sz="1400" u="none" cap="none" strike="noStrike">
              <a:solidFill>
                <a:srgbClr val="000000"/>
              </a:solidFill>
              <a:latin typeface="Arial"/>
              <a:ea typeface="Arial"/>
              <a:cs typeface="Arial"/>
              <a:sym typeface="Arial"/>
            </a:endParaRPr>
          </a:p>
        </p:txBody>
      </p:sp>
      <p:sp>
        <p:nvSpPr>
          <p:cNvPr id="473" name="Google Shape;473;p16"/>
          <p:cNvSpPr txBox="1"/>
          <p:nvPr/>
        </p:nvSpPr>
        <p:spPr>
          <a:xfrm>
            <a:off x="9553900" y="4007463"/>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Telemóvel</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17"/>
          <p:cNvSpPr txBox="1"/>
          <p:nvPr/>
        </p:nvSpPr>
        <p:spPr>
          <a:xfrm>
            <a:off x="641937" y="5851541"/>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utilizar o resumo dos dados de gestão de casos de malária para preencher estas caixas (acrescentar caixas conforme necessário). Será utilizado um resumo narrativo dos </a:t>
            </a:r>
            <a:r>
              <a:rPr b="1" i="0" lang="pt-BR" sz="1800" u="none" cap="none" strike="noStrike">
                <a:solidFill>
                  <a:srgbClr val="000000"/>
                </a:solidFill>
                <a:latin typeface="Calibri"/>
                <a:ea typeface="Calibri"/>
                <a:cs typeface="Calibri"/>
                <a:sym typeface="Calibri"/>
              </a:rPr>
              <a:t>determinantes comportamentais </a:t>
            </a:r>
            <a:r>
              <a:rPr b="0" i="0" lang="pt-BR" sz="1800" u="none" cap="none" strike="noStrike">
                <a:solidFill>
                  <a:srgbClr val="000000"/>
                </a:solidFill>
                <a:latin typeface="Calibri"/>
                <a:ea typeface="Calibri"/>
                <a:cs typeface="Calibri"/>
                <a:sym typeface="Calibri"/>
              </a:rPr>
              <a:t>para completar a estratégia de análise comportamental de </a:t>
            </a:r>
            <a:r>
              <a:rPr b="1" i="0" lang="pt-BR" sz="1800" u="none" cap="none" strike="noStrike">
                <a:solidFill>
                  <a:srgbClr val="000000"/>
                </a:solidFill>
                <a:latin typeface="Calibri"/>
                <a:ea typeface="Calibri"/>
                <a:cs typeface="Calibri"/>
                <a:sym typeface="Calibri"/>
              </a:rPr>
              <a:t>Utilização de Mosquiteiros Tratados com Inseticida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pic>
        <p:nvPicPr>
          <p:cNvPr id="479" name="Google Shape;479;p17"/>
          <p:cNvPicPr preferRelativeResize="0"/>
          <p:nvPr/>
        </p:nvPicPr>
        <p:blipFill rotWithShape="1">
          <a:blip r:embed="rId3">
            <a:alphaModFix/>
          </a:blip>
          <a:srcRect b="0" l="0" r="0" t="0"/>
          <a:stretch/>
        </p:blipFill>
        <p:spPr>
          <a:xfrm>
            <a:off x="5234875" y="2288282"/>
            <a:ext cx="706756" cy="498882"/>
          </a:xfrm>
          <a:prstGeom prst="rect">
            <a:avLst/>
          </a:prstGeom>
          <a:noFill/>
          <a:ln>
            <a:noFill/>
          </a:ln>
        </p:spPr>
      </p:pic>
      <p:sp>
        <p:nvSpPr>
          <p:cNvPr id="480" name="Google Shape;480;p17"/>
          <p:cNvSpPr/>
          <p:nvPr/>
        </p:nvSpPr>
        <p:spPr>
          <a:xfrm rot="5400000">
            <a:off x="2795993" y="2089024"/>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p17"/>
          <p:cNvSpPr txBox="1"/>
          <p:nvPr/>
        </p:nvSpPr>
        <p:spPr>
          <a:xfrm>
            <a:off x="3195469"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rgbClr val="FFFFFF"/>
              </a:solidFill>
              <a:latin typeface="Calibri"/>
              <a:ea typeface="Calibri"/>
              <a:cs typeface="Calibri"/>
              <a:sym typeface="Calibri"/>
            </a:endParaRPr>
          </a:p>
        </p:txBody>
      </p:sp>
      <p:sp>
        <p:nvSpPr>
          <p:cNvPr id="482" name="Google Shape;482;p17"/>
          <p:cNvSpPr/>
          <p:nvPr/>
        </p:nvSpPr>
        <p:spPr>
          <a:xfrm rot="5400000">
            <a:off x="13364"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17"/>
          <p:cNvSpPr txBox="1"/>
          <p:nvPr/>
        </p:nvSpPr>
        <p:spPr>
          <a:xfrm>
            <a:off x="43495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4" name="Google Shape;484;p17"/>
          <p:cNvSpPr/>
          <p:nvPr/>
        </p:nvSpPr>
        <p:spPr>
          <a:xfrm rot="5400000">
            <a:off x="13364" y="36499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17"/>
          <p:cNvSpPr txBox="1"/>
          <p:nvPr/>
        </p:nvSpPr>
        <p:spPr>
          <a:xfrm>
            <a:off x="434950" y="43112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6" name="Google Shape;486;p17"/>
          <p:cNvSpPr/>
          <p:nvPr/>
        </p:nvSpPr>
        <p:spPr>
          <a:xfrm rot="5400000">
            <a:off x="1846623" y="36483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17"/>
          <p:cNvSpPr txBox="1"/>
          <p:nvPr/>
        </p:nvSpPr>
        <p:spPr>
          <a:xfrm>
            <a:off x="2268200" y="43096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8" name="Google Shape;488;p17"/>
          <p:cNvSpPr/>
          <p:nvPr/>
        </p:nvSpPr>
        <p:spPr>
          <a:xfrm rot="5400000">
            <a:off x="941299" y="2069351"/>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9" name="Google Shape;489;p17"/>
          <p:cNvSpPr txBox="1"/>
          <p:nvPr/>
        </p:nvSpPr>
        <p:spPr>
          <a:xfrm>
            <a:off x="1362875" y="27306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90" name="Google Shape;490;p17"/>
          <p:cNvSpPr/>
          <p:nvPr/>
        </p:nvSpPr>
        <p:spPr>
          <a:xfrm rot="5400000">
            <a:off x="1846621"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1" name="Google Shape;491;p17"/>
          <p:cNvSpPr txBox="1"/>
          <p:nvPr/>
        </p:nvSpPr>
        <p:spPr>
          <a:xfrm>
            <a:off x="226820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492" name="Google Shape;492;p17"/>
          <p:cNvSpPr/>
          <p:nvPr/>
        </p:nvSpPr>
        <p:spPr>
          <a:xfrm rot="5400000">
            <a:off x="4598920" y="2074611"/>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3" name="Google Shape;493;p17"/>
          <p:cNvSpPr txBox="1"/>
          <p:nvPr/>
        </p:nvSpPr>
        <p:spPr>
          <a:xfrm>
            <a:off x="502875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p:txBody>
      </p:sp>
      <p:sp>
        <p:nvSpPr>
          <p:cNvPr id="494" name="Google Shape;494;p17"/>
          <p:cNvSpPr/>
          <p:nvPr/>
        </p:nvSpPr>
        <p:spPr>
          <a:xfrm rot="5400000">
            <a:off x="7375844" y="365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17"/>
          <p:cNvSpPr txBox="1"/>
          <p:nvPr/>
        </p:nvSpPr>
        <p:spPr>
          <a:xfrm>
            <a:off x="7797426"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6" name="Google Shape;496;p17"/>
          <p:cNvSpPr/>
          <p:nvPr/>
        </p:nvSpPr>
        <p:spPr>
          <a:xfrm rot="5400000">
            <a:off x="5551505" y="36535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17"/>
          <p:cNvSpPr txBox="1"/>
          <p:nvPr/>
        </p:nvSpPr>
        <p:spPr>
          <a:xfrm>
            <a:off x="5973100" y="43149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8" name="Google Shape;498;p17"/>
          <p:cNvSpPr/>
          <p:nvPr/>
        </p:nvSpPr>
        <p:spPr>
          <a:xfrm rot="5400000">
            <a:off x="5551503" y="521156"/>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9" name="Google Shape;499;p17"/>
          <p:cNvSpPr txBox="1"/>
          <p:nvPr/>
        </p:nvSpPr>
        <p:spPr>
          <a:xfrm>
            <a:off x="5973100" y="11824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500" name="Google Shape;500;p17"/>
          <p:cNvSpPr/>
          <p:nvPr/>
        </p:nvSpPr>
        <p:spPr>
          <a:xfrm rot="5400000">
            <a:off x="7375844" y="515192"/>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17"/>
          <p:cNvSpPr txBox="1"/>
          <p:nvPr/>
        </p:nvSpPr>
        <p:spPr>
          <a:xfrm>
            <a:off x="7797426"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502" name="Google Shape;502;p17"/>
          <p:cNvSpPr/>
          <p:nvPr/>
        </p:nvSpPr>
        <p:spPr>
          <a:xfrm rot="5400000">
            <a:off x="9213102" y="51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3" name="Google Shape;503;p17"/>
          <p:cNvSpPr txBox="1"/>
          <p:nvPr/>
        </p:nvSpPr>
        <p:spPr>
          <a:xfrm>
            <a:off x="9634701"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4" name="Google Shape;504;p17"/>
          <p:cNvSpPr/>
          <p:nvPr/>
        </p:nvSpPr>
        <p:spPr>
          <a:xfrm rot="5400000">
            <a:off x="10128141" y="2066377"/>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5" name="Google Shape;505;p17"/>
          <p:cNvSpPr txBox="1"/>
          <p:nvPr/>
        </p:nvSpPr>
        <p:spPr>
          <a:xfrm>
            <a:off x="10549726" y="272767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6" name="Google Shape;506;p17"/>
          <p:cNvSpPr/>
          <p:nvPr/>
        </p:nvSpPr>
        <p:spPr>
          <a:xfrm rot="5400000">
            <a:off x="9198616" y="36551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7" name="Google Shape;507;p17"/>
          <p:cNvSpPr txBox="1"/>
          <p:nvPr/>
        </p:nvSpPr>
        <p:spPr>
          <a:xfrm>
            <a:off x="9620201"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grpSp>
        <p:nvGrpSpPr>
          <p:cNvPr id="508" name="Google Shape;508;p17"/>
          <p:cNvGrpSpPr/>
          <p:nvPr/>
        </p:nvGrpSpPr>
        <p:grpSpPr>
          <a:xfrm>
            <a:off x="3572773" y="2212595"/>
            <a:ext cx="390416" cy="644073"/>
            <a:chOff x="6531329" y="2691707"/>
            <a:chExt cx="444716" cy="733318"/>
          </a:xfrm>
        </p:grpSpPr>
        <p:sp>
          <p:nvSpPr>
            <p:cNvPr id="509" name="Google Shape;509;p17"/>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0" name="Google Shape;510;p17"/>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1" name="Google Shape;511;p17"/>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2" name="Google Shape;512;p17"/>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3" name="Google Shape;513;p17"/>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514" name="Google Shape;514;p17"/>
          <p:cNvGrpSpPr/>
          <p:nvPr/>
        </p:nvGrpSpPr>
        <p:grpSpPr>
          <a:xfrm>
            <a:off x="5146634" y="2191639"/>
            <a:ext cx="909257" cy="685984"/>
            <a:chOff x="1001712" y="1679575"/>
            <a:chExt cx="1428751" cy="1077913"/>
          </a:xfrm>
        </p:grpSpPr>
        <p:sp>
          <p:nvSpPr>
            <p:cNvPr id="515" name="Google Shape;515;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6" name="Google Shape;516;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7" name="Google Shape;517;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8" name="Google Shape;518;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9" name="Google Shape;519;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0" name="Google Shape;520;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1" name="Google Shape;521;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2" name="Google Shape;522;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3" name="Google Shape;523;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524" name="Google Shape;524;p17"/>
          <p:cNvSpPr/>
          <p:nvPr/>
        </p:nvSpPr>
        <p:spPr>
          <a:xfrm rot="5400000">
            <a:off x="6462385"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5" name="Google Shape;525;p17"/>
          <p:cNvSpPr txBox="1"/>
          <p:nvPr/>
        </p:nvSpPr>
        <p:spPr>
          <a:xfrm>
            <a:off x="6892215"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a:t>
            </a:r>
            <a:endParaRPr b="0" i="0" sz="1400" u="none" cap="none" strike="noStrike">
              <a:solidFill>
                <a:srgbClr val="000000"/>
              </a:solidFill>
              <a:latin typeface="Arial"/>
              <a:ea typeface="Arial"/>
              <a:cs typeface="Arial"/>
              <a:sym typeface="Arial"/>
            </a:endParaRPr>
          </a:p>
        </p:txBody>
      </p:sp>
      <p:sp>
        <p:nvSpPr>
          <p:cNvPr id="526" name="Google Shape;526;p17"/>
          <p:cNvSpPr/>
          <p:nvPr/>
        </p:nvSpPr>
        <p:spPr>
          <a:xfrm rot="5400000">
            <a:off x="8287230"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7" name="Google Shape;527;p17"/>
          <p:cNvSpPr txBox="1"/>
          <p:nvPr/>
        </p:nvSpPr>
        <p:spPr>
          <a:xfrm>
            <a:off x="871706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528" name="Google Shape;528;p17"/>
          <p:cNvGrpSpPr/>
          <p:nvPr/>
        </p:nvGrpSpPr>
        <p:grpSpPr>
          <a:xfrm>
            <a:off x="7010099" y="2191639"/>
            <a:ext cx="909257" cy="685984"/>
            <a:chOff x="1001712" y="1679575"/>
            <a:chExt cx="1428751" cy="1077913"/>
          </a:xfrm>
        </p:grpSpPr>
        <p:sp>
          <p:nvSpPr>
            <p:cNvPr id="529" name="Google Shape;52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0" name="Google Shape;53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1" name="Google Shape;53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2" name="Google Shape;53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3" name="Google Shape;53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4" name="Google Shape;53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5" name="Google Shape;53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6" name="Google Shape;53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7" name="Google Shape;53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38" name="Google Shape;538;p17"/>
          <p:cNvGrpSpPr/>
          <p:nvPr/>
        </p:nvGrpSpPr>
        <p:grpSpPr>
          <a:xfrm>
            <a:off x="8834944" y="2191639"/>
            <a:ext cx="909257" cy="685984"/>
            <a:chOff x="1001712" y="1679575"/>
            <a:chExt cx="1428751" cy="1077913"/>
          </a:xfrm>
        </p:grpSpPr>
        <p:sp>
          <p:nvSpPr>
            <p:cNvPr id="539" name="Google Shape;53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0" name="Google Shape;54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1" name="Google Shape;54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2" name="Google Shape;54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3" name="Google Shape;54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4" name="Google Shape;54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5" name="Google Shape;54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6" name="Google Shape;54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7" name="Google Shape;54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48" name="Google Shape;548;p17"/>
          <p:cNvGrpSpPr/>
          <p:nvPr/>
        </p:nvGrpSpPr>
        <p:grpSpPr>
          <a:xfrm rot="5400000">
            <a:off x="4530394" y="2890755"/>
            <a:ext cx="309904" cy="309904"/>
            <a:chOff x="5608915" y="627534"/>
            <a:chExt cx="501300" cy="501300"/>
          </a:xfrm>
        </p:grpSpPr>
        <p:sp>
          <p:nvSpPr>
            <p:cNvPr id="549" name="Google Shape;549;p17"/>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550" name="Google Shape;550;p17"/>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18"/>
          <p:cNvSpPr/>
          <p:nvPr/>
        </p:nvSpPr>
        <p:spPr>
          <a:xfrm rot="5400000">
            <a:off x="6503209" y="3141411"/>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7" name="Google Shape;557;p18"/>
          <p:cNvSpPr/>
          <p:nvPr/>
        </p:nvSpPr>
        <p:spPr>
          <a:xfrm rot="5400000">
            <a:off x="5575338" y="158795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8" name="Google Shape;558;p18"/>
          <p:cNvSpPr/>
          <p:nvPr/>
        </p:nvSpPr>
        <p:spPr>
          <a:xfrm rot="5400000">
            <a:off x="8329116" y="3136149"/>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9" name="Google Shape;559;p18"/>
          <p:cNvSpPr/>
          <p:nvPr/>
        </p:nvSpPr>
        <p:spPr>
          <a:xfrm rot="5400000">
            <a:off x="9236851" y="158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0" name="Google Shape;560;p18"/>
          <p:cNvSpPr/>
          <p:nvPr/>
        </p:nvSpPr>
        <p:spPr>
          <a:xfrm rot="5400000">
            <a:off x="7399591" y="1581992"/>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1" name="Google Shape;561;p18"/>
          <p:cNvSpPr/>
          <p:nvPr/>
        </p:nvSpPr>
        <p:spPr>
          <a:xfrm rot="5400000">
            <a:off x="7399591" y="472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18"/>
          <p:cNvSpPr/>
          <p:nvPr/>
        </p:nvSpPr>
        <p:spPr>
          <a:xfrm rot="5400000">
            <a:off x="1821886" y="4715134"/>
            <a:ext cx="2004600" cy="1743600"/>
          </a:xfrm>
          <a:prstGeom prst="hexagon">
            <a:avLst>
              <a:gd fmla="val 28802" name="adj"/>
              <a:gd fmla="val 115470" name="vf"/>
            </a:avLst>
          </a:prstGeom>
          <a:noFill/>
          <a:ln cap="flat" cmpd="sng" w="38100">
            <a:solidFill>
              <a:srgbClr val="70AD4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3" name="Google Shape;563;p18"/>
          <p:cNvSpPr/>
          <p:nvPr/>
        </p:nvSpPr>
        <p:spPr>
          <a:xfrm rot="5400000">
            <a:off x="2740902" y="3136149"/>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4" name="Google Shape;564;p18"/>
          <p:cNvSpPr/>
          <p:nvPr/>
        </p:nvSpPr>
        <p:spPr>
          <a:xfrm rot="5400000">
            <a:off x="-981" y="1582697"/>
            <a:ext cx="2004600" cy="1743600"/>
          </a:xfrm>
          <a:prstGeom prst="hexagon">
            <a:avLst>
              <a:gd fmla="val 28802" name="adj"/>
              <a:gd fmla="val 115470" name="vf"/>
            </a:avLst>
          </a:prstGeom>
          <a:noFill/>
          <a:ln cap="flat" cmpd="sng" w="381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18"/>
          <p:cNvSpPr/>
          <p:nvPr/>
        </p:nvSpPr>
        <p:spPr>
          <a:xfrm rot="5400000">
            <a:off x="-9678" y="4728117"/>
            <a:ext cx="2004600" cy="1743600"/>
          </a:xfrm>
          <a:prstGeom prst="hexagon">
            <a:avLst>
              <a:gd fmla="val 28802" name="adj"/>
              <a:gd fmla="val 115470" name="vf"/>
            </a:avLst>
          </a:prstGeom>
          <a:noFill/>
          <a:ln cap="flat" cmpd="sng" w="38100">
            <a:solidFill>
              <a:srgbClr val="70AD4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Google Shape;566;p18"/>
          <p:cNvSpPr txBox="1"/>
          <p:nvPr/>
        </p:nvSpPr>
        <p:spPr>
          <a:xfrm>
            <a:off x="2113445" y="4857045"/>
            <a:ext cx="1357500" cy="1160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Estabelecer prioridades</a:t>
            </a:r>
            <a:endParaRPr b="0" i="0" sz="15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A5A5A5"/>
                </a:solidFill>
                <a:latin typeface="Calibri"/>
                <a:ea typeface="Calibri"/>
                <a:cs typeface="Calibri"/>
                <a:sym typeface="Calibri"/>
              </a:rPr>
              <a:t>81% rural e 71% urbano</a:t>
            </a:r>
            <a:endParaRPr b="0" i="0" sz="16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latin typeface="Calibri"/>
                <a:ea typeface="Calibri"/>
                <a:cs typeface="Calibri"/>
                <a:sym typeface="Calibri"/>
              </a:rPr>
              <a:t>crianças com menos de cinco anos têm um Mosquiteiro Tratado com Inseticida</a:t>
            </a:r>
            <a:endParaRPr b="0" i="0" sz="1100" u="none" cap="none" strike="noStrike">
              <a:solidFill>
                <a:srgbClr val="000000"/>
              </a:solidFill>
              <a:latin typeface="Calibri"/>
              <a:ea typeface="Calibri"/>
              <a:cs typeface="Calibri"/>
              <a:sym typeface="Calibri"/>
            </a:endParaRPr>
          </a:p>
        </p:txBody>
      </p:sp>
      <p:sp>
        <p:nvSpPr>
          <p:cNvPr id="567" name="Google Shape;567;p18"/>
          <p:cNvSpPr/>
          <p:nvPr/>
        </p:nvSpPr>
        <p:spPr>
          <a:xfrm rot="5400000">
            <a:off x="916563" y="3136151"/>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8" name="Google Shape;568;p18"/>
          <p:cNvSpPr txBox="1"/>
          <p:nvPr/>
        </p:nvSpPr>
        <p:spPr>
          <a:xfrm>
            <a:off x="1338106" y="3578562"/>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Populações Alvo</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Acesso de populações em risco ou estigmatizadas</a:t>
            </a:r>
            <a:endParaRPr b="0" i="0" sz="1300" u="none" cap="none" strike="noStrike">
              <a:solidFill>
                <a:srgbClr val="000000"/>
              </a:solidFill>
              <a:latin typeface="Arial"/>
              <a:ea typeface="Arial"/>
              <a:cs typeface="Arial"/>
              <a:sym typeface="Arial"/>
            </a:endParaRPr>
          </a:p>
        </p:txBody>
      </p:sp>
      <p:sp>
        <p:nvSpPr>
          <p:cNvPr id="569" name="Google Shape;569;p18"/>
          <p:cNvSpPr/>
          <p:nvPr/>
        </p:nvSpPr>
        <p:spPr>
          <a:xfrm rot="5400000">
            <a:off x="1821886" y="158269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18"/>
          <p:cNvSpPr txBox="1"/>
          <p:nvPr/>
        </p:nvSpPr>
        <p:spPr>
          <a:xfrm>
            <a:off x="3162445" y="3964359"/>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 </a:t>
            </a:r>
            <a:r>
              <a:rPr b="0" i="0" lang="pt-BR" sz="1000" u="none" cap="none" strike="noStrike">
                <a:solidFill>
                  <a:srgbClr val="000000"/>
                </a:solidFill>
                <a:latin typeface="Calibri"/>
                <a:ea typeface="Calibri"/>
                <a:cs typeface="Calibri"/>
                <a:sym typeface="Calibri"/>
              </a:rPr>
              <a:t>com acesso a um Mosquiteiro Tratado com Inseticida </a:t>
            </a:r>
            <a:endParaRPr b="0" i="0" sz="1000" u="none" cap="none" strike="noStrike">
              <a:solidFill>
                <a:srgbClr val="000000"/>
              </a:solidFill>
              <a:latin typeface="Arial"/>
              <a:ea typeface="Arial"/>
              <a:cs typeface="Arial"/>
              <a:sym typeface="Arial"/>
            </a:endParaRPr>
          </a:p>
        </p:txBody>
      </p:sp>
      <p:sp>
        <p:nvSpPr>
          <p:cNvPr id="571" name="Google Shape;571;p18"/>
          <p:cNvSpPr/>
          <p:nvPr/>
        </p:nvSpPr>
        <p:spPr>
          <a:xfrm>
            <a:off x="3470945" y="3328983"/>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72" name="Google Shape;572;p18"/>
          <p:cNvSpPr txBox="1"/>
          <p:nvPr/>
        </p:nvSpPr>
        <p:spPr>
          <a:xfrm>
            <a:off x="2087536" y="1731047"/>
            <a:ext cx="1473300" cy="15993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Taxa de utilização:acesso</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A5A5A5"/>
                </a:solidFill>
                <a:latin typeface="Calibri"/>
                <a:ea typeface="Calibri"/>
                <a:cs typeface="Calibri"/>
                <a:sym typeface="Calibri"/>
              </a:rPr>
              <a:t>69,8%</a:t>
            </a:r>
            <a:endParaRPr b="0" i="0" sz="16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900"/>
              <a:buFont typeface="Arial"/>
              <a:buNone/>
            </a:pPr>
            <a:r>
              <a:rPr b="0" i="0" lang="pt-BR" sz="900" u="none" cap="none" strike="noStrike">
                <a:solidFill>
                  <a:srgbClr val="000000"/>
                </a:solidFill>
                <a:latin typeface="Calibri"/>
                <a:ea typeface="Calibri"/>
                <a:cs typeface="Calibri"/>
                <a:sym typeface="Calibri"/>
              </a:rPr>
              <a:t>das pessoas com uma rede por duas pessoas dormiram sob uma rede na noite anterior</a:t>
            </a:r>
            <a:endParaRPr b="0" i="0" sz="9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pic>
        <p:nvPicPr>
          <p:cNvPr id="573" name="Google Shape;573;p18"/>
          <p:cNvPicPr preferRelativeResize="0"/>
          <p:nvPr/>
        </p:nvPicPr>
        <p:blipFill rotWithShape="1">
          <a:blip r:embed="rId3">
            <a:alphaModFix/>
          </a:blip>
          <a:srcRect b="0" l="0" r="0" t="0"/>
          <a:stretch/>
        </p:blipFill>
        <p:spPr>
          <a:xfrm>
            <a:off x="5307610" y="3355082"/>
            <a:ext cx="706756" cy="498882"/>
          </a:xfrm>
          <a:prstGeom prst="rect">
            <a:avLst/>
          </a:prstGeom>
          <a:noFill/>
          <a:ln>
            <a:noFill/>
          </a:ln>
        </p:spPr>
      </p:pic>
      <p:sp>
        <p:nvSpPr>
          <p:cNvPr id="574" name="Google Shape;574;p18"/>
          <p:cNvSpPr/>
          <p:nvPr/>
        </p:nvSpPr>
        <p:spPr>
          <a:xfrm rot="5400000">
            <a:off x="4671655" y="314141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5" name="Google Shape;575;p18"/>
          <p:cNvSpPr txBox="1"/>
          <p:nvPr/>
        </p:nvSpPr>
        <p:spPr>
          <a:xfrm>
            <a:off x="5093198" y="39551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sp>
        <p:nvSpPr>
          <p:cNvPr id="576" name="Google Shape;576;p18"/>
          <p:cNvSpPr txBox="1"/>
          <p:nvPr/>
        </p:nvSpPr>
        <p:spPr>
          <a:xfrm>
            <a:off x="6924709" y="3372711"/>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Televisão</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4472C4"/>
                </a:solidFill>
                <a:latin typeface="Calibri"/>
                <a:ea typeface="Calibri"/>
                <a:cs typeface="Calibri"/>
                <a:sym typeface="Calibri"/>
              </a:rPr>
              <a:t>65,8%</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latin typeface="Calibri"/>
                <a:ea typeface="Calibri"/>
                <a:cs typeface="Calibri"/>
                <a:sym typeface="Calibri"/>
              </a:rPr>
              <a:t>mencionou a televisão como fonte de mensagens sobre a malária</a:t>
            </a:r>
            <a:endParaRPr b="0" i="0" sz="1100" u="none" cap="none" strike="noStrike">
              <a:solidFill>
                <a:srgbClr val="000000"/>
              </a:solidFill>
              <a:latin typeface="Calibri"/>
              <a:ea typeface="Calibri"/>
              <a:cs typeface="Calibri"/>
              <a:sym typeface="Calibri"/>
            </a:endParaRPr>
          </a:p>
        </p:txBody>
      </p:sp>
      <p:sp>
        <p:nvSpPr>
          <p:cNvPr id="577" name="Google Shape;577;p18"/>
          <p:cNvSpPr txBox="1"/>
          <p:nvPr/>
        </p:nvSpPr>
        <p:spPr>
          <a:xfrm>
            <a:off x="7646941" y="5060543"/>
            <a:ext cx="15099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Profissional de saúde</a:t>
            </a:r>
            <a:endParaRPr b="0" i="0" sz="15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4472C4"/>
                </a:solidFill>
                <a:latin typeface="Calibri"/>
                <a:ea typeface="Calibri"/>
                <a:cs typeface="Calibri"/>
                <a:sym typeface="Calibri"/>
              </a:rPr>
              <a:t>4,6%</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latin typeface="Calibri"/>
                <a:ea typeface="Calibri"/>
                <a:cs typeface="Calibri"/>
                <a:sym typeface="Calibri"/>
              </a:rPr>
              <a:t>mencionaram os profissionais de saúde como fonte de mensagens sobre a malária</a:t>
            </a:r>
            <a:endParaRPr b="0" i="0" sz="1100" u="none" cap="none" strike="noStrike">
              <a:solidFill>
                <a:srgbClr val="000000"/>
              </a:solidFill>
              <a:latin typeface="Calibri"/>
              <a:ea typeface="Calibri"/>
              <a:cs typeface="Calibri"/>
              <a:sym typeface="Calibri"/>
            </a:endParaRPr>
          </a:p>
        </p:txBody>
      </p:sp>
      <p:sp>
        <p:nvSpPr>
          <p:cNvPr id="578" name="Google Shape;578;p18"/>
          <p:cNvSpPr/>
          <p:nvPr/>
        </p:nvSpPr>
        <p:spPr>
          <a:xfrm rot="5400000">
            <a:off x="5540578" y="4715120"/>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9" name="Google Shape;579;p18"/>
          <p:cNvSpPr txBox="1"/>
          <p:nvPr/>
        </p:nvSpPr>
        <p:spPr>
          <a:xfrm>
            <a:off x="5967006" y="5146645"/>
            <a:ext cx="1281121" cy="30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Comunicação Interpessoal</a:t>
            </a:r>
            <a:endParaRPr b="0" i="0" sz="1600" u="none" cap="none" strike="noStrike">
              <a:solidFill>
                <a:srgbClr val="000000"/>
              </a:solidFill>
              <a:latin typeface="Arial"/>
              <a:ea typeface="Arial"/>
              <a:cs typeface="Arial"/>
              <a:sym typeface="Arial"/>
            </a:endParaRPr>
          </a:p>
        </p:txBody>
      </p:sp>
      <p:sp>
        <p:nvSpPr>
          <p:cNvPr id="580" name="Google Shape;580;p18"/>
          <p:cNvSpPr txBox="1"/>
          <p:nvPr/>
        </p:nvSpPr>
        <p:spPr>
          <a:xfrm>
            <a:off x="5996838" y="1819257"/>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Rádio</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4472C4"/>
                </a:solidFill>
                <a:latin typeface="Calibri"/>
                <a:ea typeface="Calibri"/>
                <a:cs typeface="Calibri"/>
                <a:sym typeface="Calibri"/>
              </a:rPr>
              <a:t>21,7%</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mencionaram a rádio como fonte de mensagens sobre a malária</a:t>
            </a:r>
            <a:endParaRPr b="0" i="0" sz="1200" u="none" cap="none" strike="noStrike">
              <a:solidFill>
                <a:srgbClr val="000000"/>
              </a:solidFill>
              <a:latin typeface="Calibri"/>
              <a:ea typeface="Calibri"/>
              <a:cs typeface="Calibri"/>
              <a:sym typeface="Calibri"/>
            </a:endParaRPr>
          </a:p>
        </p:txBody>
      </p:sp>
      <p:pic>
        <p:nvPicPr>
          <p:cNvPr id="581" name="Google Shape;581;p18"/>
          <p:cNvPicPr preferRelativeResize="0"/>
          <p:nvPr/>
        </p:nvPicPr>
        <p:blipFill rotWithShape="1">
          <a:blip r:embed="rId3">
            <a:alphaModFix/>
          </a:blip>
          <a:srcRect b="0" l="0" r="0" t="0"/>
          <a:stretch/>
        </p:blipFill>
        <p:spPr>
          <a:xfrm>
            <a:off x="5320620" y="3371728"/>
            <a:ext cx="706756" cy="498882"/>
          </a:xfrm>
          <a:prstGeom prst="rect">
            <a:avLst/>
          </a:prstGeom>
          <a:noFill/>
          <a:ln>
            <a:noFill/>
          </a:ln>
        </p:spPr>
      </p:pic>
      <p:sp>
        <p:nvSpPr>
          <p:cNvPr id="582" name="Google Shape;582;p18"/>
          <p:cNvSpPr txBox="1"/>
          <p:nvPr/>
        </p:nvSpPr>
        <p:spPr>
          <a:xfrm>
            <a:off x="8623116" y="3340149"/>
            <a:ext cx="1416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Impressos</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4472C4"/>
                </a:solidFill>
                <a:latin typeface="Calibri"/>
                <a:ea typeface="Calibri"/>
                <a:cs typeface="Calibri"/>
                <a:sym typeface="Calibri"/>
              </a:rPr>
              <a:t>5,9%</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latin typeface="Calibri"/>
                <a:ea typeface="Calibri"/>
                <a:cs typeface="Calibri"/>
                <a:sym typeface="Calibri"/>
              </a:rPr>
              <a:t>mencionaram outdoors e cartazes como fonte de mensagens sobre a malária</a:t>
            </a:r>
            <a:endParaRPr b="0" i="0" sz="1100" u="none" cap="none" strike="noStrike">
              <a:solidFill>
                <a:srgbClr val="000000"/>
              </a:solidFill>
              <a:latin typeface="Calibri"/>
              <a:ea typeface="Calibri"/>
              <a:cs typeface="Calibri"/>
              <a:sym typeface="Calibri"/>
            </a:endParaRPr>
          </a:p>
        </p:txBody>
      </p:sp>
      <p:sp>
        <p:nvSpPr>
          <p:cNvPr id="583" name="Google Shape;583;p18"/>
          <p:cNvSpPr txBox="1"/>
          <p:nvPr/>
        </p:nvSpPr>
        <p:spPr>
          <a:xfrm>
            <a:off x="7821134" y="2298842"/>
            <a:ext cx="1161600" cy="30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Altifalante</a:t>
            </a:r>
            <a:endParaRPr b="0" i="0" sz="1533" u="none" cap="none" strike="noStrike">
              <a:solidFill>
                <a:srgbClr val="000000"/>
              </a:solidFill>
              <a:latin typeface="Calibri"/>
              <a:ea typeface="Calibri"/>
              <a:cs typeface="Calibri"/>
              <a:sym typeface="Calibri"/>
            </a:endParaRPr>
          </a:p>
        </p:txBody>
      </p:sp>
      <p:sp>
        <p:nvSpPr>
          <p:cNvPr id="584" name="Google Shape;584;p18"/>
          <p:cNvSpPr txBox="1"/>
          <p:nvPr/>
        </p:nvSpPr>
        <p:spPr>
          <a:xfrm>
            <a:off x="9484201" y="1785993"/>
            <a:ext cx="1509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Família e Amigos</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4472C4"/>
                </a:solidFill>
                <a:latin typeface="Calibri"/>
                <a:ea typeface="Calibri"/>
                <a:cs typeface="Calibri"/>
                <a:sym typeface="Calibri"/>
              </a:rPr>
              <a:t>6,3%</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mencionaram amigos e familiares como fonte de mensagens sobre a malária</a:t>
            </a:r>
            <a:endParaRPr b="0" i="0" sz="1200" u="none" cap="none" strike="noStrike">
              <a:solidFill>
                <a:srgbClr val="000000"/>
              </a:solidFill>
              <a:latin typeface="Calibri"/>
              <a:ea typeface="Calibri"/>
              <a:cs typeface="Calibri"/>
              <a:sym typeface="Calibri"/>
            </a:endParaRPr>
          </a:p>
        </p:txBody>
      </p:sp>
      <p:sp>
        <p:nvSpPr>
          <p:cNvPr id="585" name="Google Shape;585;p18"/>
          <p:cNvSpPr/>
          <p:nvPr/>
        </p:nvSpPr>
        <p:spPr>
          <a:xfrm rot="5400000">
            <a:off x="10151890" y="313317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6" name="Google Shape;586;p18"/>
          <p:cNvSpPr txBox="1"/>
          <p:nvPr/>
        </p:nvSpPr>
        <p:spPr>
          <a:xfrm>
            <a:off x="10573432" y="3712777"/>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Líder comunitário</a:t>
            </a:r>
            <a:endParaRPr b="0" i="0" sz="1600" u="none" cap="none" strike="noStrike">
              <a:solidFill>
                <a:srgbClr val="000000"/>
              </a:solidFill>
              <a:latin typeface="Arial"/>
              <a:ea typeface="Arial"/>
              <a:cs typeface="Arial"/>
              <a:sym typeface="Arial"/>
            </a:endParaRPr>
          </a:p>
        </p:txBody>
      </p:sp>
      <p:sp>
        <p:nvSpPr>
          <p:cNvPr id="587" name="Google Shape;587;p18"/>
          <p:cNvSpPr/>
          <p:nvPr/>
        </p:nvSpPr>
        <p:spPr>
          <a:xfrm rot="5400000">
            <a:off x="9222363" y="47219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8" name="Google Shape;588;p18"/>
          <p:cNvSpPr txBox="1"/>
          <p:nvPr/>
        </p:nvSpPr>
        <p:spPr>
          <a:xfrm>
            <a:off x="9643906" y="5301595"/>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Telemóvel</a:t>
            </a:r>
            <a:endParaRPr b="0" i="0" sz="1800" u="none" cap="none" strike="noStrike">
              <a:solidFill>
                <a:srgbClr val="000000"/>
              </a:solidFill>
              <a:latin typeface="Arial"/>
              <a:ea typeface="Arial"/>
              <a:cs typeface="Arial"/>
              <a:sym typeface="Arial"/>
            </a:endParaRPr>
          </a:p>
        </p:txBody>
      </p:sp>
      <p:grpSp>
        <p:nvGrpSpPr>
          <p:cNvPr id="589" name="Google Shape;589;p18"/>
          <p:cNvGrpSpPr/>
          <p:nvPr/>
        </p:nvGrpSpPr>
        <p:grpSpPr>
          <a:xfrm rot="5400000">
            <a:off x="4603127" y="3870467"/>
            <a:ext cx="309904" cy="309904"/>
            <a:chOff x="5608915" y="627534"/>
            <a:chExt cx="501300" cy="501300"/>
          </a:xfrm>
        </p:grpSpPr>
        <p:sp>
          <p:nvSpPr>
            <p:cNvPr id="590" name="Google Shape;590;p18"/>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591" name="Google Shape;591;p18"/>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592" name="Google Shape;592;p18"/>
          <p:cNvSpPr txBox="1"/>
          <p:nvPr/>
        </p:nvSpPr>
        <p:spPr>
          <a:xfrm>
            <a:off x="165075" y="1729700"/>
            <a:ext cx="1743600" cy="1449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Distribuição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 elevada cobertura e sensibilização dos agregados familiares para a utilização de Mosquiteiros Tratados com Inseticida de Longa Duração resultou numa redução significativa da exposição a mosquitos infetados.</a:t>
            </a:r>
            <a:endParaRPr b="0" i="0" sz="1000" u="none" cap="none" strike="noStrike">
              <a:solidFill>
                <a:srgbClr val="000000"/>
              </a:solidFill>
              <a:latin typeface="Arial"/>
              <a:ea typeface="Arial"/>
              <a:cs typeface="Arial"/>
              <a:sym typeface="Arial"/>
            </a:endParaRPr>
          </a:p>
        </p:txBody>
      </p:sp>
      <p:sp>
        <p:nvSpPr>
          <p:cNvPr id="593" name="Google Shape;593;p18"/>
          <p:cNvSpPr txBox="1"/>
          <p:nvPr/>
        </p:nvSpPr>
        <p:spPr>
          <a:xfrm>
            <a:off x="161125" y="4809445"/>
            <a:ext cx="1743600" cy="2153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Fatores</a:t>
            </a:r>
            <a:endParaRPr b="0" i="0" sz="15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sociodemográficos</a:t>
            </a:r>
            <a:endParaRPr b="0" i="0" sz="15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900"/>
              <a:buFont typeface="Arial"/>
              <a:buNone/>
            </a:pPr>
            <a:r>
              <a:rPr b="0" i="0" lang="pt-BR" sz="900" u="none" cap="none" strike="noStrike">
                <a:solidFill>
                  <a:srgbClr val="000000"/>
                </a:solidFill>
                <a:latin typeface="Calibri"/>
                <a:ea typeface="Calibri"/>
                <a:cs typeface="Calibri"/>
                <a:sym typeface="Calibri"/>
              </a:rPr>
              <a:t>O estudo revelou que a utilização dos Mosquiteiros Tratados com Inseticida por crianças menores de 5 anos difere significativamente consoante as zonas rurais/urbanas, a educação das mães, # de pessoas no agregado familiar e o estatuto socioeconómico</a:t>
            </a:r>
            <a:endParaRPr b="0" i="0" sz="900" u="none" cap="none" strike="noStrike">
              <a:solidFill>
                <a:srgbClr val="000000"/>
              </a:solidFill>
              <a:latin typeface="Arial"/>
              <a:ea typeface="Arial"/>
              <a:cs typeface="Arial"/>
              <a:sym typeface="Arial"/>
            </a:endParaRPr>
          </a:p>
        </p:txBody>
      </p:sp>
      <p:sp>
        <p:nvSpPr>
          <p:cNvPr id="594" name="Google Shape;594;p1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19"/>
          <p:cNvSpPr/>
          <p:nvPr/>
        </p:nvSpPr>
        <p:spPr>
          <a:xfrm rot="5400000">
            <a:off x="941299" y="3136151"/>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01" name="Google Shape;601;p19"/>
          <p:cNvPicPr preferRelativeResize="0"/>
          <p:nvPr/>
        </p:nvPicPr>
        <p:blipFill rotWithShape="1">
          <a:blip r:embed="rId3">
            <a:alphaModFix/>
          </a:blip>
          <a:srcRect b="0" l="0" r="0" t="0"/>
          <a:stretch/>
        </p:blipFill>
        <p:spPr>
          <a:xfrm>
            <a:off x="5234875" y="3355082"/>
            <a:ext cx="706756" cy="498882"/>
          </a:xfrm>
          <a:prstGeom prst="rect">
            <a:avLst/>
          </a:prstGeom>
          <a:noFill/>
          <a:ln>
            <a:noFill/>
          </a:ln>
        </p:spPr>
      </p:pic>
      <p:sp>
        <p:nvSpPr>
          <p:cNvPr id="602" name="Google Shape;602;p19"/>
          <p:cNvSpPr/>
          <p:nvPr/>
        </p:nvSpPr>
        <p:spPr>
          <a:xfrm rot="5400000">
            <a:off x="2765639" y="3136149"/>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3" name="Google Shape;603;p19"/>
          <p:cNvSpPr txBox="1"/>
          <p:nvPr/>
        </p:nvSpPr>
        <p:spPr>
          <a:xfrm>
            <a:off x="3157419"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rgbClr val="FFFFFF"/>
              </a:solidFill>
              <a:latin typeface="Calibri"/>
              <a:ea typeface="Calibri"/>
              <a:cs typeface="Calibri"/>
              <a:sym typeface="Calibri"/>
            </a:endParaRPr>
          </a:p>
        </p:txBody>
      </p:sp>
      <p:sp>
        <p:nvSpPr>
          <p:cNvPr id="604" name="Google Shape;604;p19"/>
          <p:cNvSpPr/>
          <p:nvPr/>
        </p:nvSpPr>
        <p:spPr>
          <a:xfrm rot="5400000">
            <a:off x="13364" y="15826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5" name="Google Shape;605;p19"/>
          <p:cNvSpPr/>
          <p:nvPr/>
        </p:nvSpPr>
        <p:spPr>
          <a:xfrm rot="5400000">
            <a:off x="13364" y="4716734"/>
            <a:ext cx="2004600" cy="1743600"/>
          </a:xfrm>
          <a:prstGeom prst="hexagon">
            <a:avLst>
              <a:gd fmla="val 28802" name="adj"/>
              <a:gd fmla="val 115470" name="vf"/>
            </a:avLst>
          </a:prstGeom>
          <a:noFill/>
          <a:ln cap="flat" cmpd="sng" w="38100">
            <a:solidFill>
              <a:srgbClr val="45818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6" name="Google Shape;606;p19"/>
          <p:cNvSpPr/>
          <p:nvPr/>
        </p:nvSpPr>
        <p:spPr>
          <a:xfrm rot="5400000">
            <a:off x="1846623" y="4715134"/>
            <a:ext cx="2004600" cy="1743600"/>
          </a:xfrm>
          <a:prstGeom prst="hexagon">
            <a:avLst>
              <a:gd fmla="val 28802" name="adj"/>
              <a:gd fmla="val 115470" name="vf"/>
            </a:avLst>
          </a:prstGeom>
          <a:noFill/>
          <a:ln cap="flat" cmpd="sng" w="38100">
            <a:solidFill>
              <a:srgbClr val="45818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7" name="Google Shape;607;p19"/>
          <p:cNvSpPr/>
          <p:nvPr/>
        </p:nvSpPr>
        <p:spPr>
          <a:xfrm rot="5400000">
            <a:off x="1846621" y="158269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8" name="Google Shape;608;p19"/>
          <p:cNvSpPr/>
          <p:nvPr/>
        </p:nvSpPr>
        <p:spPr>
          <a:xfrm rot="5400000">
            <a:off x="4598920" y="3141411"/>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9" name="Google Shape;609;p19"/>
          <p:cNvSpPr txBox="1"/>
          <p:nvPr/>
        </p:nvSpPr>
        <p:spPr>
          <a:xfrm>
            <a:off x="4990700"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p:txBody>
      </p:sp>
      <p:sp>
        <p:nvSpPr>
          <p:cNvPr id="610" name="Google Shape;610;p19"/>
          <p:cNvSpPr/>
          <p:nvPr/>
        </p:nvSpPr>
        <p:spPr>
          <a:xfrm rot="5400000">
            <a:off x="7375847" y="472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1" name="Google Shape;611;p19"/>
          <p:cNvSpPr/>
          <p:nvPr/>
        </p:nvSpPr>
        <p:spPr>
          <a:xfrm rot="5400000">
            <a:off x="5551505" y="4720395"/>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2" name="Google Shape;612;p19"/>
          <p:cNvSpPr/>
          <p:nvPr/>
        </p:nvSpPr>
        <p:spPr>
          <a:xfrm rot="5400000">
            <a:off x="5551503" y="1587956"/>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3" name="Google Shape;613;p19"/>
          <p:cNvSpPr/>
          <p:nvPr/>
        </p:nvSpPr>
        <p:spPr>
          <a:xfrm rot="5400000">
            <a:off x="7375844" y="1581992"/>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4" name="Google Shape;614;p19"/>
          <p:cNvSpPr/>
          <p:nvPr/>
        </p:nvSpPr>
        <p:spPr>
          <a:xfrm rot="5400000">
            <a:off x="9213102" y="158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5" name="Google Shape;615;p19"/>
          <p:cNvSpPr/>
          <p:nvPr/>
        </p:nvSpPr>
        <p:spPr>
          <a:xfrm rot="5400000">
            <a:off x="10128146" y="313317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6" name="Google Shape;616;p19"/>
          <p:cNvSpPr/>
          <p:nvPr/>
        </p:nvSpPr>
        <p:spPr>
          <a:xfrm rot="5400000">
            <a:off x="9198616" y="4721995"/>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17" name="Google Shape;617;p19"/>
          <p:cNvGrpSpPr/>
          <p:nvPr/>
        </p:nvGrpSpPr>
        <p:grpSpPr>
          <a:xfrm>
            <a:off x="3572773" y="3279395"/>
            <a:ext cx="390416" cy="644073"/>
            <a:chOff x="6531329" y="2691707"/>
            <a:chExt cx="444716" cy="733318"/>
          </a:xfrm>
        </p:grpSpPr>
        <p:sp>
          <p:nvSpPr>
            <p:cNvPr id="618" name="Google Shape;618;p19"/>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19" name="Google Shape;619;p19"/>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0" name="Google Shape;620;p19"/>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1" name="Google Shape;621;p19"/>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2" name="Google Shape;622;p19"/>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623" name="Google Shape;623;p19"/>
          <p:cNvGrpSpPr/>
          <p:nvPr/>
        </p:nvGrpSpPr>
        <p:grpSpPr>
          <a:xfrm>
            <a:off x="5146634" y="3258439"/>
            <a:ext cx="909257" cy="685984"/>
            <a:chOff x="1001712" y="1679575"/>
            <a:chExt cx="1428751" cy="1077913"/>
          </a:xfrm>
        </p:grpSpPr>
        <p:sp>
          <p:nvSpPr>
            <p:cNvPr id="624" name="Google Shape;624;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5" name="Google Shape;625;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6" name="Google Shape;626;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7" name="Google Shape;627;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8" name="Google Shape;628;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9" name="Google Shape;629;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0" name="Google Shape;630;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1" name="Google Shape;631;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2" name="Google Shape;632;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633" name="Google Shape;633;p19"/>
          <p:cNvSpPr/>
          <p:nvPr/>
        </p:nvSpPr>
        <p:spPr>
          <a:xfrm rot="5400000">
            <a:off x="6462385" y="31519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4" name="Google Shape;634;p19"/>
          <p:cNvSpPr txBox="1"/>
          <p:nvPr/>
        </p:nvSpPr>
        <p:spPr>
          <a:xfrm>
            <a:off x="6854165"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a:t>
            </a:r>
            <a:endParaRPr b="0" i="0" sz="1400" u="none" cap="none" strike="noStrike">
              <a:solidFill>
                <a:srgbClr val="000000"/>
              </a:solidFill>
              <a:latin typeface="Arial"/>
              <a:ea typeface="Arial"/>
              <a:cs typeface="Arial"/>
              <a:sym typeface="Arial"/>
            </a:endParaRPr>
          </a:p>
        </p:txBody>
      </p:sp>
      <p:sp>
        <p:nvSpPr>
          <p:cNvPr id="635" name="Google Shape;635;p19"/>
          <p:cNvSpPr/>
          <p:nvPr/>
        </p:nvSpPr>
        <p:spPr>
          <a:xfrm rot="5400000">
            <a:off x="8287230" y="31519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6" name="Google Shape;636;p19"/>
          <p:cNvSpPr txBox="1"/>
          <p:nvPr/>
        </p:nvSpPr>
        <p:spPr>
          <a:xfrm>
            <a:off x="8679010"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637" name="Google Shape;637;p19"/>
          <p:cNvGrpSpPr/>
          <p:nvPr/>
        </p:nvGrpSpPr>
        <p:grpSpPr>
          <a:xfrm>
            <a:off x="7010099" y="3258439"/>
            <a:ext cx="909257" cy="685984"/>
            <a:chOff x="1001712" y="1679575"/>
            <a:chExt cx="1428751" cy="1077913"/>
          </a:xfrm>
        </p:grpSpPr>
        <p:sp>
          <p:nvSpPr>
            <p:cNvPr id="638" name="Google Shape;638;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9" name="Google Shape;639;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0" name="Google Shape;640;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1" name="Google Shape;641;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2" name="Google Shape;642;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3" name="Google Shape;643;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4" name="Google Shape;644;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5" name="Google Shape;645;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6" name="Google Shape;646;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647" name="Google Shape;647;p19"/>
          <p:cNvGrpSpPr/>
          <p:nvPr/>
        </p:nvGrpSpPr>
        <p:grpSpPr>
          <a:xfrm>
            <a:off x="8834944" y="3258439"/>
            <a:ext cx="909257" cy="685984"/>
            <a:chOff x="1001712" y="1679575"/>
            <a:chExt cx="1428751" cy="1077913"/>
          </a:xfrm>
        </p:grpSpPr>
        <p:sp>
          <p:nvSpPr>
            <p:cNvPr id="648" name="Google Shape;648;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9" name="Google Shape;649;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0" name="Google Shape;650;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1" name="Google Shape;651;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2" name="Google Shape;652;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3" name="Google Shape;653;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4" name="Google Shape;654;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5" name="Google Shape;655;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6" name="Google Shape;656;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657" name="Google Shape;657;p19"/>
          <p:cNvGrpSpPr/>
          <p:nvPr/>
        </p:nvGrpSpPr>
        <p:grpSpPr>
          <a:xfrm rot="5400000">
            <a:off x="4530394" y="3957555"/>
            <a:ext cx="309904" cy="309904"/>
            <a:chOff x="5608915" y="627534"/>
            <a:chExt cx="501300" cy="501300"/>
          </a:xfrm>
        </p:grpSpPr>
        <p:sp>
          <p:nvSpPr>
            <p:cNvPr id="658" name="Google Shape;658;p19"/>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659" name="Google Shape;659;p19"/>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660" name="Google Shape;660;p19"/>
          <p:cNvSpPr txBox="1"/>
          <p:nvPr/>
        </p:nvSpPr>
        <p:spPr>
          <a:xfrm>
            <a:off x="434875" y="17919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661" name="Google Shape;661;p19"/>
          <p:cNvSpPr txBox="1"/>
          <p:nvPr/>
        </p:nvSpPr>
        <p:spPr>
          <a:xfrm>
            <a:off x="2113071" y="1832747"/>
            <a:ext cx="1395600" cy="1243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Prevenção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ED7D31"/>
                </a:solidFill>
                <a:latin typeface="Calibri"/>
                <a:ea typeface="Calibri"/>
                <a:cs typeface="Calibri"/>
                <a:sym typeface="Calibri"/>
              </a:rPr>
              <a:t>84,0%</a:t>
            </a:r>
            <a:endParaRPr b="0" i="0" sz="16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estão conscientes de que o Mosquiteiro Tratado com Inseticida é um método de prevenção da malária</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2" name="Google Shape;662;p19"/>
          <p:cNvSpPr txBox="1"/>
          <p:nvPr/>
        </p:nvSpPr>
        <p:spPr>
          <a:xfrm>
            <a:off x="1245799" y="3445901"/>
            <a:ext cx="1395600"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Transmissão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ED7D31"/>
                </a:solidFill>
                <a:latin typeface="Calibri"/>
                <a:ea typeface="Calibri"/>
                <a:cs typeface="Calibri"/>
                <a:sym typeface="Calibri"/>
              </a:rPr>
              <a:t>91,4%</a:t>
            </a:r>
            <a:r>
              <a:rPr b="0" i="0" lang="pt-BR" sz="1600" u="none" cap="none" strike="noStrike">
                <a:solidFill>
                  <a:srgbClr val="000000"/>
                </a:solidFill>
                <a:latin typeface="Calibri"/>
                <a:ea typeface="Calibri"/>
                <a:cs typeface="Calibri"/>
                <a:sym typeface="Calibri"/>
              </a:rPr>
              <a:t> </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sabe que a malária é transmitida por mosquitos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3" name="Google Shape;663;p19"/>
          <p:cNvSpPr txBox="1"/>
          <p:nvPr/>
        </p:nvSpPr>
        <p:spPr>
          <a:xfrm>
            <a:off x="5817953" y="1791956"/>
            <a:ext cx="1395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Conforto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C000"/>
                </a:solidFill>
                <a:latin typeface="Calibri"/>
                <a:ea typeface="Calibri"/>
                <a:cs typeface="Calibri"/>
                <a:sym typeface="Calibri"/>
              </a:rPr>
              <a:t>82,6% mulheres e 85,1% homens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acreditam que dormir sob um Mosquiteiro Tratado com Inseticida permite uma boa noite de sono</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4" name="Google Shape;664;p19"/>
          <p:cNvSpPr txBox="1"/>
          <p:nvPr/>
        </p:nvSpPr>
        <p:spPr>
          <a:xfrm>
            <a:off x="7642294" y="1785992"/>
            <a:ext cx="1395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Qualidade</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C000"/>
                </a:solidFill>
                <a:latin typeface="Calibri"/>
                <a:ea typeface="Calibri"/>
                <a:cs typeface="Calibri"/>
                <a:sym typeface="Calibri"/>
              </a:rPr>
              <a:t>17,9% mulheres e 17,3% homens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acreditam que os Mosquiteiros Tratados com Inseticida mais dispendiosos são mais eficazes</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5" name="Google Shape;665;p19"/>
          <p:cNvSpPr txBox="1"/>
          <p:nvPr/>
        </p:nvSpPr>
        <p:spPr>
          <a:xfrm>
            <a:off x="9334352" y="1785993"/>
            <a:ext cx="16860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Clima</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C000"/>
                </a:solidFill>
                <a:latin typeface="Calibri"/>
                <a:ea typeface="Calibri"/>
                <a:cs typeface="Calibri"/>
                <a:sym typeface="Calibri"/>
              </a:rPr>
              <a:t>53,2% mulheres e 53,5% homens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sentem-se desconfortáveis ao dormirem sob um Mosquiteiro Tratado com Inseticida quando está calor</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6" name="Google Shape;666;p19"/>
          <p:cNvSpPr txBox="1"/>
          <p:nvPr/>
        </p:nvSpPr>
        <p:spPr>
          <a:xfrm>
            <a:off x="10220596" y="3328777"/>
            <a:ext cx="1743600" cy="1504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pt-BR" sz="1700" u="none" cap="none" strike="noStrike">
                <a:solidFill>
                  <a:srgbClr val="000000"/>
                </a:solidFill>
                <a:latin typeface="Calibri"/>
                <a:ea typeface="Calibri"/>
                <a:cs typeface="Calibri"/>
                <a:sym typeface="Calibri"/>
              </a:rPr>
              <a:t>Comunidade</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C000"/>
                </a:solidFill>
                <a:latin typeface="Calibri"/>
                <a:ea typeface="Calibri"/>
                <a:cs typeface="Calibri"/>
                <a:sym typeface="Calibri"/>
              </a:rPr>
              <a:t>63,9% mulheres e 67,3% homens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acreditam que pelo menos metade das pessoas da sua comunidade dormiu sob um Mosquiteiro Tratado com Inseticida na noite anterior</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7" name="Google Shape;667;p19"/>
          <p:cNvSpPr txBox="1"/>
          <p:nvPr/>
        </p:nvSpPr>
        <p:spPr>
          <a:xfrm>
            <a:off x="5817955" y="5030145"/>
            <a:ext cx="1395600"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Facilidade de utilização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C000"/>
                </a:solidFill>
                <a:latin typeface="Calibri"/>
                <a:ea typeface="Calibri"/>
                <a:cs typeface="Calibri"/>
                <a:sym typeface="Calibri"/>
              </a:rPr>
              <a:t>85,7% mulheres e 89,5% homens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acreditam que os Mosquiteiros Tratados com Inseticida são fáceis de usar</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8" name="Google Shape;668;p19"/>
          <p:cNvSpPr txBox="1"/>
          <p:nvPr/>
        </p:nvSpPr>
        <p:spPr>
          <a:xfrm>
            <a:off x="7468297" y="4881893"/>
            <a:ext cx="1743600" cy="1423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pt-BR" sz="1700" u="none" cap="none" strike="noStrike">
                <a:solidFill>
                  <a:srgbClr val="000000"/>
                </a:solidFill>
                <a:latin typeface="Calibri"/>
                <a:ea typeface="Calibri"/>
                <a:cs typeface="Calibri"/>
                <a:sym typeface="Calibri"/>
              </a:rPr>
              <a:t>Eficácia</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C000"/>
                </a:solidFill>
                <a:latin typeface="Calibri"/>
                <a:ea typeface="Calibri"/>
                <a:cs typeface="Calibri"/>
                <a:sym typeface="Calibri"/>
              </a:rPr>
              <a:t>36,7% mulheres e 36,3% homens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acreditam que a probabilidade de ter malária é a mesma quer durmam ou não sob um Mosquiteiro Tratado com Inseticida</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9" name="Google Shape;669;p19"/>
          <p:cNvSpPr txBox="1"/>
          <p:nvPr/>
        </p:nvSpPr>
        <p:spPr>
          <a:xfrm>
            <a:off x="9341616" y="4881895"/>
            <a:ext cx="1642500" cy="1423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pt-BR" sz="1700" u="none" cap="none" strike="noStrike">
                <a:solidFill>
                  <a:srgbClr val="000000"/>
                </a:solidFill>
                <a:latin typeface="Calibri"/>
                <a:ea typeface="Calibri"/>
                <a:cs typeface="Calibri"/>
                <a:sym typeface="Calibri"/>
              </a:rPr>
              <a:t>Auto-eficácia</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C000"/>
                </a:solidFill>
                <a:latin typeface="Calibri"/>
                <a:ea typeface="Calibri"/>
                <a:cs typeface="Calibri"/>
                <a:sym typeface="Calibri"/>
              </a:rPr>
              <a:t>91,3% mulheres e 90,9% homens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consideram que podem dormir sob um Mosquiteiro Tratado com Inseticida durante toda a noite, quando há muitos mosquitos</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0" name="Google Shape;670;p19"/>
          <p:cNvSpPr txBox="1"/>
          <p:nvPr/>
        </p:nvSpPr>
        <p:spPr>
          <a:xfrm>
            <a:off x="2151137" y="5031751"/>
            <a:ext cx="1395600"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Benefícios</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conhecer as vantagens de dormir sob um Mosquiteiro Tratado com Inseticida</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1" name="Google Shape;671;p19"/>
          <p:cNvSpPr txBox="1"/>
          <p:nvPr/>
        </p:nvSpPr>
        <p:spPr>
          <a:xfrm>
            <a:off x="317875" y="5007275"/>
            <a:ext cx="1395600" cy="811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Utilização</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saber como utilizar corretamente um Mosquiteiro Tratado com Inseticida</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2" name="Google Shape;672;p19"/>
          <p:cNvSpPr txBox="1"/>
          <p:nvPr>
            <p:ph type="title"/>
          </p:nvPr>
        </p:nvSpPr>
        <p:spPr>
          <a:xfrm>
            <a:off x="80015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Planos de comunicação específicos de intervenção</a:t>
            </a:r>
            <a:endParaRPr/>
          </a:p>
        </p:txBody>
      </p:sp>
      <p:sp>
        <p:nvSpPr>
          <p:cNvPr id="96" name="Google Shape;9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Intervenção: utilizar o </a:t>
            </a:r>
            <a:r>
              <a:rPr b="0" i="0" lang="pt-BR" sz="2800" u="sng" strike="noStrike">
                <a:solidFill>
                  <a:srgbClr val="0563C1"/>
                </a:solidFill>
                <a:latin typeface="Calibri"/>
                <a:ea typeface="Calibri"/>
                <a:cs typeface="Calibri"/>
                <a:sym typeface="Calibri"/>
                <a:hlinkClick r:id="rId3">
                  <a:extLst>
                    <a:ext uri="{A12FA001-AC4F-418D-AE19-62706E023703}">
                      <ahyp:hlinkClr val="tx"/>
                    </a:ext>
                  </a:extLst>
                </a:hlinkClick>
              </a:rPr>
              <a:t>resumo de dados</a:t>
            </a:r>
            <a:r>
              <a:rPr b="0" i="0" lang="pt-BR" sz="2800" u="none" strike="noStrike">
                <a:latin typeface="Calibri"/>
                <a:ea typeface="Calibri"/>
                <a:cs typeface="Calibri"/>
                <a:sym typeface="Calibri"/>
              </a:rPr>
              <a:t> de </a:t>
            </a:r>
            <a:r>
              <a:rPr b="1" i="0" lang="pt-BR" sz="2800" u="sng" strike="noStrike">
                <a:solidFill>
                  <a:srgbClr val="0563C1"/>
                </a:solidFill>
                <a:latin typeface="Calibri"/>
                <a:ea typeface="Calibri"/>
                <a:cs typeface="Calibri"/>
                <a:sym typeface="Calibri"/>
                <a:hlinkClick r:id="rId4">
                  <a:extLst>
                    <a:ext uri="{A12FA001-AC4F-418D-AE19-62706E023703}">
                      <ahyp:hlinkClr val="tx"/>
                    </a:ext>
                  </a:extLst>
                </a:hlinkClick>
              </a:rPr>
              <a:t>Utilização de Mosquiteiros Tratados com Inseticida </a:t>
            </a:r>
            <a:r>
              <a:rPr b="0" i="0" lang="pt-BR" sz="2800" u="none" strike="noStrike">
                <a:latin typeface="Calibri"/>
                <a:ea typeface="Calibri"/>
                <a:cs typeface="Calibri"/>
                <a:sym typeface="Calibri"/>
              </a:rPr>
              <a:t>para preencher caixas em cada um dos seguintes diapositivos (adicionar caixas e dados conforme estiverem disponíveis). Isto ajudará a desenvolver e a completar as secções </a:t>
            </a:r>
            <a:r>
              <a:rPr b="1" i="0" lang="pt-BR" sz="2800" u="none" strike="noStrike">
                <a:latin typeface="Calibri"/>
                <a:ea typeface="Calibri"/>
                <a:cs typeface="Calibri"/>
                <a:sym typeface="Calibri"/>
              </a:rPr>
              <a:t>análise da situação </a:t>
            </a:r>
            <a:r>
              <a:rPr b="0" i="0" lang="pt-BR" sz="2800" u="none" strike="noStrike">
                <a:latin typeface="Calibri"/>
                <a:ea typeface="Calibri"/>
                <a:cs typeface="Calibri"/>
                <a:sym typeface="Calibri"/>
              </a:rPr>
              <a:t>e </a:t>
            </a:r>
            <a:r>
              <a:rPr b="1" i="0" lang="pt-BR" sz="2800" u="none" strike="noStrike">
                <a:latin typeface="Calibri"/>
                <a:ea typeface="Calibri"/>
                <a:cs typeface="Calibri"/>
                <a:sym typeface="Calibri"/>
              </a:rPr>
              <a:t>análise comportamental </a:t>
            </a:r>
            <a:r>
              <a:rPr b="0" i="0" lang="pt-BR" sz="2800" u="none" strike="noStrike">
                <a:latin typeface="Calibri"/>
                <a:ea typeface="Calibri"/>
                <a:cs typeface="Calibri"/>
                <a:sym typeface="Calibri"/>
              </a:rPr>
              <a:t>da estratégia.</a:t>
            </a:r>
            <a:endParaRPr/>
          </a:p>
        </p:txBody>
      </p:sp>
      <p:sp>
        <p:nvSpPr>
          <p:cNvPr id="97" name="Google Shape;97;p2"/>
          <p:cNvSpPr/>
          <p:nvPr/>
        </p:nvSpPr>
        <p:spPr>
          <a:xfrm rot="5400000">
            <a:off x="2396382" y="4206473"/>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
          <p:cNvSpPr txBox="1"/>
          <p:nvPr/>
        </p:nvSpPr>
        <p:spPr>
          <a:xfrm>
            <a:off x="2751024" y="5097300"/>
            <a:ext cx="1295400" cy="79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sp>
        <p:nvSpPr>
          <p:cNvPr id="99" name="Google Shape;99;p2"/>
          <p:cNvSpPr/>
          <p:nvPr/>
        </p:nvSpPr>
        <p:spPr>
          <a:xfrm rot="5400000">
            <a:off x="4223989" y="4206473"/>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2"/>
          <p:cNvSpPr txBox="1"/>
          <p:nvPr/>
        </p:nvSpPr>
        <p:spPr>
          <a:xfrm>
            <a:off x="4645532" y="5097300"/>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 de quem sabe</a:t>
            </a:r>
            <a:endParaRPr b="0" i="0" sz="1200" u="none" cap="none" strike="noStrike">
              <a:solidFill>
                <a:srgbClr val="000000"/>
              </a:solidFill>
              <a:latin typeface="Arial"/>
              <a:ea typeface="Arial"/>
              <a:cs typeface="Arial"/>
              <a:sym typeface="Arial"/>
            </a:endParaRPr>
          </a:p>
        </p:txBody>
      </p:sp>
      <p:sp>
        <p:nvSpPr>
          <p:cNvPr id="101" name="Google Shape;101;p2"/>
          <p:cNvSpPr/>
          <p:nvPr/>
        </p:nvSpPr>
        <p:spPr>
          <a:xfrm rot="5400000">
            <a:off x="9710705" y="4201777"/>
            <a:ext cx="2004600" cy="1743600"/>
          </a:xfrm>
          <a:prstGeom prst="hexagon">
            <a:avLst>
              <a:gd fmla="val 28802" name="adj"/>
              <a:gd fmla="val 115470" name="vf"/>
            </a:avLst>
          </a:prstGeom>
          <a:solidFill>
            <a:srgbClr val="A5A5A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2"/>
          <p:cNvSpPr txBox="1"/>
          <p:nvPr/>
        </p:nvSpPr>
        <p:spPr>
          <a:xfrm>
            <a:off x="10085597" y="5097300"/>
            <a:ext cx="12549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Saúde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Morbidade e mortalidade</a:t>
            </a:r>
            <a:endParaRPr b="0" i="0" sz="1400" u="none" cap="none" strike="noStrike">
              <a:solidFill>
                <a:srgbClr val="000000"/>
              </a:solidFill>
              <a:latin typeface="Arial"/>
              <a:ea typeface="Arial"/>
              <a:cs typeface="Arial"/>
              <a:sym typeface="Arial"/>
            </a:endParaRPr>
          </a:p>
        </p:txBody>
      </p:sp>
      <p:sp>
        <p:nvSpPr>
          <p:cNvPr id="103" name="Google Shape;103;p2"/>
          <p:cNvSpPr/>
          <p:nvPr/>
        </p:nvSpPr>
        <p:spPr>
          <a:xfrm rot="5400000">
            <a:off x="6051598" y="4206473"/>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2"/>
          <p:cNvSpPr txBox="1"/>
          <p:nvPr/>
        </p:nvSpPr>
        <p:spPr>
          <a:xfrm>
            <a:off x="6473140" y="5097300"/>
            <a:ext cx="11616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Eficácia, risco, normas</a:t>
            </a:r>
            <a:endParaRPr b="0" i="0" sz="1400" u="none" cap="none" strike="noStrike">
              <a:solidFill>
                <a:srgbClr val="000000"/>
              </a:solidFill>
              <a:latin typeface="Arial"/>
              <a:ea typeface="Arial"/>
              <a:cs typeface="Arial"/>
              <a:sym typeface="Arial"/>
            </a:endParaRPr>
          </a:p>
        </p:txBody>
      </p:sp>
      <p:sp>
        <p:nvSpPr>
          <p:cNvPr id="105" name="Google Shape;105;p2"/>
          <p:cNvSpPr/>
          <p:nvPr/>
        </p:nvSpPr>
        <p:spPr>
          <a:xfrm rot="5400000">
            <a:off x="7879205" y="4206473"/>
            <a:ext cx="2004600"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2"/>
          <p:cNvSpPr txBox="1"/>
          <p:nvPr/>
        </p:nvSpPr>
        <p:spPr>
          <a:xfrm>
            <a:off x="8300748" y="5097300"/>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Comportamento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que pratica o comportamento</a:t>
            </a:r>
            <a:endParaRPr b="0" i="0" sz="1400" u="none" cap="none" strike="noStrike">
              <a:solidFill>
                <a:srgbClr val="000000"/>
              </a:solidFill>
              <a:latin typeface="Arial"/>
              <a:ea typeface="Arial"/>
              <a:cs typeface="Arial"/>
              <a:sym typeface="Arial"/>
            </a:endParaRPr>
          </a:p>
        </p:txBody>
      </p:sp>
      <p:grpSp>
        <p:nvGrpSpPr>
          <p:cNvPr id="107" name="Google Shape;107;p2"/>
          <p:cNvGrpSpPr/>
          <p:nvPr/>
        </p:nvGrpSpPr>
        <p:grpSpPr>
          <a:xfrm>
            <a:off x="6599312" y="4341428"/>
            <a:ext cx="909257" cy="685984"/>
            <a:chOff x="1001712" y="1679575"/>
            <a:chExt cx="1428751" cy="1077913"/>
          </a:xfrm>
        </p:grpSpPr>
        <p:sp>
          <p:nvSpPr>
            <p:cNvPr id="108" name="Google Shape;108;p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09" name="Google Shape;109;p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0" name="Google Shape;110;p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1" name="Google Shape;111;p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2" name="Google Shape;112;p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3" name="Google Shape;113;p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4" name="Google Shape;114;p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5" name="Google Shape;115;p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6" name="Google Shape;116;p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pic>
        <p:nvPicPr>
          <p:cNvPr id="117" name="Google Shape;117;p2"/>
          <p:cNvPicPr preferRelativeResize="0"/>
          <p:nvPr/>
        </p:nvPicPr>
        <p:blipFill rotWithShape="1">
          <a:blip r:embed="rId5">
            <a:alphaModFix/>
          </a:blip>
          <a:srcRect b="0" l="0" r="0" t="0"/>
          <a:stretch/>
        </p:blipFill>
        <p:spPr>
          <a:xfrm>
            <a:off x="3045346" y="4434978"/>
            <a:ext cx="706756" cy="498882"/>
          </a:xfrm>
          <a:prstGeom prst="rect">
            <a:avLst/>
          </a:prstGeom>
          <a:noFill/>
          <a:ln>
            <a:noFill/>
          </a:ln>
        </p:spPr>
      </p:pic>
      <p:grpSp>
        <p:nvGrpSpPr>
          <p:cNvPr id="118" name="Google Shape;118;p2"/>
          <p:cNvGrpSpPr/>
          <p:nvPr/>
        </p:nvGrpSpPr>
        <p:grpSpPr>
          <a:xfrm>
            <a:off x="5031124" y="4362383"/>
            <a:ext cx="390416" cy="644073"/>
            <a:chOff x="6531329" y="2691707"/>
            <a:chExt cx="444716" cy="733318"/>
          </a:xfrm>
        </p:grpSpPr>
        <p:sp>
          <p:nvSpPr>
            <p:cNvPr id="119" name="Google Shape;119;p2"/>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0" name="Google Shape;120;p2"/>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1" name="Google Shape;121;p2"/>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2" name="Google Shape;122;p2"/>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3" name="Google Shape;123;p2"/>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124" name="Google Shape;124;p2"/>
          <p:cNvGrpSpPr/>
          <p:nvPr/>
        </p:nvGrpSpPr>
        <p:grpSpPr>
          <a:xfrm flipH="1" rot="10800000">
            <a:off x="10434441" y="4416338"/>
            <a:ext cx="558957" cy="535290"/>
            <a:chOff x="3714" y="830"/>
            <a:chExt cx="199" cy="220"/>
          </a:xfrm>
        </p:grpSpPr>
        <p:sp>
          <p:nvSpPr>
            <p:cNvPr id="125" name="Google Shape;125;p2"/>
            <p:cNvSpPr/>
            <p:nvPr/>
          </p:nvSpPr>
          <p:spPr>
            <a:xfrm>
              <a:off x="3785" y="959"/>
              <a:ext cx="58" cy="91"/>
            </a:xfrm>
            <a:custGeom>
              <a:rect b="b" l="l" r="r" t="t"/>
              <a:pathLst>
                <a:path extrusionOk="0" h="864" w="536">
                  <a:moveTo>
                    <a:pt x="0" y="864"/>
                  </a:moveTo>
                  <a:lnTo>
                    <a:pt x="0" y="864"/>
                  </a:lnTo>
                  <a:lnTo>
                    <a:pt x="536" y="864"/>
                  </a:lnTo>
                  <a:lnTo>
                    <a:pt x="536" y="0"/>
                  </a:lnTo>
                  <a:lnTo>
                    <a:pt x="0" y="0"/>
                  </a:lnTo>
                  <a:lnTo>
                    <a:pt x="0" y="864"/>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6" name="Google Shape;126;p2"/>
            <p:cNvSpPr/>
            <p:nvPr/>
          </p:nvSpPr>
          <p:spPr>
            <a:xfrm>
              <a:off x="3715" y="1005"/>
              <a:ext cx="58" cy="45"/>
            </a:xfrm>
            <a:custGeom>
              <a:rect b="b" l="l" r="r" t="t"/>
              <a:pathLst>
                <a:path extrusionOk="0" h="432" w="536">
                  <a:moveTo>
                    <a:pt x="0" y="432"/>
                  </a:moveTo>
                  <a:lnTo>
                    <a:pt x="0" y="432"/>
                  </a:lnTo>
                  <a:lnTo>
                    <a:pt x="536" y="432"/>
                  </a:lnTo>
                  <a:lnTo>
                    <a:pt x="536" y="0"/>
                  </a:lnTo>
                  <a:lnTo>
                    <a:pt x="0" y="0"/>
                  </a:lnTo>
                  <a:lnTo>
                    <a:pt x="0" y="432"/>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7" name="Google Shape;127;p2"/>
            <p:cNvSpPr/>
            <p:nvPr/>
          </p:nvSpPr>
          <p:spPr>
            <a:xfrm>
              <a:off x="3714" y="830"/>
              <a:ext cx="144" cy="142"/>
            </a:xfrm>
            <a:custGeom>
              <a:rect b="b" l="l" r="r" t="t"/>
              <a:pathLst>
                <a:path extrusionOk="0" h="1353" w="1368">
                  <a:moveTo>
                    <a:pt x="1368" y="0"/>
                  </a:moveTo>
                  <a:lnTo>
                    <a:pt x="1368" y="0"/>
                  </a:lnTo>
                  <a:lnTo>
                    <a:pt x="851" y="0"/>
                  </a:lnTo>
                  <a:lnTo>
                    <a:pt x="982" y="133"/>
                  </a:lnTo>
                  <a:lnTo>
                    <a:pt x="12" y="1286"/>
                  </a:lnTo>
                  <a:cubicBezTo>
                    <a:pt x="0" y="1300"/>
                    <a:pt x="0" y="1320"/>
                    <a:pt x="11" y="1335"/>
                  </a:cubicBezTo>
                  <a:cubicBezTo>
                    <a:pt x="25" y="1351"/>
                    <a:pt x="48" y="1353"/>
                    <a:pt x="65" y="1340"/>
                  </a:cubicBezTo>
                  <a:lnTo>
                    <a:pt x="1236" y="389"/>
                  </a:lnTo>
                  <a:lnTo>
                    <a:pt x="1368" y="521"/>
                  </a:lnTo>
                  <a:lnTo>
                    <a:pt x="1368" y="0"/>
                  </a:lnTo>
                  <a:lnTo>
                    <a:pt x="1368" y="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8" name="Google Shape;128;p2"/>
            <p:cNvSpPr/>
            <p:nvPr/>
          </p:nvSpPr>
          <p:spPr>
            <a:xfrm>
              <a:off x="3855" y="914"/>
              <a:ext cx="58" cy="135"/>
            </a:xfrm>
            <a:custGeom>
              <a:rect b="b" l="l" r="r" t="t"/>
              <a:pathLst>
                <a:path extrusionOk="0" h="1290" w="536">
                  <a:moveTo>
                    <a:pt x="0" y="1290"/>
                  </a:moveTo>
                  <a:lnTo>
                    <a:pt x="0" y="1290"/>
                  </a:lnTo>
                  <a:lnTo>
                    <a:pt x="536" y="1290"/>
                  </a:lnTo>
                  <a:lnTo>
                    <a:pt x="536" y="0"/>
                  </a:lnTo>
                  <a:lnTo>
                    <a:pt x="0" y="0"/>
                  </a:lnTo>
                  <a:lnTo>
                    <a:pt x="0" y="129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29" name="Google Shape;129;p2"/>
          <p:cNvGrpSpPr/>
          <p:nvPr/>
        </p:nvGrpSpPr>
        <p:grpSpPr>
          <a:xfrm>
            <a:off x="8469557" y="4450402"/>
            <a:ext cx="824055" cy="468068"/>
            <a:chOff x="8048288" y="1753515"/>
            <a:chExt cx="1162770" cy="660460"/>
          </a:xfrm>
        </p:grpSpPr>
        <p:sp>
          <p:nvSpPr>
            <p:cNvPr id="130" name="Google Shape;130;p2"/>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131" name="Google Shape;131;p2"/>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132" name="Google Shape;132;p2"/>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133" name="Google Shape;133;p2"/>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134" name="Google Shape;134;p2"/>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135" name="Google Shape;135;p2"/>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136" name="Google Shape;136;p2"/>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7" name="Google Shape;137;p2"/>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8" name="Google Shape;138;p2"/>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9" name="Google Shape;139;p2"/>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40" name="Google Shape;140;p2"/>
          <p:cNvGrpSpPr/>
          <p:nvPr/>
        </p:nvGrpSpPr>
        <p:grpSpPr>
          <a:xfrm rot="5400000">
            <a:off x="7812860" y="4926384"/>
            <a:ext cx="309904" cy="309904"/>
            <a:chOff x="5608915" y="627534"/>
            <a:chExt cx="501300" cy="501300"/>
          </a:xfrm>
        </p:grpSpPr>
        <p:sp>
          <p:nvSpPr>
            <p:cNvPr id="141" name="Google Shape;141;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2" name="Google Shape;142;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3" name="Google Shape;143;p2"/>
          <p:cNvGrpSpPr/>
          <p:nvPr/>
        </p:nvGrpSpPr>
        <p:grpSpPr>
          <a:xfrm rot="5400000">
            <a:off x="9637345" y="4926384"/>
            <a:ext cx="309904" cy="309904"/>
            <a:chOff x="5608915" y="627534"/>
            <a:chExt cx="501300" cy="501300"/>
          </a:xfrm>
        </p:grpSpPr>
        <p:sp>
          <p:nvSpPr>
            <p:cNvPr id="144" name="Google Shape;144;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5" name="Google Shape;145;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6" name="Google Shape;146;p2"/>
          <p:cNvGrpSpPr/>
          <p:nvPr/>
        </p:nvGrpSpPr>
        <p:grpSpPr>
          <a:xfrm rot="5400000">
            <a:off x="5985252" y="4926384"/>
            <a:ext cx="309904" cy="309904"/>
            <a:chOff x="5608915" y="627534"/>
            <a:chExt cx="501300" cy="501300"/>
          </a:xfrm>
        </p:grpSpPr>
        <p:sp>
          <p:nvSpPr>
            <p:cNvPr id="147" name="Google Shape;147;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8" name="Google Shape;148;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9" name="Google Shape;149;p2"/>
          <p:cNvGrpSpPr/>
          <p:nvPr/>
        </p:nvGrpSpPr>
        <p:grpSpPr>
          <a:xfrm rot="5400000">
            <a:off x="4150256" y="4926384"/>
            <a:ext cx="309904" cy="309904"/>
            <a:chOff x="5608915" y="627534"/>
            <a:chExt cx="501300" cy="501300"/>
          </a:xfrm>
        </p:grpSpPr>
        <p:sp>
          <p:nvSpPr>
            <p:cNvPr id="150" name="Google Shape;150;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1" name="Google Shape;151;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2" name="Google Shape;152;p2"/>
          <p:cNvSpPr/>
          <p:nvPr/>
        </p:nvSpPr>
        <p:spPr>
          <a:xfrm rot="5400000">
            <a:off x="571281" y="420177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2"/>
          <p:cNvSpPr txBox="1"/>
          <p:nvPr/>
        </p:nvSpPr>
        <p:spPr>
          <a:xfrm>
            <a:off x="946174" y="5097300"/>
            <a:ext cx="12549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 com acesso </a:t>
            </a:r>
            <a:endParaRPr b="0" i="0" sz="1400" u="none" cap="none" strike="noStrike">
              <a:solidFill>
                <a:srgbClr val="000000"/>
              </a:solidFill>
              <a:latin typeface="Arial"/>
              <a:ea typeface="Arial"/>
              <a:cs typeface="Arial"/>
              <a:sym typeface="Arial"/>
            </a:endParaRPr>
          </a:p>
        </p:txBody>
      </p:sp>
      <p:grpSp>
        <p:nvGrpSpPr>
          <p:cNvPr id="154" name="Google Shape;154;p2"/>
          <p:cNvGrpSpPr/>
          <p:nvPr/>
        </p:nvGrpSpPr>
        <p:grpSpPr>
          <a:xfrm rot="5400000">
            <a:off x="2306241" y="4926384"/>
            <a:ext cx="309904" cy="309904"/>
            <a:chOff x="5608915" y="627534"/>
            <a:chExt cx="501300" cy="501300"/>
          </a:xfrm>
        </p:grpSpPr>
        <p:sp>
          <p:nvSpPr>
            <p:cNvPr id="155" name="Google Shape;155;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6" name="Google Shape;156;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7" name="Google Shape;157;p2"/>
          <p:cNvSpPr/>
          <p:nvPr/>
        </p:nvSpPr>
        <p:spPr>
          <a:xfrm>
            <a:off x="1301324" y="4392234"/>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t/>
            </a:r>
            <a:endParaRPr/>
          </a:p>
        </p:txBody>
      </p:sp>
      <p:graphicFrame>
        <p:nvGraphicFramePr>
          <p:cNvPr id="678" name="Google Shape;678;p20"/>
          <p:cNvGraphicFramePr/>
          <p:nvPr/>
        </p:nvGraphicFramePr>
        <p:xfrm>
          <a:off x="349623" y="403412"/>
          <a:ext cx="3000000" cy="3000000"/>
        </p:xfrm>
        <a:graphic>
          <a:graphicData uri="http://schemas.openxmlformats.org/drawingml/2006/table">
            <a:tbl>
              <a:tblPr>
                <a:noFill/>
                <a:tableStyleId>{78D413BA-E59F-4D51-8704-89B234F41C1E}</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Faça aqui um resumo narrativo dos seus dados e cole-os no modelo estratégico da secção de análise comportamental de Utilização de Mosquiteiros Tratados com Inseticida</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comportamental: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sp>
        <p:nvSpPr>
          <p:cNvPr id="685" name="Google Shape;685;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b="0" i="0" lang="pt-BR" sz="2800" u="none" strike="noStrike">
                <a:latin typeface="Calibri"/>
                <a:ea typeface="Calibri"/>
                <a:cs typeface="Calibri"/>
                <a:sym typeface="Calibri"/>
              </a:rPr>
              <a:t>Uma </a:t>
            </a:r>
            <a:r>
              <a:rPr b="1" i="0" lang="pt-BR" sz="2800" u="none" strike="noStrike">
                <a:latin typeface="Calibri"/>
                <a:ea typeface="Calibri"/>
                <a:cs typeface="Calibri"/>
                <a:sym typeface="Calibri"/>
              </a:rPr>
              <a:t>análise do público </a:t>
            </a:r>
            <a:r>
              <a:rPr b="0" i="0" lang="pt-BR" sz="2800" u="none" strike="noStrike">
                <a:latin typeface="Calibri"/>
                <a:ea typeface="Calibri"/>
                <a:cs typeface="Calibri"/>
                <a:sym typeface="Calibri"/>
              </a:rPr>
              <a:t>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a:t>
            </a:r>
            <a:endParaRPr/>
          </a:p>
          <a:p>
            <a:pPr indent="-228600" lvl="0" marL="228600" rtl="0" algn="l">
              <a:lnSpc>
                <a:spcPct val="80000"/>
              </a:lnSpc>
              <a:spcBef>
                <a:spcPts val="1000"/>
              </a:spcBef>
              <a:spcAft>
                <a:spcPts val="0"/>
              </a:spcAft>
              <a:buClr>
                <a:schemeClr val="dk1"/>
              </a:buClr>
              <a:buSzPts val="2800"/>
              <a:buChar char="•"/>
            </a:pPr>
            <a:r>
              <a:rPr b="1" i="0" lang="pt-BR" sz="2800" u="none" strike="noStrike">
                <a:latin typeface="Calibri"/>
                <a:ea typeface="Calibri"/>
                <a:cs typeface="Calibri"/>
                <a:sym typeface="Calibri"/>
              </a:rPr>
              <a:t>As abordagens estratégicas </a:t>
            </a:r>
            <a:r>
              <a:rPr b="0" i="0" lang="pt-BR" sz="2800" u="none" strike="noStrike">
                <a:latin typeface="Calibri"/>
                <a:ea typeface="Calibri"/>
                <a:cs typeface="Calibri"/>
                <a:sym typeface="Calibri"/>
              </a:rPr>
              <a:t>devem descrever a melhor forma de alcançar e influenciar cada audiência. Seguindo o modelo socioecológico, utilizar a análise do público para especificar como atingir e influenciar cada público a nível estrutural, social e individual.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graphicFrame>
        <p:nvGraphicFramePr>
          <p:cNvPr id="691" name="Google Shape;691;p22"/>
          <p:cNvGraphicFramePr/>
          <p:nvPr/>
        </p:nvGraphicFramePr>
        <p:xfrm>
          <a:off x="838200" y="1593469"/>
          <a:ext cx="3000000" cy="3000000"/>
        </p:xfrm>
        <a:graphic>
          <a:graphicData uri="http://schemas.openxmlformats.org/drawingml/2006/table">
            <a:tbl>
              <a:tblPr>
                <a:noFill/>
                <a:tableStyleId>{78D413BA-E59F-4D51-8704-89B234F41C1E}</a:tableStyleId>
              </a:tblPr>
              <a:tblGrid>
                <a:gridCol w="10515600"/>
              </a:tblGrid>
              <a:tr h="398675">
                <a:tc>
                  <a:txBody>
                    <a:bodyPr/>
                    <a:lstStyle/>
                    <a:p>
                      <a:pPr indent="0" lvl="0" marL="0" marR="0" rtl="0" algn="ctr">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do público de Utilização de Mosquiteiros Tratados com Inseticida</a:t>
                      </a:r>
                      <a:endParaRPr sz="1100" u="none" cap="none" strike="noStrike">
                        <a:latin typeface="Arial"/>
                        <a:ea typeface="Arial"/>
                        <a:cs typeface="Arial"/>
                        <a:sym typeface="Arial"/>
                      </a:endParaRPr>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t/>
                      </a:r>
                      <a:endParaRPr sz="1100" u="none" cap="none" strike="noStrike"/>
                    </a:p>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Análise do público: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t/>
                      </a:r>
                      <a:endParaRPr b="1" sz="11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Abordagens de comunicação estratégica: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txBody>
                  <a:tcPr marT="63500" marB="63500" marR="38100" marL="50800"/>
                </a:tc>
              </a:tr>
              <a:tr h="529650">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t>
                      </a:r>
                      <a:r>
                        <a:rPr b="1" i="0" lang="pt-BR" sz="1100" u="none" cap="none" strike="noStrike">
                          <a:latin typeface="Arial"/>
                          <a:ea typeface="Arial"/>
                          <a:cs typeface="Arial"/>
                          <a:sym typeface="Arial"/>
                        </a:rPr>
                        <a:t>Quando apropriado) Considerações sobre transmissão baixa, muito baixa, e zero:</a:t>
                      </a:r>
                      <a:endParaRPr b="1"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6" name="Shape 696"/>
        <p:cNvGrpSpPr/>
        <p:nvPr/>
      </p:nvGrpSpPr>
      <p:grpSpPr>
        <a:xfrm>
          <a:off x="0" y="0"/>
          <a:ext cx="0" cy="0"/>
          <a:chOff x="0" y="0"/>
          <a:chExt cx="0" cy="0"/>
        </a:xfrm>
      </p:grpSpPr>
      <p:sp>
        <p:nvSpPr>
          <p:cNvPr id="697" name="Google Shape;697;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Planos de comunicação específicos do comportamento</a:t>
            </a:r>
            <a:endParaRPr/>
          </a:p>
        </p:txBody>
      </p:sp>
      <p:sp>
        <p:nvSpPr>
          <p:cNvPr id="698" name="Google Shape;698;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Cada plano específico de intervenção deve conter </a:t>
            </a:r>
            <a:r>
              <a:rPr b="1" i="0" lang="pt-BR" sz="2800" u="none" strike="noStrike">
                <a:latin typeface="Calibri"/>
                <a:ea typeface="Calibri"/>
                <a:cs typeface="Calibri"/>
                <a:sym typeface="Calibri"/>
              </a:rPr>
              <a:t>planos específicos de comportamento</a:t>
            </a:r>
            <a:r>
              <a:rPr b="0" i="0" lang="pt-BR" sz="2800" u="none" strike="noStrike">
                <a:latin typeface="Calibri"/>
                <a:ea typeface="Calibri"/>
                <a:cs typeface="Calibri"/>
                <a:sym typeface="Calibri"/>
              </a:rPr>
              <a:t>, que abordem objetivos comportamentais específicos. Um objetivo comportamental articula que comportamento deve ser mudado. Os objetivos comportamentais medem um único comportamento e especificam o público cujo comportamento se espera que mude.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3" name="Shape 703"/>
        <p:cNvGrpSpPr/>
        <p:nvPr/>
      </p:nvGrpSpPr>
      <p:grpSpPr>
        <a:xfrm>
          <a:off x="0" y="0"/>
          <a:ext cx="0" cy="0"/>
          <a:chOff x="0" y="0"/>
          <a:chExt cx="0" cy="0"/>
        </a:xfrm>
      </p:grpSpPr>
      <p:sp>
        <p:nvSpPr>
          <p:cNvPr id="704" name="Google Shape;70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Utilização de Mosquiteiros Tratados com Inseticida n.º 1 [enumerar aqui]</a:t>
            </a:r>
            <a:endParaRPr/>
          </a:p>
        </p:txBody>
      </p:sp>
      <p:graphicFrame>
        <p:nvGraphicFramePr>
          <p:cNvPr id="705" name="Google Shape;705;p24"/>
          <p:cNvGraphicFramePr/>
          <p:nvPr/>
        </p:nvGraphicFramePr>
        <p:xfrm>
          <a:off x="986954" y="2395120"/>
          <a:ext cx="3000000" cy="3000000"/>
        </p:xfrm>
        <a:graphic>
          <a:graphicData uri="http://schemas.openxmlformats.org/drawingml/2006/table">
            <a:tbl>
              <a:tblPr>
                <a:noFill/>
                <a:tableStyleId>{78D413BA-E59F-4D51-8704-89B234F41C1E}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9" name="Shape 709"/>
        <p:cNvGrpSpPr/>
        <p:nvPr/>
      </p:nvGrpSpPr>
      <p:grpSpPr>
        <a:xfrm>
          <a:off x="0" y="0"/>
          <a:ext cx="0" cy="0"/>
          <a:chOff x="0" y="0"/>
          <a:chExt cx="0" cy="0"/>
        </a:xfrm>
      </p:grpSpPr>
      <p:sp>
        <p:nvSpPr>
          <p:cNvPr id="710" name="Google Shape;71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Utilização de Mosquiteiros Tratados com Inseticida n.º 2 [enumerar aqui]</a:t>
            </a:r>
            <a:endParaRPr/>
          </a:p>
        </p:txBody>
      </p:sp>
      <p:graphicFrame>
        <p:nvGraphicFramePr>
          <p:cNvPr id="711" name="Google Shape;711;p25"/>
          <p:cNvGraphicFramePr/>
          <p:nvPr/>
        </p:nvGraphicFramePr>
        <p:xfrm>
          <a:off x="929879" y="2395095"/>
          <a:ext cx="3000000" cy="3000000"/>
        </p:xfrm>
        <a:graphic>
          <a:graphicData uri="http://schemas.openxmlformats.org/drawingml/2006/table">
            <a:tbl>
              <a:tblPr>
                <a:noFill/>
                <a:tableStyleId>{78D413BA-E59F-4D51-8704-89B234F41C1E}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Utilização de Mosquiteiros Tratados com Inseticida n.º 3 [enumerar aqui]</a:t>
            </a:r>
            <a:endParaRPr/>
          </a:p>
        </p:txBody>
      </p:sp>
      <p:graphicFrame>
        <p:nvGraphicFramePr>
          <p:cNvPr id="717" name="Google Shape;717;p26"/>
          <p:cNvGraphicFramePr/>
          <p:nvPr/>
        </p:nvGraphicFramePr>
        <p:xfrm>
          <a:off x="986954" y="2404620"/>
          <a:ext cx="3000000" cy="3000000"/>
        </p:xfrm>
        <a:graphic>
          <a:graphicData uri="http://schemas.openxmlformats.org/drawingml/2006/table">
            <a:tbl>
              <a:tblPr>
                <a:noFill/>
                <a:tableStyleId>{78D413BA-E59F-4D51-8704-89B234F41C1E}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descr="In-Brief&#10;" id="162" name="Google Shape;162;p3"/>
          <p:cNvSpPr/>
          <p:nvPr/>
        </p:nvSpPr>
        <p:spPr>
          <a:xfrm>
            <a:off x="4927493" y="2981524"/>
            <a:ext cx="2119242" cy="1826932"/>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que têm conhecimentos corretos sobre...</a:t>
            </a:r>
            <a:endParaRPr b="0" i="0" sz="1400" u="none" cap="none" strike="noStrike">
              <a:solidFill>
                <a:srgbClr val="000000"/>
              </a:solidFill>
              <a:latin typeface="Arial"/>
              <a:ea typeface="Arial"/>
              <a:cs typeface="Arial"/>
              <a:sym typeface="Arial"/>
            </a:endParaRPr>
          </a:p>
        </p:txBody>
      </p:sp>
      <p:sp>
        <p:nvSpPr>
          <p:cNvPr id="163" name="Google Shape;163;p3"/>
          <p:cNvSpPr txBox="1"/>
          <p:nvPr/>
        </p:nvSpPr>
        <p:spPr>
          <a:xfrm>
            <a:off x="3804102" y="1610011"/>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sp>
        <p:nvSpPr>
          <p:cNvPr descr="In-Brief&#10;" id="164" name="Google Shape;164;p3"/>
          <p:cNvSpPr/>
          <p:nvPr/>
        </p:nvSpPr>
        <p:spPr>
          <a:xfrm>
            <a:off x="3241066" y="2068058"/>
            <a:ext cx="2119242" cy="1826932"/>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quem já ouviu mensagens ou informações sobre...</a:t>
            </a:r>
            <a:endParaRPr b="0" i="0" sz="1400" u="none" cap="none" strike="noStrike">
              <a:solidFill>
                <a:srgbClr val="000000"/>
              </a:solidFill>
              <a:latin typeface="Arial"/>
              <a:ea typeface="Arial"/>
              <a:cs typeface="Arial"/>
              <a:sym typeface="Arial"/>
            </a:endParaRPr>
          </a:p>
        </p:txBody>
      </p:sp>
      <p:sp>
        <p:nvSpPr>
          <p:cNvPr descr="In-Brief&#10;" id="165" name="Google Shape;165;p3"/>
          <p:cNvSpPr/>
          <p:nvPr/>
        </p:nvSpPr>
        <p:spPr>
          <a:xfrm>
            <a:off x="6635349" y="2068057"/>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prestadores de cuidados que...</a:t>
            </a:r>
            <a:endParaRPr b="0" i="0" sz="1400" u="none" cap="none" strike="noStrike">
              <a:solidFill>
                <a:srgbClr val="000000"/>
              </a:solidFill>
              <a:latin typeface="Arial"/>
              <a:ea typeface="Arial"/>
              <a:cs typeface="Arial"/>
              <a:sym typeface="Arial"/>
            </a:endParaRPr>
          </a:p>
        </p:txBody>
      </p:sp>
      <p:sp>
        <p:nvSpPr>
          <p:cNvPr id="166" name="Google Shape;166;p3"/>
          <p:cNvSpPr txBox="1"/>
          <p:nvPr/>
        </p:nvSpPr>
        <p:spPr>
          <a:xfrm>
            <a:off x="8229672" y="2151281"/>
            <a:ext cx="2369874"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Comunidade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Comportamentos</a:t>
            </a:r>
            <a:endParaRPr b="0" i="0" sz="1400" u="none" cap="none" strike="noStrike">
              <a:solidFill>
                <a:srgbClr val="000000"/>
              </a:solidFill>
              <a:latin typeface="Arial"/>
              <a:ea typeface="Arial"/>
              <a:cs typeface="Arial"/>
              <a:sym typeface="Arial"/>
            </a:endParaRPr>
          </a:p>
        </p:txBody>
      </p:sp>
      <p:sp>
        <p:nvSpPr>
          <p:cNvPr id="167" name="Google Shape;167;p3"/>
          <p:cNvSpPr txBox="1"/>
          <p:nvPr/>
        </p:nvSpPr>
        <p:spPr>
          <a:xfrm>
            <a:off x="7116778" y="1113700"/>
            <a:ext cx="1304185"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Atitudes, Eficácia, Normas</a:t>
            </a:r>
            <a:endParaRPr b="0" i="0" sz="1400" u="none" cap="none" strike="noStrike">
              <a:solidFill>
                <a:srgbClr val="000000"/>
              </a:solidFill>
              <a:latin typeface="Arial"/>
              <a:ea typeface="Arial"/>
              <a:cs typeface="Arial"/>
              <a:sym typeface="Arial"/>
            </a:endParaRPr>
          </a:p>
        </p:txBody>
      </p:sp>
      <p:sp>
        <p:nvSpPr>
          <p:cNvPr id="168" name="Google Shape;168;p3"/>
          <p:cNvSpPr txBox="1"/>
          <p:nvPr/>
        </p:nvSpPr>
        <p:spPr>
          <a:xfrm>
            <a:off x="5434309" y="2574969"/>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Conhecimento</a:t>
            </a:r>
            <a:endParaRPr b="0" i="0" sz="1400" u="none" cap="none" strike="noStrike">
              <a:solidFill>
                <a:srgbClr val="000000"/>
              </a:solidFill>
              <a:latin typeface="Arial"/>
              <a:ea typeface="Arial"/>
              <a:cs typeface="Arial"/>
              <a:sym typeface="Arial"/>
            </a:endParaRPr>
          </a:p>
        </p:txBody>
      </p:sp>
      <p:sp>
        <p:nvSpPr>
          <p:cNvPr descr="In-Brief&#10;" id="169" name="Google Shape;169;p3"/>
          <p:cNvSpPr/>
          <p:nvPr/>
        </p:nvSpPr>
        <p:spPr>
          <a:xfrm>
            <a:off x="8334329" y="2997037"/>
            <a:ext cx="2119242" cy="1826932"/>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todos os membros do agregado familiar que...</a:t>
            </a:r>
            <a:endParaRPr b="0" i="0" sz="1400" u="none" cap="none" strike="noStrike">
              <a:solidFill>
                <a:srgbClr val="000000"/>
              </a:solidFill>
              <a:latin typeface="Arial"/>
              <a:ea typeface="Arial"/>
              <a:cs typeface="Arial"/>
              <a:sym typeface="Arial"/>
            </a:endParaRPr>
          </a:p>
        </p:txBody>
      </p:sp>
      <p:sp>
        <p:nvSpPr>
          <p:cNvPr id="170" name="Google Shape;170;p3"/>
          <p:cNvSpPr txBox="1"/>
          <p:nvPr>
            <p:ph type="title"/>
          </p:nvPr>
        </p:nvSpPr>
        <p:spPr>
          <a:xfrm>
            <a:off x="914400" y="279961"/>
            <a:ext cx="10363200" cy="81756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Utilização de Mosquiteiros Tratados com Inseticida</a:t>
            </a:r>
            <a:endParaRPr/>
          </a:p>
        </p:txBody>
      </p:sp>
      <p:sp>
        <p:nvSpPr>
          <p:cNvPr descr="In-Brief&#10;" id="171" name="Google Shape;171;p3"/>
          <p:cNvSpPr/>
          <p:nvPr/>
        </p:nvSpPr>
        <p:spPr>
          <a:xfrm>
            <a:off x="1553089" y="2997037"/>
            <a:ext cx="2119242" cy="1826932"/>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000000"/>
                </a:solidFill>
                <a:latin typeface="Calibri"/>
                <a:ea typeface="Calibri"/>
                <a:cs typeface="Calibri"/>
                <a:sym typeface="Calibri"/>
              </a:rPr>
              <a:t>% que têm acesso a...</a:t>
            </a:r>
            <a:endParaRPr b="0" i="0" sz="1400" u="none" cap="none" strike="noStrike">
              <a:solidFill>
                <a:srgbClr val="000000"/>
              </a:solidFill>
              <a:latin typeface="Arial"/>
              <a:ea typeface="Arial"/>
              <a:cs typeface="Arial"/>
              <a:sym typeface="Arial"/>
            </a:endParaRPr>
          </a:p>
        </p:txBody>
      </p:sp>
      <p:sp>
        <p:nvSpPr>
          <p:cNvPr id="172" name="Google Shape;172;p3"/>
          <p:cNvSpPr txBox="1"/>
          <p:nvPr/>
        </p:nvSpPr>
        <p:spPr>
          <a:xfrm>
            <a:off x="1965056" y="2634144"/>
            <a:ext cx="130418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173" name="Google Shape;173;p3"/>
          <p:cNvSpPr txBox="1"/>
          <p:nvPr/>
        </p:nvSpPr>
        <p:spPr>
          <a:xfrm>
            <a:off x="584412" y="5612716"/>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e </a:t>
            </a: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Enquanto o acesso, exposição, conhecimento, atitudes, eficácia e normas serão descritos na análise comportamental, os comportamentos reais serão descritos na análise da situação (utilizar dados do resumo de dados de gestão de casos de malária para completar os seguintes diapositivos)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situacional</a:t>
            </a:r>
            <a:endParaRPr/>
          </a:p>
        </p:txBody>
      </p:sp>
      <p:sp>
        <p:nvSpPr>
          <p:cNvPr id="179" name="Google Shape;17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As estratégias da Mudança Social e Comportamental contra a malária devem incluir uma análise da situação para cada intervenção. Estas análises de situação devem incluir dados quantitativos e qualitativos que descrevam quem é afetado e o grau de gravidade (em que medida) por quais problemas.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5"/>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5"/>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7" name="Google Shape;187;p5"/>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5"/>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9" name="Google Shape;189;p5"/>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5"/>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191" name="Google Shape;191;p5"/>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5"/>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93" name="Google Shape;193;p5"/>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5"/>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195" name="Google Shape;195;p5"/>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utilizar o resumo de dados de Utilização de Mosquiteiros Tratados com Inseticida (secção de comportamentos) para preencher estas caixas (acrescentar caixas conforme necessário). Será utilizado um resumo narrativo para completar a estratégia de análise de </a:t>
            </a:r>
            <a:r>
              <a:rPr b="0" i="0" lang="pt-BR" sz="1800" u="sng" cap="none" strike="noStrike">
                <a:solidFill>
                  <a:srgbClr val="000000"/>
                </a:solidFill>
                <a:latin typeface="Calibri"/>
                <a:ea typeface="Calibri"/>
                <a:cs typeface="Calibri"/>
                <a:sym typeface="Calibri"/>
              </a:rPr>
              <a:t>situação </a:t>
            </a:r>
            <a:r>
              <a:rPr b="1" i="0" lang="pt-BR" sz="1800" u="none" cap="none" strike="noStrike">
                <a:solidFill>
                  <a:srgbClr val="000000"/>
                </a:solidFill>
                <a:latin typeface="Calibri"/>
                <a:ea typeface="Calibri"/>
                <a:cs typeface="Calibri"/>
                <a:sym typeface="Calibri"/>
              </a:rPr>
              <a:t>Utilização de Mosquiteiros Tratados com Inseticida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96" name="Google Shape;196;p5"/>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5"/>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198" name="Google Shape;198;p5"/>
          <p:cNvSpPr/>
          <p:nvPr/>
        </p:nvSpPr>
        <p:spPr>
          <a:xfrm rot="5400000">
            <a:off x="4792477" y="2199889"/>
            <a:ext cx="2004740" cy="1743515"/>
          </a:xfrm>
          <a:prstGeom prst="hexagon">
            <a:avLst>
              <a:gd fmla="val 28802" name="adj"/>
              <a:gd fmla="val 115470" name="vf"/>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5"/>
          <p:cNvSpPr txBox="1"/>
          <p:nvPr/>
        </p:nvSpPr>
        <p:spPr>
          <a:xfrm>
            <a:off x="4553025" y="2569900"/>
            <a:ext cx="18228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Comportamento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que pratica o comportamento</a:t>
            </a:r>
            <a:endParaRPr b="0" i="0" sz="1400" u="none" cap="none" strike="noStrike">
              <a:solidFill>
                <a:srgbClr val="000000"/>
              </a:solidFill>
              <a:latin typeface="Arial"/>
              <a:ea typeface="Arial"/>
              <a:cs typeface="Arial"/>
              <a:sym typeface="Arial"/>
            </a:endParaRPr>
          </a:p>
        </p:txBody>
      </p:sp>
      <p:grpSp>
        <p:nvGrpSpPr>
          <p:cNvPr id="200" name="Google Shape;200;p5"/>
          <p:cNvGrpSpPr/>
          <p:nvPr/>
        </p:nvGrpSpPr>
        <p:grpSpPr>
          <a:xfrm>
            <a:off x="5397907" y="3284277"/>
            <a:ext cx="824055" cy="468068"/>
            <a:chOff x="8048288" y="1753515"/>
            <a:chExt cx="1162770" cy="660460"/>
          </a:xfrm>
        </p:grpSpPr>
        <p:sp>
          <p:nvSpPr>
            <p:cNvPr id="201" name="Google Shape;201;p5"/>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202" name="Google Shape;202;p5"/>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203" name="Google Shape;203;p5"/>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204" name="Google Shape;204;p5"/>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205" name="Google Shape;205;p5"/>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206" name="Google Shape;206;p5"/>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207" name="Google Shape;207;p5"/>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08" name="Google Shape;208;p5"/>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09" name="Google Shape;209;p5"/>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10" name="Google Shape;210;p5"/>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2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graphicFrame>
        <p:nvGraphicFramePr>
          <p:cNvPr id="216" name="Google Shape;216;p6"/>
          <p:cNvGraphicFramePr/>
          <p:nvPr/>
        </p:nvGraphicFramePr>
        <p:xfrm>
          <a:off x="349623" y="403412"/>
          <a:ext cx="3000000" cy="3000000"/>
        </p:xfrm>
        <a:graphic>
          <a:graphicData uri="http://schemas.openxmlformats.org/drawingml/2006/table">
            <a:tbl>
              <a:tblPr>
                <a:noFill/>
                <a:tableStyleId>{78D413BA-E59F-4D51-8704-89B234F41C1E}</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Faça aqui um resumo narrativo dos seus dados e cole-os na secção da análise situacional do modelo estratégico</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situacional: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comportamental</a:t>
            </a:r>
            <a:endParaRPr/>
          </a:p>
        </p:txBody>
      </p:sp>
      <p:sp>
        <p:nvSpPr>
          <p:cNvPr id="223" name="Google Shape;2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b="0" i="0" lang="pt-BR" sz="2800" u="none" strike="noStrike">
                <a:latin typeface="Calibri"/>
                <a:ea typeface="Calibri"/>
                <a:cs typeface="Calibri"/>
                <a:sym typeface="Calibri"/>
              </a:rPr>
              <a:t>A descrição dos </a:t>
            </a:r>
            <a:r>
              <a:rPr b="0" i="0" lang="pt-BR" sz="2800" u="sng" strike="noStrike">
                <a:latin typeface="Calibri"/>
                <a:ea typeface="Calibri"/>
                <a:cs typeface="Calibri"/>
                <a:sym typeface="Calibri"/>
              </a:rPr>
              <a:t>condutores subjacentes </a:t>
            </a:r>
            <a:r>
              <a:rPr b="0" i="0" lang="pt-BR" sz="2800" u="none" strike="noStrike">
                <a:latin typeface="Calibri"/>
                <a:ea typeface="Calibri"/>
                <a:cs typeface="Calibri"/>
                <a:sym typeface="Calibri"/>
              </a:rPr>
              <a:t>por detrás de comportamentos específicos é articulada numa </a:t>
            </a:r>
            <a:r>
              <a:rPr b="1" i="0" lang="pt-BR" sz="2800" u="none" strike="noStrike">
                <a:latin typeface="Calibri"/>
                <a:ea typeface="Calibri"/>
                <a:cs typeface="Calibri"/>
                <a:sym typeface="Calibri"/>
              </a:rPr>
              <a:t>análise comportamental</a:t>
            </a:r>
            <a:r>
              <a:rPr b="0" i="0" lang="pt-BR" sz="2800" u="none" strike="noStrike">
                <a:latin typeface="Calibri"/>
                <a:ea typeface="Calibri"/>
                <a:cs typeface="Calibri"/>
                <a:sym typeface="Calibri"/>
              </a:rPr>
              <a:t>. Esta análise resume quaisquer dados que expliquem a razão pela qual certos públicos ou grupos alvo escolhem praticar, ou recusam-se a praticar, comportamentos saudáveis. </a:t>
            </a:r>
            <a:endParaRPr/>
          </a:p>
          <a:p>
            <a:pPr indent="-228600" lvl="0" marL="228600" rtl="0" algn="l">
              <a:lnSpc>
                <a:spcPct val="90000"/>
              </a:lnSpc>
              <a:spcBef>
                <a:spcPts val="1000"/>
              </a:spcBef>
              <a:spcAft>
                <a:spcPts val="0"/>
              </a:spcAft>
              <a:buClr>
                <a:schemeClr val="dk1"/>
              </a:buClr>
              <a:buSzPts val="2800"/>
              <a:buChar char="•"/>
            </a:pPr>
            <a:r>
              <a:rPr b="0" i="0" lang="pt-BR" sz="2800" u="none" strike="noStrike">
                <a:latin typeface="Calibri"/>
                <a:ea typeface="Calibri"/>
                <a:cs typeface="Calibri"/>
                <a:sym typeface="Calibri"/>
              </a:rPr>
              <a:t>Como os determinantes do comportamento podem ser estruturais, cognitivos, sociais ou emocionais, é importante recolher dados a fim de melhor compreender o que leva públicos específicos a comportarem-se de determinado modo. Cada análise comportamental deve descrever estes determinantes contextualmente.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8"/>
          <p:cNvSpPr/>
          <p:nvPr/>
        </p:nvSpPr>
        <p:spPr>
          <a:xfrm rot="5400000">
            <a:off x="4793749"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8"/>
          <p:cNvSpPr txBox="1"/>
          <p:nvPr/>
        </p:nvSpPr>
        <p:spPr>
          <a:xfrm>
            <a:off x="4621200" y="26340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231" name="Google Shape;231;p8"/>
          <p:cNvSpPr/>
          <p:nvPr/>
        </p:nvSpPr>
        <p:spPr>
          <a:xfrm>
            <a:off x="5524214" y="306061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2" name="Google Shape;232;p8"/>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8"/>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4" name="Google Shape;234;p8"/>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8"/>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6" name="Google Shape;236;p8"/>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8"/>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38" name="Google Shape;238;p8"/>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8"/>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40" name="Google Shape;240;p8"/>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8"/>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42" name="Google Shape;242;p8"/>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8"/>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44" name="Google Shape;244;p8"/>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utilizar o resumo de dados de Utilização de Mosquiteiros Tratados com Inseticida para preencher estas caixas (acrescentar caixas conforme necessário). Será utilizado um resumo narrativo dos </a:t>
            </a:r>
            <a:r>
              <a:rPr b="1" i="0" lang="pt-BR" sz="1800" u="none" cap="none" strike="noStrike">
                <a:solidFill>
                  <a:srgbClr val="000000"/>
                </a:solidFill>
                <a:latin typeface="Calibri"/>
                <a:ea typeface="Calibri"/>
                <a:cs typeface="Calibri"/>
                <a:sym typeface="Calibri"/>
              </a:rPr>
              <a:t>determinantes comportamentais </a:t>
            </a:r>
            <a:r>
              <a:rPr b="0" i="0" lang="pt-BR" sz="1800" u="none" cap="none" strike="noStrike">
                <a:solidFill>
                  <a:srgbClr val="000000"/>
                </a:solidFill>
                <a:latin typeface="Calibri"/>
                <a:ea typeface="Calibri"/>
                <a:cs typeface="Calibri"/>
                <a:sym typeface="Calibri"/>
              </a:rPr>
              <a:t>para completar a estratégia de análise </a:t>
            </a:r>
            <a:r>
              <a:rPr b="0" i="0" lang="pt-BR" sz="1800" u="sng" cap="none" strike="noStrike">
                <a:solidFill>
                  <a:srgbClr val="000000"/>
                </a:solidFill>
                <a:latin typeface="Calibri"/>
                <a:ea typeface="Calibri"/>
                <a:cs typeface="Calibri"/>
                <a:sym typeface="Calibri"/>
              </a:rPr>
              <a:t>comportamental </a:t>
            </a:r>
            <a:r>
              <a:rPr b="0" i="0" lang="pt-BR" sz="1800" u="none" cap="none" strike="noStrike">
                <a:solidFill>
                  <a:srgbClr val="000000"/>
                </a:solidFill>
                <a:latin typeface="Calibri"/>
                <a:ea typeface="Calibri"/>
                <a:cs typeface="Calibri"/>
                <a:sym typeface="Calibri"/>
              </a:rPr>
              <a:t>de</a:t>
            </a:r>
            <a:r>
              <a:rPr b="1" i="0" lang="pt-BR" sz="1800" u="none" cap="none" strike="noStrike">
                <a:solidFill>
                  <a:srgbClr val="000000"/>
                </a:solidFill>
                <a:latin typeface="Calibri"/>
                <a:ea typeface="Calibri"/>
                <a:cs typeface="Calibri"/>
                <a:sym typeface="Calibri"/>
              </a:rPr>
              <a:t> Utilização de Mosquiteiros Tratados com Inseticida.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9"/>
          <p:cNvSpPr/>
          <p:nvPr/>
        </p:nvSpPr>
        <p:spPr>
          <a:xfrm>
            <a:off x="5571864" y="2395766"/>
            <a:ext cx="544601"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0" name="Google Shape;250;p9"/>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9"/>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2" name="Google Shape;252;p9"/>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9"/>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4" name="Google Shape;254;p9"/>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9"/>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56" name="Google Shape;256;p9"/>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9"/>
          <p:cNvSpPr txBox="1"/>
          <p:nvPr/>
        </p:nvSpPr>
        <p:spPr>
          <a:xfrm>
            <a:off x="2809430" y="25057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que viu ou ouviu uma mensagem nos últimos 6 meses</a:t>
            </a:r>
            <a:endParaRPr b="0" i="0" sz="1400" u="none" cap="none" strike="noStrike">
              <a:solidFill>
                <a:srgbClr val="000000"/>
              </a:solidFill>
              <a:latin typeface="Arial"/>
              <a:ea typeface="Arial"/>
              <a:cs typeface="Arial"/>
              <a:sym typeface="Arial"/>
            </a:endParaRPr>
          </a:p>
        </p:txBody>
      </p:sp>
      <p:sp>
        <p:nvSpPr>
          <p:cNvPr id="258" name="Google Shape;258;p9"/>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9"/>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60" name="Google Shape;260;p9"/>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9"/>
          <p:cNvSpPr txBox="1"/>
          <p:nvPr/>
        </p:nvSpPr>
        <p:spPr>
          <a:xfrm>
            <a:off x="6384156" y="25691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exposta a cada canal de comunicação</a:t>
            </a:r>
            <a:endParaRPr b="0" i="0" sz="1400" u="none" cap="none" strike="noStrike">
              <a:solidFill>
                <a:srgbClr val="000000"/>
              </a:solidFill>
              <a:latin typeface="Arial"/>
              <a:ea typeface="Arial"/>
              <a:cs typeface="Arial"/>
              <a:sym typeface="Arial"/>
            </a:endParaRPr>
          </a:p>
        </p:txBody>
      </p:sp>
      <p:sp>
        <p:nvSpPr>
          <p:cNvPr id="262" name="Google Shape;262;p9"/>
          <p:cNvSpPr/>
          <p:nvPr/>
        </p:nvSpPr>
        <p:spPr>
          <a:xfrm rot="5400000">
            <a:off x="4801049" y="2197044"/>
            <a:ext cx="2004740" cy="1743515"/>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9"/>
          <p:cNvSpPr txBox="1"/>
          <p:nvPr/>
        </p:nvSpPr>
        <p:spPr>
          <a:xfrm>
            <a:off x="4553025" y="25699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pic>
        <p:nvPicPr>
          <p:cNvPr id="264" name="Google Shape;264;p9"/>
          <p:cNvPicPr preferRelativeResize="0"/>
          <p:nvPr/>
        </p:nvPicPr>
        <p:blipFill rotWithShape="1">
          <a:blip r:embed="rId3">
            <a:alphaModFix/>
          </a:blip>
          <a:srcRect b="0" l="0" r="0" t="0"/>
          <a:stretch/>
        </p:blipFill>
        <p:spPr>
          <a:xfrm>
            <a:off x="5450038" y="3058142"/>
            <a:ext cx="706756" cy="49888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200"/>
                                        <p:tgtEl>
                                          <p:spTgt spid="2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2020-11-04T21:43:19Z</dcterms:created>
</cp:coreProperties>
</file>