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33" roundtripDataSignature="AMtx7miXZdgjTuxvXz2xJ5RD1QML9rca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EA2B91D-0821-4CB3-B9AB-409819A85E78}">
  <a:tblStyle styleId="{6EA2B91D-0821-4CB3-B9AB-409819A85E78}"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customschemas.google.com/relationships/presentationmetadata" Target="meta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t-B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drive/folders/1paJiNjmiHdVtfI25BZSCfpk1HV61ygcL?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1000"/>
              </a:spcAft>
              <a:buClr>
                <a:schemeClr val="dk1"/>
              </a:buClr>
              <a:buSzPts val="1100"/>
              <a:buFont typeface="Arial"/>
              <a:buNone/>
            </a:pPr>
            <a:r>
              <a:rPr b="0" i="0" lang="pt-BR" sz="1100" u="none" strike="noStrike">
                <a:solidFill>
                  <a:srgbClr val="545454"/>
                </a:solidFill>
                <a:highlight>
                  <a:srgbClr val="FFFFFF"/>
                </a:highlight>
                <a:latin typeface="Calibri"/>
                <a:ea typeface="Calibri"/>
                <a:cs typeface="Calibri"/>
                <a:sym typeface="Calibri"/>
              </a:rPr>
              <a:t>Este recurso faz parte </a:t>
            </a:r>
            <a:r>
              <a:rPr b="0" i="0" lang="pt-BR" sz="1100" u="sng" strike="noStrike">
                <a:solidFill>
                  <a:srgbClr val="1155CC"/>
                </a:solidFill>
                <a:highlight>
                  <a:srgbClr val="FFFFFF"/>
                </a:highlight>
                <a:latin typeface="Calibri"/>
                <a:ea typeface="Calibri"/>
                <a:cs typeface="Calibri"/>
                <a:sym typeface="Calibri"/>
                <a:hlinkClick r:id="rId2">
                  <a:extLst>
                    <a:ext uri="{A12FA001-AC4F-418D-AE19-62706E023703}">
                      <ahyp:hlinkClr val="tx"/>
                    </a:ext>
                  </a:extLst>
                </a:hlinkClick>
              </a:rPr>
              <a:t>do Conjunto de Ferramentas de Desenvolvimento Estratégico da Mudança Social e Comportamental para a Malária</a:t>
            </a:r>
            <a:endParaRPr/>
          </a:p>
        </p:txBody>
      </p:sp>
      <p:sp>
        <p:nvSpPr>
          <p:cNvPr id="87" name="Google Shape;87;p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7" name="Google Shape;26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1" name="Google Shape;29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9" name="Google Shape;31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5" name="Google Shape;37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03" name="Google Shape;403;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1" name="Google Shape;431;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Combinar pontos de dados de diapositivos anteriores, adicionando polígonos conforme necessário. Resumir os dados em forma narrativa. </a:t>
            </a:r>
            <a:endParaRPr/>
          </a:p>
          <a:p>
            <a:pPr indent="0" lvl="0" marL="0" rtl="0" algn="l">
              <a:lnSpc>
                <a:spcPct val="100000"/>
              </a:lnSpc>
              <a:spcBef>
                <a:spcPts val="0"/>
              </a:spcBef>
              <a:spcAft>
                <a:spcPts val="0"/>
              </a:spcAft>
              <a:buSzPts val="1400"/>
              <a:buNone/>
            </a:pPr>
            <a:r>
              <a:t/>
            </a:r>
            <a:endParaRPr/>
          </a:p>
        </p:txBody>
      </p:sp>
      <p:sp>
        <p:nvSpPr>
          <p:cNvPr id="432" name="Google Shape;432;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76" name="Google Shape;47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1" name="Shape 551"/>
        <p:cNvGrpSpPr/>
        <p:nvPr/>
      </p:nvGrpSpPr>
      <p:grpSpPr>
        <a:xfrm>
          <a:off x="0" y="0"/>
          <a:ext cx="0" cy="0"/>
          <a:chOff x="0" y="0"/>
          <a:chExt cx="0" cy="0"/>
        </a:xfrm>
      </p:grpSpPr>
      <p:sp>
        <p:nvSpPr>
          <p:cNvPr id="552" name="Google Shape;552;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3" name="Google Shape;553;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1" i="0" lang="pt-BR" sz="1200" u="none" strike="noStrike">
                <a:latin typeface="Calibri"/>
                <a:ea typeface="Calibri"/>
                <a:cs typeface="Calibri"/>
                <a:sym typeface="Calibri"/>
              </a:rPr>
              <a:t>Fontes:</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highlight>
                  <a:srgbClr val="D5A6BD"/>
                </a:highlight>
                <a:latin typeface="Calibri"/>
                <a:ea typeface="Calibri"/>
                <a:cs typeface="Calibri"/>
                <a:sym typeface="Calibri"/>
              </a:rPr>
              <a:t>Estudos Agrupados de Indicadores Múltiplos 2016 (púrpura)</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highlight>
                  <a:srgbClr val="E7E6E6"/>
                </a:highlight>
                <a:latin typeface="Calibri"/>
                <a:ea typeface="Calibri"/>
                <a:cs typeface="Calibri"/>
                <a:sym typeface="Calibri"/>
              </a:rPr>
              <a:t>Inquéritos Demográficos e de Saúde 2011-2012 (cinzento)</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highlight>
                  <a:srgbClr val="9FC5E8"/>
                </a:highlight>
                <a:latin typeface="Calibri"/>
                <a:ea typeface="Calibri"/>
                <a:cs typeface="Calibri"/>
                <a:sym typeface="Calibri"/>
              </a:rPr>
              <a:t>Estudos Sanguíneos em Massa 2018 (azul)</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highlight>
                  <a:srgbClr val="F6B26B"/>
                </a:highlight>
                <a:latin typeface="Calibri"/>
                <a:ea typeface="Calibri"/>
                <a:cs typeface="Calibri"/>
                <a:sym typeface="Calibri"/>
              </a:rPr>
              <a:t>Conhecimentos, Atitudes e Práticas 2017 (laranja)</a:t>
            </a:r>
            <a:endParaRPr>
              <a:highlight>
                <a:srgbClr val="9FC5E8"/>
              </a:highlight>
            </a:endParaRPr>
          </a:p>
          <a:p>
            <a:pPr indent="0" lvl="0" marL="0" rtl="0" algn="l">
              <a:lnSpc>
                <a:spcPct val="100000"/>
              </a:lnSpc>
              <a:spcBef>
                <a:spcPts val="0"/>
              </a:spcBef>
              <a:spcAft>
                <a:spcPts val="0"/>
              </a:spcAft>
              <a:buClr>
                <a:schemeClr val="dk1"/>
              </a:buClr>
              <a:buSzPts val="1100"/>
              <a:buFont typeface="Arial"/>
              <a:buNone/>
            </a:pPr>
            <a:r>
              <a:t/>
            </a:r>
            <a:endParaRPr>
              <a:highlight>
                <a:srgbClr val="F6B26B"/>
              </a:highlight>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highlight>
                  <a:srgbClr val="000000"/>
                </a:highlight>
                <a:latin typeface="Calibri"/>
                <a:ea typeface="Calibri"/>
                <a:cs typeface="Calibri"/>
                <a:sym typeface="Calibri"/>
              </a:rPr>
              <a:t>Artigos Revistos por Pares: (vermelho)</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highlight>
                  <a:srgbClr val="B6D7A8"/>
                </a:highlight>
                <a:latin typeface="Calibri"/>
                <a:ea typeface="Calibri"/>
                <a:cs typeface="Calibri"/>
                <a:sym typeface="Calibri"/>
              </a:rPr>
              <a:t>Acray-Zengbé, P., Douba, A., Akani, C. B., Lepri Aka, N. B., Bahibo, I. H., Tanoh, A. M., Assi, S., Assohou, E. A. N., Ahoussou, K. M. E., Oussou, R. K., Kouamé, T. R. A., &amp; Okoubo, G. (2019). Determinantes do uso de redes mosquiteiras tratadas com inseticida entre crianças com menos de 5 anos na Costa do Marfim: Uma análise dos dados do Inquérito Demográfico e de Saúde 2011-2012.</a:t>
            </a:r>
            <a:r>
              <a:rPr b="0" i="1" lang="pt-BR" sz="1200" u="none" strike="noStrike">
                <a:highlight>
                  <a:srgbClr val="000000"/>
                </a:highlight>
                <a:latin typeface="Calibri"/>
                <a:ea typeface="Calibri"/>
                <a:cs typeface="Calibri"/>
                <a:sym typeface="Calibri"/>
              </a:rPr>
              <a:t> Ciências da Saúde e Doenças, 20</a:t>
            </a:r>
            <a:r>
              <a:rPr b="0" i="0" lang="pt-BR" sz="1200" u="none" strike="noStrike">
                <a:highlight>
                  <a:srgbClr val="B6D7A8"/>
                </a:highlight>
                <a:latin typeface="Calibri"/>
                <a:ea typeface="Calibri"/>
                <a:cs typeface="Calibri"/>
                <a:sym typeface="Calibri"/>
              </a:rPr>
              <a:t>(1)</a:t>
            </a:r>
            <a:endParaRPr/>
          </a:p>
          <a:p>
            <a:pPr indent="0" lvl="0" marL="0" rtl="0" algn="l">
              <a:lnSpc>
                <a:spcPct val="100000"/>
              </a:lnSpc>
              <a:spcBef>
                <a:spcPts val="0"/>
              </a:spcBef>
              <a:spcAft>
                <a:spcPts val="0"/>
              </a:spcAft>
              <a:buClr>
                <a:schemeClr val="dk1"/>
              </a:buClr>
              <a:buSzPts val="1100"/>
              <a:buFont typeface="Arial"/>
              <a:buNone/>
            </a:pPr>
            <a:r>
              <a:t/>
            </a:r>
            <a:endParaRPr>
              <a:solidFill>
                <a:srgbClr val="303030"/>
              </a:solidFill>
              <a:highlight>
                <a:srgbClr val="B4A7D6"/>
              </a:highlight>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212121"/>
                </a:solidFill>
                <a:highlight>
                  <a:srgbClr val="9FC5E8"/>
                </a:highlight>
                <a:latin typeface="Calibri"/>
                <a:ea typeface="Calibri"/>
                <a:cs typeface="Calibri"/>
                <a:sym typeface="Calibri"/>
              </a:rPr>
              <a:t>Comoé CC, Ouattara AF, Raso G, Tanner M, Utzinger J, Koudou BG. Disponibilidade para utilizar um teste de diagnóstico rápido da malária numa zona rural central da Costa do Marfim. </a:t>
            </a:r>
            <a:r>
              <a:rPr b="0" i="1" lang="pt-BR" sz="1200" u="none" strike="noStrike">
                <a:solidFill>
                  <a:srgbClr val="000000"/>
                </a:solidFill>
                <a:highlight>
                  <a:srgbClr val="000000"/>
                </a:highlight>
                <a:latin typeface="Calibri"/>
                <a:ea typeface="Calibri"/>
                <a:cs typeface="Calibri"/>
                <a:sym typeface="Calibri"/>
              </a:rPr>
              <a:t>BMC Saúde Pública</a:t>
            </a:r>
            <a:r>
              <a:rPr b="0" i="0" lang="pt-BR" sz="1200" u="none" strike="noStrike">
                <a:solidFill>
                  <a:srgbClr val="212121"/>
                </a:solidFill>
                <a:highlight>
                  <a:srgbClr val="9FC5E8"/>
                </a:highlight>
                <a:latin typeface="Calibri"/>
                <a:ea typeface="Calibri"/>
                <a:cs typeface="Calibri"/>
                <a:sym typeface="Calibri"/>
              </a:rPr>
              <a:t>. 2012;12:1089. Publicado em 2012 dez 18. doi:10.1186/1471-2458-12-1089</a:t>
            </a:r>
            <a:endParaRPr>
              <a:highlight>
                <a:srgbClr val="B6D7A8"/>
              </a:highlight>
            </a:endParaRPr>
          </a:p>
          <a:p>
            <a:pPr indent="0" lvl="0" marL="0" rtl="0" algn="l">
              <a:lnSpc>
                <a:spcPct val="100000"/>
              </a:lnSpc>
              <a:spcBef>
                <a:spcPts val="0"/>
              </a:spcBef>
              <a:spcAft>
                <a:spcPts val="0"/>
              </a:spcAft>
              <a:buClr>
                <a:schemeClr val="dk1"/>
              </a:buClr>
              <a:buSzPts val="1100"/>
              <a:buFont typeface="Arial"/>
              <a:buNone/>
            </a:pPr>
            <a:r>
              <a:t/>
            </a:r>
            <a:endParaRPr>
              <a:highlight>
                <a:srgbClr val="B6D7A8"/>
              </a:highlight>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212121"/>
                </a:solidFill>
                <a:highlight>
                  <a:srgbClr val="EA9999"/>
                </a:highlight>
                <a:latin typeface="Calibri"/>
                <a:ea typeface="Calibri"/>
                <a:cs typeface="Calibri"/>
                <a:sym typeface="Calibri"/>
              </a:rPr>
              <a:t>De Plaen R, Seka ML, Koutoua A. O arrozal, o vetor e o cuidador: lições de uma abordagem ecossistémica à irrigação e à malária no Norte da Costa do Marfim. </a:t>
            </a:r>
            <a:r>
              <a:rPr b="0" i="1" lang="pt-BR" sz="1200" u="none" strike="noStrike">
                <a:solidFill>
                  <a:srgbClr val="000000"/>
                </a:solidFill>
                <a:highlight>
                  <a:srgbClr val="000000"/>
                </a:highlight>
                <a:latin typeface="Calibri"/>
                <a:ea typeface="Calibri"/>
                <a:cs typeface="Calibri"/>
                <a:sym typeface="Calibri"/>
              </a:rPr>
              <a:t>Acta Trop</a:t>
            </a:r>
            <a:r>
              <a:rPr b="0" i="0" lang="pt-BR" sz="1200" u="none" strike="noStrike">
                <a:solidFill>
                  <a:srgbClr val="212121"/>
                </a:solidFill>
                <a:highlight>
                  <a:srgbClr val="EA9999"/>
                </a:highlight>
                <a:latin typeface="Calibri"/>
                <a:ea typeface="Calibri"/>
                <a:cs typeface="Calibri"/>
                <a:sym typeface="Calibri"/>
              </a:rPr>
              <a:t>. 2004;89(2):135-146. doi:10.1016/j.actatropica.2003.09.018</a:t>
            </a:r>
            <a:endParaRPr>
              <a:highlight>
                <a:srgbClr val="B6D7A8"/>
              </a:highlight>
            </a:endParaRPr>
          </a:p>
          <a:p>
            <a:pPr indent="0" lvl="0" marL="0" rtl="0" algn="l">
              <a:lnSpc>
                <a:spcPct val="100000"/>
              </a:lnSpc>
              <a:spcBef>
                <a:spcPts val="0"/>
              </a:spcBef>
              <a:spcAft>
                <a:spcPts val="0"/>
              </a:spcAft>
              <a:buClr>
                <a:schemeClr val="dk1"/>
              </a:buClr>
              <a:buSzPts val="1100"/>
              <a:buFont typeface="Arial"/>
              <a:buNone/>
            </a:pPr>
            <a:r>
              <a:t/>
            </a:r>
            <a:endParaRPr>
              <a:highlight>
                <a:srgbClr val="B6D7A8"/>
              </a:highlight>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303030"/>
                </a:solidFill>
                <a:highlight>
                  <a:srgbClr val="A2C4C9"/>
                </a:highlight>
                <a:latin typeface="Calibri"/>
                <a:ea typeface="Calibri"/>
                <a:cs typeface="Calibri"/>
                <a:sym typeface="Calibri"/>
              </a:rPr>
              <a:t>Koudou BG, Ghattas H, Essé C, et al. A utilização de redes tratadas com inseticida para reduzir a morbidade da malária entre crianças dos 6-59 meses de idade, numa zona de elevada transmissão da malária no centro da Costa do Marfim. Vetores Parasitas. 2010;3:91. Publicado 2010 Set 22. doi:10.1186/1756-3305-3-91</a:t>
            </a:r>
            <a:endParaRPr>
              <a:highlight>
                <a:srgbClr val="B6D7A8"/>
              </a:highlight>
            </a:endParaRPr>
          </a:p>
          <a:p>
            <a:pPr indent="0" lvl="0" marL="0" rtl="0" algn="l">
              <a:lnSpc>
                <a:spcPct val="100000"/>
              </a:lnSpc>
              <a:spcBef>
                <a:spcPts val="0"/>
              </a:spcBef>
              <a:spcAft>
                <a:spcPts val="0"/>
              </a:spcAft>
              <a:buClr>
                <a:schemeClr val="dk1"/>
              </a:buClr>
              <a:buSzPts val="1100"/>
              <a:buFont typeface="Arial"/>
              <a:buNone/>
            </a:pPr>
            <a:r>
              <a:t/>
            </a:r>
            <a:endParaRPr>
              <a:highlight>
                <a:srgbClr val="B6D7A8"/>
              </a:highlight>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highlight>
                  <a:srgbClr val="FFE599"/>
                </a:highlight>
                <a:latin typeface="Calibri"/>
                <a:ea typeface="Calibri"/>
                <a:cs typeface="Calibri"/>
                <a:sym typeface="Calibri"/>
              </a:rPr>
              <a:t>Ouattara AF, Dagnogo M, Constant EA, et al. Transmissão da malária em relação à distribuição e cobertura de redes mosquiteiras com inseticida de longa duração na Costa do Marfim central. </a:t>
            </a:r>
            <a:r>
              <a:rPr b="0" i="1" lang="pt-BR" sz="1200" u="none" strike="noStrike">
                <a:highlight>
                  <a:srgbClr val="000000"/>
                </a:highlight>
                <a:latin typeface="Calibri"/>
                <a:ea typeface="Calibri"/>
                <a:cs typeface="Calibri"/>
                <a:sym typeface="Calibri"/>
              </a:rPr>
              <a:t>Malar J</a:t>
            </a:r>
            <a:r>
              <a:rPr b="0" i="0" lang="pt-BR" sz="1200" u="none" strike="noStrike">
                <a:highlight>
                  <a:srgbClr val="FFE599"/>
                </a:highlight>
                <a:latin typeface="Calibri"/>
                <a:ea typeface="Calibri"/>
                <a:cs typeface="Calibri"/>
                <a:sym typeface="Calibri"/>
              </a:rPr>
              <a:t>. 2014;13:109. Publicado 2014 Mar 19. doi:10.1186/1475-2875-13-109</a:t>
            </a:r>
            <a:endParaRPr>
              <a:solidFill>
                <a:srgbClr val="212121"/>
              </a:solidFill>
              <a:highlight>
                <a:srgbClr val="EA9999"/>
              </a:highlight>
            </a:endParaRPr>
          </a:p>
          <a:p>
            <a:pPr indent="0" lvl="0" marL="0" rtl="0" algn="l">
              <a:lnSpc>
                <a:spcPct val="100000"/>
              </a:lnSpc>
              <a:spcBef>
                <a:spcPts val="0"/>
              </a:spcBef>
              <a:spcAft>
                <a:spcPts val="0"/>
              </a:spcAft>
              <a:buClr>
                <a:schemeClr val="dk1"/>
              </a:buClr>
              <a:buSzPts val="1100"/>
              <a:buFont typeface="Arial"/>
              <a:buNone/>
            </a:pPr>
            <a:r>
              <a:t/>
            </a:r>
            <a:endParaRPr>
              <a:solidFill>
                <a:srgbClr val="212121"/>
              </a:solidFill>
              <a:highlight>
                <a:srgbClr val="EA9999"/>
              </a:highlight>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303030"/>
                </a:solidFill>
                <a:highlight>
                  <a:srgbClr val="B4A7D6"/>
                </a:highlight>
                <a:latin typeface="Calibri"/>
                <a:ea typeface="Calibri"/>
                <a:cs typeface="Calibri"/>
                <a:sym typeface="Calibri"/>
              </a:rPr>
              <a:t>Toure OA, Kone PL, Coulibaly MA, et al. Cobertura e eficácia do tratamento preventivo intermitente com Sulfadoxina-Pirimetamina contra a malária durante a gravidez na Costa do Marfim cinco anos após a sua implementação. </a:t>
            </a:r>
            <a:r>
              <a:rPr b="0" i="1" lang="pt-BR" sz="1200" u="none" strike="noStrike">
                <a:solidFill>
                  <a:srgbClr val="000000"/>
                </a:solidFill>
                <a:highlight>
                  <a:srgbClr val="000000"/>
                </a:highlight>
                <a:latin typeface="Calibri"/>
                <a:ea typeface="Calibri"/>
                <a:cs typeface="Calibri"/>
                <a:sym typeface="Calibri"/>
              </a:rPr>
              <a:t>Vetores Parasitas</a:t>
            </a:r>
            <a:r>
              <a:rPr b="0" i="0" lang="pt-BR" sz="1200" u="none" strike="noStrike">
                <a:solidFill>
                  <a:srgbClr val="303030"/>
                </a:solidFill>
                <a:highlight>
                  <a:srgbClr val="B4A7D6"/>
                </a:highlight>
                <a:latin typeface="Calibri"/>
                <a:ea typeface="Calibri"/>
                <a:cs typeface="Calibri"/>
                <a:sym typeface="Calibri"/>
              </a:rPr>
              <a:t>. 2014;7:495. Publicado 2014 Nov 20. doi:10.1186/s13071-014-0495-5</a:t>
            </a:r>
            <a:endParaRPr b="1"/>
          </a:p>
          <a:p>
            <a:pPr indent="0" lvl="0" marL="0" rtl="0" algn="l">
              <a:lnSpc>
                <a:spcPct val="100000"/>
              </a:lnSpc>
              <a:spcBef>
                <a:spcPts val="0"/>
              </a:spcBef>
              <a:spcAft>
                <a:spcPts val="0"/>
              </a:spcAft>
              <a:buSzPts val="1400"/>
              <a:buNone/>
            </a:pPr>
            <a:r>
              <a:t/>
            </a:r>
            <a:endParaRPr/>
          </a:p>
        </p:txBody>
      </p:sp>
      <p:sp>
        <p:nvSpPr>
          <p:cNvPr id="554" name="Google Shape;554;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8" name="Shape 588"/>
        <p:cNvGrpSpPr/>
        <p:nvPr/>
      </p:nvGrpSpPr>
      <p:grpSpPr>
        <a:xfrm>
          <a:off x="0" y="0"/>
          <a:ext cx="0" cy="0"/>
          <a:chOff x="0" y="0"/>
          <a:chExt cx="0" cy="0"/>
        </a:xfrm>
      </p:grpSpPr>
      <p:sp>
        <p:nvSpPr>
          <p:cNvPr id="589" name="Google Shape;589;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90" name="Google Shape;590;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1" i="0" lang="pt-BR" sz="1200" u="none" strike="noStrike">
                <a:latin typeface="Calibri"/>
                <a:ea typeface="Calibri"/>
                <a:cs typeface="Calibri"/>
                <a:sym typeface="Calibri"/>
              </a:rPr>
              <a:t>Fontes:</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Estudos Agrupados de Indicadores Múltiplos 2016 (púrpura)</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Inquéritos Demográficos e de Saúde 2011-2012 (cinzento)</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Estudos Sanguíneos em Massa 2018 (azul)</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Conhecimentos, Atitudes e Práticas 2017 (laranja)</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Artigos Revistos por Pares: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Acray-Zengbé, P., Douba, A., Akani, C. B., Lepri Aka, N. B., Bahibo, I. H., Tanoh, A. M., Assi, S., Assohou, E. A. N., Ahoussou, K. M. E., Oussou, R. K., Kouamé, T. R. A., &amp; Okoubo, G. (2019). Determinantes do uso de redes mosquiteiras tratadas com inseticida entre crianças com menos de 5 anos na Costa do Marfim: Uma análise dos dados do Inquérito Demográfico e de Saúde 2011-2012.</a:t>
            </a:r>
            <a:r>
              <a:rPr b="0" i="1" lang="pt-BR" sz="1200" u="none" strike="noStrike">
                <a:latin typeface="Calibri"/>
                <a:ea typeface="Calibri"/>
                <a:cs typeface="Calibri"/>
                <a:sym typeface="Calibri"/>
              </a:rPr>
              <a:t> Ciências da Saúde e Doenças, 20</a:t>
            </a:r>
            <a:r>
              <a:rPr b="0" i="0" lang="pt-BR" sz="1200" u="none" strike="noStrike">
                <a:latin typeface="Calibri"/>
                <a:ea typeface="Calibri"/>
                <a:cs typeface="Calibri"/>
                <a:sym typeface="Calibri"/>
              </a:rPr>
              <a:t>(1)</a:t>
            </a:r>
            <a:endParaRPr/>
          </a:p>
          <a:p>
            <a:pPr indent="0" lvl="0" marL="0" rtl="0" algn="l">
              <a:lnSpc>
                <a:spcPct val="100000"/>
              </a:lnSpc>
              <a:spcBef>
                <a:spcPts val="0"/>
              </a:spcBef>
              <a:spcAft>
                <a:spcPts val="0"/>
              </a:spcAft>
              <a:buClr>
                <a:schemeClr val="dk1"/>
              </a:buClr>
              <a:buSzPts val="1100"/>
              <a:buFont typeface="Arial"/>
              <a:buNone/>
            </a:pPr>
            <a:r>
              <a:t/>
            </a:r>
            <a:endParaRPr>
              <a:solidFill>
                <a:srgbClr val="303030"/>
              </a:solidFill>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212121"/>
                </a:solidFill>
                <a:latin typeface="Calibri"/>
                <a:ea typeface="Calibri"/>
                <a:cs typeface="Calibri"/>
                <a:sym typeface="Calibri"/>
              </a:rPr>
              <a:t>Comoé CC, Ouattara AF, Raso G, Tanner M, Utzinger J, Koudou BG. Disponibilidade para utilizar um teste de diagnóstico rápido da malária numa zona rural central da Costa do Marfim. </a:t>
            </a:r>
            <a:r>
              <a:rPr b="0" i="1" lang="pt-BR" sz="1200" u="none" strike="noStrike">
                <a:solidFill>
                  <a:srgbClr val="000000"/>
                </a:solidFill>
                <a:latin typeface="Calibri"/>
                <a:ea typeface="Calibri"/>
                <a:cs typeface="Calibri"/>
                <a:sym typeface="Calibri"/>
              </a:rPr>
              <a:t>BMC Saúde Pública</a:t>
            </a:r>
            <a:r>
              <a:rPr b="0" i="0" lang="pt-BR" sz="1200" u="none" strike="noStrike">
                <a:solidFill>
                  <a:srgbClr val="212121"/>
                </a:solidFill>
                <a:latin typeface="Calibri"/>
                <a:ea typeface="Calibri"/>
                <a:cs typeface="Calibri"/>
                <a:sym typeface="Calibri"/>
              </a:rPr>
              <a:t>. 2012;12:1089. Publicado em 2012 dez 18. doi:10.1186/1471-2458-12-1089</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212121"/>
                </a:solidFill>
                <a:latin typeface="Calibri"/>
                <a:ea typeface="Calibri"/>
                <a:cs typeface="Calibri"/>
                <a:sym typeface="Calibri"/>
              </a:rPr>
              <a:t>De Plaen R, Seka ML, Koutoua A. O arrozal, o vetor e o cuidador: lições de uma abordagem ecossistémica à irrigação e à malária no Norte da Costa do Marfim. </a:t>
            </a:r>
            <a:r>
              <a:rPr b="0" i="1" lang="pt-BR" sz="1200" u="none" strike="noStrike">
                <a:solidFill>
                  <a:srgbClr val="000000"/>
                </a:solidFill>
                <a:latin typeface="Calibri"/>
                <a:ea typeface="Calibri"/>
                <a:cs typeface="Calibri"/>
                <a:sym typeface="Calibri"/>
              </a:rPr>
              <a:t>Acta Trop</a:t>
            </a:r>
            <a:r>
              <a:rPr b="0" i="0" lang="pt-BR" sz="1200" u="none" strike="noStrike">
                <a:solidFill>
                  <a:srgbClr val="212121"/>
                </a:solidFill>
                <a:latin typeface="Calibri"/>
                <a:ea typeface="Calibri"/>
                <a:cs typeface="Calibri"/>
                <a:sym typeface="Calibri"/>
              </a:rPr>
              <a:t>. 2004;89(2):135-146. doi:10.1016/j.actatropica.2003.09.018</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303030"/>
                </a:solidFill>
                <a:latin typeface="Calibri"/>
                <a:ea typeface="Calibri"/>
                <a:cs typeface="Calibri"/>
                <a:sym typeface="Calibri"/>
              </a:rPr>
              <a:t>Koudou BG, Ghattas H, Essé C, et al. A utilização de redes tratadas com inseticida para reduzir a morbidade da malária entre crianças dos 6-59 meses de idade, numa zona de elevada transmissão da malária no centro da Costa do Marfim. Vetores Parasitas. 2010;3:91. Publicado 2010 Set 22. doi:10.1186/1756-3305-3-91</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latin typeface="Calibri"/>
                <a:ea typeface="Calibri"/>
                <a:cs typeface="Calibri"/>
                <a:sym typeface="Calibri"/>
              </a:rPr>
              <a:t>Ouattara AF, Dagnogo M, Constant EA, et al. Transmissão da malária em relação à distribuição e cobertura de redes mosquiteiras com inseticida de longa duração na Costa do Marfim central. </a:t>
            </a:r>
            <a:r>
              <a:rPr b="0" i="1" lang="pt-BR" sz="1200" u="none" strike="noStrike">
                <a:latin typeface="Calibri"/>
                <a:ea typeface="Calibri"/>
                <a:cs typeface="Calibri"/>
                <a:sym typeface="Calibri"/>
              </a:rPr>
              <a:t>Malar J</a:t>
            </a:r>
            <a:r>
              <a:rPr b="0" i="0" lang="pt-BR" sz="1200" u="none" strike="noStrike">
                <a:latin typeface="Calibri"/>
                <a:ea typeface="Calibri"/>
                <a:cs typeface="Calibri"/>
                <a:sym typeface="Calibri"/>
              </a:rPr>
              <a:t>. 2014;13:109. Publicado 2014 Mar 19. doi:10.1186/1475-2875-13-109</a:t>
            </a:r>
            <a:endParaRPr>
              <a:solidFill>
                <a:srgbClr val="212121"/>
              </a:solidFill>
            </a:endParaRPr>
          </a:p>
          <a:p>
            <a:pPr indent="0" lvl="0" marL="0" rtl="0" algn="l">
              <a:lnSpc>
                <a:spcPct val="100000"/>
              </a:lnSpc>
              <a:spcBef>
                <a:spcPts val="0"/>
              </a:spcBef>
              <a:spcAft>
                <a:spcPts val="0"/>
              </a:spcAft>
              <a:buClr>
                <a:schemeClr val="dk1"/>
              </a:buClr>
              <a:buSzPts val="1100"/>
              <a:buFont typeface="Arial"/>
              <a:buNone/>
            </a:pPr>
            <a:r>
              <a:t/>
            </a:r>
            <a:endParaRPr>
              <a:solidFill>
                <a:srgbClr val="212121"/>
              </a:solidFill>
            </a:endParaRPr>
          </a:p>
          <a:p>
            <a:pPr indent="0" lvl="0" marL="0" rtl="0" algn="l">
              <a:lnSpc>
                <a:spcPct val="100000"/>
              </a:lnSpc>
              <a:spcBef>
                <a:spcPts val="0"/>
              </a:spcBef>
              <a:spcAft>
                <a:spcPts val="0"/>
              </a:spcAft>
              <a:buClr>
                <a:schemeClr val="dk1"/>
              </a:buClr>
              <a:buSzPts val="1100"/>
              <a:buFont typeface="Arial"/>
              <a:buNone/>
            </a:pPr>
            <a:r>
              <a:rPr b="0" i="0" lang="pt-BR" sz="1200" u="none" strike="noStrike">
                <a:solidFill>
                  <a:srgbClr val="303030"/>
                </a:solidFill>
                <a:latin typeface="Calibri"/>
                <a:ea typeface="Calibri"/>
                <a:cs typeface="Calibri"/>
                <a:sym typeface="Calibri"/>
              </a:rPr>
              <a:t>Toure OA, Kone PL, Coulibaly MA, et al. Cobertura e eficácia do tratamento preventivo intermitente com Sulfadoxina-Pirimetamina contra a malária durante a gravidez na Costa do Marfim cinco anos após a sua implementação. </a:t>
            </a:r>
            <a:r>
              <a:rPr b="0" i="1" lang="pt-BR" sz="1200" u="none" strike="noStrike">
                <a:solidFill>
                  <a:srgbClr val="000000"/>
                </a:solidFill>
                <a:latin typeface="Calibri"/>
                <a:ea typeface="Calibri"/>
                <a:cs typeface="Calibri"/>
                <a:sym typeface="Calibri"/>
              </a:rPr>
              <a:t>Vetores Parasitas</a:t>
            </a:r>
            <a:r>
              <a:rPr b="0" i="0" lang="pt-BR" sz="1200" u="none" strike="noStrike">
                <a:solidFill>
                  <a:srgbClr val="303030"/>
                </a:solidFill>
                <a:latin typeface="Calibri"/>
                <a:ea typeface="Calibri"/>
                <a:cs typeface="Calibri"/>
                <a:sym typeface="Calibri"/>
              </a:rPr>
              <a:t>. 2014;7:495. Publicado 2014 Nov 20. doi:10.1186/s13071-014-0495-5</a:t>
            </a:r>
            <a:endParaRPr/>
          </a:p>
          <a:p>
            <a:pPr indent="0" lvl="0" marL="0" rtl="0" algn="l">
              <a:lnSpc>
                <a:spcPct val="100000"/>
              </a:lnSpc>
              <a:spcBef>
                <a:spcPts val="0"/>
              </a:spcBef>
              <a:spcAft>
                <a:spcPts val="0"/>
              </a:spcAft>
              <a:buClr>
                <a:schemeClr val="dk1"/>
              </a:buClr>
              <a:buSzPts val="1100"/>
              <a:buFont typeface="Arial"/>
              <a:buNone/>
            </a:pPr>
            <a:r>
              <a:t/>
            </a:r>
            <a:endParaRPr>
              <a:solidFill>
                <a:srgbClr val="303030"/>
              </a:solidFill>
            </a:endParaRPr>
          </a:p>
          <a:p>
            <a:pPr indent="0" lvl="0" marL="0" rtl="0" algn="l">
              <a:lnSpc>
                <a:spcPct val="100000"/>
              </a:lnSpc>
              <a:spcBef>
                <a:spcPts val="0"/>
              </a:spcBef>
              <a:spcAft>
                <a:spcPts val="0"/>
              </a:spcAft>
              <a:buClr>
                <a:schemeClr val="dk1"/>
              </a:buClr>
              <a:buSzPts val="1100"/>
              <a:buFont typeface="Arial"/>
              <a:buNone/>
            </a:pPr>
            <a:r>
              <a:t/>
            </a:r>
            <a:endParaRPr>
              <a:solidFill>
                <a:srgbClr val="303030"/>
              </a:solidFill>
            </a:endParaRPr>
          </a:p>
          <a:p>
            <a:pPr indent="0" lvl="0" marL="0" rtl="0" algn="l">
              <a:lnSpc>
                <a:spcPct val="100000"/>
              </a:lnSpc>
              <a:spcBef>
                <a:spcPts val="0"/>
              </a:spcBef>
              <a:spcAft>
                <a:spcPts val="0"/>
              </a:spcAft>
              <a:buClr>
                <a:schemeClr val="dk1"/>
              </a:buClr>
              <a:buSzPts val="1100"/>
              <a:buFont typeface="Arial"/>
              <a:buNone/>
            </a:pPr>
            <a:r>
              <a:t/>
            </a:r>
            <a:endParaRPr>
              <a:solidFill>
                <a:srgbClr val="303030"/>
              </a:solidFill>
            </a:endParaRPr>
          </a:p>
          <a:p>
            <a:pPr indent="0" lvl="0" marL="0" rtl="0" algn="l">
              <a:lnSpc>
                <a:spcPct val="100000"/>
              </a:lnSpc>
              <a:spcBef>
                <a:spcPts val="0"/>
              </a:spcBef>
              <a:spcAft>
                <a:spcPts val="0"/>
              </a:spcAft>
              <a:buSzPts val="1400"/>
              <a:buNone/>
            </a:pPr>
            <a:r>
              <a:t/>
            </a:r>
            <a:endParaRPr/>
          </a:p>
        </p:txBody>
      </p:sp>
      <p:sp>
        <p:nvSpPr>
          <p:cNvPr id="591" name="Google Shape;591;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2" name="Shape 662"/>
        <p:cNvGrpSpPr/>
        <p:nvPr/>
      </p:nvGrpSpPr>
      <p:grpSpPr>
        <a:xfrm>
          <a:off x="0" y="0"/>
          <a:ext cx="0" cy="0"/>
          <a:chOff x="0" y="0"/>
          <a:chExt cx="0" cy="0"/>
        </a:xfrm>
      </p:grpSpPr>
      <p:sp>
        <p:nvSpPr>
          <p:cNvPr id="663" name="Google Shape;663;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i="0" lang="pt-BR" sz="1100" u="none" strike="noStrike">
                <a:solidFill>
                  <a:srgbClr val="262626"/>
                </a:solidFill>
                <a:latin typeface="Arial"/>
                <a:ea typeface="Arial"/>
                <a:cs typeface="Arial"/>
                <a:sym typeface="Arial"/>
              </a:rPr>
              <a:t>Resumir conhecimentos, atitudes, perceção do risco e eficácia e dados de normas sociais incluídos no Inquérito ao Comportamento da Malária; conhecimentos, atitudes e práticas; relatórios de programas; ou estudos de investigação que descrevem estes determinantes dos comportamentos de gestão de casos de malária. Descrever tudo o que for conhecido sobre barreiras ou facilitadores da gestão de casos de malária, incluindo detalhes relevantes relacionados com a qualidade da prestação de serviços. Isto é simplesmente um resumo dos indicadores organizados nos diapositivos anteriores em forma de parágrafo. </a:t>
            </a:r>
            <a:endParaRPr/>
          </a:p>
        </p:txBody>
      </p:sp>
      <p:sp>
        <p:nvSpPr>
          <p:cNvPr id="664" name="Google Shape;664;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2" name="Shape 732"/>
        <p:cNvGrpSpPr/>
        <p:nvPr/>
      </p:nvGrpSpPr>
      <p:grpSpPr>
        <a:xfrm>
          <a:off x="0" y="0"/>
          <a:ext cx="0" cy="0"/>
          <a:chOff x="0" y="0"/>
          <a:chExt cx="0" cy="0"/>
        </a:xfrm>
      </p:grpSpPr>
      <p:sp>
        <p:nvSpPr>
          <p:cNvPr id="733" name="Google Shape;733;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34" name="Google Shape;734;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Cada secção de intervenção deve conter alguma forma de análise do público, a fim de identificar e compreender grupos prioritários e influentes. Esta análise deve descrever as características primárias, secundárias e terciárias do público, tal como se relacionam com cada comportamento. Tanto as características sociodemográficas (sexo, idade, língua, etc.) como psicossociais (personalidade, atitudes, crenças, valores, emoções, etc.) devem ser descritas, bem como quaisquer dados disponíveis sobre hábitos de consumo dos meios de comunicação social, exposição de mensagens, e recordação de mensagens entre subgrupos específicos. Incluir dados pertinentes relacionados com a forma como o género influencia a capacidade de mudar comportamentos. </a:t>
            </a:r>
            <a:endParaRPr/>
          </a:p>
          <a:p>
            <a:pPr indent="0" lvl="0" marL="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As abordagens estratégicas devem descrever a melhor forma de alcançar e influenciar cada audiência. Seguindo o modelo socioecológico, utilizar a análise do público para especificar como atingir e influenciar cada público a nível estrutural, social e individual. A influência de mudanças estruturais, sociais e individuais pode acontecer como resultado de abordagens baseadas tanto na comunicação como na não-comunicação. A orientação seguinte centra-se nas abordagens baseadas na comunicação. A utilização de diferentes abordagens ou níveis de influência para mudar o comportamento baseia-se no modelo socioecológico, uma combinação de teorias que explicam o processo dinâmico pelo qual não só o ambiente físico e social imediato, mas também fatores sociais, políticos, económicos (estruturais) mais amplos influenciam as crenças e atitudes.</a:t>
            </a:r>
            <a:endParaRPr/>
          </a:p>
          <a:p>
            <a:pPr indent="0" lvl="0" marL="0" rtl="0" algn="l">
              <a:lnSpc>
                <a:spcPct val="100000"/>
              </a:lnSpc>
              <a:spcBef>
                <a:spcPts val="0"/>
              </a:spcBef>
              <a:spcAft>
                <a:spcPts val="0"/>
              </a:spcAft>
              <a:buSzPts val="1400"/>
              <a:buNone/>
            </a:pPr>
            <a:r>
              <a:t/>
            </a:r>
            <a:endParaRPr/>
          </a:p>
        </p:txBody>
      </p:sp>
      <p:sp>
        <p:nvSpPr>
          <p:cNvPr id="735" name="Google Shape;735;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9" name="Shape 739"/>
        <p:cNvGrpSpPr/>
        <p:nvPr/>
      </p:nvGrpSpPr>
      <p:grpSpPr>
        <a:xfrm>
          <a:off x="0" y="0"/>
          <a:ext cx="0" cy="0"/>
          <a:chOff x="0" y="0"/>
          <a:chExt cx="0" cy="0"/>
        </a:xfrm>
      </p:grpSpPr>
      <p:sp>
        <p:nvSpPr>
          <p:cNvPr id="740" name="Google Shape;740;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41" name="Google Shape;741;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5" name="Shape 745"/>
        <p:cNvGrpSpPr/>
        <p:nvPr/>
      </p:nvGrpSpPr>
      <p:grpSpPr>
        <a:xfrm>
          <a:off x="0" y="0"/>
          <a:ext cx="0" cy="0"/>
          <a:chOff x="0" y="0"/>
          <a:chExt cx="0" cy="0"/>
        </a:xfrm>
      </p:grpSpPr>
      <p:sp>
        <p:nvSpPr>
          <p:cNvPr id="746" name="Google Shape;746;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47" name="Google Shape;747;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Cada plano específico de intervenção deve conter planos de comunicação específicos de comportamento, que abordem objetivos comportamentais específicos. Um objetivo comportamental articula que comportamento deve ser mudado. Os objetivos comportamentais medem um único comportamento, especificam o público cujo comportamento se espera que mude. Estes objetivos de comportamento devem ser alinhados com os indicadores de monitorização e avaliação (monitorização e emergência). Por exemplo, um plano de comunicação específico do comportamento de apoio à gestão de casos pode incluir "a utilização do teste de diagnóstico da malária antes de iniciar o tratamento por cuidadores de crianças menores de cinco anos." Para exemplos de objetivos comportamentais, consultar os resultados comportamentais na Figura 1 do Guia de Referência do Indicador de Comunicação para a Mudança Social e Comportamental da Malária da Fazer Recuar a Malária: Segunda Edição.</a:t>
            </a:r>
            <a:endParaRPr/>
          </a:p>
          <a:p>
            <a:pPr indent="0" lvl="0" marL="0" rtl="0" algn="l">
              <a:lnSpc>
                <a:spcPct val="100000"/>
              </a:lnSpc>
              <a:spcBef>
                <a:spcPts val="0"/>
              </a:spcBef>
              <a:spcAft>
                <a:spcPts val="0"/>
              </a:spcAft>
              <a:buSzPts val="1400"/>
              <a:buNone/>
            </a:pPr>
            <a:r>
              <a:t/>
            </a:r>
            <a:endParaRPr/>
          </a:p>
        </p:txBody>
      </p:sp>
      <p:sp>
        <p:nvSpPr>
          <p:cNvPr id="748" name="Google Shape;748;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2" name="Shape 752"/>
        <p:cNvGrpSpPr/>
        <p:nvPr/>
      </p:nvGrpSpPr>
      <p:grpSpPr>
        <a:xfrm>
          <a:off x="0" y="0"/>
          <a:ext cx="0" cy="0"/>
          <a:chOff x="0" y="0"/>
          <a:chExt cx="0" cy="0"/>
        </a:xfrm>
      </p:grpSpPr>
      <p:sp>
        <p:nvSpPr>
          <p:cNvPr id="753" name="Google Shape;753;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54" name="Google Shape;754;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i="0" lang="pt-BR" sz="1200" u="none" strike="noStrike">
                <a:latin typeface="Calibri"/>
                <a:ea typeface="Calibri"/>
                <a:cs typeface="Calibri"/>
                <a:sym typeface="Calibri"/>
              </a:rPr>
              <a:t>Utilize estes modelos para elaborar planos de comportamentos específicos. Acrescentar tantos planos de comportamento específicos quantos forem apropriados. Colar os planos concluídos nas suas secções correspondentes no modelo estratégico. </a:t>
            </a:r>
            <a:endParaRPr/>
          </a:p>
        </p:txBody>
      </p:sp>
      <p:sp>
        <p:nvSpPr>
          <p:cNvPr id="755" name="Google Shape;755;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9" name="Shape 759"/>
        <p:cNvGrpSpPr/>
        <p:nvPr/>
      </p:nvGrpSpPr>
      <p:grpSpPr>
        <a:xfrm>
          <a:off x="0" y="0"/>
          <a:ext cx="0" cy="0"/>
          <a:chOff x="0" y="0"/>
          <a:chExt cx="0" cy="0"/>
        </a:xfrm>
      </p:grpSpPr>
      <p:sp>
        <p:nvSpPr>
          <p:cNvPr id="760" name="Google Shape;760;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61" name="Google Shape;761;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5" name="Shape 765"/>
        <p:cNvGrpSpPr/>
        <p:nvPr/>
      </p:nvGrpSpPr>
      <p:grpSpPr>
        <a:xfrm>
          <a:off x="0" y="0"/>
          <a:ext cx="0" cy="0"/>
          <a:chOff x="0" y="0"/>
          <a:chExt cx="0" cy="0"/>
        </a:xfrm>
      </p:grpSpPr>
      <p:sp>
        <p:nvSpPr>
          <p:cNvPr id="766" name="Google Shape;766;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67" name="Google Shape;767;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1" name="Google Shape;16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7" name="Google Shape;17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3" name="Google Shape;18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pt-BR" sz="1200" u="none" strike="noStrike">
                <a:latin typeface="Calibri"/>
                <a:ea typeface="Calibri"/>
                <a:cs typeface="Calibri"/>
                <a:sym typeface="Calibri"/>
              </a:rPr>
              <a:t>Cada polígono pode conter um único ponto de dados. Utilizar os pontos de dados disponíveis para povoar o maior número de polígonos possível, acrescentando polígonos conforme necessário. Pode ser útil codificar os polígonos de acordo com a fonte de dados (qualitativo vs quantitativo; relatório do programa vs artigo de revisão pelos pares; Estudo Indicador da Malária vs Estudos Agrupados de Indicadores Múltiplos vs Inquéritos Demográficos e de Saúde vs Conhecimentos, Atitudes e Práticas, etc.)</a:t>
            </a:r>
            <a:endParaRPr/>
          </a:p>
          <a:p>
            <a:pPr indent="0" lvl="0" marL="0" rtl="0" algn="l">
              <a:lnSpc>
                <a:spcPct val="100000"/>
              </a:lnSpc>
              <a:spcBef>
                <a:spcPts val="0"/>
              </a:spcBef>
              <a:spcAft>
                <a:spcPts val="0"/>
              </a:spcAft>
              <a:buSzPts val="1400"/>
              <a:buNone/>
            </a:pPr>
            <a:r>
              <a:t/>
            </a:r>
            <a:endParaRPr/>
          </a:p>
        </p:txBody>
      </p:sp>
      <p:sp>
        <p:nvSpPr>
          <p:cNvPr id="184" name="Google Shape;184;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4" name="Google Shape;214;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i="0" lang="pt-BR" sz="1200" u="none" strike="noStrike">
                <a:latin typeface="Calibri"/>
                <a:ea typeface="Calibri"/>
                <a:cs typeface="Calibri"/>
                <a:sym typeface="Calibri"/>
              </a:rPr>
              <a:t>Estas caixas de conteúdo refletem as que se encontram no modelo estratégico. Utilize este diapositivo para esboçar ideias, baseadas em dados e cole o texto final na secção de análise da situação do modelo. </a:t>
            </a:r>
            <a:endParaRPr/>
          </a:p>
        </p:txBody>
      </p:sp>
      <p:sp>
        <p:nvSpPr>
          <p:cNvPr id="215" name="Google Shape;215;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Font typeface="Arial"/>
              <a:buNone/>
            </a:pPr>
            <a:r>
              <a:rPr b="0" i="0" lang="pt-BR" sz="1900" u="none" strike="noStrike">
                <a:latin typeface="Calibri"/>
                <a:ea typeface="Calibri"/>
                <a:cs typeface="Calibri"/>
                <a:sym typeface="Calibri"/>
              </a:rPr>
              <a:t>A descrição dos </a:t>
            </a:r>
            <a:r>
              <a:rPr b="0" i="0" lang="pt-BR" sz="1200" u="sng" strike="noStrike">
                <a:latin typeface="Calibri"/>
                <a:ea typeface="Calibri"/>
                <a:cs typeface="Calibri"/>
                <a:sym typeface="Calibri"/>
              </a:rPr>
              <a:t>condutores subjacentes </a:t>
            </a:r>
            <a:r>
              <a:rPr b="0" i="0" lang="pt-BR" sz="1900" u="none" strike="noStrike">
                <a:latin typeface="Calibri"/>
                <a:ea typeface="Calibri"/>
                <a:cs typeface="Calibri"/>
                <a:sym typeface="Calibri"/>
              </a:rPr>
              <a:t>por detrás de comportamentos específicos é articulada numa análise comportamental. Esta análise resume quaisquer dados que expliquem a razão pela qual certos públicos ou grupos alvo escolhem praticar, ou recusam-se a praticar, comportamentos saudáveis. Como os determinantes do comportamento podem ser estruturais (acesso a produtos ou serviços de saúde), cognitivos, sociais ou emocionais, é importante recolher dados para melhor compreender o que leva públicos específicos a comportarem-se de determinado modo. Cada análise comportamental deve descrever estes determinantes contextualmente. </a:t>
            </a:r>
            <a:endParaRPr sz="300"/>
          </a:p>
        </p:txBody>
      </p:sp>
      <p:sp>
        <p:nvSpPr>
          <p:cNvPr id="220" name="Google Shape;22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6" name="Google Shape;22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pt-BR"/>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7" name="Google Shape;24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2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3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3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3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3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3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6"/>
          <p:cNvSpPr/>
          <p:nvPr>
            <p:ph idx="2" type="pic"/>
          </p:nvPr>
        </p:nvSpPr>
        <p:spPr>
          <a:xfrm>
            <a:off x="5183188" y="987425"/>
            <a:ext cx="6172200" cy="4873625"/>
          </a:xfrm>
          <a:prstGeom prst="rect">
            <a:avLst/>
          </a:prstGeom>
          <a:noFill/>
          <a:ln>
            <a:noFill/>
          </a:ln>
        </p:spPr>
      </p:sp>
      <p:sp>
        <p:nvSpPr>
          <p:cNvPr id="68" name="Google Shape;68;p3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docs.google.com/document/d/1ZXKDibyRPR64xoXBLl3zsfDK27mlCu8Yu49kIRq4wWQ/edit?usp=sharing" TargetMode="External"/><Relationship Id="rId4" Type="http://schemas.openxmlformats.org/officeDocument/2006/relationships/hyperlink" Target="https://docs.google.com/document/d/1ZXKDibyRPR64xoXBLl3zsfDK27mlCu8Yu49kIRq4wWQ/edit?usp=sharing" TargetMode="External"/><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b="0" i="0" lang="pt-BR" sz="4400" u="none" strike="noStrike">
                <a:latin typeface="Calibri"/>
                <a:ea typeface="Calibri"/>
                <a:cs typeface="Calibri"/>
                <a:sym typeface="Calibri"/>
              </a:rPr>
              <a:t>Relatos com folhas de cálculo com dados</a:t>
            </a:r>
            <a:endParaRPr/>
          </a:p>
        </p:txBody>
      </p:sp>
      <p:pic>
        <p:nvPicPr>
          <p:cNvPr id="90" name="Google Shape;90;p1"/>
          <p:cNvPicPr preferRelativeResize="0"/>
          <p:nvPr/>
        </p:nvPicPr>
        <p:blipFill rotWithShape="1">
          <a:blip r:embed="rId3">
            <a:alphaModFix/>
          </a:blip>
          <a:srcRect b="0" l="0" r="0" t="0"/>
          <a:stretch/>
        </p:blipFill>
        <p:spPr>
          <a:xfrm>
            <a:off x="3057525" y="2776538"/>
            <a:ext cx="6076950" cy="130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0"/>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10"/>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71" name="Google Shape;271;p10"/>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10"/>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73" name="Google Shape;273;p10"/>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10"/>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75" name="Google Shape;275;p10"/>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10"/>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77" name="Google Shape;277;p10"/>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8" name="Google Shape;278;p10"/>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279" name="Google Shape;279;p10"/>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0" name="Google Shape;280;p10"/>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81" name="Google Shape;281;p10"/>
          <p:cNvSpPr/>
          <p:nvPr/>
        </p:nvSpPr>
        <p:spPr>
          <a:xfrm rot="5400000">
            <a:off x="4792505" y="2196932"/>
            <a:ext cx="2004600"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2" name="Google Shape;282;p10"/>
          <p:cNvSpPr txBox="1"/>
          <p:nvPr/>
        </p:nvSpPr>
        <p:spPr>
          <a:xfrm>
            <a:off x="4553025" y="2569100"/>
            <a:ext cx="1905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FFFFFF"/>
                </a:solidFill>
                <a:latin typeface="Calibri"/>
                <a:ea typeface="Calibri"/>
                <a:cs typeface="Calibri"/>
                <a:sym typeface="Calibri"/>
              </a:rPr>
              <a:t>Conhecimento</a:t>
            </a:r>
            <a:endParaRPr b="0" i="0" sz="1500" u="none" cap="none" strike="noStrike">
              <a:solidFill>
                <a:srgbClr val="000000"/>
              </a:solidFill>
              <a:latin typeface="Arial"/>
              <a:ea typeface="Arial"/>
              <a:cs typeface="Arial"/>
              <a:sym typeface="Arial"/>
            </a:endParaRPr>
          </a:p>
        </p:txBody>
      </p:sp>
      <p:grpSp>
        <p:nvGrpSpPr>
          <p:cNvPr id="283" name="Google Shape;283;p10"/>
          <p:cNvGrpSpPr/>
          <p:nvPr/>
        </p:nvGrpSpPr>
        <p:grpSpPr>
          <a:xfrm>
            <a:off x="5608211" y="3132825"/>
            <a:ext cx="390416" cy="644073"/>
            <a:chOff x="6531329" y="2691707"/>
            <a:chExt cx="444716" cy="733318"/>
          </a:xfrm>
        </p:grpSpPr>
        <p:sp>
          <p:nvSpPr>
            <p:cNvPr id="284" name="Google Shape;284;p10"/>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285" name="Google Shape;285;p10"/>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286" name="Google Shape;286;p10"/>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287" name="Google Shape;287;p10"/>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288" name="Google Shape;288;p10"/>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11"/>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4" name="Google Shape;294;p11"/>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95" name="Google Shape;295;p11"/>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6" name="Google Shape;296;p11"/>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97" name="Google Shape;297;p11"/>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8" name="Google Shape;298;p11"/>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99" name="Google Shape;299;p11"/>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0" name="Google Shape;300;p11"/>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01" name="Google Shape;301;p11"/>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2" name="Google Shape;302;p11"/>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303" name="Google Shape;303;p11"/>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4" name="Google Shape;304;p11"/>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05" name="Google Shape;305;p11"/>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6" name="Google Shape;306;p11"/>
          <p:cNvSpPr txBox="1"/>
          <p:nvPr/>
        </p:nvSpPr>
        <p:spPr>
          <a:xfrm>
            <a:off x="4553031" y="238770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Atitudes positivas</a:t>
            </a:r>
            <a:endParaRPr b="0" i="0" sz="1400" u="none" cap="none" strike="noStrike">
              <a:solidFill>
                <a:srgbClr val="000000"/>
              </a:solidFill>
              <a:latin typeface="Arial"/>
              <a:ea typeface="Arial"/>
              <a:cs typeface="Arial"/>
              <a:sym typeface="Arial"/>
            </a:endParaRPr>
          </a:p>
        </p:txBody>
      </p:sp>
      <p:grpSp>
        <p:nvGrpSpPr>
          <p:cNvPr id="307" name="Google Shape;307;p11"/>
          <p:cNvGrpSpPr/>
          <p:nvPr/>
        </p:nvGrpSpPr>
        <p:grpSpPr>
          <a:xfrm>
            <a:off x="5348792" y="3086003"/>
            <a:ext cx="909257" cy="685984"/>
            <a:chOff x="1001712" y="1679575"/>
            <a:chExt cx="1428751" cy="1077913"/>
          </a:xfrm>
        </p:grpSpPr>
        <p:sp>
          <p:nvSpPr>
            <p:cNvPr id="308" name="Google Shape;308;p11"/>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9" name="Google Shape;309;p11"/>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10" name="Google Shape;310;p11"/>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11" name="Google Shape;311;p11"/>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12" name="Google Shape;312;p11"/>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13" name="Google Shape;313;p11"/>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14" name="Google Shape;314;p11"/>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15" name="Google Shape;315;p11"/>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16" name="Google Shape;316;p11"/>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12"/>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2" name="Google Shape;322;p12"/>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23" name="Google Shape;323;p12"/>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4" name="Google Shape;324;p12"/>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25" name="Google Shape;325;p12"/>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6" name="Google Shape;326;p12"/>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27" name="Google Shape;327;p12"/>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8" name="Google Shape;328;p12"/>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29" name="Google Shape;329;p12"/>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0" name="Google Shape;330;p12"/>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331" name="Google Shape;331;p12"/>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2" name="Google Shape;332;p12"/>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33" name="Google Shape;333;p12"/>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4" name="Google Shape;334;p12"/>
          <p:cNvSpPr txBox="1"/>
          <p:nvPr/>
        </p:nvSpPr>
        <p:spPr>
          <a:xfrm>
            <a:off x="4546918" y="2403776"/>
            <a:ext cx="2004175"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Eficácia de resposta</a:t>
            </a:r>
            <a:endParaRPr b="0" i="0" sz="1400" u="none" cap="none" strike="noStrike">
              <a:solidFill>
                <a:srgbClr val="000000"/>
              </a:solidFill>
              <a:latin typeface="Arial"/>
              <a:ea typeface="Arial"/>
              <a:cs typeface="Arial"/>
              <a:sym typeface="Arial"/>
            </a:endParaRPr>
          </a:p>
        </p:txBody>
      </p:sp>
      <p:grpSp>
        <p:nvGrpSpPr>
          <p:cNvPr id="335" name="Google Shape;335;p12"/>
          <p:cNvGrpSpPr/>
          <p:nvPr/>
        </p:nvGrpSpPr>
        <p:grpSpPr>
          <a:xfrm>
            <a:off x="5321692" y="3114153"/>
            <a:ext cx="909257" cy="685984"/>
            <a:chOff x="1001712" y="1679575"/>
            <a:chExt cx="1428751" cy="1077913"/>
          </a:xfrm>
        </p:grpSpPr>
        <p:sp>
          <p:nvSpPr>
            <p:cNvPr id="336" name="Google Shape;336;p12"/>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37" name="Google Shape;337;p12"/>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38" name="Google Shape;338;p12"/>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39" name="Google Shape;339;p12"/>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40" name="Google Shape;340;p12"/>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41" name="Google Shape;341;p12"/>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42" name="Google Shape;342;p12"/>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43" name="Google Shape;343;p12"/>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44" name="Google Shape;344;p12"/>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13"/>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0" name="Google Shape;350;p13"/>
          <p:cNvSpPr txBox="1"/>
          <p:nvPr/>
        </p:nvSpPr>
        <p:spPr>
          <a:xfrm>
            <a:off x="4312600" y="8381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51" name="Google Shape;351;p13"/>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2" name="Google Shape;352;p13"/>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53" name="Google Shape;353;p13"/>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4" name="Google Shape;354;p13"/>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55" name="Google Shape;355;p13"/>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6" name="Google Shape;356;p13"/>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57" name="Google Shape;357;p13"/>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8" name="Google Shape;358;p13"/>
          <p:cNvSpPr txBox="1"/>
          <p:nvPr/>
        </p:nvSpPr>
        <p:spPr>
          <a:xfrm>
            <a:off x="6135175" y="8380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359" name="Google Shape;359;p13"/>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0" name="Google Shape;360;p13"/>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61" name="Google Shape;361;p13"/>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2" name="Google Shape;362;p13"/>
          <p:cNvSpPr txBox="1"/>
          <p:nvPr/>
        </p:nvSpPr>
        <p:spPr>
          <a:xfrm>
            <a:off x="4564455" y="2403875"/>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Auto-eficácia</a:t>
            </a:r>
            <a:endParaRPr b="0" i="0" sz="1400" u="none" cap="none" strike="noStrike">
              <a:solidFill>
                <a:srgbClr val="000000"/>
              </a:solidFill>
              <a:latin typeface="Arial"/>
              <a:ea typeface="Arial"/>
              <a:cs typeface="Arial"/>
              <a:sym typeface="Arial"/>
            </a:endParaRPr>
          </a:p>
        </p:txBody>
      </p:sp>
      <p:grpSp>
        <p:nvGrpSpPr>
          <p:cNvPr id="363" name="Google Shape;363;p13"/>
          <p:cNvGrpSpPr/>
          <p:nvPr/>
        </p:nvGrpSpPr>
        <p:grpSpPr>
          <a:xfrm>
            <a:off x="5361317" y="3141603"/>
            <a:ext cx="909257" cy="685984"/>
            <a:chOff x="1001712" y="1679575"/>
            <a:chExt cx="1428751" cy="1077913"/>
          </a:xfrm>
        </p:grpSpPr>
        <p:sp>
          <p:nvSpPr>
            <p:cNvPr id="364" name="Google Shape;364;p13"/>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65" name="Google Shape;365;p13"/>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66" name="Google Shape;366;p13"/>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67" name="Google Shape;367;p13"/>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68" name="Google Shape;368;p13"/>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69" name="Google Shape;369;p13"/>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70" name="Google Shape;370;p13"/>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71" name="Google Shape;371;p13"/>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72" name="Google Shape;372;p13"/>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14"/>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8" name="Google Shape;378;p14"/>
          <p:cNvSpPr txBox="1"/>
          <p:nvPr/>
        </p:nvSpPr>
        <p:spPr>
          <a:xfrm>
            <a:off x="4360150" y="8381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79" name="Google Shape;379;p14"/>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0" name="Google Shape;380;p14"/>
          <p:cNvSpPr txBox="1"/>
          <p:nvPr/>
        </p:nvSpPr>
        <p:spPr>
          <a:xfrm>
            <a:off x="436015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81" name="Google Shape;381;p14"/>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2" name="Google Shape;382;p14"/>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83" name="Google Shape;383;p14"/>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4" name="Google Shape;384;p14"/>
          <p:cNvSpPr txBox="1"/>
          <p:nvPr/>
        </p:nvSpPr>
        <p:spPr>
          <a:xfrm>
            <a:off x="343907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85" name="Google Shape;385;p14"/>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6" name="Google Shape;386;p14"/>
          <p:cNvSpPr txBox="1"/>
          <p:nvPr/>
        </p:nvSpPr>
        <p:spPr>
          <a:xfrm>
            <a:off x="6182725" y="8380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387" name="Google Shape;387;p14"/>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8" name="Google Shape;388;p14"/>
          <p:cNvSpPr txBox="1"/>
          <p:nvPr/>
        </p:nvSpPr>
        <p:spPr>
          <a:xfrm>
            <a:off x="710135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89" name="Google Shape;389;p14"/>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0" name="Google Shape;390;p14"/>
          <p:cNvSpPr txBox="1"/>
          <p:nvPr/>
        </p:nvSpPr>
        <p:spPr>
          <a:xfrm>
            <a:off x="4564431" y="2327675"/>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Normas sociais</a:t>
            </a:r>
            <a:endParaRPr b="0" i="0" sz="1400" u="none" cap="none" strike="noStrike">
              <a:solidFill>
                <a:srgbClr val="000000"/>
              </a:solidFill>
              <a:latin typeface="Arial"/>
              <a:ea typeface="Arial"/>
              <a:cs typeface="Arial"/>
              <a:sym typeface="Arial"/>
            </a:endParaRPr>
          </a:p>
        </p:txBody>
      </p:sp>
      <p:grpSp>
        <p:nvGrpSpPr>
          <p:cNvPr id="391" name="Google Shape;391;p14"/>
          <p:cNvGrpSpPr/>
          <p:nvPr/>
        </p:nvGrpSpPr>
        <p:grpSpPr>
          <a:xfrm>
            <a:off x="5408867" y="3065403"/>
            <a:ext cx="909257" cy="685984"/>
            <a:chOff x="1001712" y="1679575"/>
            <a:chExt cx="1428751" cy="1077913"/>
          </a:xfrm>
        </p:grpSpPr>
        <p:sp>
          <p:nvSpPr>
            <p:cNvPr id="392" name="Google Shape;392;p14"/>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93" name="Google Shape;393;p14"/>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94" name="Google Shape;394;p14"/>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95" name="Google Shape;395;p14"/>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96" name="Google Shape;396;p14"/>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97" name="Google Shape;397;p14"/>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98" name="Google Shape;398;p14"/>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99" name="Google Shape;399;p14"/>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00" name="Google Shape;400;p14"/>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4" name="Shape 404"/>
        <p:cNvGrpSpPr/>
        <p:nvPr/>
      </p:nvGrpSpPr>
      <p:grpSpPr>
        <a:xfrm>
          <a:off x="0" y="0"/>
          <a:ext cx="0" cy="0"/>
          <a:chOff x="0" y="0"/>
          <a:chExt cx="0" cy="0"/>
        </a:xfrm>
      </p:grpSpPr>
      <p:sp>
        <p:nvSpPr>
          <p:cNvPr id="405" name="Google Shape;405;p15"/>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6" name="Google Shape;406;p15"/>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407" name="Google Shape;407;p15"/>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8" name="Google Shape;408;p15"/>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409" name="Google Shape;409;p15"/>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0" name="Google Shape;410;p15"/>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411" name="Google Shape;411;p15"/>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2" name="Google Shape;412;p15"/>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413" name="Google Shape;413;p15"/>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4" name="Google Shape;414;p15"/>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415" name="Google Shape;415;p15"/>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6" name="Google Shape;416;p15"/>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417" name="Google Shape;417;p15"/>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8" name="Google Shape;418;p15"/>
          <p:cNvSpPr txBox="1"/>
          <p:nvPr/>
        </p:nvSpPr>
        <p:spPr>
          <a:xfrm>
            <a:off x="4702352" y="2268894"/>
            <a:ext cx="16485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Tomada de decisões</a:t>
            </a:r>
            <a:endParaRPr b="0" i="0" sz="1400" u="none" cap="none" strike="noStrike">
              <a:solidFill>
                <a:srgbClr val="000000"/>
              </a:solidFill>
              <a:latin typeface="Arial"/>
              <a:ea typeface="Arial"/>
              <a:cs typeface="Arial"/>
              <a:sym typeface="Arial"/>
            </a:endParaRPr>
          </a:p>
        </p:txBody>
      </p:sp>
      <p:grpSp>
        <p:nvGrpSpPr>
          <p:cNvPr id="419" name="Google Shape;419;p15"/>
          <p:cNvGrpSpPr/>
          <p:nvPr/>
        </p:nvGrpSpPr>
        <p:grpSpPr>
          <a:xfrm>
            <a:off x="5348792" y="3158678"/>
            <a:ext cx="909257" cy="685984"/>
            <a:chOff x="1001712" y="1679575"/>
            <a:chExt cx="1428751" cy="1077913"/>
          </a:xfrm>
        </p:grpSpPr>
        <p:sp>
          <p:nvSpPr>
            <p:cNvPr id="420" name="Google Shape;420;p15"/>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21" name="Google Shape;421;p15"/>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22" name="Google Shape;422;p15"/>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23" name="Google Shape;423;p15"/>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24" name="Google Shape;424;p15"/>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25" name="Google Shape;425;p15"/>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26" name="Google Shape;426;p15"/>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27" name="Google Shape;427;p15"/>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28" name="Google Shape;428;p15"/>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pic>
        <p:nvPicPr>
          <p:cNvPr id="434" name="Google Shape;434;p16"/>
          <p:cNvPicPr preferRelativeResize="0"/>
          <p:nvPr/>
        </p:nvPicPr>
        <p:blipFill rotWithShape="1">
          <a:blip r:embed="rId3">
            <a:alphaModFix/>
          </a:blip>
          <a:srcRect b="0" l="0" r="0" t="0"/>
          <a:stretch/>
        </p:blipFill>
        <p:spPr>
          <a:xfrm>
            <a:off x="6976594" y="2814753"/>
            <a:ext cx="706755" cy="498883"/>
          </a:xfrm>
          <a:prstGeom prst="rect">
            <a:avLst/>
          </a:prstGeom>
          <a:noFill/>
          <a:ln>
            <a:noFill/>
          </a:ln>
        </p:spPr>
      </p:pic>
      <p:sp>
        <p:nvSpPr>
          <p:cNvPr id="435" name="Google Shape;435;p16"/>
          <p:cNvSpPr/>
          <p:nvPr/>
        </p:nvSpPr>
        <p:spPr>
          <a:xfrm rot="5400000">
            <a:off x="2740875" y="2595933"/>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6" name="Google Shape;436;p16"/>
          <p:cNvSpPr/>
          <p:nvPr/>
        </p:nvSpPr>
        <p:spPr>
          <a:xfrm rot="5400000">
            <a:off x="-1009" y="1042480"/>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7" name="Google Shape;437;p16"/>
          <p:cNvSpPr txBox="1"/>
          <p:nvPr/>
        </p:nvSpPr>
        <p:spPr>
          <a:xfrm>
            <a:off x="420625" y="12464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38" name="Google Shape;438;p16"/>
          <p:cNvSpPr/>
          <p:nvPr/>
        </p:nvSpPr>
        <p:spPr>
          <a:xfrm rot="5400000">
            <a:off x="-1009" y="4176517"/>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9" name="Google Shape;439;p16"/>
          <p:cNvSpPr txBox="1"/>
          <p:nvPr/>
        </p:nvSpPr>
        <p:spPr>
          <a:xfrm>
            <a:off x="420625" y="43805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40" name="Google Shape;440;p16"/>
          <p:cNvSpPr/>
          <p:nvPr/>
        </p:nvSpPr>
        <p:spPr>
          <a:xfrm rot="5400000">
            <a:off x="1821859" y="417491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1" name="Google Shape;441;p16"/>
          <p:cNvSpPr txBox="1"/>
          <p:nvPr/>
        </p:nvSpPr>
        <p:spPr>
          <a:xfrm>
            <a:off x="2243475" y="43789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42" name="Google Shape;442;p16"/>
          <p:cNvSpPr/>
          <p:nvPr/>
        </p:nvSpPr>
        <p:spPr>
          <a:xfrm rot="5400000">
            <a:off x="916536" y="259593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3" name="Google Shape;443;p16"/>
          <p:cNvSpPr txBox="1"/>
          <p:nvPr/>
        </p:nvSpPr>
        <p:spPr>
          <a:xfrm>
            <a:off x="1338150" y="27999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44" name="Google Shape;444;p16"/>
          <p:cNvSpPr/>
          <p:nvPr/>
        </p:nvSpPr>
        <p:spPr>
          <a:xfrm rot="5400000">
            <a:off x="1821858" y="1042480"/>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5" name="Google Shape;445;p16"/>
          <p:cNvSpPr txBox="1"/>
          <p:nvPr/>
        </p:nvSpPr>
        <p:spPr>
          <a:xfrm>
            <a:off x="2243475" y="12464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pic>
        <p:nvPicPr>
          <p:cNvPr id="446" name="Google Shape;446;p16"/>
          <p:cNvPicPr preferRelativeResize="0"/>
          <p:nvPr/>
        </p:nvPicPr>
        <p:blipFill rotWithShape="1">
          <a:blip r:embed="rId3">
            <a:alphaModFix/>
          </a:blip>
          <a:srcRect b="0" l="0" r="0" t="0"/>
          <a:stretch/>
        </p:blipFill>
        <p:spPr>
          <a:xfrm>
            <a:off x="5255655" y="2814753"/>
            <a:ext cx="706755" cy="498883"/>
          </a:xfrm>
          <a:prstGeom prst="rect">
            <a:avLst/>
          </a:prstGeom>
          <a:noFill/>
          <a:ln>
            <a:noFill/>
          </a:ln>
        </p:spPr>
      </p:pic>
      <p:sp>
        <p:nvSpPr>
          <p:cNvPr id="447" name="Google Shape;447;p16"/>
          <p:cNvSpPr/>
          <p:nvPr/>
        </p:nvSpPr>
        <p:spPr>
          <a:xfrm rot="5400000">
            <a:off x="4619673" y="2601194"/>
            <a:ext cx="2004740" cy="1743515"/>
          </a:xfrm>
          <a:prstGeom prst="hexagon">
            <a:avLst>
              <a:gd fmla="val 28802" name="adj"/>
              <a:gd fmla="val 115470" name="vf"/>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8" name="Google Shape;448;p16"/>
          <p:cNvSpPr/>
          <p:nvPr/>
        </p:nvSpPr>
        <p:spPr>
          <a:xfrm rot="5400000">
            <a:off x="6451227" y="2601194"/>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9" name="Google Shape;449;p16"/>
          <p:cNvSpPr txBox="1"/>
          <p:nvPr/>
        </p:nvSpPr>
        <p:spPr>
          <a:xfrm>
            <a:off x="6872851" y="28051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600" u="none" cap="none" strike="noStrike">
              <a:solidFill>
                <a:schemeClr val="dk1"/>
              </a:solidFill>
              <a:latin typeface="Calibri"/>
              <a:ea typeface="Calibri"/>
              <a:cs typeface="Calibri"/>
              <a:sym typeface="Calibri"/>
            </a:endParaRPr>
          </a:p>
        </p:txBody>
      </p:sp>
      <p:sp>
        <p:nvSpPr>
          <p:cNvPr id="450" name="Google Shape;450;p16"/>
          <p:cNvSpPr/>
          <p:nvPr/>
        </p:nvSpPr>
        <p:spPr>
          <a:xfrm rot="5400000">
            <a:off x="7347609" y="4181777"/>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1" name="Google Shape;451;p16"/>
          <p:cNvSpPr txBox="1"/>
          <p:nvPr/>
        </p:nvSpPr>
        <p:spPr>
          <a:xfrm>
            <a:off x="7769226" y="43857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52" name="Google Shape;452;p16"/>
          <p:cNvSpPr/>
          <p:nvPr/>
        </p:nvSpPr>
        <p:spPr>
          <a:xfrm rot="5400000">
            <a:off x="5522946" y="4180179"/>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3" name="Google Shape;453;p16"/>
          <p:cNvSpPr txBox="1"/>
          <p:nvPr/>
        </p:nvSpPr>
        <p:spPr>
          <a:xfrm>
            <a:off x="5944550" y="43841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54" name="Google Shape;454;p16"/>
          <p:cNvSpPr/>
          <p:nvPr/>
        </p:nvSpPr>
        <p:spPr>
          <a:xfrm rot="5400000">
            <a:off x="5523356" y="1047741"/>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5" name="Google Shape;455;p16"/>
          <p:cNvSpPr txBox="1"/>
          <p:nvPr/>
        </p:nvSpPr>
        <p:spPr>
          <a:xfrm>
            <a:off x="5944975" y="12517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456" name="Google Shape;456;p16"/>
          <p:cNvSpPr/>
          <p:nvPr/>
        </p:nvSpPr>
        <p:spPr>
          <a:xfrm rot="5400000">
            <a:off x="8277134" y="2595933"/>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7" name="Google Shape;457;p16"/>
          <p:cNvSpPr txBox="1"/>
          <p:nvPr/>
        </p:nvSpPr>
        <p:spPr>
          <a:xfrm>
            <a:off x="8698751" y="27999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600" u="none" cap="none" strike="noStrike">
              <a:solidFill>
                <a:schemeClr val="dk1"/>
              </a:solidFill>
              <a:latin typeface="Calibri"/>
              <a:ea typeface="Calibri"/>
              <a:cs typeface="Calibri"/>
              <a:sym typeface="Calibri"/>
            </a:endParaRPr>
          </a:p>
        </p:txBody>
      </p:sp>
      <p:sp>
        <p:nvSpPr>
          <p:cNvPr id="458" name="Google Shape;458;p16"/>
          <p:cNvSpPr/>
          <p:nvPr/>
        </p:nvSpPr>
        <p:spPr>
          <a:xfrm rot="5400000">
            <a:off x="7347609" y="1041775"/>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9" name="Google Shape;459;p16"/>
          <p:cNvSpPr txBox="1"/>
          <p:nvPr/>
        </p:nvSpPr>
        <p:spPr>
          <a:xfrm>
            <a:off x="7769226" y="12457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60" name="Google Shape;460;p16"/>
          <p:cNvSpPr/>
          <p:nvPr/>
        </p:nvSpPr>
        <p:spPr>
          <a:xfrm rot="5400000">
            <a:off x="9184868" y="1041776"/>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1" name="Google Shape;461;p16"/>
          <p:cNvSpPr txBox="1"/>
          <p:nvPr/>
        </p:nvSpPr>
        <p:spPr>
          <a:xfrm>
            <a:off x="9606476" y="12457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62" name="Google Shape;462;p16"/>
          <p:cNvSpPr/>
          <p:nvPr/>
        </p:nvSpPr>
        <p:spPr>
          <a:xfrm rot="5400000">
            <a:off x="10099907" y="2592960"/>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3" name="Google Shape;463;p16"/>
          <p:cNvSpPr txBox="1"/>
          <p:nvPr/>
        </p:nvSpPr>
        <p:spPr>
          <a:xfrm>
            <a:off x="10521526" y="27969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64" name="Google Shape;464;p16"/>
          <p:cNvSpPr/>
          <p:nvPr/>
        </p:nvSpPr>
        <p:spPr>
          <a:xfrm rot="5400000">
            <a:off x="9170381" y="4181778"/>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5" name="Google Shape;465;p16"/>
          <p:cNvSpPr txBox="1"/>
          <p:nvPr/>
        </p:nvSpPr>
        <p:spPr>
          <a:xfrm>
            <a:off x="9592001" y="43857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grpSp>
        <p:nvGrpSpPr>
          <p:cNvPr id="466" name="Google Shape;466;p16"/>
          <p:cNvGrpSpPr/>
          <p:nvPr/>
        </p:nvGrpSpPr>
        <p:grpSpPr>
          <a:xfrm rot="5400000">
            <a:off x="4551052" y="3330282"/>
            <a:ext cx="310008" cy="310008"/>
            <a:chOff x="5608915" y="627534"/>
            <a:chExt cx="501448" cy="501448"/>
          </a:xfrm>
        </p:grpSpPr>
        <p:sp>
          <p:nvSpPr>
            <p:cNvPr id="467" name="Google Shape;467;p16"/>
            <p:cNvSpPr/>
            <p:nvPr/>
          </p:nvSpPr>
          <p:spPr>
            <a:xfrm>
              <a:off x="5608915" y="627534"/>
              <a:ext cx="501448" cy="501448"/>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chemeClr val="lt1"/>
                </a:solidFill>
                <a:latin typeface="Calibri"/>
                <a:ea typeface="Calibri"/>
                <a:cs typeface="Calibri"/>
                <a:sym typeface="Calibri"/>
              </a:endParaRPr>
            </a:p>
          </p:txBody>
        </p:sp>
        <p:sp>
          <p:nvSpPr>
            <p:cNvPr id="468" name="Google Shape;468;p16"/>
            <p:cNvSpPr/>
            <p:nvPr/>
          </p:nvSpPr>
          <p:spPr>
            <a:xfrm>
              <a:off x="5707118" y="743068"/>
              <a:ext cx="305042" cy="226367"/>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chemeClr val="lt1"/>
                </a:solidFill>
                <a:latin typeface="Calibri"/>
                <a:ea typeface="Calibri"/>
                <a:cs typeface="Calibri"/>
                <a:sym typeface="Calibri"/>
              </a:endParaRPr>
            </a:p>
          </p:txBody>
        </p:sp>
      </p:grpSp>
      <p:sp>
        <p:nvSpPr>
          <p:cNvPr id="469" name="Google Shape;469;p16"/>
          <p:cNvSpPr txBox="1"/>
          <p:nvPr/>
        </p:nvSpPr>
        <p:spPr>
          <a:xfrm>
            <a:off x="3162445" y="3354759"/>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000"/>
              <a:buFont typeface="Arial"/>
              <a:buNone/>
            </a:pPr>
            <a:r>
              <a:rPr b="0" i="0" lang="pt-BR" sz="1000" u="none" cap="none" strike="noStrike">
                <a:solidFill>
                  <a:srgbClr val="000000"/>
                </a:solidFill>
                <a:latin typeface="Calibri"/>
                <a:ea typeface="Calibri"/>
                <a:cs typeface="Calibri"/>
                <a:sym typeface="Calibri"/>
              </a:rPr>
              <a:t>% com acesso a instalações ou Profissionais de Saúde Comunitária </a:t>
            </a:r>
            <a:endParaRPr b="0" i="0" sz="1000" u="none" cap="none" strike="noStrike">
              <a:solidFill>
                <a:srgbClr val="000000"/>
              </a:solidFill>
              <a:latin typeface="Arial"/>
              <a:ea typeface="Arial"/>
              <a:cs typeface="Arial"/>
              <a:sym typeface="Arial"/>
            </a:endParaRPr>
          </a:p>
        </p:txBody>
      </p:sp>
      <p:sp>
        <p:nvSpPr>
          <p:cNvPr id="470" name="Google Shape;470;p16"/>
          <p:cNvSpPr/>
          <p:nvPr/>
        </p:nvSpPr>
        <p:spPr>
          <a:xfrm>
            <a:off x="3470945" y="2719383"/>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71" name="Google Shape;471;p16"/>
          <p:cNvSpPr txBox="1"/>
          <p:nvPr/>
        </p:nvSpPr>
        <p:spPr>
          <a:xfrm>
            <a:off x="5041243" y="3345501"/>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 de quem ouviu ou viu mensagens</a:t>
            </a:r>
            <a:endParaRPr b="0" i="0" sz="1400" u="none" cap="none" strike="noStrike">
              <a:solidFill>
                <a:srgbClr val="000000"/>
              </a:solidFill>
              <a:latin typeface="Arial"/>
              <a:ea typeface="Arial"/>
              <a:cs typeface="Arial"/>
              <a:sym typeface="Arial"/>
            </a:endParaRPr>
          </a:p>
        </p:txBody>
      </p:sp>
      <p:pic>
        <p:nvPicPr>
          <p:cNvPr id="472" name="Google Shape;472;p16"/>
          <p:cNvPicPr preferRelativeResize="0"/>
          <p:nvPr/>
        </p:nvPicPr>
        <p:blipFill rotWithShape="1">
          <a:blip r:embed="rId3">
            <a:alphaModFix/>
          </a:blip>
          <a:srcRect b="0" l="0" r="0" t="0"/>
          <a:stretch/>
        </p:blipFill>
        <p:spPr>
          <a:xfrm>
            <a:off x="5268665" y="2762128"/>
            <a:ext cx="706756" cy="498882"/>
          </a:xfrm>
          <a:prstGeom prst="rect">
            <a:avLst/>
          </a:prstGeom>
          <a:noFill/>
          <a:ln>
            <a:noFill/>
          </a:ln>
        </p:spPr>
      </p:pic>
      <p:sp>
        <p:nvSpPr>
          <p:cNvPr id="473" name="Google Shape;473;p16"/>
          <p:cNvSpPr txBox="1"/>
          <p:nvPr/>
        </p:nvSpPr>
        <p:spPr>
          <a:xfrm>
            <a:off x="641937" y="6003941"/>
            <a:ext cx="111207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da situação</a:t>
            </a:r>
            <a:r>
              <a:rPr b="0" i="0" lang="pt-BR" sz="1800" u="none" cap="none" strike="noStrike">
                <a:solidFill>
                  <a:srgbClr val="000000"/>
                </a:solidFill>
                <a:latin typeface="Calibri"/>
                <a:ea typeface="Calibri"/>
                <a:cs typeface="Calibri"/>
                <a:sym typeface="Calibri"/>
              </a:rPr>
              <a:t>: utilizar o resumo dos dados de gestão de casos de malária para preencher estas caixas (acrescentar caixas conforme necessário). Será utilizado um resumo narrativo dos dados recolhidos para completar a análise da situação da estratégia de </a:t>
            </a:r>
            <a:r>
              <a:rPr b="1" i="0" lang="pt-BR" sz="1800" u="none" cap="none" strike="noStrike">
                <a:solidFill>
                  <a:srgbClr val="000000"/>
                </a:solidFill>
                <a:latin typeface="Calibri"/>
                <a:ea typeface="Calibri"/>
                <a:cs typeface="Calibri"/>
                <a:sym typeface="Calibri"/>
              </a:rPr>
              <a:t>gestão de casos de malária</a:t>
            </a:r>
            <a:r>
              <a:rPr b="0" i="0" lang="pt-B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66"/>
                                        </p:tgtEl>
                                        <p:attrNameLst>
                                          <p:attrName>style.visibility</p:attrName>
                                        </p:attrNameLst>
                                      </p:cBhvr>
                                      <p:to>
                                        <p:strVal val="visible"/>
                                      </p:to>
                                    </p:set>
                                    <p:animEffect filter="fade" transition="in">
                                      <p:cBhvr>
                                        <p:cTn dur="200"/>
                                        <p:tgtEl>
                                          <p:spTgt spid="4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17"/>
          <p:cNvSpPr txBox="1"/>
          <p:nvPr/>
        </p:nvSpPr>
        <p:spPr>
          <a:xfrm>
            <a:off x="641937" y="5851541"/>
            <a:ext cx="11120700" cy="923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comportamental</a:t>
            </a:r>
            <a:r>
              <a:rPr b="0" i="0" lang="pt-BR" sz="1800" u="none" cap="none" strike="noStrike">
                <a:solidFill>
                  <a:srgbClr val="000000"/>
                </a:solidFill>
                <a:latin typeface="Calibri"/>
                <a:ea typeface="Calibri"/>
                <a:cs typeface="Calibri"/>
                <a:sym typeface="Calibri"/>
              </a:rPr>
              <a:t>: utilizar o resumo dos dados de gestão de casos de malária para preencher estas caixas (acrescentar caixas conforme necessário). Será utilizado um resumo narrativo dos </a:t>
            </a:r>
            <a:r>
              <a:rPr b="1" i="0" lang="pt-BR" sz="1800" u="none" cap="none" strike="noStrike">
                <a:solidFill>
                  <a:srgbClr val="000000"/>
                </a:solidFill>
                <a:latin typeface="Calibri"/>
                <a:ea typeface="Calibri"/>
                <a:cs typeface="Calibri"/>
                <a:sym typeface="Calibri"/>
              </a:rPr>
              <a:t>determinantes comportamentais </a:t>
            </a:r>
            <a:r>
              <a:rPr b="0" i="0" lang="pt-BR" sz="1800" u="none" cap="none" strike="noStrike">
                <a:solidFill>
                  <a:srgbClr val="000000"/>
                </a:solidFill>
                <a:latin typeface="Calibri"/>
                <a:ea typeface="Calibri"/>
                <a:cs typeface="Calibri"/>
                <a:sym typeface="Calibri"/>
              </a:rPr>
              <a:t>para completar a análise comportamental da estratégia de </a:t>
            </a:r>
            <a:r>
              <a:rPr b="1" i="0" lang="pt-BR" sz="1800" u="none" cap="none" strike="noStrike">
                <a:solidFill>
                  <a:srgbClr val="000000"/>
                </a:solidFill>
                <a:latin typeface="Calibri"/>
                <a:ea typeface="Calibri"/>
                <a:cs typeface="Calibri"/>
                <a:sym typeface="Calibri"/>
              </a:rPr>
              <a:t>gestão de casos de malária</a:t>
            </a:r>
            <a:r>
              <a:rPr b="0" i="0" lang="pt-B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pic>
        <p:nvPicPr>
          <p:cNvPr id="479" name="Google Shape;479;p17"/>
          <p:cNvPicPr preferRelativeResize="0"/>
          <p:nvPr/>
        </p:nvPicPr>
        <p:blipFill rotWithShape="1">
          <a:blip r:embed="rId3">
            <a:alphaModFix/>
          </a:blip>
          <a:srcRect b="0" l="0" r="0" t="0"/>
          <a:stretch/>
        </p:blipFill>
        <p:spPr>
          <a:xfrm>
            <a:off x="5234875" y="2288282"/>
            <a:ext cx="706756" cy="498882"/>
          </a:xfrm>
          <a:prstGeom prst="rect">
            <a:avLst/>
          </a:prstGeom>
          <a:noFill/>
          <a:ln>
            <a:noFill/>
          </a:ln>
        </p:spPr>
      </p:pic>
      <p:sp>
        <p:nvSpPr>
          <p:cNvPr id="480" name="Google Shape;480;p17"/>
          <p:cNvSpPr/>
          <p:nvPr/>
        </p:nvSpPr>
        <p:spPr>
          <a:xfrm rot="5400000">
            <a:off x="2765639" y="2069349"/>
            <a:ext cx="2004600"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1" name="Google Shape;481;p17"/>
          <p:cNvSpPr txBox="1"/>
          <p:nvPr/>
        </p:nvSpPr>
        <p:spPr>
          <a:xfrm>
            <a:off x="3195469" y="29153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FFFFFF"/>
                </a:solidFill>
                <a:latin typeface="Calibri"/>
                <a:ea typeface="Calibri"/>
                <a:cs typeface="Calibri"/>
                <a:sym typeface="Calibri"/>
              </a:rPr>
              <a:t>Conhecimento</a:t>
            </a:r>
            <a:endParaRPr b="0" i="0" sz="12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200"/>
              <a:buFont typeface="Arial"/>
              <a:buNone/>
            </a:pPr>
            <a:r>
              <a:rPr b="1" i="0" lang="pt-BR" sz="1200" u="none" cap="none" strike="noStrike">
                <a:solidFill>
                  <a:srgbClr val="FFFFFF"/>
                </a:solidFill>
                <a:latin typeface="Calibri"/>
                <a:ea typeface="Calibri"/>
                <a:cs typeface="Calibri"/>
                <a:sym typeface="Calibri"/>
              </a:rPr>
              <a:t>% que têm conhecimentos corretos</a:t>
            </a:r>
            <a:endParaRPr b="0" i="0" sz="1333" u="none" cap="none" strike="noStrike">
              <a:solidFill>
                <a:srgbClr val="FFFFFF"/>
              </a:solidFill>
              <a:latin typeface="Calibri"/>
              <a:ea typeface="Calibri"/>
              <a:cs typeface="Calibri"/>
              <a:sym typeface="Calibri"/>
            </a:endParaRPr>
          </a:p>
        </p:txBody>
      </p:sp>
      <p:sp>
        <p:nvSpPr>
          <p:cNvPr id="482" name="Google Shape;482;p17"/>
          <p:cNvSpPr/>
          <p:nvPr/>
        </p:nvSpPr>
        <p:spPr>
          <a:xfrm rot="5400000">
            <a:off x="13364" y="515897"/>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3" name="Google Shape;483;p17"/>
          <p:cNvSpPr txBox="1"/>
          <p:nvPr/>
        </p:nvSpPr>
        <p:spPr>
          <a:xfrm>
            <a:off x="434950" y="11772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484" name="Google Shape;484;p17"/>
          <p:cNvSpPr/>
          <p:nvPr/>
        </p:nvSpPr>
        <p:spPr>
          <a:xfrm rot="5400000">
            <a:off x="13364" y="3649934"/>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5" name="Google Shape;485;p17"/>
          <p:cNvSpPr txBox="1"/>
          <p:nvPr/>
        </p:nvSpPr>
        <p:spPr>
          <a:xfrm>
            <a:off x="434950" y="4311227"/>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486" name="Google Shape;486;p17"/>
          <p:cNvSpPr/>
          <p:nvPr/>
        </p:nvSpPr>
        <p:spPr>
          <a:xfrm rot="5400000">
            <a:off x="1846623" y="3648334"/>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7" name="Google Shape;487;p17"/>
          <p:cNvSpPr txBox="1"/>
          <p:nvPr/>
        </p:nvSpPr>
        <p:spPr>
          <a:xfrm>
            <a:off x="2268200" y="4309627"/>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488" name="Google Shape;488;p17"/>
          <p:cNvSpPr/>
          <p:nvPr/>
        </p:nvSpPr>
        <p:spPr>
          <a:xfrm rot="5400000">
            <a:off x="941299" y="2069351"/>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9" name="Google Shape;489;p17"/>
          <p:cNvSpPr txBox="1"/>
          <p:nvPr/>
        </p:nvSpPr>
        <p:spPr>
          <a:xfrm>
            <a:off x="1362875" y="27306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490" name="Google Shape;490;p17"/>
          <p:cNvSpPr/>
          <p:nvPr/>
        </p:nvSpPr>
        <p:spPr>
          <a:xfrm rot="5400000">
            <a:off x="1846621" y="515897"/>
            <a:ext cx="2004600" cy="1743600"/>
          </a:xfrm>
          <a:prstGeom prst="hexagon">
            <a:avLst>
              <a:gd fmla="val 28802" name="adj"/>
              <a:gd fmla="val 115470" name="vf"/>
            </a:avLst>
          </a:prstGeom>
          <a:noFill/>
          <a:ln cap="flat" cmpd="sng" w="12700">
            <a:solidFill>
              <a:srgbClr val="ED7D3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1" name="Google Shape;491;p17"/>
          <p:cNvSpPr txBox="1"/>
          <p:nvPr/>
        </p:nvSpPr>
        <p:spPr>
          <a:xfrm>
            <a:off x="2268200" y="11772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492" name="Google Shape;492;p17"/>
          <p:cNvSpPr/>
          <p:nvPr/>
        </p:nvSpPr>
        <p:spPr>
          <a:xfrm rot="5400000">
            <a:off x="4598920" y="2074611"/>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3" name="Google Shape;493;p17"/>
          <p:cNvSpPr txBox="1"/>
          <p:nvPr/>
        </p:nvSpPr>
        <p:spPr>
          <a:xfrm>
            <a:off x="5028750" y="29153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Atitudes</a:t>
            </a:r>
            <a:endParaRPr b="0" i="0" sz="1400" u="none" cap="none" strike="noStrike">
              <a:solidFill>
                <a:srgbClr val="000000"/>
              </a:solidFill>
              <a:latin typeface="Arial"/>
              <a:ea typeface="Arial"/>
              <a:cs typeface="Arial"/>
              <a:sym typeface="Arial"/>
            </a:endParaRPr>
          </a:p>
        </p:txBody>
      </p:sp>
      <p:sp>
        <p:nvSpPr>
          <p:cNvPr id="494" name="Google Shape;494;p17"/>
          <p:cNvSpPr/>
          <p:nvPr/>
        </p:nvSpPr>
        <p:spPr>
          <a:xfrm rot="5400000">
            <a:off x="7375844" y="3655193"/>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5" name="Google Shape;495;p17"/>
          <p:cNvSpPr txBox="1"/>
          <p:nvPr/>
        </p:nvSpPr>
        <p:spPr>
          <a:xfrm>
            <a:off x="7797426" y="43165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sp>
        <p:nvSpPr>
          <p:cNvPr id="496" name="Google Shape;496;p17"/>
          <p:cNvSpPr/>
          <p:nvPr/>
        </p:nvSpPr>
        <p:spPr>
          <a:xfrm rot="5400000">
            <a:off x="5551505" y="3653595"/>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7" name="Google Shape;497;p17"/>
          <p:cNvSpPr txBox="1"/>
          <p:nvPr/>
        </p:nvSpPr>
        <p:spPr>
          <a:xfrm>
            <a:off x="5973100" y="43149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sp>
        <p:nvSpPr>
          <p:cNvPr id="498" name="Google Shape;498;p17"/>
          <p:cNvSpPr/>
          <p:nvPr/>
        </p:nvSpPr>
        <p:spPr>
          <a:xfrm rot="5400000">
            <a:off x="5551503" y="521156"/>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9" name="Google Shape;499;p17"/>
          <p:cNvSpPr txBox="1"/>
          <p:nvPr/>
        </p:nvSpPr>
        <p:spPr>
          <a:xfrm>
            <a:off x="5973100" y="11824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p:txBody>
      </p:sp>
      <p:sp>
        <p:nvSpPr>
          <p:cNvPr id="500" name="Google Shape;500;p17"/>
          <p:cNvSpPr/>
          <p:nvPr/>
        </p:nvSpPr>
        <p:spPr>
          <a:xfrm rot="5400000">
            <a:off x="7375844" y="515192"/>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1" name="Google Shape;501;p17"/>
          <p:cNvSpPr txBox="1"/>
          <p:nvPr/>
        </p:nvSpPr>
        <p:spPr>
          <a:xfrm>
            <a:off x="7797426" y="11765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Calibri"/>
              <a:ea typeface="Calibri"/>
              <a:cs typeface="Calibri"/>
              <a:sym typeface="Calibri"/>
            </a:endParaRPr>
          </a:p>
        </p:txBody>
      </p:sp>
      <p:sp>
        <p:nvSpPr>
          <p:cNvPr id="502" name="Google Shape;502;p17"/>
          <p:cNvSpPr/>
          <p:nvPr/>
        </p:nvSpPr>
        <p:spPr>
          <a:xfrm rot="5400000">
            <a:off x="9213102" y="515193"/>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3" name="Google Shape;503;p17"/>
          <p:cNvSpPr txBox="1"/>
          <p:nvPr/>
        </p:nvSpPr>
        <p:spPr>
          <a:xfrm>
            <a:off x="9634701" y="11765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sp>
        <p:nvSpPr>
          <p:cNvPr id="504" name="Google Shape;504;p17"/>
          <p:cNvSpPr/>
          <p:nvPr/>
        </p:nvSpPr>
        <p:spPr>
          <a:xfrm rot="5400000">
            <a:off x="10128141" y="2066377"/>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5" name="Google Shape;505;p17"/>
          <p:cNvSpPr txBox="1"/>
          <p:nvPr/>
        </p:nvSpPr>
        <p:spPr>
          <a:xfrm>
            <a:off x="10549726" y="2727677"/>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sp>
        <p:nvSpPr>
          <p:cNvPr id="506" name="Google Shape;506;p17"/>
          <p:cNvSpPr/>
          <p:nvPr/>
        </p:nvSpPr>
        <p:spPr>
          <a:xfrm rot="5400000">
            <a:off x="9198616" y="3655195"/>
            <a:ext cx="2004600" cy="1743600"/>
          </a:xfrm>
          <a:prstGeom prst="hexagon">
            <a:avLst>
              <a:gd fmla="val 28802" name="adj"/>
              <a:gd fmla="val 115470" name="vf"/>
            </a:avLst>
          </a:prstGeom>
          <a:no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7" name="Google Shape;507;p17"/>
          <p:cNvSpPr txBox="1"/>
          <p:nvPr/>
        </p:nvSpPr>
        <p:spPr>
          <a:xfrm>
            <a:off x="9620201" y="431650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600" u="none" cap="none" strike="noStrike">
              <a:solidFill>
                <a:srgbClr val="000000"/>
              </a:solidFill>
              <a:latin typeface="Arial"/>
              <a:ea typeface="Arial"/>
              <a:cs typeface="Arial"/>
              <a:sym typeface="Arial"/>
            </a:endParaRPr>
          </a:p>
        </p:txBody>
      </p:sp>
      <p:grpSp>
        <p:nvGrpSpPr>
          <p:cNvPr id="508" name="Google Shape;508;p17"/>
          <p:cNvGrpSpPr/>
          <p:nvPr/>
        </p:nvGrpSpPr>
        <p:grpSpPr>
          <a:xfrm>
            <a:off x="3572773" y="2212595"/>
            <a:ext cx="390416" cy="644073"/>
            <a:chOff x="6531329" y="2691707"/>
            <a:chExt cx="444716" cy="733318"/>
          </a:xfrm>
        </p:grpSpPr>
        <p:sp>
          <p:nvSpPr>
            <p:cNvPr id="509" name="Google Shape;509;p17"/>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510" name="Google Shape;510;p17"/>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511" name="Google Shape;511;p17"/>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512" name="Google Shape;512;p17"/>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513" name="Google Shape;513;p17"/>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grpSp>
        <p:nvGrpSpPr>
          <p:cNvPr id="514" name="Google Shape;514;p17"/>
          <p:cNvGrpSpPr/>
          <p:nvPr/>
        </p:nvGrpSpPr>
        <p:grpSpPr>
          <a:xfrm>
            <a:off x="5146634" y="2191639"/>
            <a:ext cx="909257" cy="685984"/>
            <a:chOff x="1001712" y="1679575"/>
            <a:chExt cx="1428751" cy="1077913"/>
          </a:xfrm>
        </p:grpSpPr>
        <p:sp>
          <p:nvSpPr>
            <p:cNvPr id="515" name="Google Shape;515;p17"/>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16" name="Google Shape;516;p17"/>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17" name="Google Shape;517;p17"/>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18" name="Google Shape;518;p17"/>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19" name="Google Shape;519;p17"/>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20" name="Google Shape;520;p17"/>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21" name="Google Shape;521;p17"/>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22" name="Google Shape;522;p17"/>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23" name="Google Shape;523;p17"/>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
        <p:nvSpPr>
          <p:cNvPr id="524" name="Google Shape;524;p17"/>
          <p:cNvSpPr/>
          <p:nvPr/>
        </p:nvSpPr>
        <p:spPr>
          <a:xfrm rot="5400000">
            <a:off x="6462385" y="2085160"/>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5" name="Google Shape;525;p17"/>
          <p:cNvSpPr txBox="1"/>
          <p:nvPr/>
        </p:nvSpPr>
        <p:spPr>
          <a:xfrm>
            <a:off x="6892215" y="29153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Eficácia</a:t>
            </a:r>
            <a:endParaRPr b="0" i="0" sz="1400" u="none" cap="none" strike="noStrike">
              <a:solidFill>
                <a:srgbClr val="000000"/>
              </a:solidFill>
              <a:latin typeface="Arial"/>
              <a:ea typeface="Arial"/>
              <a:cs typeface="Arial"/>
              <a:sym typeface="Arial"/>
            </a:endParaRPr>
          </a:p>
        </p:txBody>
      </p:sp>
      <p:sp>
        <p:nvSpPr>
          <p:cNvPr id="526" name="Google Shape;526;p17"/>
          <p:cNvSpPr/>
          <p:nvPr/>
        </p:nvSpPr>
        <p:spPr>
          <a:xfrm rot="5400000">
            <a:off x="8287230" y="2085160"/>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7" name="Google Shape;527;p17"/>
          <p:cNvSpPr txBox="1"/>
          <p:nvPr/>
        </p:nvSpPr>
        <p:spPr>
          <a:xfrm>
            <a:off x="8717060" y="29153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Normas sociais</a:t>
            </a:r>
            <a:endParaRPr b="0" i="0" sz="1400" u="none" cap="none" strike="noStrike">
              <a:solidFill>
                <a:srgbClr val="000000"/>
              </a:solidFill>
              <a:latin typeface="Arial"/>
              <a:ea typeface="Arial"/>
              <a:cs typeface="Arial"/>
              <a:sym typeface="Arial"/>
            </a:endParaRPr>
          </a:p>
        </p:txBody>
      </p:sp>
      <p:grpSp>
        <p:nvGrpSpPr>
          <p:cNvPr id="528" name="Google Shape;528;p17"/>
          <p:cNvGrpSpPr/>
          <p:nvPr/>
        </p:nvGrpSpPr>
        <p:grpSpPr>
          <a:xfrm>
            <a:off x="7010099" y="2191639"/>
            <a:ext cx="909257" cy="685984"/>
            <a:chOff x="1001712" y="1679575"/>
            <a:chExt cx="1428751" cy="1077913"/>
          </a:xfrm>
        </p:grpSpPr>
        <p:sp>
          <p:nvSpPr>
            <p:cNvPr id="529" name="Google Shape;529;p17"/>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0" name="Google Shape;530;p17"/>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1" name="Google Shape;531;p17"/>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2" name="Google Shape;532;p17"/>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3" name="Google Shape;533;p17"/>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4" name="Google Shape;534;p17"/>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5" name="Google Shape;535;p17"/>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6" name="Google Shape;536;p17"/>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37" name="Google Shape;537;p17"/>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538" name="Google Shape;538;p17"/>
          <p:cNvGrpSpPr/>
          <p:nvPr/>
        </p:nvGrpSpPr>
        <p:grpSpPr>
          <a:xfrm>
            <a:off x="8834944" y="2191639"/>
            <a:ext cx="909257" cy="685984"/>
            <a:chOff x="1001712" y="1679575"/>
            <a:chExt cx="1428751" cy="1077913"/>
          </a:xfrm>
        </p:grpSpPr>
        <p:sp>
          <p:nvSpPr>
            <p:cNvPr id="539" name="Google Shape;539;p17"/>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0" name="Google Shape;540;p17"/>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1" name="Google Shape;541;p17"/>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2" name="Google Shape;542;p17"/>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3" name="Google Shape;543;p17"/>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4" name="Google Shape;544;p17"/>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5" name="Google Shape;545;p17"/>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6" name="Google Shape;546;p17"/>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547" name="Google Shape;547;p17"/>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548" name="Google Shape;548;p17"/>
          <p:cNvGrpSpPr/>
          <p:nvPr/>
        </p:nvGrpSpPr>
        <p:grpSpPr>
          <a:xfrm rot="5400000">
            <a:off x="4530394" y="2890755"/>
            <a:ext cx="309904" cy="309904"/>
            <a:chOff x="5608915" y="627534"/>
            <a:chExt cx="501300" cy="501300"/>
          </a:xfrm>
        </p:grpSpPr>
        <p:sp>
          <p:nvSpPr>
            <p:cNvPr id="549" name="Google Shape;549;p17"/>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550" name="Google Shape;550;p17"/>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5" name="Shape 555"/>
        <p:cNvGrpSpPr/>
        <p:nvPr/>
      </p:nvGrpSpPr>
      <p:grpSpPr>
        <a:xfrm>
          <a:off x="0" y="0"/>
          <a:ext cx="0" cy="0"/>
          <a:chOff x="0" y="0"/>
          <a:chExt cx="0" cy="0"/>
        </a:xfrm>
      </p:grpSpPr>
      <p:sp>
        <p:nvSpPr>
          <p:cNvPr id="556" name="Google Shape;556;p18"/>
          <p:cNvSpPr txBox="1"/>
          <p:nvPr>
            <p:ph type="title"/>
          </p:nvPr>
        </p:nvSpPr>
        <p:spPr>
          <a:xfrm>
            <a:off x="878813"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Exemplo: Costa do Marfim</a:t>
            </a:r>
            <a:endParaRPr/>
          </a:p>
        </p:txBody>
      </p:sp>
      <p:pic>
        <p:nvPicPr>
          <p:cNvPr id="557" name="Google Shape;557;p18"/>
          <p:cNvPicPr preferRelativeResize="0"/>
          <p:nvPr/>
        </p:nvPicPr>
        <p:blipFill rotWithShape="1">
          <a:blip r:embed="rId3">
            <a:alphaModFix/>
          </a:blip>
          <a:srcRect b="0" l="0" r="0" t="0"/>
          <a:stretch/>
        </p:blipFill>
        <p:spPr>
          <a:xfrm>
            <a:off x="6558181" y="3368934"/>
            <a:ext cx="706755" cy="498883"/>
          </a:xfrm>
          <a:prstGeom prst="rect">
            <a:avLst/>
          </a:prstGeom>
          <a:noFill/>
          <a:ln>
            <a:noFill/>
          </a:ln>
        </p:spPr>
      </p:pic>
      <p:sp>
        <p:nvSpPr>
          <p:cNvPr id="558" name="Google Shape;558;p18"/>
          <p:cNvSpPr/>
          <p:nvPr/>
        </p:nvSpPr>
        <p:spPr>
          <a:xfrm rot="5400000">
            <a:off x="4088944" y="3150001"/>
            <a:ext cx="2004600" cy="1743600"/>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59" name="Google Shape;559;p18"/>
          <p:cNvSpPr txBox="1"/>
          <p:nvPr/>
        </p:nvSpPr>
        <p:spPr>
          <a:xfrm>
            <a:off x="4510487" y="3978211"/>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2133"/>
              <a:buFont typeface="Calibri"/>
              <a:buNone/>
            </a:pPr>
            <a:r>
              <a:rPr b="0" i="0" lang="pt-BR" sz="2100" u="none" cap="none" strike="noStrike">
                <a:solidFill>
                  <a:srgbClr val="000000"/>
                </a:solidFill>
                <a:latin typeface="Calibri"/>
                <a:ea typeface="Calibri"/>
                <a:cs typeface="Calibri"/>
                <a:sym typeface="Calibri"/>
              </a:rPr>
              <a:t>Acesso</a:t>
            </a:r>
            <a:endParaRPr b="0" i="0" sz="18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333"/>
              <a:buFont typeface="Calibri"/>
              <a:buNone/>
            </a:pPr>
            <a:r>
              <a:rPr b="0" i="0" lang="pt-BR" sz="1000" u="none" cap="none" strike="noStrike">
                <a:solidFill>
                  <a:srgbClr val="000000"/>
                </a:solidFill>
                <a:latin typeface="Calibri"/>
                <a:ea typeface="Calibri"/>
                <a:cs typeface="Calibri"/>
                <a:sym typeface="Calibri"/>
              </a:rPr>
              <a:t>% com acesso a instalações ou Profissionais de Saúde Comunitária </a:t>
            </a:r>
            <a:endParaRPr b="0" i="0" sz="1000" u="none" cap="none" strike="noStrike">
              <a:solidFill>
                <a:schemeClr val="dk1"/>
              </a:solidFill>
              <a:latin typeface="Calibri"/>
              <a:ea typeface="Calibri"/>
              <a:cs typeface="Calibri"/>
              <a:sym typeface="Calibri"/>
            </a:endParaRPr>
          </a:p>
        </p:txBody>
      </p:sp>
      <p:sp>
        <p:nvSpPr>
          <p:cNvPr id="560" name="Google Shape;560;p18"/>
          <p:cNvSpPr/>
          <p:nvPr/>
        </p:nvSpPr>
        <p:spPr>
          <a:xfrm>
            <a:off x="4818986" y="3342835"/>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chemeClr val="dk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61" name="Google Shape;561;p18"/>
          <p:cNvSpPr/>
          <p:nvPr/>
        </p:nvSpPr>
        <p:spPr>
          <a:xfrm rot="5400000">
            <a:off x="1347367" y="1596550"/>
            <a:ext cx="2004600" cy="1743600"/>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62" name="Google Shape;562;p18"/>
          <p:cNvSpPr/>
          <p:nvPr/>
        </p:nvSpPr>
        <p:spPr>
          <a:xfrm rot="5400000">
            <a:off x="1347367" y="4730586"/>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63" name="Google Shape;563;p18"/>
          <p:cNvSpPr/>
          <p:nvPr/>
        </p:nvSpPr>
        <p:spPr>
          <a:xfrm rot="5400000">
            <a:off x="3169928" y="4728986"/>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64" name="Google Shape;564;p18"/>
          <p:cNvSpPr/>
          <p:nvPr/>
        </p:nvSpPr>
        <p:spPr>
          <a:xfrm rot="5400000">
            <a:off x="2264606" y="3150003"/>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65" name="Google Shape;565;p18"/>
          <p:cNvSpPr/>
          <p:nvPr/>
        </p:nvSpPr>
        <p:spPr>
          <a:xfrm rot="5400000">
            <a:off x="5922226" y="3155263"/>
            <a:ext cx="2004600" cy="1743600"/>
          </a:xfrm>
          <a:prstGeom prst="hexagon">
            <a:avLst>
              <a:gd fmla="val 28802" name="adj"/>
              <a:gd fmla="val 115470" name="vf"/>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66" name="Google Shape;566;p18"/>
          <p:cNvSpPr txBox="1"/>
          <p:nvPr/>
        </p:nvSpPr>
        <p:spPr>
          <a:xfrm>
            <a:off x="6343769" y="3968953"/>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lt1"/>
              </a:buClr>
              <a:buSzPts val="2133"/>
              <a:buFont typeface="Calibri"/>
              <a:buNone/>
            </a:pPr>
            <a:r>
              <a:rPr b="0" i="0" lang="pt-BR" sz="2100" u="none" cap="none" strike="noStrike">
                <a:solidFill>
                  <a:srgbClr val="FFFFFF"/>
                </a:solidFill>
                <a:latin typeface="Calibri"/>
                <a:ea typeface="Calibri"/>
                <a:cs typeface="Calibri"/>
                <a:sym typeface="Calibri"/>
              </a:rPr>
              <a:t>Exposição</a:t>
            </a:r>
            <a:endParaRPr b="0" i="0" sz="18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FFFFFF"/>
              </a:buClr>
              <a:buSzPts val="1333"/>
              <a:buFont typeface="Calibri"/>
              <a:buNone/>
            </a:pPr>
            <a:r>
              <a:rPr b="0" i="0" lang="pt-BR" sz="1300" u="none" cap="none" strike="noStrike">
                <a:solidFill>
                  <a:srgbClr val="FFFFFF"/>
                </a:solidFill>
                <a:latin typeface="Calibri"/>
                <a:ea typeface="Calibri"/>
                <a:cs typeface="Calibri"/>
                <a:sym typeface="Calibri"/>
              </a:rPr>
              <a:t>% de quem ouviu ou viu mensagens</a:t>
            </a:r>
            <a:endParaRPr b="0" i="0" sz="1800" u="none" cap="none" strike="noStrike">
              <a:solidFill>
                <a:schemeClr val="dk1"/>
              </a:solidFill>
              <a:latin typeface="Calibri"/>
              <a:ea typeface="Calibri"/>
              <a:cs typeface="Calibri"/>
              <a:sym typeface="Calibri"/>
            </a:endParaRPr>
          </a:p>
        </p:txBody>
      </p:sp>
      <p:sp>
        <p:nvSpPr>
          <p:cNvPr id="567" name="Google Shape;567;p18"/>
          <p:cNvSpPr/>
          <p:nvPr/>
        </p:nvSpPr>
        <p:spPr>
          <a:xfrm rot="5400000">
            <a:off x="7753780" y="3155263"/>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68" name="Google Shape;568;p18"/>
          <p:cNvSpPr txBox="1"/>
          <p:nvPr/>
        </p:nvSpPr>
        <p:spPr>
          <a:xfrm>
            <a:off x="8175323" y="3386563"/>
            <a:ext cx="1161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Televisão</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1"/>
              </a:buClr>
              <a:buSzPts val="1400"/>
              <a:buFont typeface="Calibri"/>
              <a:buNone/>
            </a:pPr>
            <a:r>
              <a:rPr b="0" i="0" lang="pt-BR" sz="1400" u="none" cap="none" strike="noStrike">
                <a:solidFill>
                  <a:srgbClr val="4472C4"/>
                </a:solidFill>
                <a:latin typeface="Calibri"/>
                <a:ea typeface="Calibri"/>
                <a:cs typeface="Calibri"/>
                <a:sym typeface="Calibri"/>
              </a:rPr>
              <a:t>65,8%</a:t>
            </a:r>
            <a:endParaRPr b="0" i="0" sz="1400" u="none" cap="none" strike="noStrike">
              <a:solidFill>
                <a:schemeClr val="accent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mencionou a televisão como fonte de mensagens sobre a malária</a:t>
            </a:r>
            <a:endParaRPr b="0" i="0" sz="1400" u="none" cap="none" strike="noStrike">
              <a:solidFill>
                <a:schemeClr val="dk1"/>
              </a:solidFill>
              <a:latin typeface="Calibri"/>
              <a:ea typeface="Calibri"/>
              <a:cs typeface="Calibri"/>
              <a:sym typeface="Calibri"/>
            </a:endParaRPr>
          </a:p>
        </p:txBody>
      </p:sp>
      <p:sp>
        <p:nvSpPr>
          <p:cNvPr id="569" name="Google Shape;569;p18"/>
          <p:cNvSpPr/>
          <p:nvPr/>
        </p:nvSpPr>
        <p:spPr>
          <a:xfrm rot="5400000">
            <a:off x="6848263" y="4735845"/>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70" name="Google Shape;570;p18"/>
          <p:cNvSpPr txBox="1"/>
          <p:nvPr/>
        </p:nvSpPr>
        <p:spPr>
          <a:xfrm>
            <a:off x="7095656" y="5074395"/>
            <a:ext cx="1509900" cy="1066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Profissional de saúde</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1"/>
              </a:buClr>
              <a:buSzPts val="1400"/>
              <a:buFont typeface="Calibri"/>
              <a:buNone/>
            </a:pPr>
            <a:r>
              <a:rPr b="0" i="0" lang="pt-BR" sz="1400" u="none" cap="none" strike="noStrike">
                <a:solidFill>
                  <a:srgbClr val="4472C4"/>
                </a:solidFill>
                <a:latin typeface="Calibri"/>
                <a:ea typeface="Calibri"/>
                <a:cs typeface="Calibri"/>
                <a:sym typeface="Calibri"/>
              </a:rPr>
              <a:t>4,6%</a:t>
            </a:r>
            <a:endParaRPr b="0" i="0" sz="1400" u="none" cap="none" strike="noStrike">
              <a:solidFill>
                <a:schemeClr val="accent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mencionaram os profissionais de saúde como fonte de mensagens sobre a malária</a:t>
            </a:r>
            <a:endParaRPr b="0" i="0" sz="1000" u="none" cap="none" strike="noStrike">
              <a:solidFill>
                <a:schemeClr val="dk1"/>
              </a:solidFill>
              <a:latin typeface="Calibri"/>
              <a:ea typeface="Calibri"/>
              <a:cs typeface="Calibri"/>
              <a:sym typeface="Calibri"/>
            </a:endParaRPr>
          </a:p>
        </p:txBody>
      </p:sp>
      <p:sp>
        <p:nvSpPr>
          <p:cNvPr id="571" name="Google Shape;571;p18"/>
          <p:cNvSpPr/>
          <p:nvPr/>
        </p:nvSpPr>
        <p:spPr>
          <a:xfrm rot="5400000">
            <a:off x="6834309" y="1601809"/>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72" name="Google Shape;572;p18"/>
          <p:cNvSpPr txBox="1"/>
          <p:nvPr/>
        </p:nvSpPr>
        <p:spPr>
          <a:xfrm>
            <a:off x="7288065" y="1833109"/>
            <a:ext cx="1161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Rádio</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1"/>
              </a:buClr>
              <a:buSzPts val="1400"/>
              <a:buFont typeface="Calibri"/>
              <a:buNone/>
            </a:pPr>
            <a:r>
              <a:rPr b="0" i="0" lang="pt-BR" sz="1400" u="none" cap="none" strike="noStrike">
                <a:solidFill>
                  <a:srgbClr val="4472C4"/>
                </a:solidFill>
                <a:latin typeface="Calibri"/>
                <a:ea typeface="Calibri"/>
                <a:cs typeface="Calibri"/>
                <a:sym typeface="Calibri"/>
              </a:rPr>
              <a:t>21,7%</a:t>
            </a:r>
            <a:endParaRPr b="0" i="0" sz="1400" u="none" cap="none" strike="noStrike">
              <a:solidFill>
                <a:schemeClr val="accent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mencionaram a rádio como fonte de mensagens sobre a malária</a:t>
            </a:r>
            <a:endParaRPr b="0" i="0" sz="1400" u="none" cap="none" strike="noStrike">
              <a:solidFill>
                <a:schemeClr val="dk1"/>
              </a:solidFill>
              <a:latin typeface="Calibri"/>
              <a:ea typeface="Calibri"/>
              <a:cs typeface="Calibri"/>
              <a:sym typeface="Calibri"/>
            </a:endParaRPr>
          </a:p>
        </p:txBody>
      </p:sp>
      <p:pic>
        <p:nvPicPr>
          <p:cNvPr id="573" name="Google Shape;573;p18"/>
          <p:cNvPicPr preferRelativeResize="0"/>
          <p:nvPr/>
        </p:nvPicPr>
        <p:blipFill rotWithShape="1">
          <a:blip r:embed="rId3">
            <a:alphaModFix/>
          </a:blip>
          <a:srcRect b="0" l="0" r="0" t="0"/>
          <a:stretch/>
        </p:blipFill>
        <p:spPr>
          <a:xfrm>
            <a:off x="6571191" y="3385580"/>
            <a:ext cx="706756" cy="498882"/>
          </a:xfrm>
          <a:prstGeom prst="rect">
            <a:avLst/>
          </a:prstGeom>
          <a:noFill/>
          <a:ln>
            <a:noFill/>
          </a:ln>
        </p:spPr>
      </p:pic>
      <p:sp>
        <p:nvSpPr>
          <p:cNvPr id="574" name="Google Shape;574;p18"/>
          <p:cNvSpPr/>
          <p:nvPr/>
        </p:nvSpPr>
        <p:spPr>
          <a:xfrm rot="5400000">
            <a:off x="9579687" y="3150001"/>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75" name="Google Shape;575;p18"/>
          <p:cNvSpPr txBox="1"/>
          <p:nvPr/>
        </p:nvSpPr>
        <p:spPr>
          <a:xfrm>
            <a:off x="9873730" y="3354001"/>
            <a:ext cx="1416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Impressos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1"/>
              </a:buClr>
              <a:buSzPts val="1400"/>
              <a:buFont typeface="Calibri"/>
              <a:buNone/>
            </a:pPr>
            <a:r>
              <a:rPr b="0" i="0" lang="pt-BR" sz="1400" u="none" cap="none" strike="noStrike">
                <a:solidFill>
                  <a:srgbClr val="4472C4"/>
                </a:solidFill>
                <a:latin typeface="Calibri"/>
                <a:ea typeface="Calibri"/>
                <a:cs typeface="Calibri"/>
                <a:sym typeface="Calibri"/>
              </a:rPr>
              <a:t>5,9%</a:t>
            </a:r>
            <a:endParaRPr b="0" i="0" sz="1400" u="none" cap="none" strike="noStrike">
              <a:solidFill>
                <a:schemeClr val="accent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mencionaram cartazes e cartazes como fonte de mensagens sobre a malária</a:t>
            </a:r>
            <a:endParaRPr b="0" i="0" sz="1400" u="none" cap="none" strike="noStrike">
              <a:solidFill>
                <a:schemeClr val="dk1"/>
              </a:solidFill>
              <a:latin typeface="Calibri"/>
              <a:ea typeface="Calibri"/>
              <a:cs typeface="Calibri"/>
              <a:sym typeface="Calibri"/>
            </a:endParaRPr>
          </a:p>
        </p:txBody>
      </p:sp>
      <p:sp>
        <p:nvSpPr>
          <p:cNvPr id="576" name="Google Shape;576;p18"/>
          <p:cNvSpPr/>
          <p:nvPr/>
        </p:nvSpPr>
        <p:spPr>
          <a:xfrm rot="5400000">
            <a:off x="8698969" y="1595845"/>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77" name="Google Shape;577;p18"/>
          <p:cNvSpPr txBox="1"/>
          <p:nvPr/>
        </p:nvSpPr>
        <p:spPr>
          <a:xfrm>
            <a:off x="8946361" y="1799845"/>
            <a:ext cx="15099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Família e Amigos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1"/>
              </a:buClr>
              <a:buSzPts val="1400"/>
              <a:buFont typeface="Calibri"/>
              <a:buNone/>
            </a:pPr>
            <a:r>
              <a:rPr b="0" i="0" lang="pt-BR" sz="1400" u="none" cap="none" strike="noStrike">
                <a:solidFill>
                  <a:srgbClr val="4472C4"/>
                </a:solidFill>
                <a:latin typeface="Calibri"/>
                <a:ea typeface="Calibri"/>
                <a:cs typeface="Calibri"/>
                <a:sym typeface="Calibri"/>
              </a:rPr>
              <a:t>6,3%</a:t>
            </a:r>
            <a:endParaRPr b="0" i="0" sz="1400" u="none" cap="none" strike="noStrike">
              <a:solidFill>
                <a:schemeClr val="accent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mencionaram amigos e familiares como fonte de mensagens sobre a malária</a:t>
            </a:r>
            <a:endParaRPr b="0" i="0" sz="1400" u="none" cap="none" strike="noStrike">
              <a:solidFill>
                <a:schemeClr val="dk1"/>
              </a:solidFill>
              <a:latin typeface="Calibri"/>
              <a:ea typeface="Calibri"/>
              <a:cs typeface="Calibri"/>
              <a:sym typeface="Calibri"/>
            </a:endParaRPr>
          </a:p>
        </p:txBody>
      </p:sp>
      <p:grpSp>
        <p:nvGrpSpPr>
          <p:cNvPr id="578" name="Google Shape;578;p18"/>
          <p:cNvGrpSpPr/>
          <p:nvPr/>
        </p:nvGrpSpPr>
        <p:grpSpPr>
          <a:xfrm rot="5400000">
            <a:off x="5853578" y="3884463"/>
            <a:ext cx="310008" cy="310008"/>
            <a:chOff x="5608915" y="627534"/>
            <a:chExt cx="501448" cy="501448"/>
          </a:xfrm>
        </p:grpSpPr>
        <p:sp>
          <p:nvSpPr>
            <p:cNvPr id="579" name="Google Shape;579;p18"/>
            <p:cNvSpPr/>
            <p:nvPr/>
          </p:nvSpPr>
          <p:spPr>
            <a:xfrm>
              <a:off x="5608915" y="627534"/>
              <a:ext cx="501448" cy="501448"/>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alibri"/>
                <a:buNone/>
              </a:pPr>
              <a:r>
                <a:t/>
              </a:r>
              <a:endParaRPr b="1" i="0" sz="3200" u="none" cap="none" strike="noStrike">
                <a:solidFill>
                  <a:schemeClr val="lt1"/>
                </a:solidFill>
                <a:latin typeface="Calibri"/>
                <a:ea typeface="Calibri"/>
                <a:cs typeface="Calibri"/>
                <a:sym typeface="Calibri"/>
              </a:endParaRPr>
            </a:p>
          </p:txBody>
        </p:sp>
        <p:sp>
          <p:nvSpPr>
            <p:cNvPr id="580" name="Google Shape;580;p18"/>
            <p:cNvSpPr/>
            <p:nvPr/>
          </p:nvSpPr>
          <p:spPr>
            <a:xfrm>
              <a:off x="5707118" y="743068"/>
              <a:ext cx="305042" cy="226367"/>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alibri"/>
                <a:buNone/>
              </a:pPr>
              <a:r>
                <a:t/>
              </a:r>
              <a:endParaRPr b="1" i="0" sz="3200" u="none" cap="none" strike="noStrike">
                <a:solidFill>
                  <a:schemeClr val="lt1"/>
                </a:solidFill>
                <a:latin typeface="Calibri"/>
                <a:ea typeface="Calibri"/>
                <a:cs typeface="Calibri"/>
                <a:sym typeface="Calibri"/>
              </a:endParaRPr>
            </a:p>
          </p:txBody>
        </p:sp>
      </p:grpSp>
      <p:sp>
        <p:nvSpPr>
          <p:cNvPr id="581" name="Google Shape;581;p18"/>
          <p:cNvSpPr txBox="1"/>
          <p:nvPr/>
        </p:nvSpPr>
        <p:spPr>
          <a:xfrm>
            <a:off x="1809534" y="2050900"/>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Provisões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As instalações têm medicamentos para tratar a malária</a:t>
            </a:r>
            <a:endParaRPr b="0" i="0" sz="1400" u="none" cap="none" strike="noStrike">
              <a:solidFill>
                <a:schemeClr val="dk1"/>
              </a:solidFill>
              <a:latin typeface="Calibri"/>
              <a:ea typeface="Calibri"/>
              <a:cs typeface="Calibri"/>
              <a:sym typeface="Calibri"/>
            </a:endParaRPr>
          </a:p>
        </p:txBody>
      </p:sp>
      <p:sp>
        <p:nvSpPr>
          <p:cNvPr id="582" name="Google Shape;582;p18"/>
          <p:cNvSpPr txBox="1"/>
          <p:nvPr/>
        </p:nvSpPr>
        <p:spPr>
          <a:xfrm>
            <a:off x="2686148" y="3381303"/>
            <a:ext cx="1161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Ações de formação</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3"/>
              </a:buClr>
              <a:buSzPts val="1400"/>
              <a:buFont typeface="Calibri"/>
              <a:buNone/>
            </a:pPr>
            <a:r>
              <a:rPr b="0" i="0" lang="pt-BR" sz="1400" u="none" cap="none" strike="noStrike">
                <a:solidFill>
                  <a:srgbClr val="A5A5A5"/>
                </a:solidFill>
                <a:latin typeface="Calibri"/>
                <a:ea typeface="Calibri"/>
                <a:cs typeface="Calibri"/>
                <a:sym typeface="Calibri"/>
              </a:rPr>
              <a:t>81,7%</a:t>
            </a:r>
            <a:endParaRPr b="0" i="0" sz="1400" u="none" cap="none" strike="noStrike">
              <a:solidFill>
                <a:schemeClr val="accent3"/>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100" u="none" cap="none" strike="noStrike">
                <a:solidFill>
                  <a:srgbClr val="000000"/>
                </a:solidFill>
                <a:latin typeface="Calibri"/>
                <a:ea typeface="Calibri"/>
                <a:cs typeface="Calibri"/>
                <a:sym typeface="Calibri"/>
              </a:rPr>
              <a:t>concordam que os Profissionais de Saúde Comunitária sabem como tratar a malária</a:t>
            </a:r>
            <a:endParaRPr b="0" i="0" sz="1100" u="none" cap="none" strike="noStrike">
              <a:solidFill>
                <a:schemeClr val="dk1"/>
              </a:solidFill>
              <a:latin typeface="Calibri"/>
              <a:ea typeface="Calibri"/>
              <a:cs typeface="Calibri"/>
              <a:sym typeface="Calibri"/>
            </a:endParaRPr>
          </a:p>
        </p:txBody>
      </p:sp>
      <p:sp>
        <p:nvSpPr>
          <p:cNvPr id="583" name="Google Shape;583;p18"/>
          <p:cNvSpPr txBox="1"/>
          <p:nvPr/>
        </p:nvSpPr>
        <p:spPr>
          <a:xfrm>
            <a:off x="1563996" y="4934577"/>
            <a:ext cx="15852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300" u="none" cap="none" strike="noStrike">
                <a:solidFill>
                  <a:srgbClr val="000000"/>
                </a:solidFill>
                <a:latin typeface="Calibri"/>
                <a:ea typeface="Calibri"/>
                <a:cs typeface="Calibri"/>
                <a:sym typeface="Calibri"/>
              </a:rPr>
              <a:t>Padrões de cuidados</a:t>
            </a:r>
            <a:endParaRPr b="0" i="0" sz="13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3"/>
              </a:buClr>
              <a:buSzPts val="1400"/>
              <a:buFont typeface="Calibri"/>
              <a:buNone/>
            </a:pPr>
            <a:r>
              <a:rPr b="0" i="0" lang="pt-BR" sz="1400" u="none" cap="none" strike="noStrike">
                <a:solidFill>
                  <a:srgbClr val="A5A5A5"/>
                </a:solidFill>
                <a:latin typeface="Calibri"/>
                <a:ea typeface="Calibri"/>
                <a:cs typeface="Calibri"/>
                <a:sym typeface="Calibri"/>
              </a:rPr>
              <a:t>58,3%</a:t>
            </a:r>
            <a:endParaRPr b="0" i="0" sz="1400" u="none" cap="none" strike="noStrike">
              <a:solidFill>
                <a:schemeClr val="accent3"/>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de crianças com febre levadas para um estabelecimento de saúde receberam um teste de diagnóstico</a:t>
            </a:r>
            <a:endParaRPr b="0" i="0" sz="1400" u="none" cap="none" strike="noStrike">
              <a:solidFill>
                <a:schemeClr val="dk1"/>
              </a:solidFill>
              <a:latin typeface="Calibri"/>
              <a:ea typeface="Calibri"/>
              <a:cs typeface="Calibri"/>
              <a:sym typeface="Calibri"/>
            </a:endParaRPr>
          </a:p>
        </p:txBody>
      </p:sp>
      <p:sp>
        <p:nvSpPr>
          <p:cNvPr id="584" name="Google Shape;584;p18"/>
          <p:cNvSpPr txBox="1"/>
          <p:nvPr/>
        </p:nvSpPr>
        <p:spPr>
          <a:xfrm>
            <a:off x="3463971" y="4960286"/>
            <a:ext cx="1416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Finanças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3"/>
              </a:buClr>
              <a:buSzPts val="1400"/>
              <a:buFont typeface="Calibri"/>
              <a:buNone/>
            </a:pPr>
            <a:r>
              <a:rPr b="0" i="0" lang="pt-BR" sz="1400" u="none" cap="none" strike="noStrike">
                <a:solidFill>
                  <a:srgbClr val="A5A5A5"/>
                </a:solidFill>
                <a:latin typeface="Calibri"/>
                <a:ea typeface="Calibri"/>
                <a:cs typeface="Calibri"/>
                <a:sym typeface="Calibri"/>
              </a:rPr>
              <a:t>73,6%</a:t>
            </a:r>
            <a:endParaRPr b="0" i="0" sz="1400" u="none" cap="none" strike="noStrike">
              <a:solidFill>
                <a:schemeClr val="accent3"/>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são cobrados por medicamentos de tratamento da malária para crianças</a:t>
            </a:r>
            <a:endParaRPr b="0" i="0" sz="1400" u="none" cap="none" strike="noStrike">
              <a:solidFill>
                <a:schemeClr val="dk1"/>
              </a:solidFill>
              <a:latin typeface="Calibri"/>
              <a:ea typeface="Calibri"/>
              <a:cs typeface="Calibri"/>
              <a:sym typeface="Calibri"/>
            </a:endParaRPr>
          </a:p>
        </p:txBody>
      </p:sp>
      <p:sp>
        <p:nvSpPr>
          <p:cNvPr id="585" name="Google Shape;585;p18"/>
          <p:cNvSpPr/>
          <p:nvPr/>
        </p:nvSpPr>
        <p:spPr>
          <a:xfrm rot="5400000">
            <a:off x="3171092" y="1595850"/>
            <a:ext cx="2004600" cy="1743600"/>
          </a:xfrm>
          <a:prstGeom prst="hexagon">
            <a:avLst>
              <a:gd fmla="val 28802" name="adj"/>
              <a:gd fmla="val 115470" name="vf"/>
            </a:avLst>
          </a:prstGeom>
          <a:noFill/>
          <a:ln cap="flat" cmpd="sng" w="12700">
            <a:solidFill>
              <a:srgbClr val="CC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86" name="Google Shape;586;p18"/>
          <p:cNvSpPr txBox="1"/>
          <p:nvPr/>
        </p:nvSpPr>
        <p:spPr>
          <a:xfrm>
            <a:off x="3421405" y="1876050"/>
            <a:ext cx="15852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Papéis de Género e Tomada de Decisões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200" u="none" cap="none" strike="noStrike">
                <a:solidFill>
                  <a:srgbClr val="000000"/>
                </a:solidFill>
                <a:latin typeface="Calibri"/>
                <a:ea typeface="Calibri"/>
                <a:cs typeface="Calibri"/>
                <a:sym typeface="Calibri"/>
              </a:rPr>
              <a:t>Papéis e poder económico das famílias para tomar decisões em matéria de cuidados de saúde</a:t>
            </a:r>
            <a:endParaRPr b="0" i="0" sz="1200" u="none" cap="none" strike="noStrike">
              <a:solidFill>
                <a:schemeClr val="dk1"/>
              </a:solidFill>
              <a:latin typeface="Calibri"/>
              <a:ea typeface="Calibri"/>
              <a:cs typeface="Calibri"/>
              <a:sym typeface="Calibri"/>
            </a:endParaRPr>
          </a:p>
        </p:txBody>
      </p:sp>
      <p:sp>
        <p:nvSpPr>
          <p:cNvPr id="587" name="Google Shape;587;p18"/>
          <p:cNvSpPr txBox="1"/>
          <p:nvPr/>
        </p:nvSpPr>
        <p:spPr>
          <a:xfrm>
            <a:off x="6044244" y="332507"/>
            <a:ext cx="184731" cy="30777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78"/>
                                        </p:tgtEl>
                                        <p:attrNameLst>
                                          <p:attrName>style.visibility</p:attrName>
                                        </p:attrNameLst>
                                      </p:cBhvr>
                                      <p:to>
                                        <p:strVal val="visible"/>
                                      </p:to>
                                    </p:set>
                                    <p:animEffect filter="fade" transition="in">
                                      <p:cBhvr>
                                        <p:cTn dur="200"/>
                                        <p:tgtEl>
                                          <p:spTgt spid="5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2" name="Shape 592"/>
        <p:cNvGrpSpPr/>
        <p:nvPr/>
      </p:nvGrpSpPr>
      <p:grpSpPr>
        <a:xfrm>
          <a:off x="0" y="0"/>
          <a:ext cx="0" cy="0"/>
          <a:chOff x="0" y="0"/>
          <a:chExt cx="0" cy="0"/>
        </a:xfrm>
      </p:grpSpPr>
      <p:sp>
        <p:nvSpPr>
          <p:cNvPr id="593" name="Google Shape;593;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Exemplo: Costa do Marfim</a:t>
            </a:r>
            <a:endParaRPr/>
          </a:p>
        </p:txBody>
      </p:sp>
      <p:sp>
        <p:nvSpPr>
          <p:cNvPr id="594" name="Google Shape;594;p19"/>
          <p:cNvSpPr/>
          <p:nvPr/>
        </p:nvSpPr>
        <p:spPr>
          <a:xfrm rot="5400000">
            <a:off x="6528683" y="4744400"/>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95" name="Google Shape;595;p19"/>
          <p:cNvSpPr/>
          <p:nvPr/>
        </p:nvSpPr>
        <p:spPr>
          <a:xfrm rot="5400000">
            <a:off x="4704344" y="4742802"/>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96" name="Google Shape;596;p19"/>
          <p:cNvSpPr/>
          <p:nvPr/>
        </p:nvSpPr>
        <p:spPr>
          <a:xfrm rot="5400000">
            <a:off x="4704342" y="1610363"/>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pic>
        <p:nvPicPr>
          <p:cNvPr id="597" name="Google Shape;597;p19"/>
          <p:cNvPicPr preferRelativeResize="0"/>
          <p:nvPr/>
        </p:nvPicPr>
        <p:blipFill rotWithShape="1">
          <a:blip r:embed="rId3">
            <a:alphaModFix/>
          </a:blip>
          <a:srcRect b="0" l="0" r="0" t="0"/>
          <a:stretch/>
        </p:blipFill>
        <p:spPr>
          <a:xfrm>
            <a:off x="4387714" y="3377489"/>
            <a:ext cx="706755" cy="498883"/>
          </a:xfrm>
          <a:prstGeom prst="rect">
            <a:avLst/>
          </a:prstGeom>
          <a:noFill/>
          <a:ln>
            <a:noFill/>
          </a:ln>
        </p:spPr>
      </p:pic>
      <p:sp>
        <p:nvSpPr>
          <p:cNvPr id="598" name="Google Shape;598;p19"/>
          <p:cNvSpPr/>
          <p:nvPr/>
        </p:nvSpPr>
        <p:spPr>
          <a:xfrm rot="5400000">
            <a:off x="1918478" y="3158556"/>
            <a:ext cx="2004600" cy="1743600"/>
          </a:xfrm>
          <a:prstGeom prst="hexagon">
            <a:avLst>
              <a:gd fmla="val 28802" name="adj"/>
              <a:gd fmla="val 115470" name="vf"/>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99" name="Google Shape;599;p19"/>
          <p:cNvSpPr txBox="1"/>
          <p:nvPr/>
        </p:nvSpPr>
        <p:spPr>
          <a:xfrm>
            <a:off x="2348308" y="4004559"/>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lt1"/>
              </a:buClr>
              <a:buSzPts val="2000"/>
              <a:buFont typeface="Calibri"/>
              <a:buNone/>
            </a:pPr>
            <a:r>
              <a:rPr b="0" i="0" lang="pt-BR" sz="1500" u="none" cap="none" strike="noStrike">
                <a:solidFill>
                  <a:srgbClr val="FFFFFF"/>
                </a:solidFill>
                <a:latin typeface="Calibri"/>
                <a:ea typeface="Calibri"/>
                <a:cs typeface="Calibri"/>
                <a:sym typeface="Calibri"/>
              </a:rPr>
              <a:t>Conhecimento</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lt1"/>
              </a:buClr>
              <a:buSzPts val="1200"/>
              <a:buFont typeface="Calibri"/>
              <a:buNone/>
            </a:pPr>
            <a:r>
              <a:rPr b="1" i="0" lang="pt-BR" sz="1200" u="none" cap="none" strike="noStrike">
                <a:solidFill>
                  <a:srgbClr val="FFFFFF"/>
                </a:solidFill>
                <a:latin typeface="Calibri"/>
                <a:ea typeface="Calibri"/>
                <a:cs typeface="Calibri"/>
                <a:sym typeface="Calibri"/>
              </a:rPr>
              <a:t>% que têm conhecimentos corretos</a:t>
            </a:r>
            <a:endParaRPr b="0" i="0" sz="1333" u="none" cap="none" strike="noStrike">
              <a:solidFill>
                <a:schemeClr val="lt1"/>
              </a:solidFill>
              <a:latin typeface="Calibri"/>
              <a:ea typeface="Calibri"/>
              <a:cs typeface="Calibri"/>
              <a:sym typeface="Calibri"/>
            </a:endParaRPr>
          </a:p>
        </p:txBody>
      </p:sp>
      <p:sp>
        <p:nvSpPr>
          <p:cNvPr id="600" name="Google Shape;600;p19"/>
          <p:cNvSpPr txBox="1"/>
          <p:nvPr/>
        </p:nvSpPr>
        <p:spPr>
          <a:xfrm>
            <a:off x="5125885" y="1814363"/>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Teste</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4"/>
              </a:buClr>
              <a:buSzPts val="1400"/>
              <a:buFont typeface="Calibri"/>
              <a:buNone/>
            </a:pPr>
            <a:r>
              <a:rPr b="0" i="0" lang="pt-BR" sz="1400" u="none" cap="none" strike="noStrike">
                <a:solidFill>
                  <a:srgbClr val="FFC000"/>
                </a:solidFill>
                <a:latin typeface="Calibri"/>
                <a:ea typeface="Calibri"/>
                <a:cs typeface="Calibri"/>
                <a:sym typeface="Calibri"/>
              </a:rPr>
              <a:t>87,6%</a:t>
            </a:r>
            <a:endParaRPr b="0" i="0" sz="14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acreditam que o teste de sangue é necessário para confirmar a malária</a:t>
            </a:r>
            <a:endParaRPr b="0" i="0" sz="1400" u="none" cap="none" strike="noStrike">
              <a:solidFill>
                <a:schemeClr val="dk1"/>
              </a:solidFill>
              <a:latin typeface="Calibri"/>
              <a:ea typeface="Calibri"/>
              <a:cs typeface="Calibri"/>
              <a:sym typeface="Calibri"/>
            </a:endParaRPr>
          </a:p>
        </p:txBody>
      </p:sp>
      <p:sp>
        <p:nvSpPr>
          <p:cNvPr id="601" name="Google Shape;601;p19"/>
          <p:cNvSpPr txBox="1"/>
          <p:nvPr/>
        </p:nvSpPr>
        <p:spPr>
          <a:xfrm>
            <a:off x="4973186" y="4946802"/>
            <a:ext cx="14670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Prazo</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4"/>
              </a:buClr>
              <a:buSzPts val="1400"/>
              <a:buFont typeface="Calibri"/>
              <a:buNone/>
            </a:pPr>
            <a:r>
              <a:rPr b="0" i="0" lang="pt-BR" sz="1400" u="none" cap="none" strike="noStrike">
                <a:solidFill>
                  <a:srgbClr val="FFC000"/>
                </a:solidFill>
                <a:latin typeface="Calibri"/>
                <a:ea typeface="Calibri"/>
                <a:cs typeface="Calibri"/>
                <a:sym typeface="Calibri"/>
              </a:rPr>
              <a:t>92,0%</a:t>
            </a:r>
            <a:endParaRPr b="0" i="0" sz="14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200" u="none" cap="none" strike="noStrike">
                <a:solidFill>
                  <a:srgbClr val="000000"/>
                </a:solidFill>
                <a:latin typeface="Calibri"/>
                <a:ea typeface="Calibri"/>
                <a:cs typeface="Calibri"/>
                <a:sym typeface="Calibri"/>
              </a:rPr>
              <a:t>acreditam que a criança deve ser levada para um estabelecimento de saúde no mesmo dia em que a febre começa</a:t>
            </a:r>
            <a:endParaRPr b="0" i="0" sz="1200" u="none" cap="none" strike="noStrike">
              <a:solidFill>
                <a:schemeClr val="dk1"/>
              </a:solidFill>
              <a:latin typeface="Calibri"/>
              <a:ea typeface="Calibri"/>
              <a:cs typeface="Calibri"/>
              <a:sym typeface="Calibri"/>
            </a:endParaRPr>
          </a:p>
        </p:txBody>
      </p:sp>
      <p:sp>
        <p:nvSpPr>
          <p:cNvPr id="602" name="Google Shape;602;p19"/>
          <p:cNvSpPr/>
          <p:nvPr/>
        </p:nvSpPr>
        <p:spPr>
          <a:xfrm rot="5400000">
            <a:off x="999462" y="4737541"/>
            <a:ext cx="2004600" cy="1743600"/>
          </a:xfrm>
          <a:prstGeom prst="hexagon">
            <a:avLst>
              <a:gd fmla="val 28802" name="adj"/>
              <a:gd fmla="val 115470" name="vf"/>
            </a:avLst>
          </a:prstGeom>
          <a:noFill/>
          <a:ln cap="flat" cmpd="sng" w="12700">
            <a:solidFill>
              <a:srgbClr val="6FA8DC"/>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603" name="Google Shape;603;p19"/>
          <p:cNvSpPr txBox="1"/>
          <p:nvPr/>
        </p:nvSpPr>
        <p:spPr>
          <a:xfrm>
            <a:off x="6760025" y="4884350"/>
            <a:ext cx="1542000" cy="14637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Cuidados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4"/>
              </a:buClr>
              <a:buSzPts val="1400"/>
              <a:buFont typeface="Calibri"/>
              <a:buNone/>
            </a:pPr>
            <a:r>
              <a:rPr b="0" i="0" lang="pt-BR" sz="1400" u="none" cap="none" strike="noStrike">
                <a:solidFill>
                  <a:srgbClr val="FFC000"/>
                </a:solidFill>
                <a:latin typeface="Calibri"/>
                <a:ea typeface="Calibri"/>
                <a:cs typeface="Calibri"/>
                <a:sym typeface="Calibri"/>
              </a:rPr>
              <a:t>96,3%</a:t>
            </a:r>
            <a:endParaRPr b="0" i="0" sz="14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acredita que um profissional de saúde é sempre a melhor pessoa para falar sobre suspeita de malária</a:t>
            </a:r>
            <a:endParaRPr b="0" i="0" sz="1400" u="none" cap="none" strike="noStrike">
              <a:solidFill>
                <a:schemeClr val="dk1"/>
              </a:solidFill>
              <a:latin typeface="Calibri"/>
              <a:ea typeface="Calibri"/>
              <a:cs typeface="Calibri"/>
              <a:sym typeface="Calibri"/>
            </a:endParaRPr>
          </a:p>
        </p:txBody>
      </p:sp>
      <p:sp>
        <p:nvSpPr>
          <p:cNvPr id="604" name="Google Shape;604;p19"/>
          <p:cNvSpPr/>
          <p:nvPr/>
        </p:nvSpPr>
        <p:spPr>
          <a:xfrm rot="5400000">
            <a:off x="94138" y="3158558"/>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605" name="Google Shape;605;p19"/>
          <p:cNvSpPr txBox="1"/>
          <p:nvPr/>
        </p:nvSpPr>
        <p:spPr>
          <a:xfrm>
            <a:off x="515639" y="3405458"/>
            <a:ext cx="1161600" cy="12498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Arial"/>
              <a:buNone/>
            </a:pPr>
            <a:r>
              <a:rPr b="0" i="0" lang="pt-BR" sz="1400" u="none" cap="none" strike="noStrike">
                <a:solidFill>
                  <a:srgbClr val="000000"/>
                </a:solidFill>
                <a:latin typeface="Calibri"/>
                <a:ea typeface="Calibri"/>
                <a:cs typeface="Calibri"/>
                <a:sym typeface="Calibri"/>
              </a:rPr>
              <a:t>Tratamento</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Arial"/>
              <a:buNone/>
            </a:pPr>
            <a:r>
              <a:rPr b="0" i="0" lang="pt-BR" sz="1400" u="none" cap="none" strike="noStrike">
                <a:solidFill>
                  <a:srgbClr val="ED7D31"/>
                </a:solidFill>
                <a:latin typeface="Calibri"/>
                <a:ea typeface="Calibri"/>
                <a:cs typeface="Calibri"/>
                <a:sym typeface="Calibri"/>
              </a:rPr>
              <a:t>39,5%</a:t>
            </a:r>
            <a:endParaRPr b="0" i="0" sz="1400" u="none" cap="none" strike="noStrike">
              <a:solidFill>
                <a:schemeClr val="accent2"/>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Arial"/>
              <a:buNone/>
            </a:pPr>
            <a:r>
              <a:rPr b="0" i="0" lang="pt-BR" sz="1000" u="none" cap="none" strike="noStrike">
                <a:solidFill>
                  <a:srgbClr val="000000"/>
                </a:solidFill>
                <a:latin typeface="Calibri"/>
                <a:ea typeface="Calibri"/>
                <a:cs typeface="Calibri"/>
                <a:sym typeface="Calibri"/>
              </a:rPr>
              <a:t>sabe que as Terapias Combinadas à base de Artemisinina são tratamentos eficazes contra a malária</a:t>
            </a:r>
            <a:endParaRPr b="0" i="0" sz="1000" u="none" cap="none" strike="noStrike">
              <a:solidFill>
                <a:schemeClr val="dk1"/>
              </a:solidFill>
              <a:latin typeface="Calibri"/>
              <a:ea typeface="Calibri"/>
              <a:cs typeface="Calibri"/>
              <a:sym typeface="Calibri"/>
            </a:endParaRPr>
          </a:p>
        </p:txBody>
      </p:sp>
      <p:sp>
        <p:nvSpPr>
          <p:cNvPr id="606" name="Google Shape;606;p19"/>
          <p:cNvSpPr/>
          <p:nvPr/>
        </p:nvSpPr>
        <p:spPr>
          <a:xfrm rot="5400000">
            <a:off x="999460" y="1605104"/>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607" name="Google Shape;607;p19"/>
          <p:cNvSpPr txBox="1"/>
          <p:nvPr/>
        </p:nvSpPr>
        <p:spPr>
          <a:xfrm>
            <a:off x="1421003" y="1930604"/>
            <a:ext cx="1161600" cy="1092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Arial"/>
              <a:buNone/>
            </a:pPr>
            <a:r>
              <a:rPr b="0" i="0" lang="pt-BR" sz="1400" u="none" cap="none" strike="noStrike">
                <a:solidFill>
                  <a:srgbClr val="000000"/>
                </a:solidFill>
                <a:latin typeface="Calibri"/>
                <a:ea typeface="Calibri"/>
                <a:cs typeface="Calibri"/>
                <a:sym typeface="Calibri"/>
              </a:rPr>
              <a:t>Sintomas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Arial"/>
              <a:buNone/>
            </a:pPr>
            <a:r>
              <a:rPr b="0" i="0" lang="pt-BR" sz="1400" u="none" cap="none" strike="noStrike">
                <a:solidFill>
                  <a:srgbClr val="ED7D31"/>
                </a:solidFill>
                <a:latin typeface="Calibri"/>
                <a:ea typeface="Calibri"/>
                <a:cs typeface="Calibri"/>
                <a:sym typeface="Calibri"/>
              </a:rPr>
              <a:t>79,7%</a:t>
            </a:r>
            <a:endParaRPr b="0" i="0" sz="1400" u="none" cap="none" strike="noStrike">
              <a:solidFill>
                <a:schemeClr val="accent2"/>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Arial"/>
              <a:buNone/>
            </a:pPr>
            <a:r>
              <a:rPr b="0" i="0" lang="pt-BR" sz="1400" u="none" cap="none" strike="noStrike">
                <a:solidFill>
                  <a:srgbClr val="000000"/>
                </a:solidFill>
                <a:latin typeface="Calibri"/>
                <a:ea typeface="Calibri"/>
                <a:cs typeface="Calibri"/>
                <a:sym typeface="Calibri"/>
              </a:rPr>
              <a:t>mencionaram a febre como um sintoma de malária</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t/>
            </a:r>
            <a:endParaRPr b="0" i="0" sz="1400" u="none" cap="none" strike="noStrike">
              <a:solidFill>
                <a:schemeClr val="dk1"/>
              </a:solidFill>
              <a:latin typeface="Calibri"/>
              <a:ea typeface="Calibri"/>
              <a:cs typeface="Calibri"/>
              <a:sym typeface="Calibri"/>
            </a:endParaRPr>
          </a:p>
        </p:txBody>
      </p:sp>
      <p:sp>
        <p:nvSpPr>
          <p:cNvPr id="608" name="Google Shape;608;p19"/>
          <p:cNvSpPr/>
          <p:nvPr/>
        </p:nvSpPr>
        <p:spPr>
          <a:xfrm rot="5400000">
            <a:off x="3751759" y="3163818"/>
            <a:ext cx="2004600" cy="1743600"/>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609" name="Google Shape;609;p19"/>
          <p:cNvSpPr txBox="1"/>
          <p:nvPr/>
        </p:nvSpPr>
        <p:spPr>
          <a:xfrm>
            <a:off x="4181589" y="4004558"/>
            <a:ext cx="1161600" cy="335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lt1"/>
              </a:buClr>
              <a:buSzPts val="2133"/>
              <a:buFont typeface="Calibri"/>
              <a:buNone/>
            </a:pPr>
            <a:r>
              <a:rPr b="0" i="0" lang="pt-BR" sz="2100" u="none" cap="none" strike="noStrike">
                <a:solidFill>
                  <a:srgbClr val="FFFFFF"/>
                </a:solidFill>
                <a:latin typeface="Calibri"/>
                <a:ea typeface="Calibri"/>
                <a:cs typeface="Calibri"/>
                <a:sym typeface="Calibri"/>
              </a:rPr>
              <a:t>Atitudes</a:t>
            </a:r>
            <a:endParaRPr b="0" i="0" sz="1800" u="none" cap="none" strike="noStrike">
              <a:solidFill>
                <a:schemeClr val="dk1"/>
              </a:solidFill>
              <a:latin typeface="Calibri"/>
              <a:ea typeface="Calibri"/>
              <a:cs typeface="Calibri"/>
              <a:sym typeface="Calibri"/>
            </a:endParaRPr>
          </a:p>
        </p:txBody>
      </p:sp>
      <p:sp>
        <p:nvSpPr>
          <p:cNvPr id="610" name="Google Shape;610;p19"/>
          <p:cNvSpPr/>
          <p:nvPr/>
        </p:nvSpPr>
        <p:spPr>
          <a:xfrm rot="5400000">
            <a:off x="6528683" y="1604399"/>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611" name="Google Shape;611;p19"/>
          <p:cNvSpPr/>
          <p:nvPr/>
        </p:nvSpPr>
        <p:spPr>
          <a:xfrm rot="5400000">
            <a:off x="8365941" y="1604400"/>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612" name="Google Shape;612;p19"/>
          <p:cNvSpPr/>
          <p:nvPr/>
        </p:nvSpPr>
        <p:spPr>
          <a:xfrm rot="5400000">
            <a:off x="9281035" y="3155584"/>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613" name="Google Shape;613;p19"/>
          <p:cNvSpPr/>
          <p:nvPr/>
        </p:nvSpPr>
        <p:spPr>
          <a:xfrm rot="5400000">
            <a:off x="8351455" y="4744402"/>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grpSp>
        <p:nvGrpSpPr>
          <p:cNvPr id="614" name="Google Shape;614;p19"/>
          <p:cNvGrpSpPr/>
          <p:nvPr/>
        </p:nvGrpSpPr>
        <p:grpSpPr>
          <a:xfrm>
            <a:off x="2725612" y="3301802"/>
            <a:ext cx="390416" cy="644073"/>
            <a:chOff x="6531329" y="2691707"/>
            <a:chExt cx="444716" cy="733318"/>
          </a:xfrm>
        </p:grpSpPr>
        <p:sp>
          <p:nvSpPr>
            <p:cNvPr id="615" name="Google Shape;615;p19"/>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chemeClr val="dk1"/>
                </a:solidFill>
                <a:latin typeface="Calibri"/>
                <a:ea typeface="Calibri"/>
                <a:cs typeface="Calibri"/>
                <a:sym typeface="Calibri"/>
              </a:endParaRPr>
            </a:p>
          </p:txBody>
        </p:sp>
        <p:sp>
          <p:nvSpPr>
            <p:cNvPr id="616" name="Google Shape;616;p19"/>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chemeClr val="dk1"/>
                </a:solidFill>
                <a:latin typeface="Calibri"/>
                <a:ea typeface="Calibri"/>
                <a:cs typeface="Calibri"/>
                <a:sym typeface="Calibri"/>
              </a:endParaRPr>
            </a:p>
          </p:txBody>
        </p:sp>
        <p:sp>
          <p:nvSpPr>
            <p:cNvPr id="617" name="Google Shape;617;p19"/>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chemeClr val="dk1"/>
                </a:solidFill>
                <a:latin typeface="Calibri"/>
                <a:ea typeface="Calibri"/>
                <a:cs typeface="Calibri"/>
                <a:sym typeface="Calibri"/>
              </a:endParaRPr>
            </a:p>
          </p:txBody>
        </p:sp>
        <p:sp>
          <p:nvSpPr>
            <p:cNvPr id="618" name="Google Shape;618;p19"/>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chemeClr val="dk1"/>
                </a:solidFill>
                <a:latin typeface="Calibri"/>
                <a:ea typeface="Calibri"/>
                <a:cs typeface="Calibri"/>
                <a:sym typeface="Calibri"/>
              </a:endParaRPr>
            </a:p>
          </p:txBody>
        </p:sp>
        <p:sp>
          <p:nvSpPr>
            <p:cNvPr id="619" name="Google Shape;619;p19"/>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chemeClr val="dk1"/>
                </a:solidFill>
                <a:latin typeface="Calibri"/>
                <a:ea typeface="Calibri"/>
                <a:cs typeface="Calibri"/>
                <a:sym typeface="Calibri"/>
              </a:endParaRPr>
            </a:p>
          </p:txBody>
        </p:sp>
      </p:grpSp>
      <p:grpSp>
        <p:nvGrpSpPr>
          <p:cNvPr id="620" name="Google Shape;620;p19"/>
          <p:cNvGrpSpPr/>
          <p:nvPr/>
        </p:nvGrpSpPr>
        <p:grpSpPr>
          <a:xfrm>
            <a:off x="4299473" y="3280846"/>
            <a:ext cx="909257" cy="685984"/>
            <a:chOff x="1001712" y="1679575"/>
            <a:chExt cx="1428751" cy="1077913"/>
          </a:xfrm>
        </p:grpSpPr>
        <p:sp>
          <p:nvSpPr>
            <p:cNvPr id="621" name="Google Shape;621;p19"/>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22" name="Google Shape;622;p19"/>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23" name="Google Shape;623;p19"/>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24" name="Google Shape;624;p19"/>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25" name="Google Shape;625;p19"/>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26" name="Google Shape;626;p19"/>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27" name="Google Shape;627;p19"/>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28" name="Google Shape;628;p19"/>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29" name="Google Shape;629;p19"/>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grpSp>
      <p:sp>
        <p:nvSpPr>
          <p:cNvPr id="630" name="Google Shape;630;p19"/>
          <p:cNvSpPr/>
          <p:nvPr/>
        </p:nvSpPr>
        <p:spPr>
          <a:xfrm rot="5400000">
            <a:off x="5615224" y="3174367"/>
            <a:ext cx="2004600" cy="1743600"/>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631" name="Google Shape;631;p19"/>
          <p:cNvSpPr txBox="1"/>
          <p:nvPr/>
        </p:nvSpPr>
        <p:spPr>
          <a:xfrm>
            <a:off x="6045054" y="4004559"/>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lt1"/>
              </a:buClr>
              <a:buSzPts val="2133"/>
              <a:buFont typeface="Calibri"/>
              <a:buNone/>
            </a:pPr>
            <a:r>
              <a:rPr b="0" i="0" lang="pt-BR" sz="2100" u="none" cap="none" strike="noStrike">
                <a:solidFill>
                  <a:srgbClr val="FFFFFF"/>
                </a:solidFill>
                <a:latin typeface="Calibri"/>
                <a:ea typeface="Calibri"/>
                <a:cs typeface="Calibri"/>
                <a:sym typeface="Calibri"/>
              </a:rPr>
              <a:t>Eficácia</a:t>
            </a:r>
            <a:endParaRPr b="0" i="0" sz="1800" u="none" cap="none" strike="noStrike">
              <a:solidFill>
                <a:schemeClr val="dk1"/>
              </a:solidFill>
              <a:latin typeface="Calibri"/>
              <a:ea typeface="Calibri"/>
              <a:cs typeface="Calibri"/>
              <a:sym typeface="Calibri"/>
            </a:endParaRPr>
          </a:p>
        </p:txBody>
      </p:sp>
      <p:sp>
        <p:nvSpPr>
          <p:cNvPr id="632" name="Google Shape;632;p19"/>
          <p:cNvSpPr/>
          <p:nvPr/>
        </p:nvSpPr>
        <p:spPr>
          <a:xfrm rot="5400000">
            <a:off x="7440069" y="3174367"/>
            <a:ext cx="2004600" cy="1743600"/>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633" name="Google Shape;633;p19"/>
          <p:cNvSpPr txBox="1"/>
          <p:nvPr/>
        </p:nvSpPr>
        <p:spPr>
          <a:xfrm>
            <a:off x="7869889" y="4004558"/>
            <a:ext cx="1161600" cy="686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lt1"/>
              </a:buClr>
              <a:buSzPts val="2133"/>
              <a:buFont typeface="Calibri"/>
              <a:buNone/>
            </a:pPr>
            <a:r>
              <a:rPr b="0" i="0" lang="pt-BR" sz="2100" u="none" cap="none" strike="noStrike">
                <a:solidFill>
                  <a:srgbClr val="FFFFFF"/>
                </a:solidFill>
                <a:latin typeface="Calibri"/>
                <a:ea typeface="Calibri"/>
                <a:cs typeface="Calibri"/>
                <a:sym typeface="Calibri"/>
              </a:rPr>
              <a:t>Normas sociais</a:t>
            </a:r>
            <a:endParaRPr b="0" i="0" sz="1800" u="none" cap="none" strike="noStrike">
              <a:solidFill>
                <a:schemeClr val="dk1"/>
              </a:solidFill>
              <a:latin typeface="Calibri"/>
              <a:ea typeface="Calibri"/>
              <a:cs typeface="Calibri"/>
              <a:sym typeface="Calibri"/>
            </a:endParaRPr>
          </a:p>
        </p:txBody>
      </p:sp>
      <p:grpSp>
        <p:nvGrpSpPr>
          <p:cNvPr id="634" name="Google Shape;634;p19"/>
          <p:cNvGrpSpPr/>
          <p:nvPr/>
        </p:nvGrpSpPr>
        <p:grpSpPr>
          <a:xfrm>
            <a:off x="6162938" y="3280846"/>
            <a:ext cx="909257" cy="685984"/>
            <a:chOff x="1001712" y="1679575"/>
            <a:chExt cx="1428751" cy="1077913"/>
          </a:xfrm>
        </p:grpSpPr>
        <p:sp>
          <p:nvSpPr>
            <p:cNvPr id="635" name="Google Shape;635;p19"/>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36" name="Google Shape;636;p19"/>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37" name="Google Shape;637;p19"/>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38" name="Google Shape;638;p19"/>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39" name="Google Shape;639;p19"/>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40" name="Google Shape;640;p19"/>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41" name="Google Shape;641;p19"/>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42" name="Google Shape;642;p19"/>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43" name="Google Shape;643;p19"/>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grpSp>
      <p:grpSp>
        <p:nvGrpSpPr>
          <p:cNvPr id="644" name="Google Shape;644;p19"/>
          <p:cNvGrpSpPr/>
          <p:nvPr/>
        </p:nvGrpSpPr>
        <p:grpSpPr>
          <a:xfrm>
            <a:off x="7987783" y="3280846"/>
            <a:ext cx="909257" cy="685984"/>
            <a:chOff x="1001712" y="1679575"/>
            <a:chExt cx="1428751" cy="1077913"/>
          </a:xfrm>
        </p:grpSpPr>
        <p:sp>
          <p:nvSpPr>
            <p:cNvPr id="645" name="Google Shape;645;p19"/>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46" name="Google Shape;646;p19"/>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47" name="Google Shape;647;p19"/>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48" name="Google Shape;648;p19"/>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49" name="Google Shape;649;p19"/>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50" name="Google Shape;650;p19"/>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51" name="Google Shape;651;p19"/>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52" name="Google Shape;652;p19"/>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sp>
          <p:nvSpPr>
            <p:cNvPr id="653" name="Google Shape;653;p19"/>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chemeClr val="dk1"/>
                </a:solidFill>
                <a:latin typeface="Calibri"/>
                <a:ea typeface="Calibri"/>
                <a:cs typeface="Calibri"/>
                <a:sym typeface="Calibri"/>
              </a:endParaRPr>
            </a:p>
          </p:txBody>
        </p:sp>
      </p:grpSp>
      <p:grpSp>
        <p:nvGrpSpPr>
          <p:cNvPr id="654" name="Google Shape;654;p19"/>
          <p:cNvGrpSpPr/>
          <p:nvPr/>
        </p:nvGrpSpPr>
        <p:grpSpPr>
          <a:xfrm rot="5400000">
            <a:off x="3683113" y="3980106"/>
            <a:ext cx="310008" cy="310008"/>
            <a:chOff x="5608915" y="627534"/>
            <a:chExt cx="501448" cy="501448"/>
          </a:xfrm>
        </p:grpSpPr>
        <p:sp>
          <p:nvSpPr>
            <p:cNvPr id="655" name="Google Shape;655;p19"/>
            <p:cNvSpPr/>
            <p:nvPr/>
          </p:nvSpPr>
          <p:spPr>
            <a:xfrm>
              <a:off x="5608915" y="627534"/>
              <a:ext cx="501448" cy="501448"/>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alibri"/>
                <a:buNone/>
              </a:pPr>
              <a:r>
                <a:t/>
              </a:r>
              <a:endParaRPr b="1" i="0" sz="3200" u="none" cap="none" strike="noStrike">
                <a:solidFill>
                  <a:schemeClr val="lt1"/>
                </a:solidFill>
                <a:latin typeface="Calibri"/>
                <a:ea typeface="Calibri"/>
                <a:cs typeface="Calibri"/>
                <a:sym typeface="Calibri"/>
              </a:endParaRPr>
            </a:p>
          </p:txBody>
        </p:sp>
        <p:sp>
          <p:nvSpPr>
            <p:cNvPr id="656" name="Google Shape;656;p19"/>
            <p:cNvSpPr/>
            <p:nvPr/>
          </p:nvSpPr>
          <p:spPr>
            <a:xfrm>
              <a:off x="5707118" y="743068"/>
              <a:ext cx="305042" cy="226367"/>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alibri"/>
                <a:buNone/>
              </a:pPr>
              <a:r>
                <a:t/>
              </a:r>
              <a:endParaRPr b="1" i="0" sz="3200" u="none" cap="none" strike="noStrike">
                <a:solidFill>
                  <a:schemeClr val="lt1"/>
                </a:solidFill>
                <a:latin typeface="Calibri"/>
                <a:ea typeface="Calibri"/>
                <a:cs typeface="Calibri"/>
                <a:sym typeface="Calibri"/>
              </a:endParaRPr>
            </a:p>
          </p:txBody>
        </p:sp>
      </p:grpSp>
      <p:sp>
        <p:nvSpPr>
          <p:cNvPr id="657" name="Google Shape;657;p19"/>
          <p:cNvSpPr txBox="1"/>
          <p:nvPr/>
        </p:nvSpPr>
        <p:spPr>
          <a:xfrm>
            <a:off x="6797525" y="1644149"/>
            <a:ext cx="1467000" cy="1664100"/>
          </a:xfrm>
          <a:prstGeom prst="rect">
            <a:avLst/>
          </a:prstGeom>
          <a:noFill/>
          <a:ln>
            <a:noFill/>
          </a:ln>
        </p:spPr>
        <p:txBody>
          <a:bodyPr anchorCtr="0" anchor="t" bIns="91425" lIns="91425" spcFirstLastPara="1" rIns="91425" wrap="square" tIns="91425">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Atitude</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4"/>
              </a:buClr>
              <a:buSzPts val="1400"/>
              <a:buFont typeface="Calibri"/>
              <a:buNone/>
            </a:pPr>
            <a:r>
              <a:rPr b="0" i="0" lang="pt-BR" sz="1400" u="none" cap="none" strike="noStrike">
                <a:solidFill>
                  <a:srgbClr val="FFC000"/>
                </a:solidFill>
                <a:latin typeface="Calibri"/>
                <a:ea typeface="Calibri"/>
                <a:cs typeface="Calibri"/>
                <a:sym typeface="Calibri"/>
              </a:rPr>
              <a:t>93,5% mulheres e 93,4% homens</a:t>
            </a:r>
            <a:endParaRPr b="0" i="0" sz="14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tinha uma atitude positiva em relação ao tratamento da malária</a:t>
            </a:r>
            <a:endParaRPr b="0" i="0" sz="1400" u="none" cap="none" strike="noStrike">
              <a:solidFill>
                <a:schemeClr val="dk1"/>
              </a:solidFill>
              <a:latin typeface="Calibri"/>
              <a:ea typeface="Calibri"/>
              <a:cs typeface="Calibri"/>
              <a:sym typeface="Calibri"/>
            </a:endParaRPr>
          </a:p>
        </p:txBody>
      </p:sp>
      <p:sp>
        <p:nvSpPr>
          <p:cNvPr id="658" name="Google Shape;658;p19"/>
          <p:cNvSpPr txBox="1"/>
          <p:nvPr/>
        </p:nvSpPr>
        <p:spPr>
          <a:xfrm>
            <a:off x="8744922" y="5069902"/>
            <a:ext cx="1217700" cy="1092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Eficácia</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4"/>
              </a:buClr>
              <a:buSzPts val="1400"/>
              <a:buFont typeface="Calibri"/>
              <a:buNone/>
            </a:pPr>
            <a:r>
              <a:rPr b="0" i="0" lang="pt-BR" sz="1400" u="none" cap="none" strike="noStrike">
                <a:solidFill>
                  <a:srgbClr val="FFC000"/>
                </a:solidFill>
                <a:latin typeface="Calibri"/>
                <a:ea typeface="Calibri"/>
                <a:cs typeface="Calibri"/>
                <a:sym typeface="Calibri"/>
              </a:rPr>
              <a:t>58,4%</a:t>
            </a:r>
            <a:endParaRPr b="0" i="0" sz="14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acreditam que os testes de diagnóstico são eficazes</a:t>
            </a:r>
            <a:endParaRPr b="0" i="0" sz="1400" u="none" cap="none" strike="noStrike">
              <a:solidFill>
                <a:schemeClr val="dk1"/>
              </a:solidFill>
              <a:latin typeface="Calibri"/>
              <a:ea typeface="Calibri"/>
              <a:cs typeface="Calibri"/>
              <a:sym typeface="Calibri"/>
            </a:endParaRPr>
          </a:p>
        </p:txBody>
      </p:sp>
      <p:sp>
        <p:nvSpPr>
          <p:cNvPr id="659" name="Google Shape;659;p19"/>
          <p:cNvSpPr txBox="1"/>
          <p:nvPr/>
        </p:nvSpPr>
        <p:spPr>
          <a:xfrm>
            <a:off x="8597284" y="1820550"/>
            <a:ext cx="1542000" cy="14637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Auto-eficácia</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4"/>
              </a:buClr>
              <a:buSzPts val="1400"/>
              <a:buFont typeface="Calibri"/>
              <a:buNone/>
            </a:pPr>
            <a:r>
              <a:rPr b="0" i="0" lang="pt-BR" sz="1400" u="none" cap="none" strike="noStrike">
                <a:solidFill>
                  <a:srgbClr val="FFC000"/>
                </a:solidFill>
                <a:latin typeface="Calibri"/>
                <a:ea typeface="Calibri"/>
                <a:cs typeface="Calibri"/>
                <a:sym typeface="Calibri"/>
              </a:rPr>
              <a:t>94,7%</a:t>
            </a:r>
            <a:endParaRPr b="0" i="0" sz="14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estão confiantes de que podem levar o seu filho para um centro de saúde ao primeiro sinal de malária</a:t>
            </a:r>
            <a:endParaRPr b="0" i="0" sz="1400" u="none" cap="none" strike="noStrike">
              <a:solidFill>
                <a:schemeClr val="dk1"/>
              </a:solidFill>
              <a:latin typeface="Calibri"/>
              <a:ea typeface="Calibri"/>
              <a:cs typeface="Calibri"/>
              <a:sym typeface="Calibri"/>
            </a:endParaRPr>
          </a:p>
        </p:txBody>
      </p:sp>
      <p:sp>
        <p:nvSpPr>
          <p:cNvPr id="660" name="Google Shape;660;p19"/>
          <p:cNvSpPr txBox="1"/>
          <p:nvPr/>
        </p:nvSpPr>
        <p:spPr>
          <a:xfrm>
            <a:off x="9423877" y="3195334"/>
            <a:ext cx="1719000" cy="166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pt-BR" sz="1400" u="none" cap="none" strike="noStrike">
                <a:solidFill>
                  <a:srgbClr val="000000"/>
                </a:solidFill>
                <a:latin typeface="Calibri"/>
                <a:ea typeface="Calibri"/>
                <a:cs typeface="Calibri"/>
                <a:sym typeface="Calibri"/>
              </a:rPr>
              <a:t>Normas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accent4"/>
              </a:buClr>
              <a:buSzPts val="1400"/>
              <a:buFont typeface="Calibri"/>
              <a:buNone/>
            </a:pPr>
            <a:r>
              <a:rPr b="0" i="0" lang="pt-BR" sz="1400" u="none" cap="none" strike="noStrike">
                <a:solidFill>
                  <a:srgbClr val="FFC000"/>
                </a:solidFill>
                <a:latin typeface="Calibri"/>
                <a:ea typeface="Calibri"/>
                <a:cs typeface="Calibri"/>
                <a:sym typeface="Calibri"/>
              </a:rPr>
              <a:t>73,2%</a:t>
            </a:r>
            <a:endParaRPr b="0" i="0" sz="14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pt-BR" sz="1000" u="none" cap="none" strike="noStrike">
                <a:solidFill>
                  <a:srgbClr val="000000"/>
                </a:solidFill>
                <a:latin typeface="Calibri"/>
                <a:ea typeface="Calibri"/>
                <a:cs typeface="Calibri"/>
                <a:sym typeface="Calibri"/>
              </a:rPr>
              <a:t>acreditam que a maioria das pessoas na sua comunidade leva os seus filhos a um prestador de serviços de saúde no mesmo dia ou no dia seguinte do desenvolvimento de uma febre</a:t>
            </a:r>
            <a:endParaRPr b="0" i="0" sz="1000" u="none" cap="none" strike="noStrike">
              <a:solidFill>
                <a:schemeClr val="dk1"/>
              </a:solidFill>
              <a:latin typeface="Calibri"/>
              <a:ea typeface="Calibri"/>
              <a:cs typeface="Calibri"/>
              <a:sym typeface="Calibri"/>
            </a:endParaRPr>
          </a:p>
        </p:txBody>
      </p:sp>
      <p:sp>
        <p:nvSpPr>
          <p:cNvPr id="661" name="Google Shape;661;p19"/>
          <p:cNvSpPr txBox="1"/>
          <p:nvPr/>
        </p:nvSpPr>
        <p:spPr>
          <a:xfrm>
            <a:off x="1355862" y="4877491"/>
            <a:ext cx="1291800" cy="14637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Arial"/>
              <a:buNone/>
            </a:pPr>
            <a:r>
              <a:rPr b="0" i="0" lang="pt-BR" sz="1400" u="none" cap="none" strike="noStrike">
                <a:solidFill>
                  <a:srgbClr val="000000"/>
                </a:solidFill>
                <a:latin typeface="Calibri"/>
                <a:ea typeface="Calibri"/>
                <a:cs typeface="Calibri"/>
                <a:sym typeface="Calibri"/>
              </a:rPr>
              <a:t>Teste</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Arial"/>
              <a:buNone/>
            </a:pPr>
            <a:r>
              <a:rPr b="0" i="0" lang="pt-BR" sz="1400" u="none" cap="none" strike="noStrike">
                <a:solidFill>
                  <a:srgbClr val="000000"/>
                </a:solidFill>
                <a:latin typeface="Calibri"/>
                <a:ea typeface="Calibri"/>
                <a:cs typeface="Calibri"/>
                <a:sym typeface="Calibri"/>
              </a:rPr>
              <a:t>inquiridos que sabem que a malária pode ser detetada no sangue através de um teste de malária</a:t>
            </a:r>
            <a:endParaRPr b="0" i="0" sz="14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54"/>
                                        </p:tgtEl>
                                        <p:attrNameLst>
                                          <p:attrName>style.visibility</p:attrName>
                                        </p:attrNameLst>
                                      </p:cBhvr>
                                      <p:to>
                                        <p:strVal val="visible"/>
                                      </p:to>
                                    </p:set>
                                    <p:animEffect filter="fade" transition="in">
                                      <p:cBhvr>
                                        <p:cTn dur="200"/>
                                        <p:tgtEl>
                                          <p:spTgt spid="6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Planos de comunicação específicos de intervenção</a:t>
            </a:r>
            <a:endParaRPr/>
          </a:p>
        </p:txBody>
      </p:sp>
      <p:sp>
        <p:nvSpPr>
          <p:cNvPr id="97" name="Google Shape;9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pt-BR" sz="2800" u="none" strike="noStrike">
                <a:latin typeface="Calibri"/>
                <a:ea typeface="Calibri"/>
                <a:cs typeface="Calibri"/>
                <a:sym typeface="Calibri"/>
              </a:rPr>
              <a:t>Intervenção: utilizar o </a:t>
            </a:r>
            <a:r>
              <a:rPr b="0" i="0" lang="pt-BR" sz="2800" u="sng" strike="noStrike">
                <a:solidFill>
                  <a:srgbClr val="0563C1"/>
                </a:solidFill>
                <a:latin typeface="Calibri"/>
                <a:ea typeface="Calibri"/>
                <a:cs typeface="Calibri"/>
                <a:sym typeface="Calibri"/>
                <a:hlinkClick r:id="rId3">
                  <a:extLst>
                    <a:ext uri="{A12FA001-AC4F-418D-AE19-62706E023703}">
                      <ahyp:hlinkClr val="tx"/>
                    </a:ext>
                  </a:extLst>
                </a:hlinkClick>
              </a:rPr>
              <a:t>resumo dos dados de</a:t>
            </a:r>
            <a:r>
              <a:rPr b="0" i="0" lang="pt-BR" sz="2800" u="none" strike="noStrike">
                <a:latin typeface="Calibri"/>
                <a:ea typeface="Calibri"/>
                <a:cs typeface="Calibri"/>
                <a:sym typeface="Calibri"/>
              </a:rPr>
              <a:t> </a:t>
            </a:r>
            <a:r>
              <a:rPr b="1" i="0" lang="pt-BR" sz="2800" u="sng" strike="noStrike">
                <a:solidFill>
                  <a:srgbClr val="0563C1"/>
                </a:solidFill>
                <a:latin typeface="Calibri"/>
                <a:ea typeface="Calibri"/>
                <a:cs typeface="Calibri"/>
                <a:sym typeface="Calibri"/>
                <a:hlinkClick r:id="rId4">
                  <a:extLst>
                    <a:ext uri="{A12FA001-AC4F-418D-AE19-62706E023703}">
                      <ahyp:hlinkClr val="tx"/>
                    </a:ext>
                  </a:extLst>
                </a:hlinkClick>
              </a:rPr>
              <a:t>gestão de casos de malária </a:t>
            </a:r>
            <a:r>
              <a:rPr b="0" i="0" lang="pt-BR" sz="2800" u="none" strike="noStrike">
                <a:latin typeface="Calibri"/>
                <a:ea typeface="Calibri"/>
                <a:cs typeface="Calibri"/>
                <a:sym typeface="Calibri"/>
              </a:rPr>
              <a:t>para preencher as caixas em cada um dos seguintes diapositivos (adicionar caixas e dados conforme estiverem disponíveis). Isto ajudará a desenvolver e a completar as secções </a:t>
            </a:r>
            <a:r>
              <a:rPr b="1" i="0" lang="pt-BR" sz="2800" u="none" strike="noStrike">
                <a:latin typeface="Calibri"/>
                <a:ea typeface="Calibri"/>
                <a:cs typeface="Calibri"/>
                <a:sym typeface="Calibri"/>
              </a:rPr>
              <a:t>análise da situação </a:t>
            </a:r>
            <a:r>
              <a:rPr b="0" i="0" lang="pt-BR" sz="2800" u="none" strike="noStrike">
                <a:latin typeface="Calibri"/>
                <a:ea typeface="Calibri"/>
                <a:cs typeface="Calibri"/>
                <a:sym typeface="Calibri"/>
              </a:rPr>
              <a:t>e </a:t>
            </a:r>
            <a:r>
              <a:rPr b="1" i="0" lang="pt-BR" sz="2800" u="none" strike="noStrike">
                <a:latin typeface="Calibri"/>
                <a:ea typeface="Calibri"/>
                <a:cs typeface="Calibri"/>
                <a:sym typeface="Calibri"/>
              </a:rPr>
              <a:t>análise comportamental </a:t>
            </a:r>
            <a:r>
              <a:rPr b="0" i="0" lang="pt-BR" sz="2800" u="none" strike="noStrike">
                <a:latin typeface="Calibri"/>
                <a:ea typeface="Calibri"/>
                <a:cs typeface="Calibri"/>
                <a:sym typeface="Calibri"/>
              </a:rPr>
              <a:t>da estratégia.</a:t>
            </a:r>
            <a:endParaRPr/>
          </a:p>
        </p:txBody>
      </p:sp>
      <p:sp>
        <p:nvSpPr>
          <p:cNvPr id="98" name="Google Shape;98;p2"/>
          <p:cNvSpPr/>
          <p:nvPr/>
        </p:nvSpPr>
        <p:spPr>
          <a:xfrm rot="5400000">
            <a:off x="2396382" y="4206473"/>
            <a:ext cx="2004600" cy="1743600"/>
          </a:xfrm>
          <a:prstGeom prst="hexagon">
            <a:avLst>
              <a:gd fmla="val 28802" name="adj"/>
              <a:gd fmla="val 115470" name="vf"/>
            </a:avLst>
          </a:prstGeom>
          <a:solidFill>
            <a:srgbClr val="4472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2"/>
          <p:cNvSpPr txBox="1"/>
          <p:nvPr/>
        </p:nvSpPr>
        <p:spPr>
          <a:xfrm>
            <a:off x="2751024" y="5097300"/>
            <a:ext cx="1295400" cy="79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 de quem ouviu ou viu mensagens</a:t>
            </a:r>
            <a:endParaRPr b="0" i="0" sz="1400" u="none" cap="none" strike="noStrike">
              <a:solidFill>
                <a:srgbClr val="000000"/>
              </a:solidFill>
              <a:latin typeface="Arial"/>
              <a:ea typeface="Arial"/>
              <a:cs typeface="Arial"/>
              <a:sym typeface="Arial"/>
            </a:endParaRPr>
          </a:p>
        </p:txBody>
      </p:sp>
      <p:sp>
        <p:nvSpPr>
          <p:cNvPr id="100" name="Google Shape;100;p2"/>
          <p:cNvSpPr/>
          <p:nvPr/>
        </p:nvSpPr>
        <p:spPr>
          <a:xfrm rot="5400000">
            <a:off x="4223989" y="4206473"/>
            <a:ext cx="2004600"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p2"/>
          <p:cNvSpPr txBox="1"/>
          <p:nvPr/>
        </p:nvSpPr>
        <p:spPr>
          <a:xfrm>
            <a:off x="4645532" y="5097300"/>
            <a:ext cx="11616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FFFFFF"/>
                </a:solidFill>
                <a:latin typeface="Calibri"/>
                <a:ea typeface="Calibri"/>
                <a:cs typeface="Calibri"/>
                <a:sym typeface="Calibri"/>
              </a:rPr>
              <a:t>Conhecimento</a:t>
            </a:r>
            <a:endParaRPr b="0" i="0" sz="12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 de quem sabe</a:t>
            </a:r>
            <a:endParaRPr b="0" i="0" sz="1400" u="none" cap="none" strike="noStrike">
              <a:solidFill>
                <a:srgbClr val="000000"/>
              </a:solidFill>
              <a:latin typeface="Arial"/>
              <a:ea typeface="Arial"/>
              <a:cs typeface="Arial"/>
              <a:sym typeface="Arial"/>
            </a:endParaRPr>
          </a:p>
        </p:txBody>
      </p:sp>
      <p:sp>
        <p:nvSpPr>
          <p:cNvPr id="102" name="Google Shape;102;p2"/>
          <p:cNvSpPr/>
          <p:nvPr/>
        </p:nvSpPr>
        <p:spPr>
          <a:xfrm rot="5400000">
            <a:off x="9710705" y="4201777"/>
            <a:ext cx="2004600" cy="1743600"/>
          </a:xfrm>
          <a:prstGeom prst="hexagon">
            <a:avLst>
              <a:gd fmla="val 28802" name="adj"/>
              <a:gd fmla="val 115470" name="vf"/>
            </a:avLst>
          </a:prstGeom>
          <a:solidFill>
            <a:srgbClr val="A5A5A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2"/>
          <p:cNvSpPr txBox="1"/>
          <p:nvPr/>
        </p:nvSpPr>
        <p:spPr>
          <a:xfrm>
            <a:off x="10085597" y="5097300"/>
            <a:ext cx="12549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Saúde </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Morbidade e mortalidade</a:t>
            </a:r>
            <a:endParaRPr b="0" i="0" sz="1400" u="none" cap="none" strike="noStrike">
              <a:solidFill>
                <a:srgbClr val="000000"/>
              </a:solidFill>
              <a:latin typeface="Arial"/>
              <a:ea typeface="Arial"/>
              <a:cs typeface="Arial"/>
              <a:sym typeface="Arial"/>
            </a:endParaRPr>
          </a:p>
        </p:txBody>
      </p:sp>
      <p:sp>
        <p:nvSpPr>
          <p:cNvPr id="104" name="Google Shape;104;p2"/>
          <p:cNvSpPr/>
          <p:nvPr/>
        </p:nvSpPr>
        <p:spPr>
          <a:xfrm rot="5400000">
            <a:off x="6051598" y="4206473"/>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2"/>
          <p:cNvSpPr txBox="1"/>
          <p:nvPr/>
        </p:nvSpPr>
        <p:spPr>
          <a:xfrm>
            <a:off x="6473140" y="5097300"/>
            <a:ext cx="1161600" cy="64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Atitudes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Eficácia, risco, normas</a:t>
            </a:r>
            <a:endParaRPr b="0" i="0" sz="1400" u="none" cap="none" strike="noStrike">
              <a:solidFill>
                <a:srgbClr val="000000"/>
              </a:solidFill>
              <a:latin typeface="Arial"/>
              <a:ea typeface="Arial"/>
              <a:cs typeface="Arial"/>
              <a:sym typeface="Arial"/>
            </a:endParaRPr>
          </a:p>
        </p:txBody>
      </p:sp>
      <p:sp>
        <p:nvSpPr>
          <p:cNvPr id="106" name="Google Shape;106;p2"/>
          <p:cNvSpPr/>
          <p:nvPr/>
        </p:nvSpPr>
        <p:spPr>
          <a:xfrm rot="5400000">
            <a:off x="7879205" y="4206473"/>
            <a:ext cx="2004600" cy="1743600"/>
          </a:xfrm>
          <a:prstGeom prst="hexagon">
            <a:avLst>
              <a:gd fmla="val 28802" name="adj"/>
              <a:gd fmla="val 115470" name="vf"/>
            </a:avLst>
          </a:prstGeom>
          <a:solidFill>
            <a:srgbClr val="70AD4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2"/>
          <p:cNvSpPr txBox="1"/>
          <p:nvPr/>
        </p:nvSpPr>
        <p:spPr>
          <a:xfrm>
            <a:off x="8300748" y="5097300"/>
            <a:ext cx="1161600" cy="5844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FFFFFF"/>
                </a:solidFill>
                <a:highlight>
                  <a:srgbClr val="000000"/>
                </a:highlight>
                <a:latin typeface="Calibri"/>
                <a:ea typeface="Calibri"/>
                <a:cs typeface="Calibri"/>
                <a:sym typeface="Calibri"/>
              </a:rPr>
              <a:t>Comportamento</a:t>
            </a:r>
            <a:endParaRPr b="0" i="0" sz="12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highlight>
                  <a:srgbClr val="000000"/>
                </a:highlight>
                <a:latin typeface="Calibri"/>
                <a:ea typeface="Calibri"/>
                <a:cs typeface="Calibri"/>
                <a:sym typeface="Calibri"/>
              </a:rPr>
              <a:t>% que pratica comportamento</a:t>
            </a:r>
            <a:endParaRPr b="0" i="0" sz="1400" u="none" cap="none" strike="noStrike">
              <a:solidFill>
                <a:srgbClr val="000000"/>
              </a:solidFill>
              <a:latin typeface="Arial"/>
              <a:ea typeface="Arial"/>
              <a:cs typeface="Arial"/>
              <a:sym typeface="Arial"/>
            </a:endParaRPr>
          </a:p>
        </p:txBody>
      </p:sp>
      <p:grpSp>
        <p:nvGrpSpPr>
          <p:cNvPr id="108" name="Google Shape;108;p2"/>
          <p:cNvGrpSpPr/>
          <p:nvPr/>
        </p:nvGrpSpPr>
        <p:grpSpPr>
          <a:xfrm>
            <a:off x="6599312" y="4341428"/>
            <a:ext cx="909257" cy="685984"/>
            <a:chOff x="1001712" y="1679575"/>
            <a:chExt cx="1428751" cy="1077913"/>
          </a:xfrm>
        </p:grpSpPr>
        <p:sp>
          <p:nvSpPr>
            <p:cNvPr id="109" name="Google Shape;109;p2"/>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0" name="Google Shape;110;p2"/>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1" name="Google Shape;111;p2"/>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2" name="Google Shape;112;p2"/>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3" name="Google Shape;113;p2"/>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4" name="Google Shape;114;p2"/>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5" name="Google Shape;115;p2"/>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6" name="Google Shape;116;p2"/>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17" name="Google Shape;117;p2"/>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pic>
        <p:nvPicPr>
          <p:cNvPr id="118" name="Google Shape;118;p2"/>
          <p:cNvPicPr preferRelativeResize="0"/>
          <p:nvPr/>
        </p:nvPicPr>
        <p:blipFill rotWithShape="1">
          <a:blip r:embed="rId5">
            <a:alphaModFix/>
          </a:blip>
          <a:srcRect b="0" l="0" r="0" t="0"/>
          <a:stretch/>
        </p:blipFill>
        <p:spPr>
          <a:xfrm>
            <a:off x="3045346" y="4434978"/>
            <a:ext cx="706756" cy="498882"/>
          </a:xfrm>
          <a:prstGeom prst="rect">
            <a:avLst/>
          </a:prstGeom>
          <a:noFill/>
          <a:ln>
            <a:noFill/>
          </a:ln>
        </p:spPr>
      </p:pic>
      <p:grpSp>
        <p:nvGrpSpPr>
          <p:cNvPr id="119" name="Google Shape;119;p2"/>
          <p:cNvGrpSpPr/>
          <p:nvPr/>
        </p:nvGrpSpPr>
        <p:grpSpPr>
          <a:xfrm>
            <a:off x="5031124" y="4362383"/>
            <a:ext cx="390416" cy="644073"/>
            <a:chOff x="6531329" y="2691707"/>
            <a:chExt cx="444716" cy="733318"/>
          </a:xfrm>
        </p:grpSpPr>
        <p:sp>
          <p:nvSpPr>
            <p:cNvPr id="120" name="Google Shape;120;p2"/>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121" name="Google Shape;121;p2"/>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122" name="Google Shape;122;p2"/>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123" name="Google Shape;123;p2"/>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124" name="Google Shape;124;p2"/>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grpSp>
        <p:nvGrpSpPr>
          <p:cNvPr id="125" name="Google Shape;125;p2"/>
          <p:cNvGrpSpPr/>
          <p:nvPr/>
        </p:nvGrpSpPr>
        <p:grpSpPr>
          <a:xfrm flipH="1" rot="10800000">
            <a:off x="10434441" y="4416338"/>
            <a:ext cx="558957" cy="535290"/>
            <a:chOff x="3714" y="830"/>
            <a:chExt cx="199" cy="220"/>
          </a:xfrm>
        </p:grpSpPr>
        <p:sp>
          <p:nvSpPr>
            <p:cNvPr id="126" name="Google Shape;126;p2"/>
            <p:cNvSpPr/>
            <p:nvPr/>
          </p:nvSpPr>
          <p:spPr>
            <a:xfrm>
              <a:off x="3785" y="959"/>
              <a:ext cx="58" cy="91"/>
            </a:xfrm>
            <a:custGeom>
              <a:rect b="b" l="l" r="r" t="t"/>
              <a:pathLst>
                <a:path extrusionOk="0" h="864" w="536">
                  <a:moveTo>
                    <a:pt x="0" y="864"/>
                  </a:moveTo>
                  <a:lnTo>
                    <a:pt x="0" y="864"/>
                  </a:lnTo>
                  <a:lnTo>
                    <a:pt x="536" y="864"/>
                  </a:lnTo>
                  <a:lnTo>
                    <a:pt x="536" y="0"/>
                  </a:lnTo>
                  <a:lnTo>
                    <a:pt x="0" y="0"/>
                  </a:lnTo>
                  <a:lnTo>
                    <a:pt x="0" y="864"/>
                  </a:ln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27" name="Google Shape;127;p2"/>
            <p:cNvSpPr/>
            <p:nvPr/>
          </p:nvSpPr>
          <p:spPr>
            <a:xfrm>
              <a:off x="3715" y="1005"/>
              <a:ext cx="58" cy="45"/>
            </a:xfrm>
            <a:custGeom>
              <a:rect b="b" l="l" r="r" t="t"/>
              <a:pathLst>
                <a:path extrusionOk="0" h="432" w="536">
                  <a:moveTo>
                    <a:pt x="0" y="432"/>
                  </a:moveTo>
                  <a:lnTo>
                    <a:pt x="0" y="432"/>
                  </a:lnTo>
                  <a:lnTo>
                    <a:pt x="536" y="432"/>
                  </a:lnTo>
                  <a:lnTo>
                    <a:pt x="536" y="0"/>
                  </a:lnTo>
                  <a:lnTo>
                    <a:pt x="0" y="0"/>
                  </a:lnTo>
                  <a:lnTo>
                    <a:pt x="0" y="432"/>
                  </a:ln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28" name="Google Shape;128;p2"/>
            <p:cNvSpPr/>
            <p:nvPr/>
          </p:nvSpPr>
          <p:spPr>
            <a:xfrm>
              <a:off x="3714" y="830"/>
              <a:ext cx="144" cy="142"/>
            </a:xfrm>
            <a:custGeom>
              <a:rect b="b" l="l" r="r" t="t"/>
              <a:pathLst>
                <a:path extrusionOk="0" h="1353" w="1368">
                  <a:moveTo>
                    <a:pt x="1368" y="0"/>
                  </a:moveTo>
                  <a:lnTo>
                    <a:pt x="1368" y="0"/>
                  </a:lnTo>
                  <a:lnTo>
                    <a:pt x="851" y="0"/>
                  </a:lnTo>
                  <a:lnTo>
                    <a:pt x="982" y="133"/>
                  </a:lnTo>
                  <a:lnTo>
                    <a:pt x="12" y="1286"/>
                  </a:lnTo>
                  <a:cubicBezTo>
                    <a:pt x="0" y="1300"/>
                    <a:pt x="0" y="1320"/>
                    <a:pt x="11" y="1335"/>
                  </a:cubicBezTo>
                  <a:cubicBezTo>
                    <a:pt x="25" y="1351"/>
                    <a:pt x="48" y="1353"/>
                    <a:pt x="65" y="1340"/>
                  </a:cubicBezTo>
                  <a:lnTo>
                    <a:pt x="1236" y="389"/>
                  </a:lnTo>
                  <a:lnTo>
                    <a:pt x="1368" y="521"/>
                  </a:lnTo>
                  <a:lnTo>
                    <a:pt x="1368" y="0"/>
                  </a:lnTo>
                  <a:lnTo>
                    <a:pt x="1368" y="0"/>
                  </a:ln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29" name="Google Shape;129;p2"/>
            <p:cNvSpPr/>
            <p:nvPr/>
          </p:nvSpPr>
          <p:spPr>
            <a:xfrm>
              <a:off x="3855" y="914"/>
              <a:ext cx="58" cy="135"/>
            </a:xfrm>
            <a:custGeom>
              <a:rect b="b" l="l" r="r" t="t"/>
              <a:pathLst>
                <a:path extrusionOk="0" h="1290" w="536">
                  <a:moveTo>
                    <a:pt x="0" y="1290"/>
                  </a:moveTo>
                  <a:lnTo>
                    <a:pt x="0" y="1290"/>
                  </a:lnTo>
                  <a:lnTo>
                    <a:pt x="536" y="1290"/>
                  </a:lnTo>
                  <a:lnTo>
                    <a:pt x="536" y="0"/>
                  </a:lnTo>
                  <a:lnTo>
                    <a:pt x="0" y="0"/>
                  </a:lnTo>
                  <a:lnTo>
                    <a:pt x="0" y="1290"/>
                  </a:ln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130" name="Google Shape;130;p2"/>
          <p:cNvGrpSpPr/>
          <p:nvPr/>
        </p:nvGrpSpPr>
        <p:grpSpPr>
          <a:xfrm>
            <a:off x="8469557" y="4450402"/>
            <a:ext cx="824055" cy="468068"/>
            <a:chOff x="8048288" y="1753515"/>
            <a:chExt cx="1162770" cy="660460"/>
          </a:xfrm>
        </p:grpSpPr>
        <p:sp>
          <p:nvSpPr>
            <p:cNvPr id="131" name="Google Shape;131;p2"/>
            <p:cNvSpPr/>
            <p:nvPr/>
          </p:nvSpPr>
          <p:spPr>
            <a:xfrm>
              <a:off x="9003704" y="1753515"/>
              <a:ext cx="207354" cy="224255"/>
            </a:xfrm>
            <a:custGeom>
              <a:rect b="b" l="l" r="r" t="t"/>
              <a:pathLst>
                <a:path extrusionOk="0" h="345" w="319">
                  <a:moveTo>
                    <a:pt x="319" y="345"/>
                  </a:moveTo>
                  <a:lnTo>
                    <a:pt x="269" y="0"/>
                  </a:lnTo>
                  <a:lnTo>
                    <a:pt x="0" y="201"/>
                  </a:lnTo>
                </a:path>
              </a:pathLst>
            </a:cu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cxnSp>
          <p:nvCxnSpPr>
            <p:cNvPr id="132" name="Google Shape;132;p2"/>
            <p:cNvCxnSpPr/>
            <p:nvPr/>
          </p:nvCxnSpPr>
          <p:spPr>
            <a:xfrm flipH="1">
              <a:off x="8048288" y="2120772"/>
              <a:ext cx="168900" cy="219600"/>
            </a:xfrm>
            <a:prstGeom prst="straightConnector1">
              <a:avLst/>
            </a:prstGeom>
            <a:noFill/>
            <a:ln cap="rnd" cmpd="sng" w="12700">
              <a:solidFill>
                <a:srgbClr val="FFFFFF"/>
              </a:solidFill>
              <a:prstDash val="solid"/>
              <a:round/>
              <a:headEnd len="sm" w="sm" type="none"/>
              <a:tailEnd len="sm" w="sm" type="none"/>
            </a:ln>
          </p:spPr>
        </p:cxnSp>
        <p:cxnSp>
          <p:nvCxnSpPr>
            <p:cNvPr id="133" name="Google Shape;133;p2"/>
            <p:cNvCxnSpPr/>
            <p:nvPr/>
          </p:nvCxnSpPr>
          <p:spPr>
            <a:xfrm rot="10800000">
              <a:off x="8315243" y="2119326"/>
              <a:ext cx="150900" cy="165900"/>
            </a:xfrm>
            <a:prstGeom prst="straightConnector1">
              <a:avLst/>
            </a:prstGeom>
            <a:noFill/>
            <a:ln cap="rnd" cmpd="sng" w="12700">
              <a:solidFill>
                <a:srgbClr val="FFFFFF"/>
              </a:solidFill>
              <a:prstDash val="solid"/>
              <a:round/>
              <a:headEnd len="sm" w="sm" type="none"/>
              <a:tailEnd len="sm" w="sm" type="none"/>
            </a:ln>
          </p:spPr>
        </p:cxnSp>
        <p:cxnSp>
          <p:nvCxnSpPr>
            <p:cNvPr id="134" name="Google Shape;134;p2"/>
            <p:cNvCxnSpPr/>
            <p:nvPr/>
          </p:nvCxnSpPr>
          <p:spPr>
            <a:xfrm flipH="1">
              <a:off x="8548647" y="2057721"/>
              <a:ext cx="104700" cy="216600"/>
            </a:xfrm>
            <a:prstGeom prst="straightConnector1">
              <a:avLst/>
            </a:prstGeom>
            <a:noFill/>
            <a:ln cap="rnd" cmpd="sng" w="12700">
              <a:solidFill>
                <a:srgbClr val="FFFFFF"/>
              </a:solidFill>
              <a:prstDash val="solid"/>
              <a:round/>
              <a:headEnd len="sm" w="sm" type="none"/>
              <a:tailEnd len="sm" w="sm" type="none"/>
            </a:ln>
          </p:spPr>
        </p:cxnSp>
        <p:cxnSp>
          <p:nvCxnSpPr>
            <p:cNvPr id="135" name="Google Shape;135;p2"/>
            <p:cNvCxnSpPr/>
            <p:nvPr/>
          </p:nvCxnSpPr>
          <p:spPr>
            <a:xfrm rot="10800000">
              <a:off x="8763952" y="2019322"/>
              <a:ext cx="168900" cy="96900"/>
            </a:xfrm>
            <a:prstGeom prst="straightConnector1">
              <a:avLst/>
            </a:prstGeom>
            <a:noFill/>
            <a:ln cap="rnd" cmpd="sng" w="12700">
              <a:solidFill>
                <a:srgbClr val="FFFFFF"/>
              </a:solidFill>
              <a:prstDash val="solid"/>
              <a:round/>
              <a:headEnd len="sm" w="sm" type="none"/>
              <a:tailEnd len="sm" w="sm" type="none"/>
            </a:ln>
          </p:spPr>
        </p:cxnSp>
        <p:cxnSp>
          <p:nvCxnSpPr>
            <p:cNvPr id="136" name="Google Shape;136;p2"/>
            <p:cNvCxnSpPr/>
            <p:nvPr/>
          </p:nvCxnSpPr>
          <p:spPr>
            <a:xfrm flipH="1">
              <a:off x="9038758" y="1753515"/>
              <a:ext cx="139800" cy="325800"/>
            </a:xfrm>
            <a:prstGeom prst="straightConnector1">
              <a:avLst/>
            </a:prstGeom>
            <a:noFill/>
            <a:ln cap="rnd" cmpd="sng" w="12700">
              <a:solidFill>
                <a:srgbClr val="FFFFFF"/>
              </a:solidFill>
              <a:prstDash val="solid"/>
              <a:round/>
              <a:headEnd len="sm" w="sm" type="none"/>
              <a:tailEnd len="sm" w="sm" type="none"/>
            </a:ln>
          </p:spPr>
        </p:cxnSp>
        <p:sp>
          <p:nvSpPr>
            <p:cNvPr id="137" name="Google Shape;137;p2"/>
            <p:cNvSpPr/>
            <p:nvPr/>
          </p:nvSpPr>
          <p:spPr>
            <a:xfrm>
              <a:off x="8927003" y="2070071"/>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38" name="Google Shape;138;p2"/>
            <p:cNvSpPr/>
            <p:nvPr/>
          </p:nvSpPr>
          <p:spPr>
            <a:xfrm>
              <a:off x="8619547" y="1922518"/>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39" name="Google Shape;139;p2"/>
            <p:cNvSpPr/>
            <p:nvPr/>
          </p:nvSpPr>
          <p:spPr>
            <a:xfrm>
              <a:off x="8443393" y="2266375"/>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40" name="Google Shape;140;p2"/>
            <p:cNvSpPr/>
            <p:nvPr/>
          </p:nvSpPr>
          <p:spPr>
            <a:xfrm>
              <a:off x="8191188" y="1990119"/>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141" name="Google Shape;141;p2"/>
          <p:cNvGrpSpPr/>
          <p:nvPr/>
        </p:nvGrpSpPr>
        <p:grpSpPr>
          <a:xfrm rot="5400000">
            <a:off x="7812860" y="4926384"/>
            <a:ext cx="309904" cy="309904"/>
            <a:chOff x="5608915" y="627534"/>
            <a:chExt cx="501300" cy="501300"/>
          </a:xfrm>
        </p:grpSpPr>
        <p:sp>
          <p:nvSpPr>
            <p:cNvPr id="142" name="Google Shape;142;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43" name="Google Shape;143;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grpSp>
        <p:nvGrpSpPr>
          <p:cNvPr id="144" name="Google Shape;144;p2"/>
          <p:cNvGrpSpPr/>
          <p:nvPr/>
        </p:nvGrpSpPr>
        <p:grpSpPr>
          <a:xfrm rot="5400000">
            <a:off x="9637345" y="4926384"/>
            <a:ext cx="309904" cy="309904"/>
            <a:chOff x="5608915" y="627534"/>
            <a:chExt cx="501300" cy="501300"/>
          </a:xfrm>
        </p:grpSpPr>
        <p:sp>
          <p:nvSpPr>
            <p:cNvPr id="145" name="Google Shape;145;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46" name="Google Shape;146;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grpSp>
        <p:nvGrpSpPr>
          <p:cNvPr id="147" name="Google Shape;147;p2"/>
          <p:cNvGrpSpPr/>
          <p:nvPr/>
        </p:nvGrpSpPr>
        <p:grpSpPr>
          <a:xfrm rot="5400000">
            <a:off x="5985252" y="4926384"/>
            <a:ext cx="309904" cy="309904"/>
            <a:chOff x="5608915" y="627534"/>
            <a:chExt cx="501300" cy="501300"/>
          </a:xfrm>
        </p:grpSpPr>
        <p:sp>
          <p:nvSpPr>
            <p:cNvPr id="148" name="Google Shape;148;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49" name="Google Shape;149;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grpSp>
        <p:nvGrpSpPr>
          <p:cNvPr id="150" name="Google Shape;150;p2"/>
          <p:cNvGrpSpPr/>
          <p:nvPr/>
        </p:nvGrpSpPr>
        <p:grpSpPr>
          <a:xfrm rot="5400000">
            <a:off x="4150256" y="4926384"/>
            <a:ext cx="309904" cy="309904"/>
            <a:chOff x="5608915" y="627534"/>
            <a:chExt cx="501300" cy="501300"/>
          </a:xfrm>
        </p:grpSpPr>
        <p:sp>
          <p:nvSpPr>
            <p:cNvPr id="151" name="Google Shape;151;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52" name="Google Shape;152;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
        <p:nvSpPr>
          <p:cNvPr id="153" name="Google Shape;153;p2"/>
          <p:cNvSpPr/>
          <p:nvPr/>
        </p:nvSpPr>
        <p:spPr>
          <a:xfrm rot="5400000">
            <a:off x="571281" y="4201777"/>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2"/>
          <p:cNvSpPr txBox="1"/>
          <p:nvPr/>
        </p:nvSpPr>
        <p:spPr>
          <a:xfrm>
            <a:off x="946174" y="5097300"/>
            <a:ext cx="1254900" cy="644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000000"/>
                </a:solidFill>
                <a:latin typeface="Calibri"/>
                <a:ea typeface="Calibri"/>
                <a:cs typeface="Calibri"/>
                <a:sym typeface="Calibri"/>
              </a:rPr>
              <a:t>% com acesso </a:t>
            </a:r>
            <a:endParaRPr b="0" i="0" sz="1400" u="none" cap="none" strike="noStrike">
              <a:solidFill>
                <a:srgbClr val="000000"/>
              </a:solidFill>
              <a:latin typeface="Arial"/>
              <a:ea typeface="Arial"/>
              <a:cs typeface="Arial"/>
              <a:sym typeface="Arial"/>
            </a:endParaRPr>
          </a:p>
        </p:txBody>
      </p:sp>
      <p:grpSp>
        <p:nvGrpSpPr>
          <p:cNvPr id="155" name="Google Shape;155;p2"/>
          <p:cNvGrpSpPr/>
          <p:nvPr/>
        </p:nvGrpSpPr>
        <p:grpSpPr>
          <a:xfrm rot="5400000">
            <a:off x="2306241" y="4926384"/>
            <a:ext cx="309904" cy="309904"/>
            <a:chOff x="5608915" y="627534"/>
            <a:chExt cx="501300" cy="501300"/>
          </a:xfrm>
        </p:grpSpPr>
        <p:sp>
          <p:nvSpPr>
            <p:cNvPr id="156" name="Google Shape;156;p2"/>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sp>
          <p:nvSpPr>
            <p:cNvPr id="157" name="Google Shape;157;p2"/>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rgbClr val="FFFFFF"/>
                </a:solidFill>
                <a:latin typeface="Calibri"/>
                <a:ea typeface="Calibri"/>
                <a:cs typeface="Calibri"/>
                <a:sym typeface="Calibri"/>
              </a:endParaRPr>
            </a:p>
          </p:txBody>
        </p:sp>
      </p:grpSp>
      <p:sp>
        <p:nvSpPr>
          <p:cNvPr id="158" name="Google Shape;158;p2"/>
          <p:cNvSpPr/>
          <p:nvPr/>
        </p:nvSpPr>
        <p:spPr>
          <a:xfrm>
            <a:off x="1301324" y="4392234"/>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5" name="Shape 665"/>
        <p:cNvGrpSpPr/>
        <p:nvPr/>
      </p:nvGrpSpPr>
      <p:grpSpPr>
        <a:xfrm>
          <a:off x="0" y="0"/>
          <a:ext cx="0" cy="0"/>
          <a:chOff x="0" y="0"/>
          <a:chExt cx="0" cy="0"/>
        </a:xfrm>
      </p:grpSpPr>
      <p:sp>
        <p:nvSpPr>
          <p:cNvPr id="666" name="Google Shape;66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Exemplo: Costa do Marfim</a:t>
            </a:r>
            <a:endParaRPr/>
          </a:p>
        </p:txBody>
      </p:sp>
      <p:sp>
        <p:nvSpPr>
          <p:cNvPr id="667" name="Google Shape;667;p20"/>
          <p:cNvSpPr/>
          <p:nvPr/>
        </p:nvSpPr>
        <p:spPr>
          <a:xfrm rot="5400000">
            <a:off x="7024507" y="4143564"/>
            <a:ext cx="1503450" cy="1307700"/>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dk1"/>
              </a:solidFill>
              <a:latin typeface="Calibri"/>
              <a:ea typeface="Calibri"/>
              <a:cs typeface="Calibri"/>
              <a:sym typeface="Calibri"/>
            </a:endParaRPr>
          </a:p>
        </p:txBody>
      </p:sp>
      <p:sp>
        <p:nvSpPr>
          <p:cNvPr id="668" name="Google Shape;668;p20"/>
          <p:cNvSpPr/>
          <p:nvPr/>
        </p:nvSpPr>
        <p:spPr>
          <a:xfrm rot="5400000">
            <a:off x="5656253" y="4142365"/>
            <a:ext cx="1503450" cy="1307700"/>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dk1"/>
              </a:solidFill>
              <a:latin typeface="Calibri"/>
              <a:ea typeface="Calibri"/>
              <a:cs typeface="Calibri"/>
              <a:sym typeface="Calibri"/>
            </a:endParaRPr>
          </a:p>
        </p:txBody>
      </p:sp>
      <p:sp>
        <p:nvSpPr>
          <p:cNvPr id="669" name="Google Shape;669;p20"/>
          <p:cNvSpPr/>
          <p:nvPr/>
        </p:nvSpPr>
        <p:spPr>
          <a:xfrm rot="5400000">
            <a:off x="5656251" y="1793036"/>
            <a:ext cx="1503450" cy="1307700"/>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dk1"/>
              </a:solidFill>
              <a:latin typeface="Calibri"/>
              <a:ea typeface="Calibri"/>
              <a:cs typeface="Calibri"/>
              <a:sym typeface="Calibri"/>
            </a:endParaRPr>
          </a:p>
        </p:txBody>
      </p:sp>
      <p:pic>
        <p:nvPicPr>
          <p:cNvPr id="670" name="Google Shape;670;p20"/>
          <p:cNvPicPr preferRelativeResize="0"/>
          <p:nvPr/>
        </p:nvPicPr>
        <p:blipFill rotWithShape="1">
          <a:blip r:embed="rId3">
            <a:alphaModFix/>
          </a:blip>
          <a:srcRect b="0" l="0" r="0" t="0"/>
          <a:stretch/>
        </p:blipFill>
        <p:spPr>
          <a:xfrm>
            <a:off x="5418781" y="3118381"/>
            <a:ext cx="530066" cy="374162"/>
          </a:xfrm>
          <a:prstGeom prst="rect">
            <a:avLst/>
          </a:prstGeom>
          <a:noFill/>
          <a:ln>
            <a:noFill/>
          </a:ln>
        </p:spPr>
      </p:pic>
      <p:sp>
        <p:nvSpPr>
          <p:cNvPr id="671" name="Google Shape;671;p20"/>
          <p:cNvSpPr/>
          <p:nvPr/>
        </p:nvSpPr>
        <p:spPr>
          <a:xfrm rot="5400000">
            <a:off x="3566853" y="2954181"/>
            <a:ext cx="1503450" cy="1307700"/>
          </a:xfrm>
          <a:prstGeom prst="hexagon">
            <a:avLst>
              <a:gd fmla="val 28802" name="adj"/>
              <a:gd fmla="val 115470" name="vf"/>
            </a:avLst>
          </a:prstGeom>
          <a:solidFill>
            <a:schemeClr val="accent2"/>
          </a:solidFill>
          <a:ln>
            <a:noFill/>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dk1"/>
              </a:solidFill>
              <a:latin typeface="Calibri"/>
              <a:ea typeface="Calibri"/>
              <a:cs typeface="Calibri"/>
              <a:sym typeface="Calibri"/>
            </a:endParaRPr>
          </a:p>
        </p:txBody>
      </p:sp>
      <p:sp>
        <p:nvSpPr>
          <p:cNvPr id="672" name="Google Shape;672;p20"/>
          <p:cNvSpPr txBox="1"/>
          <p:nvPr/>
        </p:nvSpPr>
        <p:spPr>
          <a:xfrm>
            <a:off x="3889226" y="3588683"/>
            <a:ext cx="871200" cy="10017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500"/>
              <a:buFont typeface="Arial"/>
              <a:buNone/>
            </a:pPr>
            <a:r>
              <a:rPr b="0" i="0" lang="pt-BR" sz="1500" u="none" cap="none" strike="noStrike">
                <a:solidFill>
                  <a:srgbClr val="FFFFFF"/>
                </a:solidFill>
                <a:highlight>
                  <a:srgbClr val="000000"/>
                </a:highlight>
                <a:latin typeface="Calibri"/>
                <a:ea typeface="Calibri"/>
                <a:cs typeface="Calibri"/>
                <a:sym typeface="Calibri"/>
              </a:rPr>
              <a:t>Conhecimento</a:t>
            </a:r>
            <a:endParaRPr b="0" i="0" sz="135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900"/>
              <a:buFont typeface="Arial"/>
              <a:buNone/>
            </a:pPr>
            <a:r>
              <a:rPr b="1" i="0" lang="pt-BR" sz="900" u="none" cap="none" strike="noStrike">
                <a:solidFill>
                  <a:srgbClr val="FFFFFF"/>
                </a:solidFill>
                <a:highlight>
                  <a:srgbClr val="000000"/>
                </a:highlight>
                <a:latin typeface="Calibri"/>
                <a:ea typeface="Calibri"/>
                <a:cs typeface="Calibri"/>
                <a:sym typeface="Calibri"/>
              </a:rPr>
              <a:t>% que têm conhecimentos corretos</a:t>
            </a:r>
            <a:endParaRPr b="0" i="0" sz="1000" u="none" cap="none" strike="noStrike">
              <a:solidFill>
                <a:schemeClr val="lt1"/>
              </a:solidFill>
              <a:latin typeface="Calibri"/>
              <a:ea typeface="Calibri"/>
              <a:cs typeface="Calibri"/>
              <a:sym typeface="Calibri"/>
            </a:endParaRPr>
          </a:p>
        </p:txBody>
      </p:sp>
      <p:sp>
        <p:nvSpPr>
          <p:cNvPr id="673" name="Google Shape;673;p20"/>
          <p:cNvSpPr txBox="1"/>
          <p:nvPr/>
        </p:nvSpPr>
        <p:spPr>
          <a:xfrm>
            <a:off x="5972409" y="1946036"/>
            <a:ext cx="871200" cy="10017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Teste</a:t>
            </a:r>
            <a:endParaRPr b="0" i="0" sz="11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FFC000"/>
                </a:solidFill>
                <a:highlight>
                  <a:srgbClr val="000000"/>
                </a:highlight>
                <a:latin typeface="Calibri"/>
                <a:ea typeface="Calibri"/>
                <a:cs typeface="Calibri"/>
                <a:sym typeface="Calibri"/>
              </a:rPr>
              <a:t>87,6%</a:t>
            </a:r>
            <a:endParaRPr b="0" i="0" sz="11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acreditam que o teste de sangue é necessário para confirmar a malária</a:t>
            </a:r>
            <a:endParaRPr b="0" i="0" sz="1100" u="none" cap="none" strike="noStrike">
              <a:solidFill>
                <a:schemeClr val="dk1"/>
              </a:solidFill>
              <a:latin typeface="Calibri"/>
              <a:ea typeface="Calibri"/>
              <a:cs typeface="Calibri"/>
              <a:sym typeface="Calibri"/>
            </a:endParaRPr>
          </a:p>
        </p:txBody>
      </p:sp>
      <p:sp>
        <p:nvSpPr>
          <p:cNvPr id="674" name="Google Shape;674;p20"/>
          <p:cNvSpPr txBox="1"/>
          <p:nvPr/>
        </p:nvSpPr>
        <p:spPr>
          <a:xfrm>
            <a:off x="5857884" y="4295365"/>
            <a:ext cx="1100250" cy="10017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Prazo</a:t>
            </a:r>
            <a:endParaRPr b="0" i="0" sz="11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FFC000"/>
                </a:solidFill>
                <a:highlight>
                  <a:srgbClr val="000000"/>
                </a:highlight>
                <a:latin typeface="Calibri"/>
                <a:ea typeface="Calibri"/>
                <a:cs typeface="Calibri"/>
                <a:sym typeface="Calibri"/>
              </a:rPr>
              <a:t>92,0%</a:t>
            </a:r>
            <a:endParaRPr b="0" i="0" sz="11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acreditam que a criança deve ser levada para um estabelecimento de saúde no mesmo dia em que a febre começa</a:t>
            </a:r>
            <a:endParaRPr b="0" i="0" sz="1100" u="none" cap="none" strike="noStrike">
              <a:solidFill>
                <a:schemeClr val="dk1"/>
              </a:solidFill>
              <a:latin typeface="Calibri"/>
              <a:ea typeface="Calibri"/>
              <a:cs typeface="Calibri"/>
              <a:sym typeface="Calibri"/>
            </a:endParaRPr>
          </a:p>
        </p:txBody>
      </p:sp>
      <p:sp>
        <p:nvSpPr>
          <p:cNvPr id="675" name="Google Shape;675;p20"/>
          <p:cNvSpPr txBox="1"/>
          <p:nvPr/>
        </p:nvSpPr>
        <p:spPr>
          <a:xfrm>
            <a:off x="7198014" y="4248526"/>
            <a:ext cx="1156500" cy="1097775"/>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Cuidados</a:t>
            </a:r>
            <a:endParaRPr b="0" i="0" sz="11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FFC000"/>
                </a:solidFill>
                <a:highlight>
                  <a:srgbClr val="000000"/>
                </a:highlight>
                <a:latin typeface="Calibri"/>
                <a:ea typeface="Calibri"/>
                <a:cs typeface="Calibri"/>
                <a:sym typeface="Calibri"/>
              </a:rPr>
              <a:t>96,3%</a:t>
            </a:r>
            <a:endParaRPr b="0" i="0" sz="11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acredita que um profissional de saúde é sempre a melhor pessoa para falar sobre suspeita de malária</a:t>
            </a:r>
            <a:endParaRPr b="0" i="0" sz="1100" u="none" cap="none" strike="noStrike">
              <a:solidFill>
                <a:schemeClr val="dk1"/>
              </a:solidFill>
              <a:latin typeface="Calibri"/>
              <a:ea typeface="Calibri"/>
              <a:cs typeface="Calibri"/>
              <a:sym typeface="Calibri"/>
            </a:endParaRPr>
          </a:p>
        </p:txBody>
      </p:sp>
      <p:sp>
        <p:nvSpPr>
          <p:cNvPr id="676" name="Google Shape;676;p20"/>
          <p:cNvSpPr/>
          <p:nvPr/>
        </p:nvSpPr>
        <p:spPr>
          <a:xfrm rot="5400000">
            <a:off x="2198598" y="2954182"/>
            <a:ext cx="1503450" cy="1307700"/>
          </a:xfrm>
          <a:prstGeom prst="hexagon">
            <a:avLst>
              <a:gd fmla="val 28802" name="adj"/>
              <a:gd fmla="val 115470" name="vf"/>
            </a:avLst>
          </a:prstGeom>
          <a:noFill/>
          <a:ln cap="flat" cmpd="sng" w="12700">
            <a:solidFill>
              <a:schemeClr val="accent2"/>
            </a:solidFill>
            <a:prstDash val="solid"/>
            <a:miter lim="800000"/>
            <a:headEnd len="sm" w="sm" type="none"/>
            <a:tailEnd len="sm" w="sm" type="none"/>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dk1"/>
              </a:solidFill>
              <a:latin typeface="Calibri"/>
              <a:ea typeface="Calibri"/>
              <a:cs typeface="Calibri"/>
              <a:sym typeface="Calibri"/>
            </a:endParaRPr>
          </a:p>
        </p:txBody>
      </p:sp>
      <p:sp>
        <p:nvSpPr>
          <p:cNvPr id="677" name="Google Shape;677;p20"/>
          <p:cNvSpPr txBox="1"/>
          <p:nvPr/>
        </p:nvSpPr>
        <p:spPr>
          <a:xfrm>
            <a:off x="2514724" y="3139357"/>
            <a:ext cx="871200" cy="93735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Tratamento</a:t>
            </a:r>
            <a:endParaRPr b="0" i="0" sz="11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ED7D31"/>
                </a:solidFill>
                <a:highlight>
                  <a:srgbClr val="000000"/>
                </a:highlight>
                <a:latin typeface="Calibri"/>
                <a:ea typeface="Calibri"/>
                <a:cs typeface="Calibri"/>
                <a:sym typeface="Calibri"/>
              </a:rPr>
              <a:t>39,5%</a:t>
            </a:r>
            <a:endParaRPr b="0" i="0" sz="1100" u="none" cap="none" strike="noStrike">
              <a:solidFill>
                <a:schemeClr val="accent2"/>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sabe que as Terapias Combinadas à base de Artemisinina são tratamentos eficazes contra a malária</a:t>
            </a:r>
            <a:endParaRPr b="0" i="0" sz="1100" u="none" cap="none" strike="noStrike">
              <a:solidFill>
                <a:schemeClr val="dk1"/>
              </a:solidFill>
              <a:latin typeface="Calibri"/>
              <a:ea typeface="Calibri"/>
              <a:cs typeface="Calibri"/>
              <a:sym typeface="Calibri"/>
            </a:endParaRPr>
          </a:p>
        </p:txBody>
      </p:sp>
      <p:sp>
        <p:nvSpPr>
          <p:cNvPr id="678" name="Google Shape;678;p20"/>
          <p:cNvSpPr/>
          <p:nvPr/>
        </p:nvSpPr>
        <p:spPr>
          <a:xfrm rot="5400000">
            <a:off x="4941814" y="2958127"/>
            <a:ext cx="1503450" cy="1307700"/>
          </a:xfrm>
          <a:prstGeom prst="hexagon">
            <a:avLst>
              <a:gd fmla="val 28802" name="adj"/>
              <a:gd fmla="val 115470" name="vf"/>
            </a:avLst>
          </a:prstGeom>
          <a:solidFill>
            <a:schemeClr val="accent4"/>
          </a:solidFill>
          <a:ln>
            <a:noFill/>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dk1"/>
              </a:solidFill>
              <a:latin typeface="Calibri"/>
              <a:ea typeface="Calibri"/>
              <a:cs typeface="Calibri"/>
              <a:sym typeface="Calibri"/>
            </a:endParaRPr>
          </a:p>
        </p:txBody>
      </p:sp>
      <p:sp>
        <p:nvSpPr>
          <p:cNvPr id="679" name="Google Shape;679;p20"/>
          <p:cNvSpPr txBox="1"/>
          <p:nvPr/>
        </p:nvSpPr>
        <p:spPr>
          <a:xfrm>
            <a:off x="5264187" y="3588682"/>
            <a:ext cx="871200" cy="251325"/>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FFFFFF"/>
                </a:solidFill>
                <a:highlight>
                  <a:srgbClr val="000000"/>
                </a:highlight>
                <a:latin typeface="Calibri"/>
                <a:ea typeface="Calibri"/>
                <a:cs typeface="Calibri"/>
                <a:sym typeface="Calibri"/>
              </a:rPr>
              <a:t>Atitudes</a:t>
            </a:r>
            <a:endParaRPr b="0" i="0" sz="1350" u="none" cap="none" strike="noStrike">
              <a:solidFill>
                <a:schemeClr val="dk1"/>
              </a:solidFill>
              <a:latin typeface="Calibri"/>
              <a:ea typeface="Calibri"/>
              <a:cs typeface="Calibri"/>
              <a:sym typeface="Calibri"/>
            </a:endParaRPr>
          </a:p>
        </p:txBody>
      </p:sp>
      <p:sp>
        <p:nvSpPr>
          <p:cNvPr id="680" name="Google Shape;680;p20"/>
          <p:cNvSpPr/>
          <p:nvPr/>
        </p:nvSpPr>
        <p:spPr>
          <a:xfrm rot="5400000">
            <a:off x="7024507" y="1788563"/>
            <a:ext cx="1503450" cy="1307700"/>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dk1"/>
              </a:solidFill>
              <a:latin typeface="Calibri"/>
              <a:ea typeface="Calibri"/>
              <a:cs typeface="Calibri"/>
              <a:sym typeface="Calibri"/>
            </a:endParaRPr>
          </a:p>
        </p:txBody>
      </p:sp>
      <p:sp>
        <p:nvSpPr>
          <p:cNvPr id="681" name="Google Shape;681;p20"/>
          <p:cNvSpPr/>
          <p:nvPr/>
        </p:nvSpPr>
        <p:spPr>
          <a:xfrm rot="5400000">
            <a:off x="8402451" y="1788564"/>
            <a:ext cx="1503450" cy="1307700"/>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dk1"/>
              </a:solidFill>
              <a:latin typeface="Calibri"/>
              <a:ea typeface="Calibri"/>
              <a:cs typeface="Calibri"/>
              <a:sym typeface="Calibri"/>
            </a:endParaRPr>
          </a:p>
        </p:txBody>
      </p:sp>
      <p:sp>
        <p:nvSpPr>
          <p:cNvPr id="682" name="Google Shape;682;p20"/>
          <p:cNvSpPr/>
          <p:nvPr/>
        </p:nvSpPr>
        <p:spPr>
          <a:xfrm rot="5400000">
            <a:off x="9088771" y="2951952"/>
            <a:ext cx="1503450" cy="1307700"/>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dk1"/>
              </a:solidFill>
              <a:latin typeface="Calibri"/>
              <a:ea typeface="Calibri"/>
              <a:cs typeface="Calibri"/>
              <a:sym typeface="Calibri"/>
            </a:endParaRPr>
          </a:p>
        </p:txBody>
      </p:sp>
      <p:sp>
        <p:nvSpPr>
          <p:cNvPr id="683" name="Google Shape;683;p20"/>
          <p:cNvSpPr/>
          <p:nvPr/>
        </p:nvSpPr>
        <p:spPr>
          <a:xfrm rot="5400000">
            <a:off x="8391586" y="4143565"/>
            <a:ext cx="1503450" cy="1307700"/>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dk1"/>
              </a:solidFill>
              <a:latin typeface="Calibri"/>
              <a:ea typeface="Calibri"/>
              <a:cs typeface="Calibri"/>
              <a:sym typeface="Calibri"/>
            </a:endParaRPr>
          </a:p>
        </p:txBody>
      </p:sp>
      <p:grpSp>
        <p:nvGrpSpPr>
          <p:cNvPr id="684" name="Google Shape;684;p20"/>
          <p:cNvGrpSpPr/>
          <p:nvPr/>
        </p:nvGrpSpPr>
        <p:grpSpPr>
          <a:xfrm>
            <a:off x="4172204" y="3061616"/>
            <a:ext cx="292812" cy="483055"/>
            <a:chOff x="6531329" y="2691707"/>
            <a:chExt cx="444716" cy="733318"/>
          </a:xfrm>
        </p:grpSpPr>
        <p:sp>
          <p:nvSpPr>
            <p:cNvPr id="685" name="Google Shape;685;p20"/>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686" name="Google Shape;686;p20"/>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687" name="Google Shape;687;p20"/>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688" name="Google Shape;688;p20"/>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689" name="Google Shape;689;p20"/>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p:txBody>
        </p:sp>
      </p:grpSp>
      <p:grpSp>
        <p:nvGrpSpPr>
          <p:cNvPr id="690" name="Google Shape;690;p20"/>
          <p:cNvGrpSpPr/>
          <p:nvPr/>
        </p:nvGrpSpPr>
        <p:grpSpPr>
          <a:xfrm>
            <a:off x="5352600" y="3045898"/>
            <a:ext cx="681943" cy="514488"/>
            <a:chOff x="1001712" y="1679575"/>
            <a:chExt cx="1428751" cy="1077913"/>
          </a:xfrm>
        </p:grpSpPr>
        <p:sp>
          <p:nvSpPr>
            <p:cNvPr id="691" name="Google Shape;691;p20"/>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692" name="Google Shape;692;p20"/>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693" name="Google Shape;693;p20"/>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694" name="Google Shape;694;p20"/>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695" name="Google Shape;695;p20"/>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696" name="Google Shape;696;p20"/>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697" name="Google Shape;697;p20"/>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698" name="Google Shape;698;p20"/>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699" name="Google Shape;699;p20"/>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grpSp>
      <p:sp>
        <p:nvSpPr>
          <p:cNvPr id="700" name="Google Shape;700;p20"/>
          <p:cNvSpPr/>
          <p:nvPr/>
        </p:nvSpPr>
        <p:spPr>
          <a:xfrm rot="5400000">
            <a:off x="6339413" y="2966039"/>
            <a:ext cx="1503450" cy="1307700"/>
          </a:xfrm>
          <a:prstGeom prst="hexagon">
            <a:avLst>
              <a:gd fmla="val 28802" name="adj"/>
              <a:gd fmla="val 115470" name="vf"/>
            </a:avLst>
          </a:prstGeom>
          <a:solidFill>
            <a:schemeClr val="accent4"/>
          </a:solidFill>
          <a:ln>
            <a:noFill/>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dk1"/>
              </a:solidFill>
              <a:latin typeface="Calibri"/>
              <a:ea typeface="Calibri"/>
              <a:cs typeface="Calibri"/>
              <a:sym typeface="Calibri"/>
            </a:endParaRPr>
          </a:p>
        </p:txBody>
      </p:sp>
      <p:sp>
        <p:nvSpPr>
          <p:cNvPr id="701" name="Google Shape;701;p20"/>
          <p:cNvSpPr txBox="1"/>
          <p:nvPr/>
        </p:nvSpPr>
        <p:spPr>
          <a:xfrm>
            <a:off x="6661785" y="3588683"/>
            <a:ext cx="871200" cy="10017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FFFFFF"/>
                </a:solidFill>
                <a:highlight>
                  <a:srgbClr val="000000"/>
                </a:highlight>
                <a:latin typeface="Calibri"/>
                <a:ea typeface="Calibri"/>
                <a:cs typeface="Calibri"/>
                <a:sym typeface="Calibri"/>
              </a:rPr>
              <a:t>Eficácia</a:t>
            </a:r>
            <a:endParaRPr b="0" i="0" sz="1350" u="none" cap="none" strike="noStrike">
              <a:solidFill>
                <a:schemeClr val="dk1"/>
              </a:solidFill>
              <a:latin typeface="Calibri"/>
              <a:ea typeface="Calibri"/>
              <a:cs typeface="Calibri"/>
              <a:sym typeface="Calibri"/>
            </a:endParaRPr>
          </a:p>
        </p:txBody>
      </p:sp>
      <p:sp>
        <p:nvSpPr>
          <p:cNvPr id="702" name="Google Shape;702;p20"/>
          <p:cNvSpPr/>
          <p:nvPr/>
        </p:nvSpPr>
        <p:spPr>
          <a:xfrm rot="5400000">
            <a:off x="7708047" y="2966039"/>
            <a:ext cx="1503450" cy="1307700"/>
          </a:xfrm>
          <a:prstGeom prst="hexagon">
            <a:avLst>
              <a:gd fmla="val 28802" name="adj"/>
              <a:gd fmla="val 115470" name="vf"/>
            </a:avLst>
          </a:prstGeom>
          <a:solidFill>
            <a:schemeClr val="accent4"/>
          </a:solidFill>
          <a:ln>
            <a:noFill/>
          </a:ln>
        </p:spPr>
        <p:txBody>
          <a:bodyPr anchorCtr="0" anchor="ctr" bIns="68550" lIns="68550" spcFirstLastPara="1" rIns="68550" wrap="square" tIns="6855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dk1"/>
              </a:solidFill>
              <a:latin typeface="Calibri"/>
              <a:ea typeface="Calibri"/>
              <a:cs typeface="Calibri"/>
              <a:sym typeface="Calibri"/>
            </a:endParaRPr>
          </a:p>
        </p:txBody>
      </p:sp>
      <p:sp>
        <p:nvSpPr>
          <p:cNvPr id="703" name="Google Shape;703;p20"/>
          <p:cNvSpPr txBox="1"/>
          <p:nvPr/>
        </p:nvSpPr>
        <p:spPr>
          <a:xfrm>
            <a:off x="8030412" y="3588682"/>
            <a:ext cx="871200" cy="514575"/>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FFFFFF"/>
                </a:solidFill>
                <a:highlight>
                  <a:srgbClr val="000000"/>
                </a:highlight>
                <a:latin typeface="Calibri"/>
                <a:ea typeface="Calibri"/>
                <a:cs typeface="Calibri"/>
                <a:sym typeface="Calibri"/>
              </a:rPr>
              <a:t>Normas sociais</a:t>
            </a:r>
            <a:endParaRPr b="0" i="0" sz="1350" u="none" cap="none" strike="noStrike">
              <a:solidFill>
                <a:schemeClr val="dk1"/>
              </a:solidFill>
              <a:latin typeface="Calibri"/>
              <a:ea typeface="Calibri"/>
              <a:cs typeface="Calibri"/>
              <a:sym typeface="Calibri"/>
            </a:endParaRPr>
          </a:p>
        </p:txBody>
      </p:sp>
      <p:grpSp>
        <p:nvGrpSpPr>
          <p:cNvPr id="704" name="Google Shape;704;p20"/>
          <p:cNvGrpSpPr/>
          <p:nvPr/>
        </p:nvGrpSpPr>
        <p:grpSpPr>
          <a:xfrm>
            <a:off x="6750199" y="3045898"/>
            <a:ext cx="681943" cy="514488"/>
            <a:chOff x="1001712" y="1679575"/>
            <a:chExt cx="1428751" cy="1077913"/>
          </a:xfrm>
        </p:grpSpPr>
        <p:sp>
          <p:nvSpPr>
            <p:cNvPr id="705" name="Google Shape;705;p20"/>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06" name="Google Shape;706;p20"/>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07" name="Google Shape;707;p20"/>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08" name="Google Shape;708;p20"/>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09" name="Google Shape;709;p20"/>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10" name="Google Shape;710;p20"/>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11" name="Google Shape;711;p20"/>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12" name="Google Shape;712;p20"/>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13" name="Google Shape;713;p20"/>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grpSp>
      <p:grpSp>
        <p:nvGrpSpPr>
          <p:cNvPr id="714" name="Google Shape;714;p20"/>
          <p:cNvGrpSpPr/>
          <p:nvPr/>
        </p:nvGrpSpPr>
        <p:grpSpPr>
          <a:xfrm>
            <a:off x="8118832" y="3045898"/>
            <a:ext cx="681943" cy="514488"/>
            <a:chOff x="1001712" y="1679575"/>
            <a:chExt cx="1428751" cy="1077913"/>
          </a:xfrm>
        </p:grpSpPr>
        <p:sp>
          <p:nvSpPr>
            <p:cNvPr id="715" name="Google Shape;715;p20"/>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16" name="Google Shape;716;p20"/>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17" name="Google Shape;717;p20"/>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18" name="Google Shape;718;p20"/>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19" name="Google Shape;719;p20"/>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20" name="Google Shape;720;p20"/>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21" name="Google Shape;721;p20"/>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22" name="Google Shape;722;p20"/>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723" name="Google Shape;723;p20"/>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p:txBody>
        </p:sp>
      </p:grpSp>
      <p:grpSp>
        <p:nvGrpSpPr>
          <p:cNvPr id="724" name="Google Shape;724;p20"/>
          <p:cNvGrpSpPr/>
          <p:nvPr/>
        </p:nvGrpSpPr>
        <p:grpSpPr>
          <a:xfrm rot="5400000">
            <a:off x="4890330" y="3570343"/>
            <a:ext cx="232506" cy="232506"/>
            <a:chOff x="5608915" y="627534"/>
            <a:chExt cx="501448" cy="501448"/>
          </a:xfrm>
        </p:grpSpPr>
        <p:sp>
          <p:nvSpPr>
            <p:cNvPr id="725" name="Google Shape;725;p20"/>
            <p:cNvSpPr/>
            <p:nvPr/>
          </p:nvSpPr>
          <p:spPr>
            <a:xfrm>
              <a:off x="5608915" y="627534"/>
              <a:ext cx="501448" cy="501448"/>
            </a:xfrm>
            <a:prstGeom prst="ellipse">
              <a:avLst/>
            </a:prstGeom>
            <a:solidFill>
              <a:schemeClr val="lt1"/>
            </a:solidFill>
            <a:ln>
              <a:noFill/>
            </a:ln>
          </p:spPr>
          <p:txBody>
            <a:bodyPr anchorCtr="0" anchor="ctr" bIns="34275" lIns="68550" spcFirstLastPara="1" rIns="68550" wrap="square" tIns="34275">
              <a:noAutofit/>
            </a:bodyPr>
            <a:lstStyle/>
            <a:p>
              <a:pPr indent="0" lvl="0" marL="0" marR="0" rtl="0" algn="ctr">
                <a:lnSpc>
                  <a:spcPct val="100000"/>
                </a:lnSpc>
                <a:spcBef>
                  <a:spcPts val="0"/>
                </a:spcBef>
                <a:spcAft>
                  <a:spcPts val="0"/>
                </a:spcAft>
                <a:buClr>
                  <a:srgbClr val="000000"/>
                </a:buClr>
                <a:buSzPts val="2400"/>
                <a:buFont typeface="Arial"/>
                <a:buNone/>
              </a:pPr>
              <a:r>
                <a:t/>
              </a:r>
              <a:endParaRPr b="1" i="0" sz="2400" u="none" cap="none" strike="noStrike">
                <a:solidFill>
                  <a:schemeClr val="lt1"/>
                </a:solidFill>
                <a:latin typeface="Calibri"/>
                <a:ea typeface="Calibri"/>
                <a:cs typeface="Calibri"/>
                <a:sym typeface="Calibri"/>
              </a:endParaRPr>
            </a:p>
          </p:txBody>
        </p:sp>
        <p:sp>
          <p:nvSpPr>
            <p:cNvPr id="726" name="Google Shape;726;p20"/>
            <p:cNvSpPr/>
            <p:nvPr/>
          </p:nvSpPr>
          <p:spPr>
            <a:xfrm>
              <a:off x="5707118" y="743068"/>
              <a:ext cx="305042" cy="226367"/>
            </a:xfrm>
            <a:prstGeom prst="triangle">
              <a:avLst>
                <a:gd fmla="val 50000" name="adj"/>
              </a:avLst>
            </a:prstGeom>
            <a:solidFill>
              <a:srgbClr val="7F7F7F"/>
            </a:solidFill>
            <a:ln>
              <a:noFill/>
            </a:ln>
          </p:spPr>
          <p:txBody>
            <a:bodyPr anchorCtr="0" anchor="ctr" bIns="34275" lIns="68550" spcFirstLastPara="1" rIns="68550" wrap="square" tIns="34275">
              <a:noAutofit/>
            </a:bodyPr>
            <a:lstStyle/>
            <a:p>
              <a:pPr indent="0" lvl="0" marL="0" marR="0" rtl="0" algn="ctr">
                <a:lnSpc>
                  <a:spcPct val="100000"/>
                </a:lnSpc>
                <a:spcBef>
                  <a:spcPts val="0"/>
                </a:spcBef>
                <a:spcAft>
                  <a:spcPts val="0"/>
                </a:spcAft>
                <a:buClr>
                  <a:srgbClr val="000000"/>
                </a:buClr>
                <a:buSzPts val="2400"/>
                <a:buFont typeface="Arial"/>
                <a:buNone/>
              </a:pPr>
              <a:r>
                <a:t/>
              </a:r>
              <a:endParaRPr b="1" i="0" sz="2400" u="none" cap="none" strike="noStrike">
                <a:solidFill>
                  <a:schemeClr val="lt1"/>
                </a:solidFill>
                <a:latin typeface="Calibri"/>
                <a:ea typeface="Calibri"/>
                <a:cs typeface="Calibri"/>
                <a:sym typeface="Calibri"/>
              </a:endParaRPr>
            </a:p>
          </p:txBody>
        </p:sp>
      </p:grpSp>
      <p:sp>
        <p:nvSpPr>
          <p:cNvPr id="727" name="Google Shape;727;p20"/>
          <p:cNvSpPr txBox="1"/>
          <p:nvPr/>
        </p:nvSpPr>
        <p:spPr>
          <a:xfrm>
            <a:off x="7226139" y="1818376"/>
            <a:ext cx="1100250" cy="1248075"/>
          </a:xfrm>
          <a:prstGeom prst="rect">
            <a:avLst/>
          </a:prstGeom>
          <a:noFill/>
          <a:ln>
            <a:noFill/>
          </a:ln>
        </p:spPr>
        <p:txBody>
          <a:bodyPr anchorCtr="0" anchor="t" bIns="68550" lIns="68550" spcFirstLastPara="1" rIns="68550" wrap="square" tIns="68550">
            <a:noAutofit/>
          </a:bodyPr>
          <a:lstStyle/>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Atitude</a:t>
            </a:r>
            <a:endParaRPr b="0" i="0" sz="11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FFC000"/>
                </a:solidFill>
                <a:highlight>
                  <a:srgbClr val="000000"/>
                </a:highlight>
                <a:latin typeface="Calibri"/>
                <a:ea typeface="Calibri"/>
                <a:cs typeface="Calibri"/>
                <a:sym typeface="Calibri"/>
              </a:rPr>
              <a:t>93,5% mulheres e 93,4% homens</a:t>
            </a:r>
            <a:endParaRPr b="0" i="0" sz="11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tinha uma atitude positiva em relação ao tratamento da malária</a:t>
            </a:r>
            <a:endParaRPr b="0" i="0" sz="1100" u="none" cap="none" strike="noStrike">
              <a:solidFill>
                <a:schemeClr val="dk1"/>
              </a:solidFill>
              <a:latin typeface="Calibri"/>
              <a:ea typeface="Calibri"/>
              <a:cs typeface="Calibri"/>
              <a:sym typeface="Calibri"/>
            </a:endParaRPr>
          </a:p>
        </p:txBody>
      </p:sp>
      <p:sp>
        <p:nvSpPr>
          <p:cNvPr id="728" name="Google Shape;728;p20"/>
          <p:cNvSpPr txBox="1"/>
          <p:nvPr/>
        </p:nvSpPr>
        <p:spPr>
          <a:xfrm>
            <a:off x="8686705" y="4387690"/>
            <a:ext cx="913275" cy="81945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Eficácia</a:t>
            </a:r>
            <a:endParaRPr b="0" i="0" sz="11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FFC000"/>
                </a:solidFill>
                <a:highlight>
                  <a:srgbClr val="000000"/>
                </a:highlight>
                <a:latin typeface="Calibri"/>
                <a:ea typeface="Calibri"/>
                <a:cs typeface="Calibri"/>
                <a:sym typeface="Calibri"/>
              </a:rPr>
              <a:t>58,4%</a:t>
            </a:r>
            <a:endParaRPr b="0" i="0" sz="11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acreditam que os testes de diagnóstico são eficazes</a:t>
            </a:r>
            <a:endParaRPr b="0" i="0" sz="1100" u="none" cap="none" strike="noStrike">
              <a:solidFill>
                <a:schemeClr val="dk1"/>
              </a:solidFill>
              <a:latin typeface="Calibri"/>
              <a:ea typeface="Calibri"/>
              <a:cs typeface="Calibri"/>
              <a:sym typeface="Calibri"/>
            </a:endParaRPr>
          </a:p>
        </p:txBody>
      </p:sp>
      <p:sp>
        <p:nvSpPr>
          <p:cNvPr id="729" name="Google Shape;729;p20"/>
          <p:cNvSpPr txBox="1"/>
          <p:nvPr/>
        </p:nvSpPr>
        <p:spPr>
          <a:xfrm>
            <a:off x="8575958" y="1950676"/>
            <a:ext cx="1156500" cy="1097775"/>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Auto-eficácia</a:t>
            </a:r>
            <a:endParaRPr b="0" i="0" sz="11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FFC000"/>
                </a:solidFill>
                <a:highlight>
                  <a:srgbClr val="000000"/>
                </a:highlight>
                <a:latin typeface="Calibri"/>
                <a:ea typeface="Calibri"/>
                <a:cs typeface="Calibri"/>
                <a:sym typeface="Calibri"/>
              </a:rPr>
              <a:t>94,7%</a:t>
            </a:r>
            <a:endParaRPr b="0" i="0" sz="11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estão confiantes de que podem levar o seu filho para um centro de saúde ao primeiro sinal de malária</a:t>
            </a:r>
            <a:endParaRPr b="0" i="0" sz="1100" u="none" cap="none" strike="noStrike">
              <a:solidFill>
                <a:schemeClr val="dk1"/>
              </a:solidFill>
              <a:latin typeface="Calibri"/>
              <a:ea typeface="Calibri"/>
              <a:cs typeface="Calibri"/>
              <a:sym typeface="Calibri"/>
            </a:endParaRPr>
          </a:p>
        </p:txBody>
      </p:sp>
      <p:sp>
        <p:nvSpPr>
          <p:cNvPr id="730" name="Google Shape;730;p20"/>
          <p:cNvSpPr txBox="1"/>
          <p:nvPr/>
        </p:nvSpPr>
        <p:spPr>
          <a:xfrm>
            <a:off x="9195903" y="2981764"/>
            <a:ext cx="1289250" cy="1248075"/>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Normas</a:t>
            </a:r>
            <a:endParaRPr b="0" i="0" sz="11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FFC000"/>
                </a:solidFill>
                <a:highlight>
                  <a:srgbClr val="000000"/>
                </a:highlight>
                <a:latin typeface="Calibri"/>
                <a:ea typeface="Calibri"/>
                <a:cs typeface="Calibri"/>
                <a:sym typeface="Calibri"/>
              </a:rPr>
              <a:t>73,2%</a:t>
            </a:r>
            <a:endParaRPr b="0" i="0" sz="1100" u="none" cap="none" strike="noStrike">
              <a:solidFill>
                <a:schemeClr val="accent4"/>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100"/>
              <a:buFont typeface="Arial"/>
              <a:buNone/>
            </a:pPr>
            <a:r>
              <a:rPr b="0" i="0" lang="pt-BR" sz="1100" u="none" cap="none" strike="noStrike">
                <a:solidFill>
                  <a:srgbClr val="000000"/>
                </a:solidFill>
                <a:highlight>
                  <a:srgbClr val="000000"/>
                </a:highlight>
                <a:latin typeface="Calibri"/>
                <a:ea typeface="Calibri"/>
                <a:cs typeface="Calibri"/>
                <a:sym typeface="Calibri"/>
              </a:rPr>
              <a:t>acreditam que a maioria das pessoas na sua comunidade leva os seus filhos a um prestador de serviços de saúde no mesmo dia ou no dia seguinte do desenvolvimento de uma febre</a:t>
            </a:r>
            <a:endParaRPr b="0" i="0" sz="1100" u="none" cap="none" strike="noStrike">
              <a:solidFill>
                <a:schemeClr val="dk1"/>
              </a:solidFill>
              <a:latin typeface="Calibri"/>
              <a:ea typeface="Calibri"/>
              <a:cs typeface="Calibri"/>
              <a:sym typeface="Calibri"/>
            </a:endParaRPr>
          </a:p>
        </p:txBody>
      </p:sp>
      <p:graphicFrame>
        <p:nvGraphicFramePr>
          <p:cNvPr id="731" name="Google Shape;731;p20"/>
          <p:cNvGraphicFramePr/>
          <p:nvPr/>
        </p:nvGraphicFramePr>
        <p:xfrm>
          <a:off x="349623" y="403412"/>
          <a:ext cx="3000000" cy="3000000"/>
        </p:xfrm>
        <a:graphic>
          <a:graphicData uri="http://schemas.openxmlformats.org/drawingml/2006/table">
            <a:tbl>
              <a:tblPr>
                <a:noFill/>
                <a:tableStyleId>{6EA2B91D-0821-4CB3-B9AB-409819A85E78}</a:tableStyleId>
              </a:tblPr>
              <a:tblGrid>
                <a:gridCol w="11349325"/>
              </a:tblGrid>
              <a:tr h="1842600">
                <a:tc>
                  <a:txBody>
                    <a:bodyPr/>
                    <a:lstStyle/>
                    <a:p>
                      <a:pPr indent="0" lvl="0" marL="0" marR="0" rtl="0" algn="ctr">
                        <a:lnSpc>
                          <a:spcPct val="115000"/>
                        </a:lnSpc>
                        <a:spcBef>
                          <a:spcPts val="0"/>
                        </a:spcBef>
                        <a:spcAft>
                          <a:spcPts val="0"/>
                        </a:spcAft>
                        <a:buClr>
                          <a:srgbClr val="000000"/>
                        </a:buClr>
                        <a:buSzPts val="1100"/>
                        <a:buFont typeface="Arial"/>
                        <a:buNone/>
                      </a:pPr>
                      <a:r>
                        <a:rPr b="1" i="0" lang="pt-BR" sz="1100" u="none" cap="none" strike="noStrike">
                          <a:latin typeface="Arial"/>
                          <a:ea typeface="Arial"/>
                          <a:cs typeface="Arial"/>
                          <a:sym typeface="Arial"/>
                        </a:rPr>
                        <a:t>Faça aqui um resumo dos seus dados em forma narrativa e cole-os na secção de análise de comportamento de gestão de casos de modelos estratégicos</a:t>
                      </a:r>
                      <a:endParaRPr sz="1400" u="none" cap="none" strike="noStrike"/>
                    </a:p>
                  </a:txBody>
                  <a:tcPr marT="63500" marB="63500" marR="38100" marL="50800"/>
                </a:tc>
              </a:tr>
              <a:tr h="4122125">
                <a:tc>
                  <a:txBody>
                    <a:bodyPr/>
                    <a:lstStyle/>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Análise comportamental:</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724"/>
                                        </p:tgtEl>
                                        <p:attrNameLst>
                                          <p:attrName>style.visibility</p:attrName>
                                        </p:attrNameLst>
                                      </p:cBhvr>
                                      <p:to>
                                        <p:strVal val="visible"/>
                                      </p:to>
                                    </p:set>
                                    <p:animEffect filter="fade" transition="in">
                                      <p:cBhvr>
                                        <p:cTn dur="200"/>
                                        <p:tgtEl>
                                          <p:spTgt spid="7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6" name="Shape 736"/>
        <p:cNvGrpSpPr/>
        <p:nvPr/>
      </p:nvGrpSpPr>
      <p:grpSpPr>
        <a:xfrm>
          <a:off x="0" y="0"/>
          <a:ext cx="0" cy="0"/>
          <a:chOff x="0" y="0"/>
          <a:chExt cx="0" cy="0"/>
        </a:xfrm>
      </p:grpSpPr>
      <p:sp>
        <p:nvSpPr>
          <p:cNvPr id="737" name="Google Shape;737;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Análise de audiências e abordagens estratégicas</a:t>
            </a:r>
            <a:endParaRPr/>
          </a:p>
        </p:txBody>
      </p:sp>
      <p:sp>
        <p:nvSpPr>
          <p:cNvPr id="738" name="Google Shape;738;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800"/>
              <a:buChar char="•"/>
            </a:pPr>
            <a:r>
              <a:rPr b="0" i="0" lang="pt-BR" sz="2800" u="none" strike="noStrike">
                <a:latin typeface="Calibri"/>
                <a:ea typeface="Calibri"/>
                <a:cs typeface="Calibri"/>
                <a:sym typeface="Calibri"/>
              </a:rPr>
              <a:t>Uma </a:t>
            </a:r>
            <a:r>
              <a:rPr b="1" i="0" lang="pt-BR" sz="2800" u="none" strike="noStrike">
                <a:latin typeface="Calibri"/>
                <a:ea typeface="Calibri"/>
                <a:cs typeface="Calibri"/>
                <a:sym typeface="Calibri"/>
              </a:rPr>
              <a:t>análise do público </a:t>
            </a:r>
            <a:r>
              <a:rPr b="0" i="0" lang="pt-BR" sz="2800" u="none" strike="noStrike">
                <a:latin typeface="Calibri"/>
                <a:ea typeface="Calibri"/>
                <a:cs typeface="Calibri"/>
                <a:sym typeface="Calibri"/>
              </a:rPr>
              <a:t>deve descrever as características primárias, secundárias e terciárias do público, tal como se relacionam com cada comportamento. Tanto as características sociodemográficas (sexo, idade, língua, etc.) como psicossociais (personalidade, atitudes, crenças, valores, emoções, etc.) devem ser descritas, bem como quaisquer dados disponíveis sobre hábitos de consumo dos meios de comunicação social, exposição de mensagens, e recordação de mensagens entre subgrupos específicos</a:t>
            </a:r>
            <a:endParaRPr/>
          </a:p>
          <a:p>
            <a:pPr indent="-228600" lvl="0" marL="228600" rtl="0" algn="l">
              <a:lnSpc>
                <a:spcPct val="80000"/>
              </a:lnSpc>
              <a:spcBef>
                <a:spcPts val="1000"/>
              </a:spcBef>
              <a:spcAft>
                <a:spcPts val="0"/>
              </a:spcAft>
              <a:buClr>
                <a:schemeClr val="dk1"/>
              </a:buClr>
              <a:buSzPts val="2800"/>
              <a:buChar char="•"/>
            </a:pPr>
            <a:r>
              <a:rPr b="1" i="0" lang="pt-BR" sz="2800" u="none" strike="noStrike">
                <a:latin typeface="Calibri"/>
                <a:ea typeface="Calibri"/>
                <a:cs typeface="Calibri"/>
                <a:sym typeface="Calibri"/>
              </a:rPr>
              <a:t>As abordagens estratégicas </a:t>
            </a:r>
            <a:r>
              <a:rPr b="0" i="0" lang="pt-BR" sz="2800" u="none" strike="noStrike">
                <a:latin typeface="Calibri"/>
                <a:ea typeface="Calibri"/>
                <a:cs typeface="Calibri"/>
                <a:sym typeface="Calibri"/>
              </a:rPr>
              <a:t>devem descrever a melhor forma de alcançar e influenciar cada audiência. Seguindo o modelo socioecológico, utilizar a análise do público para especificar como atingir e influenciar cada público a nível estrutural, social e individual.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2" name="Shape 742"/>
        <p:cNvGrpSpPr/>
        <p:nvPr/>
      </p:nvGrpSpPr>
      <p:grpSpPr>
        <a:xfrm>
          <a:off x="0" y="0"/>
          <a:ext cx="0" cy="0"/>
          <a:chOff x="0" y="0"/>
          <a:chExt cx="0" cy="0"/>
        </a:xfrm>
      </p:grpSpPr>
      <p:sp>
        <p:nvSpPr>
          <p:cNvPr id="743" name="Google Shape;743;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Análise de audiências e abordagens estratégicas</a:t>
            </a:r>
            <a:endParaRPr/>
          </a:p>
        </p:txBody>
      </p:sp>
      <p:graphicFrame>
        <p:nvGraphicFramePr>
          <p:cNvPr id="744" name="Google Shape;744;p22"/>
          <p:cNvGraphicFramePr/>
          <p:nvPr/>
        </p:nvGraphicFramePr>
        <p:xfrm>
          <a:off x="838200" y="1593469"/>
          <a:ext cx="3000000" cy="3000000"/>
        </p:xfrm>
        <a:graphic>
          <a:graphicData uri="http://schemas.openxmlformats.org/drawingml/2006/table">
            <a:tbl>
              <a:tblPr>
                <a:noFill/>
                <a:tableStyleId>{6EA2B91D-0821-4CB3-B9AB-409819A85E78}</a:tableStyleId>
              </a:tblPr>
              <a:tblGrid>
                <a:gridCol w="10515600"/>
              </a:tblGrid>
              <a:tr h="398675">
                <a:tc>
                  <a:txBody>
                    <a:bodyPr/>
                    <a:lstStyle/>
                    <a:p>
                      <a:pPr indent="0" lvl="0" marL="0" marR="0" rtl="0" algn="ctr">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Análise do público de gestão de casos</a:t>
                      </a:r>
                      <a:endParaRPr sz="1100" u="none" cap="none" strike="noStrike">
                        <a:latin typeface="Arial"/>
                        <a:ea typeface="Arial"/>
                        <a:cs typeface="Arial"/>
                        <a:sym typeface="Arial"/>
                      </a:endParaRPr>
                    </a:p>
                  </a:txBody>
                  <a:tcPr marT="63500" marB="63500" marR="38100" marL="50800"/>
                </a:tc>
              </a:tr>
              <a:tr h="1899150">
                <a:tc>
                  <a:txBody>
                    <a:bodyPr/>
                    <a:lstStyle/>
                    <a:p>
                      <a:pPr indent="0" lvl="0" marL="0" marR="0" rtl="0" algn="l">
                        <a:lnSpc>
                          <a:spcPct val="115000"/>
                        </a:lnSpc>
                        <a:spcBef>
                          <a:spcPts val="0"/>
                        </a:spcBef>
                        <a:spcAft>
                          <a:spcPts val="0"/>
                        </a:spcAft>
                        <a:buClr>
                          <a:srgbClr val="000000"/>
                        </a:buClr>
                        <a:buSzPts val="1100"/>
                        <a:buFont typeface="Arial"/>
                        <a:buNone/>
                      </a:pPr>
                      <a:r>
                        <a:t/>
                      </a:r>
                      <a:endParaRPr sz="1100" u="none" cap="none" strike="noStrike"/>
                    </a:p>
                    <a:p>
                      <a:pPr indent="0" lvl="0" marL="0" marR="0" rtl="0" algn="l">
                        <a:lnSpc>
                          <a:spcPct val="115000"/>
                        </a:lnSpc>
                        <a:spcBef>
                          <a:spcPts val="0"/>
                        </a:spcBef>
                        <a:spcAft>
                          <a:spcPts val="0"/>
                        </a:spcAft>
                        <a:buClr>
                          <a:srgbClr val="000000"/>
                        </a:buClr>
                        <a:buSzPts val="1100"/>
                        <a:buFont typeface="Arial"/>
                        <a:buNone/>
                      </a:pPr>
                      <a:r>
                        <a:rPr b="1" i="0" lang="pt-BR" sz="1100" u="none" cap="none" strike="noStrike">
                          <a:latin typeface="Arial"/>
                          <a:ea typeface="Arial"/>
                          <a:cs typeface="Arial"/>
                          <a:sym typeface="Arial"/>
                        </a:rPr>
                        <a:t>Análise do público:</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t/>
                      </a:r>
                      <a:endParaRPr b="1" sz="11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Público principal:</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Público secundário:</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Audiências terciárias:</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txBody>
                  <a:tcPr marT="63500" marB="63500" marR="38100" marL="50800"/>
                </a:tc>
              </a:tr>
              <a:tr h="1899150">
                <a:tc>
                  <a:txBody>
                    <a:bodyPr/>
                    <a:lstStyle/>
                    <a:p>
                      <a:pPr indent="0" lvl="0" marL="0" marR="0" rtl="0" algn="l">
                        <a:lnSpc>
                          <a:spcPct val="115000"/>
                        </a:lnSpc>
                        <a:spcBef>
                          <a:spcPts val="0"/>
                        </a:spcBef>
                        <a:spcAft>
                          <a:spcPts val="0"/>
                        </a:spcAft>
                        <a:buClr>
                          <a:srgbClr val="000000"/>
                        </a:buClr>
                        <a:buSzPts val="1100"/>
                        <a:buFont typeface="Arial"/>
                        <a:buNone/>
                      </a:pPr>
                      <a:r>
                        <a:rPr b="1" i="0" lang="pt-BR" sz="1100" u="none" cap="none" strike="noStrike">
                          <a:latin typeface="Arial"/>
                          <a:ea typeface="Arial"/>
                          <a:cs typeface="Arial"/>
                          <a:sym typeface="Arial"/>
                        </a:rPr>
                        <a:t>Abordagens de comunicação estratégica: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Público principal:</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Público secundário:</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Audiências terciárias:</a:t>
                      </a:r>
                      <a:endParaRPr sz="1400" u="none" cap="none" strike="noStrike"/>
                    </a:p>
                  </a:txBody>
                  <a:tcPr marT="63500" marB="63500" marR="38100" marL="50800"/>
                </a:tc>
              </a:tr>
              <a:tr h="529650">
                <a:tc>
                  <a:txBody>
                    <a:bodyPr/>
                    <a:lstStyle/>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t>
                      </a:r>
                      <a:r>
                        <a:rPr b="1" i="0" lang="pt-BR" sz="1100" u="none" cap="none" strike="noStrike">
                          <a:latin typeface="Arial"/>
                          <a:ea typeface="Arial"/>
                          <a:cs typeface="Arial"/>
                          <a:sym typeface="Arial"/>
                        </a:rPr>
                        <a:t>Quando apropriado) Considerações sobre transmissão baixa, muito baixa, e zero:</a:t>
                      </a:r>
                      <a:endParaRPr b="1"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9" name="Shape 749"/>
        <p:cNvGrpSpPr/>
        <p:nvPr/>
      </p:nvGrpSpPr>
      <p:grpSpPr>
        <a:xfrm>
          <a:off x="0" y="0"/>
          <a:ext cx="0" cy="0"/>
          <a:chOff x="0" y="0"/>
          <a:chExt cx="0" cy="0"/>
        </a:xfrm>
      </p:grpSpPr>
      <p:sp>
        <p:nvSpPr>
          <p:cNvPr id="750" name="Google Shape;750;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Planos de comunicação específicos do comportamento</a:t>
            </a:r>
            <a:endParaRPr/>
          </a:p>
        </p:txBody>
      </p:sp>
      <p:sp>
        <p:nvSpPr>
          <p:cNvPr id="751" name="Google Shape;751;p23"/>
          <p:cNvSpPr txBox="1"/>
          <p:nvPr>
            <p:ph idx="1" type="body"/>
          </p:nvPr>
        </p:nvSpPr>
        <p:spPr>
          <a:xfrm>
            <a:off x="838200" y="1690688"/>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pt-BR" sz="2800" u="none" strike="noStrike">
                <a:latin typeface="Calibri"/>
                <a:ea typeface="Calibri"/>
                <a:cs typeface="Calibri"/>
                <a:sym typeface="Calibri"/>
              </a:rPr>
              <a:t>Cada plano específico de intervenção deve conter </a:t>
            </a:r>
            <a:r>
              <a:rPr b="1" i="0" lang="pt-BR" sz="2800" u="none" strike="noStrike">
                <a:latin typeface="Calibri"/>
                <a:ea typeface="Calibri"/>
                <a:cs typeface="Calibri"/>
                <a:sym typeface="Calibri"/>
              </a:rPr>
              <a:t>planos específicos de comportamento</a:t>
            </a:r>
            <a:r>
              <a:rPr b="0" i="0" lang="pt-BR" sz="2800" u="none" strike="noStrike">
                <a:latin typeface="Calibri"/>
                <a:ea typeface="Calibri"/>
                <a:cs typeface="Calibri"/>
                <a:sym typeface="Calibri"/>
              </a:rPr>
              <a:t>, que abordem objetivos comportamentais específicos. Um objetivo comportamental articula que comportamento deve ser mudado. Os objetivos comportamentais medem um único comportamento e especificam o público cujo comportamento se espera que mude.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6" name="Shape 756"/>
        <p:cNvGrpSpPr/>
        <p:nvPr/>
      </p:nvGrpSpPr>
      <p:grpSpPr>
        <a:xfrm>
          <a:off x="0" y="0"/>
          <a:ext cx="0" cy="0"/>
          <a:chOff x="0" y="0"/>
          <a:chExt cx="0" cy="0"/>
        </a:xfrm>
      </p:grpSpPr>
      <p:sp>
        <p:nvSpPr>
          <p:cNvPr id="757" name="Google Shape;757;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Comportamento de gestão de casos n.º 1 [listar aqui]</a:t>
            </a:r>
            <a:endParaRPr/>
          </a:p>
        </p:txBody>
      </p:sp>
      <p:graphicFrame>
        <p:nvGraphicFramePr>
          <p:cNvPr id="758" name="Google Shape;758;p24"/>
          <p:cNvGraphicFramePr/>
          <p:nvPr/>
        </p:nvGraphicFramePr>
        <p:xfrm>
          <a:off x="948904" y="1881995"/>
          <a:ext cx="3000000" cy="3000000"/>
        </p:xfrm>
        <a:graphic>
          <a:graphicData uri="http://schemas.openxmlformats.org/drawingml/2006/table">
            <a:tbl>
              <a:tblPr>
                <a:noFill/>
                <a:tableStyleId>{6EA2B91D-0821-4CB3-B9AB-409819A85E78}</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comportamental [enumerar aqui]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principal:</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secundário: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1:</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pt-B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2:</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Benefício principal: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Pontos de apoio: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2" name="Shape 762"/>
        <p:cNvGrpSpPr/>
        <p:nvPr/>
      </p:nvGrpSpPr>
      <p:grpSpPr>
        <a:xfrm>
          <a:off x="0" y="0"/>
          <a:ext cx="0" cy="0"/>
          <a:chOff x="0" y="0"/>
          <a:chExt cx="0" cy="0"/>
        </a:xfrm>
      </p:grpSpPr>
      <p:sp>
        <p:nvSpPr>
          <p:cNvPr id="763" name="Google Shape;763;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Comportamento de gestão de casos n.º 2 [listar aqui]</a:t>
            </a:r>
            <a:endParaRPr/>
          </a:p>
        </p:txBody>
      </p:sp>
      <p:graphicFrame>
        <p:nvGraphicFramePr>
          <p:cNvPr id="764" name="Google Shape;764;p25"/>
          <p:cNvGraphicFramePr/>
          <p:nvPr/>
        </p:nvGraphicFramePr>
        <p:xfrm>
          <a:off x="948904" y="2204870"/>
          <a:ext cx="3000000" cy="3000000"/>
        </p:xfrm>
        <a:graphic>
          <a:graphicData uri="http://schemas.openxmlformats.org/drawingml/2006/table">
            <a:tbl>
              <a:tblPr>
                <a:noFill/>
                <a:tableStyleId>{6EA2B91D-0821-4CB3-B9AB-409819A85E78}</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comportamental [enumerar aqui]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principal:</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secundário: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1:</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pt-B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2:</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Benefício principal: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Pontos de apoio: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8" name="Shape 768"/>
        <p:cNvGrpSpPr/>
        <p:nvPr/>
      </p:nvGrpSpPr>
      <p:grpSpPr>
        <a:xfrm>
          <a:off x="0" y="0"/>
          <a:ext cx="0" cy="0"/>
          <a:chOff x="0" y="0"/>
          <a:chExt cx="0" cy="0"/>
        </a:xfrm>
      </p:grpSpPr>
      <p:sp>
        <p:nvSpPr>
          <p:cNvPr id="769" name="Google Shape;769;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Comportamento de gestão de casos n.º 3 [listar aqui]</a:t>
            </a:r>
            <a:endParaRPr/>
          </a:p>
        </p:txBody>
      </p:sp>
      <p:graphicFrame>
        <p:nvGraphicFramePr>
          <p:cNvPr id="770" name="Google Shape;770;p26"/>
          <p:cNvGraphicFramePr/>
          <p:nvPr/>
        </p:nvGraphicFramePr>
        <p:xfrm>
          <a:off x="948904" y="1986095"/>
          <a:ext cx="3000000" cy="3000000"/>
        </p:xfrm>
        <a:graphic>
          <a:graphicData uri="http://schemas.openxmlformats.org/drawingml/2006/table">
            <a:tbl>
              <a:tblPr>
                <a:noFill/>
                <a:tableStyleId>{6EA2B91D-0821-4CB3-B9AB-409819A85E78}</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comportamental [enumerar aqui]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principal:</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Público secundário: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1:</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pt-B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Objetivo de comunicação n° 2:</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Benefício principal: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pt-BR" sz="1000" u="none" cap="none" strike="noStrike">
                          <a:latin typeface="Arial"/>
                          <a:ea typeface="Arial"/>
                          <a:cs typeface="Arial"/>
                          <a:sym typeface="Arial"/>
                        </a:rPr>
                        <a:t>Pontos de apoio:</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pt-B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descr="In-Brief&#10;" id="163" name="Google Shape;163;p3"/>
          <p:cNvSpPr/>
          <p:nvPr/>
        </p:nvSpPr>
        <p:spPr>
          <a:xfrm>
            <a:off x="4927493" y="2981524"/>
            <a:ext cx="2119242" cy="1826932"/>
          </a:xfrm>
          <a:prstGeom prst="hexagon">
            <a:avLst>
              <a:gd fmla="val 25000" name="adj"/>
              <a:gd fmla="val 115470" name="vf"/>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que têm conhecimentos corretos sobre...</a:t>
            </a:r>
            <a:endParaRPr b="0" i="0" sz="1400" u="none" cap="none" strike="noStrike">
              <a:solidFill>
                <a:srgbClr val="000000"/>
              </a:solidFill>
              <a:latin typeface="Arial"/>
              <a:ea typeface="Arial"/>
              <a:cs typeface="Arial"/>
              <a:sym typeface="Arial"/>
            </a:endParaRPr>
          </a:p>
        </p:txBody>
      </p:sp>
      <p:sp>
        <p:nvSpPr>
          <p:cNvPr id="164" name="Google Shape;164;p3"/>
          <p:cNvSpPr txBox="1"/>
          <p:nvPr/>
        </p:nvSpPr>
        <p:spPr>
          <a:xfrm>
            <a:off x="3804102" y="1610011"/>
            <a:ext cx="1304185"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p:txBody>
      </p:sp>
      <p:sp>
        <p:nvSpPr>
          <p:cNvPr descr="In-Brief&#10;" id="165" name="Google Shape;165;p3"/>
          <p:cNvSpPr/>
          <p:nvPr/>
        </p:nvSpPr>
        <p:spPr>
          <a:xfrm>
            <a:off x="3241066" y="2068058"/>
            <a:ext cx="2119242" cy="1826932"/>
          </a:xfrm>
          <a:prstGeom prst="hexagon">
            <a:avLst>
              <a:gd fmla="val 25000" name="adj"/>
              <a:gd fmla="val 115470" name="vf"/>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quem já ouviu mensagens ou informações sobre...</a:t>
            </a:r>
            <a:endParaRPr b="0" i="0" sz="1400" u="none" cap="none" strike="noStrike">
              <a:solidFill>
                <a:srgbClr val="000000"/>
              </a:solidFill>
              <a:latin typeface="Arial"/>
              <a:ea typeface="Arial"/>
              <a:cs typeface="Arial"/>
              <a:sym typeface="Arial"/>
            </a:endParaRPr>
          </a:p>
        </p:txBody>
      </p:sp>
      <p:sp>
        <p:nvSpPr>
          <p:cNvPr descr="In-Brief&#10;" id="166" name="Google Shape;166;p3"/>
          <p:cNvSpPr/>
          <p:nvPr/>
        </p:nvSpPr>
        <p:spPr>
          <a:xfrm>
            <a:off x="6635349" y="2068057"/>
            <a:ext cx="2119242" cy="1826932"/>
          </a:xfrm>
          <a:prstGeom prst="hexagon">
            <a:avLst>
              <a:gd fmla="val 25000" name="adj"/>
              <a:gd fmla="val 115470" name="vf"/>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prestadores de cuidados que...</a:t>
            </a:r>
            <a:endParaRPr b="0" i="0" sz="1400" u="none" cap="none" strike="noStrike">
              <a:solidFill>
                <a:srgbClr val="000000"/>
              </a:solidFill>
              <a:latin typeface="Arial"/>
              <a:ea typeface="Arial"/>
              <a:cs typeface="Arial"/>
              <a:sym typeface="Arial"/>
            </a:endParaRPr>
          </a:p>
        </p:txBody>
      </p:sp>
      <p:sp>
        <p:nvSpPr>
          <p:cNvPr id="167" name="Google Shape;167;p3"/>
          <p:cNvSpPr txBox="1"/>
          <p:nvPr/>
        </p:nvSpPr>
        <p:spPr>
          <a:xfrm>
            <a:off x="8229672" y="2151281"/>
            <a:ext cx="2369874" cy="646331"/>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Comunidade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Comportamentos</a:t>
            </a:r>
            <a:endParaRPr b="0" i="0" sz="1400" u="none" cap="none" strike="noStrike">
              <a:solidFill>
                <a:srgbClr val="000000"/>
              </a:solidFill>
              <a:latin typeface="Arial"/>
              <a:ea typeface="Arial"/>
              <a:cs typeface="Arial"/>
              <a:sym typeface="Arial"/>
            </a:endParaRPr>
          </a:p>
        </p:txBody>
      </p:sp>
      <p:sp>
        <p:nvSpPr>
          <p:cNvPr id="168" name="Google Shape;168;p3"/>
          <p:cNvSpPr txBox="1"/>
          <p:nvPr/>
        </p:nvSpPr>
        <p:spPr>
          <a:xfrm>
            <a:off x="7116778" y="1113700"/>
            <a:ext cx="1304185" cy="92333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Atitudes, Eficácia, Normas</a:t>
            </a:r>
            <a:endParaRPr b="0" i="0" sz="1400" u="none" cap="none" strike="noStrike">
              <a:solidFill>
                <a:srgbClr val="000000"/>
              </a:solidFill>
              <a:latin typeface="Arial"/>
              <a:ea typeface="Arial"/>
              <a:cs typeface="Arial"/>
              <a:sym typeface="Arial"/>
            </a:endParaRPr>
          </a:p>
        </p:txBody>
      </p:sp>
      <p:sp>
        <p:nvSpPr>
          <p:cNvPr id="169" name="Google Shape;169;p3"/>
          <p:cNvSpPr txBox="1"/>
          <p:nvPr/>
        </p:nvSpPr>
        <p:spPr>
          <a:xfrm>
            <a:off x="5434309" y="2574969"/>
            <a:ext cx="1304185"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b="0" i="0" lang="pt-BR" sz="1200" u="none" cap="none" strike="noStrike">
                <a:solidFill>
                  <a:srgbClr val="000000"/>
                </a:solidFill>
                <a:latin typeface="Calibri"/>
                <a:ea typeface="Calibri"/>
                <a:cs typeface="Calibri"/>
                <a:sym typeface="Calibri"/>
              </a:rPr>
              <a:t>Conhecimento</a:t>
            </a:r>
            <a:endParaRPr b="0" i="0" sz="1200" u="none" cap="none" strike="noStrike">
              <a:solidFill>
                <a:srgbClr val="000000"/>
              </a:solidFill>
              <a:latin typeface="Arial"/>
              <a:ea typeface="Arial"/>
              <a:cs typeface="Arial"/>
              <a:sym typeface="Arial"/>
            </a:endParaRPr>
          </a:p>
        </p:txBody>
      </p:sp>
      <p:sp>
        <p:nvSpPr>
          <p:cNvPr descr="In-Brief&#10;" id="170" name="Google Shape;170;p3"/>
          <p:cNvSpPr/>
          <p:nvPr/>
        </p:nvSpPr>
        <p:spPr>
          <a:xfrm>
            <a:off x="8334329" y="2997037"/>
            <a:ext cx="2119242" cy="1826932"/>
          </a:xfrm>
          <a:prstGeom prst="hexagon">
            <a:avLst>
              <a:gd fmla="val 25000" name="adj"/>
              <a:gd fmla="val 115470" name="vf"/>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FFFFFF"/>
                </a:solidFill>
                <a:latin typeface="Calibri"/>
                <a:ea typeface="Calibri"/>
                <a:cs typeface="Calibri"/>
                <a:sym typeface="Calibri"/>
              </a:rPr>
              <a:t>% de todos os membros do agregado familiar que...</a:t>
            </a:r>
            <a:endParaRPr b="0" i="0" sz="1400" u="none" cap="none" strike="noStrike">
              <a:solidFill>
                <a:srgbClr val="000000"/>
              </a:solidFill>
              <a:latin typeface="Arial"/>
              <a:ea typeface="Arial"/>
              <a:cs typeface="Arial"/>
              <a:sym typeface="Arial"/>
            </a:endParaRPr>
          </a:p>
        </p:txBody>
      </p:sp>
      <p:sp>
        <p:nvSpPr>
          <p:cNvPr id="171" name="Google Shape;171;p3"/>
          <p:cNvSpPr txBox="1"/>
          <p:nvPr>
            <p:ph type="title"/>
          </p:nvPr>
        </p:nvSpPr>
        <p:spPr>
          <a:xfrm>
            <a:off x="914400" y="279961"/>
            <a:ext cx="10363200" cy="817561"/>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Gestão de casos de malária</a:t>
            </a:r>
            <a:endParaRPr/>
          </a:p>
        </p:txBody>
      </p:sp>
      <p:sp>
        <p:nvSpPr>
          <p:cNvPr descr="In-Brief&#10;" id="172" name="Google Shape;172;p3"/>
          <p:cNvSpPr/>
          <p:nvPr/>
        </p:nvSpPr>
        <p:spPr>
          <a:xfrm>
            <a:off x="1553089" y="2997037"/>
            <a:ext cx="2119242" cy="1826932"/>
          </a:xfrm>
          <a:prstGeom prst="hexagon">
            <a:avLst>
              <a:gd fmla="val 25000" name="adj"/>
              <a:gd fmla="val 115470" name="vf"/>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pt-BR" sz="1400" u="none" cap="none" strike="noStrike">
                <a:solidFill>
                  <a:srgbClr val="000000"/>
                </a:solidFill>
                <a:latin typeface="Calibri"/>
                <a:ea typeface="Calibri"/>
                <a:cs typeface="Calibri"/>
                <a:sym typeface="Calibri"/>
              </a:rPr>
              <a:t>% que têm acesso a...</a:t>
            </a:r>
            <a:endParaRPr b="0" i="0" sz="1400" u="none" cap="none" strike="noStrike">
              <a:solidFill>
                <a:srgbClr val="000000"/>
              </a:solidFill>
              <a:latin typeface="Arial"/>
              <a:ea typeface="Arial"/>
              <a:cs typeface="Arial"/>
              <a:sym typeface="Arial"/>
            </a:endParaRPr>
          </a:p>
        </p:txBody>
      </p:sp>
      <p:sp>
        <p:nvSpPr>
          <p:cNvPr id="173" name="Google Shape;173;p3"/>
          <p:cNvSpPr txBox="1"/>
          <p:nvPr/>
        </p:nvSpPr>
        <p:spPr>
          <a:xfrm>
            <a:off x="1965056" y="2634144"/>
            <a:ext cx="130418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p:txBody>
      </p:sp>
      <p:sp>
        <p:nvSpPr>
          <p:cNvPr id="174" name="Google Shape;174;p3"/>
          <p:cNvSpPr txBox="1"/>
          <p:nvPr/>
        </p:nvSpPr>
        <p:spPr>
          <a:xfrm>
            <a:off x="641937" y="5559766"/>
            <a:ext cx="11120700" cy="923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da situação</a:t>
            </a:r>
            <a:r>
              <a:rPr b="0" i="0" lang="pt-BR" sz="1800" u="none" cap="none" strike="noStrike">
                <a:solidFill>
                  <a:srgbClr val="000000"/>
                </a:solidFill>
                <a:latin typeface="Calibri"/>
                <a:ea typeface="Calibri"/>
                <a:cs typeface="Calibri"/>
                <a:sym typeface="Calibri"/>
              </a:rPr>
              <a:t> e </a:t>
            </a:r>
            <a:r>
              <a:rPr b="1" i="0" lang="pt-BR" sz="1800" u="none" cap="none" strike="noStrike">
                <a:solidFill>
                  <a:srgbClr val="000000"/>
                </a:solidFill>
                <a:latin typeface="Calibri"/>
                <a:ea typeface="Calibri"/>
                <a:cs typeface="Calibri"/>
                <a:sym typeface="Calibri"/>
              </a:rPr>
              <a:t>análise comportamental</a:t>
            </a:r>
            <a:r>
              <a:rPr b="0" i="0" lang="pt-BR" sz="1800" u="none" cap="none" strike="noStrike">
                <a:solidFill>
                  <a:srgbClr val="000000"/>
                </a:solidFill>
                <a:latin typeface="Calibri"/>
                <a:ea typeface="Calibri"/>
                <a:cs typeface="Calibri"/>
                <a:sym typeface="Calibri"/>
              </a:rPr>
              <a:t>: Enquanto o acesso, exposição, conhecimento, atitudes, eficácia e normas serão descritos na análise comportamental, os comportamentos reais serão descritos na análise da situação (utilizar dados do resumo de dados de gestão de casos de malária para completar os seguintes diapositivos)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Análise situacional</a:t>
            </a:r>
            <a:endParaRPr/>
          </a:p>
        </p:txBody>
      </p:sp>
      <p:sp>
        <p:nvSpPr>
          <p:cNvPr id="180" name="Google Shape;180;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pt-BR" sz="2800" u="none" strike="noStrike">
                <a:latin typeface="Calibri"/>
                <a:ea typeface="Calibri"/>
                <a:cs typeface="Calibri"/>
                <a:sym typeface="Calibri"/>
              </a:rPr>
              <a:t>As estratégias da Mudança Social e Comportamental contra a malária devem incluir uma análise da situação para cada intervenção. Estas análises de situação devem incluir dados quantitativos e qualitativos que descrevam quem é afetado e o grau de gravidade (em que medida) por quais problemas.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5"/>
          <p:cNvSpPr txBox="1"/>
          <p:nvPr/>
        </p:nvSpPr>
        <p:spPr>
          <a:xfrm>
            <a:off x="641937" y="6003941"/>
            <a:ext cx="11120572" cy="64633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da situação</a:t>
            </a:r>
            <a:r>
              <a:rPr b="0" i="0" lang="pt-BR" sz="1800" u="none" cap="none" strike="noStrike">
                <a:solidFill>
                  <a:srgbClr val="000000"/>
                </a:solidFill>
                <a:latin typeface="Calibri"/>
                <a:ea typeface="Calibri"/>
                <a:cs typeface="Calibri"/>
                <a:sym typeface="Calibri"/>
              </a:rPr>
              <a:t>: utilizar o resumo de dados de gestão de casos de malária (secção de comportamentos) para preencher estas caixas (acrescentar caixas conforme necessário). Será utilizado um resumo narrativo para completar a análise da </a:t>
            </a:r>
            <a:r>
              <a:rPr b="0" i="0" lang="pt-BR" sz="1800" u="sng" cap="none" strike="noStrike">
                <a:solidFill>
                  <a:srgbClr val="000000"/>
                </a:solidFill>
                <a:latin typeface="Calibri"/>
                <a:ea typeface="Calibri"/>
                <a:cs typeface="Calibri"/>
                <a:sym typeface="Calibri"/>
              </a:rPr>
              <a:t>situação da</a:t>
            </a:r>
            <a:r>
              <a:rPr b="0" i="0" lang="pt-BR" sz="1800" u="none" cap="none" strike="noStrike">
                <a:solidFill>
                  <a:srgbClr val="000000"/>
                </a:solidFill>
                <a:latin typeface="Calibri"/>
                <a:ea typeface="Calibri"/>
                <a:cs typeface="Calibri"/>
                <a:sym typeface="Calibri"/>
              </a:rPr>
              <a:t> estratégia de </a:t>
            </a:r>
            <a:r>
              <a:rPr b="1" i="0" lang="pt-BR" sz="1800" u="none" cap="none" strike="noStrike">
                <a:solidFill>
                  <a:srgbClr val="000000"/>
                </a:solidFill>
                <a:latin typeface="Calibri"/>
                <a:ea typeface="Calibri"/>
                <a:cs typeface="Calibri"/>
                <a:sym typeface="Calibri"/>
              </a:rPr>
              <a:t>gestão de casos de malária</a:t>
            </a:r>
            <a:r>
              <a:rPr b="0" i="0" lang="pt-B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187" name="Google Shape;187;p5"/>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5"/>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89" name="Google Shape;189;p5"/>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5"/>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91" name="Google Shape;191;p5"/>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5"/>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193" name="Google Shape;193;p5"/>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5"/>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95" name="Google Shape;195;p5"/>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5"/>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197" name="Google Shape;197;p5"/>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5"/>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199" name="Google Shape;199;p5"/>
          <p:cNvSpPr/>
          <p:nvPr/>
        </p:nvSpPr>
        <p:spPr>
          <a:xfrm rot="5400000">
            <a:off x="4792505" y="2199777"/>
            <a:ext cx="2004600" cy="1743600"/>
          </a:xfrm>
          <a:prstGeom prst="hexagon">
            <a:avLst>
              <a:gd fmla="val 28802" name="adj"/>
              <a:gd fmla="val 115470" name="vf"/>
            </a:avLst>
          </a:prstGeom>
          <a:solidFill>
            <a:srgbClr val="70AD4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0" name="Google Shape;200;p5"/>
          <p:cNvSpPr txBox="1"/>
          <p:nvPr/>
        </p:nvSpPr>
        <p:spPr>
          <a:xfrm>
            <a:off x="4553025" y="2569900"/>
            <a:ext cx="18228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pt-BR" sz="1200" u="none" cap="none" strike="noStrike">
                <a:solidFill>
                  <a:srgbClr val="FFFFFF"/>
                </a:solidFill>
                <a:latin typeface="Calibri"/>
                <a:ea typeface="Calibri"/>
                <a:cs typeface="Calibri"/>
                <a:sym typeface="Calibri"/>
              </a:rPr>
              <a:t>Comportamento</a:t>
            </a:r>
            <a:endParaRPr b="0" i="0" sz="12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pt-BR" sz="1300" u="none" cap="none" strike="noStrike">
                <a:solidFill>
                  <a:srgbClr val="FFFFFF"/>
                </a:solidFill>
                <a:latin typeface="Calibri"/>
                <a:ea typeface="Calibri"/>
                <a:cs typeface="Calibri"/>
                <a:sym typeface="Calibri"/>
              </a:rPr>
              <a:t>% que pratica comportamento</a:t>
            </a:r>
            <a:endParaRPr b="0" i="0" sz="1400" u="none" cap="none" strike="noStrike">
              <a:solidFill>
                <a:srgbClr val="000000"/>
              </a:solidFill>
              <a:latin typeface="Arial"/>
              <a:ea typeface="Arial"/>
              <a:cs typeface="Arial"/>
              <a:sym typeface="Arial"/>
            </a:endParaRPr>
          </a:p>
        </p:txBody>
      </p:sp>
      <p:grpSp>
        <p:nvGrpSpPr>
          <p:cNvPr id="201" name="Google Shape;201;p5"/>
          <p:cNvGrpSpPr/>
          <p:nvPr/>
        </p:nvGrpSpPr>
        <p:grpSpPr>
          <a:xfrm>
            <a:off x="5397907" y="3284277"/>
            <a:ext cx="824055" cy="468068"/>
            <a:chOff x="8048288" y="1753515"/>
            <a:chExt cx="1162770" cy="660460"/>
          </a:xfrm>
        </p:grpSpPr>
        <p:sp>
          <p:nvSpPr>
            <p:cNvPr id="202" name="Google Shape;202;p5"/>
            <p:cNvSpPr/>
            <p:nvPr/>
          </p:nvSpPr>
          <p:spPr>
            <a:xfrm>
              <a:off x="9003704" y="1753515"/>
              <a:ext cx="207354" cy="224255"/>
            </a:xfrm>
            <a:custGeom>
              <a:rect b="b" l="l" r="r" t="t"/>
              <a:pathLst>
                <a:path extrusionOk="0" h="345" w="319">
                  <a:moveTo>
                    <a:pt x="319" y="345"/>
                  </a:moveTo>
                  <a:lnTo>
                    <a:pt x="269" y="0"/>
                  </a:lnTo>
                  <a:lnTo>
                    <a:pt x="0" y="201"/>
                  </a:lnTo>
                </a:path>
              </a:pathLst>
            </a:cu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cxnSp>
          <p:nvCxnSpPr>
            <p:cNvPr id="203" name="Google Shape;203;p5"/>
            <p:cNvCxnSpPr/>
            <p:nvPr/>
          </p:nvCxnSpPr>
          <p:spPr>
            <a:xfrm flipH="1">
              <a:off x="8048288" y="2120772"/>
              <a:ext cx="168900" cy="219600"/>
            </a:xfrm>
            <a:prstGeom prst="straightConnector1">
              <a:avLst/>
            </a:prstGeom>
            <a:noFill/>
            <a:ln cap="rnd" cmpd="sng" w="12700">
              <a:solidFill>
                <a:srgbClr val="FFFFFF"/>
              </a:solidFill>
              <a:prstDash val="solid"/>
              <a:round/>
              <a:headEnd len="sm" w="sm" type="none"/>
              <a:tailEnd len="sm" w="sm" type="none"/>
            </a:ln>
          </p:spPr>
        </p:cxnSp>
        <p:cxnSp>
          <p:nvCxnSpPr>
            <p:cNvPr id="204" name="Google Shape;204;p5"/>
            <p:cNvCxnSpPr/>
            <p:nvPr/>
          </p:nvCxnSpPr>
          <p:spPr>
            <a:xfrm rot="10800000">
              <a:off x="8315243" y="2119326"/>
              <a:ext cx="150900" cy="165900"/>
            </a:xfrm>
            <a:prstGeom prst="straightConnector1">
              <a:avLst/>
            </a:prstGeom>
            <a:noFill/>
            <a:ln cap="rnd" cmpd="sng" w="12700">
              <a:solidFill>
                <a:srgbClr val="FFFFFF"/>
              </a:solidFill>
              <a:prstDash val="solid"/>
              <a:round/>
              <a:headEnd len="sm" w="sm" type="none"/>
              <a:tailEnd len="sm" w="sm" type="none"/>
            </a:ln>
          </p:spPr>
        </p:cxnSp>
        <p:cxnSp>
          <p:nvCxnSpPr>
            <p:cNvPr id="205" name="Google Shape;205;p5"/>
            <p:cNvCxnSpPr/>
            <p:nvPr/>
          </p:nvCxnSpPr>
          <p:spPr>
            <a:xfrm flipH="1">
              <a:off x="8548647" y="2057721"/>
              <a:ext cx="104700" cy="216600"/>
            </a:xfrm>
            <a:prstGeom prst="straightConnector1">
              <a:avLst/>
            </a:prstGeom>
            <a:noFill/>
            <a:ln cap="rnd" cmpd="sng" w="12700">
              <a:solidFill>
                <a:srgbClr val="FFFFFF"/>
              </a:solidFill>
              <a:prstDash val="solid"/>
              <a:round/>
              <a:headEnd len="sm" w="sm" type="none"/>
              <a:tailEnd len="sm" w="sm" type="none"/>
            </a:ln>
          </p:spPr>
        </p:cxnSp>
        <p:cxnSp>
          <p:nvCxnSpPr>
            <p:cNvPr id="206" name="Google Shape;206;p5"/>
            <p:cNvCxnSpPr/>
            <p:nvPr/>
          </p:nvCxnSpPr>
          <p:spPr>
            <a:xfrm rot="10800000">
              <a:off x="8763952" y="2019322"/>
              <a:ext cx="168900" cy="96900"/>
            </a:xfrm>
            <a:prstGeom prst="straightConnector1">
              <a:avLst/>
            </a:prstGeom>
            <a:noFill/>
            <a:ln cap="rnd" cmpd="sng" w="12700">
              <a:solidFill>
                <a:srgbClr val="FFFFFF"/>
              </a:solidFill>
              <a:prstDash val="solid"/>
              <a:round/>
              <a:headEnd len="sm" w="sm" type="none"/>
              <a:tailEnd len="sm" w="sm" type="none"/>
            </a:ln>
          </p:spPr>
        </p:cxnSp>
        <p:cxnSp>
          <p:nvCxnSpPr>
            <p:cNvPr id="207" name="Google Shape;207;p5"/>
            <p:cNvCxnSpPr/>
            <p:nvPr/>
          </p:nvCxnSpPr>
          <p:spPr>
            <a:xfrm flipH="1">
              <a:off x="9038758" y="1753515"/>
              <a:ext cx="139800" cy="325800"/>
            </a:xfrm>
            <a:prstGeom prst="straightConnector1">
              <a:avLst/>
            </a:prstGeom>
            <a:noFill/>
            <a:ln cap="rnd" cmpd="sng" w="12700">
              <a:solidFill>
                <a:srgbClr val="FFFFFF"/>
              </a:solidFill>
              <a:prstDash val="solid"/>
              <a:round/>
              <a:headEnd len="sm" w="sm" type="none"/>
              <a:tailEnd len="sm" w="sm" type="none"/>
            </a:ln>
          </p:spPr>
        </p:cxnSp>
        <p:sp>
          <p:nvSpPr>
            <p:cNvPr id="208" name="Google Shape;208;p5"/>
            <p:cNvSpPr/>
            <p:nvPr/>
          </p:nvSpPr>
          <p:spPr>
            <a:xfrm>
              <a:off x="8927003" y="2070071"/>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09" name="Google Shape;209;p5"/>
            <p:cNvSpPr/>
            <p:nvPr/>
          </p:nvSpPr>
          <p:spPr>
            <a:xfrm>
              <a:off x="8619547" y="1922518"/>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10" name="Google Shape;210;p5"/>
            <p:cNvSpPr/>
            <p:nvPr/>
          </p:nvSpPr>
          <p:spPr>
            <a:xfrm>
              <a:off x="8443393" y="2266375"/>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11" name="Google Shape;211;p5"/>
            <p:cNvSpPr/>
            <p:nvPr/>
          </p:nvSpPr>
          <p:spPr>
            <a:xfrm>
              <a:off x="8191188" y="1990119"/>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graphicFrame>
        <p:nvGraphicFramePr>
          <p:cNvPr id="217" name="Google Shape;217;p6"/>
          <p:cNvGraphicFramePr/>
          <p:nvPr/>
        </p:nvGraphicFramePr>
        <p:xfrm>
          <a:off x="349623" y="403412"/>
          <a:ext cx="3000000" cy="3000000"/>
        </p:xfrm>
        <a:graphic>
          <a:graphicData uri="http://schemas.openxmlformats.org/drawingml/2006/table">
            <a:tbl>
              <a:tblPr>
                <a:noFill/>
                <a:tableStyleId>{6EA2B91D-0821-4CB3-B9AB-409819A85E78}</a:tableStyleId>
              </a:tblPr>
              <a:tblGrid>
                <a:gridCol w="11349325"/>
              </a:tblGrid>
              <a:tr h="1842600">
                <a:tc>
                  <a:txBody>
                    <a:bodyPr/>
                    <a:lstStyle/>
                    <a:p>
                      <a:pPr indent="0" lvl="0" marL="0" marR="0" rtl="0" algn="ctr">
                        <a:lnSpc>
                          <a:spcPct val="115000"/>
                        </a:lnSpc>
                        <a:spcBef>
                          <a:spcPts val="0"/>
                        </a:spcBef>
                        <a:spcAft>
                          <a:spcPts val="0"/>
                        </a:spcAft>
                        <a:buClr>
                          <a:srgbClr val="000000"/>
                        </a:buClr>
                        <a:buSzPts val="1100"/>
                        <a:buFont typeface="Arial"/>
                        <a:buNone/>
                      </a:pPr>
                      <a:r>
                        <a:rPr b="1" i="0" lang="pt-BR" sz="1100" u="none" cap="none" strike="noStrike">
                          <a:latin typeface="Arial"/>
                          <a:ea typeface="Arial"/>
                          <a:cs typeface="Arial"/>
                          <a:sym typeface="Arial"/>
                        </a:rPr>
                        <a:t>Resuma aqui os seus dados em forma narrativa e cole-os na secção de análise da situação de gestão de casos de malária do modelo de estratégia</a:t>
                      </a:r>
                      <a:endParaRPr sz="1400" u="none" cap="none" strike="noStrike"/>
                    </a:p>
                  </a:txBody>
                  <a:tcPr marT="63500" marB="63500" marR="38100" marL="50800"/>
                </a:tc>
              </a:tr>
              <a:tr h="4122125">
                <a:tc>
                  <a:txBody>
                    <a:bodyPr/>
                    <a:lstStyle/>
                    <a:p>
                      <a:pPr indent="0" lvl="0" marL="0" marR="0" rtl="0" algn="l">
                        <a:lnSpc>
                          <a:spcPct val="115000"/>
                        </a:lnSpc>
                        <a:spcBef>
                          <a:spcPts val="0"/>
                        </a:spcBef>
                        <a:spcAft>
                          <a:spcPts val="0"/>
                        </a:spcAft>
                        <a:buClr>
                          <a:srgbClr val="000000"/>
                        </a:buClr>
                        <a:buSzPts val="1100"/>
                        <a:buFont typeface="Arial"/>
                        <a:buNone/>
                      </a:pPr>
                      <a:r>
                        <a:rPr b="0" i="0" lang="pt-BR" sz="1100" u="none" cap="none" strike="noStrike">
                          <a:latin typeface="Arial"/>
                          <a:ea typeface="Arial"/>
                          <a:cs typeface="Arial"/>
                          <a:sym typeface="Arial"/>
                        </a:rPr>
                        <a:t>Análise situacional:</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pt-BR" sz="11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pt-BR" sz="4400" u="none" strike="noStrike">
                <a:latin typeface="Calibri"/>
                <a:ea typeface="Calibri"/>
                <a:cs typeface="Calibri"/>
                <a:sym typeface="Calibri"/>
              </a:rPr>
              <a:t>Análise comportamental</a:t>
            </a:r>
            <a:endParaRPr/>
          </a:p>
        </p:txBody>
      </p:sp>
      <p:sp>
        <p:nvSpPr>
          <p:cNvPr id="223" name="Google Shape;22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SzPts val="2800"/>
              <a:buChar char="•"/>
            </a:pPr>
            <a:r>
              <a:rPr b="0" i="0" lang="pt-BR" sz="2800" u="none" strike="noStrike">
                <a:latin typeface="Calibri"/>
                <a:ea typeface="Calibri"/>
                <a:cs typeface="Calibri"/>
                <a:sym typeface="Calibri"/>
              </a:rPr>
              <a:t>A descrição dos </a:t>
            </a:r>
            <a:r>
              <a:rPr b="0" i="0" lang="pt-BR" sz="2800" u="sng" strike="noStrike">
                <a:latin typeface="Calibri"/>
                <a:ea typeface="Calibri"/>
                <a:cs typeface="Calibri"/>
                <a:sym typeface="Calibri"/>
              </a:rPr>
              <a:t>condutores subjacentes </a:t>
            </a:r>
            <a:r>
              <a:rPr b="0" i="0" lang="pt-BR" sz="2800" u="none" strike="noStrike">
                <a:latin typeface="Calibri"/>
                <a:ea typeface="Calibri"/>
                <a:cs typeface="Calibri"/>
                <a:sym typeface="Calibri"/>
              </a:rPr>
              <a:t>por detrás de comportamentos específicos é articulada numa </a:t>
            </a:r>
            <a:r>
              <a:rPr b="1" i="0" lang="pt-BR" sz="2800" u="none" strike="noStrike">
                <a:latin typeface="Calibri"/>
                <a:ea typeface="Calibri"/>
                <a:cs typeface="Calibri"/>
                <a:sym typeface="Calibri"/>
              </a:rPr>
              <a:t>análise comportamental</a:t>
            </a:r>
            <a:r>
              <a:rPr b="0" i="0" lang="pt-BR" sz="2800" u="none" strike="noStrike">
                <a:latin typeface="Calibri"/>
                <a:ea typeface="Calibri"/>
                <a:cs typeface="Calibri"/>
                <a:sym typeface="Calibri"/>
              </a:rPr>
              <a:t>. Esta análise resume quaisquer dados que expliquem a razão pela qual certos públicos ou grupos alvo escolhem praticar, ou recusam-se a praticar, comportamentos saudáveis. </a:t>
            </a:r>
            <a:endParaRPr/>
          </a:p>
          <a:p>
            <a:pPr indent="-228600" lvl="0" marL="228600" rtl="0" algn="l">
              <a:lnSpc>
                <a:spcPct val="90000"/>
              </a:lnSpc>
              <a:spcBef>
                <a:spcPts val="1000"/>
              </a:spcBef>
              <a:spcAft>
                <a:spcPts val="0"/>
              </a:spcAft>
              <a:buSzPts val="2800"/>
              <a:buChar char="•"/>
            </a:pPr>
            <a:r>
              <a:rPr b="0" i="0" lang="pt-BR" sz="2800" u="none" strike="noStrike">
                <a:latin typeface="Calibri"/>
                <a:ea typeface="Calibri"/>
                <a:cs typeface="Calibri"/>
                <a:sym typeface="Calibri"/>
              </a:rPr>
              <a:t>Como os determinantes do comportamento podem ser estruturais, cognitivos, sociais ou emocionais, é importante recolher dados a fim de melhor compreender o que leva públicos específicos a comportarem-se de determinado modo. Cada análise comportamental deve descrever estes determinantes contextualmente.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8"/>
          <p:cNvSpPr txBox="1"/>
          <p:nvPr/>
        </p:nvSpPr>
        <p:spPr>
          <a:xfrm>
            <a:off x="639812" y="5829816"/>
            <a:ext cx="11120700" cy="923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pt-BR" sz="1800" u="none" cap="none" strike="noStrike">
                <a:solidFill>
                  <a:srgbClr val="000000"/>
                </a:solidFill>
                <a:latin typeface="Calibri"/>
                <a:ea typeface="Calibri"/>
                <a:cs typeface="Calibri"/>
                <a:sym typeface="Calibri"/>
              </a:rPr>
              <a:t>Análise comportamental</a:t>
            </a:r>
            <a:r>
              <a:rPr b="0" i="0" lang="pt-BR" sz="1800" u="none" cap="none" strike="noStrike">
                <a:solidFill>
                  <a:srgbClr val="000000"/>
                </a:solidFill>
                <a:latin typeface="Calibri"/>
                <a:ea typeface="Calibri"/>
                <a:cs typeface="Calibri"/>
                <a:sym typeface="Calibri"/>
              </a:rPr>
              <a:t>: utilizar o resumo dos dados de gestão de casos de malária para preencher estas caixas (acrescentar caixas conforme necessário). Será utilizado um resumo narrativo dos </a:t>
            </a:r>
            <a:r>
              <a:rPr b="1" i="0" lang="pt-BR" sz="1800" u="none" cap="none" strike="noStrike">
                <a:solidFill>
                  <a:srgbClr val="000000"/>
                </a:solidFill>
                <a:latin typeface="Calibri"/>
                <a:ea typeface="Calibri"/>
                <a:cs typeface="Calibri"/>
                <a:sym typeface="Calibri"/>
              </a:rPr>
              <a:t>determinantes comportamentais </a:t>
            </a:r>
            <a:r>
              <a:rPr b="0" i="0" lang="pt-BR" sz="1800" u="none" cap="none" strike="noStrike">
                <a:solidFill>
                  <a:srgbClr val="000000"/>
                </a:solidFill>
                <a:latin typeface="Calibri"/>
                <a:ea typeface="Calibri"/>
                <a:cs typeface="Calibri"/>
                <a:sym typeface="Calibri"/>
              </a:rPr>
              <a:t>para completar a análise </a:t>
            </a:r>
            <a:r>
              <a:rPr b="0" i="0" lang="pt-BR" sz="1800" u="sng" cap="none" strike="noStrike">
                <a:solidFill>
                  <a:srgbClr val="000000"/>
                </a:solidFill>
                <a:latin typeface="Calibri"/>
                <a:ea typeface="Calibri"/>
                <a:cs typeface="Calibri"/>
                <a:sym typeface="Calibri"/>
              </a:rPr>
              <a:t>comportamental da</a:t>
            </a:r>
            <a:r>
              <a:rPr b="0" i="0" lang="pt-BR" sz="1800" u="none" cap="none" strike="noStrike">
                <a:solidFill>
                  <a:srgbClr val="000000"/>
                </a:solidFill>
                <a:latin typeface="Calibri"/>
                <a:ea typeface="Calibri"/>
                <a:cs typeface="Calibri"/>
                <a:sym typeface="Calibri"/>
              </a:rPr>
              <a:t> estratégia de </a:t>
            </a:r>
            <a:r>
              <a:rPr b="1" i="0" lang="pt-BR" sz="1800" u="none" cap="none" strike="noStrike">
                <a:solidFill>
                  <a:srgbClr val="000000"/>
                </a:solidFill>
                <a:latin typeface="Calibri"/>
                <a:ea typeface="Calibri"/>
                <a:cs typeface="Calibri"/>
                <a:sym typeface="Calibri"/>
              </a:rPr>
              <a:t>gestão de casos de malária</a:t>
            </a:r>
            <a:r>
              <a:rPr b="0" i="0" lang="pt-B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230" name="Google Shape;230;p8"/>
          <p:cNvSpPr/>
          <p:nvPr/>
        </p:nvSpPr>
        <p:spPr>
          <a:xfrm rot="5400000">
            <a:off x="4793777"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8"/>
          <p:cNvSpPr txBox="1"/>
          <p:nvPr/>
        </p:nvSpPr>
        <p:spPr>
          <a:xfrm>
            <a:off x="4621200" y="263405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000000"/>
                </a:solidFill>
                <a:latin typeface="Calibri"/>
                <a:ea typeface="Calibri"/>
                <a:cs typeface="Calibri"/>
                <a:sym typeface="Calibri"/>
              </a:rPr>
              <a:t>Acesso</a:t>
            </a:r>
            <a:endParaRPr b="0" i="0" sz="1400" u="none" cap="none" strike="noStrike">
              <a:solidFill>
                <a:srgbClr val="000000"/>
              </a:solidFill>
              <a:latin typeface="Arial"/>
              <a:ea typeface="Arial"/>
              <a:cs typeface="Arial"/>
              <a:sym typeface="Arial"/>
            </a:endParaRPr>
          </a:p>
        </p:txBody>
      </p:sp>
      <p:sp>
        <p:nvSpPr>
          <p:cNvPr id="232" name="Google Shape;232;p8"/>
          <p:cNvSpPr/>
          <p:nvPr/>
        </p:nvSpPr>
        <p:spPr>
          <a:xfrm>
            <a:off x="5524214" y="3060616"/>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3" name="Google Shape;233;p8"/>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p8"/>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35" name="Google Shape;235;p8"/>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6" name="Google Shape;236;p8"/>
          <p:cNvSpPr txBox="1"/>
          <p:nvPr/>
        </p:nvSpPr>
        <p:spPr>
          <a:xfrm>
            <a:off x="435065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37" name="Google Shape;237;p8"/>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8" name="Google Shape;238;p8"/>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39" name="Google Shape;239;p8"/>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0" name="Google Shape;240;p8"/>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41" name="Google Shape;241;p8"/>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2" name="Google Shape;242;p8"/>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243" name="Google Shape;243;p8"/>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4" name="Google Shape;244;p8"/>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9"/>
          <p:cNvSpPr/>
          <p:nvPr/>
        </p:nvSpPr>
        <p:spPr>
          <a:xfrm>
            <a:off x="5571864" y="2395766"/>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50" name="Google Shape;250;p9"/>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9"/>
          <p:cNvSpPr txBox="1"/>
          <p:nvPr/>
        </p:nvSpPr>
        <p:spPr>
          <a:xfrm>
            <a:off x="4284075"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52" name="Google Shape;252;p9"/>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9"/>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54" name="Google Shape;254;p9"/>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9"/>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56" name="Google Shape;256;p9"/>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9"/>
          <p:cNvSpPr txBox="1"/>
          <p:nvPr/>
        </p:nvSpPr>
        <p:spPr>
          <a:xfrm>
            <a:off x="2856980" y="250575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 que viu ou ouviu mensagem nos últimos 6 meses</a:t>
            </a:r>
            <a:endParaRPr b="0" i="0" sz="1400" u="none" cap="none" strike="noStrike">
              <a:solidFill>
                <a:srgbClr val="000000"/>
              </a:solidFill>
              <a:latin typeface="Arial"/>
              <a:ea typeface="Arial"/>
              <a:cs typeface="Arial"/>
              <a:sym typeface="Arial"/>
            </a:endParaRPr>
          </a:p>
        </p:txBody>
      </p:sp>
      <p:sp>
        <p:nvSpPr>
          <p:cNvPr id="258" name="Google Shape;258;p9"/>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9"/>
          <p:cNvSpPr txBox="1"/>
          <p:nvPr/>
        </p:nvSpPr>
        <p:spPr>
          <a:xfrm>
            <a:off x="6106650"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pt-B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260" name="Google Shape;260;p9"/>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9"/>
          <p:cNvSpPr txBox="1"/>
          <p:nvPr/>
        </p:nvSpPr>
        <p:spPr>
          <a:xfrm>
            <a:off x="6355631" y="2569100"/>
            <a:ext cx="18312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pt-BR" sz="1400" u="none" cap="none" strike="noStrike">
                <a:solidFill>
                  <a:srgbClr val="000000"/>
                </a:solidFill>
                <a:latin typeface="Calibri"/>
                <a:ea typeface="Calibri"/>
                <a:cs typeface="Calibri"/>
                <a:sym typeface="Calibri"/>
              </a:rPr>
              <a:t>% exposta a cada canal de comunicação</a:t>
            </a:r>
            <a:endParaRPr b="0" i="0" sz="1400" u="none" cap="none" strike="noStrike">
              <a:solidFill>
                <a:srgbClr val="000000"/>
              </a:solidFill>
              <a:latin typeface="Arial"/>
              <a:ea typeface="Arial"/>
              <a:cs typeface="Arial"/>
              <a:sym typeface="Arial"/>
            </a:endParaRPr>
          </a:p>
        </p:txBody>
      </p:sp>
      <p:sp>
        <p:nvSpPr>
          <p:cNvPr id="262" name="Google Shape;262;p9"/>
          <p:cNvSpPr/>
          <p:nvPr/>
        </p:nvSpPr>
        <p:spPr>
          <a:xfrm rot="5400000">
            <a:off x="4801077" y="2196931"/>
            <a:ext cx="2004600" cy="1743600"/>
          </a:xfrm>
          <a:prstGeom prst="hexagon">
            <a:avLst>
              <a:gd fmla="val 28802" name="adj"/>
              <a:gd fmla="val 115470" name="vf"/>
            </a:avLst>
          </a:prstGeom>
          <a:solidFill>
            <a:srgbClr val="4472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9"/>
          <p:cNvSpPr txBox="1"/>
          <p:nvPr/>
        </p:nvSpPr>
        <p:spPr>
          <a:xfrm>
            <a:off x="4562550" y="2569900"/>
            <a:ext cx="18312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pt-BR" sz="2100" u="none" cap="none" strike="noStrike">
                <a:solidFill>
                  <a:srgbClr val="FFFFFF"/>
                </a:solidFill>
                <a:latin typeface="Calibri"/>
                <a:ea typeface="Calibri"/>
                <a:cs typeface="Calibri"/>
                <a:sym typeface="Calibri"/>
              </a:rPr>
              <a:t>Exposição</a:t>
            </a:r>
            <a:endParaRPr b="0" i="0" sz="1400" u="none" cap="none" strike="noStrike">
              <a:solidFill>
                <a:srgbClr val="000000"/>
              </a:solidFill>
              <a:latin typeface="Arial"/>
              <a:ea typeface="Arial"/>
              <a:cs typeface="Arial"/>
              <a:sym typeface="Arial"/>
            </a:endParaRPr>
          </a:p>
        </p:txBody>
      </p:sp>
      <p:pic>
        <p:nvPicPr>
          <p:cNvPr id="264" name="Google Shape;264;p9"/>
          <p:cNvPicPr preferRelativeResize="0"/>
          <p:nvPr/>
        </p:nvPicPr>
        <p:blipFill rotWithShape="1">
          <a:blip r:embed="rId3">
            <a:alphaModFix/>
          </a:blip>
          <a:srcRect b="0" l="0" r="0" t="0"/>
          <a:stretch/>
        </p:blipFill>
        <p:spPr>
          <a:xfrm>
            <a:off x="5450038" y="3058142"/>
            <a:ext cx="706756" cy="49888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2020-11-04T16:59:56Z</dcterms:created>
</cp:coreProperties>
</file>