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Lst>
  <p:sldSz cy="6858000" cx="12192000"/>
  <p:notesSz cx="6858000" cy="9144000"/>
  <p:embeddedFontLst>
    <p:embeddedFont>
      <p:font typeface="Roboto"/>
      <p:regular r:id="rId32"/>
      <p:bold r:id="rId33"/>
      <p:italic r:id="rId34"/>
      <p:boldItalic r:id="rId3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36" roundtripDataSignature="AMtx7mhX/836i+7vD5unuNXR3T3UbBYwO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A91A00C9-399F-4080-BC73-78B935CD5A77}">
  <a:tblStyle styleId="{A91A00C9-399F-4080-BC73-78B935CD5A77}"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F5"/>
          </a:solidFill>
        </a:fill>
      </a:tcStyle>
    </a:wholeTbl>
    <a:band1H>
      <a:tcTxStyle/>
      <a:tcStyle>
        <a:fill>
          <a:solidFill>
            <a:srgbClr val="CDD4EA"/>
          </a:solidFill>
        </a:fill>
      </a:tcStyle>
    </a:band1H>
    <a:band2H>
      <a:tcTxStyle/>
    </a:band2H>
    <a:band1V>
      <a:tcTxStyle/>
      <a:tcStyle>
        <a:fill>
          <a:solidFill>
            <a:srgbClr val="CDD4EA"/>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font" Target="fonts/Roboto-bold.fntdata"/><Relationship Id="rId10" Type="http://schemas.openxmlformats.org/officeDocument/2006/relationships/slide" Target="slides/slide5.xml"/><Relationship Id="rId32" Type="http://schemas.openxmlformats.org/officeDocument/2006/relationships/font" Target="fonts/Roboto-regular.fntdata"/><Relationship Id="rId13" Type="http://schemas.openxmlformats.org/officeDocument/2006/relationships/slide" Target="slides/slide8.xml"/><Relationship Id="rId35" Type="http://schemas.openxmlformats.org/officeDocument/2006/relationships/font" Target="fonts/Roboto-boldItalic.fntdata"/><Relationship Id="rId12" Type="http://schemas.openxmlformats.org/officeDocument/2006/relationships/slide" Target="slides/slide7.xml"/><Relationship Id="rId34" Type="http://schemas.openxmlformats.org/officeDocument/2006/relationships/font" Target="fonts/Roboto-italic.fntdata"/><Relationship Id="rId15" Type="http://schemas.openxmlformats.org/officeDocument/2006/relationships/slide" Target="slides/slide10.xml"/><Relationship Id="rId14" Type="http://schemas.openxmlformats.org/officeDocument/2006/relationships/slide" Target="slides/slide9.xml"/><Relationship Id="rId36" Type="http://customschemas.google.com/relationships/presentationmetadata" Target="metadata"/><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fr-F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rive.google.com/drive/folders/1paJiNjmiHdVtfI25BZSCfpk1HV61ygcL?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20000"/>
              </a:lnSpc>
              <a:spcBef>
                <a:spcPts val="0"/>
              </a:spcBef>
              <a:spcAft>
                <a:spcPts val="1000"/>
              </a:spcAft>
              <a:buClr>
                <a:schemeClr val="dk1"/>
              </a:buClr>
              <a:buSzPts val="1100"/>
              <a:buFont typeface="Arial"/>
              <a:buNone/>
            </a:pPr>
            <a:r>
              <a:rPr b="0" i="0" lang="fr-FR" sz="1100" u="none" strike="noStrike">
                <a:solidFill>
                  <a:srgbClr val="545454"/>
                </a:solidFill>
                <a:highlight>
                  <a:srgbClr val="FFFFFF"/>
                </a:highlight>
                <a:latin typeface="Calibri"/>
                <a:ea typeface="Calibri"/>
                <a:cs typeface="Calibri"/>
                <a:sym typeface="Calibri"/>
              </a:rPr>
              <a:t>Cette ressource fait partie </a:t>
            </a:r>
            <a:r>
              <a:rPr b="0" i="0" lang="fr-FR" sz="1100" u="sng" strike="noStrike">
                <a:solidFill>
                  <a:srgbClr val="1155CC"/>
                </a:solidFill>
                <a:highlight>
                  <a:srgbClr val="FFFFFF"/>
                </a:highlight>
                <a:latin typeface="Calibri"/>
                <a:ea typeface="Calibri"/>
                <a:cs typeface="Calibri"/>
                <a:sym typeface="Calibri"/>
                <a:hlinkClick r:id="rId2">
                  <a:extLst>
                    <a:ext uri="{A12FA001-AC4F-418D-AE19-62706E023703}">
                      <ahyp:hlinkClr val="tx"/>
                    </a:ext>
                  </a:extLst>
                </a:hlinkClick>
              </a:rPr>
              <a:t>de la boîte à outils pour le développement de la stratégie de CSC en matière de paludisme</a:t>
            </a:r>
            <a:endParaRPr/>
          </a:p>
        </p:txBody>
      </p:sp>
      <p:sp>
        <p:nvSpPr>
          <p:cNvPr id="87" name="Google Shape;87;p1: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fr-FR"/>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4" name="Google Shape;224;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2" name="Google Shape;252;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0" name="Google Shape;280;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08" name="Google Shape;308;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4" name="Shape 334"/>
        <p:cNvGrpSpPr/>
        <p:nvPr/>
      </p:nvGrpSpPr>
      <p:grpSpPr>
        <a:xfrm>
          <a:off x="0" y="0"/>
          <a:ext cx="0" cy="0"/>
          <a:chOff x="0" y="0"/>
          <a:chExt cx="0" cy="0"/>
        </a:xfrm>
      </p:grpSpPr>
      <p:sp>
        <p:nvSpPr>
          <p:cNvPr id="335" name="Google Shape;335;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36" name="Google Shape;336;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2" name="Shape 362"/>
        <p:cNvGrpSpPr/>
        <p:nvPr/>
      </p:nvGrpSpPr>
      <p:grpSpPr>
        <a:xfrm>
          <a:off x="0" y="0"/>
          <a:ext cx="0" cy="0"/>
          <a:chOff x="0" y="0"/>
          <a:chExt cx="0" cy="0"/>
        </a:xfrm>
      </p:grpSpPr>
      <p:sp>
        <p:nvSpPr>
          <p:cNvPr id="363" name="Google Shape;363;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64" name="Google Shape;364;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b="0" i="0" lang="fr-FR" sz="1200" u="none" strike="noStrike">
                <a:highlight>
                  <a:srgbClr val="000000"/>
                </a:highlight>
                <a:latin typeface="Calibri"/>
                <a:ea typeface="Calibri"/>
                <a:cs typeface="Calibri"/>
                <a:sym typeface="Calibri"/>
              </a:rPr>
              <a:t>Combiner les points de données des diapositives précédentes, en ajoutant des polygones si nécessaire. Résumer les données sous forme narrative. </a:t>
            </a:r>
            <a:endParaRPr/>
          </a:p>
        </p:txBody>
      </p:sp>
      <p:sp>
        <p:nvSpPr>
          <p:cNvPr id="365" name="Google Shape;365;p1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fr-FR"/>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6" name="Shape 406"/>
        <p:cNvGrpSpPr/>
        <p:nvPr/>
      </p:nvGrpSpPr>
      <p:grpSpPr>
        <a:xfrm>
          <a:off x="0" y="0"/>
          <a:ext cx="0" cy="0"/>
          <a:chOff x="0" y="0"/>
          <a:chExt cx="0" cy="0"/>
        </a:xfrm>
      </p:grpSpPr>
      <p:sp>
        <p:nvSpPr>
          <p:cNvPr id="407" name="Google Shape;407;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08" name="Google Shape;408;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2" name="Shape 482"/>
        <p:cNvGrpSpPr/>
        <p:nvPr/>
      </p:nvGrpSpPr>
      <p:grpSpPr>
        <a:xfrm>
          <a:off x="0" y="0"/>
          <a:ext cx="0" cy="0"/>
          <a:chOff x="0" y="0"/>
          <a:chExt cx="0" cy="0"/>
        </a:xfrm>
      </p:grpSpPr>
      <p:sp>
        <p:nvSpPr>
          <p:cNvPr id="483" name="Google Shape;483;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84" name="Google Shape;484;p1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b="1" i="0" lang="fr-FR" sz="1200" u="none" strike="noStrike">
                <a:latin typeface="Calibri"/>
                <a:ea typeface="Calibri"/>
                <a:cs typeface="Calibri"/>
                <a:sym typeface="Calibri"/>
              </a:rPr>
              <a:t>Sources :</a:t>
            </a:r>
            <a:endParaRPr/>
          </a:p>
          <a:p>
            <a:pPr indent="0" lvl="0" marL="0" rtl="0" algn="l">
              <a:lnSpc>
                <a:spcPct val="100000"/>
              </a:lnSpc>
              <a:spcBef>
                <a:spcPts val="0"/>
              </a:spcBef>
              <a:spcAft>
                <a:spcPts val="0"/>
              </a:spcAft>
              <a:buClr>
                <a:schemeClr val="dk1"/>
              </a:buClr>
              <a:buSzPts val="1100"/>
              <a:buFont typeface="Arial"/>
              <a:buNone/>
            </a:pPr>
            <a:r>
              <a:rPr b="0" i="0" lang="fr-FR" sz="1200" u="none" strike="noStrike">
                <a:solidFill>
                  <a:srgbClr val="7030A0"/>
                </a:solidFill>
                <a:latin typeface="Calibri"/>
                <a:ea typeface="Calibri"/>
                <a:cs typeface="Calibri"/>
                <a:sym typeface="Calibri"/>
              </a:rPr>
              <a:t>MICS 2016 (violet)</a:t>
            </a:r>
            <a:endParaRPr/>
          </a:p>
          <a:p>
            <a:pPr indent="0" lvl="0" marL="0" rtl="0" algn="l">
              <a:lnSpc>
                <a:spcPct val="100000"/>
              </a:lnSpc>
              <a:spcBef>
                <a:spcPts val="0"/>
              </a:spcBef>
              <a:spcAft>
                <a:spcPts val="0"/>
              </a:spcAft>
              <a:buClr>
                <a:schemeClr val="dk1"/>
              </a:buClr>
              <a:buSzPts val="1100"/>
              <a:buFont typeface="Arial"/>
              <a:buNone/>
            </a:pPr>
            <a:r>
              <a:rPr b="0" i="0" lang="fr-FR" sz="1200" u="none" strike="noStrike">
                <a:latin typeface="Calibri"/>
                <a:ea typeface="Calibri"/>
                <a:cs typeface="Calibri"/>
                <a:sym typeface="Calibri"/>
              </a:rPr>
              <a:t>DHS 2011-2012 (gris)</a:t>
            </a:r>
            <a:endParaRPr/>
          </a:p>
          <a:p>
            <a:pPr indent="0" lvl="0" marL="0" rtl="0" algn="l">
              <a:lnSpc>
                <a:spcPct val="100000"/>
              </a:lnSpc>
              <a:spcBef>
                <a:spcPts val="0"/>
              </a:spcBef>
              <a:spcAft>
                <a:spcPts val="0"/>
              </a:spcAft>
              <a:buClr>
                <a:schemeClr val="dk1"/>
              </a:buClr>
              <a:buSzPts val="1100"/>
              <a:buFont typeface="Arial"/>
              <a:buNone/>
            </a:pPr>
            <a:r>
              <a:rPr b="0" i="0" lang="fr-FR" sz="1200" u="none" strike="noStrike">
                <a:latin typeface="Calibri"/>
                <a:ea typeface="Calibri"/>
                <a:cs typeface="Calibri"/>
                <a:sym typeface="Calibri"/>
              </a:rPr>
              <a:t>MBS 2018 (bleu)</a:t>
            </a:r>
            <a:endParaRPr/>
          </a:p>
          <a:p>
            <a:pPr indent="0" lvl="0" marL="0" rtl="0" algn="l">
              <a:lnSpc>
                <a:spcPct val="100000"/>
              </a:lnSpc>
              <a:spcBef>
                <a:spcPts val="0"/>
              </a:spcBef>
              <a:spcAft>
                <a:spcPts val="0"/>
              </a:spcAft>
              <a:buClr>
                <a:schemeClr val="dk1"/>
              </a:buClr>
              <a:buSzPts val="1100"/>
              <a:buFont typeface="Arial"/>
              <a:buNone/>
            </a:pPr>
            <a:r>
              <a:rPr b="0" i="0" lang="fr-FR" sz="1200" u="none" strike="noStrike">
                <a:latin typeface="Calibri"/>
                <a:ea typeface="Calibri"/>
                <a:cs typeface="Calibri"/>
                <a:sym typeface="Calibri"/>
              </a:rPr>
              <a:t>KAP 2017 (orange)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rPr b="0" i="0" lang="fr-FR" sz="1200" u="none" strike="noStrike">
                <a:latin typeface="Calibri"/>
                <a:ea typeface="Calibri"/>
                <a:cs typeface="Calibri"/>
                <a:sym typeface="Calibri"/>
              </a:rPr>
              <a:t>Articles examinés par les pairs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rPr b="0" i="0" lang="fr-FR" sz="1200" u="none" strike="noStrike">
                <a:latin typeface="Calibri"/>
                <a:ea typeface="Calibri"/>
                <a:cs typeface="Calibri"/>
                <a:sym typeface="Calibri"/>
              </a:rPr>
              <a:t>Acray-Zengbé, P., Douba, A., Akani, C. B., Lepri Aka, N. B., Bahibo, I. H., Tanoh, A. M., Assi, S., Assohou, E. A. N., Ahoussou, K. M. E., Oussou, R. K., Kouamé, T. R. A. et Okoubo, G. (2019). Déterminants de l'utilisation des moustiquaires imprégnées d'insecticide chez les enfants de moins de 5 ans en Côte d'Ivoire : analyse des données de l'enquête démographique et de santé 2011-2012.</a:t>
            </a:r>
            <a:r>
              <a:rPr b="0" i="1" lang="fr-FR" sz="1200" u="none" strike="noStrike">
                <a:latin typeface="Calibri"/>
                <a:ea typeface="Calibri"/>
                <a:cs typeface="Calibri"/>
                <a:sym typeface="Calibri"/>
              </a:rPr>
              <a:t> Sciences de la santé et maladies, 20</a:t>
            </a:r>
            <a:r>
              <a:rPr b="0" i="0" lang="fr-FR" sz="1200" u="none" strike="noStrike">
                <a:latin typeface="Calibri"/>
                <a:ea typeface="Calibri"/>
                <a:cs typeface="Calibri"/>
                <a:sym typeface="Calibri"/>
              </a:rPr>
              <a:t>(1)</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200"/>
              <a:buFont typeface="Calibri"/>
              <a:buNone/>
            </a:pPr>
            <a:r>
              <a:rPr b="0" i="0" lang="fr-FR" sz="1200" u="none" strike="noStrike">
                <a:latin typeface="Calibri"/>
                <a:ea typeface="Calibri"/>
                <a:cs typeface="Calibri"/>
                <a:sym typeface="Calibri"/>
              </a:rPr>
              <a:t>Ouattara AF, Dagnogo M, Constant EA, et al. Transmission du paludisme en relation avec la distribution et la couverture des moustiquaires imprégnées d'insecticide de longue durée dans le centre de la Côte d'Ivoire. </a:t>
            </a:r>
            <a:r>
              <a:rPr b="0" i="1" lang="fr-FR" sz="1200" u="none" strike="noStrike">
                <a:latin typeface="Calibri"/>
                <a:ea typeface="Calibri"/>
                <a:cs typeface="Calibri"/>
                <a:sym typeface="Calibri"/>
              </a:rPr>
              <a:t>Malar J</a:t>
            </a:r>
            <a:r>
              <a:rPr b="0" i="0" lang="fr-FR" sz="1200" u="none" strike="noStrike">
                <a:latin typeface="Calibri"/>
                <a:ea typeface="Calibri"/>
                <a:cs typeface="Calibri"/>
                <a:sym typeface="Calibri"/>
              </a:rPr>
              <a:t>. 2014;13:109. Publié le 19 mars 2014. doi:10.1186/1475-2875-13-109</a:t>
            </a:r>
            <a:endParaRPr/>
          </a:p>
          <a:p>
            <a:pPr indent="0" lvl="0" marL="0" rtl="0" algn="l">
              <a:lnSpc>
                <a:spcPct val="100000"/>
              </a:lnSpc>
              <a:spcBef>
                <a:spcPts val="0"/>
              </a:spcBef>
              <a:spcAft>
                <a:spcPts val="0"/>
              </a:spcAft>
              <a:buClr>
                <a:schemeClr val="dk1"/>
              </a:buClr>
              <a:buSzPts val="1200"/>
              <a:buFont typeface="Calibri"/>
              <a:buNone/>
            </a:pPr>
            <a:r>
              <a:t/>
            </a:r>
            <a:endParaRPr/>
          </a:p>
          <a:p>
            <a:pPr indent="0" lvl="0" marL="0" rtl="0" algn="l">
              <a:lnSpc>
                <a:spcPct val="100000"/>
              </a:lnSpc>
              <a:spcBef>
                <a:spcPts val="0"/>
              </a:spcBef>
              <a:spcAft>
                <a:spcPts val="0"/>
              </a:spcAft>
              <a:buClr>
                <a:schemeClr val="dk1"/>
              </a:buClr>
              <a:buSzPts val="1100"/>
              <a:buFont typeface="Arial"/>
              <a:buNone/>
            </a:pPr>
            <a:r>
              <a:rPr b="0" i="0" lang="fr-FR" sz="1200" u="none" strike="noStrike">
                <a:solidFill>
                  <a:srgbClr val="212121"/>
                </a:solidFill>
                <a:latin typeface="Calibri"/>
                <a:ea typeface="Calibri"/>
                <a:cs typeface="Calibri"/>
                <a:sym typeface="Calibri"/>
              </a:rPr>
              <a:t>De Plaen R, Seka ML, Koutoua A. Le riz, le vecteur et le soignant : les leçons d'une approche écosystémique de l'irrigation et du paludisme dans le nord de la Côte d'Ivoire. </a:t>
            </a:r>
            <a:r>
              <a:rPr b="0" i="1" lang="fr-FR" sz="1200" u="none" strike="noStrike">
                <a:solidFill>
                  <a:srgbClr val="212121"/>
                </a:solidFill>
                <a:latin typeface="Calibri"/>
                <a:ea typeface="Calibri"/>
                <a:cs typeface="Calibri"/>
                <a:sym typeface="Calibri"/>
              </a:rPr>
              <a:t>Acta Trop</a:t>
            </a:r>
            <a:r>
              <a:rPr b="0" i="0" lang="fr-FR" sz="1200" u="none" strike="noStrike">
                <a:solidFill>
                  <a:srgbClr val="212121"/>
                </a:solidFill>
                <a:latin typeface="Calibri"/>
                <a:ea typeface="Calibri"/>
                <a:cs typeface="Calibri"/>
                <a:sym typeface="Calibri"/>
              </a:rPr>
              <a:t>. 2004;89(2):135-146. doi:10.1016/j.actatropica.2003.09.018</a:t>
            </a:r>
            <a:endParaRPr/>
          </a:p>
          <a:p>
            <a:pPr indent="0" lvl="0" marL="0" rtl="0" algn="l">
              <a:lnSpc>
                <a:spcPct val="100000"/>
              </a:lnSpc>
              <a:spcBef>
                <a:spcPts val="0"/>
              </a:spcBef>
              <a:spcAft>
                <a:spcPts val="0"/>
              </a:spcAft>
              <a:buClr>
                <a:schemeClr val="dk1"/>
              </a:buClr>
              <a:buSzPts val="1050"/>
              <a:buFont typeface="Calibri"/>
              <a:buNone/>
            </a:pPr>
            <a:r>
              <a:t/>
            </a:r>
            <a:endParaRPr sz="1050">
              <a:solidFill>
                <a:srgbClr val="53565A"/>
              </a:solidFill>
              <a:latin typeface="Roboto"/>
              <a:ea typeface="Roboto"/>
              <a:cs typeface="Roboto"/>
              <a:sym typeface="Roboto"/>
            </a:endParaRPr>
          </a:p>
          <a:p>
            <a:pPr indent="0" lvl="0" marL="0" rtl="0" algn="l">
              <a:lnSpc>
                <a:spcPct val="100000"/>
              </a:lnSpc>
              <a:spcBef>
                <a:spcPts val="0"/>
              </a:spcBef>
              <a:spcAft>
                <a:spcPts val="0"/>
              </a:spcAft>
              <a:buClr>
                <a:schemeClr val="dk1"/>
              </a:buClr>
              <a:buSzPts val="1100"/>
              <a:buFont typeface="Arial"/>
              <a:buNone/>
            </a:pPr>
            <a:r>
              <a:rPr b="0" i="0" lang="fr-FR" sz="1200" u="none" strike="noStrike">
                <a:solidFill>
                  <a:srgbClr val="303030"/>
                </a:solidFill>
                <a:latin typeface="Calibri"/>
                <a:ea typeface="Calibri"/>
                <a:cs typeface="Calibri"/>
                <a:sym typeface="Calibri"/>
              </a:rPr>
              <a:t>Touré OA, Kone PL, Coulibaly MA, et al. Couverture et efficacité du traitement préventif intermittent à la sulfadoxine pyriméthamine contre le paludisme pendant la grossesse en Côte d'Ivoire cinq ans après sa mise en œuvre. </a:t>
            </a:r>
            <a:r>
              <a:rPr b="0" i="1" lang="fr-FR" sz="1200" u="none" strike="noStrike">
                <a:solidFill>
                  <a:srgbClr val="303030"/>
                </a:solidFill>
                <a:latin typeface="Calibri"/>
                <a:ea typeface="Calibri"/>
                <a:cs typeface="Calibri"/>
                <a:sym typeface="Calibri"/>
              </a:rPr>
              <a:t>Vecteurs parasitaires</a:t>
            </a:r>
            <a:r>
              <a:rPr b="0" i="0" lang="fr-FR" sz="1200" u="none" strike="noStrike">
                <a:solidFill>
                  <a:srgbClr val="303030"/>
                </a:solidFill>
                <a:latin typeface="Calibri"/>
                <a:ea typeface="Calibri"/>
                <a:cs typeface="Calibri"/>
                <a:sym typeface="Calibri"/>
              </a:rPr>
              <a:t>. 2014;7:495. Publié le 20 novembre 2014. doi:10.1186/s13071-014-0495-5</a:t>
            </a:r>
            <a:endParaRPr sz="1050">
              <a:solidFill>
                <a:srgbClr val="53565A"/>
              </a:solidFill>
              <a:latin typeface="Roboto"/>
              <a:ea typeface="Roboto"/>
              <a:cs typeface="Roboto"/>
              <a:sym typeface="Roboto"/>
            </a:endParaRPr>
          </a:p>
          <a:p>
            <a:pPr indent="0" lvl="0" marL="0" rtl="0" algn="l">
              <a:lnSpc>
                <a:spcPct val="100000"/>
              </a:lnSpc>
              <a:spcBef>
                <a:spcPts val="0"/>
              </a:spcBef>
              <a:spcAft>
                <a:spcPts val="0"/>
              </a:spcAft>
              <a:buSzPts val="1400"/>
              <a:buNone/>
            </a:pPr>
            <a:r>
              <a:t/>
            </a:r>
            <a:endParaRPr/>
          </a:p>
        </p:txBody>
      </p:sp>
      <p:sp>
        <p:nvSpPr>
          <p:cNvPr id="485" name="Google Shape;485;p1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fr-FR"/>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8" name="Shape 518"/>
        <p:cNvGrpSpPr/>
        <p:nvPr/>
      </p:nvGrpSpPr>
      <p:grpSpPr>
        <a:xfrm>
          <a:off x="0" y="0"/>
          <a:ext cx="0" cy="0"/>
          <a:chOff x="0" y="0"/>
          <a:chExt cx="0" cy="0"/>
        </a:xfrm>
      </p:grpSpPr>
      <p:sp>
        <p:nvSpPr>
          <p:cNvPr id="519" name="Google Shape;519;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20" name="Google Shape;520;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b="1" i="0" lang="fr-FR" sz="1200" u="none" strike="noStrike">
                <a:highlight>
                  <a:srgbClr val="000000"/>
                </a:highlight>
                <a:latin typeface="Calibri"/>
                <a:ea typeface="Calibri"/>
                <a:cs typeface="Calibri"/>
                <a:sym typeface="Calibri"/>
              </a:rPr>
              <a:t>Sources :</a:t>
            </a:r>
            <a:endParaRPr>
              <a:highlight>
                <a:srgbClr val="D0E0E3"/>
              </a:highlight>
            </a:endParaRPr>
          </a:p>
          <a:p>
            <a:pPr indent="0" lvl="0" marL="0" rtl="0" algn="l">
              <a:lnSpc>
                <a:spcPct val="100000"/>
              </a:lnSpc>
              <a:spcBef>
                <a:spcPts val="0"/>
              </a:spcBef>
              <a:spcAft>
                <a:spcPts val="0"/>
              </a:spcAft>
              <a:buClr>
                <a:schemeClr val="dk1"/>
              </a:buClr>
              <a:buSzPts val="1100"/>
              <a:buFont typeface="Arial"/>
              <a:buNone/>
            </a:pPr>
            <a:r>
              <a:rPr b="0" i="0" lang="fr-FR" sz="1200" u="none" strike="noStrike">
                <a:solidFill>
                  <a:srgbClr val="7030A0"/>
                </a:solidFill>
                <a:highlight>
                  <a:srgbClr val="D5A6BD"/>
                </a:highlight>
                <a:latin typeface="Calibri"/>
                <a:ea typeface="Calibri"/>
                <a:cs typeface="Calibri"/>
                <a:sym typeface="Calibri"/>
              </a:rPr>
              <a:t>MICS 2016 (violet)</a:t>
            </a:r>
            <a:endParaRPr/>
          </a:p>
          <a:p>
            <a:pPr indent="0" lvl="0" marL="0" rtl="0" algn="l">
              <a:lnSpc>
                <a:spcPct val="100000"/>
              </a:lnSpc>
              <a:spcBef>
                <a:spcPts val="0"/>
              </a:spcBef>
              <a:spcAft>
                <a:spcPts val="0"/>
              </a:spcAft>
              <a:buClr>
                <a:schemeClr val="dk1"/>
              </a:buClr>
              <a:buSzPts val="1100"/>
              <a:buFont typeface="Arial"/>
              <a:buNone/>
            </a:pPr>
            <a:r>
              <a:rPr b="0" i="0" lang="fr-FR" sz="1200" u="none" strike="noStrike">
                <a:highlight>
                  <a:srgbClr val="D5A6BD"/>
                </a:highlight>
                <a:latin typeface="Calibri"/>
                <a:ea typeface="Calibri"/>
                <a:cs typeface="Calibri"/>
                <a:sym typeface="Calibri"/>
              </a:rPr>
              <a:t>DHS 2011-2012 (gris)</a:t>
            </a:r>
            <a:endParaRPr/>
          </a:p>
          <a:p>
            <a:pPr indent="0" lvl="0" marL="0" rtl="0" algn="l">
              <a:lnSpc>
                <a:spcPct val="100000"/>
              </a:lnSpc>
              <a:spcBef>
                <a:spcPts val="0"/>
              </a:spcBef>
              <a:spcAft>
                <a:spcPts val="0"/>
              </a:spcAft>
              <a:buClr>
                <a:schemeClr val="dk1"/>
              </a:buClr>
              <a:buSzPts val="1100"/>
              <a:buFont typeface="Arial"/>
              <a:buNone/>
            </a:pPr>
            <a:r>
              <a:rPr b="0" i="0" lang="fr-FR" sz="1200" u="none" strike="noStrike">
                <a:highlight>
                  <a:srgbClr val="D5A6BD"/>
                </a:highlight>
                <a:latin typeface="Calibri"/>
                <a:ea typeface="Calibri"/>
                <a:cs typeface="Calibri"/>
                <a:sym typeface="Calibri"/>
              </a:rPr>
              <a:t>MBS 2018 (bleu)</a:t>
            </a:r>
            <a:endParaRPr/>
          </a:p>
          <a:p>
            <a:pPr indent="0" lvl="0" marL="0" rtl="0" algn="l">
              <a:lnSpc>
                <a:spcPct val="100000"/>
              </a:lnSpc>
              <a:spcBef>
                <a:spcPts val="0"/>
              </a:spcBef>
              <a:spcAft>
                <a:spcPts val="0"/>
              </a:spcAft>
              <a:buClr>
                <a:schemeClr val="dk1"/>
              </a:buClr>
              <a:buSzPts val="1100"/>
              <a:buFont typeface="Arial"/>
              <a:buNone/>
            </a:pPr>
            <a:r>
              <a:rPr b="0" i="0" lang="fr-FR" sz="1200" u="none" strike="noStrike">
                <a:highlight>
                  <a:srgbClr val="D5A6BD"/>
                </a:highlight>
                <a:latin typeface="Calibri"/>
                <a:ea typeface="Calibri"/>
                <a:cs typeface="Calibri"/>
                <a:sym typeface="Calibri"/>
              </a:rPr>
              <a:t>KAP 2017 (orange)</a:t>
            </a:r>
            <a:endParaRPr/>
          </a:p>
          <a:p>
            <a:pPr indent="0" lvl="0" marL="0" rtl="0" algn="l">
              <a:lnSpc>
                <a:spcPct val="100000"/>
              </a:lnSpc>
              <a:spcBef>
                <a:spcPts val="0"/>
              </a:spcBef>
              <a:spcAft>
                <a:spcPts val="0"/>
              </a:spcAft>
              <a:buClr>
                <a:schemeClr val="dk1"/>
              </a:buClr>
              <a:buSzPts val="1100"/>
              <a:buFont typeface="Arial"/>
              <a:buNone/>
            </a:pPr>
            <a:r>
              <a:t/>
            </a:r>
            <a:endParaRPr>
              <a:highlight>
                <a:srgbClr val="F6B26B"/>
              </a:highlight>
            </a:endParaRPr>
          </a:p>
          <a:p>
            <a:pPr indent="0" lvl="0" marL="0" rtl="0" algn="l">
              <a:lnSpc>
                <a:spcPct val="100000"/>
              </a:lnSpc>
              <a:spcBef>
                <a:spcPts val="0"/>
              </a:spcBef>
              <a:spcAft>
                <a:spcPts val="0"/>
              </a:spcAft>
              <a:buClr>
                <a:schemeClr val="dk1"/>
              </a:buClr>
              <a:buSzPts val="1100"/>
              <a:buFont typeface="Arial"/>
              <a:buNone/>
            </a:pPr>
            <a:r>
              <a:rPr b="0" i="0" lang="fr-FR" sz="1200" u="none" strike="noStrike">
                <a:highlight>
                  <a:srgbClr val="000000"/>
                </a:highlight>
                <a:latin typeface="Calibri"/>
                <a:ea typeface="Calibri"/>
                <a:cs typeface="Calibri"/>
                <a:sym typeface="Calibri"/>
              </a:rPr>
              <a:t>Articles examinés par les pairs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rPr b="0" i="0" lang="fr-FR" sz="1200" u="none" strike="noStrike">
                <a:highlight>
                  <a:srgbClr val="B6D7A8"/>
                </a:highlight>
                <a:latin typeface="Calibri"/>
                <a:ea typeface="Calibri"/>
                <a:cs typeface="Calibri"/>
                <a:sym typeface="Calibri"/>
              </a:rPr>
              <a:t>Acray-Zengbé, P., Douba, A., Akani, C. B., Lepri Aka, N. B., Bahibo, I. H., Tanoh, A. M., Assi, S., Assohou, E. A. N., Ahoussou, K. M. E., Oussou, R. K., Kouamé, T. R. A. et Okoubo, G. (2019). Déterminants de l'utilisation des moustiquaires imprégnées d'insecticide chez les enfants de moins de 5 ans en Côte d'Ivoire : analyse des données de l'enquête démographique et de santé 2011-2012.</a:t>
            </a:r>
            <a:r>
              <a:rPr b="0" i="1" lang="fr-FR" sz="1200" u="none" strike="noStrike">
                <a:highlight>
                  <a:srgbClr val="B6D7A8"/>
                </a:highlight>
                <a:latin typeface="Calibri"/>
                <a:ea typeface="Calibri"/>
                <a:cs typeface="Calibri"/>
                <a:sym typeface="Calibri"/>
              </a:rPr>
              <a:t> Sciences de la santé et maladies, 20</a:t>
            </a:r>
            <a:r>
              <a:rPr b="0" i="0" lang="fr-FR" sz="1200" u="none" strike="noStrike">
                <a:highlight>
                  <a:srgbClr val="B6D7A8"/>
                </a:highlight>
                <a:latin typeface="Calibri"/>
                <a:ea typeface="Calibri"/>
                <a:cs typeface="Calibri"/>
                <a:sym typeface="Calibri"/>
              </a:rPr>
              <a:t>(1)</a:t>
            </a:r>
            <a:endParaRPr/>
          </a:p>
          <a:p>
            <a:pPr indent="0" lvl="0" marL="0" rtl="0" algn="l">
              <a:lnSpc>
                <a:spcPct val="100000"/>
              </a:lnSpc>
              <a:spcBef>
                <a:spcPts val="0"/>
              </a:spcBef>
              <a:spcAft>
                <a:spcPts val="0"/>
              </a:spcAft>
              <a:buClr>
                <a:schemeClr val="dk1"/>
              </a:buClr>
              <a:buSzPts val="1100"/>
              <a:buFont typeface="Arial"/>
              <a:buNone/>
            </a:pPr>
            <a:r>
              <a:t/>
            </a:r>
            <a:endParaRPr>
              <a:highlight>
                <a:srgbClr val="B6D7A8"/>
              </a:highlight>
            </a:endParaRPr>
          </a:p>
          <a:p>
            <a:pPr indent="0" lvl="0" marL="0" rtl="0" algn="l">
              <a:lnSpc>
                <a:spcPct val="100000"/>
              </a:lnSpc>
              <a:spcBef>
                <a:spcPts val="0"/>
              </a:spcBef>
              <a:spcAft>
                <a:spcPts val="0"/>
              </a:spcAft>
              <a:buClr>
                <a:schemeClr val="dk1"/>
              </a:buClr>
              <a:buSzPts val="1200"/>
              <a:buFont typeface="Calibri"/>
              <a:buNone/>
            </a:pPr>
            <a:r>
              <a:rPr b="0" i="0" lang="fr-FR" sz="1200" u="none" strike="noStrike">
                <a:highlight>
                  <a:srgbClr val="FFE599"/>
                </a:highlight>
                <a:latin typeface="Calibri"/>
                <a:ea typeface="Calibri"/>
                <a:cs typeface="Calibri"/>
                <a:sym typeface="Calibri"/>
              </a:rPr>
              <a:t>Ouattara AF, Dagnogo M, Constant EA, et al. Transmission du paludisme en relation avec la distribution et la couverture des moustiquaires imprégnées d'insecticide de longue durée dans le centre de la Côte d'Ivoire. </a:t>
            </a:r>
            <a:r>
              <a:rPr b="0" i="1" lang="fr-FR" sz="1200" u="none" strike="noStrike">
                <a:highlight>
                  <a:srgbClr val="FFE599"/>
                </a:highlight>
                <a:latin typeface="Calibri"/>
                <a:ea typeface="Calibri"/>
                <a:cs typeface="Calibri"/>
                <a:sym typeface="Calibri"/>
              </a:rPr>
              <a:t>Malar J</a:t>
            </a:r>
            <a:r>
              <a:rPr b="0" i="0" lang="fr-FR" sz="1200" u="none" strike="noStrike">
                <a:highlight>
                  <a:srgbClr val="FFE599"/>
                </a:highlight>
                <a:latin typeface="Calibri"/>
                <a:ea typeface="Calibri"/>
                <a:cs typeface="Calibri"/>
                <a:sym typeface="Calibri"/>
              </a:rPr>
              <a:t>. 2014;13:109. Publié le 19 mars 2014. doi:10.1186/1475-2875-13-109</a:t>
            </a:r>
            <a:endParaRPr/>
          </a:p>
          <a:p>
            <a:pPr indent="0" lvl="0" marL="0" rtl="0" algn="l">
              <a:lnSpc>
                <a:spcPct val="100000"/>
              </a:lnSpc>
              <a:spcBef>
                <a:spcPts val="0"/>
              </a:spcBef>
              <a:spcAft>
                <a:spcPts val="0"/>
              </a:spcAft>
              <a:buClr>
                <a:schemeClr val="dk1"/>
              </a:buClr>
              <a:buSzPts val="1200"/>
              <a:buFont typeface="Calibri"/>
              <a:buNone/>
            </a:pPr>
            <a:r>
              <a:t/>
            </a:r>
            <a:endParaRPr>
              <a:highlight>
                <a:srgbClr val="FFE599"/>
              </a:highlight>
            </a:endParaRPr>
          </a:p>
          <a:p>
            <a:pPr indent="0" lvl="0" marL="0" rtl="0" algn="l">
              <a:lnSpc>
                <a:spcPct val="100000"/>
              </a:lnSpc>
              <a:spcBef>
                <a:spcPts val="0"/>
              </a:spcBef>
              <a:spcAft>
                <a:spcPts val="0"/>
              </a:spcAft>
              <a:buClr>
                <a:srgbClr val="212121"/>
              </a:buClr>
              <a:buSzPts val="1200"/>
              <a:buFont typeface="Calibri"/>
              <a:buNone/>
            </a:pPr>
            <a:r>
              <a:rPr b="0" i="0" lang="fr-FR" sz="1200" u="none" strike="noStrike">
                <a:solidFill>
                  <a:srgbClr val="212121"/>
                </a:solidFill>
                <a:highlight>
                  <a:srgbClr val="EA9999"/>
                </a:highlight>
                <a:latin typeface="Calibri"/>
                <a:ea typeface="Calibri"/>
                <a:cs typeface="Calibri"/>
                <a:sym typeface="Calibri"/>
              </a:rPr>
              <a:t>De Plaen R, Seka ML, Koutoua A. Le riz, le vecteur et le soignant : les leçons d'une approche écosystémique de l'irrigation et du paludisme dans le nord de la Côte d'Ivoire. </a:t>
            </a:r>
            <a:r>
              <a:rPr b="0" i="1" lang="fr-FR" sz="1200" u="none" strike="noStrike">
                <a:solidFill>
                  <a:srgbClr val="212121"/>
                </a:solidFill>
                <a:highlight>
                  <a:srgbClr val="EA9999"/>
                </a:highlight>
                <a:latin typeface="Calibri"/>
                <a:ea typeface="Calibri"/>
                <a:cs typeface="Calibri"/>
                <a:sym typeface="Calibri"/>
              </a:rPr>
              <a:t>Acta Trop</a:t>
            </a:r>
            <a:r>
              <a:rPr b="0" i="0" lang="fr-FR" sz="1200" u="none" strike="noStrike">
                <a:solidFill>
                  <a:srgbClr val="212121"/>
                </a:solidFill>
                <a:highlight>
                  <a:srgbClr val="EA9999"/>
                </a:highlight>
                <a:latin typeface="Calibri"/>
                <a:ea typeface="Calibri"/>
                <a:cs typeface="Calibri"/>
                <a:sym typeface="Calibri"/>
              </a:rPr>
              <a:t>. 2004;89(2):135-146. doi:10.1016/j.actatropica.2003.09.018</a:t>
            </a:r>
            <a:endParaRPr/>
          </a:p>
          <a:p>
            <a:pPr indent="0" lvl="0" marL="0" rtl="0" algn="l">
              <a:lnSpc>
                <a:spcPct val="100000"/>
              </a:lnSpc>
              <a:spcBef>
                <a:spcPts val="0"/>
              </a:spcBef>
              <a:spcAft>
                <a:spcPts val="0"/>
              </a:spcAft>
              <a:buClr>
                <a:schemeClr val="dk1"/>
              </a:buClr>
              <a:buSzPts val="1200"/>
              <a:buFont typeface="Calibri"/>
              <a:buNone/>
            </a:pPr>
            <a:r>
              <a:t/>
            </a:r>
            <a:endParaRPr>
              <a:solidFill>
                <a:srgbClr val="212121"/>
              </a:solidFill>
              <a:highlight>
                <a:srgbClr val="EA9999"/>
              </a:highlight>
            </a:endParaRPr>
          </a:p>
          <a:p>
            <a:pPr indent="0" lvl="0" marL="0" rtl="0" algn="l">
              <a:lnSpc>
                <a:spcPct val="100000"/>
              </a:lnSpc>
              <a:spcBef>
                <a:spcPts val="0"/>
              </a:spcBef>
              <a:spcAft>
                <a:spcPts val="0"/>
              </a:spcAft>
              <a:buClr>
                <a:schemeClr val="dk1"/>
              </a:buClr>
              <a:buSzPts val="1100"/>
              <a:buFont typeface="Arial"/>
              <a:buNone/>
            </a:pPr>
            <a:r>
              <a:rPr b="0" i="0" lang="fr-FR" sz="1200" u="none" strike="noStrike">
                <a:solidFill>
                  <a:srgbClr val="303030"/>
                </a:solidFill>
                <a:highlight>
                  <a:srgbClr val="B4A7D6"/>
                </a:highlight>
                <a:latin typeface="Calibri"/>
                <a:ea typeface="Calibri"/>
                <a:cs typeface="Calibri"/>
                <a:sym typeface="Calibri"/>
              </a:rPr>
              <a:t>Touré OA, Kone PL, Coulibaly MA, et al. Couverture et efficacité du traitement préventif intermittent à la sulfadoxine pyriméthamine contre le paludisme pendant la grossesse en Côte d'Ivoire cinq ans après sa mise en œuvre. </a:t>
            </a:r>
            <a:r>
              <a:rPr b="0" i="1" lang="fr-FR" sz="1200" u="none" strike="noStrike">
                <a:solidFill>
                  <a:srgbClr val="303030"/>
                </a:solidFill>
                <a:highlight>
                  <a:srgbClr val="B4A7D6"/>
                </a:highlight>
                <a:latin typeface="Calibri"/>
                <a:ea typeface="Calibri"/>
                <a:cs typeface="Calibri"/>
                <a:sym typeface="Calibri"/>
              </a:rPr>
              <a:t>Vecteurs parasitaires</a:t>
            </a:r>
            <a:r>
              <a:rPr b="0" i="0" lang="fr-FR" sz="1200" u="none" strike="noStrike">
                <a:solidFill>
                  <a:srgbClr val="303030"/>
                </a:solidFill>
                <a:highlight>
                  <a:srgbClr val="B4A7D6"/>
                </a:highlight>
                <a:latin typeface="Calibri"/>
                <a:ea typeface="Calibri"/>
                <a:cs typeface="Calibri"/>
                <a:sym typeface="Calibri"/>
              </a:rPr>
              <a:t>. 2014;7:495. Publié le 20 novembre 2014. doi:10.1186/s13071-014-0495-5</a:t>
            </a:r>
            <a:endParaRPr>
              <a:solidFill>
                <a:srgbClr val="212121"/>
              </a:solidFill>
              <a:highlight>
                <a:srgbClr val="EA9999"/>
              </a:highlight>
            </a:endParaRPr>
          </a:p>
          <a:p>
            <a:pPr indent="0" lvl="0" marL="0" rtl="0" algn="l">
              <a:lnSpc>
                <a:spcPct val="100000"/>
              </a:lnSpc>
              <a:spcBef>
                <a:spcPts val="0"/>
              </a:spcBef>
              <a:spcAft>
                <a:spcPts val="0"/>
              </a:spcAft>
              <a:buClr>
                <a:schemeClr val="dk1"/>
              </a:buClr>
              <a:buSzPts val="1100"/>
              <a:buFont typeface="Arial"/>
              <a:buNone/>
            </a:pPr>
            <a:r>
              <a:t/>
            </a:r>
            <a:endParaRPr sz="1050">
              <a:solidFill>
                <a:srgbClr val="53565A"/>
              </a:solidFill>
              <a:highlight>
                <a:srgbClr val="B6D7A8"/>
              </a:highlight>
              <a:latin typeface="Roboto"/>
              <a:ea typeface="Roboto"/>
              <a:cs typeface="Roboto"/>
              <a:sym typeface="Roboto"/>
            </a:endParaRPr>
          </a:p>
          <a:p>
            <a:pPr indent="0" lvl="0" marL="0" rtl="0" algn="l">
              <a:lnSpc>
                <a:spcPct val="100000"/>
              </a:lnSpc>
              <a:spcBef>
                <a:spcPts val="0"/>
              </a:spcBef>
              <a:spcAft>
                <a:spcPts val="0"/>
              </a:spcAft>
              <a:buSzPts val="1400"/>
              <a:buNone/>
            </a:pPr>
            <a:r>
              <a:t/>
            </a:r>
            <a:endParaRPr/>
          </a:p>
        </p:txBody>
      </p:sp>
      <p:sp>
        <p:nvSpPr>
          <p:cNvPr id="521" name="Google Shape;521;p1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fr-FR"/>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4" name="Shape 594"/>
        <p:cNvGrpSpPr/>
        <p:nvPr/>
      </p:nvGrpSpPr>
      <p:grpSpPr>
        <a:xfrm>
          <a:off x="0" y="0"/>
          <a:ext cx="0" cy="0"/>
          <a:chOff x="0" y="0"/>
          <a:chExt cx="0" cy="0"/>
        </a:xfrm>
      </p:grpSpPr>
      <p:sp>
        <p:nvSpPr>
          <p:cNvPr id="595" name="Google Shape;595;p1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96" name="Google Shape;596;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3" name="Google Shape;93;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6" name="Shape 616"/>
        <p:cNvGrpSpPr/>
        <p:nvPr/>
      </p:nvGrpSpPr>
      <p:grpSpPr>
        <a:xfrm>
          <a:off x="0" y="0"/>
          <a:ext cx="0" cy="0"/>
          <a:chOff x="0" y="0"/>
          <a:chExt cx="0" cy="0"/>
        </a:xfrm>
      </p:grpSpPr>
      <p:sp>
        <p:nvSpPr>
          <p:cNvPr id="617" name="Google Shape;617;p2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b="0" i="0" lang="fr-FR" sz="1100" u="none" strike="noStrike">
                <a:solidFill>
                  <a:srgbClr val="262626"/>
                </a:solidFill>
                <a:latin typeface="Arial"/>
                <a:ea typeface="Arial"/>
                <a:cs typeface="Arial"/>
                <a:sym typeface="Arial"/>
              </a:rPr>
              <a:t>Résumer les connaissances, les attitudes, les risques perçus et l'efficacité, ainsi que les données sur les normes sociales incluses dans l'enquête sur les comportements en matière de paludisme ; les enquêtes sur les connaissances, les attitudes et les pratiques ; les rapports de programme ou les études de recherche qui décrivent ces déterminants du paludisme dans les comportements liés à la grossesse. Décriver tout ce qui est connu sur les obstacles ou les facteurs facilitant le paludisme pendant la grossesse, y compris les détails pertinents liés à la qualité de la prestation de services. Il s'agit simplement de résumer les indicateurs organisés dans les diapositives précédentes sous forme de paragraphes. </a:t>
            </a:r>
            <a:endParaRPr/>
          </a:p>
        </p:txBody>
      </p:sp>
      <p:sp>
        <p:nvSpPr>
          <p:cNvPr id="618" name="Google Shape;618;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2" name="Shape 622"/>
        <p:cNvGrpSpPr/>
        <p:nvPr/>
      </p:nvGrpSpPr>
      <p:grpSpPr>
        <a:xfrm>
          <a:off x="0" y="0"/>
          <a:ext cx="0" cy="0"/>
          <a:chOff x="0" y="0"/>
          <a:chExt cx="0" cy="0"/>
        </a:xfrm>
      </p:grpSpPr>
      <p:sp>
        <p:nvSpPr>
          <p:cNvPr id="623" name="Google Shape;623;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24" name="Google Shape;624;p2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rPr b="0" i="0" lang="fr-FR" sz="1200" u="none" strike="noStrike">
                <a:latin typeface="Calibri"/>
                <a:ea typeface="Calibri"/>
                <a:cs typeface="Calibri"/>
                <a:sym typeface="Calibri"/>
              </a:rPr>
              <a:t>Chaque section d'intervention doit contenir une forme d'analyse du public afin d'identifier et de comprendre les groupes prioritaires et influents. Cette analyse doit décrire les caractéristiques primaires, secondaires et tertiaires du public en fonction de chaque comportement. Les caractéristiques sociodémographiques (sexe, âge, langue, etc.) et psychosociales (personnalité, attitudes, croyances, valeurs, émotions, etc.) doivent être décrites, ainsi que toutes les données disponibles sur les habitudes de consommation des médias, l'exposition aux messages et le rappel des messages parmi des sous-groupes spécifiques. Inclure des données pertinentes relatives à l'impact du genre sur la capacité à changer de comportement. </a:t>
            </a:r>
            <a:endParaRPr/>
          </a:p>
          <a:p>
            <a:pPr indent="0" lvl="0" marL="0" rtl="0" algn="l">
              <a:lnSpc>
                <a:spcPct val="100000"/>
              </a:lnSpc>
              <a:spcBef>
                <a:spcPts val="0"/>
              </a:spcBef>
              <a:spcAft>
                <a:spcPts val="0"/>
              </a:spcAft>
              <a:buClr>
                <a:schemeClr val="dk1"/>
              </a:buClr>
              <a:buSzPts val="1200"/>
              <a:buFont typeface="Calibri"/>
              <a:buNone/>
            </a:pPr>
            <a:r>
              <a:rPr b="0" i="0" lang="fr-FR" sz="1200" u="none" strike="noStrike">
                <a:latin typeface="Calibri"/>
                <a:ea typeface="Calibri"/>
                <a:cs typeface="Calibri"/>
                <a:sym typeface="Calibri"/>
              </a:rPr>
              <a:t>Les approches stratégiques doivent décrire comment atteindre et influencer au mieux chaque public.  En suivant le modèle socio-écologique, utiliser l'analyse du public cible pour préciser comment atteindre et influencer chaque public au niveau structurel, social et individuel. L'influence sur les changements structurels, sociaux et individuels peut être le résultat d'approches basées ou non sur la communication. Les orientations suivantes sont axées sur les approches fondées sur la communication.  L'utilisation de différentes approches ou niveaux d'influence pour modifier les comportements est basée sur le modèle socio-écologique, une combinaison de théories qui expliquent le processus dynamique par lequel non seulement l'environnement physique et social immédiat, mais aussi des facteurs sociaux, politiques, économiques (structurels) plus larges influencent les croyances et les attitudes.</a:t>
            </a:r>
            <a:endParaRPr/>
          </a:p>
          <a:p>
            <a:pPr indent="0" lvl="0" marL="0" rtl="0" algn="l">
              <a:lnSpc>
                <a:spcPct val="100000"/>
              </a:lnSpc>
              <a:spcBef>
                <a:spcPts val="0"/>
              </a:spcBef>
              <a:spcAft>
                <a:spcPts val="0"/>
              </a:spcAft>
              <a:buSzPts val="1400"/>
              <a:buNone/>
            </a:pPr>
            <a:r>
              <a:t/>
            </a:r>
            <a:endParaRPr/>
          </a:p>
        </p:txBody>
      </p:sp>
      <p:sp>
        <p:nvSpPr>
          <p:cNvPr id="625" name="Google Shape;625;p2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fr-FR"/>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9" name="Shape 629"/>
        <p:cNvGrpSpPr/>
        <p:nvPr/>
      </p:nvGrpSpPr>
      <p:grpSpPr>
        <a:xfrm>
          <a:off x="0" y="0"/>
          <a:ext cx="0" cy="0"/>
          <a:chOff x="0" y="0"/>
          <a:chExt cx="0" cy="0"/>
        </a:xfrm>
      </p:grpSpPr>
      <p:sp>
        <p:nvSpPr>
          <p:cNvPr id="630" name="Google Shape;630;p2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31" name="Google Shape;631;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5" name="Shape 635"/>
        <p:cNvGrpSpPr/>
        <p:nvPr/>
      </p:nvGrpSpPr>
      <p:grpSpPr>
        <a:xfrm>
          <a:off x="0" y="0"/>
          <a:ext cx="0" cy="0"/>
          <a:chOff x="0" y="0"/>
          <a:chExt cx="0" cy="0"/>
        </a:xfrm>
      </p:grpSpPr>
      <p:sp>
        <p:nvSpPr>
          <p:cNvPr id="636" name="Google Shape;636;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37" name="Google Shape;637;p2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rPr b="0" i="0" lang="fr-FR" sz="1200" u="none" strike="noStrike">
                <a:latin typeface="Calibri"/>
                <a:ea typeface="Calibri"/>
                <a:cs typeface="Calibri"/>
                <a:sym typeface="Calibri"/>
              </a:rPr>
              <a:t>Chaque plan d'intervention spécifique doit contenir des plans de communication spécifiques au comportement, qui abordent des objectifs comportementaux spécifiques. Un objectif comportemental définit ce que le comportement doit changer. Les objectifs comportementaux mesurent un seul comportement, précisent le public dont le comportement doit changer. Ces objectifs comportementaux doivent être alignés avec les indicateurs de suivi et d'évaluation (S&amp;E). Par exemple, un plan de communication spécifique au comportement soutenant la gestion des cas pourrait inclure "l'utilisation d'un test de diagnostic du paludisme avant de commencer le traitement par les personnes qui s'occupent des enfants de moins de cinq ans". Pour des exemples d'objectifs comportementaux, voir les résultats comportementaux dans la figure 1 du Guide de référence des indicateurs du CCSC en matière de paludisme de RBM : Deuxième édition.</a:t>
            </a:r>
            <a:endParaRPr/>
          </a:p>
          <a:p>
            <a:pPr indent="0" lvl="0" marL="0" rtl="0" algn="l">
              <a:lnSpc>
                <a:spcPct val="100000"/>
              </a:lnSpc>
              <a:spcBef>
                <a:spcPts val="0"/>
              </a:spcBef>
              <a:spcAft>
                <a:spcPts val="0"/>
              </a:spcAft>
              <a:buClr>
                <a:schemeClr val="dk1"/>
              </a:buClr>
              <a:buSzPts val="1200"/>
              <a:buFont typeface="Calibri"/>
              <a:buNone/>
            </a:pPr>
            <a:r>
              <a:t/>
            </a:r>
            <a:endParaRPr/>
          </a:p>
          <a:p>
            <a:pPr indent="0" lvl="0" marL="0" rtl="0" algn="l">
              <a:lnSpc>
                <a:spcPct val="100000"/>
              </a:lnSpc>
              <a:spcBef>
                <a:spcPts val="0"/>
              </a:spcBef>
              <a:spcAft>
                <a:spcPts val="0"/>
              </a:spcAft>
              <a:buSzPts val="1400"/>
              <a:buNone/>
            </a:pPr>
            <a:r>
              <a:t/>
            </a:r>
            <a:endParaRPr/>
          </a:p>
        </p:txBody>
      </p:sp>
      <p:sp>
        <p:nvSpPr>
          <p:cNvPr id="638" name="Google Shape;638;p2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fr-FR"/>
              <a:t>‹#›</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2" name="Shape 642"/>
        <p:cNvGrpSpPr/>
        <p:nvPr/>
      </p:nvGrpSpPr>
      <p:grpSpPr>
        <a:xfrm>
          <a:off x="0" y="0"/>
          <a:ext cx="0" cy="0"/>
          <a:chOff x="0" y="0"/>
          <a:chExt cx="0" cy="0"/>
        </a:xfrm>
      </p:grpSpPr>
      <p:sp>
        <p:nvSpPr>
          <p:cNvPr id="643" name="Google Shape;643;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44" name="Google Shape;644;p2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0" i="0" lang="fr-FR" sz="1200" u="none" strike="noStrike">
                <a:highlight>
                  <a:srgbClr val="000000"/>
                </a:highlight>
                <a:latin typeface="Calibri"/>
                <a:ea typeface="Calibri"/>
                <a:cs typeface="Calibri"/>
                <a:sym typeface="Calibri"/>
              </a:rPr>
              <a:t>Utiliser ces modèles pour élaborer des plans spécifiques au comportement. Ajouter autant de plans spécifiques au comportement que nécessaire. Coller les plans terminés dans les sections correspondantes du modèle de stratégie. </a:t>
            </a:r>
            <a:endParaRPr/>
          </a:p>
          <a:p>
            <a:pPr indent="0" lvl="0" marL="0" rtl="0" algn="l">
              <a:lnSpc>
                <a:spcPct val="100000"/>
              </a:lnSpc>
              <a:spcBef>
                <a:spcPts val="0"/>
              </a:spcBef>
              <a:spcAft>
                <a:spcPts val="0"/>
              </a:spcAft>
              <a:buSzPts val="1400"/>
              <a:buNone/>
            </a:pPr>
            <a:r>
              <a:t/>
            </a:r>
            <a:endParaRPr/>
          </a:p>
        </p:txBody>
      </p:sp>
      <p:sp>
        <p:nvSpPr>
          <p:cNvPr id="645" name="Google Shape;645;p2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fr-FR"/>
              <a:t>‹#›</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9" name="Shape 649"/>
        <p:cNvGrpSpPr/>
        <p:nvPr/>
      </p:nvGrpSpPr>
      <p:grpSpPr>
        <a:xfrm>
          <a:off x="0" y="0"/>
          <a:ext cx="0" cy="0"/>
          <a:chOff x="0" y="0"/>
          <a:chExt cx="0" cy="0"/>
        </a:xfrm>
      </p:grpSpPr>
      <p:sp>
        <p:nvSpPr>
          <p:cNvPr id="650" name="Google Shape;650;p2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51" name="Google Shape;651;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5" name="Shape 655"/>
        <p:cNvGrpSpPr/>
        <p:nvPr/>
      </p:nvGrpSpPr>
      <p:grpSpPr>
        <a:xfrm>
          <a:off x="0" y="0"/>
          <a:ext cx="0" cy="0"/>
          <a:chOff x="0" y="0"/>
          <a:chExt cx="0" cy="0"/>
        </a:xfrm>
      </p:grpSpPr>
      <p:sp>
        <p:nvSpPr>
          <p:cNvPr id="656" name="Google Shape;656;p2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57" name="Google Shape;657;p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9" name="Google Shape;109;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5" name="Google Shape;115;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b="0" i="0" lang="fr-FR" sz="1200" u="none" strike="noStrike">
                <a:latin typeface="Calibri"/>
                <a:ea typeface="Calibri"/>
                <a:cs typeface="Calibri"/>
                <a:sym typeface="Calibri"/>
              </a:rPr>
              <a:t>Chaque polygone peut contenir un seul point de données. Utiliser les points de données disponibles pour remplir le plus grand nombre possible de polygones, en ajoutant des polygones si nécessaire. Il peut être utile de coder les polygones par couleur en fonction de la source des données (qualitatif vs quantitatif ; rapport de programme vs article d'examen par les pairs ; MIS vs MICS vs DHS vs KAP, etc.)</a:t>
            </a:r>
            <a:endParaRPr/>
          </a:p>
        </p:txBody>
      </p:sp>
      <p:sp>
        <p:nvSpPr>
          <p:cNvPr id="116" name="Google Shape;116;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fr-FR"/>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6" name="Google Shape;146;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0" i="0" lang="fr-FR" sz="1200" u="none" strike="noStrike">
                <a:latin typeface="Calibri"/>
                <a:ea typeface="Calibri"/>
                <a:cs typeface="Calibri"/>
                <a:sym typeface="Calibri"/>
              </a:rPr>
              <a:t>Ces boîtes de contenu reflètent celles qui se trouvent dans le modèle de stratégie. Utiliser cette diapositive pour ébaucher des idées, basées sur des données, et coller le texte final dans la section du modèle consacrée à l'analyse de la situation. </a:t>
            </a:r>
            <a:endParaRPr/>
          </a:p>
          <a:p>
            <a:pPr indent="0" lvl="0" marL="0" rtl="0" algn="l">
              <a:lnSpc>
                <a:spcPct val="100000"/>
              </a:lnSpc>
              <a:spcBef>
                <a:spcPts val="0"/>
              </a:spcBef>
              <a:spcAft>
                <a:spcPts val="0"/>
              </a:spcAft>
              <a:buSzPts val="1400"/>
              <a:buNone/>
            </a:pPr>
            <a:r>
              <a:t/>
            </a:r>
            <a:endParaRPr/>
          </a:p>
        </p:txBody>
      </p:sp>
      <p:sp>
        <p:nvSpPr>
          <p:cNvPr id="147" name="Google Shape;147;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fr-FR"/>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2" name="Google Shape;152;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0" i="0" lang="fr-FR" sz="1200" u="none" strike="noStrike">
                <a:latin typeface="Calibri"/>
                <a:ea typeface="Calibri"/>
                <a:cs typeface="Calibri"/>
                <a:sym typeface="Calibri"/>
              </a:rPr>
              <a:t>La description des </a:t>
            </a:r>
            <a:r>
              <a:rPr b="0" i="0" lang="fr-FR" sz="1200" u="sng" strike="noStrike">
                <a:latin typeface="Calibri"/>
                <a:ea typeface="Calibri"/>
                <a:cs typeface="Calibri"/>
                <a:sym typeface="Calibri"/>
              </a:rPr>
              <a:t>facteurs sous-jacents </a:t>
            </a:r>
            <a:r>
              <a:rPr b="0" i="0" lang="fr-FR" sz="1200" u="none" strike="noStrike">
                <a:latin typeface="Calibri"/>
                <a:ea typeface="Calibri"/>
                <a:cs typeface="Calibri"/>
                <a:sym typeface="Calibri"/>
              </a:rPr>
              <a:t>à des comportements spécifiques est articulée dans une analyse comportementale. L'analyse comportementale résume toutes les données expliquant pourquoi certains publics ou groupes cibles choisissent de pratiquer, ou refusent de pratiquer, des comportements sains. Sachant que les déterminants du comportement peuvent être structurels (accès aux produits ou aux services de santé), cognitifs, sociaux ou émotionnels, il est important de recueillir des données pour mieux comprendre ce qui incite certains publics à se comporter comme ils le font. Chaque analyse comportementale doit décrire ces déterminants dans leur contexte. </a:t>
            </a:r>
            <a:endParaRPr/>
          </a:p>
          <a:p>
            <a:pPr indent="0" lvl="0" marL="0" rtl="0" algn="l">
              <a:lnSpc>
                <a:spcPct val="100000"/>
              </a:lnSpc>
              <a:spcBef>
                <a:spcPts val="0"/>
              </a:spcBef>
              <a:spcAft>
                <a:spcPts val="0"/>
              </a:spcAft>
              <a:buSzPts val="1400"/>
              <a:buNone/>
            </a:pPr>
            <a:r>
              <a:t/>
            </a:r>
            <a:endParaRPr/>
          </a:p>
        </p:txBody>
      </p:sp>
      <p:sp>
        <p:nvSpPr>
          <p:cNvPr id="153" name="Google Shape;153;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fr-FR"/>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9" name="Google Shape;159;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0" name="Google Shape;160;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fr-FR"/>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0" name="Google Shape;180;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0" name="Google Shape;200;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2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3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37"/>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3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3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3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38"/>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38"/>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3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3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3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sp>
        <p:nvSpPr>
          <p:cNvPr id="22" name="Google Shape;22;p29"/>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9"/>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4" name="Google Shape;24;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30"/>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0"/>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3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31"/>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31"/>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3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3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32"/>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32"/>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32"/>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32"/>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32"/>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3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3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3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3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3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3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3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3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3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3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3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35"/>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35"/>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3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3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3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3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36"/>
          <p:cNvSpPr/>
          <p:nvPr>
            <p:ph idx="2" type="pic"/>
          </p:nvPr>
        </p:nvSpPr>
        <p:spPr>
          <a:xfrm>
            <a:off x="5183188" y="987425"/>
            <a:ext cx="6172200" cy="4873625"/>
          </a:xfrm>
          <a:prstGeom prst="rect">
            <a:avLst/>
          </a:prstGeom>
          <a:noFill/>
          <a:ln>
            <a:noFill/>
          </a:ln>
        </p:spPr>
      </p:sp>
      <p:sp>
        <p:nvSpPr>
          <p:cNvPr id="68" name="Google Shape;68;p36"/>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3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3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3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2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1800"/>
              <a:buNone/>
            </a:pPr>
            <a:r>
              <a:rPr b="0" i="0" lang="fr-FR" sz="4400" u="none" strike="noStrike">
                <a:latin typeface="Calibri"/>
                <a:ea typeface="Calibri"/>
                <a:cs typeface="Calibri"/>
                <a:sym typeface="Calibri"/>
              </a:rPr>
              <a:t>Raconter une histoire avec une fiche de données</a:t>
            </a:r>
            <a:endParaRPr/>
          </a:p>
        </p:txBody>
      </p:sp>
      <p:pic>
        <p:nvPicPr>
          <p:cNvPr id="90" name="Google Shape;90;p1"/>
          <p:cNvPicPr preferRelativeResize="0"/>
          <p:nvPr/>
        </p:nvPicPr>
        <p:blipFill rotWithShape="1">
          <a:blip r:embed="rId3">
            <a:alphaModFix/>
          </a:blip>
          <a:srcRect b="0" l="0" r="0" t="0"/>
          <a:stretch/>
        </p:blipFill>
        <p:spPr>
          <a:xfrm>
            <a:off x="3057525" y="2776538"/>
            <a:ext cx="6076950" cy="13049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10"/>
          <p:cNvSpPr/>
          <p:nvPr/>
        </p:nvSpPr>
        <p:spPr>
          <a:xfrm rot="5400000">
            <a:off x="3891020" y="631513"/>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7" name="Google Shape;227;p10"/>
          <p:cNvSpPr txBox="1"/>
          <p:nvPr/>
        </p:nvSpPr>
        <p:spPr>
          <a:xfrm>
            <a:off x="4312600" y="83562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28" name="Google Shape;228;p10"/>
          <p:cNvSpPr/>
          <p:nvPr/>
        </p:nvSpPr>
        <p:spPr>
          <a:xfrm rot="5400000">
            <a:off x="3891020" y="3765548"/>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9" name="Google Shape;229;p10"/>
          <p:cNvSpPr txBox="1"/>
          <p:nvPr/>
        </p:nvSpPr>
        <p:spPr>
          <a:xfrm>
            <a:off x="4312600" y="39696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30" name="Google Shape;230;p10"/>
          <p:cNvSpPr/>
          <p:nvPr/>
        </p:nvSpPr>
        <p:spPr>
          <a:xfrm rot="5400000">
            <a:off x="5713580" y="3763950"/>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1" name="Google Shape;231;p10"/>
          <p:cNvSpPr txBox="1"/>
          <p:nvPr/>
        </p:nvSpPr>
        <p:spPr>
          <a:xfrm>
            <a:off x="6135175" y="39680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333" u="none" cap="none" strike="noStrike">
              <a:solidFill>
                <a:srgbClr val="000000"/>
              </a:solidFill>
              <a:latin typeface="Calibri"/>
              <a:ea typeface="Calibri"/>
              <a:cs typeface="Calibri"/>
              <a:sym typeface="Calibri"/>
            </a:endParaRPr>
          </a:p>
        </p:txBody>
      </p:sp>
      <p:sp>
        <p:nvSpPr>
          <p:cNvPr id="232" name="Google Shape;232;p10"/>
          <p:cNvSpPr/>
          <p:nvPr/>
        </p:nvSpPr>
        <p:spPr>
          <a:xfrm rot="5400000">
            <a:off x="2969945"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3" name="Google Shape;233;p10"/>
          <p:cNvSpPr txBox="1"/>
          <p:nvPr/>
        </p:nvSpPr>
        <p:spPr>
          <a:xfrm>
            <a:off x="3391525"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34" name="Google Shape;234;p10"/>
          <p:cNvSpPr/>
          <p:nvPr/>
        </p:nvSpPr>
        <p:spPr>
          <a:xfrm rot="5400000">
            <a:off x="5713580" y="631512"/>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5" name="Google Shape;235;p10"/>
          <p:cNvSpPr txBox="1"/>
          <p:nvPr/>
        </p:nvSpPr>
        <p:spPr>
          <a:xfrm>
            <a:off x="6135175" y="83560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rgbClr val="000000"/>
              </a:solidFill>
              <a:latin typeface="Calibri"/>
              <a:ea typeface="Calibri"/>
              <a:cs typeface="Calibri"/>
              <a:sym typeface="Calibri"/>
            </a:endParaRPr>
          </a:p>
        </p:txBody>
      </p:sp>
      <p:sp>
        <p:nvSpPr>
          <p:cNvPr id="236" name="Google Shape;236;p10"/>
          <p:cNvSpPr/>
          <p:nvPr/>
        </p:nvSpPr>
        <p:spPr>
          <a:xfrm rot="5400000">
            <a:off x="6632209"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7" name="Google Shape;237;p10"/>
          <p:cNvSpPr txBox="1"/>
          <p:nvPr/>
        </p:nvSpPr>
        <p:spPr>
          <a:xfrm>
            <a:off x="7053801"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333" u="none" cap="none" strike="noStrike">
              <a:solidFill>
                <a:srgbClr val="000000"/>
              </a:solidFill>
              <a:latin typeface="Calibri"/>
              <a:ea typeface="Calibri"/>
              <a:cs typeface="Calibri"/>
              <a:sym typeface="Calibri"/>
            </a:endParaRPr>
          </a:p>
        </p:txBody>
      </p:sp>
      <p:sp>
        <p:nvSpPr>
          <p:cNvPr id="238" name="Google Shape;238;p10"/>
          <p:cNvSpPr/>
          <p:nvPr/>
        </p:nvSpPr>
        <p:spPr>
          <a:xfrm rot="5400000">
            <a:off x="4801077" y="2199777"/>
            <a:ext cx="2004600" cy="1743600"/>
          </a:xfrm>
          <a:prstGeom prst="hexagon">
            <a:avLst>
              <a:gd fmla="val 28802" name="adj"/>
              <a:gd fmla="val 115470" name="vf"/>
            </a:avLst>
          </a:prstGeom>
          <a:solidFill>
            <a:srgbClr val="FFC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9" name="Google Shape;239;p10"/>
          <p:cNvSpPr txBox="1"/>
          <p:nvPr/>
        </p:nvSpPr>
        <p:spPr>
          <a:xfrm>
            <a:off x="4553031" y="2387700"/>
            <a:ext cx="1743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fr-FR" sz="2100" u="none" cap="none" strike="noStrike">
                <a:solidFill>
                  <a:srgbClr val="FFFFFF"/>
                </a:solidFill>
                <a:latin typeface="Calibri"/>
                <a:ea typeface="Calibri"/>
                <a:cs typeface="Calibri"/>
                <a:sym typeface="Calibri"/>
              </a:rPr>
              <a:t>Attitudes positives</a:t>
            </a:r>
            <a:endParaRPr b="0" i="0" sz="1400" u="none" cap="none" strike="noStrike">
              <a:solidFill>
                <a:srgbClr val="000000"/>
              </a:solidFill>
              <a:latin typeface="Arial"/>
              <a:ea typeface="Arial"/>
              <a:cs typeface="Arial"/>
              <a:sym typeface="Arial"/>
            </a:endParaRPr>
          </a:p>
        </p:txBody>
      </p:sp>
      <p:grpSp>
        <p:nvGrpSpPr>
          <p:cNvPr id="240" name="Google Shape;240;p10"/>
          <p:cNvGrpSpPr/>
          <p:nvPr/>
        </p:nvGrpSpPr>
        <p:grpSpPr>
          <a:xfrm>
            <a:off x="5348792" y="3086003"/>
            <a:ext cx="909257" cy="685984"/>
            <a:chOff x="1001712" y="1679575"/>
            <a:chExt cx="1428751" cy="1077913"/>
          </a:xfrm>
        </p:grpSpPr>
        <p:sp>
          <p:nvSpPr>
            <p:cNvPr id="241" name="Google Shape;241;p10"/>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42" name="Google Shape;242;p10"/>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43" name="Google Shape;243;p10"/>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44" name="Google Shape;244;p10"/>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45" name="Google Shape;245;p10"/>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46" name="Google Shape;246;p10"/>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47" name="Google Shape;247;p10"/>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48" name="Google Shape;248;p10"/>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49" name="Google Shape;249;p10"/>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11"/>
          <p:cNvSpPr/>
          <p:nvPr/>
        </p:nvSpPr>
        <p:spPr>
          <a:xfrm rot="5400000">
            <a:off x="3891020" y="631513"/>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5" name="Google Shape;255;p11"/>
          <p:cNvSpPr txBox="1"/>
          <p:nvPr/>
        </p:nvSpPr>
        <p:spPr>
          <a:xfrm>
            <a:off x="4312600" y="83562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56" name="Google Shape;256;p11"/>
          <p:cNvSpPr/>
          <p:nvPr/>
        </p:nvSpPr>
        <p:spPr>
          <a:xfrm rot="5400000">
            <a:off x="3891020" y="3765548"/>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7" name="Google Shape;257;p11"/>
          <p:cNvSpPr txBox="1"/>
          <p:nvPr/>
        </p:nvSpPr>
        <p:spPr>
          <a:xfrm>
            <a:off x="4312600" y="39696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58" name="Google Shape;258;p11"/>
          <p:cNvSpPr/>
          <p:nvPr/>
        </p:nvSpPr>
        <p:spPr>
          <a:xfrm rot="5400000">
            <a:off x="5713580" y="3763950"/>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9" name="Google Shape;259;p11"/>
          <p:cNvSpPr txBox="1"/>
          <p:nvPr/>
        </p:nvSpPr>
        <p:spPr>
          <a:xfrm>
            <a:off x="6135175" y="39680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333" u="none" cap="none" strike="noStrike">
              <a:solidFill>
                <a:srgbClr val="000000"/>
              </a:solidFill>
              <a:latin typeface="Calibri"/>
              <a:ea typeface="Calibri"/>
              <a:cs typeface="Calibri"/>
              <a:sym typeface="Calibri"/>
            </a:endParaRPr>
          </a:p>
        </p:txBody>
      </p:sp>
      <p:sp>
        <p:nvSpPr>
          <p:cNvPr id="260" name="Google Shape;260;p11"/>
          <p:cNvSpPr/>
          <p:nvPr/>
        </p:nvSpPr>
        <p:spPr>
          <a:xfrm rot="5400000">
            <a:off x="2969945"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1" name="Google Shape;261;p11"/>
          <p:cNvSpPr txBox="1"/>
          <p:nvPr/>
        </p:nvSpPr>
        <p:spPr>
          <a:xfrm>
            <a:off x="3391525"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62" name="Google Shape;262;p11"/>
          <p:cNvSpPr/>
          <p:nvPr/>
        </p:nvSpPr>
        <p:spPr>
          <a:xfrm rot="5400000">
            <a:off x="5713580" y="631512"/>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3" name="Google Shape;263;p11"/>
          <p:cNvSpPr txBox="1"/>
          <p:nvPr/>
        </p:nvSpPr>
        <p:spPr>
          <a:xfrm>
            <a:off x="6135175" y="83560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rgbClr val="000000"/>
              </a:solidFill>
              <a:latin typeface="Calibri"/>
              <a:ea typeface="Calibri"/>
              <a:cs typeface="Calibri"/>
              <a:sym typeface="Calibri"/>
            </a:endParaRPr>
          </a:p>
        </p:txBody>
      </p:sp>
      <p:sp>
        <p:nvSpPr>
          <p:cNvPr id="264" name="Google Shape;264;p11"/>
          <p:cNvSpPr/>
          <p:nvPr/>
        </p:nvSpPr>
        <p:spPr>
          <a:xfrm rot="5400000">
            <a:off x="6632209"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5" name="Google Shape;265;p11"/>
          <p:cNvSpPr txBox="1"/>
          <p:nvPr/>
        </p:nvSpPr>
        <p:spPr>
          <a:xfrm>
            <a:off x="7053801"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333" u="none" cap="none" strike="noStrike">
              <a:solidFill>
                <a:srgbClr val="000000"/>
              </a:solidFill>
              <a:latin typeface="Calibri"/>
              <a:ea typeface="Calibri"/>
              <a:cs typeface="Calibri"/>
              <a:sym typeface="Calibri"/>
            </a:endParaRPr>
          </a:p>
        </p:txBody>
      </p:sp>
      <p:sp>
        <p:nvSpPr>
          <p:cNvPr id="266" name="Google Shape;266;p11"/>
          <p:cNvSpPr/>
          <p:nvPr/>
        </p:nvSpPr>
        <p:spPr>
          <a:xfrm rot="5400000">
            <a:off x="4801077" y="2199777"/>
            <a:ext cx="2004600" cy="1743600"/>
          </a:xfrm>
          <a:prstGeom prst="hexagon">
            <a:avLst>
              <a:gd fmla="val 28802" name="adj"/>
              <a:gd fmla="val 115470" name="vf"/>
            </a:avLst>
          </a:prstGeom>
          <a:solidFill>
            <a:srgbClr val="FFC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7" name="Google Shape;267;p11"/>
          <p:cNvSpPr txBox="1"/>
          <p:nvPr/>
        </p:nvSpPr>
        <p:spPr>
          <a:xfrm>
            <a:off x="4416206" y="2510861"/>
            <a:ext cx="2110746"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fr-FR" sz="2100" u="none" cap="none" strike="noStrike">
                <a:solidFill>
                  <a:srgbClr val="FFFFFF"/>
                </a:solidFill>
                <a:latin typeface="Calibri"/>
                <a:ea typeface="Calibri"/>
                <a:cs typeface="Calibri"/>
                <a:sym typeface="Calibri"/>
              </a:rPr>
              <a:t>Efficacité de la réponse </a:t>
            </a:r>
            <a:endParaRPr b="0" i="0" sz="1400" u="none" cap="none" strike="noStrike">
              <a:solidFill>
                <a:srgbClr val="000000"/>
              </a:solidFill>
              <a:latin typeface="Arial"/>
              <a:ea typeface="Arial"/>
              <a:cs typeface="Arial"/>
              <a:sym typeface="Arial"/>
            </a:endParaRPr>
          </a:p>
        </p:txBody>
      </p:sp>
      <p:grpSp>
        <p:nvGrpSpPr>
          <p:cNvPr id="268" name="Google Shape;268;p11"/>
          <p:cNvGrpSpPr/>
          <p:nvPr/>
        </p:nvGrpSpPr>
        <p:grpSpPr>
          <a:xfrm>
            <a:off x="5321692" y="3114153"/>
            <a:ext cx="909257" cy="685984"/>
            <a:chOff x="1001712" y="1679575"/>
            <a:chExt cx="1428751" cy="1077913"/>
          </a:xfrm>
        </p:grpSpPr>
        <p:sp>
          <p:nvSpPr>
            <p:cNvPr id="269" name="Google Shape;269;p11"/>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70" name="Google Shape;270;p11"/>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71" name="Google Shape;271;p11"/>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72" name="Google Shape;272;p11"/>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73" name="Google Shape;273;p11"/>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74" name="Google Shape;274;p11"/>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75" name="Google Shape;275;p11"/>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76" name="Google Shape;276;p11"/>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77" name="Google Shape;277;p11"/>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12"/>
          <p:cNvSpPr/>
          <p:nvPr/>
        </p:nvSpPr>
        <p:spPr>
          <a:xfrm rot="5400000">
            <a:off x="3891020" y="631513"/>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3" name="Google Shape;283;p12"/>
          <p:cNvSpPr txBox="1"/>
          <p:nvPr/>
        </p:nvSpPr>
        <p:spPr>
          <a:xfrm>
            <a:off x="4312600" y="83562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84" name="Google Shape;284;p12"/>
          <p:cNvSpPr/>
          <p:nvPr/>
        </p:nvSpPr>
        <p:spPr>
          <a:xfrm rot="5400000">
            <a:off x="3891020" y="3765548"/>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5" name="Google Shape;285;p12"/>
          <p:cNvSpPr txBox="1"/>
          <p:nvPr/>
        </p:nvSpPr>
        <p:spPr>
          <a:xfrm>
            <a:off x="4312600" y="39696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86" name="Google Shape;286;p12"/>
          <p:cNvSpPr/>
          <p:nvPr/>
        </p:nvSpPr>
        <p:spPr>
          <a:xfrm rot="5400000">
            <a:off x="5713580" y="3763950"/>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7" name="Google Shape;287;p12"/>
          <p:cNvSpPr txBox="1"/>
          <p:nvPr/>
        </p:nvSpPr>
        <p:spPr>
          <a:xfrm>
            <a:off x="6135175" y="39680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333" u="none" cap="none" strike="noStrike">
              <a:solidFill>
                <a:srgbClr val="000000"/>
              </a:solidFill>
              <a:latin typeface="Calibri"/>
              <a:ea typeface="Calibri"/>
              <a:cs typeface="Calibri"/>
              <a:sym typeface="Calibri"/>
            </a:endParaRPr>
          </a:p>
        </p:txBody>
      </p:sp>
      <p:sp>
        <p:nvSpPr>
          <p:cNvPr id="288" name="Google Shape;288;p12"/>
          <p:cNvSpPr/>
          <p:nvPr/>
        </p:nvSpPr>
        <p:spPr>
          <a:xfrm rot="5400000">
            <a:off x="2969945"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9" name="Google Shape;289;p12"/>
          <p:cNvSpPr txBox="1"/>
          <p:nvPr/>
        </p:nvSpPr>
        <p:spPr>
          <a:xfrm>
            <a:off x="3391525"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90" name="Google Shape;290;p12"/>
          <p:cNvSpPr/>
          <p:nvPr/>
        </p:nvSpPr>
        <p:spPr>
          <a:xfrm rot="5400000">
            <a:off x="5713580" y="631512"/>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1" name="Google Shape;291;p12"/>
          <p:cNvSpPr txBox="1"/>
          <p:nvPr/>
        </p:nvSpPr>
        <p:spPr>
          <a:xfrm>
            <a:off x="6135175" y="83560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rgbClr val="000000"/>
              </a:solidFill>
              <a:latin typeface="Calibri"/>
              <a:ea typeface="Calibri"/>
              <a:cs typeface="Calibri"/>
              <a:sym typeface="Calibri"/>
            </a:endParaRPr>
          </a:p>
        </p:txBody>
      </p:sp>
      <p:sp>
        <p:nvSpPr>
          <p:cNvPr id="292" name="Google Shape;292;p12"/>
          <p:cNvSpPr/>
          <p:nvPr/>
        </p:nvSpPr>
        <p:spPr>
          <a:xfrm rot="5400000">
            <a:off x="6632209"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3" name="Google Shape;293;p12"/>
          <p:cNvSpPr txBox="1"/>
          <p:nvPr/>
        </p:nvSpPr>
        <p:spPr>
          <a:xfrm>
            <a:off x="7053801"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333" u="none" cap="none" strike="noStrike">
              <a:solidFill>
                <a:srgbClr val="000000"/>
              </a:solidFill>
              <a:latin typeface="Calibri"/>
              <a:ea typeface="Calibri"/>
              <a:cs typeface="Calibri"/>
              <a:sym typeface="Calibri"/>
            </a:endParaRPr>
          </a:p>
        </p:txBody>
      </p:sp>
      <p:sp>
        <p:nvSpPr>
          <p:cNvPr id="294" name="Google Shape;294;p12"/>
          <p:cNvSpPr/>
          <p:nvPr/>
        </p:nvSpPr>
        <p:spPr>
          <a:xfrm rot="5400000">
            <a:off x="4801077" y="2199777"/>
            <a:ext cx="2004600" cy="1743600"/>
          </a:xfrm>
          <a:prstGeom prst="hexagon">
            <a:avLst>
              <a:gd fmla="val 28802" name="adj"/>
              <a:gd fmla="val 115470" name="vf"/>
            </a:avLst>
          </a:prstGeom>
          <a:solidFill>
            <a:srgbClr val="FFC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5" name="Google Shape;295;p12"/>
          <p:cNvSpPr txBox="1"/>
          <p:nvPr/>
        </p:nvSpPr>
        <p:spPr>
          <a:xfrm>
            <a:off x="4564455" y="2403875"/>
            <a:ext cx="1743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fr-FR" sz="2100" u="none" cap="none" strike="noStrike">
                <a:solidFill>
                  <a:srgbClr val="FFFFFF"/>
                </a:solidFill>
                <a:latin typeface="Calibri"/>
                <a:ea typeface="Calibri"/>
                <a:cs typeface="Calibri"/>
                <a:sym typeface="Calibri"/>
              </a:rPr>
              <a:t>Auto-efficacité</a:t>
            </a:r>
            <a:endParaRPr b="0" i="0" sz="1400" u="none" cap="none" strike="noStrike">
              <a:solidFill>
                <a:srgbClr val="000000"/>
              </a:solidFill>
              <a:latin typeface="Arial"/>
              <a:ea typeface="Arial"/>
              <a:cs typeface="Arial"/>
              <a:sym typeface="Arial"/>
            </a:endParaRPr>
          </a:p>
        </p:txBody>
      </p:sp>
      <p:grpSp>
        <p:nvGrpSpPr>
          <p:cNvPr id="296" name="Google Shape;296;p12"/>
          <p:cNvGrpSpPr/>
          <p:nvPr/>
        </p:nvGrpSpPr>
        <p:grpSpPr>
          <a:xfrm>
            <a:off x="5361317" y="3141603"/>
            <a:ext cx="909257" cy="685984"/>
            <a:chOff x="1001712" y="1679575"/>
            <a:chExt cx="1428751" cy="1077913"/>
          </a:xfrm>
        </p:grpSpPr>
        <p:sp>
          <p:nvSpPr>
            <p:cNvPr id="297" name="Google Shape;297;p12"/>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98" name="Google Shape;298;p12"/>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299" name="Google Shape;299;p12"/>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00" name="Google Shape;300;p12"/>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01" name="Google Shape;301;p12"/>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02" name="Google Shape;302;p12"/>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03" name="Google Shape;303;p12"/>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04" name="Google Shape;304;p12"/>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05" name="Google Shape;305;p12"/>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9" name="Shape 309"/>
        <p:cNvGrpSpPr/>
        <p:nvPr/>
      </p:nvGrpSpPr>
      <p:grpSpPr>
        <a:xfrm>
          <a:off x="0" y="0"/>
          <a:ext cx="0" cy="0"/>
          <a:chOff x="0" y="0"/>
          <a:chExt cx="0" cy="0"/>
        </a:xfrm>
      </p:grpSpPr>
      <p:sp>
        <p:nvSpPr>
          <p:cNvPr id="310" name="Google Shape;310;p13"/>
          <p:cNvSpPr/>
          <p:nvPr/>
        </p:nvSpPr>
        <p:spPr>
          <a:xfrm rot="5400000">
            <a:off x="3891020" y="631513"/>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1" name="Google Shape;311;p13"/>
          <p:cNvSpPr txBox="1"/>
          <p:nvPr/>
        </p:nvSpPr>
        <p:spPr>
          <a:xfrm>
            <a:off x="4312600" y="83562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312" name="Google Shape;312;p13"/>
          <p:cNvSpPr/>
          <p:nvPr/>
        </p:nvSpPr>
        <p:spPr>
          <a:xfrm rot="5400000">
            <a:off x="3891020" y="3765548"/>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3" name="Google Shape;313;p13"/>
          <p:cNvSpPr txBox="1"/>
          <p:nvPr/>
        </p:nvSpPr>
        <p:spPr>
          <a:xfrm>
            <a:off x="4312600" y="39696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314" name="Google Shape;314;p13"/>
          <p:cNvSpPr/>
          <p:nvPr/>
        </p:nvSpPr>
        <p:spPr>
          <a:xfrm rot="5400000">
            <a:off x="5713580" y="3763950"/>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5" name="Google Shape;315;p13"/>
          <p:cNvSpPr txBox="1"/>
          <p:nvPr/>
        </p:nvSpPr>
        <p:spPr>
          <a:xfrm>
            <a:off x="6135175" y="39680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333" u="none" cap="none" strike="noStrike">
              <a:solidFill>
                <a:srgbClr val="000000"/>
              </a:solidFill>
              <a:latin typeface="Calibri"/>
              <a:ea typeface="Calibri"/>
              <a:cs typeface="Calibri"/>
              <a:sym typeface="Calibri"/>
            </a:endParaRPr>
          </a:p>
        </p:txBody>
      </p:sp>
      <p:sp>
        <p:nvSpPr>
          <p:cNvPr id="316" name="Google Shape;316;p13"/>
          <p:cNvSpPr/>
          <p:nvPr/>
        </p:nvSpPr>
        <p:spPr>
          <a:xfrm rot="5400000">
            <a:off x="2969945"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7" name="Google Shape;317;p13"/>
          <p:cNvSpPr txBox="1"/>
          <p:nvPr/>
        </p:nvSpPr>
        <p:spPr>
          <a:xfrm>
            <a:off x="3391525"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318" name="Google Shape;318;p13"/>
          <p:cNvSpPr/>
          <p:nvPr/>
        </p:nvSpPr>
        <p:spPr>
          <a:xfrm rot="5400000">
            <a:off x="5713580" y="631512"/>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9" name="Google Shape;319;p13"/>
          <p:cNvSpPr txBox="1"/>
          <p:nvPr/>
        </p:nvSpPr>
        <p:spPr>
          <a:xfrm>
            <a:off x="6135175" y="83560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rgbClr val="000000"/>
              </a:solidFill>
              <a:latin typeface="Calibri"/>
              <a:ea typeface="Calibri"/>
              <a:cs typeface="Calibri"/>
              <a:sym typeface="Calibri"/>
            </a:endParaRPr>
          </a:p>
        </p:txBody>
      </p:sp>
      <p:sp>
        <p:nvSpPr>
          <p:cNvPr id="320" name="Google Shape;320;p13"/>
          <p:cNvSpPr/>
          <p:nvPr/>
        </p:nvSpPr>
        <p:spPr>
          <a:xfrm rot="5400000">
            <a:off x="6632209"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1" name="Google Shape;321;p13"/>
          <p:cNvSpPr txBox="1"/>
          <p:nvPr/>
        </p:nvSpPr>
        <p:spPr>
          <a:xfrm>
            <a:off x="7053801"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333" u="none" cap="none" strike="noStrike">
              <a:solidFill>
                <a:srgbClr val="000000"/>
              </a:solidFill>
              <a:latin typeface="Calibri"/>
              <a:ea typeface="Calibri"/>
              <a:cs typeface="Calibri"/>
              <a:sym typeface="Calibri"/>
            </a:endParaRPr>
          </a:p>
        </p:txBody>
      </p:sp>
      <p:sp>
        <p:nvSpPr>
          <p:cNvPr id="322" name="Google Shape;322;p13"/>
          <p:cNvSpPr/>
          <p:nvPr/>
        </p:nvSpPr>
        <p:spPr>
          <a:xfrm rot="5400000">
            <a:off x="4801077" y="2199777"/>
            <a:ext cx="2004600" cy="1743600"/>
          </a:xfrm>
          <a:prstGeom prst="hexagon">
            <a:avLst>
              <a:gd fmla="val 28802" name="adj"/>
              <a:gd fmla="val 115470" name="vf"/>
            </a:avLst>
          </a:prstGeom>
          <a:solidFill>
            <a:srgbClr val="FFC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3" name="Google Shape;323;p13"/>
          <p:cNvSpPr txBox="1"/>
          <p:nvPr/>
        </p:nvSpPr>
        <p:spPr>
          <a:xfrm>
            <a:off x="4564431" y="2327675"/>
            <a:ext cx="1743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fr-FR" sz="2100" u="none" cap="none" strike="noStrike">
                <a:solidFill>
                  <a:srgbClr val="FFFFFF"/>
                </a:solidFill>
                <a:latin typeface="Calibri"/>
                <a:ea typeface="Calibri"/>
                <a:cs typeface="Calibri"/>
                <a:sym typeface="Calibri"/>
              </a:rPr>
              <a:t>Normes sociales</a:t>
            </a:r>
            <a:endParaRPr b="0" i="0" sz="1400" u="none" cap="none" strike="noStrike">
              <a:solidFill>
                <a:srgbClr val="000000"/>
              </a:solidFill>
              <a:latin typeface="Arial"/>
              <a:ea typeface="Arial"/>
              <a:cs typeface="Arial"/>
              <a:sym typeface="Arial"/>
            </a:endParaRPr>
          </a:p>
        </p:txBody>
      </p:sp>
      <p:grpSp>
        <p:nvGrpSpPr>
          <p:cNvPr id="324" name="Google Shape;324;p13"/>
          <p:cNvGrpSpPr/>
          <p:nvPr/>
        </p:nvGrpSpPr>
        <p:grpSpPr>
          <a:xfrm>
            <a:off x="5361317" y="3065403"/>
            <a:ext cx="909257" cy="685984"/>
            <a:chOff x="1001712" y="1679575"/>
            <a:chExt cx="1428751" cy="1077913"/>
          </a:xfrm>
        </p:grpSpPr>
        <p:sp>
          <p:nvSpPr>
            <p:cNvPr id="325" name="Google Shape;325;p13"/>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26" name="Google Shape;326;p13"/>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27" name="Google Shape;327;p13"/>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28" name="Google Shape;328;p13"/>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29" name="Google Shape;329;p13"/>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30" name="Google Shape;330;p13"/>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31" name="Google Shape;331;p13"/>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32" name="Google Shape;332;p13"/>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33" name="Google Shape;333;p13"/>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7" name="Shape 337"/>
        <p:cNvGrpSpPr/>
        <p:nvPr/>
      </p:nvGrpSpPr>
      <p:grpSpPr>
        <a:xfrm>
          <a:off x="0" y="0"/>
          <a:ext cx="0" cy="0"/>
          <a:chOff x="0" y="0"/>
          <a:chExt cx="0" cy="0"/>
        </a:xfrm>
      </p:grpSpPr>
      <p:sp>
        <p:nvSpPr>
          <p:cNvPr id="338" name="Google Shape;338;p14"/>
          <p:cNvSpPr/>
          <p:nvPr/>
        </p:nvSpPr>
        <p:spPr>
          <a:xfrm rot="5400000">
            <a:off x="3891020" y="631513"/>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9" name="Google Shape;339;p14"/>
          <p:cNvSpPr txBox="1"/>
          <p:nvPr/>
        </p:nvSpPr>
        <p:spPr>
          <a:xfrm>
            <a:off x="4312600" y="83562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340" name="Google Shape;340;p14"/>
          <p:cNvSpPr/>
          <p:nvPr/>
        </p:nvSpPr>
        <p:spPr>
          <a:xfrm rot="5400000">
            <a:off x="3891020" y="3765548"/>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1" name="Google Shape;341;p14"/>
          <p:cNvSpPr txBox="1"/>
          <p:nvPr/>
        </p:nvSpPr>
        <p:spPr>
          <a:xfrm>
            <a:off x="4312600" y="39696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342" name="Google Shape;342;p14"/>
          <p:cNvSpPr/>
          <p:nvPr/>
        </p:nvSpPr>
        <p:spPr>
          <a:xfrm rot="5400000">
            <a:off x="5713580" y="3763950"/>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3" name="Google Shape;343;p14"/>
          <p:cNvSpPr txBox="1"/>
          <p:nvPr/>
        </p:nvSpPr>
        <p:spPr>
          <a:xfrm>
            <a:off x="6135175" y="39680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333" u="none" cap="none" strike="noStrike">
              <a:solidFill>
                <a:srgbClr val="000000"/>
              </a:solidFill>
              <a:latin typeface="Calibri"/>
              <a:ea typeface="Calibri"/>
              <a:cs typeface="Calibri"/>
              <a:sym typeface="Calibri"/>
            </a:endParaRPr>
          </a:p>
        </p:txBody>
      </p:sp>
      <p:sp>
        <p:nvSpPr>
          <p:cNvPr id="344" name="Google Shape;344;p14"/>
          <p:cNvSpPr/>
          <p:nvPr/>
        </p:nvSpPr>
        <p:spPr>
          <a:xfrm rot="5400000">
            <a:off x="2969945"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5" name="Google Shape;345;p14"/>
          <p:cNvSpPr txBox="1"/>
          <p:nvPr/>
        </p:nvSpPr>
        <p:spPr>
          <a:xfrm>
            <a:off x="3391525"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346" name="Google Shape;346;p14"/>
          <p:cNvSpPr/>
          <p:nvPr/>
        </p:nvSpPr>
        <p:spPr>
          <a:xfrm rot="5400000">
            <a:off x="5713580" y="631512"/>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7" name="Google Shape;347;p14"/>
          <p:cNvSpPr txBox="1"/>
          <p:nvPr/>
        </p:nvSpPr>
        <p:spPr>
          <a:xfrm>
            <a:off x="6135175" y="83560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rgbClr val="000000"/>
              </a:solidFill>
              <a:latin typeface="Calibri"/>
              <a:ea typeface="Calibri"/>
              <a:cs typeface="Calibri"/>
              <a:sym typeface="Calibri"/>
            </a:endParaRPr>
          </a:p>
        </p:txBody>
      </p:sp>
      <p:sp>
        <p:nvSpPr>
          <p:cNvPr id="348" name="Google Shape;348;p14"/>
          <p:cNvSpPr/>
          <p:nvPr/>
        </p:nvSpPr>
        <p:spPr>
          <a:xfrm rot="5400000">
            <a:off x="6632209"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9" name="Google Shape;349;p14"/>
          <p:cNvSpPr txBox="1"/>
          <p:nvPr/>
        </p:nvSpPr>
        <p:spPr>
          <a:xfrm>
            <a:off x="7053801"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333" u="none" cap="none" strike="noStrike">
              <a:solidFill>
                <a:srgbClr val="000000"/>
              </a:solidFill>
              <a:latin typeface="Calibri"/>
              <a:ea typeface="Calibri"/>
              <a:cs typeface="Calibri"/>
              <a:sym typeface="Calibri"/>
            </a:endParaRPr>
          </a:p>
        </p:txBody>
      </p:sp>
      <p:sp>
        <p:nvSpPr>
          <p:cNvPr id="350" name="Google Shape;350;p14"/>
          <p:cNvSpPr/>
          <p:nvPr/>
        </p:nvSpPr>
        <p:spPr>
          <a:xfrm rot="5400000">
            <a:off x="4801077" y="2199777"/>
            <a:ext cx="2004600" cy="1743600"/>
          </a:xfrm>
          <a:prstGeom prst="hexagon">
            <a:avLst>
              <a:gd fmla="val 28802" name="adj"/>
              <a:gd fmla="val 115470" name="vf"/>
            </a:avLst>
          </a:prstGeom>
          <a:solidFill>
            <a:srgbClr val="FFC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1" name="Google Shape;351;p14"/>
          <p:cNvSpPr txBox="1"/>
          <p:nvPr/>
        </p:nvSpPr>
        <p:spPr>
          <a:xfrm>
            <a:off x="4659479" y="2403875"/>
            <a:ext cx="16485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fr-FR" sz="2100" u="none" cap="none" strike="noStrike">
                <a:solidFill>
                  <a:srgbClr val="FFFFFF"/>
                </a:solidFill>
                <a:latin typeface="Calibri"/>
                <a:ea typeface="Calibri"/>
                <a:cs typeface="Calibri"/>
                <a:sym typeface="Calibri"/>
              </a:rPr>
              <a:t>Prise de décision </a:t>
            </a:r>
            <a:endParaRPr b="0" i="0" sz="1400" u="none" cap="none" strike="noStrike">
              <a:solidFill>
                <a:srgbClr val="000000"/>
              </a:solidFill>
              <a:latin typeface="Arial"/>
              <a:ea typeface="Arial"/>
              <a:cs typeface="Arial"/>
              <a:sym typeface="Arial"/>
            </a:endParaRPr>
          </a:p>
        </p:txBody>
      </p:sp>
      <p:grpSp>
        <p:nvGrpSpPr>
          <p:cNvPr id="352" name="Google Shape;352;p14"/>
          <p:cNvGrpSpPr/>
          <p:nvPr/>
        </p:nvGrpSpPr>
        <p:grpSpPr>
          <a:xfrm>
            <a:off x="5348792" y="3158678"/>
            <a:ext cx="909257" cy="685984"/>
            <a:chOff x="1001712" y="1679575"/>
            <a:chExt cx="1428751" cy="1077913"/>
          </a:xfrm>
        </p:grpSpPr>
        <p:sp>
          <p:nvSpPr>
            <p:cNvPr id="353" name="Google Shape;353;p14"/>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54" name="Google Shape;354;p14"/>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55" name="Google Shape;355;p14"/>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56" name="Google Shape;356;p14"/>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57" name="Google Shape;357;p14"/>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58" name="Google Shape;358;p14"/>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59" name="Google Shape;359;p14"/>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60" name="Google Shape;360;p14"/>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361" name="Google Shape;361;p14"/>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6" name="Shape 366"/>
        <p:cNvGrpSpPr/>
        <p:nvPr/>
      </p:nvGrpSpPr>
      <p:grpSpPr>
        <a:xfrm>
          <a:off x="0" y="0"/>
          <a:ext cx="0" cy="0"/>
          <a:chOff x="0" y="0"/>
          <a:chExt cx="0" cy="0"/>
        </a:xfrm>
      </p:grpSpPr>
      <p:pic>
        <p:nvPicPr>
          <p:cNvPr id="367" name="Google Shape;367;p15"/>
          <p:cNvPicPr preferRelativeResize="0"/>
          <p:nvPr/>
        </p:nvPicPr>
        <p:blipFill rotWithShape="1">
          <a:blip r:embed="rId3">
            <a:alphaModFix/>
          </a:blip>
          <a:srcRect b="0" l="0" r="0" t="0"/>
          <a:stretch/>
        </p:blipFill>
        <p:spPr>
          <a:xfrm>
            <a:off x="6976594" y="2814753"/>
            <a:ext cx="706755" cy="498883"/>
          </a:xfrm>
          <a:prstGeom prst="rect">
            <a:avLst/>
          </a:prstGeom>
          <a:noFill/>
          <a:ln>
            <a:noFill/>
          </a:ln>
        </p:spPr>
      </p:pic>
      <p:sp>
        <p:nvSpPr>
          <p:cNvPr id="368" name="Google Shape;368;p15"/>
          <p:cNvSpPr/>
          <p:nvPr/>
        </p:nvSpPr>
        <p:spPr>
          <a:xfrm rot="5400000">
            <a:off x="2740875" y="2595933"/>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9" name="Google Shape;369;p15"/>
          <p:cNvSpPr/>
          <p:nvPr/>
        </p:nvSpPr>
        <p:spPr>
          <a:xfrm rot="5400000">
            <a:off x="-1009" y="1042480"/>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0" name="Google Shape;370;p15"/>
          <p:cNvSpPr txBox="1"/>
          <p:nvPr/>
        </p:nvSpPr>
        <p:spPr>
          <a:xfrm>
            <a:off x="420625" y="12464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371" name="Google Shape;371;p15"/>
          <p:cNvSpPr/>
          <p:nvPr/>
        </p:nvSpPr>
        <p:spPr>
          <a:xfrm rot="5400000">
            <a:off x="-1009" y="4176517"/>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2" name="Google Shape;372;p15"/>
          <p:cNvSpPr txBox="1"/>
          <p:nvPr/>
        </p:nvSpPr>
        <p:spPr>
          <a:xfrm>
            <a:off x="420625" y="438050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200"/>
              <a:buFont typeface="Arial"/>
              <a:buNone/>
            </a:pPr>
            <a:r>
              <a:rPr b="0" i="0" lang="fr-FR" sz="12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373" name="Google Shape;373;p15"/>
          <p:cNvSpPr/>
          <p:nvPr/>
        </p:nvSpPr>
        <p:spPr>
          <a:xfrm rot="5400000">
            <a:off x="1821859" y="4174918"/>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4" name="Google Shape;374;p15"/>
          <p:cNvSpPr txBox="1"/>
          <p:nvPr/>
        </p:nvSpPr>
        <p:spPr>
          <a:xfrm>
            <a:off x="2243475" y="437890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375" name="Google Shape;375;p15"/>
          <p:cNvSpPr/>
          <p:nvPr/>
        </p:nvSpPr>
        <p:spPr>
          <a:xfrm rot="5400000">
            <a:off x="916536" y="2595934"/>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6" name="Google Shape;376;p15"/>
          <p:cNvSpPr txBox="1"/>
          <p:nvPr/>
        </p:nvSpPr>
        <p:spPr>
          <a:xfrm>
            <a:off x="1338150" y="279992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377" name="Google Shape;377;p15"/>
          <p:cNvSpPr/>
          <p:nvPr/>
        </p:nvSpPr>
        <p:spPr>
          <a:xfrm rot="5400000">
            <a:off x="1821858" y="1042480"/>
            <a:ext cx="2004740" cy="1743515"/>
          </a:xfrm>
          <a:prstGeom prst="hexagon">
            <a:avLst>
              <a:gd fmla="val 28802" name="adj"/>
              <a:gd fmla="val 115470" name="vf"/>
            </a:avLst>
          </a:prstGeom>
          <a:no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8" name="Google Shape;378;p15"/>
          <p:cNvSpPr txBox="1"/>
          <p:nvPr/>
        </p:nvSpPr>
        <p:spPr>
          <a:xfrm>
            <a:off x="2243475" y="12464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chemeClr val="dk1"/>
              </a:solidFill>
              <a:latin typeface="Calibri"/>
              <a:ea typeface="Calibri"/>
              <a:cs typeface="Calibri"/>
              <a:sym typeface="Calibri"/>
            </a:endParaRPr>
          </a:p>
        </p:txBody>
      </p:sp>
      <p:pic>
        <p:nvPicPr>
          <p:cNvPr id="379" name="Google Shape;379;p15"/>
          <p:cNvPicPr preferRelativeResize="0"/>
          <p:nvPr/>
        </p:nvPicPr>
        <p:blipFill rotWithShape="1">
          <a:blip r:embed="rId3">
            <a:alphaModFix/>
          </a:blip>
          <a:srcRect b="0" l="0" r="0" t="0"/>
          <a:stretch/>
        </p:blipFill>
        <p:spPr>
          <a:xfrm>
            <a:off x="5255655" y="2814753"/>
            <a:ext cx="706755" cy="498883"/>
          </a:xfrm>
          <a:prstGeom prst="rect">
            <a:avLst/>
          </a:prstGeom>
          <a:noFill/>
          <a:ln>
            <a:noFill/>
          </a:ln>
        </p:spPr>
      </p:pic>
      <p:sp>
        <p:nvSpPr>
          <p:cNvPr id="380" name="Google Shape;380;p15"/>
          <p:cNvSpPr/>
          <p:nvPr/>
        </p:nvSpPr>
        <p:spPr>
          <a:xfrm rot="5400000">
            <a:off x="4619673" y="2601194"/>
            <a:ext cx="2004740" cy="1743515"/>
          </a:xfrm>
          <a:prstGeom prst="hexagon">
            <a:avLst>
              <a:gd fmla="val 28802" name="adj"/>
              <a:gd fmla="val 115470" name="vf"/>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1" name="Google Shape;381;p15"/>
          <p:cNvSpPr/>
          <p:nvPr/>
        </p:nvSpPr>
        <p:spPr>
          <a:xfrm rot="5400000">
            <a:off x="6451227" y="2601194"/>
            <a:ext cx="2004740" cy="1743515"/>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2" name="Google Shape;382;p15"/>
          <p:cNvSpPr txBox="1"/>
          <p:nvPr/>
        </p:nvSpPr>
        <p:spPr>
          <a:xfrm>
            <a:off x="6872851" y="28051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600" u="none" cap="none" strike="noStrike">
              <a:solidFill>
                <a:schemeClr val="dk1"/>
              </a:solidFill>
              <a:latin typeface="Calibri"/>
              <a:ea typeface="Calibri"/>
              <a:cs typeface="Calibri"/>
              <a:sym typeface="Calibri"/>
            </a:endParaRPr>
          </a:p>
        </p:txBody>
      </p:sp>
      <p:sp>
        <p:nvSpPr>
          <p:cNvPr id="383" name="Google Shape;383;p15"/>
          <p:cNvSpPr/>
          <p:nvPr/>
        </p:nvSpPr>
        <p:spPr>
          <a:xfrm rot="5400000">
            <a:off x="7347609" y="4181777"/>
            <a:ext cx="2004740" cy="1743515"/>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4" name="Google Shape;384;p15"/>
          <p:cNvSpPr txBox="1"/>
          <p:nvPr/>
        </p:nvSpPr>
        <p:spPr>
          <a:xfrm>
            <a:off x="7769226" y="43857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385" name="Google Shape;385;p15"/>
          <p:cNvSpPr/>
          <p:nvPr/>
        </p:nvSpPr>
        <p:spPr>
          <a:xfrm rot="5400000">
            <a:off x="5522946" y="4180179"/>
            <a:ext cx="2004740" cy="1743515"/>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6" name="Google Shape;386;p15"/>
          <p:cNvSpPr txBox="1"/>
          <p:nvPr/>
        </p:nvSpPr>
        <p:spPr>
          <a:xfrm>
            <a:off x="5944550" y="43841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387" name="Google Shape;387;p15"/>
          <p:cNvSpPr/>
          <p:nvPr/>
        </p:nvSpPr>
        <p:spPr>
          <a:xfrm rot="5400000">
            <a:off x="5523356" y="1047741"/>
            <a:ext cx="2004740" cy="1743515"/>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8" name="Google Shape;388;p15"/>
          <p:cNvSpPr txBox="1"/>
          <p:nvPr/>
        </p:nvSpPr>
        <p:spPr>
          <a:xfrm>
            <a:off x="5944975" y="125172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chemeClr val="dk1"/>
              </a:solidFill>
              <a:latin typeface="Calibri"/>
              <a:ea typeface="Calibri"/>
              <a:cs typeface="Calibri"/>
              <a:sym typeface="Calibri"/>
            </a:endParaRPr>
          </a:p>
        </p:txBody>
      </p:sp>
      <p:sp>
        <p:nvSpPr>
          <p:cNvPr id="389" name="Google Shape;389;p15"/>
          <p:cNvSpPr/>
          <p:nvPr/>
        </p:nvSpPr>
        <p:spPr>
          <a:xfrm rot="5400000">
            <a:off x="8277134" y="2595933"/>
            <a:ext cx="2004740" cy="1743515"/>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0" name="Google Shape;390;p15"/>
          <p:cNvSpPr txBox="1"/>
          <p:nvPr/>
        </p:nvSpPr>
        <p:spPr>
          <a:xfrm>
            <a:off x="8698751" y="279992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600" u="none" cap="none" strike="noStrike">
              <a:solidFill>
                <a:schemeClr val="dk1"/>
              </a:solidFill>
              <a:latin typeface="Calibri"/>
              <a:ea typeface="Calibri"/>
              <a:cs typeface="Calibri"/>
              <a:sym typeface="Calibri"/>
            </a:endParaRPr>
          </a:p>
        </p:txBody>
      </p:sp>
      <p:sp>
        <p:nvSpPr>
          <p:cNvPr id="391" name="Google Shape;391;p15"/>
          <p:cNvSpPr/>
          <p:nvPr/>
        </p:nvSpPr>
        <p:spPr>
          <a:xfrm rot="5400000">
            <a:off x="7347609" y="1041775"/>
            <a:ext cx="2004740" cy="1743515"/>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2" name="Google Shape;392;p15"/>
          <p:cNvSpPr txBox="1"/>
          <p:nvPr/>
        </p:nvSpPr>
        <p:spPr>
          <a:xfrm>
            <a:off x="7769226" y="12457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393" name="Google Shape;393;p15"/>
          <p:cNvSpPr/>
          <p:nvPr/>
        </p:nvSpPr>
        <p:spPr>
          <a:xfrm rot="5400000">
            <a:off x="9184868" y="1041776"/>
            <a:ext cx="2004740" cy="1743515"/>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4" name="Google Shape;394;p15"/>
          <p:cNvSpPr txBox="1"/>
          <p:nvPr/>
        </p:nvSpPr>
        <p:spPr>
          <a:xfrm>
            <a:off x="9606476" y="12457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395" name="Google Shape;395;p15"/>
          <p:cNvSpPr/>
          <p:nvPr/>
        </p:nvSpPr>
        <p:spPr>
          <a:xfrm rot="5400000">
            <a:off x="10099907" y="2592960"/>
            <a:ext cx="2004740" cy="1743515"/>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6" name="Google Shape;396;p15"/>
          <p:cNvSpPr txBox="1"/>
          <p:nvPr/>
        </p:nvSpPr>
        <p:spPr>
          <a:xfrm>
            <a:off x="10521526" y="279695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397" name="Google Shape;397;p15"/>
          <p:cNvSpPr/>
          <p:nvPr/>
        </p:nvSpPr>
        <p:spPr>
          <a:xfrm rot="5400000">
            <a:off x="9170381" y="4181778"/>
            <a:ext cx="2004740" cy="1743515"/>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8" name="Google Shape;398;p15"/>
          <p:cNvSpPr txBox="1"/>
          <p:nvPr/>
        </p:nvSpPr>
        <p:spPr>
          <a:xfrm>
            <a:off x="9592001" y="43857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grpSp>
        <p:nvGrpSpPr>
          <p:cNvPr id="399" name="Google Shape;399;p15"/>
          <p:cNvGrpSpPr/>
          <p:nvPr/>
        </p:nvGrpSpPr>
        <p:grpSpPr>
          <a:xfrm rot="5400000">
            <a:off x="4551052" y="3330282"/>
            <a:ext cx="310008" cy="310008"/>
            <a:chOff x="5608915" y="627534"/>
            <a:chExt cx="501448" cy="501448"/>
          </a:xfrm>
        </p:grpSpPr>
        <p:sp>
          <p:nvSpPr>
            <p:cNvPr id="400" name="Google Shape;400;p15"/>
            <p:cNvSpPr/>
            <p:nvPr/>
          </p:nvSpPr>
          <p:spPr>
            <a:xfrm>
              <a:off x="5608915" y="627534"/>
              <a:ext cx="501448" cy="501448"/>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chemeClr val="lt1"/>
                </a:solidFill>
                <a:latin typeface="Calibri"/>
                <a:ea typeface="Calibri"/>
                <a:cs typeface="Calibri"/>
                <a:sym typeface="Calibri"/>
              </a:endParaRPr>
            </a:p>
          </p:txBody>
        </p:sp>
        <p:sp>
          <p:nvSpPr>
            <p:cNvPr id="401" name="Google Shape;401;p15"/>
            <p:cNvSpPr/>
            <p:nvPr/>
          </p:nvSpPr>
          <p:spPr>
            <a:xfrm>
              <a:off x="5707118" y="743068"/>
              <a:ext cx="305042" cy="226367"/>
            </a:xfrm>
            <a:prstGeom prst="triangle">
              <a:avLst>
                <a:gd fmla="val 50000" name="adj"/>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chemeClr val="lt1"/>
                </a:solidFill>
                <a:latin typeface="Calibri"/>
                <a:ea typeface="Calibri"/>
                <a:cs typeface="Calibri"/>
                <a:sym typeface="Calibri"/>
              </a:endParaRPr>
            </a:p>
          </p:txBody>
        </p:sp>
      </p:grpSp>
      <p:sp>
        <p:nvSpPr>
          <p:cNvPr id="402" name="Google Shape;402;p15"/>
          <p:cNvSpPr txBox="1"/>
          <p:nvPr/>
        </p:nvSpPr>
        <p:spPr>
          <a:xfrm>
            <a:off x="3086245" y="3354759"/>
            <a:ext cx="1161600" cy="9399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fr-FR" sz="2100" u="none" cap="none" strike="noStrike">
                <a:solidFill>
                  <a:srgbClr val="000000"/>
                </a:solidFill>
                <a:latin typeface="Calibri"/>
                <a:ea typeface="Calibri"/>
                <a:cs typeface="Calibri"/>
                <a:sym typeface="Calibri"/>
              </a:rPr>
              <a:t>Accès</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00"/>
              <a:buFont typeface="Arial"/>
              <a:buNone/>
            </a:pPr>
            <a:r>
              <a:rPr b="0" i="0" lang="fr-FR" sz="1300" u="none" cap="none" strike="noStrike">
                <a:solidFill>
                  <a:srgbClr val="000000"/>
                </a:solidFill>
                <a:latin typeface="Calibri"/>
                <a:ea typeface="Calibri"/>
                <a:cs typeface="Calibri"/>
                <a:sym typeface="Calibri"/>
              </a:rPr>
              <a:t>% de personnes ayant accès aux infrastructures  </a:t>
            </a:r>
            <a:endParaRPr b="0" i="0" sz="1400" u="none" cap="none" strike="noStrike">
              <a:solidFill>
                <a:srgbClr val="000000"/>
              </a:solidFill>
              <a:latin typeface="Arial"/>
              <a:ea typeface="Arial"/>
              <a:cs typeface="Arial"/>
              <a:sym typeface="Arial"/>
            </a:endParaRPr>
          </a:p>
        </p:txBody>
      </p:sp>
      <p:sp>
        <p:nvSpPr>
          <p:cNvPr id="403" name="Google Shape;403;p15"/>
          <p:cNvSpPr/>
          <p:nvPr/>
        </p:nvSpPr>
        <p:spPr>
          <a:xfrm>
            <a:off x="3394745" y="2719383"/>
            <a:ext cx="544600" cy="584371"/>
          </a:xfrm>
          <a:custGeom>
            <a:rect b="b" l="l" r="r" t="t"/>
            <a:pathLst>
              <a:path extrusionOk="0" h="567" w="527">
                <a:moveTo>
                  <a:pt x="417" y="263"/>
                </a:moveTo>
                <a:cubicBezTo>
                  <a:pt x="371" y="263"/>
                  <a:pt x="331" y="230"/>
                  <a:pt x="311" y="210"/>
                </a:cubicBezTo>
                <a:cubicBezTo>
                  <a:pt x="284" y="183"/>
                  <a:pt x="267" y="156"/>
                  <a:pt x="261" y="130"/>
                </a:cubicBezTo>
                <a:cubicBezTo>
                  <a:pt x="252" y="95"/>
                  <a:pt x="262" y="63"/>
                  <a:pt x="291" y="34"/>
                </a:cubicBezTo>
                <a:cubicBezTo>
                  <a:pt x="313" y="12"/>
                  <a:pt x="337" y="0"/>
                  <a:pt x="363" y="0"/>
                </a:cubicBezTo>
                <a:cubicBezTo>
                  <a:pt x="396" y="0"/>
                  <a:pt x="431" y="19"/>
                  <a:pt x="467" y="54"/>
                </a:cubicBezTo>
                <a:cubicBezTo>
                  <a:pt x="483" y="70"/>
                  <a:pt x="504" y="96"/>
                  <a:pt x="514" y="126"/>
                </a:cubicBezTo>
                <a:cubicBezTo>
                  <a:pt x="527" y="165"/>
                  <a:pt x="518" y="200"/>
                  <a:pt x="488" y="231"/>
                </a:cubicBezTo>
                <a:cubicBezTo>
                  <a:pt x="466" y="252"/>
                  <a:pt x="443" y="263"/>
                  <a:pt x="417" y="263"/>
                </a:cubicBezTo>
                <a:close/>
                <a:moveTo>
                  <a:pt x="363" y="14"/>
                </a:moveTo>
                <a:cubicBezTo>
                  <a:pt x="341" y="14"/>
                  <a:pt x="320" y="24"/>
                  <a:pt x="301" y="44"/>
                </a:cubicBezTo>
                <a:cubicBezTo>
                  <a:pt x="275" y="69"/>
                  <a:pt x="267" y="97"/>
                  <a:pt x="274" y="127"/>
                </a:cubicBezTo>
                <a:cubicBezTo>
                  <a:pt x="280" y="150"/>
                  <a:pt x="296" y="175"/>
                  <a:pt x="321" y="200"/>
                </a:cubicBezTo>
                <a:cubicBezTo>
                  <a:pt x="340" y="218"/>
                  <a:pt x="376" y="249"/>
                  <a:pt x="417" y="249"/>
                </a:cubicBezTo>
                <a:cubicBezTo>
                  <a:pt x="439" y="249"/>
                  <a:pt x="459" y="239"/>
                  <a:pt x="478" y="221"/>
                </a:cubicBezTo>
                <a:cubicBezTo>
                  <a:pt x="504" y="194"/>
                  <a:pt x="512" y="164"/>
                  <a:pt x="501" y="131"/>
                </a:cubicBezTo>
                <a:cubicBezTo>
                  <a:pt x="491" y="102"/>
                  <a:pt x="469" y="77"/>
                  <a:pt x="457" y="64"/>
                </a:cubicBezTo>
                <a:cubicBezTo>
                  <a:pt x="424" y="31"/>
                  <a:pt x="392" y="14"/>
                  <a:pt x="363" y="14"/>
                </a:cubicBezTo>
                <a:close/>
                <a:moveTo>
                  <a:pt x="12" y="519"/>
                </a:moveTo>
                <a:cubicBezTo>
                  <a:pt x="321" y="210"/>
                  <a:pt x="321" y="210"/>
                  <a:pt x="321" y="210"/>
                </a:cubicBezTo>
                <a:cubicBezTo>
                  <a:pt x="324" y="207"/>
                  <a:pt x="324" y="203"/>
                  <a:pt x="321" y="200"/>
                </a:cubicBezTo>
                <a:cubicBezTo>
                  <a:pt x="319" y="197"/>
                  <a:pt x="314" y="197"/>
                  <a:pt x="311" y="200"/>
                </a:cubicBezTo>
                <a:cubicBezTo>
                  <a:pt x="2" y="509"/>
                  <a:pt x="2" y="509"/>
                  <a:pt x="2" y="509"/>
                </a:cubicBezTo>
                <a:cubicBezTo>
                  <a:pt x="0" y="512"/>
                  <a:pt x="0" y="516"/>
                  <a:pt x="2" y="519"/>
                </a:cubicBezTo>
                <a:cubicBezTo>
                  <a:pt x="4" y="520"/>
                  <a:pt x="6" y="521"/>
                  <a:pt x="7" y="521"/>
                </a:cubicBezTo>
                <a:cubicBezTo>
                  <a:pt x="9" y="521"/>
                  <a:pt x="11" y="520"/>
                  <a:pt x="12" y="519"/>
                </a:cubicBezTo>
                <a:close/>
                <a:moveTo>
                  <a:pt x="98" y="565"/>
                </a:moveTo>
                <a:cubicBezTo>
                  <a:pt x="203" y="460"/>
                  <a:pt x="203" y="460"/>
                  <a:pt x="203" y="460"/>
                </a:cubicBezTo>
                <a:cubicBezTo>
                  <a:pt x="206" y="458"/>
                  <a:pt x="206" y="453"/>
                  <a:pt x="203" y="450"/>
                </a:cubicBezTo>
                <a:cubicBezTo>
                  <a:pt x="137" y="384"/>
                  <a:pt x="137" y="384"/>
                  <a:pt x="137" y="384"/>
                </a:cubicBezTo>
                <a:cubicBezTo>
                  <a:pt x="134" y="382"/>
                  <a:pt x="130" y="382"/>
                  <a:pt x="127" y="384"/>
                </a:cubicBezTo>
                <a:cubicBezTo>
                  <a:pt x="124" y="387"/>
                  <a:pt x="124" y="391"/>
                  <a:pt x="127" y="394"/>
                </a:cubicBezTo>
                <a:cubicBezTo>
                  <a:pt x="188" y="455"/>
                  <a:pt x="188" y="455"/>
                  <a:pt x="188" y="455"/>
                </a:cubicBezTo>
                <a:cubicBezTo>
                  <a:pt x="93" y="550"/>
                  <a:pt x="93" y="550"/>
                  <a:pt x="93" y="550"/>
                </a:cubicBezTo>
                <a:cubicBezTo>
                  <a:pt x="32" y="489"/>
                  <a:pt x="32" y="489"/>
                  <a:pt x="32" y="489"/>
                </a:cubicBezTo>
                <a:cubicBezTo>
                  <a:pt x="30" y="486"/>
                  <a:pt x="25" y="486"/>
                  <a:pt x="22" y="489"/>
                </a:cubicBezTo>
                <a:cubicBezTo>
                  <a:pt x="20" y="492"/>
                  <a:pt x="20" y="496"/>
                  <a:pt x="22" y="499"/>
                </a:cubicBezTo>
                <a:cubicBezTo>
                  <a:pt x="88" y="565"/>
                  <a:pt x="88" y="565"/>
                  <a:pt x="88" y="565"/>
                </a:cubicBezTo>
                <a:cubicBezTo>
                  <a:pt x="90" y="566"/>
                  <a:pt x="92" y="567"/>
                  <a:pt x="93" y="567"/>
                </a:cubicBezTo>
                <a:cubicBezTo>
                  <a:pt x="95" y="567"/>
                  <a:pt x="97" y="566"/>
                  <a:pt x="98" y="565"/>
                </a:cubicBezTo>
                <a:close/>
              </a:path>
            </a:pathLst>
          </a:custGeom>
          <a:solidFill>
            <a:srgbClr val="000000"/>
          </a:solidFill>
          <a:ln cap="flat" cmpd="sng" w="952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04" name="Google Shape;404;p15"/>
          <p:cNvSpPr txBox="1"/>
          <p:nvPr/>
        </p:nvSpPr>
        <p:spPr>
          <a:xfrm>
            <a:off x="4965043" y="3345501"/>
            <a:ext cx="1161600" cy="8349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fr-FR" sz="2100" u="none" cap="none" strike="noStrike">
                <a:solidFill>
                  <a:srgbClr val="FFFFFF"/>
                </a:solidFill>
                <a:latin typeface="Calibri"/>
                <a:ea typeface="Calibri"/>
                <a:cs typeface="Calibri"/>
                <a:sym typeface="Calibri"/>
              </a:rPr>
              <a:t>Exposition</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00"/>
              <a:buFont typeface="Arial"/>
              <a:buNone/>
            </a:pPr>
            <a:r>
              <a:rPr b="0" i="0" lang="fr-FR" sz="1300" u="none" cap="none" strike="noStrike">
                <a:solidFill>
                  <a:srgbClr val="FFFFFF"/>
                </a:solidFill>
                <a:latin typeface="Calibri"/>
                <a:ea typeface="Calibri"/>
                <a:cs typeface="Calibri"/>
                <a:sym typeface="Calibri"/>
              </a:rPr>
              <a:t>% ayant entendu ou vu des messages</a:t>
            </a:r>
            <a:endParaRPr b="0" i="0" sz="1400" u="none" cap="none" strike="noStrike">
              <a:solidFill>
                <a:srgbClr val="000000"/>
              </a:solidFill>
              <a:latin typeface="Arial"/>
              <a:ea typeface="Arial"/>
              <a:cs typeface="Arial"/>
              <a:sym typeface="Arial"/>
            </a:endParaRPr>
          </a:p>
        </p:txBody>
      </p:sp>
      <p:pic>
        <p:nvPicPr>
          <p:cNvPr id="405" name="Google Shape;405;p15"/>
          <p:cNvPicPr preferRelativeResize="0"/>
          <p:nvPr/>
        </p:nvPicPr>
        <p:blipFill rotWithShape="1">
          <a:blip r:embed="rId3">
            <a:alphaModFix/>
          </a:blip>
          <a:srcRect b="0" l="0" r="0" t="0"/>
          <a:stretch/>
        </p:blipFill>
        <p:spPr>
          <a:xfrm>
            <a:off x="5192465" y="2762128"/>
            <a:ext cx="706756" cy="498882"/>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99"/>
                                        </p:tgtEl>
                                        <p:attrNameLst>
                                          <p:attrName>style.visibility</p:attrName>
                                        </p:attrNameLst>
                                      </p:cBhvr>
                                      <p:to>
                                        <p:strVal val="visible"/>
                                      </p:to>
                                    </p:set>
                                    <p:animEffect filter="fade" transition="in">
                                      <p:cBhvr>
                                        <p:cTn dur="200"/>
                                        <p:tgtEl>
                                          <p:spTgt spid="39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9" name="Shape 409"/>
        <p:cNvGrpSpPr/>
        <p:nvPr/>
      </p:nvGrpSpPr>
      <p:grpSpPr>
        <a:xfrm>
          <a:off x="0" y="0"/>
          <a:ext cx="0" cy="0"/>
          <a:chOff x="0" y="0"/>
          <a:chExt cx="0" cy="0"/>
        </a:xfrm>
      </p:grpSpPr>
      <p:pic>
        <p:nvPicPr>
          <p:cNvPr id="410" name="Google Shape;410;p16"/>
          <p:cNvPicPr preferRelativeResize="0"/>
          <p:nvPr/>
        </p:nvPicPr>
        <p:blipFill rotWithShape="1">
          <a:blip r:embed="rId3">
            <a:alphaModFix/>
          </a:blip>
          <a:srcRect b="0" l="0" r="0" t="0"/>
          <a:stretch/>
        </p:blipFill>
        <p:spPr>
          <a:xfrm>
            <a:off x="5234875" y="2676208"/>
            <a:ext cx="706755" cy="498883"/>
          </a:xfrm>
          <a:prstGeom prst="rect">
            <a:avLst/>
          </a:prstGeom>
          <a:noFill/>
          <a:ln>
            <a:noFill/>
          </a:ln>
        </p:spPr>
      </p:pic>
      <p:sp>
        <p:nvSpPr>
          <p:cNvPr id="411" name="Google Shape;411;p16"/>
          <p:cNvSpPr/>
          <p:nvPr/>
        </p:nvSpPr>
        <p:spPr>
          <a:xfrm rot="5400000">
            <a:off x="2765966" y="2388005"/>
            <a:ext cx="2004740" cy="1743515"/>
          </a:xfrm>
          <a:prstGeom prst="hexagon">
            <a:avLst>
              <a:gd fmla="val 28802" name="adj"/>
              <a:gd fmla="val 115470" name="vf"/>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2" name="Google Shape;412;p16"/>
          <p:cNvSpPr/>
          <p:nvPr/>
        </p:nvSpPr>
        <p:spPr>
          <a:xfrm rot="5400000">
            <a:off x="13337" y="903935"/>
            <a:ext cx="2004740" cy="1743515"/>
          </a:xfrm>
          <a:prstGeom prst="hexagon">
            <a:avLst>
              <a:gd fmla="val 28802" name="adj"/>
              <a:gd fmla="val 115470" name="vf"/>
            </a:avLst>
          </a:prstGeom>
          <a:no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3" name="Google Shape;413;p16"/>
          <p:cNvSpPr txBox="1"/>
          <p:nvPr/>
        </p:nvSpPr>
        <p:spPr>
          <a:xfrm>
            <a:off x="434950" y="110792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414" name="Google Shape;414;p16"/>
          <p:cNvSpPr/>
          <p:nvPr/>
        </p:nvSpPr>
        <p:spPr>
          <a:xfrm rot="5400000">
            <a:off x="13337" y="4037972"/>
            <a:ext cx="2004740" cy="1743515"/>
          </a:xfrm>
          <a:prstGeom prst="hexagon">
            <a:avLst>
              <a:gd fmla="val 28802" name="adj"/>
              <a:gd fmla="val 115470" name="vf"/>
            </a:avLst>
          </a:prstGeom>
          <a:no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5" name="Google Shape;415;p16"/>
          <p:cNvSpPr txBox="1"/>
          <p:nvPr/>
        </p:nvSpPr>
        <p:spPr>
          <a:xfrm>
            <a:off x="434950" y="424195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200"/>
              <a:buFont typeface="Arial"/>
              <a:buNone/>
            </a:pPr>
            <a:r>
              <a:rPr b="0" i="0" lang="fr-FR" sz="12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416" name="Google Shape;416;p16"/>
          <p:cNvSpPr/>
          <p:nvPr/>
        </p:nvSpPr>
        <p:spPr>
          <a:xfrm rot="5400000">
            <a:off x="1846595" y="4036373"/>
            <a:ext cx="2004740" cy="1743515"/>
          </a:xfrm>
          <a:prstGeom prst="hexagon">
            <a:avLst>
              <a:gd fmla="val 28802" name="adj"/>
              <a:gd fmla="val 115470" name="vf"/>
            </a:avLst>
          </a:prstGeom>
          <a:no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7" name="Google Shape;417;p16"/>
          <p:cNvSpPr txBox="1"/>
          <p:nvPr/>
        </p:nvSpPr>
        <p:spPr>
          <a:xfrm>
            <a:off x="2268200" y="424035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highlight>
                  <a:srgbClr val="000000"/>
                </a:highlight>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418" name="Google Shape;418;p16"/>
          <p:cNvSpPr/>
          <p:nvPr/>
        </p:nvSpPr>
        <p:spPr>
          <a:xfrm rot="5400000">
            <a:off x="941272" y="2457389"/>
            <a:ext cx="2004740" cy="1743515"/>
          </a:xfrm>
          <a:prstGeom prst="hexagon">
            <a:avLst>
              <a:gd fmla="val 28802" name="adj"/>
              <a:gd fmla="val 115470" name="vf"/>
            </a:avLst>
          </a:prstGeom>
          <a:no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9" name="Google Shape;419;p16"/>
          <p:cNvSpPr txBox="1"/>
          <p:nvPr/>
        </p:nvSpPr>
        <p:spPr>
          <a:xfrm>
            <a:off x="1362875" y="26613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420" name="Google Shape;420;p16"/>
          <p:cNvSpPr/>
          <p:nvPr/>
        </p:nvSpPr>
        <p:spPr>
          <a:xfrm rot="5400000">
            <a:off x="1846594" y="903935"/>
            <a:ext cx="2004740" cy="1743515"/>
          </a:xfrm>
          <a:prstGeom prst="hexagon">
            <a:avLst>
              <a:gd fmla="val 28802" name="adj"/>
              <a:gd fmla="val 115470" name="vf"/>
            </a:avLst>
          </a:prstGeom>
          <a:no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1" name="Google Shape;421;p16"/>
          <p:cNvSpPr txBox="1"/>
          <p:nvPr/>
        </p:nvSpPr>
        <p:spPr>
          <a:xfrm>
            <a:off x="2268200" y="110792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chemeClr val="dk1"/>
              </a:solidFill>
              <a:latin typeface="Calibri"/>
              <a:ea typeface="Calibri"/>
              <a:cs typeface="Calibri"/>
              <a:sym typeface="Calibri"/>
            </a:endParaRPr>
          </a:p>
        </p:txBody>
      </p:sp>
      <p:sp>
        <p:nvSpPr>
          <p:cNvPr id="422" name="Google Shape;422;p16"/>
          <p:cNvSpPr/>
          <p:nvPr/>
        </p:nvSpPr>
        <p:spPr>
          <a:xfrm rot="5400000">
            <a:off x="4598893" y="2462649"/>
            <a:ext cx="2004740" cy="1743515"/>
          </a:xfrm>
          <a:prstGeom prst="hexagon">
            <a:avLst>
              <a:gd fmla="val 28802" name="adj"/>
              <a:gd fmla="val 115470" name="vf"/>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3" name="Google Shape;423;p16"/>
          <p:cNvSpPr/>
          <p:nvPr/>
        </p:nvSpPr>
        <p:spPr>
          <a:xfrm rot="5400000">
            <a:off x="7375816" y="4043232"/>
            <a:ext cx="2004740" cy="1743515"/>
          </a:xfrm>
          <a:prstGeom prst="hexagon">
            <a:avLst>
              <a:gd fmla="val 28802" name="adj"/>
              <a:gd fmla="val 115470" name="vf"/>
            </a:avLst>
          </a:prstGeom>
          <a:noFill/>
          <a:ln cap="flat" cmpd="sng" w="12700">
            <a:solidFill>
              <a:schemeClr val="accent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4" name="Google Shape;424;p16"/>
          <p:cNvSpPr txBox="1"/>
          <p:nvPr/>
        </p:nvSpPr>
        <p:spPr>
          <a:xfrm>
            <a:off x="7797426" y="424722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425" name="Google Shape;425;p16"/>
          <p:cNvSpPr/>
          <p:nvPr/>
        </p:nvSpPr>
        <p:spPr>
          <a:xfrm rot="5400000">
            <a:off x="5551477" y="4041633"/>
            <a:ext cx="2004740" cy="1743515"/>
          </a:xfrm>
          <a:prstGeom prst="hexagon">
            <a:avLst>
              <a:gd fmla="val 28802" name="adj"/>
              <a:gd fmla="val 115470" name="vf"/>
            </a:avLst>
          </a:prstGeom>
          <a:noFill/>
          <a:ln cap="flat" cmpd="sng" w="12700">
            <a:solidFill>
              <a:schemeClr val="accent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6" name="Google Shape;426;p16"/>
          <p:cNvSpPr txBox="1"/>
          <p:nvPr/>
        </p:nvSpPr>
        <p:spPr>
          <a:xfrm>
            <a:off x="5973100" y="424562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highlight>
                  <a:srgbClr val="000000"/>
                </a:highlight>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427" name="Google Shape;427;p16"/>
          <p:cNvSpPr/>
          <p:nvPr/>
        </p:nvSpPr>
        <p:spPr>
          <a:xfrm rot="5400000">
            <a:off x="5551476" y="909195"/>
            <a:ext cx="2004740" cy="1743515"/>
          </a:xfrm>
          <a:prstGeom prst="hexagon">
            <a:avLst>
              <a:gd fmla="val 28802" name="adj"/>
              <a:gd fmla="val 115470" name="vf"/>
            </a:avLst>
          </a:prstGeom>
          <a:noFill/>
          <a:ln cap="flat" cmpd="sng" w="12700">
            <a:solidFill>
              <a:schemeClr val="accent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8" name="Google Shape;428;p16"/>
          <p:cNvSpPr txBox="1"/>
          <p:nvPr/>
        </p:nvSpPr>
        <p:spPr>
          <a:xfrm>
            <a:off x="5973100" y="111317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429" name="Google Shape;429;p16"/>
          <p:cNvSpPr/>
          <p:nvPr/>
        </p:nvSpPr>
        <p:spPr>
          <a:xfrm rot="5400000">
            <a:off x="7375816" y="903230"/>
            <a:ext cx="2004740" cy="1743515"/>
          </a:xfrm>
          <a:prstGeom prst="hexagon">
            <a:avLst>
              <a:gd fmla="val 28802" name="adj"/>
              <a:gd fmla="val 115470" name="vf"/>
            </a:avLst>
          </a:prstGeom>
          <a:noFill/>
          <a:ln cap="flat" cmpd="sng" w="12700">
            <a:solidFill>
              <a:schemeClr val="accent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0" name="Google Shape;430;p16"/>
          <p:cNvSpPr txBox="1"/>
          <p:nvPr/>
        </p:nvSpPr>
        <p:spPr>
          <a:xfrm>
            <a:off x="7797426" y="110722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431" name="Google Shape;431;p16"/>
          <p:cNvSpPr/>
          <p:nvPr/>
        </p:nvSpPr>
        <p:spPr>
          <a:xfrm rot="5400000">
            <a:off x="9213075" y="903231"/>
            <a:ext cx="2004740" cy="1743515"/>
          </a:xfrm>
          <a:prstGeom prst="hexagon">
            <a:avLst>
              <a:gd fmla="val 28802" name="adj"/>
              <a:gd fmla="val 115470" name="vf"/>
            </a:avLst>
          </a:prstGeom>
          <a:noFill/>
          <a:ln cap="flat" cmpd="sng" w="12700">
            <a:solidFill>
              <a:schemeClr val="accent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2" name="Google Shape;432;p16"/>
          <p:cNvSpPr txBox="1"/>
          <p:nvPr/>
        </p:nvSpPr>
        <p:spPr>
          <a:xfrm>
            <a:off x="9634701" y="110722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433" name="Google Shape;433;p16"/>
          <p:cNvSpPr/>
          <p:nvPr/>
        </p:nvSpPr>
        <p:spPr>
          <a:xfrm rot="5400000">
            <a:off x="10128114" y="2454415"/>
            <a:ext cx="2004740" cy="1743515"/>
          </a:xfrm>
          <a:prstGeom prst="hexagon">
            <a:avLst>
              <a:gd fmla="val 28802" name="adj"/>
              <a:gd fmla="val 115470" name="vf"/>
            </a:avLst>
          </a:prstGeom>
          <a:noFill/>
          <a:ln cap="flat" cmpd="sng" w="12700">
            <a:solidFill>
              <a:schemeClr val="accent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4" name="Google Shape;434;p16"/>
          <p:cNvSpPr txBox="1"/>
          <p:nvPr/>
        </p:nvSpPr>
        <p:spPr>
          <a:xfrm>
            <a:off x="10549726" y="2658402"/>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435" name="Google Shape;435;p16"/>
          <p:cNvSpPr/>
          <p:nvPr/>
        </p:nvSpPr>
        <p:spPr>
          <a:xfrm rot="5400000">
            <a:off x="9198588" y="4043233"/>
            <a:ext cx="2004740" cy="1743515"/>
          </a:xfrm>
          <a:prstGeom prst="hexagon">
            <a:avLst>
              <a:gd fmla="val 28802" name="adj"/>
              <a:gd fmla="val 115470" name="vf"/>
            </a:avLst>
          </a:prstGeom>
          <a:noFill/>
          <a:ln cap="flat" cmpd="sng" w="12700">
            <a:solidFill>
              <a:schemeClr val="accent4"/>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6" name="Google Shape;436;p16"/>
          <p:cNvSpPr txBox="1"/>
          <p:nvPr/>
        </p:nvSpPr>
        <p:spPr>
          <a:xfrm>
            <a:off x="9620201" y="4247227"/>
            <a:ext cx="1161489" cy="1335511"/>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333" u="none" cap="none" strike="noStrike">
              <a:solidFill>
                <a:schemeClr val="dk1"/>
              </a:solidFill>
              <a:latin typeface="Calibri"/>
              <a:ea typeface="Calibri"/>
              <a:cs typeface="Calibri"/>
              <a:sym typeface="Calibri"/>
            </a:endParaRPr>
          </a:p>
        </p:txBody>
      </p:sp>
      <p:sp>
        <p:nvSpPr>
          <p:cNvPr id="437" name="Google Shape;437;p16"/>
          <p:cNvSpPr/>
          <p:nvPr/>
        </p:nvSpPr>
        <p:spPr>
          <a:xfrm rot="5400000">
            <a:off x="6462358" y="2473198"/>
            <a:ext cx="2004740" cy="1743515"/>
          </a:xfrm>
          <a:prstGeom prst="hexagon">
            <a:avLst>
              <a:gd fmla="val 28802" name="adj"/>
              <a:gd fmla="val 115470" name="vf"/>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8" name="Google Shape;438;p16"/>
          <p:cNvSpPr/>
          <p:nvPr/>
        </p:nvSpPr>
        <p:spPr>
          <a:xfrm rot="5400000">
            <a:off x="8287202" y="2473198"/>
            <a:ext cx="2004740" cy="1743515"/>
          </a:xfrm>
          <a:prstGeom prst="hexagon">
            <a:avLst>
              <a:gd fmla="val 28802" name="adj"/>
              <a:gd fmla="val 115470" name="vf"/>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439" name="Google Shape;439;p16"/>
          <p:cNvGrpSpPr/>
          <p:nvPr/>
        </p:nvGrpSpPr>
        <p:grpSpPr>
          <a:xfrm rot="5400000">
            <a:off x="4530274" y="3278825"/>
            <a:ext cx="310008" cy="310008"/>
            <a:chOff x="5608915" y="627534"/>
            <a:chExt cx="501448" cy="501448"/>
          </a:xfrm>
        </p:grpSpPr>
        <p:sp>
          <p:nvSpPr>
            <p:cNvPr id="440" name="Google Shape;440;p16"/>
            <p:cNvSpPr/>
            <p:nvPr/>
          </p:nvSpPr>
          <p:spPr>
            <a:xfrm>
              <a:off x="5608915" y="627534"/>
              <a:ext cx="501448" cy="501448"/>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chemeClr val="lt1"/>
                </a:solidFill>
                <a:latin typeface="Calibri"/>
                <a:ea typeface="Calibri"/>
                <a:cs typeface="Calibri"/>
                <a:sym typeface="Calibri"/>
              </a:endParaRPr>
            </a:p>
          </p:txBody>
        </p:sp>
        <p:sp>
          <p:nvSpPr>
            <p:cNvPr id="441" name="Google Shape;441;p16"/>
            <p:cNvSpPr/>
            <p:nvPr/>
          </p:nvSpPr>
          <p:spPr>
            <a:xfrm>
              <a:off x="5707118" y="743068"/>
              <a:ext cx="305042" cy="226367"/>
            </a:xfrm>
            <a:prstGeom prst="triangle">
              <a:avLst>
                <a:gd fmla="val 50000" name="adj"/>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200"/>
                <a:buFont typeface="Arial"/>
                <a:buNone/>
              </a:pPr>
              <a:r>
                <a:t/>
              </a:r>
              <a:endParaRPr b="1" i="0" sz="3200" u="none" cap="none" strike="noStrike">
                <a:solidFill>
                  <a:schemeClr val="lt1"/>
                </a:solidFill>
                <a:latin typeface="Calibri"/>
                <a:ea typeface="Calibri"/>
                <a:cs typeface="Calibri"/>
                <a:sym typeface="Calibri"/>
              </a:endParaRPr>
            </a:p>
          </p:txBody>
        </p:sp>
      </p:grpSp>
      <p:sp>
        <p:nvSpPr>
          <p:cNvPr id="442" name="Google Shape;442;p16"/>
          <p:cNvSpPr txBox="1"/>
          <p:nvPr/>
        </p:nvSpPr>
        <p:spPr>
          <a:xfrm>
            <a:off x="2966216" y="3305792"/>
            <a:ext cx="158044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000"/>
              <a:buFont typeface="Arial"/>
              <a:buNone/>
            </a:pPr>
            <a:r>
              <a:rPr b="0" i="0" lang="fr-FR" sz="2000" u="none" cap="none" strike="noStrike">
                <a:solidFill>
                  <a:srgbClr val="FFFFFF"/>
                </a:solidFill>
                <a:latin typeface="Calibri"/>
                <a:ea typeface="Calibri"/>
                <a:cs typeface="Calibri"/>
                <a:sym typeface="Calibri"/>
              </a:rPr>
              <a:t>Connaissances</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200"/>
              <a:buFont typeface="Arial"/>
              <a:buNone/>
            </a:pPr>
            <a:r>
              <a:rPr b="1" i="0" lang="fr-FR" sz="1200" u="none" cap="none" strike="noStrike">
                <a:solidFill>
                  <a:srgbClr val="FFFFFF"/>
                </a:solidFill>
                <a:latin typeface="Calibri"/>
                <a:ea typeface="Calibri"/>
                <a:cs typeface="Calibri"/>
                <a:sym typeface="Calibri"/>
              </a:rPr>
              <a:t>% de personnes ayant des connaissances correctes</a:t>
            </a:r>
            <a:endParaRPr b="0" i="0" sz="1333" u="none" cap="none" strike="noStrike">
              <a:solidFill>
                <a:srgbClr val="FFFFFF"/>
              </a:solidFill>
              <a:latin typeface="Calibri"/>
              <a:ea typeface="Calibri"/>
              <a:cs typeface="Calibri"/>
              <a:sym typeface="Calibri"/>
            </a:endParaRPr>
          </a:p>
        </p:txBody>
      </p:sp>
      <p:sp>
        <p:nvSpPr>
          <p:cNvPr id="443" name="Google Shape;443;p16"/>
          <p:cNvSpPr txBox="1"/>
          <p:nvPr/>
        </p:nvSpPr>
        <p:spPr>
          <a:xfrm>
            <a:off x="5028750" y="337255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fr-FR" sz="2100" u="none" cap="none" strike="noStrike">
                <a:solidFill>
                  <a:srgbClr val="FFFFFF"/>
                </a:solidFill>
                <a:latin typeface="Calibri"/>
                <a:ea typeface="Calibri"/>
                <a:cs typeface="Calibri"/>
                <a:sym typeface="Calibri"/>
              </a:rPr>
              <a:t>Attitudes</a:t>
            </a:r>
            <a:endParaRPr b="0" i="0" sz="1400" u="none" cap="none" strike="noStrike">
              <a:solidFill>
                <a:srgbClr val="000000"/>
              </a:solidFill>
              <a:latin typeface="Arial"/>
              <a:ea typeface="Arial"/>
              <a:cs typeface="Arial"/>
              <a:sym typeface="Arial"/>
            </a:endParaRPr>
          </a:p>
        </p:txBody>
      </p:sp>
      <p:grpSp>
        <p:nvGrpSpPr>
          <p:cNvPr id="444" name="Google Shape;444;p16"/>
          <p:cNvGrpSpPr/>
          <p:nvPr/>
        </p:nvGrpSpPr>
        <p:grpSpPr>
          <a:xfrm>
            <a:off x="3572773" y="2669795"/>
            <a:ext cx="390416" cy="644073"/>
            <a:chOff x="6531329" y="2691707"/>
            <a:chExt cx="444716" cy="733318"/>
          </a:xfrm>
        </p:grpSpPr>
        <p:sp>
          <p:nvSpPr>
            <p:cNvPr id="445" name="Google Shape;445;p16"/>
            <p:cNvSpPr/>
            <p:nvPr/>
          </p:nvSpPr>
          <p:spPr>
            <a:xfrm>
              <a:off x="6652002" y="3283678"/>
              <a:ext cx="203371" cy="52742"/>
            </a:xfrm>
            <a:custGeom>
              <a:rect b="b" l="l" r="r" t="t"/>
              <a:pathLst>
                <a:path extrusionOk="0" h="52" w="204">
                  <a:moveTo>
                    <a:pt x="177" y="0"/>
                  </a:moveTo>
                  <a:cubicBezTo>
                    <a:pt x="26" y="0"/>
                    <a:pt x="26" y="0"/>
                    <a:pt x="26" y="0"/>
                  </a:cubicBezTo>
                  <a:cubicBezTo>
                    <a:pt x="12" y="0"/>
                    <a:pt x="0" y="12"/>
                    <a:pt x="0" y="26"/>
                  </a:cubicBezTo>
                  <a:cubicBezTo>
                    <a:pt x="0" y="41"/>
                    <a:pt x="12" y="53"/>
                    <a:pt x="26" y="53"/>
                  </a:cubicBezTo>
                  <a:cubicBezTo>
                    <a:pt x="177" y="53"/>
                    <a:pt x="177" y="53"/>
                    <a:pt x="177" y="53"/>
                  </a:cubicBezTo>
                  <a:cubicBezTo>
                    <a:pt x="192" y="53"/>
                    <a:pt x="204" y="41"/>
                    <a:pt x="204" y="26"/>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446" name="Google Shape;446;p16"/>
            <p:cNvSpPr/>
            <p:nvPr/>
          </p:nvSpPr>
          <p:spPr>
            <a:xfrm>
              <a:off x="6652002" y="3336419"/>
              <a:ext cx="203371" cy="54007"/>
            </a:xfrm>
            <a:custGeom>
              <a:rect b="b" l="l" r="r" t="t"/>
              <a:pathLst>
                <a:path extrusionOk="0" h="54" w="204">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447" name="Google Shape;447;p16"/>
            <p:cNvSpPr/>
            <p:nvPr/>
          </p:nvSpPr>
          <p:spPr>
            <a:xfrm>
              <a:off x="6687866" y="3390427"/>
              <a:ext cx="131643" cy="34598"/>
            </a:xfrm>
            <a:custGeom>
              <a:rect b="b" l="l" r="r" t="t"/>
              <a:pathLst>
                <a:path extrusionOk="0" h="35" w="132">
                  <a:moveTo>
                    <a:pt x="0" y="0"/>
                  </a:moveTo>
                  <a:cubicBezTo>
                    <a:pt x="0" y="19"/>
                    <a:pt x="29" y="35"/>
                    <a:pt x="66" y="35"/>
                  </a:cubicBezTo>
                  <a:cubicBezTo>
                    <a:pt x="102" y="35"/>
                    <a:pt x="132" y="19"/>
                    <a:pt x="132" y="0"/>
                  </a:cubicBezTo>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448" name="Google Shape;448;p16"/>
            <p:cNvSpPr/>
            <p:nvPr/>
          </p:nvSpPr>
          <p:spPr>
            <a:xfrm>
              <a:off x="6531329" y="2691707"/>
              <a:ext cx="444716" cy="537964"/>
            </a:xfrm>
            <a:custGeom>
              <a:rect b="b" l="l" r="r" t="t"/>
              <a:pathLst>
                <a:path extrusionOk="0" h="540" w="446">
                  <a:moveTo>
                    <a:pt x="223" y="0"/>
                  </a:moveTo>
                  <a:cubicBezTo>
                    <a:pt x="99" y="0"/>
                    <a:pt x="0" y="100"/>
                    <a:pt x="0" y="223"/>
                  </a:cubicBezTo>
                  <a:cubicBezTo>
                    <a:pt x="0" y="284"/>
                    <a:pt x="22" y="339"/>
                    <a:pt x="62" y="379"/>
                  </a:cubicBezTo>
                  <a:cubicBezTo>
                    <a:pt x="83" y="399"/>
                    <a:pt x="94" y="415"/>
                    <a:pt x="94" y="440"/>
                  </a:cubicBezTo>
                  <a:cubicBezTo>
                    <a:pt x="94" y="466"/>
                    <a:pt x="94" y="484"/>
                    <a:pt x="94" y="484"/>
                  </a:cubicBezTo>
                  <a:cubicBezTo>
                    <a:pt x="94" y="515"/>
                    <a:pt x="119" y="540"/>
                    <a:pt x="150" y="540"/>
                  </a:cubicBezTo>
                  <a:cubicBezTo>
                    <a:pt x="296" y="540"/>
                    <a:pt x="296" y="540"/>
                    <a:pt x="296" y="540"/>
                  </a:cubicBezTo>
                  <a:cubicBezTo>
                    <a:pt x="327" y="540"/>
                    <a:pt x="352" y="515"/>
                    <a:pt x="352" y="484"/>
                  </a:cubicBezTo>
                  <a:cubicBezTo>
                    <a:pt x="352" y="484"/>
                    <a:pt x="352" y="466"/>
                    <a:pt x="352" y="440"/>
                  </a:cubicBezTo>
                  <a:cubicBezTo>
                    <a:pt x="352" y="415"/>
                    <a:pt x="362" y="399"/>
                    <a:pt x="383" y="379"/>
                  </a:cubicBezTo>
                  <a:cubicBezTo>
                    <a:pt x="423" y="339"/>
                    <a:pt x="446" y="284"/>
                    <a:pt x="446" y="223"/>
                  </a:cubicBezTo>
                  <a:cubicBezTo>
                    <a:pt x="446" y="100"/>
                    <a:pt x="347" y="0"/>
                    <a:pt x="223"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449" name="Google Shape;449;p16"/>
            <p:cNvSpPr/>
            <p:nvPr/>
          </p:nvSpPr>
          <p:spPr>
            <a:xfrm>
              <a:off x="6652002" y="3229670"/>
              <a:ext cx="203371" cy="54007"/>
            </a:xfrm>
            <a:custGeom>
              <a:rect b="b" l="l" r="r" t="t"/>
              <a:pathLst>
                <a:path extrusionOk="0" h="54" w="204">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grpSp>
      <p:grpSp>
        <p:nvGrpSpPr>
          <p:cNvPr id="450" name="Google Shape;450;p16"/>
          <p:cNvGrpSpPr/>
          <p:nvPr/>
        </p:nvGrpSpPr>
        <p:grpSpPr>
          <a:xfrm>
            <a:off x="5146634" y="2648839"/>
            <a:ext cx="909257" cy="685984"/>
            <a:chOff x="1001712" y="1679575"/>
            <a:chExt cx="1428751" cy="1077913"/>
          </a:xfrm>
        </p:grpSpPr>
        <p:sp>
          <p:nvSpPr>
            <p:cNvPr id="451" name="Google Shape;451;p16"/>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52" name="Google Shape;452;p16"/>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53" name="Google Shape;453;p16"/>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54" name="Google Shape;454;p16"/>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55" name="Google Shape;455;p16"/>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56" name="Google Shape;456;p16"/>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57" name="Google Shape;457;p16"/>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58" name="Google Shape;458;p16"/>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59" name="Google Shape;459;p16"/>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sp>
        <p:nvSpPr>
          <p:cNvPr id="460" name="Google Shape;460;p16"/>
          <p:cNvSpPr txBox="1"/>
          <p:nvPr/>
        </p:nvSpPr>
        <p:spPr>
          <a:xfrm>
            <a:off x="6892215" y="337255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fr-FR" sz="2100" u="none" cap="none" strike="noStrike">
                <a:solidFill>
                  <a:srgbClr val="FFFFFF"/>
                </a:solidFill>
                <a:latin typeface="Calibri"/>
                <a:ea typeface="Calibri"/>
                <a:cs typeface="Calibri"/>
                <a:sym typeface="Calibri"/>
              </a:rPr>
              <a:t>Efficacité</a:t>
            </a:r>
            <a:endParaRPr b="0" i="0" sz="1400" u="none" cap="none" strike="noStrike">
              <a:solidFill>
                <a:srgbClr val="000000"/>
              </a:solidFill>
              <a:latin typeface="Arial"/>
              <a:ea typeface="Arial"/>
              <a:cs typeface="Arial"/>
              <a:sym typeface="Arial"/>
            </a:endParaRPr>
          </a:p>
        </p:txBody>
      </p:sp>
      <p:sp>
        <p:nvSpPr>
          <p:cNvPr id="461" name="Google Shape;461;p16"/>
          <p:cNvSpPr txBox="1"/>
          <p:nvPr/>
        </p:nvSpPr>
        <p:spPr>
          <a:xfrm>
            <a:off x="8717060" y="3372552"/>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fr-FR" sz="2100" u="none" cap="none" strike="noStrike">
                <a:solidFill>
                  <a:srgbClr val="FFFFFF"/>
                </a:solidFill>
                <a:latin typeface="Calibri"/>
                <a:ea typeface="Calibri"/>
                <a:cs typeface="Calibri"/>
                <a:sym typeface="Calibri"/>
              </a:rPr>
              <a:t>Normes sociales</a:t>
            </a:r>
            <a:endParaRPr b="0" i="0" sz="1400" u="none" cap="none" strike="noStrike">
              <a:solidFill>
                <a:srgbClr val="000000"/>
              </a:solidFill>
              <a:latin typeface="Arial"/>
              <a:ea typeface="Arial"/>
              <a:cs typeface="Arial"/>
              <a:sym typeface="Arial"/>
            </a:endParaRPr>
          </a:p>
        </p:txBody>
      </p:sp>
      <p:grpSp>
        <p:nvGrpSpPr>
          <p:cNvPr id="462" name="Google Shape;462;p16"/>
          <p:cNvGrpSpPr/>
          <p:nvPr/>
        </p:nvGrpSpPr>
        <p:grpSpPr>
          <a:xfrm>
            <a:off x="7010099" y="2648839"/>
            <a:ext cx="909257" cy="685984"/>
            <a:chOff x="1001712" y="1679575"/>
            <a:chExt cx="1428751" cy="1077913"/>
          </a:xfrm>
        </p:grpSpPr>
        <p:sp>
          <p:nvSpPr>
            <p:cNvPr id="463" name="Google Shape;463;p16"/>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64" name="Google Shape;464;p16"/>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65" name="Google Shape;465;p16"/>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66" name="Google Shape;466;p16"/>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67" name="Google Shape;467;p16"/>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68" name="Google Shape;468;p16"/>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69" name="Google Shape;469;p16"/>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70" name="Google Shape;470;p16"/>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71" name="Google Shape;471;p16"/>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grpSp>
        <p:nvGrpSpPr>
          <p:cNvPr id="472" name="Google Shape;472;p16"/>
          <p:cNvGrpSpPr/>
          <p:nvPr/>
        </p:nvGrpSpPr>
        <p:grpSpPr>
          <a:xfrm>
            <a:off x="8834944" y="2648839"/>
            <a:ext cx="909257" cy="685984"/>
            <a:chOff x="1001712" y="1679575"/>
            <a:chExt cx="1428751" cy="1077913"/>
          </a:xfrm>
        </p:grpSpPr>
        <p:sp>
          <p:nvSpPr>
            <p:cNvPr id="473" name="Google Shape;473;p16"/>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74" name="Google Shape;474;p16"/>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75" name="Google Shape;475;p16"/>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76" name="Google Shape;476;p16"/>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77" name="Google Shape;477;p16"/>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78" name="Google Shape;478;p16"/>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79" name="Google Shape;479;p16"/>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80" name="Google Shape;480;p16"/>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481" name="Google Shape;481;p16"/>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439"/>
                                        </p:tgtEl>
                                        <p:attrNameLst>
                                          <p:attrName>style.visibility</p:attrName>
                                        </p:attrNameLst>
                                      </p:cBhvr>
                                      <p:to>
                                        <p:strVal val="visible"/>
                                      </p:to>
                                    </p:set>
                                    <p:animEffect filter="fade" transition="in">
                                      <p:cBhvr>
                                        <p:cTn dur="200"/>
                                        <p:tgtEl>
                                          <p:spTgt spid="4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6" name="Shape 486"/>
        <p:cNvGrpSpPr/>
        <p:nvPr/>
      </p:nvGrpSpPr>
      <p:grpSpPr>
        <a:xfrm>
          <a:off x="0" y="0"/>
          <a:ext cx="0" cy="0"/>
          <a:chOff x="0" y="0"/>
          <a:chExt cx="0" cy="0"/>
        </a:xfrm>
      </p:grpSpPr>
      <p:sp>
        <p:nvSpPr>
          <p:cNvPr id="487" name="Google Shape;487;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fr-FR" sz="4400" u="none" strike="noStrike">
                <a:latin typeface="Calibri"/>
                <a:ea typeface="Calibri"/>
                <a:cs typeface="Calibri"/>
                <a:sym typeface="Calibri"/>
              </a:rPr>
              <a:t>Exemple : Côte d'Ivoire</a:t>
            </a:r>
            <a:endParaRPr/>
          </a:p>
        </p:txBody>
      </p:sp>
      <p:sp>
        <p:nvSpPr>
          <p:cNvPr id="488" name="Google Shape;488;p17"/>
          <p:cNvSpPr/>
          <p:nvPr/>
        </p:nvSpPr>
        <p:spPr>
          <a:xfrm rot="5400000">
            <a:off x="3981371" y="3375633"/>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489" name="Google Shape;489;p17"/>
          <p:cNvSpPr txBox="1"/>
          <p:nvPr/>
        </p:nvSpPr>
        <p:spPr>
          <a:xfrm>
            <a:off x="4402914" y="4203843"/>
            <a:ext cx="1161600" cy="9399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2133"/>
              <a:buFont typeface="Calibri"/>
              <a:buNone/>
            </a:pPr>
            <a:r>
              <a:rPr b="0" i="0" lang="fr-FR" sz="2100" u="none" cap="none" strike="noStrike">
                <a:solidFill>
                  <a:srgbClr val="000000"/>
                </a:solidFill>
                <a:latin typeface="Calibri"/>
                <a:ea typeface="Calibri"/>
                <a:cs typeface="Calibri"/>
                <a:sym typeface="Calibri"/>
              </a:rPr>
              <a:t>Accès</a:t>
            </a:r>
            <a:endParaRPr b="0" i="0" sz="18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333"/>
              <a:buFont typeface="Calibri"/>
              <a:buNone/>
            </a:pPr>
            <a:r>
              <a:rPr b="0" i="0" lang="fr-FR" sz="1300" u="none" cap="none" strike="noStrike">
                <a:solidFill>
                  <a:srgbClr val="000000"/>
                </a:solidFill>
                <a:latin typeface="Calibri"/>
                <a:ea typeface="Calibri"/>
                <a:cs typeface="Calibri"/>
                <a:sym typeface="Calibri"/>
              </a:rPr>
              <a:t>% de personnes ayant accès aux SPN </a:t>
            </a:r>
            <a:endParaRPr b="0" i="0" sz="1800" u="none" cap="none" strike="noStrike">
              <a:solidFill>
                <a:schemeClr val="dk1"/>
              </a:solidFill>
              <a:latin typeface="Calibri"/>
              <a:ea typeface="Calibri"/>
              <a:cs typeface="Calibri"/>
              <a:sym typeface="Calibri"/>
            </a:endParaRPr>
          </a:p>
        </p:txBody>
      </p:sp>
      <p:sp>
        <p:nvSpPr>
          <p:cNvPr id="490" name="Google Shape;490;p17"/>
          <p:cNvSpPr/>
          <p:nvPr/>
        </p:nvSpPr>
        <p:spPr>
          <a:xfrm>
            <a:off x="4711413" y="3568467"/>
            <a:ext cx="544600" cy="584371"/>
          </a:xfrm>
          <a:custGeom>
            <a:rect b="b" l="l" r="r" t="t"/>
            <a:pathLst>
              <a:path extrusionOk="0" h="567" w="527">
                <a:moveTo>
                  <a:pt x="417" y="263"/>
                </a:moveTo>
                <a:cubicBezTo>
                  <a:pt x="371" y="263"/>
                  <a:pt x="331" y="230"/>
                  <a:pt x="311" y="210"/>
                </a:cubicBezTo>
                <a:cubicBezTo>
                  <a:pt x="284" y="183"/>
                  <a:pt x="267" y="156"/>
                  <a:pt x="261" y="130"/>
                </a:cubicBezTo>
                <a:cubicBezTo>
                  <a:pt x="252" y="95"/>
                  <a:pt x="262" y="63"/>
                  <a:pt x="291" y="34"/>
                </a:cubicBezTo>
                <a:cubicBezTo>
                  <a:pt x="313" y="12"/>
                  <a:pt x="337" y="0"/>
                  <a:pt x="363" y="0"/>
                </a:cubicBezTo>
                <a:cubicBezTo>
                  <a:pt x="396" y="0"/>
                  <a:pt x="431" y="19"/>
                  <a:pt x="467" y="54"/>
                </a:cubicBezTo>
                <a:cubicBezTo>
                  <a:pt x="483" y="70"/>
                  <a:pt x="504" y="96"/>
                  <a:pt x="514" y="126"/>
                </a:cubicBezTo>
                <a:cubicBezTo>
                  <a:pt x="527" y="165"/>
                  <a:pt x="518" y="200"/>
                  <a:pt x="488" y="231"/>
                </a:cubicBezTo>
                <a:cubicBezTo>
                  <a:pt x="466" y="252"/>
                  <a:pt x="443" y="263"/>
                  <a:pt x="417" y="263"/>
                </a:cubicBezTo>
                <a:close/>
                <a:moveTo>
                  <a:pt x="363" y="14"/>
                </a:moveTo>
                <a:cubicBezTo>
                  <a:pt x="341" y="14"/>
                  <a:pt x="320" y="24"/>
                  <a:pt x="301" y="44"/>
                </a:cubicBezTo>
                <a:cubicBezTo>
                  <a:pt x="275" y="69"/>
                  <a:pt x="267" y="97"/>
                  <a:pt x="274" y="127"/>
                </a:cubicBezTo>
                <a:cubicBezTo>
                  <a:pt x="280" y="150"/>
                  <a:pt x="296" y="175"/>
                  <a:pt x="321" y="200"/>
                </a:cubicBezTo>
                <a:cubicBezTo>
                  <a:pt x="340" y="218"/>
                  <a:pt x="376" y="249"/>
                  <a:pt x="417" y="249"/>
                </a:cubicBezTo>
                <a:cubicBezTo>
                  <a:pt x="439" y="249"/>
                  <a:pt x="459" y="239"/>
                  <a:pt x="478" y="221"/>
                </a:cubicBezTo>
                <a:cubicBezTo>
                  <a:pt x="504" y="194"/>
                  <a:pt x="512" y="164"/>
                  <a:pt x="501" y="131"/>
                </a:cubicBezTo>
                <a:cubicBezTo>
                  <a:pt x="491" y="102"/>
                  <a:pt x="469" y="77"/>
                  <a:pt x="457" y="64"/>
                </a:cubicBezTo>
                <a:cubicBezTo>
                  <a:pt x="424" y="31"/>
                  <a:pt x="392" y="14"/>
                  <a:pt x="363" y="14"/>
                </a:cubicBezTo>
                <a:close/>
                <a:moveTo>
                  <a:pt x="12" y="519"/>
                </a:moveTo>
                <a:cubicBezTo>
                  <a:pt x="321" y="210"/>
                  <a:pt x="321" y="210"/>
                  <a:pt x="321" y="210"/>
                </a:cubicBezTo>
                <a:cubicBezTo>
                  <a:pt x="324" y="207"/>
                  <a:pt x="324" y="203"/>
                  <a:pt x="321" y="200"/>
                </a:cubicBezTo>
                <a:cubicBezTo>
                  <a:pt x="319" y="197"/>
                  <a:pt x="314" y="197"/>
                  <a:pt x="311" y="200"/>
                </a:cubicBezTo>
                <a:cubicBezTo>
                  <a:pt x="2" y="509"/>
                  <a:pt x="2" y="509"/>
                  <a:pt x="2" y="509"/>
                </a:cubicBezTo>
                <a:cubicBezTo>
                  <a:pt x="0" y="512"/>
                  <a:pt x="0" y="516"/>
                  <a:pt x="2" y="519"/>
                </a:cubicBezTo>
                <a:cubicBezTo>
                  <a:pt x="4" y="520"/>
                  <a:pt x="6" y="521"/>
                  <a:pt x="7" y="521"/>
                </a:cubicBezTo>
                <a:cubicBezTo>
                  <a:pt x="9" y="521"/>
                  <a:pt x="11" y="520"/>
                  <a:pt x="12" y="519"/>
                </a:cubicBezTo>
                <a:close/>
                <a:moveTo>
                  <a:pt x="98" y="565"/>
                </a:moveTo>
                <a:cubicBezTo>
                  <a:pt x="203" y="460"/>
                  <a:pt x="203" y="460"/>
                  <a:pt x="203" y="460"/>
                </a:cubicBezTo>
                <a:cubicBezTo>
                  <a:pt x="206" y="458"/>
                  <a:pt x="206" y="453"/>
                  <a:pt x="203" y="450"/>
                </a:cubicBezTo>
                <a:cubicBezTo>
                  <a:pt x="137" y="384"/>
                  <a:pt x="137" y="384"/>
                  <a:pt x="137" y="384"/>
                </a:cubicBezTo>
                <a:cubicBezTo>
                  <a:pt x="134" y="382"/>
                  <a:pt x="130" y="382"/>
                  <a:pt x="127" y="384"/>
                </a:cubicBezTo>
                <a:cubicBezTo>
                  <a:pt x="124" y="387"/>
                  <a:pt x="124" y="391"/>
                  <a:pt x="127" y="394"/>
                </a:cubicBezTo>
                <a:cubicBezTo>
                  <a:pt x="188" y="455"/>
                  <a:pt x="188" y="455"/>
                  <a:pt x="188" y="455"/>
                </a:cubicBezTo>
                <a:cubicBezTo>
                  <a:pt x="93" y="550"/>
                  <a:pt x="93" y="550"/>
                  <a:pt x="93" y="550"/>
                </a:cubicBezTo>
                <a:cubicBezTo>
                  <a:pt x="32" y="489"/>
                  <a:pt x="32" y="489"/>
                  <a:pt x="32" y="489"/>
                </a:cubicBezTo>
                <a:cubicBezTo>
                  <a:pt x="30" y="486"/>
                  <a:pt x="25" y="486"/>
                  <a:pt x="22" y="489"/>
                </a:cubicBezTo>
                <a:cubicBezTo>
                  <a:pt x="20" y="492"/>
                  <a:pt x="20" y="496"/>
                  <a:pt x="22" y="499"/>
                </a:cubicBezTo>
                <a:cubicBezTo>
                  <a:pt x="88" y="565"/>
                  <a:pt x="88" y="565"/>
                  <a:pt x="88" y="565"/>
                </a:cubicBezTo>
                <a:cubicBezTo>
                  <a:pt x="90" y="566"/>
                  <a:pt x="92" y="567"/>
                  <a:pt x="93" y="567"/>
                </a:cubicBezTo>
                <a:cubicBezTo>
                  <a:pt x="95" y="567"/>
                  <a:pt x="97" y="566"/>
                  <a:pt x="98" y="565"/>
                </a:cubicBezTo>
                <a:close/>
              </a:path>
            </a:pathLst>
          </a:custGeom>
          <a:solidFill>
            <a:srgbClr val="000000"/>
          </a:solidFill>
          <a:ln cap="flat" cmpd="sng" w="952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491" name="Google Shape;491;p17"/>
          <p:cNvSpPr/>
          <p:nvPr/>
        </p:nvSpPr>
        <p:spPr>
          <a:xfrm rot="5400000">
            <a:off x="1239794" y="1822182"/>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492" name="Google Shape;492;p17"/>
          <p:cNvSpPr/>
          <p:nvPr/>
        </p:nvSpPr>
        <p:spPr>
          <a:xfrm rot="5400000">
            <a:off x="973747" y="4690171"/>
            <a:ext cx="2004600" cy="2275694"/>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493" name="Google Shape;493;p17"/>
          <p:cNvSpPr/>
          <p:nvPr/>
        </p:nvSpPr>
        <p:spPr>
          <a:xfrm rot="5400000">
            <a:off x="3062355" y="4954618"/>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494" name="Google Shape;494;p17"/>
          <p:cNvSpPr/>
          <p:nvPr/>
        </p:nvSpPr>
        <p:spPr>
          <a:xfrm rot="5400000">
            <a:off x="2045043" y="3263644"/>
            <a:ext cx="2004600" cy="1967581"/>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495" name="Google Shape;495;p17"/>
          <p:cNvSpPr/>
          <p:nvPr/>
        </p:nvSpPr>
        <p:spPr>
          <a:xfrm rot="5400000">
            <a:off x="3062355" y="1822181"/>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496" name="Google Shape;496;p17"/>
          <p:cNvSpPr txBox="1"/>
          <p:nvPr/>
        </p:nvSpPr>
        <p:spPr>
          <a:xfrm>
            <a:off x="3483855" y="2084531"/>
            <a:ext cx="1161600" cy="10665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400"/>
              <a:buFont typeface="Calibri"/>
              <a:buNone/>
            </a:pPr>
            <a:r>
              <a:rPr b="0" i="0" lang="fr-FR" sz="1400" u="none" cap="none" strike="noStrike">
                <a:solidFill>
                  <a:srgbClr val="000000"/>
                </a:solidFill>
                <a:latin typeface="Calibri"/>
                <a:ea typeface="Calibri"/>
                <a:cs typeface="Calibri"/>
                <a:sym typeface="Calibri"/>
              </a:rPr>
              <a:t>ont assisté à certains SPN</a:t>
            </a:r>
            <a:endParaRPr b="0" i="0" sz="14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rgbClr val="A5A5A5"/>
              </a:buClr>
              <a:buSzPts val="1400"/>
              <a:buFont typeface="Calibri"/>
              <a:buNone/>
            </a:pPr>
            <a:r>
              <a:rPr b="0" i="0" lang="fr-FR" sz="1400" u="none" cap="none" strike="noStrike">
                <a:solidFill>
                  <a:srgbClr val="A5A5A5"/>
                </a:solidFill>
                <a:latin typeface="Calibri"/>
                <a:ea typeface="Calibri"/>
                <a:cs typeface="Calibri"/>
                <a:sym typeface="Calibri"/>
              </a:rPr>
              <a:t>85,5 %</a:t>
            </a:r>
            <a:endParaRPr b="0" i="0" sz="1400" u="none" cap="none" strike="noStrike">
              <a:solidFill>
                <a:srgbClr val="A5A5A5"/>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fr-FR" sz="1400" u="none" cap="none" strike="noStrike">
                <a:solidFill>
                  <a:srgbClr val="000000"/>
                </a:solidFill>
                <a:latin typeface="Calibri"/>
                <a:ea typeface="Calibri"/>
                <a:cs typeface="Calibri"/>
                <a:sym typeface="Calibri"/>
              </a:rPr>
              <a:t>ont assisté à au moins 2 visites de SPN</a:t>
            </a:r>
            <a:endParaRPr b="0" i="0" sz="1400" u="none" cap="none" strike="noStrike">
              <a:solidFill>
                <a:schemeClr val="dk1"/>
              </a:solidFill>
              <a:latin typeface="Calibri"/>
              <a:ea typeface="Calibri"/>
              <a:cs typeface="Calibri"/>
              <a:sym typeface="Calibri"/>
            </a:endParaRPr>
          </a:p>
        </p:txBody>
      </p:sp>
      <p:sp>
        <p:nvSpPr>
          <p:cNvPr id="497" name="Google Shape;497;p17"/>
          <p:cNvSpPr txBox="1"/>
          <p:nvPr/>
        </p:nvSpPr>
        <p:spPr>
          <a:xfrm>
            <a:off x="2253050" y="3695577"/>
            <a:ext cx="1692133" cy="1182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400"/>
              <a:buFont typeface="Calibri"/>
              <a:buNone/>
            </a:pPr>
            <a:r>
              <a:rPr b="0" i="0" lang="fr-FR" sz="1400" u="none" cap="none" strike="noStrike">
                <a:solidFill>
                  <a:srgbClr val="000000"/>
                </a:solidFill>
                <a:latin typeface="Calibri"/>
                <a:ea typeface="Calibri"/>
                <a:cs typeface="Calibri"/>
                <a:sym typeface="Calibri"/>
              </a:rPr>
              <a:t>ont assisté aux visites recommandées de SPN</a:t>
            </a:r>
            <a:endParaRPr b="0" i="0" sz="14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rgbClr val="A5A5A5"/>
              </a:buClr>
              <a:buSzPts val="1400"/>
              <a:buFont typeface="Calibri"/>
              <a:buNone/>
            </a:pPr>
            <a:r>
              <a:rPr b="0" i="0" lang="fr-FR" sz="1400" u="none" cap="none" strike="noStrike">
                <a:solidFill>
                  <a:srgbClr val="A5A5A5"/>
                </a:solidFill>
                <a:latin typeface="Calibri"/>
                <a:ea typeface="Calibri"/>
                <a:cs typeface="Calibri"/>
                <a:sym typeface="Calibri"/>
              </a:rPr>
              <a:t>75,6 %</a:t>
            </a:r>
            <a:endParaRPr b="0" i="0" sz="1400" u="none" cap="none" strike="noStrike">
              <a:solidFill>
                <a:srgbClr val="A5A5A5"/>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fr-FR" sz="1400" u="none" cap="none" strike="noStrike">
                <a:solidFill>
                  <a:srgbClr val="000000"/>
                </a:solidFill>
                <a:latin typeface="Calibri"/>
                <a:ea typeface="Calibri"/>
                <a:cs typeface="Calibri"/>
                <a:sym typeface="Calibri"/>
              </a:rPr>
              <a:t>ont participé à plus de 4 visites de SPN</a:t>
            </a:r>
            <a:endParaRPr b="0" i="0" sz="1400" u="none" cap="none" strike="noStrike">
              <a:solidFill>
                <a:schemeClr val="dk1"/>
              </a:solidFill>
              <a:latin typeface="Calibri"/>
              <a:ea typeface="Calibri"/>
              <a:cs typeface="Calibri"/>
              <a:sym typeface="Calibri"/>
            </a:endParaRPr>
          </a:p>
        </p:txBody>
      </p:sp>
      <p:sp>
        <p:nvSpPr>
          <p:cNvPr id="498" name="Google Shape;498;p17"/>
          <p:cNvSpPr txBox="1"/>
          <p:nvPr/>
        </p:nvSpPr>
        <p:spPr>
          <a:xfrm>
            <a:off x="1661294" y="2053482"/>
            <a:ext cx="1161600" cy="12810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400"/>
              <a:buFont typeface="Calibri"/>
              <a:buNone/>
            </a:pPr>
            <a:r>
              <a:rPr b="0" i="0" lang="fr-FR" sz="1400" u="none" cap="none" strike="noStrike">
                <a:solidFill>
                  <a:srgbClr val="000000"/>
                </a:solidFill>
                <a:latin typeface="Calibri"/>
                <a:ea typeface="Calibri"/>
                <a:cs typeface="Calibri"/>
                <a:sym typeface="Calibri"/>
              </a:rPr>
              <a:t>Distance</a:t>
            </a:r>
            <a:endParaRPr b="0" i="0" sz="14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rgbClr val="A5A5A5"/>
              </a:buClr>
              <a:buSzPts val="1400"/>
              <a:buFont typeface="Calibri"/>
              <a:buNone/>
            </a:pPr>
            <a:r>
              <a:rPr b="0" i="0" lang="fr-FR" sz="1400" u="none" cap="none" strike="noStrike">
                <a:solidFill>
                  <a:srgbClr val="A5A5A5"/>
                </a:solidFill>
                <a:latin typeface="Calibri"/>
                <a:ea typeface="Calibri"/>
                <a:cs typeface="Calibri"/>
                <a:sym typeface="Calibri"/>
              </a:rPr>
              <a:t>3 %</a:t>
            </a:r>
            <a:endParaRPr b="0" i="0" sz="1400" u="none" cap="none" strike="noStrike">
              <a:solidFill>
                <a:srgbClr val="A5A5A5"/>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fr-FR" sz="1400" u="none" cap="none" strike="noStrike">
                <a:solidFill>
                  <a:srgbClr val="000000"/>
                </a:solidFill>
                <a:latin typeface="Calibri"/>
                <a:ea typeface="Calibri"/>
                <a:cs typeface="Calibri"/>
                <a:sym typeface="Calibri"/>
              </a:rPr>
              <a:t>vivent à plus de 15 km d'un établissement de santé</a:t>
            </a:r>
            <a:endParaRPr b="0" i="0" sz="1400" u="none" cap="none" strike="noStrike">
              <a:solidFill>
                <a:schemeClr val="dk1"/>
              </a:solidFill>
              <a:latin typeface="Calibri"/>
              <a:ea typeface="Calibri"/>
              <a:cs typeface="Calibri"/>
              <a:sym typeface="Calibri"/>
            </a:endParaRPr>
          </a:p>
        </p:txBody>
      </p:sp>
      <p:sp>
        <p:nvSpPr>
          <p:cNvPr id="499" name="Google Shape;499;p17"/>
          <p:cNvSpPr txBox="1"/>
          <p:nvPr/>
        </p:nvSpPr>
        <p:spPr>
          <a:xfrm>
            <a:off x="3332355" y="5185918"/>
            <a:ext cx="1464600" cy="12810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400"/>
              <a:buFont typeface="Calibri"/>
              <a:buNone/>
            </a:pPr>
            <a:r>
              <a:rPr b="0" i="0" lang="fr-FR" sz="1400" u="none" cap="none" strike="noStrike">
                <a:solidFill>
                  <a:srgbClr val="000000"/>
                </a:solidFill>
                <a:latin typeface="Calibri"/>
                <a:ea typeface="Calibri"/>
                <a:cs typeface="Calibri"/>
                <a:sym typeface="Calibri"/>
              </a:rPr>
              <a:t>Fournitures</a:t>
            </a:r>
            <a:endParaRPr b="0" i="0" sz="14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fr-FR" sz="1400" u="none" cap="none" strike="noStrike">
                <a:solidFill>
                  <a:srgbClr val="000000"/>
                </a:solidFill>
                <a:latin typeface="Calibri"/>
                <a:ea typeface="Calibri"/>
                <a:cs typeface="Calibri"/>
                <a:sym typeface="Calibri"/>
              </a:rPr>
              <a:t>Les établissements disposent de médicaments IPTp en stock, ainsi que de tasses propres et d'eau potable</a:t>
            </a:r>
            <a:endParaRPr b="0" i="0" sz="1400" u="none" cap="none" strike="noStrike">
              <a:solidFill>
                <a:schemeClr val="dk1"/>
              </a:solidFill>
              <a:latin typeface="Calibri"/>
              <a:ea typeface="Calibri"/>
              <a:cs typeface="Calibri"/>
              <a:sym typeface="Calibri"/>
            </a:endParaRPr>
          </a:p>
        </p:txBody>
      </p:sp>
      <p:sp>
        <p:nvSpPr>
          <p:cNvPr id="500" name="Google Shape;500;p17"/>
          <p:cNvSpPr txBox="1"/>
          <p:nvPr/>
        </p:nvSpPr>
        <p:spPr>
          <a:xfrm>
            <a:off x="1039620" y="5167824"/>
            <a:ext cx="1845107"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400"/>
              <a:buFont typeface="Calibri"/>
              <a:buNone/>
            </a:pPr>
            <a:r>
              <a:rPr b="0" i="0" lang="fr-FR" sz="1400" u="none" cap="none" strike="noStrike">
                <a:solidFill>
                  <a:srgbClr val="000000"/>
                </a:solidFill>
                <a:latin typeface="Calibri"/>
                <a:ea typeface="Calibri"/>
                <a:cs typeface="Calibri"/>
                <a:sym typeface="Calibri"/>
              </a:rPr>
              <a:t>Auto-efficacité</a:t>
            </a:r>
            <a:endParaRPr b="0" i="0" sz="14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rgbClr val="A5A5A5"/>
              </a:buClr>
              <a:buSzPts val="1400"/>
              <a:buFont typeface="Calibri"/>
              <a:buNone/>
            </a:pPr>
            <a:r>
              <a:rPr b="0" i="0" lang="fr-FR" sz="1400" u="none" cap="none" strike="noStrike">
                <a:solidFill>
                  <a:srgbClr val="A5A5A5"/>
                </a:solidFill>
                <a:latin typeface="Calibri"/>
                <a:ea typeface="Calibri"/>
                <a:cs typeface="Calibri"/>
                <a:sym typeface="Calibri"/>
              </a:rPr>
              <a:t>95,6 %</a:t>
            </a:r>
            <a:endParaRPr b="0" i="0" sz="1400" u="none" cap="none" strike="noStrike">
              <a:solidFill>
                <a:srgbClr val="A5A5A5"/>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fr-FR" sz="1400" u="none" cap="none" strike="noStrike">
                <a:solidFill>
                  <a:srgbClr val="000000"/>
                </a:solidFill>
                <a:latin typeface="Calibri"/>
                <a:ea typeface="Calibri"/>
                <a:cs typeface="Calibri"/>
                <a:sym typeface="Calibri"/>
              </a:rPr>
              <a:t>pensent qu'elles peuvent se rendre à au moins quatre visites de SPN dans un établissement de santé</a:t>
            </a:r>
            <a:endParaRPr b="0" i="0" sz="1400" u="none" cap="none" strike="noStrike">
              <a:solidFill>
                <a:schemeClr val="dk1"/>
              </a:solidFill>
              <a:latin typeface="Calibri"/>
              <a:ea typeface="Calibri"/>
              <a:cs typeface="Calibri"/>
              <a:sym typeface="Calibri"/>
            </a:endParaRPr>
          </a:p>
        </p:txBody>
      </p:sp>
      <p:pic>
        <p:nvPicPr>
          <p:cNvPr id="501" name="Google Shape;501;p17"/>
          <p:cNvPicPr preferRelativeResize="0"/>
          <p:nvPr/>
        </p:nvPicPr>
        <p:blipFill rotWithShape="1">
          <a:blip r:embed="rId3">
            <a:alphaModFix/>
          </a:blip>
          <a:srcRect b="0" l="0" r="0" t="0"/>
          <a:stretch/>
        </p:blipFill>
        <p:spPr>
          <a:xfrm>
            <a:off x="6450608" y="3594566"/>
            <a:ext cx="706756" cy="498882"/>
          </a:xfrm>
          <a:prstGeom prst="rect">
            <a:avLst/>
          </a:prstGeom>
          <a:noFill/>
          <a:ln>
            <a:noFill/>
          </a:ln>
        </p:spPr>
      </p:pic>
      <p:sp>
        <p:nvSpPr>
          <p:cNvPr id="502" name="Google Shape;502;p17"/>
          <p:cNvSpPr/>
          <p:nvPr/>
        </p:nvSpPr>
        <p:spPr>
          <a:xfrm rot="5400000">
            <a:off x="5814653" y="3380895"/>
            <a:ext cx="2004600" cy="1743600"/>
          </a:xfrm>
          <a:prstGeom prst="hexagon">
            <a:avLst>
              <a:gd fmla="val 28802" name="adj"/>
              <a:gd fmla="val 115470" name="vf"/>
            </a:avLst>
          </a:prstGeom>
          <a:solidFill>
            <a:srgbClr val="4472C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03" name="Google Shape;503;p17"/>
          <p:cNvSpPr txBox="1"/>
          <p:nvPr/>
        </p:nvSpPr>
        <p:spPr>
          <a:xfrm>
            <a:off x="6236196" y="4194585"/>
            <a:ext cx="1161600" cy="8349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FFFFFF"/>
              </a:buClr>
              <a:buSzPts val="2133"/>
              <a:buFont typeface="Calibri"/>
              <a:buNone/>
            </a:pPr>
            <a:r>
              <a:rPr b="0" i="0" lang="fr-FR" sz="2100" u="none" cap="none" strike="noStrike">
                <a:solidFill>
                  <a:srgbClr val="FFFFFF"/>
                </a:solidFill>
                <a:latin typeface="Calibri"/>
                <a:ea typeface="Calibri"/>
                <a:cs typeface="Calibri"/>
                <a:sym typeface="Calibri"/>
              </a:rPr>
              <a:t>Exposition</a:t>
            </a:r>
            <a:endParaRPr b="0" i="0" sz="18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rgbClr val="FFFFFF"/>
              </a:buClr>
              <a:buSzPts val="1333"/>
              <a:buFont typeface="Calibri"/>
              <a:buNone/>
            </a:pPr>
            <a:r>
              <a:rPr b="0" i="0" lang="fr-FR" sz="1300" u="none" cap="none" strike="noStrike">
                <a:solidFill>
                  <a:srgbClr val="FFFFFF"/>
                </a:solidFill>
                <a:latin typeface="Calibri"/>
                <a:ea typeface="Calibri"/>
                <a:cs typeface="Calibri"/>
                <a:sym typeface="Calibri"/>
              </a:rPr>
              <a:t>% ayant entendu ou vu des messages</a:t>
            </a:r>
            <a:endParaRPr b="0" i="0" sz="1800" u="none" cap="none" strike="noStrike">
              <a:solidFill>
                <a:schemeClr val="dk1"/>
              </a:solidFill>
              <a:latin typeface="Calibri"/>
              <a:ea typeface="Calibri"/>
              <a:cs typeface="Calibri"/>
              <a:sym typeface="Calibri"/>
            </a:endParaRPr>
          </a:p>
        </p:txBody>
      </p:sp>
      <p:sp>
        <p:nvSpPr>
          <p:cNvPr id="504" name="Google Shape;504;p17"/>
          <p:cNvSpPr/>
          <p:nvPr/>
        </p:nvSpPr>
        <p:spPr>
          <a:xfrm rot="5400000">
            <a:off x="7751716" y="3275385"/>
            <a:ext cx="2004600" cy="1954619"/>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05" name="Google Shape;505;p17"/>
          <p:cNvSpPr txBox="1"/>
          <p:nvPr/>
        </p:nvSpPr>
        <p:spPr>
          <a:xfrm>
            <a:off x="8067749" y="3612195"/>
            <a:ext cx="1663577" cy="12810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400"/>
              <a:buFont typeface="Calibri"/>
              <a:buNone/>
            </a:pPr>
            <a:r>
              <a:rPr b="0" i="0" lang="fr-FR" sz="1400" u="none" cap="none" strike="noStrike">
                <a:solidFill>
                  <a:srgbClr val="000000"/>
                </a:solidFill>
                <a:latin typeface="Calibri"/>
                <a:ea typeface="Calibri"/>
                <a:cs typeface="Calibri"/>
                <a:sym typeface="Calibri"/>
              </a:rPr>
              <a:t>Télévision</a:t>
            </a:r>
            <a:endParaRPr b="0" i="0" sz="14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4472C4"/>
              </a:buClr>
              <a:buSzPts val="1400"/>
              <a:buFont typeface="Calibri"/>
              <a:buNone/>
            </a:pPr>
            <a:r>
              <a:rPr b="0" i="0" lang="fr-FR" sz="1400" u="none" cap="none" strike="noStrike">
                <a:solidFill>
                  <a:srgbClr val="4472C4"/>
                </a:solidFill>
                <a:latin typeface="Calibri"/>
                <a:ea typeface="Calibri"/>
                <a:cs typeface="Calibri"/>
                <a:sym typeface="Calibri"/>
              </a:rPr>
              <a:t>65,8 %</a:t>
            </a:r>
            <a:endParaRPr b="0" i="0" sz="1400" u="none" cap="none" strike="noStrike">
              <a:solidFill>
                <a:srgbClr val="4472C4"/>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fr-FR" sz="1400" u="none" cap="none" strike="noStrike">
                <a:solidFill>
                  <a:srgbClr val="000000"/>
                </a:solidFill>
                <a:latin typeface="Calibri"/>
                <a:ea typeface="Calibri"/>
                <a:cs typeface="Calibri"/>
                <a:sym typeface="Calibri"/>
              </a:rPr>
              <a:t>ont cité la télévision comme source de messages sur le paludisme</a:t>
            </a:r>
            <a:endParaRPr b="0" i="0" sz="1400" u="none" cap="none" strike="noStrike">
              <a:solidFill>
                <a:schemeClr val="dk1"/>
              </a:solidFill>
              <a:latin typeface="Calibri"/>
              <a:ea typeface="Calibri"/>
              <a:cs typeface="Calibri"/>
              <a:sym typeface="Calibri"/>
            </a:endParaRPr>
          </a:p>
        </p:txBody>
      </p:sp>
      <p:sp>
        <p:nvSpPr>
          <p:cNvPr id="506" name="Google Shape;506;p17"/>
          <p:cNvSpPr/>
          <p:nvPr/>
        </p:nvSpPr>
        <p:spPr>
          <a:xfrm rot="5400000">
            <a:off x="6730115" y="4961477"/>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07" name="Google Shape;507;p17"/>
          <p:cNvSpPr txBox="1"/>
          <p:nvPr/>
        </p:nvSpPr>
        <p:spPr>
          <a:xfrm>
            <a:off x="6977508" y="5300027"/>
            <a:ext cx="1509900" cy="10665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400"/>
              <a:buFont typeface="Calibri"/>
              <a:buNone/>
            </a:pPr>
            <a:r>
              <a:rPr b="0" i="0" lang="fr-FR" sz="1400" u="none" cap="none" strike="noStrike">
                <a:solidFill>
                  <a:srgbClr val="000000"/>
                </a:solidFill>
                <a:latin typeface="Calibri"/>
                <a:ea typeface="Calibri"/>
                <a:cs typeface="Calibri"/>
                <a:sym typeface="Calibri"/>
              </a:rPr>
              <a:t>Agent de santé</a:t>
            </a:r>
            <a:endParaRPr b="0" i="0" sz="14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4472C4"/>
              </a:buClr>
              <a:buSzPts val="1400"/>
              <a:buFont typeface="Calibri"/>
              <a:buNone/>
            </a:pPr>
            <a:r>
              <a:rPr b="0" i="0" lang="fr-FR" sz="1400" u="none" cap="none" strike="noStrike">
                <a:solidFill>
                  <a:srgbClr val="4472C4"/>
                </a:solidFill>
                <a:latin typeface="Calibri"/>
                <a:ea typeface="Calibri"/>
                <a:cs typeface="Calibri"/>
                <a:sym typeface="Calibri"/>
              </a:rPr>
              <a:t>4,6 %</a:t>
            </a:r>
            <a:endParaRPr b="0" i="0" sz="1400" u="none" cap="none" strike="noStrike">
              <a:solidFill>
                <a:srgbClr val="4472C4"/>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fr-FR" sz="1400" u="none" cap="none" strike="noStrike">
                <a:solidFill>
                  <a:srgbClr val="000000"/>
                </a:solidFill>
                <a:latin typeface="Calibri"/>
                <a:ea typeface="Calibri"/>
                <a:cs typeface="Calibri"/>
                <a:sym typeface="Calibri"/>
              </a:rPr>
              <a:t>ont cité les travailleurs de la santé comme source de messages sur le paludisme</a:t>
            </a:r>
            <a:endParaRPr b="0" i="0" sz="1400" u="none" cap="none" strike="noStrike">
              <a:solidFill>
                <a:schemeClr val="dk1"/>
              </a:solidFill>
              <a:latin typeface="Calibri"/>
              <a:ea typeface="Calibri"/>
              <a:cs typeface="Calibri"/>
              <a:sym typeface="Calibri"/>
            </a:endParaRPr>
          </a:p>
        </p:txBody>
      </p:sp>
      <p:sp>
        <p:nvSpPr>
          <p:cNvPr id="508" name="Google Shape;508;p17"/>
          <p:cNvSpPr/>
          <p:nvPr/>
        </p:nvSpPr>
        <p:spPr>
          <a:xfrm rot="5400000">
            <a:off x="6718336" y="1827441"/>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09" name="Google Shape;509;p17"/>
          <p:cNvSpPr txBox="1"/>
          <p:nvPr/>
        </p:nvSpPr>
        <p:spPr>
          <a:xfrm>
            <a:off x="7139879" y="2058741"/>
            <a:ext cx="1161600" cy="12810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400"/>
              <a:buFont typeface="Calibri"/>
              <a:buNone/>
            </a:pPr>
            <a:r>
              <a:rPr b="0" i="0" lang="fr-FR" sz="1400" u="none" cap="none" strike="noStrike">
                <a:solidFill>
                  <a:srgbClr val="000000"/>
                </a:solidFill>
                <a:latin typeface="Calibri"/>
                <a:ea typeface="Calibri"/>
                <a:cs typeface="Calibri"/>
                <a:sym typeface="Calibri"/>
              </a:rPr>
              <a:t>Radio</a:t>
            </a:r>
            <a:endParaRPr b="0" i="0" sz="14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4472C4"/>
              </a:buClr>
              <a:buSzPts val="1400"/>
              <a:buFont typeface="Calibri"/>
              <a:buNone/>
            </a:pPr>
            <a:r>
              <a:rPr b="0" i="0" lang="fr-FR" sz="1400" u="none" cap="none" strike="noStrike">
                <a:solidFill>
                  <a:srgbClr val="4472C4"/>
                </a:solidFill>
                <a:latin typeface="Calibri"/>
                <a:ea typeface="Calibri"/>
                <a:cs typeface="Calibri"/>
                <a:sym typeface="Calibri"/>
              </a:rPr>
              <a:t>21,7 %</a:t>
            </a:r>
            <a:endParaRPr b="0" i="0" sz="1400" u="none" cap="none" strike="noStrike">
              <a:solidFill>
                <a:srgbClr val="4472C4"/>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fr-FR" sz="1400" u="none" cap="none" strike="noStrike">
                <a:solidFill>
                  <a:srgbClr val="000000"/>
                </a:solidFill>
                <a:latin typeface="Calibri"/>
                <a:ea typeface="Calibri"/>
                <a:cs typeface="Calibri"/>
                <a:sym typeface="Calibri"/>
              </a:rPr>
              <a:t>ont cité la radio comme source de messages sur le paludisme</a:t>
            </a:r>
            <a:endParaRPr b="0" i="0" sz="1400" u="none" cap="none" strike="noStrike">
              <a:solidFill>
                <a:schemeClr val="dk1"/>
              </a:solidFill>
              <a:latin typeface="Calibri"/>
              <a:ea typeface="Calibri"/>
              <a:cs typeface="Calibri"/>
              <a:sym typeface="Calibri"/>
            </a:endParaRPr>
          </a:p>
        </p:txBody>
      </p:sp>
      <p:pic>
        <p:nvPicPr>
          <p:cNvPr id="510" name="Google Shape;510;p17"/>
          <p:cNvPicPr preferRelativeResize="0"/>
          <p:nvPr/>
        </p:nvPicPr>
        <p:blipFill rotWithShape="1">
          <a:blip r:embed="rId3">
            <a:alphaModFix/>
          </a:blip>
          <a:srcRect b="0" l="0" r="0" t="0"/>
          <a:stretch/>
        </p:blipFill>
        <p:spPr>
          <a:xfrm>
            <a:off x="6463618" y="3611212"/>
            <a:ext cx="706756" cy="498882"/>
          </a:xfrm>
          <a:prstGeom prst="rect">
            <a:avLst/>
          </a:prstGeom>
          <a:noFill/>
          <a:ln>
            <a:noFill/>
          </a:ln>
        </p:spPr>
      </p:pic>
      <p:sp>
        <p:nvSpPr>
          <p:cNvPr id="511" name="Google Shape;511;p17"/>
          <p:cNvSpPr/>
          <p:nvPr/>
        </p:nvSpPr>
        <p:spPr>
          <a:xfrm rot="5400000">
            <a:off x="9035036" y="4514837"/>
            <a:ext cx="2004600" cy="2632928"/>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12" name="Google Shape;512;p17"/>
          <p:cNvSpPr txBox="1"/>
          <p:nvPr/>
        </p:nvSpPr>
        <p:spPr>
          <a:xfrm>
            <a:off x="8884414" y="5163501"/>
            <a:ext cx="2108129"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400"/>
              <a:buFont typeface="Calibri"/>
              <a:buNone/>
            </a:pPr>
            <a:r>
              <a:rPr b="0" i="0" lang="fr-FR" sz="1400" u="none" cap="none" strike="noStrike">
                <a:solidFill>
                  <a:srgbClr val="000000"/>
                </a:solidFill>
                <a:latin typeface="Calibri"/>
                <a:ea typeface="Calibri"/>
                <a:cs typeface="Calibri"/>
                <a:sym typeface="Calibri"/>
              </a:rPr>
              <a:t>Impression</a:t>
            </a:r>
            <a:endParaRPr b="0" i="0" sz="14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4472C4"/>
              </a:buClr>
              <a:buSzPts val="1400"/>
              <a:buFont typeface="Calibri"/>
              <a:buNone/>
            </a:pPr>
            <a:r>
              <a:rPr b="0" i="0" lang="fr-FR" sz="1400" u="none" cap="none" strike="noStrike">
                <a:solidFill>
                  <a:srgbClr val="4472C4"/>
                </a:solidFill>
                <a:latin typeface="Calibri"/>
                <a:ea typeface="Calibri"/>
                <a:cs typeface="Calibri"/>
                <a:sym typeface="Calibri"/>
              </a:rPr>
              <a:t>5,9 %</a:t>
            </a:r>
            <a:endParaRPr b="0" i="0" sz="1400" u="none" cap="none" strike="noStrike">
              <a:solidFill>
                <a:srgbClr val="4472C4"/>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fr-FR" sz="1400" u="none" cap="none" strike="noStrike">
                <a:solidFill>
                  <a:srgbClr val="000000"/>
                </a:solidFill>
                <a:latin typeface="Calibri"/>
                <a:ea typeface="Calibri"/>
                <a:cs typeface="Calibri"/>
                <a:sym typeface="Calibri"/>
              </a:rPr>
              <a:t>ont cité les panneaux d'affichage et les affiches comme source de messages sur le paludisme</a:t>
            </a:r>
            <a:endParaRPr b="0" i="0" sz="1400" u="none" cap="none" strike="noStrike">
              <a:solidFill>
                <a:schemeClr val="dk1"/>
              </a:solidFill>
              <a:latin typeface="Calibri"/>
              <a:ea typeface="Calibri"/>
              <a:cs typeface="Calibri"/>
              <a:sym typeface="Calibri"/>
            </a:endParaRPr>
          </a:p>
        </p:txBody>
      </p:sp>
      <p:sp>
        <p:nvSpPr>
          <p:cNvPr id="513" name="Google Shape;513;p17"/>
          <p:cNvSpPr/>
          <p:nvPr/>
        </p:nvSpPr>
        <p:spPr>
          <a:xfrm rot="5400000">
            <a:off x="8534721" y="1821477"/>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14" name="Google Shape;514;p17"/>
          <p:cNvSpPr txBox="1"/>
          <p:nvPr/>
        </p:nvSpPr>
        <p:spPr>
          <a:xfrm>
            <a:off x="8782113" y="2025477"/>
            <a:ext cx="15099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400"/>
              <a:buFont typeface="Calibri"/>
              <a:buNone/>
            </a:pPr>
            <a:r>
              <a:rPr b="0" i="0" lang="fr-FR" sz="1400" u="none" cap="none" strike="noStrike">
                <a:solidFill>
                  <a:srgbClr val="000000"/>
                </a:solidFill>
                <a:latin typeface="Calibri"/>
                <a:ea typeface="Calibri"/>
                <a:cs typeface="Calibri"/>
                <a:sym typeface="Calibri"/>
              </a:rPr>
              <a:t>Famille et amis</a:t>
            </a:r>
            <a:endParaRPr b="0" i="0" sz="14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4472C4"/>
              </a:buClr>
              <a:buSzPts val="1400"/>
              <a:buFont typeface="Calibri"/>
              <a:buNone/>
            </a:pPr>
            <a:r>
              <a:rPr b="0" i="0" lang="fr-FR" sz="1400" u="none" cap="none" strike="noStrike">
                <a:solidFill>
                  <a:srgbClr val="4472C4"/>
                </a:solidFill>
                <a:latin typeface="Calibri"/>
                <a:ea typeface="Calibri"/>
                <a:cs typeface="Calibri"/>
                <a:sym typeface="Calibri"/>
              </a:rPr>
              <a:t>6,3 %</a:t>
            </a:r>
            <a:endParaRPr b="0" i="0" sz="1400" u="none" cap="none" strike="noStrike">
              <a:solidFill>
                <a:srgbClr val="4472C4"/>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fr-FR" sz="1400" u="none" cap="none" strike="noStrike">
                <a:solidFill>
                  <a:srgbClr val="000000"/>
                </a:solidFill>
                <a:latin typeface="Calibri"/>
                <a:ea typeface="Calibri"/>
                <a:cs typeface="Calibri"/>
                <a:sym typeface="Calibri"/>
              </a:rPr>
              <a:t>ont cité des amis et des parents comme source de messages sur le paludisme</a:t>
            </a:r>
            <a:endParaRPr b="0" i="0" sz="1400" u="none" cap="none" strike="noStrike">
              <a:solidFill>
                <a:schemeClr val="dk1"/>
              </a:solidFill>
              <a:latin typeface="Calibri"/>
              <a:ea typeface="Calibri"/>
              <a:cs typeface="Calibri"/>
              <a:sym typeface="Calibri"/>
            </a:endParaRPr>
          </a:p>
        </p:txBody>
      </p:sp>
      <p:grpSp>
        <p:nvGrpSpPr>
          <p:cNvPr id="515" name="Google Shape;515;p17"/>
          <p:cNvGrpSpPr/>
          <p:nvPr/>
        </p:nvGrpSpPr>
        <p:grpSpPr>
          <a:xfrm rot="5400000">
            <a:off x="5746125" y="4109951"/>
            <a:ext cx="309904" cy="309904"/>
            <a:chOff x="5608915" y="627534"/>
            <a:chExt cx="501300" cy="501300"/>
          </a:xfrm>
        </p:grpSpPr>
        <p:sp>
          <p:nvSpPr>
            <p:cNvPr id="516" name="Google Shape;516;p17"/>
            <p:cNvSpPr/>
            <p:nvPr/>
          </p:nvSpPr>
          <p:spPr>
            <a:xfrm>
              <a:off x="5608915" y="627534"/>
              <a:ext cx="501300" cy="501300"/>
            </a:xfrm>
            <a:prstGeom prst="ellipse">
              <a:avLst/>
            </a:prstGeom>
            <a:solidFill>
              <a:srgbClr val="FFFFF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200"/>
                <a:buFont typeface="Calibri"/>
                <a:buNone/>
              </a:pPr>
              <a:r>
                <a:t/>
              </a:r>
              <a:endParaRPr b="1" i="0" sz="3200" u="none" cap="none" strike="noStrike">
                <a:solidFill>
                  <a:srgbClr val="FFFFFF"/>
                </a:solidFill>
                <a:latin typeface="Calibri"/>
                <a:ea typeface="Calibri"/>
                <a:cs typeface="Calibri"/>
                <a:sym typeface="Calibri"/>
              </a:endParaRPr>
            </a:p>
          </p:txBody>
        </p:sp>
        <p:sp>
          <p:nvSpPr>
            <p:cNvPr id="517" name="Google Shape;517;p17"/>
            <p:cNvSpPr/>
            <p:nvPr/>
          </p:nvSpPr>
          <p:spPr>
            <a:xfrm>
              <a:off x="5707118" y="743068"/>
              <a:ext cx="305100" cy="226500"/>
            </a:xfrm>
            <a:prstGeom prst="triangle">
              <a:avLst>
                <a:gd fmla="val 50000" name="adj"/>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200"/>
                <a:buFont typeface="Calibri"/>
                <a:buNone/>
              </a:pPr>
              <a:r>
                <a:t/>
              </a:r>
              <a:endParaRPr b="1" i="0" sz="3200" u="none" cap="none" strike="noStrike">
                <a:solidFill>
                  <a:srgbClr val="FFFFFF"/>
                </a:solidFill>
                <a:latin typeface="Calibri"/>
                <a:ea typeface="Calibri"/>
                <a:cs typeface="Calibri"/>
                <a:sym typeface="Calibri"/>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2" name="Shape 522"/>
        <p:cNvGrpSpPr/>
        <p:nvPr/>
      </p:nvGrpSpPr>
      <p:grpSpPr>
        <a:xfrm>
          <a:off x="0" y="0"/>
          <a:ext cx="0" cy="0"/>
          <a:chOff x="0" y="0"/>
          <a:chExt cx="0" cy="0"/>
        </a:xfrm>
      </p:grpSpPr>
      <p:sp>
        <p:nvSpPr>
          <p:cNvPr id="523" name="Google Shape;523;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fr-FR" sz="4400" u="none" strike="noStrike">
                <a:latin typeface="Calibri"/>
                <a:ea typeface="Calibri"/>
                <a:cs typeface="Calibri"/>
                <a:sym typeface="Calibri"/>
              </a:rPr>
              <a:t>Exemple : Côte d'Ivoire</a:t>
            </a:r>
            <a:endParaRPr/>
          </a:p>
        </p:txBody>
      </p:sp>
      <p:pic>
        <p:nvPicPr>
          <p:cNvPr id="524" name="Google Shape;524;p18"/>
          <p:cNvPicPr preferRelativeResize="0"/>
          <p:nvPr/>
        </p:nvPicPr>
        <p:blipFill rotWithShape="1">
          <a:blip r:embed="rId3">
            <a:alphaModFix/>
          </a:blip>
          <a:srcRect b="0" l="0" r="0" t="0"/>
          <a:stretch/>
        </p:blipFill>
        <p:spPr>
          <a:xfrm>
            <a:off x="5283862" y="3414951"/>
            <a:ext cx="706756" cy="498882"/>
          </a:xfrm>
          <a:prstGeom prst="rect">
            <a:avLst/>
          </a:prstGeom>
          <a:noFill/>
          <a:ln>
            <a:noFill/>
          </a:ln>
        </p:spPr>
      </p:pic>
      <p:sp>
        <p:nvSpPr>
          <p:cNvPr id="525" name="Google Shape;525;p18"/>
          <p:cNvSpPr/>
          <p:nvPr/>
        </p:nvSpPr>
        <p:spPr>
          <a:xfrm rot="5400000">
            <a:off x="2814626" y="3196018"/>
            <a:ext cx="2004600" cy="1743600"/>
          </a:xfrm>
          <a:prstGeom prst="hexagon">
            <a:avLst>
              <a:gd fmla="val 28802" name="adj"/>
              <a:gd fmla="val 115470" name="vf"/>
            </a:avLst>
          </a:prstGeom>
          <a:solidFill>
            <a:srgbClr val="ED7D3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26" name="Google Shape;526;p18"/>
          <p:cNvSpPr txBox="1"/>
          <p:nvPr/>
        </p:nvSpPr>
        <p:spPr>
          <a:xfrm>
            <a:off x="2989124" y="3983562"/>
            <a:ext cx="1609193"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FFFFFF"/>
              </a:buClr>
              <a:buSzPts val="2000"/>
              <a:buFont typeface="Calibri"/>
              <a:buNone/>
            </a:pPr>
            <a:r>
              <a:rPr b="0" i="0" lang="fr-FR" sz="2000" u="none" cap="none" strike="noStrike">
                <a:solidFill>
                  <a:srgbClr val="FFFFFF"/>
                </a:solidFill>
                <a:latin typeface="Calibri"/>
                <a:ea typeface="Calibri"/>
                <a:cs typeface="Calibri"/>
                <a:sym typeface="Calibri"/>
              </a:rPr>
              <a:t>Connaissances</a:t>
            </a:r>
            <a:endParaRPr b="0" i="0" sz="18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rgbClr val="FFFFFF"/>
              </a:buClr>
              <a:buSzPts val="1200"/>
              <a:buFont typeface="Calibri"/>
              <a:buNone/>
            </a:pPr>
            <a:r>
              <a:rPr b="1" i="0" lang="fr-FR" sz="1200" u="none" cap="none" strike="noStrike">
                <a:solidFill>
                  <a:srgbClr val="FFFFFF"/>
                </a:solidFill>
                <a:latin typeface="Calibri"/>
                <a:ea typeface="Calibri"/>
                <a:cs typeface="Calibri"/>
                <a:sym typeface="Calibri"/>
              </a:rPr>
              <a:t>% de personnes ayant des connaissances correctes</a:t>
            </a:r>
            <a:endParaRPr b="0" i="0" sz="1333" u="none" cap="none" strike="noStrike">
              <a:solidFill>
                <a:srgbClr val="FFFFFF"/>
              </a:solidFill>
              <a:latin typeface="Calibri"/>
              <a:ea typeface="Calibri"/>
              <a:cs typeface="Calibri"/>
              <a:sym typeface="Calibri"/>
            </a:endParaRPr>
          </a:p>
        </p:txBody>
      </p:sp>
      <p:sp>
        <p:nvSpPr>
          <p:cNvPr id="527" name="Google Shape;527;p18"/>
          <p:cNvSpPr/>
          <p:nvPr/>
        </p:nvSpPr>
        <p:spPr>
          <a:xfrm rot="5400000">
            <a:off x="-137724" y="4783826"/>
            <a:ext cx="2211899" cy="1936451"/>
          </a:xfrm>
          <a:prstGeom prst="hexagon">
            <a:avLst>
              <a:gd fmla="val 28802" name="adj"/>
              <a:gd fmla="val 115470" name="vf"/>
            </a:avLst>
          </a:prstGeom>
          <a:noFill/>
          <a:ln cap="flat" cmpd="sng" w="12700">
            <a:solidFill>
              <a:srgbClr val="674EA7"/>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28" name="Google Shape;528;p18"/>
          <p:cNvSpPr/>
          <p:nvPr/>
        </p:nvSpPr>
        <p:spPr>
          <a:xfrm rot="5400000">
            <a:off x="2086647" y="4583966"/>
            <a:ext cx="2004600" cy="2125674"/>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29" name="Google Shape;529;p18"/>
          <p:cNvSpPr/>
          <p:nvPr/>
        </p:nvSpPr>
        <p:spPr>
          <a:xfrm rot="5400000">
            <a:off x="990286" y="3196020"/>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30" name="Google Shape;530;p18"/>
          <p:cNvSpPr/>
          <p:nvPr/>
        </p:nvSpPr>
        <p:spPr>
          <a:xfrm rot="5400000">
            <a:off x="1895608" y="1642566"/>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31" name="Google Shape;531;p18"/>
          <p:cNvSpPr/>
          <p:nvPr/>
        </p:nvSpPr>
        <p:spPr>
          <a:xfrm rot="5400000">
            <a:off x="4647907" y="3201280"/>
            <a:ext cx="2004600" cy="1743600"/>
          </a:xfrm>
          <a:prstGeom prst="hexagon">
            <a:avLst>
              <a:gd fmla="val 28802" name="adj"/>
              <a:gd fmla="val 115470" name="vf"/>
            </a:avLst>
          </a:prstGeom>
          <a:solidFill>
            <a:srgbClr val="FFC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32" name="Google Shape;532;p18"/>
          <p:cNvSpPr txBox="1"/>
          <p:nvPr/>
        </p:nvSpPr>
        <p:spPr>
          <a:xfrm>
            <a:off x="5077737" y="4042021"/>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FFFFFF"/>
              </a:buClr>
              <a:buSzPts val="2133"/>
              <a:buFont typeface="Calibri"/>
              <a:buNone/>
            </a:pPr>
            <a:r>
              <a:rPr b="0" i="0" lang="fr-FR" sz="2100" u="none" cap="none" strike="noStrike">
                <a:solidFill>
                  <a:srgbClr val="FFFFFF"/>
                </a:solidFill>
                <a:latin typeface="Calibri"/>
                <a:ea typeface="Calibri"/>
                <a:cs typeface="Calibri"/>
                <a:sym typeface="Calibri"/>
              </a:rPr>
              <a:t>Attitudes</a:t>
            </a:r>
            <a:endParaRPr b="0" i="0" sz="1800" u="none" cap="none" strike="noStrike">
              <a:solidFill>
                <a:schemeClr val="dk1"/>
              </a:solidFill>
              <a:latin typeface="Calibri"/>
              <a:ea typeface="Calibri"/>
              <a:cs typeface="Calibri"/>
              <a:sym typeface="Calibri"/>
            </a:endParaRPr>
          </a:p>
        </p:txBody>
      </p:sp>
      <p:sp>
        <p:nvSpPr>
          <p:cNvPr id="533" name="Google Shape;533;p18"/>
          <p:cNvSpPr/>
          <p:nvPr/>
        </p:nvSpPr>
        <p:spPr>
          <a:xfrm rot="5400000">
            <a:off x="7424831" y="4781862"/>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34" name="Google Shape;534;p18"/>
          <p:cNvSpPr/>
          <p:nvPr/>
        </p:nvSpPr>
        <p:spPr>
          <a:xfrm rot="5400000">
            <a:off x="5600492" y="4780264"/>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35" name="Google Shape;535;p18"/>
          <p:cNvSpPr/>
          <p:nvPr/>
        </p:nvSpPr>
        <p:spPr>
          <a:xfrm rot="5400000">
            <a:off x="5540924" y="1588259"/>
            <a:ext cx="2004600" cy="1862732"/>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36" name="Google Shape;536;p18"/>
          <p:cNvSpPr/>
          <p:nvPr/>
        </p:nvSpPr>
        <p:spPr>
          <a:xfrm rot="5400000">
            <a:off x="7424831" y="1641861"/>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37" name="Google Shape;537;p18"/>
          <p:cNvSpPr/>
          <p:nvPr/>
        </p:nvSpPr>
        <p:spPr>
          <a:xfrm rot="5400000">
            <a:off x="9262089" y="1641862"/>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38" name="Google Shape;538;p18"/>
          <p:cNvSpPr/>
          <p:nvPr/>
        </p:nvSpPr>
        <p:spPr>
          <a:xfrm rot="5400000">
            <a:off x="10177128" y="3193046"/>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39" name="Google Shape;539;p18"/>
          <p:cNvSpPr/>
          <p:nvPr/>
        </p:nvSpPr>
        <p:spPr>
          <a:xfrm rot="5400000">
            <a:off x="9247603" y="4781864"/>
            <a:ext cx="2004600" cy="1743600"/>
          </a:xfrm>
          <a:prstGeom prst="hexagon">
            <a:avLst>
              <a:gd fmla="val 28802" name="adj"/>
              <a:gd fmla="val 115470" name="vf"/>
            </a:avLst>
          </a:prstGeom>
          <a:noFill/>
          <a:ln cap="flat" cmpd="sng" w="12700">
            <a:solidFill>
              <a:schemeClr val="accen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grpSp>
        <p:nvGrpSpPr>
          <p:cNvPr id="540" name="Google Shape;540;p18"/>
          <p:cNvGrpSpPr/>
          <p:nvPr/>
        </p:nvGrpSpPr>
        <p:grpSpPr>
          <a:xfrm>
            <a:off x="3621760" y="3339264"/>
            <a:ext cx="390416" cy="644073"/>
            <a:chOff x="6531329" y="2691707"/>
            <a:chExt cx="444716" cy="733318"/>
          </a:xfrm>
        </p:grpSpPr>
        <p:sp>
          <p:nvSpPr>
            <p:cNvPr id="541" name="Google Shape;541;p18"/>
            <p:cNvSpPr/>
            <p:nvPr/>
          </p:nvSpPr>
          <p:spPr>
            <a:xfrm>
              <a:off x="6652002" y="3283678"/>
              <a:ext cx="203371" cy="52742"/>
            </a:xfrm>
            <a:custGeom>
              <a:rect b="b" l="l" r="r" t="t"/>
              <a:pathLst>
                <a:path extrusionOk="0" h="52" w="204">
                  <a:moveTo>
                    <a:pt x="177" y="0"/>
                  </a:moveTo>
                  <a:cubicBezTo>
                    <a:pt x="26" y="0"/>
                    <a:pt x="26" y="0"/>
                    <a:pt x="26" y="0"/>
                  </a:cubicBezTo>
                  <a:cubicBezTo>
                    <a:pt x="12" y="0"/>
                    <a:pt x="0" y="12"/>
                    <a:pt x="0" y="26"/>
                  </a:cubicBezTo>
                  <a:cubicBezTo>
                    <a:pt x="0" y="41"/>
                    <a:pt x="12" y="53"/>
                    <a:pt x="26" y="53"/>
                  </a:cubicBezTo>
                  <a:cubicBezTo>
                    <a:pt x="177" y="53"/>
                    <a:pt x="177" y="53"/>
                    <a:pt x="177" y="53"/>
                  </a:cubicBezTo>
                  <a:cubicBezTo>
                    <a:pt x="192" y="53"/>
                    <a:pt x="204" y="41"/>
                    <a:pt x="204" y="26"/>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2133"/>
                <a:buFont typeface="Calibri"/>
                <a:buNone/>
              </a:pPr>
              <a:r>
                <a:t/>
              </a:r>
              <a:endParaRPr b="0" i="0" sz="2133" u="none" cap="none" strike="noStrike">
                <a:solidFill>
                  <a:srgbClr val="000000"/>
                </a:solidFill>
                <a:latin typeface="Calibri"/>
                <a:ea typeface="Calibri"/>
                <a:cs typeface="Calibri"/>
                <a:sym typeface="Calibri"/>
              </a:endParaRPr>
            </a:p>
          </p:txBody>
        </p:sp>
        <p:sp>
          <p:nvSpPr>
            <p:cNvPr id="542" name="Google Shape;542;p18"/>
            <p:cNvSpPr/>
            <p:nvPr/>
          </p:nvSpPr>
          <p:spPr>
            <a:xfrm>
              <a:off x="6652002" y="3336419"/>
              <a:ext cx="203371" cy="54007"/>
            </a:xfrm>
            <a:custGeom>
              <a:rect b="b" l="l" r="r" t="t"/>
              <a:pathLst>
                <a:path extrusionOk="0" h="54" w="204">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2133"/>
                <a:buFont typeface="Calibri"/>
                <a:buNone/>
              </a:pPr>
              <a:r>
                <a:t/>
              </a:r>
              <a:endParaRPr b="0" i="0" sz="2133" u="none" cap="none" strike="noStrike">
                <a:solidFill>
                  <a:srgbClr val="000000"/>
                </a:solidFill>
                <a:latin typeface="Calibri"/>
                <a:ea typeface="Calibri"/>
                <a:cs typeface="Calibri"/>
                <a:sym typeface="Calibri"/>
              </a:endParaRPr>
            </a:p>
          </p:txBody>
        </p:sp>
        <p:sp>
          <p:nvSpPr>
            <p:cNvPr id="543" name="Google Shape;543;p18"/>
            <p:cNvSpPr/>
            <p:nvPr/>
          </p:nvSpPr>
          <p:spPr>
            <a:xfrm>
              <a:off x="6687866" y="3390427"/>
              <a:ext cx="131643" cy="34598"/>
            </a:xfrm>
            <a:custGeom>
              <a:rect b="b" l="l" r="r" t="t"/>
              <a:pathLst>
                <a:path extrusionOk="0" h="35" w="132">
                  <a:moveTo>
                    <a:pt x="0" y="0"/>
                  </a:moveTo>
                  <a:cubicBezTo>
                    <a:pt x="0" y="19"/>
                    <a:pt x="29" y="35"/>
                    <a:pt x="66" y="35"/>
                  </a:cubicBezTo>
                  <a:cubicBezTo>
                    <a:pt x="102" y="35"/>
                    <a:pt x="132" y="19"/>
                    <a:pt x="132" y="0"/>
                  </a:cubicBezTo>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2133"/>
                <a:buFont typeface="Calibri"/>
                <a:buNone/>
              </a:pPr>
              <a:r>
                <a:t/>
              </a:r>
              <a:endParaRPr b="0" i="0" sz="2133" u="none" cap="none" strike="noStrike">
                <a:solidFill>
                  <a:srgbClr val="000000"/>
                </a:solidFill>
                <a:latin typeface="Calibri"/>
                <a:ea typeface="Calibri"/>
                <a:cs typeface="Calibri"/>
                <a:sym typeface="Calibri"/>
              </a:endParaRPr>
            </a:p>
          </p:txBody>
        </p:sp>
        <p:sp>
          <p:nvSpPr>
            <p:cNvPr id="544" name="Google Shape;544;p18"/>
            <p:cNvSpPr/>
            <p:nvPr/>
          </p:nvSpPr>
          <p:spPr>
            <a:xfrm>
              <a:off x="6531329" y="2691707"/>
              <a:ext cx="444716" cy="537964"/>
            </a:xfrm>
            <a:custGeom>
              <a:rect b="b" l="l" r="r" t="t"/>
              <a:pathLst>
                <a:path extrusionOk="0" h="540" w="446">
                  <a:moveTo>
                    <a:pt x="223" y="0"/>
                  </a:moveTo>
                  <a:cubicBezTo>
                    <a:pt x="99" y="0"/>
                    <a:pt x="0" y="100"/>
                    <a:pt x="0" y="223"/>
                  </a:cubicBezTo>
                  <a:cubicBezTo>
                    <a:pt x="0" y="284"/>
                    <a:pt x="22" y="339"/>
                    <a:pt x="62" y="379"/>
                  </a:cubicBezTo>
                  <a:cubicBezTo>
                    <a:pt x="83" y="399"/>
                    <a:pt x="94" y="415"/>
                    <a:pt x="94" y="440"/>
                  </a:cubicBezTo>
                  <a:cubicBezTo>
                    <a:pt x="94" y="466"/>
                    <a:pt x="94" y="484"/>
                    <a:pt x="94" y="484"/>
                  </a:cubicBezTo>
                  <a:cubicBezTo>
                    <a:pt x="94" y="515"/>
                    <a:pt x="119" y="540"/>
                    <a:pt x="150" y="540"/>
                  </a:cubicBezTo>
                  <a:cubicBezTo>
                    <a:pt x="296" y="540"/>
                    <a:pt x="296" y="540"/>
                    <a:pt x="296" y="540"/>
                  </a:cubicBezTo>
                  <a:cubicBezTo>
                    <a:pt x="327" y="540"/>
                    <a:pt x="352" y="515"/>
                    <a:pt x="352" y="484"/>
                  </a:cubicBezTo>
                  <a:cubicBezTo>
                    <a:pt x="352" y="484"/>
                    <a:pt x="352" y="466"/>
                    <a:pt x="352" y="440"/>
                  </a:cubicBezTo>
                  <a:cubicBezTo>
                    <a:pt x="352" y="415"/>
                    <a:pt x="362" y="399"/>
                    <a:pt x="383" y="379"/>
                  </a:cubicBezTo>
                  <a:cubicBezTo>
                    <a:pt x="423" y="339"/>
                    <a:pt x="446" y="284"/>
                    <a:pt x="446" y="223"/>
                  </a:cubicBezTo>
                  <a:cubicBezTo>
                    <a:pt x="446" y="100"/>
                    <a:pt x="347" y="0"/>
                    <a:pt x="223"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2133"/>
                <a:buFont typeface="Calibri"/>
                <a:buNone/>
              </a:pPr>
              <a:r>
                <a:t/>
              </a:r>
              <a:endParaRPr b="0" i="0" sz="2133" u="none" cap="none" strike="noStrike">
                <a:solidFill>
                  <a:srgbClr val="000000"/>
                </a:solidFill>
                <a:latin typeface="Calibri"/>
                <a:ea typeface="Calibri"/>
                <a:cs typeface="Calibri"/>
                <a:sym typeface="Calibri"/>
              </a:endParaRPr>
            </a:p>
          </p:txBody>
        </p:sp>
        <p:sp>
          <p:nvSpPr>
            <p:cNvPr id="545" name="Google Shape;545;p18"/>
            <p:cNvSpPr/>
            <p:nvPr/>
          </p:nvSpPr>
          <p:spPr>
            <a:xfrm>
              <a:off x="6652002" y="3229670"/>
              <a:ext cx="203371" cy="54007"/>
            </a:xfrm>
            <a:custGeom>
              <a:rect b="b" l="l" r="r" t="t"/>
              <a:pathLst>
                <a:path extrusionOk="0" h="54" w="204">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2133"/>
                <a:buFont typeface="Calibri"/>
                <a:buNone/>
              </a:pPr>
              <a:r>
                <a:t/>
              </a:r>
              <a:endParaRPr b="0" i="0" sz="2133" u="none" cap="none" strike="noStrike">
                <a:solidFill>
                  <a:srgbClr val="000000"/>
                </a:solidFill>
                <a:latin typeface="Calibri"/>
                <a:ea typeface="Calibri"/>
                <a:cs typeface="Calibri"/>
                <a:sym typeface="Calibri"/>
              </a:endParaRPr>
            </a:p>
          </p:txBody>
        </p:sp>
      </p:grpSp>
      <p:grpSp>
        <p:nvGrpSpPr>
          <p:cNvPr id="546" name="Google Shape;546;p18"/>
          <p:cNvGrpSpPr/>
          <p:nvPr/>
        </p:nvGrpSpPr>
        <p:grpSpPr>
          <a:xfrm>
            <a:off x="5195621" y="3318308"/>
            <a:ext cx="909257" cy="685984"/>
            <a:chOff x="1001712" y="1679575"/>
            <a:chExt cx="1428751" cy="1077913"/>
          </a:xfrm>
        </p:grpSpPr>
        <p:sp>
          <p:nvSpPr>
            <p:cNvPr id="547" name="Google Shape;547;p18"/>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48" name="Google Shape;548;p18"/>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49" name="Google Shape;549;p18"/>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50" name="Google Shape;550;p18"/>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51" name="Google Shape;551;p18"/>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52" name="Google Shape;552;p18"/>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53" name="Google Shape;553;p18"/>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54" name="Google Shape;554;p18"/>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55" name="Google Shape;555;p18"/>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grpSp>
      <p:sp>
        <p:nvSpPr>
          <p:cNvPr id="556" name="Google Shape;556;p18"/>
          <p:cNvSpPr/>
          <p:nvPr/>
        </p:nvSpPr>
        <p:spPr>
          <a:xfrm rot="5400000">
            <a:off x="6511372" y="3211829"/>
            <a:ext cx="2004600" cy="1743600"/>
          </a:xfrm>
          <a:prstGeom prst="hexagon">
            <a:avLst>
              <a:gd fmla="val 28802" name="adj"/>
              <a:gd fmla="val 115470" name="vf"/>
            </a:avLst>
          </a:prstGeom>
          <a:solidFill>
            <a:srgbClr val="FFC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57" name="Google Shape;557;p18"/>
          <p:cNvSpPr txBox="1"/>
          <p:nvPr/>
        </p:nvSpPr>
        <p:spPr>
          <a:xfrm>
            <a:off x="6941202" y="4042021"/>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FFFFFF"/>
              </a:buClr>
              <a:buSzPts val="2133"/>
              <a:buFont typeface="Calibri"/>
              <a:buNone/>
            </a:pPr>
            <a:r>
              <a:rPr b="0" i="0" lang="fr-FR" sz="2100" u="none" cap="none" strike="noStrike">
                <a:solidFill>
                  <a:srgbClr val="FFFFFF"/>
                </a:solidFill>
                <a:latin typeface="Calibri"/>
                <a:ea typeface="Calibri"/>
                <a:cs typeface="Calibri"/>
                <a:sym typeface="Calibri"/>
              </a:rPr>
              <a:t>Efficacité</a:t>
            </a:r>
            <a:endParaRPr b="0" i="0" sz="1800" u="none" cap="none" strike="noStrike">
              <a:solidFill>
                <a:schemeClr val="dk1"/>
              </a:solidFill>
              <a:latin typeface="Calibri"/>
              <a:ea typeface="Calibri"/>
              <a:cs typeface="Calibri"/>
              <a:sym typeface="Calibri"/>
            </a:endParaRPr>
          </a:p>
        </p:txBody>
      </p:sp>
      <p:sp>
        <p:nvSpPr>
          <p:cNvPr id="558" name="Google Shape;558;p18"/>
          <p:cNvSpPr/>
          <p:nvPr/>
        </p:nvSpPr>
        <p:spPr>
          <a:xfrm rot="5400000">
            <a:off x="8336217" y="3211829"/>
            <a:ext cx="2004600" cy="1743600"/>
          </a:xfrm>
          <a:prstGeom prst="hexagon">
            <a:avLst>
              <a:gd fmla="val 28802" name="adj"/>
              <a:gd fmla="val 115470" name="vf"/>
            </a:avLst>
          </a:prstGeom>
          <a:solidFill>
            <a:srgbClr val="FFC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559" name="Google Shape;559;p18"/>
          <p:cNvSpPr txBox="1"/>
          <p:nvPr/>
        </p:nvSpPr>
        <p:spPr>
          <a:xfrm>
            <a:off x="8766047" y="4042021"/>
            <a:ext cx="1161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FFFFFF"/>
              </a:buClr>
              <a:buSzPts val="2133"/>
              <a:buFont typeface="Calibri"/>
              <a:buNone/>
            </a:pPr>
            <a:r>
              <a:rPr b="0" i="0" lang="fr-FR" sz="2100" u="none" cap="none" strike="noStrike">
                <a:solidFill>
                  <a:srgbClr val="FFFFFF"/>
                </a:solidFill>
                <a:latin typeface="Calibri"/>
                <a:ea typeface="Calibri"/>
                <a:cs typeface="Calibri"/>
                <a:sym typeface="Calibri"/>
              </a:rPr>
              <a:t>Normes sociales</a:t>
            </a:r>
            <a:endParaRPr b="0" i="0" sz="1800" u="none" cap="none" strike="noStrike">
              <a:solidFill>
                <a:schemeClr val="dk1"/>
              </a:solidFill>
              <a:latin typeface="Calibri"/>
              <a:ea typeface="Calibri"/>
              <a:cs typeface="Calibri"/>
              <a:sym typeface="Calibri"/>
            </a:endParaRPr>
          </a:p>
        </p:txBody>
      </p:sp>
      <p:grpSp>
        <p:nvGrpSpPr>
          <p:cNvPr id="560" name="Google Shape;560;p18"/>
          <p:cNvGrpSpPr/>
          <p:nvPr/>
        </p:nvGrpSpPr>
        <p:grpSpPr>
          <a:xfrm>
            <a:off x="7059086" y="3318308"/>
            <a:ext cx="909257" cy="685984"/>
            <a:chOff x="1001712" y="1679575"/>
            <a:chExt cx="1428751" cy="1077913"/>
          </a:xfrm>
        </p:grpSpPr>
        <p:sp>
          <p:nvSpPr>
            <p:cNvPr id="561" name="Google Shape;561;p18"/>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62" name="Google Shape;562;p18"/>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63" name="Google Shape;563;p18"/>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64" name="Google Shape;564;p18"/>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65" name="Google Shape;565;p18"/>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66" name="Google Shape;566;p18"/>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67" name="Google Shape;567;p18"/>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68" name="Google Shape;568;p18"/>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69" name="Google Shape;569;p18"/>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grpSp>
      <p:grpSp>
        <p:nvGrpSpPr>
          <p:cNvPr id="570" name="Google Shape;570;p18"/>
          <p:cNvGrpSpPr/>
          <p:nvPr/>
        </p:nvGrpSpPr>
        <p:grpSpPr>
          <a:xfrm>
            <a:off x="8883931" y="3318308"/>
            <a:ext cx="909257" cy="685984"/>
            <a:chOff x="1001712" y="1679575"/>
            <a:chExt cx="1428751" cy="1077913"/>
          </a:xfrm>
        </p:grpSpPr>
        <p:sp>
          <p:nvSpPr>
            <p:cNvPr id="571" name="Google Shape;571;p18"/>
            <p:cNvSpPr/>
            <p:nvPr/>
          </p:nvSpPr>
          <p:spPr>
            <a:xfrm>
              <a:off x="1001712" y="2185988"/>
              <a:ext cx="558800" cy="571500"/>
            </a:xfrm>
            <a:custGeom>
              <a:rect b="b" l="l" r="r" t="t"/>
              <a:pathLst>
                <a:path extrusionOk="0" h="96" w="94">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72" name="Google Shape;572;p18"/>
            <p:cNvSpPr/>
            <p:nvPr/>
          </p:nvSpPr>
          <p:spPr>
            <a:xfrm>
              <a:off x="1870075" y="2185988"/>
              <a:ext cx="560388" cy="571500"/>
            </a:xfrm>
            <a:custGeom>
              <a:rect b="b" l="l" r="r" t="t"/>
              <a:pathLst>
                <a:path extrusionOk="0" h="96" w="94">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73" name="Google Shape;573;p18"/>
            <p:cNvSpPr/>
            <p:nvPr/>
          </p:nvSpPr>
          <p:spPr>
            <a:xfrm>
              <a:off x="1447800" y="1852613"/>
              <a:ext cx="101600" cy="95250"/>
            </a:xfrm>
            <a:custGeom>
              <a:rect b="b" l="l" r="r" t="t"/>
              <a:pathLst>
                <a:path extrusionOk="0" h="16" w="17">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74" name="Google Shape;574;p18"/>
            <p:cNvSpPr/>
            <p:nvPr/>
          </p:nvSpPr>
          <p:spPr>
            <a:xfrm>
              <a:off x="1560512" y="1852613"/>
              <a:ext cx="95250" cy="95250"/>
            </a:xfrm>
            <a:custGeom>
              <a:rect b="b" l="l" r="r" t="t"/>
              <a:pathLst>
                <a:path extrusionOk="0" h="16" w="16">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75" name="Google Shape;575;p18"/>
            <p:cNvSpPr/>
            <p:nvPr/>
          </p:nvSpPr>
          <p:spPr>
            <a:xfrm>
              <a:off x="1668462" y="1852613"/>
              <a:ext cx="101600" cy="95250"/>
            </a:xfrm>
            <a:custGeom>
              <a:rect b="b" l="l" r="r" t="t"/>
              <a:pathLst>
                <a:path extrusionOk="0" h="16" w="17">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76" name="Google Shape;576;p18"/>
            <p:cNvSpPr/>
            <p:nvPr/>
          </p:nvSpPr>
          <p:spPr>
            <a:xfrm>
              <a:off x="1727200" y="1954213"/>
              <a:ext cx="95250" cy="101600"/>
            </a:xfrm>
            <a:custGeom>
              <a:rect b="b" l="l" r="r" t="t"/>
              <a:pathLst>
                <a:path extrusionOk="0" h="17" w="16">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77" name="Google Shape;577;p18"/>
            <p:cNvSpPr/>
            <p:nvPr/>
          </p:nvSpPr>
          <p:spPr>
            <a:xfrm>
              <a:off x="1835150" y="1954213"/>
              <a:ext cx="101600" cy="101600"/>
            </a:xfrm>
            <a:custGeom>
              <a:rect b="b" l="l" r="r" t="t"/>
              <a:pathLst>
                <a:path extrusionOk="0" h="17" w="17">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78" name="Google Shape;578;p18"/>
            <p:cNvSpPr/>
            <p:nvPr/>
          </p:nvSpPr>
          <p:spPr>
            <a:xfrm>
              <a:off x="1941512" y="1954213"/>
              <a:ext cx="101600" cy="101600"/>
            </a:xfrm>
            <a:custGeom>
              <a:rect b="b" l="l" r="r" t="t"/>
              <a:pathLst>
                <a:path extrusionOk="0" h="17" w="17">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sp>
          <p:nvSpPr>
            <p:cNvPr id="579" name="Google Shape;579;p18"/>
            <p:cNvSpPr/>
            <p:nvPr/>
          </p:nvSpPr>
          <p:spPr>
            <a:xfrm>
              <a:off x="1358900" y="1679575"/>
              <a:ext cx="755650" cy="642938"/>
            </a:xfrm>
            <a:custGeom>
              <a:rect b="b" l="l" r="r" t="t"/>
              <a:pathLst>
                <a:path extrusionOk="0" h="108" w="127">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chemeClr val="dk1"/>
                </a:buClr>
                <a:buSzPts val="3200"/>
                <a:buFont typeface="Calibri"/>
                <a:buNone/>
              </a:pPr>
              <a:r>
                <a:t/>
              </a:r>
              <a:endParaRPr b="0" i="0" sz="3200" u="none" cap="none" strike="noStrike">
                <a:solidFill>
                  <a:srgbClr val="000000"/>
                </a:solidFill>
                <a:latin typeface="Calibri"/>
                <a:ea typeface="Calibri"/>
                <a:cs typeface="Calibri"/>
                <a:sym typeface="Calibri"/>
              </a:endParaRPr>
            </a:p>
          </p:txBody>
        </p:sp>
      </p:grpSp>
      <p:grpSp>
        <p:nvGrpSpPr>
          <p:cNvPr id="580" name="Google Shape;580;p18"/>
          <p:cNvGrpSpPr/>
          <p:nvPr/>
        </p:nvGrpSpPr>
        <p:grpSpPr>
          <a:xfrm rot="5400000">
            <a:off x="4579381" y="4017424"/>
            <a:ext cx="309904" cy="309904"/>
            <a:chOff x="5608915" y="627534"/>
            <a:chExt cx="501300" cy="501300"/>
          </a:xfrm>
        </p:grpSpPr>
        <p:sp>
          <p:nvSpPr>
            <p:cNvPr id="581" name="Google Shape;581;p18"/>
            <p:cNvSpPr/>
            <p:nvPr/>
          </p:nvSpPr>
          <p:spPr>
            <a:xfrm>
              <a:off x="5608915" y="627534"/>
              <a:ext cx="501300" cy="501300"/>
            </a:xfrm>
            <a:prstGeom prst="ellipse">
              <a:avLst/>
            </a:prstGeom>
            <a:solidFill>
              <a:srgbClr val="FFFFF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200"/>
                <a:buFont typeface="Calibri"/>
                <a:buNone/>
              </a:pPr>
              <a:r>
                <a:t/>
              </a:r>
              <a:endParaRPr b="1" i="0" sz="3200" u="none" cap="none" strike="noStrike">
                <a:solidFill>
                  <a:srgbClr val="FFFFFF"/>
                </a:solidFill>
                <a:latin typeface="Calibri"/>
                <a:ea typeface="Calibri"/>
                <a:cs typeface="Calibri"/>
                <a:sym typeface="Calibri"/>
              </a:endParaRPr>
            </a:p>
          </p:txBody>
        </p:sp>
        <p:sp>
          <p:nvSpPr>
            <p:cNvPr id="582" name="Google Shape;582;p18"/>
            <p:cNvSpPr/>
            <p:nvPr/>
          </p:nvSpPr>
          <p:spPr>
            <a:xfrm>
              <a:off x="5707118" y="743068"/>
              <a:ext cx="305100" cy="226500"/>
            </a:xfrm>
            <a:prstGeom prst="triangle">
              <a:avLst>
                <a:gd fmla="val 50000" name="adj"/>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200"/>
                <a:buFont typeface="Calibri"/>
                <a:buNone/>
              </a:pPr>
              <a:r>
                <a:t/>
              </a:r>
              <a:endParaRPr b="1" i="0" sz="3200" u="none" cap="none" strike="noStrike">
                <a:solidFill>
                  <a:srgbClr val="FFFFFF"/>
                </a:solidFill>
                <a:latin typeface="Calibri"/>
                <a:ea typeface="Calibri"/>
                <a:cs typeface="Calibri"/>
                <a:sym typeface="Calibri"/>
              </a:endParaRPr>
            </a:p>
          </p:txBody>
        </p:sp>
      </p:grpSp>
      <p:sp>
        <p:nvSpPr>
          <p:cNvPr id="583" name="Google Shape;583;p18"/>
          <p:cNvSpPr txBox="1"/>
          <p:nvPr/>
        </p:nvSpPr>
        <p:spPr>
          <a:xfrm>
            <a:off x="2208958" y="1846566"/>
            <a:ext cx="13779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SPN</a:t>
            </a:r>
            <a:endParaRPr b="0" i="0" sz="14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ED7D31"/>
                </a:solidFill>
                <a:latin typeface="Calibri"/>
                <a:ea typeface="Calibri"/>
                <a:cs typeface="Calibri"/>
                <a:sym typeface="Calibri"/>
              </a:rPr>
              <a:t>78,4 %</a:t>
            </a:r>
            <a:endParaRPr b="0" i="0" sz="1400" u="none" cap="none" strike="noStrike">
              <a:solidFill>
                <a:srgbClr val="ED7D31"/>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savent qu'une femme doit assister à au moins quatre visites de SPN</a:t>
            </a:r>
            <a:endParaRPr b="0" i="0" sz="14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84" name="Google Shape;584;p18"/>
          <p:cNvSpPr txBox="1"/>
          <p:nvPr/>
        </p:nvSpPr>
        <p:spPr>
          <a:xfrm>
            <a:off x="1303636" y="3326520"/>
            <a:ext cx="1377900" cy="1482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TPIg</a:t>
            </a:r>
            <a:endParaRPr b="0" i="0" sz="14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ED7D31"/>
                </a:solidFill>
                <a:latin typeface="Calibri"/>
                <a:ea typeface="Calibri"/>
                <a:cs typeface="Calibri"/>
                <a:sym typeface="Calibri"/>
              </a:rPr>
              <a:t>22,6 %</a:t>
            </a:r>
            <a:endParaRPr b="0" i="0" sz="1400" u="none" cap="none" strike="noStrike">
              <a:solidFill>
                <a:srgbClr val="ED7D31"/>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savent qu'une femme doit recevoir trois doses de TPI pendant sa grossesse</a:t>
            </a:r>
            <a:endParaRPr b="0" i="0" sz="14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85" name="Google Shape;585;p18"/>
          <p:cNvSpPr txBox="1"/>
          <p:nvPr/>
        </p:nvSpPr>
        <p:spPr>
          <a:xfrm>
            <a:off x="2021414" y="4934394"/>
            <a:ext cx="2116346" cy="16632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Calendrier</a:t>
            </a:r>
            <a:endParaRPr b="0" i="0" sz="14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ED7D31"/>
                </a:solidFill>
                <a:latin typeface="Calibri"/>
                <a:ea typeface="Calibri"/>
                <a:cs typeface="Calibri"/>
                <a:sym typeface="Calibri"/>
              </a:rPr>
              <a:t>80,9 %</a:t>
            </a:r>
            <a:endParaRPr b="0" i="0" sz="1400" u="none" cap="none" strike="noStrike">
              <a:solidFill>
                <a:srgbClr val="ED7D31"/>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savent qu'une femme doit se rendre à sa première visite de SPN au cours du premier trimestre ou dès qu'elle sait qu'elle est enceinte</a:t>
            </a:r>
            <a:endParaRPr b="0" i="0" sz="14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
        <p:nvSpPr>
          <p:cNvPr id="586" name="Google Shape;586;p18"/>
          <p:cNvSpPr txBox="1"/>
          <p:nvPr/>
        </p:nvSpPr>
        <p:spPr>
          <a:xfrm>
            <a:off x="5664034" y="1974273"/>
            <a:ext cx="1627703" cy="1482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400"/>
              <a:buFont typeface="Calibri"/>
              <a:buNone/>
            </a:pPr>
            <a:r>
              <a:rPr b="0" i="0" lang="fr-FR" sz="1400" u="none" cap="none" strike="noStrike">
                <a:solidFill>
                  <a:srgbClr val="000000"/>
                </a:solidFill>
                <a:latin typeface="Calibri"/>
                <a:ea typeface="Calibri"/>
                <a:cs typeface="Calibri"/>
                <a:sym typeface="Calibri"/>
              </a:rPr>
              <a:t>Menace perçue </a:t>
            </a:r>
            <a:endParaRPr b="0" i="0" sz="14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FFC000"/>
              </a:buClr>
              <a:buSzPts val="1400"/>
              <a:buFont typeface="Calibri"/>
              <a:buNone/>
            </a:pPr>
            <a:r>
              <a:rPr b="0" i="0" lang="fr-FR" sz="1400" u="none" cap="none" strike="noStrike">
                <a:solidFill>
                  <a:srgbClr val="FFC000"/>
                </a:solidFill>
                <a:latin typeface="Calibri"/>
                <a:ea typeface="Calibri"/>
                <a:cs typeface="Calibri"/>
                <a:sym typeface="Calibri"/>
              </a:rPr>
              <a:t>93,4 %</a:t>
            </a:r>
            <a:endParaRPr b="0" i="0" sz="1400" u="none" cap="none" strike="noStrike">
              <a:solidFill>
                <a:srgbClr val="FFC000"/>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fr-FR" sz="1400" u="none" cap="none" strike="noStrike">
                <a:solidFill>
                  <a:srgbClr val="000000"/>
                </a:solidFill>
                <a:latin typeface="Calibri"/>
                <a:ea typeface="Calibri"/>
                <a:cs typeface="Calibri"/>
                <a:sym typeface="Calibri"/>
              </a:rPr>
              <a:t>des femmes pensent que le paludisme pendant la grossesse est très grave</a:t>
            </a:r>
            <a:endParaRPr b="0" i="0" sz="1400" u="none" cap="none" strike="noStrike">
              <a:solidFill>
                <a:schemeClr val="dk1"/>
              </a:solidFill>
              <a:latin typeface="Calibri"/>
              <a:ea typeface="Calibri"/>
              <a:cs typeface="Calibri"/>
              <a:sym typeface="Calibri"/>
            </a:endParaRPr>
          </a:p>
        </p:txBody>
      </p:sp>
      <p:sp>
        <p:nvSpPr>
          <p:cNvPr id="587" name="Google Shape;587;p18"/>
          <p:cNvSpPr txBox="1"/>
          <p:nvPr/>
        </p:nvSpPr>
        <p:spPr>
          <a:xfrm>
            <a:off x="7738181" y="1845861"/>
            <a:ext cx="13779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400"/>
              <a:buFont typeface="Calibri"/>
              <a:buNone/>
            </a:pPr>
            <a:r>
              <a:rPr b="0" i="0" lang="fr-FR" sz="1400" u="none" cap="none" strike="noStrike">
                <a:solidFill>
                  <a:srgbClr val="000000"/>
                </a:solidFill>
                <a:latin typeface="Calibri"/>
                <a:ea typeface="Calibri"/>
                <a:cs typeface="Calibri"/>
                <a:sym typeface="Calibri"/>
              </a:rPr>
              <a:t>Sûreté</a:t>
            </a:r>
            <a:endParaRPr b="0" i="0" sz="14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FFC000"/>
              </a:buClr>
              <a:buSzPts val="1400"/>
              <a:buFont typeface="Calibri"/>
              <a:buNone/>
            </a:pPr>
            <a:r>
              <a:rPr b="0" i="0" lang="fr-FR" sz="1400" u="none" cap="none" strike="noStrike">
                <a:solidFill>
                  <a:srgbClr val="FFC000"/>
                </a:solidFill>
                <a:latin typeface="Calibri"/>
                <a:ea typeface="Calibri"/>
                <a:cs typeface="Calibri"/>
                <a:sym typeface="Calibri"/>
              </a:rPr>
              <a:t>91,3 % de femmes et 88,7 % d'hommes</a:t>
            </a:r>
            <a:endParaRPr b="0" i="0" sz="1400" u="none" cap="none" strike="noStrike">
              <a:solidFill>
                <a:srgbClr val="FFC000"/>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fr-FR" sz="1400" u="none" cap="none" strike="noStrike">
                <a:solidFill>
                  <a:srgbClr val="000000"/>
                </a:solidFill>
                <a:latin typeface="Calibri"/>
                <a:ea typeface="Calibri"/>
                <a:cs typeface="Calibri"/>
                <a:sym typeface="Calibri"/>
              </a:rPr>
              <a:t>croient que les médicaments IPTp sont sûrs</a:t>
            </a:r>
            <a:endParaRPr b="0" i="0" sz="1400" u="none" cap="none" strike="noStrike">
              <a:solidFill>
                <a:schemeClr val="dk1"/>
              </a:solidFill>
              <a:latin typeface="Calibri"/>
              <a:ea typeface="Calibri"/>
              <a:cs typeface="Calibri"/>
              <a:sym typeface="Calibri"/>
            </a:endParaRPr>
          </a:p>
        </p:txBody>
      </p:sp>
      <p:sp>
        <p:nvSpPr>
          <p:cNvPr id="588" name="Google Shape;588;p18"/>
          <p:cNvSpPr txBox="1"/>
          <p:nvPr/>
        </p:nvSpPr>
        <p:spPr>
          <a:xfrm>
            <a:off x="9575439" y="1845862"/>
            <a:ext cx="13779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400"/>
              <a:buFont typeface="Calibri"/>
              <a:buNone/>
            </a:pPr>
            <a:r>
              <a:rPr b="0" i="0" lang="fr-FR" sz="1400" u="none" cap="none" strike="noStrike">
                <a:solidFill>
                  <a:srgbClr val="000000"/>
                </a:solidFill>
                <a:latin typeface="Calibri"/>
                <a:ea typeface="Calibri"/>
                <a:cs typeface="Calibri"/>
                <a:sym typeface="Calibri"/>
              </a:rPr>
              <a:t>Attitudes</a:t>
            </a:r>
            <a:endParaRPr b="0" i="0" sz="14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FFC000"/>
              </a:buClr>
              <a:buSzPts val="1400"/>
              <a:buFont typeface="Calibri"/>
              <a:buNone/>
            </a:pPr>
            <a:r>
              <a:rPr b="0" i="0" lang="fr-FR" sz="1400" u="none" cap="none" strike="noStrike">
                <a:solidFill>
                  <a:srgbClr val="FFC000"/>
                </a:solidFill>
                <a:latin typeface="Calibri"/>
                <a:ea typeface="Calibri"/>
                <a:cs typeface="Calibri"/>
                <a:sym typeface="Calibri"/>
              </a:rPr>
              <a:t>56,6 % de femmes et 61,4 % d'hommes</a:t>
            </a:r>
            <a:endParaRPr b="0" i="0" sz="1400" u="none" cap="none" strike="noStrike">
              <a:solidFill>
                <a:srgbClr val="FFC000"/>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fr-FR" sz="1400" u="none" cap="none" strike="noStrike">
                <a:solidFill>
                  <a:srgbClr val="000000"/>
                </a:solidFill>
                <a:latin typeface="Calibri"/>
                <a:ea typeface="Calibri"/>
                <a:cs typeface="Calibri"/>
                <a:sym typeface="Calibri"/>
              </a:rPr>
              <a:t>ont une attitude positive envers les SPN / IPTp</a:t>
            </a:r>
            <a:endParaRPr b="0" i="0" sz="1400" u="none" cap="none" strike="noStrike">
              <a:solidFill>
                <a:schemeClr val="dk1"/>
              </a:solidFill>
              <a:latin typeface="Calibri"/>
              <a:ea typeface="Calibri"/>
              <a:cs typeface="Calibri"/>
              <a:sym typeface="Calibri"/>
            </a:endParaRPr>
          </a:p>
        </p:txBody>
      </p:sp>
      <p:sp>
        <p:nvSpPr>
          <p:cNvPr id="589" name="Google Shape;589;p18"/>
          <p:cNvSpPr txBox="1"/>
          <p:nvPr/>
        </p:nvSpPr>
        <p:spPr>
          <a:xfrm>
            <a:off x="10396128" y="3473246"/>
            <a:ext cx="1566600"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400"/>
              <a:buFont typeface="Calibri"/>
              <a:buNone/>
            </a:pPr>
            <a:r>
              <a:rPr b="0" i="0" lang="fr-FR" sz="1400" u="none" cap="none" strike="noStrike">
                <a:solidFill>
                  <a:srgbClr val="000000"/>
                </a:solidFill>
                <a:latin typeface="Calibri"/>
                <a:ea typeface="Calibri"/>
                <a:cs typeface="Calibri"/>
                <a:sym typeface="Calibri"/>
              </a:rPr>
              <a:t>Santé maternelle</a:t>
            </a:r>
            <a:endParaRPr b="0" i="0" sz="14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FFC000"/>
              </a:buClr>
              <a:buSzPts val="1400"/>
              <a:buFont typeface="Calibri"/>
              <a:buNone/>
            </a:pPr>
            <a:r>
              <a:rPr b="0" i="0" lang="fr-FR" sz="1400" u="none" cap="none" strike="noStrike">
                <a:solidFill>
                  <a:srgbClr val="FFC000"/>
                </a:solidFill>
                <a:latin typeface="Calibri"/>
                <a:ea typeface="Calibri"/>
                <a:cs typeface="Calibri"/>
                <a:sym typeface="Calibri"/>
              </a:rPr>
              <a:t>96,3 % de femmes et 95,5 % d'hommes</a:t>
            </a:r>
            <a:endParaRPr b="0" i="0" sz="1400" u="none" cap="none" strike="noStrike">
              <a:solidFill>
                <a:srgbClr val="FFC000"/>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fr-FR" sz="1400" u="none" cap="none" strike="noStrike">
                <a:solidFill>
                  <a:srgbClr val="000000"/>
                </a:solidFill>
                <a:latin typeface="Calibri"/>
                <a:ea typeface="Calibri"/>
                <a:cs typeface="Calibri"/>
                <a:sym typeface="Calibri"/>
              </a:rPr>
              <a:t>estiment que le TPIp est efficace pour maintenir les mères en bonne santé</a:t>
            </a:r>
            <a:endParaRPr b="0" i="0" sz="1400" u="none" cap="none" strike="noStrike">
              <a:solidFill>
                <a:schemeClr val="dk1"/>
              </a:solidFill>
              <a:latin typeface="Calibri"/>
              <a:ea typeface="Calibri"/>
              <a:cs typeface="Calibri"/>
              <a:sym typeface="Calibri"/>
            </a:endParaRPr>
          </a:p>
        </p:txBody>
      </p:sp>
      <p:sp>
        <p:nvSpPr>
          <p:cNvPr id="590" name="Google Shape;590;p18"/>
          <p:cNvSpPr txBox="1"/>
          <p:nvPr/>
        </p:nvSpPr>
        <p:spPr>
          <a:xfrm>
            <a:off x="9462112" y="5060242"/>
            <a:ext cx="1662873"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400"/>
              <a:buFont typeface="Calibri"/>
              <a:buNone/>
            </a:pPr>
            <a:r>
              <a:rPr b="0" i="0" lang="fr-FR" sz="1400" u="none" cap="none" strike="noStrike">
                <a:solidFill>
                  <a:srgbClr val="000000"/>
                </a:solidFill>
                <a:latin typeface="Calibri"/>
                <a:ea typeface="Calibri"/>
                <a:cs typeface="Calibri"/>
                <a:sym typeface="Calibri"/>
              </a:rPr>
              <a:t>Santé prénatale</a:t>
            </a:r>
            <a:endParaRPr b="0" i="0" sz="14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FFC000"/>
              </a:buClr>
              <a:buSzPts val="1400"/>
              <a:buFont typeface="Calibri"/>
              <a:buNone/>
            </a:pPr>
            <a:r>
              <a:rPr b="0" i="0" lang="fr-FR" sz="1400" u="none" cap="none" strike="noStrike">
                <a:solidFill>
                  <a:srgbClr val="FFC000"/>
                </a:solidFill>
                <a:latin typeface="Calibri"/>
                <a:ea typeface="Calibri"/>
                <a:cs typeface="Calibri"/>
                <a:sym typeface="Calibri"/>
              </a:rPr>
              <a:t>95,4 % de femmes et 95,8 % d'hommes</a:t>
            </a:r>
            <a:endParaRPr b="0" i="0" sz="1400" u="none" cap="none" strike="noStrike">
              <a:solidFill>
                <a:srgbClr val="FFC000"/>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fr-FR" sz="1400" u="none" cap="none" strike="noStrike">
                <a:solidFill>
                  <a:srgbClr val="000000"/>
                </a:solidFill>
                <a:latin typeface="Calibri"/>
                <a:ea typeface="Calibri"/>
                <a:cs typeface="Calibri"/>
                <a:sym typeface="Calibri"/>
              </a:rPr>
              <a:t>croient que le TPIp est efficace pour garder les bébés en bonne santé</a:t>
            </a:r>
            <a:endParaRPr b="0" i="0" sz="1400" u="none" cap="none" strike="noStrike">
              <a:solidFill>
                <a:schemeClr val="dk1"/>
              </a:solidFill>
              <a:latin typeface="Calibri"/>
              <a:ea typeface="Calibri"/>
              <a:cs typeface="Calibri"/>
              <a:sym typeface="Calibri"/>
            </a:endParaRPr>
          </a:p>
        </p:txBody>
      </p:sp>
      <p:sp>
        <p:nvSpPr>
          <p:cNvPr id="591" name="Google Shape;591;p18"/>
          <p:cNvSpPr txBox="1"/>
          <p:nvPr/>
        </p:nvSpPr>
        <p:spPr>
          <a:xfrm>
            <a:off x="7547575" y="5030422"/>
            <a:ext cx="1773105" cy="1482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400"/>
              <a:buFont typeface="Calibri"/>
              <a:buNone/>
            </a:pPr>
            <a:r>
              <a:rPr b="0" i="0" lang="fr-FR" sz="1400" u="none" cap="none" strike="noStrike">
                <a:solidFill>
                  <a:srgbClr val="000000"/>
                </a:solidFill>
                <a:latin typeface="Calibri"/>
                <a:ea typeface="Calibri"/>
                <a:cs typeface="Calibri"/>
                <a:sym typeface="Calibri"/>
              </a:rPr>
              <a:t>Auto-efficacité</a:t>
            </a:r>
            <a:endParaRPr b="0" i="0" sz="14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FFC000"/>
              </a:buClr>
              <a:buSzPts val="1400"/>
              <a:buFont typeface="Calibri"/>
              <a:buNone/>
            </a:pPr>
            <a:r>
              <a:rPr b="0" i="0" lang="fr-FR" sz="1400" u="none" cap="none" strike="noStrike">
                <a:solidFill>
                  <a:srgbClr val="FFC000"/>
                </a:solidFill>
                <a:latin typeface="Calibri"/>
                <a:ea typeface="Calibri"/>
                <a:cs typeface="Calibri"/>
                <a:sym typeface="Calibri"/>
              </a:rPr>
              <a:t>97,7 %</a:t>
            </a:r>
            <a:endParaRPr b="0" i="0" sz="1400" u="none" cap="none" strike="noStrike">
              <a:solidFill>
                <a:srgbClr val="FFC000"/>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fr-FR" sz="1400" u="none" cap="none" strike="noStrike">
                <a:solidFill>
                  <a:srgbClr val="000000"/>
                </a:solidFill>
                <a:latin typeface="Calibri"/>
                <a:ea typeface="Calibri"/>
                <a:cs typeface="Calibri"/>
                <a:sym typeface="Calibri"/>
              </a:rPr>
              <a:t>de femmes pensent qu'elles peuvent prendre le TPIp au moins trois fois pendant leur grossesse</a:t>
            </a:r>
            <a:endParaRPr b="0" i="0" sz="1400" u="none" cap="none" strike="noStrike">
              <a:solidFill>
                <a:schemeClr val="dk1"/>
              </a:solidFill>
              <a:latin typeface="Calibri"/>
              <a:ea typeface="Calibri"/>
              <a:cs typeface="Calibri"/>
              <a:sym typeface="Calibri"/>
            </a:endParaRPr>
          </a:p>
        </p:txBody>
      </p:sp>
      <p:sp>
        <p:nvSpPr>
          <p:cNvPr id="592" name="Google Shape;592;p18"/>
          <p:cNvSpPr txBox="1"/>
          <p:nvPr/>
        </p:nvSpPr>
        <p:spPr>
          <a:xfrm>
            <a:off x="5726021" y="4984264"/>
            <a:ext cx="1457571" cy="13356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chemeClr val="dk1"/>
              </a:buClr>
              <a:buSzPts val="1400"/>
              <a:buFont typeface="Calibri"/>
              <a:buNone/>
            </a:pPr>
            <a:r>
              <a:rPr b="0" i="0" lang="fr-FR" sz="1400" u="none" cap="none" strike="noStrike">
                <a:solidFill>
                  <a:srgbClr val="000000"/>
                </a:solidFill>
                <a:latin typeface="Calibri"/>
                <a:ea typeface="Calibri"/>
                <a:cs typeface="Calibri"/>
                <a:sym typeface="Calibri"/>
              </a:rPr>
              <a:t>Normes</a:t>
            </a:r>
            <a:endParaRPr b="0" i="0" sz="14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FFC000"/>
              </a:buClr>
              <a:buSzPts val="1400"/>
              <a:buFont typeface="Calibri"/>
              <a:buNone/>
            </a:pPr>
            <a:r>
              <a:rPr b="0" i="0" lang="fr-FR" sz="1400" u="none" cap="none" strike="noStrike">
                <a:solidFill>
                  <a:srgbClr val="FFC000"/>
                </a:solidFill>
                <a:latin typeface="Calibri"/>
                <a:ea typeface="Calibri"/>
                <a:cs typeface="Calibri"/>
                <a:sym typeface="Calibri"/>
              </a:rPr>
              <a:t>70 %</a:t>
            </a:r>
            <a:endParaRPr b="0" i="0" sz="1400" u="none" cap="none" strike="noStrike">
              <a:solidFill>
                <a:srgbClr val="FFC000"/>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rPr b="0" i="0" lang="fr-FR" sz="1400" u="none" cap="none" strike="noStrike">
                <a:solidFill>
                  <a:srgbClr val="000000"/>
                </a:solidFill>
                <a:latin typeface="Calibri"/>
                <a:ea typeface="Calibri"/>
                <a:cs typeface="Calibri"/>
                <a:sym typeface="Calibri"/>
              </a:rPr>
              <a:t>pensent que l'utilisation de l'IPTp est la norme dans leur communauté</a:t>
            </a:r>
            <a:endParaRPr b="0" i="0" sz="1400" u="none" cap="none" strike="noStrike">
              <a:solidFill>
                <a:schemeClr val="dk1"/>
              </a:solidFill>
              <a:latin typeface="Calibri"/>
              <a:ea typeface="Calibri"/>
              <a:cs typeface="Calibri"/>
              <a:sym typeface="Calibri"/>
            </a:endParaRPr>
          </a:p>
        </p:txBody>
      </p:sp>
      <p:sp>
        <p:nvSpPr>
          <p:cNvPr id="593" name="Google Shape;593;p18"/>
          <p:cNvSpPr txBox="1"/>
          <p:nvPr/>
        </p:nvSpPr>
        <p:spPr>
          <a:xfrm>
            <a:off x="24797" y="5013466"/>
            <a:ext cx="1929196" cy="1409100"/>
          </a:xfrm>
          <a:prstGeom prst="rect">
            <a:avLst/>
          </a:prstGeom>
          <a:noFill/>
          <a:ln>
            <a:noFill/>
          </a:ln>
        </p:spPr>
        <p:txBody>
          <a:bodyPr anchorCtr="0" anchor="t" bIns="0" lIns="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Connaissances et pratiques des prestataires de soins de santé</a:t>
            </a:r>
            <a:endParaRPr b="0" i="0" sz="1400" u="none" cap="none" strike="noStrike">
              <a:solidFill>
                <a:srgbClr val="000000"/>
              </a:solidFill>
              <a:latin typeface="Calibri"/>
              <a:ea typeface="Calibri"/>
              <a:cs typeface="Calibri"/>
              <a:sym typeface="Calibri"/>
            </a:endParaRPr>
          </a:p>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Les prestataires de soins de santé connaissent et fournissent le TPIp lors des visites de soins prénatals</a:t>
            </a:r>
            <a:endParaRPr b="0" i="0" sz="14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400"/>
              <a:buFont typeface="Calibri"/>
              <a:buNone/>
            </a:pPr>
            <a:r>
              <a:t/>
            </a:r>
            <a:endParaRPr b="0" i="0" sz="1400" u="none" cap="none" strike="noStrike">
              <a:solidFill>
                <a:srgbClr val="000000"/>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7" name="Shape 597"/>
        <p:cNvGrpSpPr/>
        <p:nvPr/>
      </p:nvGrpSpPr>
      <p:grpSpPr>
        <a:xfrm>
          <a:off x="0" y="0"/>
          <a:ext cx="0" cy="0"/>
          <a:chOff x="0" y="0"/>
          <a:chExt cx="0" cy="0"/>
        </a:xfrm>
      </p:grpSpPr>
      <p:sp>
        <p:nvSpPr>
          <p:cNvPr descr="In-Brief&#10;" id="598" name="Google Shape;598;p19"/>
          <p:cNvSpPr/>
          <p:nvPr/>
        </p:nvSpPr>
        <p:spPr>
          <a:xfrm>
            <a:off x="3192148" y="2981524"/>
            <a:ext cx="2119242" cy="1826932"/>
          </a:xfrm>
          <a:prstGeom prst="hexagon">
            <a:avLst>
              <a:gd fmla="val 25000" name="adj"/>
              <a:gd fmla="val 115470" name="vf"/>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fr-FR" sz="1400" u="none" cap="none" strike="noStrike">
                <a:solidFill>
                  <a:srgbClr val="FFFFFF"/>
                </a:solidFill>
                <a:latin typeface="Calibri"/>
                <a:ea typeface="Calibri"/>
                <a:cs typeface="Calibri"/>
                <a:sym typeface="Calibri"/>
              </a:rPr>
              <a:t>% ayant une connaissance correcte de ...</a:t>
            </a:r>
            <a:endParaRPr b="0" i="0" sz="1400" u="none" cap="none" strike="noStrike">
              <a:solidFill>
                <a:srgbClr val="000000"/>
              </a:solidFill>
              <a:latin typeface="Arial"/>
              <a:ea typeface="Arial"/>
              <a:cs typeface="Arial"/>
              <a:sym typeface="Arial"/>
            </a:endParaRPr>
          </a:p>
        </p:txBody>
      </p:sp>
      <p:sp>
        <p:nvSpPr>
          <p:cNvPr id="599" name="Google Shape;599;p19"/>
          <p:cNvSpPr txBox="1"/>
          <p:nvPr/>
        </p:nvSpPr>
        <p:spPr>
          <a:xfrm>
            <a:off x="2068757" y="1610011"/>
            <a:ext cx="1304185" cy="36933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Exposition</a:t>
            </a:r>
            <a:endParaRPr b="0" i="0" sz="1400" u="none" cap="none" strike="noStrike">
              <a:solidFill>
                <a:srgbClr val="000000"/>
              </a:solidFill>
              <a:latin typeface="Arial"/>
              <a:ea typeface="Arial"/>
              <a:cs typeface="Arial"/>
              <a:sym typeface="Arial"/>
            </a:endParaRPr>
          </a:p>
        </p:txBody>
      </p:sp>
      <p:sp>
        <p:nvSpPr>
          <p:cNvPr descr="In-Brief&#10;" id="600" name="Google Shape;600;p19"/>
          <p:cNvSpPr/>
          <p:nvPr/>
        </p:nvSpPr>
        <p:spPr>
          <a:xfrm>
            <a:off x="4883508" y="3926016"/>
            <a:ext cx="2119242" cy="1826932"/>
          </a:xfrm>
          <a:prstGeom prst="hexagon">
            <a:avLst>
              <a:gd fmla="val 25000" name="adj"/>
              <a:gd fmla="val 115470" name="vf"/>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fr-FR" sz="1400" u="none" cap="none" strike="noStrike">
                <a:solidFill>
                  <a:srgbClr val="FFFFFF"/>
                </a:solidFill>
                <a:latin typeface="Calibri"/>
                <a:ea typeface="Calibri"/>
                <a:cs typeface="Calibri"/>
                <a:sym typeface="Calibri"/>
              </a:rPr>
              <a:t>% d'aidants qui...</a:t>
            </a:r>
            <a:endParaRPr b="0" i="0" sz="1400" u="none" cap="none" strike="noStrike">
              <a:solidFill>
                <a:srgbClr val="000000"/>
              </a:solidFill>
              <a:latin typeface="Arial"/>
              <a:ea typeface="Arial"/>
              <a:cs typeface="Arial"/>
              <a:sym typeface="Arial"/>
            </a:endParaRPr>
          </a:p>
        </p:txBody>
      </p:sp>
      <p:sp>
        <p:nvSpPr>
          <p:cNvPr descr="In-Brief&#10;" id="601" name="Google Shape;601;p19"/>
          <p:cNvSpPr/>
          <p:nvPr/>
        </p:nvSpPr>
        <p:spPr>
          <a:xfrm>
            <a:off x="1505721" y="2068058"/>
            <a:ext cx="2119242" cy="1826932"/>
          </a:xfrm>
          <a:prstGeom prst="hexagon">
            <a:avLst>
              <a:gd fmla="val 25000" name="adj"/>
              <a:gd fmla="val 115470" name="vf"/>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fr-FR" sz="1400" u="none" cap="none" strike="noStrike">
                <a:solidFill>
                  <a:srgbClr val="FFFFFF"/>
                </a:solidFill>
                <a:latin typeface="Calibri"/>
                <a:ea typeface="Calibri"/>
                <a:cs typeface="Calibri"/>
                <a:sym typeface="Calibri"/>
              </a:rPr>
              <a:t>% ayant déjà entendu des messages ou des informations sur ...</a:t>
            </a:r>
            <a:endParaRPr b="0" i="0" sz="1400" u="none" cap="none" strike="noStrike">
              <a:solidFill>
                <a:srgbClr val="000000"/>
              </a:solidFill>
              <a:latin typeface="Arial"/>
              <a:ea typeface="Arial"/>
              <a:cs typeface="Arial"/>
              <a:sym typeface="Arial"/>
            </a:endParaRPr>
          </a:p>
        </p:txBody>
      </p:sp>
      <p:sp>
        <p:nvSpPr>
          <p:cNvPr descr="In-Brief&#10;" id="602" name="Google Shape;602;p19"/>
          <p:cNvSpPr/>
          <p:nvPr/>
        </p:nvSpPr>
        <p:spPr>
          <a:xfrm>
            <a:off x="10005820" y="3028064"/>
            <a:ext cx="2119242" cy="1826932"/>
          </a:xfrm>
          <a:prstGeom prst="hexagon">
            <a:avLst>
              <a:gd fmla="val 25000" name="adj"/>
              <a:gd fmla="val 115470" name="vf"/>
            </a:avLst>
          </a:pr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fr-FR" sz="1400" u="none" cap="none" strike="noStrike">
                <a:solidFill>
                  <a:srgbClr val="FFFFFF"/>
                </a:solidFill>
                <a:latin typeface="Calibri"/>
                <a:ea typeface="Calibri"/>
                <a:cs typeface="Calibri"/>
                <a:sym typeface="Calibri"/>
              </a:rPr>
              <a:t>% de prestataires qui...</a:t>
            </a:r>
            <a:endParaRPr b="0" i="0" sz="1400" u="none" cap="none" strike="noStrike">
              <a:solidFill>
                <a:srgbClr val="000000"/>
              </a:solidFill>
              <a:latin typeface="Arial"/>
              <a:ea typeface="Arial"/>
              <a:cs typeface="Arial"/>
              <a:sym typeface="Arial"/>
            </a:endParaRPr>
          </a:p>
        </p:txBody>
      </p:sp>
      <p:sp>
        <p:nvSpPr>
          <p:cNvPr descr="In-Brief&#10;" id="603" name="Google Shape;603;p19"/>
          <p:cNvSpPr/>
          <p:nvPr/>
        </p:nvSpPr>
        <p:spPr>
          <a:xfrm>
            <a:off x="4900004" y="2068057"/>
            <a:ext cx="2119242" cy="1826932"/>
          </a:xfrm>
          <a:prstGeom prst="hexagon">
            <a:avLst>
              <a:gd fmla="val 25000" name="adj"/>
              <a:gd fmla="val 115470" name="vf"/>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fr-FR" sz="1400" u="none" cap="none" strike="noStrike">
                <a:solidFill>
                  <a:srgbClr val="FFFFFF"/>
                </a:solidFill>
                <a:latin typeface="Calibri"/>
                <a:ea typeface="Calibri"/>
                <a:cs typeface="Calibri"/>
                <a:sym typeface="Calibri"/>
              </a:rPr>
              <a:t>% des aidants qui...</a:t>
            </a:r>
            <a:endParaRPr b="0" i="0" sz="1400" u="none" cap="none" strike="noStrike">
              <a:solidFill>
                <a:srgbClr val="000000"/>
              </a:solidFill>
              <a:latin typeface="Arial"/>
              <a:ea typeface="Arial"/>
              <a:cs typeface="Arial"/>
              <a:sym typeface="Arial"/>
            </a:endParaRPr>
          </a:p>
        </p:txBody>
      </p:sp>
      <p:sp>
        <p:nvSpPr>
          <p:cNvPr id="604" name="Google Shape;604;p19"/>
          <p:cNvSpPr txBox="1"/>
          <p:nvPr/>
        </p:nvSpPr>
        <p:spPr>
          <a:xfrm>
            <a:off x="6494327" y="2151281"/>
            <a:ext cx="2369874" cy="646331"/>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Communauté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Comportements</a:t>
            </a:r>
            <a:endParaRPr b="0" i="0" sz="1400" u="none" cap="none" strike="noStrike">
              <a:solidFill>
                <a:srgbClr val="000000"/>
              </a:solidFill>
              <a:latin typeface="Arial"/>
              <a:ea typeface="Arial"/>
              <a:cs typeface="Arial"/>
              <a:sym typeface="Arial"/>
            </a:endParaRPr>
          </a:p>
        </p:txBody>
      </p:sp>
      <p:sp>
        <p:nvSpPr>
          <p:cNvPr id="605" name="Google Shape;605;p19"/>
          <p:cNvSpPr txBox="1"/>
          <p:nvPr/>
        </p:nvSpPr>
        <p:spPr>
          <a:xfrm>
            <a:off x="5381433" y="1113700"/>
            <a:ext cx="1304185" cy="92333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Attitudes, efficacité, normes</a:t>
            </a:r>
            <a:endParaRPr b="0" i="0" sz="1400" u="none" cap="none" strike="noStrike">
              <a:solidFill>
                <a:srgbClr val="000000"/>
              </a:solidFill>
              <a:latin typeface="Arial"/>
              <a:ea typeface="Arial"/>
              <a:cs typeface="Arial"/>
              <a:sym typeface="Arial"/>
            </a:endParaRPr>
          </a:p>
        </p:txBody>
      </p:sp>
      <p:sp>
        <p:nvSpPr>
          <p:cNvPr id="606" name="Google Shape;606;p19"/>
          <p:cNvSpPr txBox="1"/>
          <p:nvPr/>
        </p:nvSpPr>
        <p:spPr>
          <a:xfrm>
            <a:off x="3534556" y="2412013"/>
            <a:ext cx="1543983" cy="36933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Connaissances</a:t>
            </a:r>
            <a:endParaRPr b="0" i="0" sz="1400" u="none" cap="none" strike="noStrike">
              <a:solidFill>
                <a:srgbClr val="000000"/>
              </a:solidFill>
              <a:latin typeface="Arial"/>
              <a:ea typeface="Arial"/>
              <a:cs typeface="Arial"/>
              <a:sym typeface="Arial"/>
            </a:endParaRPr>
          </a:p>
        </p:txBody>
      </p:sp>
      <p:sp>
        <p:nvSpPr>
          <p:cNvPr descr="In-Brief&#10;" id="607" name="Google Shape;607;p19"/>
          <p:cNvSpPr/>
          <p:nvPr/>
        </p:nvSpPr>
        <p:spPr>
          <a:xfrm>
            <a:off x="10022090" y="1176544"/>
            <a:ext cx="2119242" cy="1826932"/>
          </a:xfrm>
          <a:prstGeom prst="hexagon">
            <a:avLst>
              <a:gd fmla="val 25000" name="adj"/>
              <a:gd fmla="val 115470" name="vf"/>
            </a:avLst>
          </a:pr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fr-FR" sz="1400" u="none" cap="none" strike="noStrike">
                <a:solidFill>
                  <a:srgbClr val="FFFFFF"/>
                </a:solidFill>
                <a:latin typeface="Calibri"/>
                <a:ea typeface="Calibri"/>
                <a:cs typeface="Calibri"/>
                <a:sym typeface="Calibri"/>
              </a:rPr>
              <a:t>% de prestataires qui...</a:t>
            </a:r>
            <a:endParaRPr b="0" i="0" sz="1400" u="none" cap="none" strike="noStrike">
              <a:solidFill>
                <a:srgbClr val="000000"/>
              </a:solidFill>
              <a:latin typeface="Arial"/>
              <a:ea typeface="Arial"/>
              <a:cs typeface="Arial"/>
              <a:sym typeface="Arial"/>
            </a:endParaRPr>
          </a:p>
        </p:txBody>
      </p:sp>
      <p:sp>
        <p:nvSpPr>
          <p:cNvPr descr="In-Brief&#10;" id="608" name="Google Shape;608;p19"/>
          <p:cNvSpPr/>
          <p:nvPr/>
        </p:nvSpPr>
        <p:spPr>
          <a:xfrm>
            <a:off x="6598984" y="2997037"/>
            <a:ext cx="2119242" cy="1826932"/>
          </a:xfrm>
          <a:prstGeom prst="hexagon">
            <a:avLst>
              <a:gd fmla="val 25000" name="adj"/>
              <a:gd fmla="val 115470" name="vf"/>
            </a:avLst>
          </a:prstGeom>
          <a:solidFill>
            <a:schemeClr val="accent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fr-FR" sz="1400" u="none" cap="none" strike="noStrike">
                <a:solidFill>
                  <a:srgbClr val="FFFFFF"/>
                </a:solidFill>
                <a:latin typeface="Calibri"/>
                <a:ea typeface="Calibri"/>
                <a:cs typeface="Calibri"/>
                <a:sym typeface="Calibri"/>
              </a:rPr>
              <a:t>% de tous les membres du ménage qui...</a:t>
            </a:r>
            <a:endParaRPr b="0" i="0" sz="1400" u="none" cap="none" strike="noStrike">
              <a:solidFill>
                <a:srgbClr val="000000"/>
              </a:solidFill>
              <a:latin typeface="Arial"/>
              <a:ea typeface="Arial"/>
              <a:cs typeface="Arial"/>
              <a:sym typeface="Arial"/>
            </a:endParaRPr>
          </a:p>
        </p:txBody>
      </p:sp>
      <p:sp>
        <p:nvSpPr>
          <p:cNvPr id="609" name="Google Shape;609;p19"/>
          <p:cNvSpPr txBox="1"/>
          <p:nvPr/>
        </p:nvSpPr>
        <p:spPr>
          <a:xfrm>
            <a:off x="10092663" y="527275"/>
            <a:ext cx="2369874" cy="36933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Comportements des prestataires</a:t>
            </a:r>
            <a:endParaRPr b="0" i="0" sz="1400" u="none" cap="none" strike="noStrike">
              <a:solidFill>
                <a:srgbClr val="000000"/>
              </a:solidFill>
              <a:latin typeface="Arial"/>
              <a:ea typeface="Arial"/>
              <a:cs typeface="Arial"/>
              <a:sym typeface="Arial"/>
            </a:endParaRPr>
          </a:p>
        </p:txBody>
      </p:sp>
      <p:sp>
        <p:nvSpPr>
          <p:cNvPr id="610" name="Google Shape;610;p19"/>
          <p:cNvSpPr txBox="1"/>
          <p:nvPr/>
        </p:nvSpPr>
        <p:spPr>
          <a:xfrm>
            <a:off x="8002258" y="1318176"/>
            <a:ext cx="2369874" cy="36933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Chaîne d'approvisionnement</a:t>
            </a:r>
            <a:endParaRPr b="0" i="0" sz="1400" u="none" cap="none" strike="noStrike">
              <a:solidFill>
                <a:srgbClr val="000000"/>
              </a:solidFill>
              <a:latin typeface="Arial"/>
              <a:ea typeface="Arial"/>
              <a:cs typeface="Arial"/>
              <a:sym typeface="Arial"/>
            </a:endParaRPr>
          </a:p>
        </p:txBody>
      </p:sp>
      <p:sp>
        <p:nvSpPr>
          <p:cNvPr descr="In-Brief&#10;" id="611" name="Google Shape;611;p19"/>
          <p:cNvSpPr/>
          <p:nvPr/>
        </p:nvSpPr>
        <p:spPr>
          <a:xfrm>
            <a:off x="8306840" y="2076380"/>
            <a:ext cx="2119242" cy="1826932"/>
          </a:xfrm>
          <a:prstGeom prst="hexagon">
            <a:avLst>
              <a:gd fmla="val 25000" name="adj"/>
              <a:gd fmla="val 115470" name="vf"/>
            </a:avLst>
          </a:prstGeom>
          <a:solidFill>
            <a:schemeClr val="dk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1" i="0" lang="fr-FR" sz="2000" u="none" cap="none" strike="noStrike">
                <a:solidFill>
                  <a:srgbClr val="FFFFFF"/>
                </a:solidFill>
                <a:highlight>
                  <a:srgbClr val="000000"/>
                </a:highlight>
                <a:latin typeface="Calibri"/>
                <a:ea typeface="Calibri"/>
                <a:cs typeface="Calibri"/>
                <a:sym typeface="Calibri"/>
              </a:rPr>
              <a:t>APPROVISIONNEMENT EN iptp</a:t>
            </a:r>
            <a:endParaRPr b="0" i="0" sz="1400" u="none" cap="none" strike="noStrike">
              <a:solidFill>
                <a:srgbClr val="000000"/>
              </a:solidFill>
              <a:latin typeface="Arial"/>
              <a:ea typeface="Arial"/>
              <a:cs typeface="Arial"/>
              <a:sym typeface="Arial"/>
            </a:endParaRPr>
          </a:p>
        </p:txBody>
      </p:sp>
      <p:sp>
        <p:nvSpPr>
          <p:cNvPr id="612" name="Google Shape;612;p19"/>
          <p:cNvSpPr txBox="1"/>
          <p:nvPr>
            <p:ph type="title"/>
          </p:nvPr>
        </p:nvSpPr>
        <p:spPr>
          <a:xfrm>
            <a:off x="914400" y="279961"/>
            <a:ext cx="10363200" cy="817561"/>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fr-FR" sz="4400" u="none" strike="noStrike">
                <a:latin typeface="Calibri"/>
                <a:ea typeface="Calibri"/>
                <a:cs typeface="Calibri"/>
                <a:sym typeface="Calibri"/>
              </a:rPr>
              <a:t>Fréquentation précoce des SPN</a:t>
            </a:r>
            <a:endParaRPr/>
          </a:p>
        </p:txBody>
      </p:sp>
      <p:sp>
        <p:nvSpPr>
          <p:cNvPr descr="In-Brief&#10;" id="613" name="Google Shape;613;p19"/>
          <p:cNvSpPr/>
          <p:nvPr/>
        </p:nvSpPr>
        <p:spPr>
          <a:xfrm>
            <a:off x="-1" y="2997037"/>
            <a:ext cx="1917107" cy="1826932"/>
          </a:xfrm>
          <a:prstGeom prst="hexagon">
            <a:avLst>
              <a:gd fmla="val 25000" name="adj"/>
              <a:gd fmla="val 115470" name="vf"/>
            </a:avLst>
          </a:prstGeom>
          <a:no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fr-FR" sz="1400" u="none" cap="none" strike="noStrike">
                <a:solidFill>
                  <a:srgbClr val="000000"/>
                </a:solidFill>
                <a:latin typeface="Calibri"/>
                <a:ea typeface="Calibri"/>
                <a:cs typeface="Calibri"/>
                <a:sym typeface="Calibri"/>
              </a:rPr>
              <a:t>% de personnes ayant accès aux SPN</a:t>
            </a:r>
            <a:endParaRPr b="0" i="0" sz="1400" u="none" cap="none" strike="noStrike">
              <a:solidFill>
                <a:srgbClr val="000000"/>
              </a:solidFill>
              <a:latin typeface="Arial"/>
              <a:ea typeface="Arial"/>
              <a:cs typeface="Arial"/>
              <a:sym typeface="Arial"/>
            </a:endParaRPr>
          </a:p>
        </p:txBody>
      </p:sp>
      <p:sp>
        <p:nvSpPr>
          <p:cNvPr id="614" name="Google Shape;614;p19"/>
          <p:cNvSpPr txBox="1"/>
          <p:nvPr/>
        </p:nvSpPr>
        <p:spPr>
          <a:xfrm>
            <a:off x="209832" y="2634144"/>
            <a:ext cx="1304185" cy="369332"/>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Accès</a:t>
            </a:r>
            <a:endParaRPr b="0" i="0" sz="1400" u="none" cap="none" strike="noStrike">
              <a:solidFill>
                <a:srgbClr val="000000"/>
              </a:solidFill>
              <a:latin typeface="Arial"/>
              <a:ea typeface="Arial"/>
              <a:cs typeface="Arial"/>
              <a:sym typeface="Arial"/>
            </a:endParaRPr>
          </a:p>
        </p:txBody>
      </p:sp>
      <p:sp>
        <p:nvSpPr>
          <p:cNvPr id="615" name="Google Shape;615;p19"/>
          <p:cNvSpPr txBox="1"/>
          <p:nvPr/>
        </p:nvSpPr>
        <p:spPr>
          <a:xfrm>
            <a:off x="623392" y="5687261"/>
            <a:ext cx="11120572" cy="92333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i="0" lang="fr-FR" sz="1800" u="none" cap="none" strike="noStrike">
                <a:solidFill>
                  <a:srgbClr val="000000"/>
                </a:solidFill>
                <a:latin typeface="Calibri"/>
                <a:ea typeface="Calibri"/>
                <a:cs typeface="Calibri"/>
                <a:sym typeface="Calibri"/>
              </a:rPr>
              <a:t>Considérations supplémentaires : </a:t>
            </a:r>
            <a:r>
              <a:rPr b="0" i="0" lang="fr-FR" sz="1800" u="none" cap="none" strike="noStrike">
                <a:solidFill>
                  <a:srgbClr val="000000"/>
                </a:solidFill>
                <a:latin typeface="Calibri"/>
                <a:ea typeface="Calibri"/>
                <a:cs typeface="Calibri"/>
                <a:sym typeface="Calibri"/>
              </a:rPr>
              <a:t>lorsque des informations sur les problèmes de la chaîne d'approvisionnement et/ou la disponibilité ou la qualité de la prestation de services, ou les comportements et attitudes des prestataires de services sont disponibles, il peut être possible d'ajouter ces points de données aux descriptifs des analyses de situation et de comportement.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fr-FR" sz="4400" u="none" strike="noStrike">
                <a:latin typeface="Calibri"/>
                <a:ea typeface="Calibri"/>
                <a:cs typeface="Calibri"/>
                <a:sym typeface="Calibri"/>
              </a:rPr>
              <a:t>Paludisme pendant la grossesse</a:t>
            </a:r>
            <a:endParaRPr/>
          </a:p>
        </p:txBody>
      </p:sp>
      <p:sp>
        <p:nvSpPr>
          <p:cNvPr descr="In-Brief&#10;" id="96" name="Google Shape;96;p2"/>
          <p:cNvSpPr/>
          <p:nvPr/>
        </p:nvSpPr>
        <p:spPr>
          <a:xfrm>
            <a:off x="4927493" y="2981524"/>
            <a:ext cx="2119200" cy="1827000"/>
          </a:xfrm>
          <a:prstGeom prst="hexagon">
            <a:avLst>
              <a:gd fmla="val 25000" name="adj"/>
              <a:gd fmla="val 115470" name="vf"/>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fr-FR" sz="1400" u="none" cap="none" strike="noStrike">
                <a:solidFill>
                  <a:srgbClr val="FFFFFF"/>
                </a:solidFill>
                <a:latin typeface="Calibri"/>
                <a:ea typeface="Calibri"/>
                <a:cs typeface="Calibri"/>
                <a:sym typeface="Calibri"/>
              </a:rPr>
              <a:t>% ayant une connaissance correcte de ...</a:t>
            </a:r>
            <a:endParaRPr b="0" i="0" sz="1400" u="none" cap="none" strike="noStrike">
              <a:solidFill>
                <a:srgbClr val="000000"/>
              </a:solidFill>
              <a:latin typeface="Arial"/>
              <a:ea typeface="Arial"/>
              <a:cs typeface="Arial"/>
              <a:sym typeface="Arial"/>
            </a:endParaRPr>
          </a:p>
        </p:txBody>
      </p:sp>
      <p:sp>
        <p:nvSpPr>
          <p:cNvPr id="97" name="Google Shape;97;p2"/>
          <p:cNvSpPr txBox="1"/>
          <p:nvPr/>
        </p:nvSpPr>
        <p:spPr>
          <a:xfrm>
            <a:off x="3804102" y="1610011"/>
            <a:ext cx="1304100" cy="369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Exposition</a:t>
            </a:r>
            <a:endParaRPr b="0" i="0" sz="1400" u="none" cap="none" strike="noStrike">
              <a:solidFill>
                <a:srgbClr val="000000"/>
              </a:solidFill>
              <a:latin typeface="Arial"/>
              <a:ea typeface="Arial"/>
              <a:cs typeface="Arial"/>
              <a:sym typeface="Arial"/>
            </a:endParaRPr>
          </a:p>
        </p:txBody>
      </p:sp>
      <p:sp>
        <p:nvSpPr>
          <p:cNvPr descr="In-Brief&#10;" id="98" name="Google Shape;98;p2"/>
          <p:cNvSpPr/>
          <p:nvPr/>
        </p:nvSpPr>
        <p:spPr>
          <a:xfrm>
            <a:off x="3241066" y="2068058"/>
            <a:ext cx="2119200" cy="1827000"/>
          </a:xfrm>
          <a:prstGeom prst="hexagon">
            <a:avLst>
              <a:gd fmla="val 25000" name="adj"/>
              <a:gd fmla="val 115470" name="vf"/>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fr-FR" sz="1400" u="none" cap="none" strike="noStrike">
                <a:solidFill>
                  <a:srgbClr val="FFFFFF"/>
                </a:solidFill>
                <a:latin typeface="Calibri"/>
                <a:ea typeface="Calibri"/>
                <a:cs typeface="Calibri"/>
                <a:sym typeface="Calibri"/>
              </a:rPr>
              <a:t>% ayant déjà entendu des messages ou des informations sur ...</a:t>
            </a:r>
            <a:endParaRPr b="0" i="0" sz="1400" u="none" cap="none" strike="noStrike">
              <a:solidFill>
                <a:srgbClr val="000000"/>
              </a:solidFill>
              <a:latin typeface="Arial"/>
              <a:ea typeface="Arial"/>
              <a:cs typeface="Arial"/>
              <a:sym typeface="Arial"/>
            </a:endParaRPr>
          </a:p>
        </p:txBody>
      </p:sp>
      <p:sp>
        <p:nvSpPr>
          <p:cNvPr descr="In-Brief&#10;" id="99" name="Google Shape;99;p2"/>
          <p:cNvSpPr/>
          <p:nvPr/>
        </p:nvSpPr>
        <p:spPr>
          <a:xfrm>
            <a:off x="6635349" y="2068057"/>
            <a:ext cx="2119200" cy="1827000"/>
          </a:xfrm>
          <a:prstGeom prst="hexagon">
            <a:avLst>
              <a:gd fmla="val 25000" name="adj"/>
              <a:gd fmla="val 115470" name="vf"/>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fr-FR" sz="1400" u="none" cap="none" strike="noStrike">
                <a:solidFill>
                  <a:srgbClr val="FFFFFF"/>
                </a:solidFill>
                <a:latin typeface="Calibri"/>
                <a:ea typeface="Calibri"/>
                <a:cs typeface="Calibri"/>
                <a:sym typeface="Calibri"/>
              </a:rPr>
              <a:t>% de femmes enceintes qui ...</a:t>
            </a:r>
            <a:endParaRPr b="0" i="0" sz="1400" u="none" cap="none" strike="noStrike">
              <a:solidFill>
                <a:srgbClr val="000000"/>
              </a:solidFill>
              <a:latin typeface="Arial"/>
              <a:ea typeface="Arial"/>
              <a:cs typeface="Arial"/>
              <a:sym typeface="Arial"/>
            </a:endParaRPr>
          </a:p>
        </p:txBody>
      </p:sp>
      <p:sp>
        <p:nvSpPr>
          <p:cNvPr id="100" name="Google Shape;100;p2"/>
          <p:cNvSpPr txBox="1"/>
          <p:nvPr/>
        </p:nvSpPr>
        <p:spPr>
          <a:xfrm>
            <a:off x="8229672" y="2151281"/>
            <a:ext cx="2370000" cy="6462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Communauté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Comportements</a:t>
            </a:r>
            <a:endParaRPr b="0" i="0" sz="1400" u="none" cap="none" strike="noStrike">
              <a:solidFill>
                <a:srgbClr val="000000"/>
              </a:solidFill>
              <a:latin typeface="Arial"/>
              <a:ea typeface="Arial"/>
              <a:cs typeface="Arial"/>
              <a:sym typeface="Arial"/>
            </a:endParaRPr>
          </a:p>
        </p:txBody>
      </p:sp>
      <p:sp>
        <p:nvSpPr>
          <p:cNvPr id="101" name="Google Shape;101;p2"/>
          <p:cNvSpPr txBox="1"/>
          <p:nvPr/>
        </p:nvSpPr>
        <p:spPr>
          <a:xfrm>
            <a:off x="7116778" y="1113700"/>
            <a:ext cx="1304100" cy="923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Attitudes, efficacité, normes</a:t>
            </a:r>
            <a:endParaRPr b="0" i="0" sz="1400" u="none" cap="none" strike="noStrike">
              <a:solidFill>
                <a:srgbClr val="000000"/>
              </a:solidFill>
              <a:latin typeface="Arial"/>
              <a:ea typeface="Arial"/>
              <a:cs typeface="Arial"/>
              <a:sym typeface="Arial"/>
            </a:endParaRPr>
          </a:p>
        </p:txBody>
      </p:sp>
      <p:sp>
        <p:nvSpPr>
          <p:cNvPr id="102" name="Google Shape;102;p2"/>
          <p:cNvSpPr txBox="1"/>
          <p:nvPr/>
        </p:nvSpPr>
        <p:spPr>
          <a:xfrm>
            <a:off x="5194522" y="2159281"/>
            <a:ext cx="1549550" cy="369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Connaissances</a:t>
            </a:r>
            <a:endParaRPr b="0" i="0" sz="1400" u="none" cap="none" strike="noStrike">
              <a:solidFill>
                <a:srgbClr val="000000"/>
              </a:solidFill>
              <a:latin typeface="Arial"/>
              <a:ea typeface="Arial"/>
              <a:cs typeface="Arial"/>
              <a:sym typeface="Arial"/>
            </a:endParaRPr>
          </a:p>
        </p:txBody>
      </p:sp>
      <p:sp>
        <p:nvSpPr>
          <p:cNvPr descr="In-Brief&#10;" id="103" name="Google Shape;103;p2"/>
          <p:cNvSpPr/>
          <p:nvPr/>
        </p:nvSpPr>
        <p:spPr>
          <a:xfrm>
            <a:off x="8334329" y="2997037"/>
            <a:ext cx="2119200" cy="1827000"/>
          </a:xfrm>
          <a:prstGeom prst="hexagon">
            <a:avLst>
              <a:gd fmla="val 25000" name="adj"/>
              <a:gd fmla="val 115470" name="vf"/>
            </a:avLst>
          </a:prstGeom>
          <a:solidFill>
            <a:schemeClr val="accent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fr-FR" sz="1400" u="none" cap="none" strike="noStrike">
                <a:solidFill>
                  <a:srgbClr val="FFFFFF"/>
                </a:solidFill>
                <a:latin typeface="Calibri"/>
                <a:ea typeface="Calibri"/>
                <a:cs typeface="Calibri"/>
                <a:sym typeface="Calibri"/>
              </a:rPr>
              <a:t>% de femmes enceintes qui ...</a:t>
            </a:r>
            <a:endParaRPr b="0" i="0" sz="1400" u="none" cap="none" strike="noStrike">
              <a:solidFill>
                <a:srgbClr val="000000"/>
              </a:solidFill>
              <a:latin typeface="Arial"/>
              <a:ea typeface="Arial"/>
              <a:cs typeface="Arial"/>
              <a:sym typeface="Arial"/>
            </a:endParaRPr>
          </a:p>
        </p:txBody>
      </p:sp>
      <p:sp>
        <p:nvSpPr>
          <p:cNvPr descr="In-Brief&#10;" id="104" name="Google Shape;104;p2"/>
          <p:cNvSpPr/>
          <p:nvPr/>
        </p:nvSpPr>
        <p:spPr>
          <a:xfrm>
            <a:off x="1553089" y="2997037"/>
            <a:ext cx="2119200" cy="1827000"/>
          </a:xfrm>
          <a:prstGeom prst="hexagon">
            <a:avLst>
              <a:gd fmla="val 25000" name="adj"/>
              <a:gd fmla="val 115470" name="vf"/>
            </a:avLst>
          </a:prstGeom>
          <a:no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fr-FR" sz="1400" u="none" cap="none" strike="noStrike">
                <a:solidFill>
                  <a:srgbClr val="000000"/>
                </a:solidFill>
                <a:latin typeface="Calibri"/>
                <a:ea typeface="Calibri"/>
                <a:cs typeface="Calibri"/>
                <a:sym typeface="Calibri"/>
              </a:rPr>
              <a:t>% de personnes ayant accès à ...</a:t>
            </a:r>
            <a:endParaRPr b="0" i="0" sz="1400" u="none" cap="none" strike="noStrike">
              <a:solidFill>
                <a:srgbClr val="000000"/>
              </a:solidFill>
              <a:latin typeface="Arial"/>
              <a:ea typeface="Arial"/>
              <a:cs typeface="Arial"/>
              <a:sym typeface="Arial"/>
            </a:endParaRPr>
          </a:p>
        </p:txBody>
      </p:sp>
      <p:sp>
        <p:nvSpPr>
          <p:cNvPr id="105" name="Google Shape;105;p2"/>
          <p:cNvSpPr txBox="1"/>
          <p:nvPr/>
        </p:nvSpPr>
        <p:spPr>
          <a:xfrm>
            <a:off x="1965056" y="2634144"/>
            <a:ext cx="1304100" cy="3693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Accès</a:t>
            </a:r>
            <a:endParaRPr b="0" i="0" sz="1400" u="none" cap="none" strike="noStrike">
              <a:solidFill>
                <a:srgbClr val="000000"/>
              </a:solidFill>
              <a:latin typeface="Arial"/>
              <a:ea typeface="Arial"/>
              <a:cs typeface="Arial"/>
              <a:sym typeface="Arial"/>
            </a:endParaRPr>
          </a:p>
        </p:txBody>
      </p:sp>
      <p:sp>
        <p:nvSpPr>
          <p:cNvPr id="106" name="Google Shape;106;p2"/>
          <p:cNvSpPr txBox="1"/>
          <p:nvPr/>
        </p:nvSpPr>
        <p:spPr>
          <a:xfrm>
            <a:off x="630412" y="5589691"/>
            <a:ext cx="11120700" cy="9234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i="0" lang="fr-FR" sz="1800" u="none" cap="none" strike="noStrike">
                <a:solidFill>
                  <a:srgbClr val="000000"/>
                </a:solidFill>
                <a:latin typeface="Calibri"/>
                <a:ea typeface="Calibri"/>
                <a:cs typeface="Calibri"/>
                <a:sym typeface="Calibri"/>
              </a:rPr>
              <a:t>Analyse de la situation</a:t>
            </a:r>
            <a:r>
              <a:rPr b="0" i="0" lang="fr-FR" sz="1800" u="none" cap="none" strike="noStrike">
                <a:solidFill>
                  <a:srgbClr val="000000"/>
                </a:solidFill>
                <a:latin typeface="Calibri"/>
                <a:ea typeface="Calibri"/>
                <a:cs typeface="Calibri"/>
                <a:sym typeface="Calibri"/>
              </a:rPr>
              <a:t> et </a:t>
            </a:r>
            <a:r>
              <a:rPr b="1" i="0" lang="fr-FR" sz="1800" u="none" cap="none" strike="noStrike">
                <a:solidFill>
                  <a:srgbClr val="000000"/>
                </a:solidFill>
                <a:latin typeface="Calibri"/>
                <a:ea typeface="Calibri"/>
                <a:cs typeface="Calibri"/>
                <a:sym typeface="Calibri"/>
              </a:rPr>
              <a:t>analyse du comportement</a:t>
            </a:r>
            <a:r>
              <a:rPr b="0" i="0" lang="fr-FR" sz="1800" u="none" cap="none" strike="noStrike">
                <a:solidFill>
                  <a:srgbClr val="000000"/>
                </a:solidFill>
                <a:latin typeface="Calibri"/>
                <a:ea typeface="Calibri"/>
                <a:cs typeface="Calibri"/>
                <a:sym typeface="Calibri"/>
              </a:rPr>
              <a:t>: alors que l'accès, l'exposition, les connaissances, les attitudes, l'efficacité et les normes seront décrits dans l'analyse comportementale, les comportements réels seront décrits dans l'analyse de la situation (utiliser les données de la synthèse du paludisme pendant la grossesse pour compléter les diapositives suivantes)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9" name="Shape 619"/>
        <p:cNvGrpSpPr/>
        <p:nvPr/>
      </p:nvGrpSpPr>
      <p:grpSpPr>
        <a:xfrm>
          <a:off x="0" y="0"/>
          <a:ext cx="0" cy="0"/>
          <a:chOff x="0" y="0"/>
          <a:chExt cx="0" cy="0"/>
        </a:xfrm>
      </p:grpSpPr>
      <p:sp>
        <p:nvSpPr>
          <p:cNvPr id="620" name="Google Shape;620;p2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50800" lvl="0" marL="228600" rtl="0" algn="l">
              <a:lnSpc>
                <a:spcPct val="90000"/>
              </a:lnSpc>
              <a:spcBef>
                <a:spcPts val="0"/>
              </a:spcBef>
              <a:spcAft>
                <a:spcPts val="0"/>
              </a:spcAft>
              <a:buClr>
                <a:schemeClr val="dk1"/>
              </a:buClr>
              <a:buSzPts val="2800"/>
              <a:buNone/>
            </a:pPr>
            <a:r>
              <a:t/>
            </a:r>
            <a:endParaRPr/>
          </a:p>
        </p:txBody>
      </p:sp>
      <p:graphicFrame>
        <p:nvGraphicFramePr>
          <p:cNvPr id="621" name="Google Shape;621;p20"/>
          <p:cNvGraphicFramePr/>
          <p:nvPr/>
        </p:nvGraphicFramePr>
        <p:xfrm>
          <a:off x="349623" y="403412"/>
          <a:ext cx="3000000" cy="3000000"/>
        </p:xfrm>
        <a:graphic>
          <a:graphicData uri="http://schemas.openxmlformats.org/drawingml/2006/table">
            <a:tbl>
              <a:tblPr>
                <a:noFill/>
                <a:tableStyleId>{A91A00C9-399F-4080-BC73-78B935CD5A77}</a:tableStyleId>
              </a:tblPr>
              <a:tblGrid>
                <a:gridCol w="11349325"/>
              </a:tblGrid>
              <a:tr h="1842600">
                <a:tc>
                  <a:txBody>
                    <a:bodyPr/>
                    <a:lstStyle/>
                    <a:p>
                      <a:pPr indent="0" lvl="0" marL="0" marR="0" rtl="0" algn="ctr">
                        <a:lnSpc>
                          <a:spcPct val="115000"/>
                        </a:lnSpc>
                        <a:spcBef>
                          <a:spcPts val="0"/>
                        </a:spcBef>
                        <a:spcAft>
                          <a:spcPts val="0"/>
                        </a:spcAft>
                        <a:buClr>
                          <a:srgbClr val="000000"/>
                        </a:buClr>
                        <a:buSzPts val="1100"/>
                        <a:buFont typeface="Arial"/>
                        <a:buNone/>
                      </a:pPr>
                      <a:r>
                        <a:rPr b="1" i="0" lang="fr-FR" sz="1100" u="none" cap="none" strike="noStrike">
                          <a:latin typeface="Arial"/>
                          <a:ea typeface="Arial"/>
                          <a:cs typeface="Arial"/>
                          <a:sym typeface="Arial"/>
                        </a:rPr>
                        <a:t>Résumer vos données ici sous forme narrative et les coller dans la section d'analyse du comportement du modèle de stratégie sur le paludisme pendant la grossesse</a:t>
                      </a:r>
                      <a:endParaRPr sz="1400" u="none" cap="none" strike="noStrike"/>
                    </a:p>
                  </a:txBody>
                  <a:tcPr marT="63500" marB="63500" marR="38100" marL="50800"/>
                </a:tc>
              </a:tr>
              <a:tr h="4122125">
                <a:tc>
                  <a:txBody>
                    <a:bodyPr/>
                    <a:lstStyle/>
                    <a:p>
                      <a:pPr indent="0" lvl="0" marL="0" marR="0" rtl="0" algn="l">
                        <a:lnSpc>
                          <a:spcPct val="115000"/>
                        </a:lnSpc>
                        <a:spcBef>
                          <a:spcPts val="0"/>
                        </a:spcBef>
                        <a:spcAft>
                          <a:spcPts val="0"/>
                        </a:spcAft>
                        <a:buClr>
                          <a:srgbClr val="000000"/>
                        </a:buClr>
                        <a:buSzPts val="1100"/>
                        <a:buFont typeface="Arial"/>
                        <a:buNone/>
                      </a:pPr>
                      <a:r>
                        <a:rPr b="0" i="0" lang="fr-FR" sz="1100" u="none" cap="none" strike="noStrike">
                          <a:latin typeface="Arial"/>
                          <a:ea typeface="Arial"/>
                          <a:cs typeface="Arial"/>
                          <a:sym typeface="Arial"/>
                        </a:rPr>
                        <a:t>Analyse comportementale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fr-FR" sz="1100" u="none" cap="none" strike="noStrike"/>
                        <a:t>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fr-FR" sz="1100" u="none" cap="none" strike="noStrike"/>
                        <a:t> </a:t>
                      </a:r>
                      <a:endParaRPr sz="1100" u="none" cap="none" strike="noStrike">
                        <a:latin typeface="Arial"/>
                        <a:ea typeface="Arial"/>
                        <a:cs typeface="Arial"/>
                        <a:sym typeface="Arial"/>
                      </a:endParaRPr>
                    </a:p>
                  </a:txBody>
                  <a:tcPr marT="63500" marB="63500" marR="38100" marL="50800"/>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6" name="Shape 626"/>
        <p:cNvGrpSpPr/>
        <p:nvPr/>
      </p:nvGrpSpPr>
      <p:grpSpPr>
        <a:xfrm>
          <a:off x="0" y="0"/>
          <a:ext cx="0" cy="0"/>
          <a:chOff x="0" y="0"/>
          <a:chExt cx="0" cy="0"/>
        </a:xfrm>
      </p:grpSpPr>
      <p:sp>
        <p:nvSpPr>
          <p:cNvPr id="627" name="Google Shape;627;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fr-FR" sz="4400" u="none" strike="noStrike">
                <a:latin typeface="Calibri"/>
                <a:ea typeface="Calibri"/>
                <a:cs typeface="Calibri"/>
                <a:sym typeface="Calibri"/>
              </a:rPr>
              <a:t>Analyse du public cible et approches stratégiques</a:t>
            </a:r>
            <a:endParaRPr/>
          </a:p>
        </p:txBody>
      </p:sp>
      <p:sp>
        <p:nvSpPr>
          <p:cNvPr id="628" name="Google Shape;628;p2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80000"/>
              </a:lnSpc>
              <a:spcBef>
                <a:spcPts val="0"/>
              </a:spcBef>
              <a:spcAft>
                <a:spcPts val="0"/>
              </a:spcAft>
              <a:buClr>
                <a:schemeClr val="dk1"/>
              </a:buClr>
              <a:buSzPts val="2800"/>
              <a:buChar char="•"/>
            </a:pPr>
            <a:r>
              <a:rPr b="0" i="0" lang="fr-FR" sz="2800" u="none" strike="noStrike">
                <a:latin typeface="Calibri"/>
                <a:ea typeface="Calibri"/>
                <a:cs typeface="Calibri"/>
                <a:sym typeface="Calibri"/>
              </a:rPr>
              <a:t>Une </a:t>
            </a:r>
            <a:r>
              <a:rPr b="1" i="0" lang="fr-FR" sz="2800" u="none" strike="noStrike">
                <a:latin typeface="Calibri"/>
                <a:ea typeface="Calibri"/>
                <a:cs typeface="Calibri"/>
                <a:sym typeface="Calibri"/>
              </a:rPr>
              <a:t>analyse du public cible </a:t>
            </a:r>
            <a:r>
              <a:rPr b="0" i="0" lang="fr-FR" sz="2800" u="none" strike="noStrike">
                <a:latin typeface="Calibri"/>
                <a:ea typeface="Calibri"/>
                <a:cs typeface="Calibri"/>
                <a:sym typeface="Calibri"/>
              </a:rPr>
              <a:t>doit décrire les caractéristiques primaires, secondaires et tertiaires du public cible en fonction de chaque comportement. Les caractéristiques sociodémographiques (sexe, âge, langue, etc.) et psychosociales (personnalité, attitudes, croyances, valeurs, émotions, etc.) doivent être décrites, ainsi que toutes les données disponibles sur les habitudes de consommation des médias, l'exposition aux messages et le rappel des messages parmi des sous-groupes spécifiques.</a:t>
            </a:r>
            <a:endParaRPr/>
          </a:p>
          <a:p>
            <a:pPr indent="-228600" lvl="0" marL="228600" rtl="0" algn="l">
              <a:lnSpc>
                <a:spcPct val="80000"/>
              </a:lnSpc>
              <a:spcBef>
                <a:spcPts val="1000"/>
              </a:spcBef>
              <a:spcAft>
                <a:spcPts val="0"/>
              </a:spcAft>
              <a:buClr>
                <a:schemeClr val="dk1"/>
              </a:buClr>
              <a:buSzPts val="2800"/>
              <a:buChar char="•"/>
            </a:pPr>
            <a:r>
              <a:rPr b="0" i="0" lang="fr-FR" sz="2800" u="none" strike="noStrike">
                <a:latin typeface="Calibri"/>
                <a:ea typeface="Calibri"/>
                <a:cs typeface="Calibri"/>
                <a:sym typeface="Calibri"/>
              </a:rPr>
              <a:t>Les</a:t>
            </a:r>
            <a:r>
              <a:rPr b="1" i="0" lang="fr-FR" sz="2800" u="none" strike="noStrike">
                <a:latin typeface="Calibri"/>
                <a:ea typeface="Calibri"/>
                <a:cs typeface="Calibri"/>
                <a:sym typeface="Calibri"/>
              </a:rPr>
              <a:t> approches stratégiques </a:t>
            </a:r>
            <a:r>
              <a:rPr b="0" i="0" lang="fr-FR" sz="2800" u="none" strike="noStrike">
                <a:latin typeface="Calibri"/>
                <a:ea typeface="Calibri"/>
                <a:cs typeface="Calibri"/>
                <a:sym typeface="Calibri"/>
              </a:rPr>
              <a:t>doivent décrire comment atteindre et influencer au mieux chaque public. En suivant le modèle socio-écologique, utiliser l'analyse du public cible pour préciser comment atteindre et influencer chaque public au niveau structurel, social et individuel.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2" name="Shape 632"/>
        <p:cNvGrpSpPr/>
        <p:nvPr/>
      </p:nvGrpSpPr>
      <p:grpSpPr>
        <a:xfrm>
          <a:off x="0" y="0"/>
          <a:ext cx="0" cy="0"/>
          <a:chOff x="0" y="0"/>
          <a:chExt cx="0" cy="0"/>
        </a:xfrm>
      </p:grpSpPr>
      <p:sp>
        <p:nvSpPr>
          <p:cNvPr id="633" name="Google Shape;633;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fr-FR" sz="4400" u="none" strike="noStrike">
                <a:latin typeface="Calibri"/>
                <a:ea typeface="Calibri"/>
                <a:cs typeface="Calibri"/>
                <a:sym typeface="Calibri"/>
              </a:rPr>
              <a:t>Analyse du public cible et approches stratégiques</a:t>
            </a:r>
            <a:endParaRPr/>
          </a:p>
        </p:txBody>
      </p:sp>
      <p:graphicFrame>
        <p:nvGraphicFramePr>
          <p:cNvPr id="634" name="Google Shape;634;p22"/>
          <p:cNvGraphicFramePr/>
          <p:nvPr/>
        </p:nvGraphicFramePr>
        <p:xfrm>
          <a:off x="838200" y="1593469"/>
          <a:ext cx="3000000" cy="3000000"/>
        </p:xfrm>
        <a:graphic>
          <a:graphicData uri="http://schemas.openxmlformats.org/drawingml/2006/table">
            <a:tbl>
              <a:tblPr>
                <a:noFill/>
                <a:tableStyleId>{A91A00C9-399F-4080-BC73-78B935CD5A77}</a:tableStyleId>
              </a:tblPr>
              <a:tblGrid>
                <a:gridCol w="10515600"/>
              </a:tblGrid>
              <a:tr h="398675">
                <a:tc>
                  <a:txBody>
                    <a:bodyPr/>
                    <a:lstStyle/>
                    <a:p>
                      <a:pPr indent="0" lvl="0" marL="0" marR="0" rtl="0" algn="ctr">
                        <a:lnSpc>
                          <a:spcPct val="115000"/>
                        </a:lnSpc>
                        <a:spcBef>
                          <a:spcPts val="0"/>
                        </a:spcBef>
                        <a:spcAft>
                          <a:spcPts val="0"/>
                        </a:spcAft>
                        <a:buClr>
                          <a:srgbClr val="000000"/>
                        </a:buClr>
                        <a:buSzPts val="1100"/>
                        <a:buFont typeface="Arial"/>
                        <a:buNone/>
                      </a:pPr>
                      <a:r>
                        <a:rPr b="0" i="0" lang="fr-FR" sz="1100" u="none" cap="none" strike="noStrike">
                          <a:latin typeface="Arial"/>
                          <a:ea typeface="Arial"/>
                          <a:cs typeface="Arial"/>
                          <a:sym typeface="Arial"/>
                        </a:rPr>
                        <a:t>Analyse du public cible sur le paludisme pendant la grossesse</a:t>
                      </a:r>
                      <a:endParaRPr sz="1100" u="none" cap="none" strike="noStrike">
                        <a:latin typeface="Arial"/>
                        <a:ea typeface="Arial"/>
                        <a:cs typeface="Arial"/>
                        <a:sym typeface="Arial"/>
                      </a:endParaRPr>
                    </a:p>
                  </a:txBody>
                  <a:tcPr marT="63500" marB="63500" marR="38100" marL="50800"/>
                </a:tc>
              </a:tr>
              <a:tr h="1899150">
                <a:tc>
                  <a:txBody>
                    <a:bodyPr/>
                    <a:lstStyle/>
                    <a:p>
                      <a:pPr indent="0" lvl="0" marL="0" marR="0" rtl="0" algn="l">
                        <a:lnSpc>
                          <a:spcPct val="115000"/>
                        </a:lnSpc>
                        <a:spcBef>
                          <a:spcPts val="0"/>
                        </a:spcBef>
                        <a:spcAft>
                          <a:spcPts val="0"/>
                        </a:spcAft>
                        <a:buClr>
                          <a:srgbClr val="000000"/>
                        </a:buClr>
                        <a:buSzPts val="1100"/>
                        <a:buFont typeface="Arial"/>
                        <a:buNone/>
                      </a:pPr>
                      <a:r>
                        <a:t/>
                      </a:r>
                      <a:endParaRPr sz="1100" u="none" cap="none" strike="noStrike"/>
                    </a:p>
                    <a:p>
                      <a:pPr indent="0" lvl="0" marL="0" marR="0" rtl="0" algn="l">
                        <a:lnSpc>
                          <a:spcPct val="115000"/>
                        </a:lnSpc>
                        <a:spcBef>
                          <a:spcPts val="0"/>
                        </a:spcBef>
                        <a:spcAft>
                          <a:spcPts val="0"/>
                        </a:spcAft>
                        <a:buClr>
                          <a:srgbClr val="000000"/>
                        </a:buClr>
                        <a:buSzPts val="1100"/>
                        <a:buFont typeface="Arial"/>
                        <a:buNone/>
                      </a:pPr>
                      <a:r>
                        <a:rPr b="1" i="0" lang="fr-FR" sz="1100" u="none" cap="none" strike="noStrike">
                          <a:latin typeface="Arial"/>
                          <a:ea typeface="Arial"/>
                          <a:cs typeface="Arial"/>
                          <a:sym typeface="Arial"/>
                        </a:rPr>
                        <a:t>Analyse du public cible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t/>
                      </a:r>
                      <a:endParaRPr b="1" sz="1100" u="none" cap="none" strike="noStrike"/>
                    </a:p>
                    <a:p>
                      <a:pPr indent="0" lvl="0" marL="0" marR="0" rtl="0" algn="l">
                        <a:lnSpc>
                          <a:spcPct val="115000"/>
                        </a:lnSpc>
                        <a:spcBef>
                          <a:spcPts val="0"/>
                        </a:spcBef>
                        <a:spcAft>
                          <a:spcPts val="0"/>
                        </a:spcAft>
                        <a:buClr>
                          <a:srgbClr val="000000"/>
                        </a:buClr>
                        <a:buSzPts val="1100"/>
                        <a:buFont typeface="Arial"/>
                        <a:buNone/>
                      </a:pPr>
                      <a:r>
                        <a:rPr b="0" i="0" lang="fr-FR" sz="1100" u="none" cap="none" strike="noStrike">
                          <a:latin typeface="Arial"/>
                          <a:ea typeface="Arial"/>
                          <a:cs typeface="Arial"/>
                          <a:sym typeface="Arial"/>
                        </a:rPr>
                        <a:t>Public primaire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fr-FR" sz="1100" u="none" cap="none" strike="noStrike"/>
                        <a:t>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b="0" i="0" lang="fr-FR" sz="1100" u="none" cap="none" strike="noStrike">
                          <a:latin typeface="Arial"/>
                          <a:ea typeface="Arial"/>
                          <a:cs typeface="Arial"/>
                          <a:sym typeface="Arial"/>
                        </a:rPr>
                        <a:t>Publics secondaires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fr-FR" sz="1100" u="none" cap="none" strike="noStrike"/>
                        <a:t>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b="0" i="0" lang="fr-FR" sz="1100" u="none" cap="none" strike="noStrike">
                          <a:latin typeface="Arial"/>
                          <a:ea typeface="Arial"/>
                          <a:cs typeface="Arial"/>
                          <a:sym typeface="Arial"/>
                        </a:rPr>
                        <a:t>Publics tertiaires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fr-FR" sz="1100" u="none" cap="none" strike="noStrike"/>
                        <a:t> </a:t>
                      </a:r>
                      <a:endParaRPr sz="1400" u="none" cap="none" strike="noStrike"/>
                    </a:p>
                  </a:txBody>
                  <a:tcPr marT="63500" marB="63500" marR="38100" marL="50800"/>
                </a:tc>
              </a:tr>
              <a:tr h="1899150">
                <a:tc>
                  <a:txBody>
                    <a:bodyPr/>
                    <a:lstStyle/>
                    <a:p>
                      <a:pPr indent="0" lvl="0" marL="0" marR="0" rtl="0" algn="l">
                        <a:lnSpc>
                          <a:spcPct val="115000"/>
                        </a:lnSpc>
                        <a:spcBef>
                          <a:spcPts val="0"/>
                        </a:spcBef>
                        <a:spcAft>
                          <a:spcPts val="0"/>
                        </a:spcAft>
                        <a:buClr>
                          <a:srgbClr val="000000"/>
                        </a:buClr>
                        <a:buSzPts val="1100"/>
                        <a:buFont typeface="Arial"/>
                        <a:buNone/>
                      </a:pPr>
                      <a:r>
                        <a:rPr b="1" i="0" lang="fr-FR" sz="1100" u="none" cap="none" strike="noStrike">
                          <a:latin typeface="Arial"/>
                          <a:ea typeface="Arial"/>
                          <a:cs typeface="Arial"/>
                          <a:sym typeface="Arial"/>
                        </a:rPr>
                        <a:t>Approches de communication stratégique :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fr-FR" sz="1100" u="none" cap="none" strike="noStrike"/>
                        <a:t>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b="0" i="0" lang="fr-FR" sz="1100" u="none" cap="none" strike="noStrike">
                          <a:latin typeface="Arial"/>
                          <a:ea typeface="Arial"/>
                          <a:cs typeface="Arial"/>
                          <a:sym typeface="Arial"/>
                        </a:rPr>
                        <a:t>Public primaire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fr-FR" sz="1100" u="none" cap="none" strike="noStrike"/>
                        <a:t>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b="0" i="0" lang="fr-FR" sz="1100" u="none" cap="none" strike="noStrike">
                          <a:latin typeface="Arial"/>
                          <a:ea typeface="Arial"/>
                          <a:cs typeface="Arial"/>
                          <a:sym typeface="Arial"/>
                        </a:rPr>
                        <a:t>Publics secondaires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fr-FR" sz="1100" u="none" cap="none" strike="noStrike"/>
                        <a:t>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b="0" i="0" lang="fr-FR" sz="1100" u="none" cap="none" strike="noStrike">
                          <a:latin typeface="Arial"/>
                          <a:ea typeface="Arial"/>
                          <a:cs typeface="Arial"/>
                          <a:sym typeface="Arial"/>
                        </a:rPr>
                        <a:t>Publics tertiaires :</a:t>
                      </a:r>
                      <a:endParaRPr sz="1400" u="none" cap="none" strike="noStrike"/>
                    </a:p>
                  </a:txBody>
                  <a:tcPr marT="63500" marB="63500" marR="38100" marL="50800"/>
                </a:tc>
              </a:tr>
              <a:tr h="529650">
                <a:tc>
                  <a:txBody>
                    <a:bodyPr/>
                    <a:lstStyle/>
                    <a:p>
                      <a:pPr indent="0" lvl="0" marL="0" marR="0" rtl="0" algn="l">
                        <a:lnSpc>
                          <a:spcPct val="115000"/>
                        </a:lnSpc>
                        <a:spcBef>
                          <a:spcPts val="0"/>
                        </a:spcBef>
                        <a:spcAft>
                          <a:spcPts val="0"/>
                        </a:spcAft>
                        <a:buClr>
                          <a:srgbClr val="000000"/>
                        </a:buClr>
                        <a:buSzPts val="1100"/>
                        <a:buFont typeface="Arial"/>
                        <a:buNone/>
                      </a:pPr>
                      <a:r>
                        <a:rPr b="0" i="0" lang="fr-FR" sz="1100" u="none" cap="none" strike="noStrike">
                          <a:latin typeface="Arial"/>
                          <a:ea typeface="Arial"/>
                          <a:cs typeface="Arial"/>
                          <a:sym typeface="Arial"/>
                        </a:rPr>
                        <a:t>(</a:t>
                      </a:r>
                      <a:r>
                        <a:rPr b="1" i="0" lang="fr-FR" sz="1100" u="none" cap="none" strike="noStrike">
                          <a:latin typeface="Arial"/>
                          <a:ea typeface="Arial"/>
                          <a:cs typeface="Arial"/>
                          <a:sym typeface="Arial"/>
                        </a:rPr>
                        <a:t>Le cas échéant) Considérations relatives à une transmission faible, très faible et nulle :</a:t>
                      </a:r>
                      <a:endParaRPr b="1" sz="1100" u="none" cap="none" strike="noStrike">
                        <a:latin typeface="Arial"/>
                        <a:ea typeface="Arial"/>
                        <a:cs typeface="Arial"/>
                        <a:sym typeface="Arial"/>
                      </a:endParaRPr>
                    </a:p>
                  </a:txBody>
                  <a:tcPr marT="63500" marB="63500" marR="38100" marL="50800"/>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9" name="Shape 639"/>
        <p:cNvGrpSpPr/>
        <p:nvPr/>
      </p:nvGrpSpPr>
      <p:grpSpPr>
        <a:xfrm>
          <a:off x="0" y="0"/>
          <a:ext cx="0" cy="0"/>
          <a:chOff x="0" y="0"/>
          <a:chExt cx="0" cy="0"/>
        </a:xfrm>
      </p:grpSpPr>
      <p:sp>
        <p:nvSpPr>
          <p:cNvPr id="640" name="Google Shape;640;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fr-FR" sz="4400" u="none" strike="noStrike">
                <a:latin typeface="Calibri"/>
                <a:ea typeface="Calibri"/>
                <a:cs typeface="Calibri"/>
                <a:sym typeface="Calibri"/>
              </a:rPr>
              <a:t>Plans de communication spécifiques au comportement</a:t>
            </a:r>
            <a:endParaRPr/>
          </a:p>
        </p:txBody>
      </p:sp>
      <p:sp>
        <p:nvSpPr>
          <p:cNvPr id="641" name="Google Shape;641;p2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800"/>
              <a:buNone/>
            </a:pPr>
            <a:r>
              <a:rPr b="0" i="0" lang="fr-FR" sz="2800" u="none" strike="noStrike">
                <a:latin typeface="Calibri"/>
                <a:ea typeface="Calibri"/>
                <a:cs typeface="Calibri"/>
                <a:sym typeface="Calibri"/>
              </a:rPr>
              <a:t>Chaque plan d'intervention spécifique doit contenir des </a:t>
            </a:r>
            <a:r>
              <a:rPr b="1" i="0" lang="fr-FR" sz="2800" u="none" strike="noStrike">
                <a:latin typeface="Calibri"/>
                <a:ea typeface="Calibri"/>
                <a:cs typeface="Calibri"/>
                <a:sym typeface="Calibri"/>
              </a:rPr>
              <a:t>plans de communication spécifiques au comportement</a:t>
            </a:r>
            <a:r>
              <a:rPr b="0" i="0" lang="fr-FR" sz="2800" u="none" strike="noStrike">
                <a:latin typeface="Calibri"/>
                <a:ea typeface="Calibri"/>
                <a:cs typeface="Calibri"/>
                <a:sym typeface="Calibri"/>
              </a:rPr>
              <a:t>, qui abordent des objectifs comportementaux spécifiques. Un objectif comportemental définit ce que le comportement doit changer. Les objectifs comportementaux mesurent un seul comportement et précisent le public dont le comportement est censé changer.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6" name="Shape 646"/>
        <p:cNvGrpSpPr/>
        <p:nvPr/>
      </p:nvGrpSpPr>
      <p:grpSpPr>
        <a:xfrm>
          <a:off x="0" y="0"/>
          <a:ext cx="0" cy="0"/>
          <a:chOff x="0" y="0"/>
          <a:chExt cx="0" cy="0"/>
        </a:xfrm>
      </p:grpSpPr>
      <p:sp>
        <p:nvSpPr>
          <p:cNvPr id="647" name="Google Shape;647;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fr-FR" sz="4400" u="none" strike="noStrike">
                <a:latin typeface="Calibri"/>
                <a:ea typeface="Calibri"/>
                <a:cs typeface="Calibri"/>
                <a:sym typeface="Calibri"/>
              </a:rPr>
              <a:t>Le paludisme pendant la grossesse : comportement N°1 [liste ici]</a:t>
            </a:r>
            <a:endParaRPr/>
          </a:p>
        </p:txBody>
      </p:sp>
      <p:graphicFrame>
        <p:nvGraphicFramePr>
          <p:cNvPr id="648" name="Google Shape;648;p24"/>
          <p:cNvGraphicFramePr/>
          <p:nvPr/>
        </p:nvGraphicFramePr>
        <p:xfrm>
          <a:off x="948904" y="1500995"/>
          <a:ext cx="3000000" cy="3000000"/>
        </p:xfrm>
        <a:graphic>
          <a:graphicData uri="http://schemas.openxmlformats.org/drawingml/2006/table">
            <a:tbl>
              <a:tblPr>
                <a:noFill/>
                <a:tableStyleId>{A91A00C9-399F-4080-BC73-78B935CD5A77}</a:tableStyleId>
              </a:tblPr>
              <a:tblGrid>
                <a:gridCol w="1753950"/>
                <a:gridCol w="8761650"/>
              </a:tblGrid>
              <a:tr h="765600">
                <a:tc rowSpan="5">
                  <a:txBody>
                    <a:bodyPr/>
                    <a:lstStyle/>
                    <a:p>
                      <a:pPr indent="0" lvl="0" marL="0" marR="0" rtl="0" algn="l">
                        <a:lnSpc>
                          <a:spcPct val="106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Objectif en matière de comportement [liste ici]</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fr-FR" sz="1000" u="none" cap="none" strike="noStrike"/>
                        <a:t> </a:t>
                      </a:r>
                      <a:endParaRPr sz="1100" u="none" cap="none" strike="noStrike">
                        <a:latin typeface="Arial"/>
                        <a:ea typeface="Arial"/>
                        <a:cs typeface="Arial"/>
                        <a:sym typeface="Arial"/>
                      </a:endParaRPr>
                    </a:p>
                  </a:txBody>
                  <a:tcPr marT="63500" marB="63500" marR="38100" marL="50800"/>
                </a:tc>
                <a:tc>
                  <a:txBody>
                    <a:bodyPr/>
                    <a:lstStyle/>
                    <a:p>
                      <a:pPr indent="0" lvl="0" marL="0" marR="0" rtl="0" algn="l">
                        <a:lnSpc>
                          <a:spcPct val="106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Public primaire :</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fr-FR" sz="1000" u="none" cap="none" strike="noStrike"/>
                        <a:t> </a:t>
                      </a:r>
                      <a:endParaRPr sz="1100" u="none" cap="none" strike="noStrike">
                        <a:latin typeface="Arial"/>
                        <a:ea typeface="Arial"/>
                        <a:cs typeface="Arial"/>
                        <a:sym typeface="Arial"/>
                      </a:endParaRPr>
                    </a:p>
                  </a:txBody>
                  <a:tcPr marT="63500" marB="63500" marR="38100" marL="50800"/>
                </a:tc>
              </a:tr>
              <a:tr h="765600">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Public secondaire :</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fr-FR" sz="1000" u="none" cap="none" strike="noStrike"/>
                        <a:t> </a:t>
                      </a:r>
                      <a:endParaRPr sz="1100" u="none" cap="none" strike="noStrike">
                        <a:latin typeface="Arial"/>
                        <a:ea typeface="Arial"/>
                        <a:cs typeface="Arial"/>
                        <a:sym typeface="Arial"/>
                      </a:endParaRPr>
                    </a:p>
                  </a:txBody>
                  <a:tcPr marT="63500" marB="63500" marR="38100" marL="50800"/>
                </a:tc>
              </a:tr>
              <a:tr h="1377475">
                <a:tc vMerge="1"/>
                <a:tc>
                  <a:txBody>
                    <a:bodyPr/>
                    <a:lstStyle/>
                    <a:p>
                      <a:pPr indent="0" lvl="0" marL="0" marR="0" rtl="0" algn="l">
                        <a:lnSpc>
                          <a:spcPct val="115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Objectif de communication n°1 :</a:t>
                      </a:r>
                      <a:endParaRPr sz="1100" u="none" cap="none" strike="noStrike"/>
                    </a:p>
                    <a:p>
                      <a:pPr indent="0" lvl="0" marL="0" marR="0" rtl="0" algn="l">
                        <a:lnSpc>
                          <a:spcPct val="115000"/>
                        </a:lnSpc>
                        <a:spcBef>
                          <a:spcPts val="0"/>
                        </a:spcBef>
                        <a:spcAft>
                          <a:spcPts val="0"/>
                        </a:spcAft>
                        <a:buClr>
                          <a:srgbClr val="000000"/>
                        </a:buClr>
                        <a:buSzPts val="1000"/>
                        <a:buFont typeface="Arial"/>
                        <a:buNone/>
                      </a:pPr>
                      <a:r>
                        <a:rPr lang="fr-FR" sz="1000" u="none" cap="none" strike="noStrike"/>
                        <a:t> </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Objectif de communication n°2 :</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fr-FR" sz="1000" u="none" cap="none" strike="noStrike"/>
                        <a:t> </a:t>
                      </a:r>
                      <a:endParaRPr sz="1100" u="none" cap="none" strike="noStrike">
                        <a:latin typeface="Arial"/>
                        <a:ea typeface="Arial"/>
                        <a:cs typeface="Arial"/>
                        <a:sym typeface="Arial"/>
                      </a:endParaRPr>
                    </a:p>
                  </a:txBody>
                  <a:tcPr marT="63500" marB="63500" marR="38100" marL="50800"/>
                </a:tc>
              </a:tr>
              <a:tr h="483625">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Avantage clé : </a:t>
                      </a:r>
                      <a:endParaRPr sz="1100" u="none" cap="none" strike="noStrike">
                        <a:latin typeface="Arial"/>
                        <a:ea typeface="Arial"/>
                        <a:cs typeface="Arial"/>
                        <a:sym typeface="Arial"/>
                      </a:endParaRPr>
                    </a:p>
                  </a:txBody>
                  <a:tcPr marT="63500" marB="63500" marR="38100" marL="50800"/>
                </a:tc>
              </a:tr>
              <a:tr h="765600">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Points de support :</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fr-FR" sz="1000" u="none" cap="none" strike="noStrike"/>
                        <a:t> </a:t>
                      </a:r>
                      <a:endParaRPr sz="1100" u="none" cap="none" strike="noStrike">
                        <a:latin typeface="Arial"/>
                        <a:ea typeface="Arial"/>
                        <a:cs typeface="Arial"/>
                        <a:sym typeface="Arial"/>
                      </a:endParaRPr>
                    </a:p>
                  </a:txBody>
                  <a:tcPr marT="63500" marB="63500" marR="38100" marL="50800"/>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2" name="Shape 652"/>
        <p:cNvGrpSpPr/>
        <p:nvPr/>
      </p:nvGrpSpPr>
      <p:grpSpPr>
        <a:xfrm>
          <a:off x="0" y="0"/>
          <a:ext cx="0" cy="0"/>
          <a:chOff x="0" y="0"/>
          <a:chExt cx="0" cy="0"/>
        </a:xfrm>
      </p:grpSpPr>
      <p:sp>
        <p:nvSpPr>
          <p:cNvPr id="653" name="Google Shape;653;p2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fr-FR" sz="4400" u="none" strike="noStrike">
                <a:latin typeface="Calibri"/>
                <a:ea typeface="Calibri"/>
                <a:cs typeface="Calibri"/>
                <a:sym typeface="Calibri"/>
              </a:rPr>
              <a:t>Le paludisme pendant la grossesse : comportement N°1 [liste ici]</a:t>
            </a:r>
            <a:endParaRPr/>
          </a:p>
        </p:txBody>
      </p:sp>
      <p:graphicFrame>
        <p:nvGraphicFramePr>
          <p:cNvPr id="654" name="Google Shape;654;p25"/>
          <p:cNvGraphicFramePr/>
          <p:nvPr/>
        </p:nvGraphicFramePr>
        <p:xfrm>
          <a:off x="948904" y="1500995"/>
          <a:ext cx="3000000" cy="3000000"/>
        </p:xfrm>
        <a:graphic>
          <a:graphicData uri="http://schemas.openxmlformats.org/drawingml/2006/table">
            <a:tbl>
              <a:tblPr>
                <a:noFill/>
                <a:tableStyleId>{A91A00C9-399F-4080-BC73-78B935CD5A77}</a:tableStyleId>
              </a:tblPr>
              <a:tblGrid>
                <a:gridCol w="1753950"/>
                <a:gridCol w="8761650"/>
              </a:tblGrid>
              <a:tr h="765600">
                <a:tc rowSpan="5">
                  <a:txBody>
                    <a:bodyPr/>
                    <a:lstStyle/>
                    <a:p>
                      <a:pPr indent="0" lvl="0" marL="0" marR="0" rtl="0" algn="l">
                        <a:lnSpc>
                          <a:spcPct val="106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Objectif en matière de comportement [liste ici]</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fr-FR" sz="1000" u="none" cap="none" strike="noStrike"/>
                        <a:t> </a:t>
                      </a:r>
                      <a:endParaRPr sz="1100" u="none" cap="none" strike="noStrike">
                        <a:latin typeface="Arial"/>
                        <a:ea typeface="Arial"/>
                        <a:cs typeface="Arial"/>
                        <a:sym typeface="Arial"/>
                      </a:endParaRPr>
                    </a:p>
                  </a:txBody>
                  <a:tcPr marT="63500" marB="63500" marR="38100" marL="50800"/>
                </a:tc>
                <a:tc>
                  <a:txBody>
                    <a:bodyPr/>
                    <a:lstStyle/>
                    <a:p>
                      <a:pPr indent="0" lvl="0" marL="0" marR="0" rtl="0" algn="l">
                        <a:lnSpc>
                          <a:spcPct val="106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Public primaire :</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fr-FR" sz="1000" u="none" cap="none" strike="noStrike"/>
                        <a:t> </a:t>
                      </a:r>
                      <a:endParaRPr sz="1100" u="none" cap="none" strike="noStrike">
                        <a:latin typeface="Arial"/>
                        <a:ea typeface="Arial"/>
                        <a:cs typeface="Arial"/>
                        <a:sym typeface="Arial"/>
                      </a:endParaRPr>
                    </a:p>
                  </a:txBody>
                  <a:tcPr marT="63500" marB="63500" marR="38100" marL="50800"/>
                </a:tc>
              </a:tr>
              <a:tr h="765600">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Public secondaire :</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fr-FR" sz="1000" u="none" cap="none" strike="noStrike"/>
                        <a:t> </a:t>
                      </a:r>
                      <a:endParaRPr sz="1100" u="none" cap="none" strike="noStrike">
                        <a:latin typeface="Arial"/>
                        <a:ea typeface="Arial"/>
                        <a:cs typeface="Arial"/>
                        <a:sym typeface="Arial"/>
                      </a:endParaRPr>
                    </a:p>
                  </a:txBody>
                  <a:tcPr marT="63500" marB="63500" marR="38100" marL="50800"/>
                </a:tc>
              </a:tr>
              <a:tr h="1377475">
                <a:tc vMerge="1"/>
                <a:tc>
                  <a:txBody>
                    <a:bodyPr/>
                    <a:lstStyle/>
                    <a:p>
                      <a:pPr indent="0" lvl="0" marL="0" marR="0" rtl="0" algn="l">
                        <a:lnSpc>
                          <a:spcPct val="115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Objectif de communication n°1 :</a:t>
                      </a:r>
                      <a:endParaRPr sz="1100" u="none" cap="none" strike="noStrike"/>
                    </a:p>
                    <a:p>
                      <a:pPr indent="0" lvl="0" marL="0" marR="0" rtl="0" algn="l">
                        <a:lnSpc>
                          <a:spcPct val="115000"/>
                        </a:lnSpc>
                        <a:spcBef>
                          <a:spcPts val="0"/>
                        </a:spcBef>
                        <a:spcAft>
                          <a:spcPts val="0"/>
                        </a:spcAft>
                        <a:buClr>
                          <a:srgbClr val="000000"/>
                        </a:buClr>
                        <a:buSzPts val="1000"/>
                        <a:buFont typeface="Arial"/>
                        <a:buNone/>
                      </a:pPr>
                      <a:r>
                        <a:rPr lang="fr-FR" sz="1000" u="none" cap="none" strike="noStrike"/>
                        <a:t> </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Objectif de communication n°2 :</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fr-FR" sz="1000" u="none" cap="none" strike="noStrike"/>
                        <a:t> </a:t>
                      </a:r>
                      <a:endParaRPr sz="1100" u="none" cap="none" strike="noStrike">
                        <a:latin typeface="Arial"/>
                        <a:ea typeface="Arial"/>
                        <a:cs typeface="Arial"/>
                        <a:sym typeface="Arial"/>
                      </a:endParaRPr>
                    </a:p>
                  </a:txBody>
                  <a:tcPr marT="63500" marB="63500" marR="38100" marL="50800"/>
                </a:tc>
              </a:tr>
              <a:tr h="483625">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Avantage clé : </a:t>
                      </a:r>
                      <a:endParaRPr sz="1100" u="none" cap="none" strike="noStrike">
                        <a:latin typeface="Arial"/>
                        <a:ea typeface="Arial"/>
                        <a:cs typeface="Arial"/>
                        <a:sym typeface="Arial"/>
                      </a:endParaRPr>
                    </a:p>
                  </a:txBody>
                  <a:tcPr marT="63500" marB="63500" marR="38100" marL="50800"/>
                </a:tc>
              </a:tr>
              <a:tr h="765600">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Points de support :</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fr-FR" sz="1000" u="none" cap="none" strike="noStrike"/>
                        <a:t> </a:t>
                      </a:r>
                      <a:endParaRPr sz="1100" u="none" cap="none" strike="noStrike">
                        <a:latin typeface="Arial"/>
                        <a:ea typeface="Arial"/>
                        <a:cs typeface="Arial"/>
                        <a:sym typeface="Arial"/>
                      </a:endParaRPr>
                    </a:p>
                  </a:txBody>
                  <a:tcPr marT="63500" marB="63500" marR="38100" marL="50800"/>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8" name="Shape 658"/>
        <p:cNvGrpSpPr/>
        <p:nvPr/>
      </p:nvGrpSpPr>
      <p:grpSpPr>
        <a:xfrm>
          <a:off x="0" y="0"/>
          <a:ext cx="0" cy="0"/>
          <a:chOff x="0" y="0"/>
          <a:chExt cx="0" cy="0"/>
        </a:xfrm>
      </p:grpSpPr>
      <p:sp>
        <p:nvSpPr>
          <p:cNvPr id="659" name="Google Shape;659;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fr-FR" sz="4400" u="none" strike="noStrike">
                <a:latin typeface="Calibri"/>
                <a:ea typeface="Calibri"/>
                <a:cs typeface="Calibri"/>
                <a:sym typeface="Calibri"/>
              </a:rPr>
              <a:t>Le paludisme pendant la grossesse : comportement N°1 [liste ici]</a:t>
            </a:r>
            <a:endParaRPr/>
          </a:p>
        </p:txBody>
      </p:sp>
      <p:graphicFrame>
        <p:nvGraphicFramePr>
          <p:cNvPr id="660" name="Google Shape;660;p26"/>
          <p:cNvGraphicFramePr/>
          <p:nvPr/>
        </p:nvGraphicFramePr>
        <p:xfrm>
          <a:off x="948904" y="1500995"/>
          <a:ext cx="3000000" cy="3000000"/>
        </p:xfrm>
        <a:graphic>
          <a:graphicData uri="http://schemas.openxmlformats.org/drawingml/2006/table">
            <a:tbl>
              <a:tblPr>
                <a:noFill/>
                <a:tableStyleId>{A91A00C9-399F-4080-BC73-78B935CD5A77}</a:tableStyleId>
              </a:tblPr>
              <a:tblGrid>
                <a:gridCol w="1753950"/>
                <a:gridCol w="8761650"/>
              </a:tblGrid>
              <a:tr h="765600">
                <a:tc rowSpan="5">
                  <a:txBody>
                    <a:bodyPr/>
                    <a:lstStyle/>
                    <a:p>
                      <a:pPr indent="0" lvl="0" marL="0" marR="0" rtl="0" algn="l">
                        <a:lnSpc>
                          <a:spcPct val="106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Objectif en matière de comportement [liste ici]</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fr-FR" sz="1000" u="none" cap="none" strike="noStrike"/>
                        <a:t> </a:t>
                      </a:r>
                      <a:endParaRPr sz="1100" u="none" cap="none" strike="noStrike">
                        <a:latin typeface="Arial"/>
                        <a:ea typeface="Arial"/>
                        <a:cs typeface="Arial"/>
                        <a:sym typeface="Arial"/>
                      </a:endParaRPr>
                    </a:p>
                  </a:txBody>
                  <a:tcPr marT="63500" marB="63500" marR="38100" marL="50800"/>
                </a:tc>
                <a:tc>
                  <a:txBody>
                    <a:bodyPr/>
                    <a:lstStyle/>
                    <a:p>
                      <a:pPr indent="0" lvl="0" marL="0" marR="0" rtl="0" algn="l">
                        <a:lnSpc>
                          <a:spcPct val="106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Public primaire :</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fr-FR" sz="1000" u="none" cap="none" strike="noStrike"/>
                        <a:t> </a:t>
                      </a:r>
                      <a:endParaRPr sz="1100" u="none" cap="none" strike="noStrike">
                        <a:latin typeface="Arial"/>
                        <a:ea typeface="Arial"/>
                        <a:cs typeface="Arial"/>
                        <a:sym typeface="Arial"/>
                      </a:endParaRPr>
                    </a:p>
                  </a:txBody>
                  <a:tcPr marT="63500" marB="63500" marR="38100" marL="50800"/>
                </a:tc>
              </a:tr>
              <a:tr h="765600">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Public secondaire :</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fr-FR" sz="1000" u="none" cap="none" strike="noStrike"/>
                        <a:t> </a:t>
                      </a:r>
                      <a:endParaRPr sz="1100" u="none" cap="none" strike="noStrike">
                        <a:latin typeface="Arial"/>
                        <a:ea typeface="Arial"/>
                        <a:cs typeface="Arial"/>
                        <a:sym typeface="Arial"/>
                      </a:endParaRPr>
                    </a:p>
                  </a:txBody>
                  <a:tcPr marT="63500" marB="63500" marR="38100" marL="50800"/>
                </a:tc>
              </a:tr>
              <a:tr h="1377475">
                <a:tc vMerge="1"/>
                <a:tc>
                  <a:txBody>
                    <a:bodyPr/>
                    <a:lstStyle/>
                    <a:p>
                      <a:pPr indent="0" lvl="0" marL="0" marR="0" rtl="0" algn="l">
                        <a:lnSpc>
                          <a:spcPct val="115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Objectif de communication n°1 :</a:t>
                      </a:r>
                      <a:endParaRPr sz="1100" u="none" cap="none" strike="noStrike"/>
                    </a:p>
                    <a:p>
                      <a:pPr indent="0" lvl="0" marL="0" marR="0" rtl="0" algn="l">
                        <a:lnSpc>
                          <a:spcPct val="115000"/>
                        </a:lnSpc>
                        <a:spcBef>
                          <a:spcPts val="0"/>
                        </a:spcBef>
                        <a:spcAft>
                          <a:spcPts val="0"/>
                        </a:spcAft>
                        <a:buClr>
                          <a:srgbClr val="000000"/>
                        </a:buClr>
                        <a:buSzPts val="1000"/>
                        <a:buFont typeface="Arial"/>
                        <a:buNone/>
                      </a:pPr>
                      <a:r>
                        <a:rPr lang="fr-FR" sz="1000" u="none" cap="none" strike="noStrike"/>
                        <a:t> </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Objectif de communication n°2 :</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fr-FR" sz="1000" u="none" cap="none" strike="noStrike"/>
                        <a:t> </a:t>
                      </a:r>
                      <a:endParaRPr sz="1100" u="none" cap="none" strike="noStrike">
                        <a:latin typeface="Arial"/>
                        <a:ea typeface="Arial"/>
                        <a:cs typeface="Arial"/>
                        <a:sym typeface="Arial"/>
                      </a:endParaRPr>
                    </a:p>
                  </a:txBody>
                  <a:tcPr marT="63500" marB="63500" marR="38100" marL="50800"/>
                </a:tc>
              </a:tr>
              <a:tr h="483625">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Avantage clé : </a:t>
                      </a:r>
                      <a:endParaRPr sz="1100" u="none" cap="none" strike="noStrike">
                        <a:latin typeface="Arial"/>
                        <a:ea typeface="Arial"/>
                        <a:cs typeface="Arial"/>
                        <a:sym typeface="Arial"/>
                      </a:endParaRPr>
                    </a:p>
                  </a:txBody>
                  <a:tcPr marT="63500" marB="63500" marR="38100" marL="50800"/>
                </a:tc>
              </a:tr>
              <a:tr h="765600">
                <a:tc vMerge="1"/>
                <a:tc>
                  <a:txBody>
                    <a:bodyPr/>
                    <a:lstStyle/>
                    <a:p>
                      <a:pPr indent="0" lvl="0" marL="0" marR="0" rtl="0" algn="l">
                        <a:lnSpc>
                          <a:spcPct val="106000"/>
                        </a:lnSpc>
                        <a:spcBef>
                          <a:spcPts val="0"/>
                        </a:spcBef>
                        <a:spcAft>
                          <a:spcPts val="0"/>
                        </a:spcAft>
                        <a:buClr>
                          <a:srgbClr val="000000"/>
                        </a:buClr>
                        <a:buSzPts val="1000"/>
                        <a:buFont typeface="Arial"/>
                        <a:buNone/>
                      </a:pPr>
                      <a:r>
                        <a:rPr b="0" i="0" lang="fr-FR" sz="1000" u="none" cap="none" strike="noStrike">
                          <a:latin typeface="Arial"/>
                          <a:ea typeface="Arial"/>
                          <a:cs typeface="Arial"/>
                          <a:sym typeface="Arial"/>
                        </a:rPr>
                        <a:t>Points de support :</a:t>
                      </a:r>
                      <a:endParaRPr sz="1100" u="none" cap="none" strike="noStrike"/>
                    </a:p>
                    <a:p>
                      <a:pPr indent="0" lvl="0" marL="0" marR="0" rtl="0" algn="l">
                        <a:lnSpc>
                          <a:spcPct val="106000"/>
                        </a:lnSpc>
                        <a:spcBef>
                          <a:spcPts val="0"/>
                        </a:spcBef>
                        <a:spcAft>
                          <a:spcPts val="0"/>
                        </a:spcAft>
                        <a:buClr>
                          <a:srgbClr val="000000"/>
                        </a:buClr>
                        <a:buSzPts val="1000"/>
                        <a:buFont typeface="Arial"/>
                        <a:buNone/>
                      </a:pPr>
                      <a:r>
                        <a:rPr lang="fr-FR" sz="1000" u="none" cap="none" strike="noStrike"/>
                        <a:t> </a:t>
                      </a:r>
                      <a:endParaRPr sz="1100" u="none" cap="none" strike="noStrike">
                        <a:latin typeface="Arial"/>
                        <a:ea typeface="Arial"/>
                        <a:cs typeface="Arial"/>
                        <a:sym typeface="Arial"/>
                      </a:endParaRPr>
                    </a:p>
                  </a:txBody>
                  <a:tcPr marT="63500" marB="63500" marR="38100" marL="50800"/>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fr-FR" sz="4400" u="none" strike="noStrike">
                <a:latin typeface="Calibri"/>
                <a:ea typeface="Calibri"/>
                <a:cs typeface="Calibri"/>
                <a:sym typeface="Calibri"/>
              </a:rPr>
              <a:t>Analyse de la situation </a:t>
            </a:r>
            <a:endParaRPr/>
          </a:p>
        </p:txBody>
      </p:sp>
      <p:sp>
        <p:nvSpPr>
          <p:cNvPr id="112" name="Google Shape;112;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800"/>
              <a:buNone/>
            </a:pPr>
            <a:r>
              <a:rPr b="0" i="0" lang="fr-FR" sz="2800" u="none" strike="noStrike">
                <a:latin typeface="Calibri"/>
                <a:ea typeface="Calibri"/>
                <a:cs typeface="Calibri"/>
                <a:sym typeface="Calibri"/>
              </a:rPr>
              <a:t> Les stratégies de CSC en matière de paludisme doivent comprendre une analyse de la situation pour chaque intervention.  Ces analyses de situation doivent inclure des données quantitatives et qualitatives qui identifient les personnes touchées et à quel point (dans quelle mesure) par quels problèmes.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4"/>
          <p:cNvSpPr txBox="1"/>
          <p:nvPr/>
        </p:nvSpPr>
        <p:spPr>
          <a:xfrm>
            <a:off x="641937" y="6003941"/>
            <a:ext cx="11120572" cy="646331"/>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i="0" lang="fr-FR" sz="1800" u="none" cap="none" strike="noStrike">
                <a:solidFill>
                  <a:srgbClr val="000000"/>
                </a:solidFill>
                <a:latin typeface="Calibri"/>
                <a:ea typeface="Calibri"/>
                <a:cs typeface="Calibri"/>
                <a:sym typeface="Calibri"/>
              </a:rPr>
              <a:t>Analyse de la situation</a:t>
            </a:r>
            <a:r>
              <a:rPr b="0" i="0" lang="fr-FR" sz="1800" u="none" cap="none" strike="noStrike">
                <a:solidFill>
                  <a:srgbClr val="000000"/>
                </a:solidFill>
                <a:latin typeface="Calibri"/>
                <a:ea typeface="Calibri"/>
                <a:cs typeface="Calibri"/>
                <a:sym typeface="Calibri"/>
              </a:rPr>
              <a:t>: utiliser la synthèse de données sur le paludisme pendant la grossesse (section "Comportements") pour remplir ces cases (ajouter des cases si nécessaire). Un résumé narratif sera utilisé pour compléter la stratégie d'analyse de la</a:t>
            </a:r>
            <a:r>
              <a:rPr b="0" i="0" lang="fr-FR" sz="1800" u="sng" cap="none" strike="noStrike">
                <a:solidFill>
                  <a:srgbClr val="000000"/>
                </a:solidFill>
                <a:latin typeface="Calibri"/>
                <a:ea typeface="Calibri"/>
                <a:cs typeface="Calibri"/>
                <a:sym typeface="Calibri"/>
              </a:rPr>
              <a:t>situation</a:t>
            </a:r>
            <a:r>
              <a:rPr b="0" i="0" lang="fr-FR" sz="1800" u="none" cap="none" strike="noStrike">
                <a:solidFill>
                  <a:srgbClr val="000000"/>
                </a:solidFill>
                <a:latin typeface="Calibri"/>
                <a:ea typeface="Calibri"/>
                <a:cs typeface="Calibri"/>
                <a:sym typeface="Calibri"/>
              </a:rPr>
              <a:t> du </a:t>
            </a:r>
            <a:r>
              <a:rPr b="1" i="0" lang="fr-FR" sz="1800" u="none" cap="none" strike="noStrike">
                <a:solidFill>
                  <a:srgbClr val="000000"/>
                </a:solidFill>
                <a:latin typeface="Calibri"/>
                <a:ea typeface="Calibri"/>
                <a:cs typeface="Calibri"/>
                <a:sym typeface="Calibri"/>
              </a:rPr>
              <a:t>paludisme pendant la grossesse </a:t>
            </a:r>
            <a:r>
              <a:rPr b="0" i="0" lang="fr-FR" sz="1800" u="none" cap="none" strike="noStrike">
                <a:solidFill>
                  <a:srgbClr val="000000"/>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p:txBody>
      </p:sp>
      <p:sp>
        <p:nvSpPr>
          <p:cNvPr id="119" name="Google Shape;119;p4"/>
          <p:cNvSpPr/>
          <p:nvPr/>
        </p:nvSpPr>
        <p:spPr>
          <a:xfrm rot="5400000">
            <a:off x="3891020" y="631513"/>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0" name="Google Shape;120;p4"/>
          <p:cNvSpPr txBox="1"/>
          <p:nvPr/>
        </p:nvSpPr>
        <p:spPr>
          <a:xfrm>
            <a:off x="4312600" y="83562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121" name="Google Shape;121;p4"/>
          <p:cNvSpPr/>
          <p:nvPr/>
        </p:nvSpPr>
        <p:spPr>
          <a:xfrm rot="5400000">
            <a:off x="3891020" y="3765548"/>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2" name="Google Shape;122;p4"/>
          <p:cNvSpPr txBox="1"/>
          <p:nvPr/>
        </p:nvSpPr>
        <p:spPr>
          <a:xfrm>
            <a:off x="4312600" y="39696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123" name="Google Shape;123;p4"/>
          <p:cNvSpPr/>
          <p:nvPr/>
        </p:nvSpPr>
        <p:spPr>
          <a:xfrm rot="5400000">
            <a:off x="5713580" y="3763950"/>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4" name="Google Shape;124;p4"/>
          <p:cNvSpPr txBox="1"/>
          <p:nvPr/>
        </p:nvSpPr>
        <p:spPr>
          <a:xfrm>
            <a:off x="6135175" y="39680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333" u="none" cap="none" strike="noStrike">
              <a:solidFill>
                <a:srgbClr val="000000"/>
              </a:solidFill>
              <a:latin typeface="Calibri"/>
              <a:ea typeface="Calibri"/>
              <a:cs typeface="Calibri"/>
              <a:sym typeface="Calibri"/>
            </a:endParaRPr>
          </a:p>
        </p:txBody>
      </p:sp>
      <p:sp>
        <p:nvSpPr>
          <p:cNvPr id="125" name="Google Shape;125;p4"/>
          <p:cNvSpPr/>
          <p:nvPr/>
        </p:nvSpPr>
        <p:spPr>
          <a:xfrm rot="5400000">
            <a:off x="2969945"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6" name="Google Shape;126;p4"/>
          <p:cNvSpPr txBox="1"/>
          <p:nvPr/>
        </p:nvSpPr>
        <p:spPr>
          <a:xfrm>
            <a:off x="3391525"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highlight>
                  <a:srgbClr val="000000"/>
                </a:highlight>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127" name="Google Shape;127;p4"/>
          <p:cNvSpPr/>
          <p:nvPr/>
        </p:nvSpPr>
        <p:spPr>
          <a:xfrm rot="5400000">
            <a:off x="5713580" y="631512"/>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8" name="Google Shape;128;p4"/>
          <p:cNvSpPr txBox="1"/>
          <p:nvPr/>
        </p:nvSpPr>
        <p:spPr>
          <a:xfrm>
            <a:off x="6135175" y="83560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rgbClr val="000000"/>
              </a:solidFill>
              <a:latin typeface="Calibri"/>
              <a:ea typeface="Calibri"/>
              <a:cs typeface="Calibri"/>
              <a:sym typeface="Calibri"/>
            </a:endParaRPr>
          </a:p>
        </p:txBody>
      </p:sp>
      <p:sp>
        <p:nvSpPr>
          <p:cNvPr id="129" name="Google Shape;129;p4"/>
          <p:cNvSpPr/>
          <p:nvPr/>
        </p:nvSpPr>
        <p:spPr>
          <a:xfrm rot="5400000">
            <a:off x="6632209"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0" name="Google Shape;130;p4"/>
          <p:cNvSpPr txBox="1"/>
          <p:nvPr/>
        </p:nvSpPr>
        <p:spPr>
          <a:xfrm>
            <a:off x="7053801"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333" u="none" cap="none" strike="noStrike">
              <a:solidFill>
                <a:srgbClr val="000000"/>
              </a:solidFill>
              <a:latin typeface="Calibri"/>
              <a:ea typeface="Calibri"/>
              <a:cs typeface="Calibri"/>
              <a:sym typeface="Calibri"/>
            </a:endParaRPr>
          </a:p>
        </p:txBody>
      </p:sp>
      <p:sp>
        <p:nvSpPr>
          <p:cNvPr id="131" name="Google Shape;131;p4"/>
          <p:cNvSpPr/>
          <p:nvPr/>
        </p:nvSpPr>
        <p:spPr>
          <a:xfrm rot="5400000">
            <a:off x="4792505" y="2199777"/>
            <a:ext cx="2004600" cy="1743600"/>
          </a:xfrm>
          <a:prstGeom prst="hexagon">
            <a:avLst>
              <a:gd fmla="val 28802" name="adj"/>
              <a:gd fmla="val 115470" name="vf"/>
            </a:avLst>
          </a:prstGeom>
          <a:solidFill>
            <a:srgbClr val="70AD4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2" name="Google Shape;132;p4"/>
          <p:cNvSpPr txBox="1"/>
          <p:nvPr/>
        </p:nvSpPr>
        <p:spPr>
          <a:xfrm>
            <a:off x="4277049" y="2472753"/>
            <a:ext cx="238906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fr-FR" sz="2100" u="none" cap="none" strike="noStrike">
                <a:solidFill>
                  <a:srgbClr val="FFFFFF"/>
                </a:solidFill>
                <a:latin typeface="Calibri"/>
                <a:ea typeface="Calibri"/>
                <a:cs typeface="Calibri"/>
                <a:sym typeface="Calibri"/>
              </a:rPr>
              <a:t>Comportement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00"/>
              <a:buFont typeface="Arial"/>
              <a:buNone/>
            </a:pPr>
            <a:r>
              <a:rPr b="0" i="0" lang="fr-FR" sz="1300" u="none" cap="none" strike="noStrike">
                <a:solidFill>
                  <a:srgbClr val="FFFFFF"/>
                </a:solidFill>
                <a:latin typeface="Calibri"/>
                <a:ea typeface="Calibri"/>
                <a:cs typeface="Calibri"/>
                <a:sym typeface="Calibri"/>
              </a:rPr>
              <a:t>% qui pratiquent un comportement</a:t>
            </a:r>
            <a:endParaRPr b="0" i="0" sz="1400" u="none" cap="none" strike="noStrike">
              <a:solidFill>
                <a:srgbClr val="000000"/>
              </a:solidFill>
              <a:latin typeface="Arial"/>
              <a:ea typeface="Arial"/>
              <a:cs typeface="Arial"/>
              <a:sym typeface="Arial"/>
            </a:endParaRPr>
          </a:p>
        </p:txBody>
      </p:sp>
      <p:grpSp>
        <p:nvGrpSpPr>
          <p:cNvPr id="133" name="Google Shape;133;p4"/>
          <p:cNvGrpSpPr/>
          <p:nvPr/>
        </p:nvGrpSpPr>
        <p:grpSpPr>
          <a:xfrm>
            <a:off x="5397907" y="3284277"/>
            <a:ext cx="824055" cy="468068"/>
            <a:chOff x="8048288" y="1753515"/>
            <a:chExt cx="1162770" cy="660460"/>
          </a:xfrm>
        </p:grpSpPr>
        <p:sp>
          <p:nvSpPr>
            <p:cNvPr id="134" name="Google Shape;134;p4"/>
            <p:cNvSpPr/>
            <p:nvPr/>
          </p:nvSpPr>
          <p:spPr>
            <a:xfrm>
              <a:off x="9003704" y="1753515"/>
              <a:ext cx="207354" cy="224255"/>
            </a:xfrm>
            <a:custGeom>
              <a:rect b="b" l="l" r="r" t="t"/>
              <a:pathLst>
                <a:path extrusionOk="0" h="345" w="319">
                  <a:moveTo>
                    <a:pt x="319" y="345"/>
                  </a:moveTo>
                  <a:lnTo>
                    <a:pt x="269" y="0"/>
                  </a:lnTo>
                  <a:lnTo>
                    <a:pt x="0" y="201"/>
                  </a:lnTo>
                </a:path>
              </a:pathLst>
            </a:custGeom>
            <a:noFill/>
            <a:ln cap="rnd" cmpd="sng" w="12700">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cxnSp>
          <p:nvCxnSpPr>
            <p:cNvPr id="135" name="Google Shape;135;p4"/>
            <p:cNvCxnSpPr/>
            <p:nvPr/>
          </p:nvCxnSpPr>
          <p:spPr>
            <a:xfrm flipH="1">
              <a:off x="8048288" y="2120772"/>
              <a:ext cx="168900" cy="219600"/>
            </a:xfrm>
            <a:prstGeom prst="straightConnector1">
              <a:avLst/>
            </a:prstGeom>
            <a:noFill/>
            <a:ln cap="rnd" cmpd="sng" w="12700">
              <a:solidFill>
                <a:srgbClr val="FFFFFF"/>
              </a:solidFill>
              <a:prstDash val="solid"/>
              <a:round/>
              <a:headEnd len="sm" w="sm" type="none"/>
              <a:tailEnd len="sm" w="sm" type="none"/>
            </a:ln>
          </p:spPr>
        </p:cxnSp>
        <p:cxnSp>
          <p:nvCxnSpPr>
            <p:cNvPr id="136" name="Google Shape;136;p4"/>
            <p:cNvCxnSpPr/>
            <p:nvPr/>
          </p:nvCxnSpPr>
          <p:spPr>
            <a:xfrm rot="10800000">
              <a:off x="8315243" y="2119326"/>
              <a:ext cx="150900" cy="165900"/>
            </a:xfrm>
            <a:prstGeom prst="straightConnector1">
              <a:avLst/>
            </a:prstGeom>
            <a:noFill/>
            <a:ln cap="rnd" cmpd="sng" w="12700">
              <a:solidFill>
                <a:srgbClr val="FFFFFF"/>
              </a:solidFill>
              <a:prstDash val="solid"/>
              <a:round/>
              <a:headEnd len="sm" w="sm" type="none"/>
              <a:tailEnd len="sm" w="sm" type="none"/>
            </a:ln>
          </p:spPr>
        </p:cxnSp>
        <p:cxnSp>
          <p:nvCxnSpPr>
            <p:cNvPr id="137" name="Google Shape;137;p4"/>
            <p:cNvCxnSpPr/>
            <p:nvPr/>
          </p:nvCxnSpPr>
          <p:spPr>
            <a:xfrm flipH="1">
              <a:off x="8548647" y="2057721"/>
              <a:ext cx="104700" cy="216600"/>
            </a:xfrm>
            <a:prstGeom prst="straightConnector1">
              <a:avLst/>
            </a:prstGeom>
            <a:noFill/>
            <a:ln cap="rnd" cmpd="sng" w="12700">
              <a:solidFill>
                <a:srgbClr val="FFFFFF"/>
              </a:solidFill>
              <a:prstDash val="solid"/>
              <a:round/>
              <a:headEnd len="sm" w="sm" type="none"/>
              <a:tailEnd len="sm" w="sm" type="none"/>
            </a:ln>
          </p:spPr>
        </p:cxnSp>
        <p:cxnSp>
          <p:nvCxnSpPr>
            <p:cNvPr id="138" name="Google Shape;138;p4"/>
            <p:cNvCxnSpPr/>
            <p:nvPr/>
          </p:nvCxnSpPr>
          <p:spPr>
            <a:xfrm rot="10800000">
              <a:off x="8763952" y="2019322"/>
              <a:ext cx="168900" cy="96900"/>
            </a:xfrm>
            <a:prstGeom prst="straightConnector1">
              <a:avLst/>
            </a:prstGeom>
            <a:noFill/>
            <a:ln cap="rnd" cmpd="sng" w="12700">
              <a:solidFill>
                <a:srgbClr val="FFFFFF"/>
              </a:solidFill>
              <a:prstDash val="solid"/>
              <a:round/>
              <a:headEnd len="sm" w="sm" type="none"/>
              <a:tailEnd len="sm" w="sm" type="none"/>
            </a:ln>
          </p:spPr>
        </p:cxnSp>
        <p:cxnSp>
          <p:nvCxnSpPr>
            <p:cNvPr id="139" name="Google Shape;139;p4"/>
            <p:cNvCxnSpPr/>
            <p:nvPr/>
          </p:nvCxnSpPr>
          <p:spPr>
            <a:xfrm flipH="1">
              <a:off x="9038758" y="1753515"/>
              <a:ext cx="139800" cy="325800"/>
            </a:xfrm>
            <a:prstGeom prst="straightConnector1">
              <a:avLst/>
            </a:prstGeom>
            <a:noFill/>
            <a:ln cap="rnd" cmpd="sng" w="12700">
              <a:solidFill>
                <a:srgbClr val="FFFFFF"/>
              </a:solidFill>
              <a:prstDash val="solid"/>
              <a:round/>
              <a:headEnd len="sm" w="sm" type="none"/>
              <a:tailEnd len="sm" w="sm" type="none"/>
            </a:ln>
          </p:spPr>
        </p:cxnSp>
        <p:sp>
          <p:nvSpPr>
            <p:cNvPr id="140" name="Google Shape;140;p4"/>
            <p:cNvSpPr/>
            <p:nvPr/>
          </p:nvSpPr>
          <p:spPr>
            <a:xfrm>
              <a:off x="8927003" y="2070071"/>
              <a:ext cx="147000" cy="147600"/>
            </a:xfrm>
            <a:prstGeom prst="ellipse">
              <a:avLst/>
            </a:prstGeom>
            <a:noFill/>
            <a:ln cap="rnd" cmpd="sng" w="12700">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41" name="Google Shape;141;p4"/>
            <p:cNvSpPr/>
            <p:nvPr/>
          </p:nvSpPr>
          <p:spPr>
            <a:xfrm>
              <a:off x="8619547" y="1922518"/>
              <a:ext cx="147600" cy="147600"/>
            </a:xfrm>
            <a:prstGeom prst="ellipse">
              <a:avLst/>
            </a:prstGeom>
            <a:noFill/>
            <a:ln cap="rnd" cmpd="sng" w="12700">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42" name="Google Shape;142;p4"/>
            <p:cNvSpPr/>
            <p:nvPr/>
          </p:nvSpPr>
          <p:spPr>
            <a:xfrm>
              <a:off x="8443393" y="2266375"/>
              <a:ext cx="147000" cy="147600"/>
            </a:xfrm>
            <a:prstGeom prst="ellipse">
              <a:avLst/>
            </a:prstGeom>
            <a:noFill/>
            <a:ln cap="rnd" cmpd="sng" w="12700">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
          <p:nvSpPr>
            <p:cNvPr id="143" name="Google Shape;143;p4"/>
            <p:cNvSpPr/>
            <p:nvPr/>
          </p:nvSpPr>
          <p:spPr>
            <a:xfrm>
              <a:off x="8191188" y="1990119"/>
              <a:ext cx="147600" cy="147600"/>
            </a:xfrm>
            <a:prstGeom prst="ellipse">
              <a:avLst/>
            </a:prstGeom>
            <a:noFill/>
            <a:ln cap="rnd" cmpd="sng" w="12700">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graphicFrame>
        <p:nvGraphicFramePr>
          <p:cNvPr id="149" name="Google Shape;149;p5"/>
          <p:cNvGraphicFramePr/>
          <p:nvPr/>
        </p:nvGraphicFramePr>
        <p:xfrm>
          <a:off x="349623" y="403412"/>
          <a:ext cx="3000000" cy="3000000"/>
        </p:xfrm>
        <a:graphic>
          <a:graphicData uri="http://schemas.openxmlformats.org/drawingml/2006/table">
            <a:tbl>
              <a:tblPr>
                <a:noFill/>
                <a:tableStyleId>{A91A00C9-399F-4080-BC73-78B935CD5A77}</a:tableStyleId>
              </a:tblPr>
              <a:tblGrid>
                <a:gridCol w="11349325"/>
              </a:tblGrid>
              <a:tr h="1842600">
                <a:tc>
                  <a:txBody>
                    <a:bodyPr/>
                    <a:lstStyle/>
                    <a:p>
                      <a:pPr indent="0" lvl="0" marL="0" marR="0" rtl="0" algn="ctr">
                        <a:lnSpc>
                          <a:spcPct val="115000"/>
                        </a:lnSpc>
                        <a:spcBef>
                          <a:spcPts val="0"/>
                        </a:spcBef>
                        <a:spcAft>
                          <a:spcPts val="0"/>
                        </a:spcAft>
                        <a:buClr>
                          <a:srgbClr val="000000"/>
                        </a:buClr>
                        <a:buSzPts val="1100"/>
                        <a:buFont typeface="Arial"/>
                        <a:buNone/>
                      </a:pPr>
                      <a:r>
                        <a:rPr b="1" i="0" lang="fr-FR" sz="1100" u="none" cap="none" strike="noStrike">
                          <a:latin typeface="Arial"/>
                          <a:ea typeface="Arial"/>
                          <a:cs typeface="Arial"/>
                          <a:sym typeface="Arial"/>
                        </a:rPr>
                        <a:t>Résumer vos données ici sous forme narrative et les coller dans la section d'analyse de la situation du paludisme pendant la grossesse du modèle de stratégie</a:t>
                      </a:r>
                      <a:endParaRPr sz="1400" u="none" cap="none" strike="noStrike"/>
                    </a:p>
                  </a:txBody>
                  <a:tcPr marT="63500" marB="63500" marR="38100" marL="50800"/>
                </a:tc>
              </a:tr>
              <a:tr h="4122125">
                <a:tc>
                  <a:txBody>
                    <a:bodyPr/>
                    <a:lstStyle/>
                    <a:p>
                      <a:pPr indent="0" lvl="0" marL="0" marR="0" rtl="0" algn="l">
                        <a:lnSpc>
                          <a:spcPct val="115000"/>
                        </a:lnSpc>
                        <a:spcBef>
                          <a:spcPts val="0"/>
                        </a:spcBef>
                        <a:spcAft>
                          <a:spcPts val="0"/>
                        </a:spcAft>
                        <a:buClr>
                          <a:srgbClr val="000000"/>
                        </a:buClr>
                        <a:buSzPts val="1100"/>
                        <a:buFont typeface="Arial"/>
                        <a:buNone/>
                      </a:pPr>
                      <a:r>
                        <a:rPr b="0" i="0" lang="fr-FR" sz="1100" u="none" cap="none" strike="noStrike">
                          <a:latin typeface="Arial"/>
                          <a:ea typeface="Arial"/>
                          <a:cs typeface="Arial"/>
                          <a:sym typeface="Arial"/>
                        </a:rPr>
                        <a:t>Analyse de la situation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fr-FR" sz="1100" u="none" cap="none" strike="noStrike"/>
                        <a:t> </a:t>
                      </a:r>
                      <a:endParaRPr sz="1400" u="none" cap="none" strike="noStrike"/>
                    </a:p>
                    <a:p>
                      <a:pPr indent="0" lvl="0" marL="0" marR="0" rtl="0" algn="l">
                        <a:lnSpc>
                          <a:spcPct val="115000"/>
                        </a:lnSpc>
                        <a:spcBef>
                          <a:spcPts val="0"/>
                        </a:spcBef>
                        <a:spcAft>
                          <a:spcPts val="0"/>
                        </a:spcAft>
                        <a:buClr>
                          <a:srgbClr val="000000"/>
                        </a:buClr>
                        <a:buSzPts val="1100"/>
                        <a:buFont typeface="Arial"/>
                        <a:buNone/>
                      </a:pPr>
                      <a:r>
                        <a:rPr lang="fr-FR" sz="1100" u="none" cap="none" strike="noStrike"/>
                        <a:t> </a:t>
                      </a:r>
                      <a:endParaRPr sz="1100" u="none" cap="none" strike="noStrike">
                        <a:latin typeface="Arial"/>
                        <a:ea typeface="Arial"/>
                        <a:cs typeface="Arial"/>
                        <a:sym typeface="Arial"/>
                      </a:endParaRPr>
                    </a:p>
                  </a:txBody>
                  <a:tcPr marT="63500" marB="63500" marR="38100" marL="50800"/>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b="0" i="0" lang="fr-FR" sz="4400" u="none" strike="noStrike">
                <a:latin typeface="Calibri"/>
                <a:ea typeface="Calibri"/>
                <a:cs typeface="Calibri"/>
                <a:sym typeface="Calibri"/>
              </a:rPr>
              <a:t>Analyse comportementale :</a:t>
            </a:r>
            <a:endParaRPr/>
          </a:p>
        </p:txBody>
      </p:sp>
      <p:sp>
        <p:nvSpPr>
          <p:cNvPr id="156" name="Google Shape;156;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b="0" i="0" lang="fr-FR" sz="2800" u="none" strike="noStrike">
                <a:latin typeface="Calibri"/>
                <a:ea typeface="Calibri"/>
                <a:cs typeface="Calibri"/>
                <a:sym typeface="Calibri"/>
              </a:rPr>
              <a:t>La description des facteurs </a:t>
            </a:r>
            <a:r>
              <a:rPr b="0" i="0" lang="fr-FR" sz="2800" u="sng" strike="noStrike">
                <a:latin typeface="Calibri"/>
                <a:ea typeface="Calibri"/>
                <a:cs typeface="Calibri"/>
                <a:sym typeface="Calibri"/>
              </a:rPr>
              <a:t>sous-jacents </a:t>
            </a:r>
            <a:r>
              <a:rPr b="0" i="0" lang="fr-FR" sz="2800" u="none" strike="noStrike">
                <a:latin typeface="Calibri"/>
                <a:ea typeface="Calibri"/>
                <a:cs typeface="Calibri"/>
                <a:sym typeface="Calibri"/>
              </a:rPr>
              <a:t>à des comportements spécifiques est articulée dans une </a:t>
            </a:r>
            <a:r>
              <a:rPr b="1" i="0" lang="fr-FR" sz="2800" u="none" strike="noStrike">
                <a:latin typeface="Calibri"/>
                <a:ea typeface="Calibri"/>
                <a:cs typeface="Calibri"/>
                <a:sym typeface="Calibri"/>
              </a:rPr>
              <a:t>analyse comportementale</a:t>
            </a:r>
            <a:r>
              <a:rPr b="0" i="0" lang="fr-FR" sz="2800" u="none" strike="noStrike">
                <a:latin typeface="Calibri"/>
                <a:ea typeface="Calibri"/>
                <a:cs typeface="Calibri"/>
                <a:sym typeface="Calibri"/>
              </a:rPr>
              <a:t>. Cette analyse résume toutes les données expliquant pourquoi certains publics ou groupes cibles choisissent de pratiquer, ou refusent de pratiquer, des comportements sains. </a:t>
            </a:r>
            <a:endParaRPr/>
          </a:p>
          <a:p>
            <a:pPr indent="-228600" lvl="0" marL="228600" rtl="0" algn="l">
              <a:lnSpc>
                <a:spcPct val="90000"/>
              </a:lnSpc>
              <a:spcBef>
                <a:spcPts val="1000"/>
              </a:spcBef>
              <a:spcAft>
                <a:spcPts val="0"/>
              </a:spcAft>
              <a:buClr>
                <a:schemeClr val="dk1"/>
              </a:buClr>
              <a:buSzPts val="2800"/>
              <a:buChar char="•"/>
            </a:pPr>
            <a:r>
              <a:rPr b="0" i="0" lang="fr-FR" sz="2800" u="none" strike="noStrike">
                <a:latin typeface="Calibri"/>
                <a:ea typeface="Calibri"/>
                <a:cs typeface="Calibri"/>
                <a:sym typeface="Calibri"/>
              </a:rPr>
              <a:t>Sachant que les déterminants du comportement peuvent être structurels, cognitifs, sociaux ou émotionnels, il est important de recueillir des données pour mieux comprendre ce qui pousse des publics spécifiques à se comporter comme ils le font. Chaque analyse comportementale doit décrire ces déterminants dans leur contexte. </a:t>
            </a:r>
            <a:endParaRPr/>
          </a:p>
          <a:p>
            <a:pPr indent="0" lvl="0" marL="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7"/>
          <p:cNvSpPr txBox="1"/>
          <p:nvPr/>
        </p:nvSpPr>
        <p:spPr>
          <a:xfrm>
            <a:off x="641937" y="6003941"/>
            <a:ext cx="11120572" cy="646331"/>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i="0" lang="fr-FR" sz="1800" u="none" cap="none" strike="noStrike">
                <a:solidFill>
                  <a:srgbClr val="000000"/>
                </a:solidFill>
                <a:latin typeface="Calibri"/>
                <a:ea typeface="Calibri"/>
                <a:cs typeface="Calibri"/>
                <a:sym typeface="Calibri"/>
              </a:rPr>
              <a:t>Analyse du comportement</a:t>
            </a:r>
            <a:r>
              <a:rPr b="0" i="0" lang="fr-FR" sz="1800" u="none" cap="none" strike="noStrike">
                <a:solidFill>
                  <a:srgbClr val="000000"/>
                </a:solidFill>
                <a:latin typeface="Calibri"/>
                <a:ea typeface="Calibri"/>
                <a:cs typeface="Calibri"/>
                <a:sym typeface="Calibri"/>
              </a:rPr>
              <a:t>: utiliser la synthèse de données sur le paludisme pendant la grossesse pour remplir ces cases (ajouter des cases si nécessaire). Un résumé narratif des </a:t>
            </a:r>
            <a:r>
              <a:rPr b="1" i="0" lang="fr-FR" sz="1800" u="none" cap="none" strike="noStrike">
                <a:solidFill>
                  <a:srgbClr val="000000"/>
                </a:solidFill>
                <a:latin typeface="Calibri"/>
                <a:ea typeface="Calibri"/>
                <a:cs typeface="Calibri"/>
                <a:sym typeface="Calibri"/>
              </a:rPr>
              <a:t>déterminants comportementaux </a:t>
            </a:r>
            <a:r>
              <a:rPr b="0" i="0" lang="fr-FR" sz="1800" u="none" cap="none" strike="noStrike">
                <a:solidFill>
                  <a:srgbClr val="000000"/>
                </a:solidFill>
                <a:latin typeface="Calibri"/>
                <a:ea typeface="Calibri"/>
                <a:cs typeface="Calibri"/>
                <a:sym typeface="Calibri"/>
              </a:rPr>
              <a:t>sera utilisé pour compléter l'analyse de la stratégie du</a:t>
            </a:r>
            <a:r>
              <a:rPr b="0" i="0" lang="fr-FR" sz="1800" u="sng" cap="none" strike="noStrike">
                <a:solidFill>
                  <a:srgbClr val="000000"/>
                </a:solidFill>
                <a:latin typeface="Calibri"/>
                <a:ea typeface="Calibri"/>
                <a:cs typeface="Calibri"/>
                <a:sym typeface="Calibri"/>
              </a:rPr>
              <a:t>comportement</a:t>
            </a:r>
            <a:r>
              <a:rPr b="0" i="0" lang="fr-FR" sz="1800" u="none" cap="none" strike="noStrike">
                <a:solidFill>
                  <a:srgbClr val="000000"/>
                </a:solidFill>
                <a:latin typeface="Calibri"/>
                <a:ea typeface="Calibri"/>
                <a:cs typeface="Calibri"/>
                <a:sym typeface="Calibri"/>
              </a:rPr>
              <a:t> des </a:t>
            </a:r>
            <a:r>
              <a:rPr b="1" i="0" lang="fr-FR" sz="1800" u="none" cap="none" strike="noStrike">
                <a:solidFill>
                  <a:srgbClr val="000000"/>
                </a:solidFill>
                <a:latin typeface="Calibri"/>
                <a:ea typeface="Calibri"/>
                <a:cs typeface="Calibri"/>
                <a:sym typeface="Calibri"/>
              </a:rPr>
              <a:t>femmes enceintes en matière de paludisme </a:t>
            </a:r>
            <a:r>
              <a:rPr b="0" i="0" lang="fr-FR" sz="1800" u="none" cap="none" strike="noStrike">
                <a:solidFill>
                  <a:srgbClr val="000000"/>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p:txBody>
      </p:sp>
      <p:sp>
        <p:nvSpPr>
          <p:cNvPr id="163" name="Google Shape;163;p7"/>
          <p:cNvSpPr/>
          <p:nvPr/>
        </p:nvSpPr>
        <p:spPr>
          <a:xfrm rot="5400000">
            <a:off x="4793777"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4" name="Google Shape;164;p7"/>
          <p:cNvSpPr txBox="1"/>
          <p:nvPr/>
        </p:nvSpPr>
        <p:spPr>
          <a:xfrm>
            <a:off x="4621200" y="2634050"/>
            <a:ext cx="1743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fr-FR" sz="2100" u="none" cap="none" strike="noStrike">
                <a:solidFill>
                  <a:srgbClr val="000000"/>
                </a:solidFill>
                <a:latin typeface="Calibri"/>
                <a:ea typeface="Calibri"/>
                <a:cs typeface="Calibri"/>
                <a:sym typeface="Calibri"/>
              </a:rPr>
              <a:t>Accès</a:t>
            </a:r>
            <a:endParaRPr b="0" i="0" sz="1400" u="none" cap="none" strike="noStrike">
              <a:solidFill>
                <a:srgbClr val="000000"/>
              </a:solidFill>
              <a:latin typeface="Arial"/>
              <a:ea typeface="Arial"/>
              <a:cs typeface="Arial"/>
              <a:sym typeface="Arial"/>
            </a:endParaRPr>
          </a:p>
        </p:txBody>
      </p:sp>
      <p:sp>
        <p:nvSpPr>
          <p:cNvPr id="165" name="Google Shape;165;p7"/>
          <p:cNvSpPr/>
          <p:nvPr/>
        </p:nvSpPr>
        <p:spPr>
          <a:xfrm>
            <a:off x="5524214" y="3060616"/>
            <a:ext cx="544600" cy="584371"/>
          </a:xfrm>
          <a:custGeom>
            <a:rect b="b" l="l" r="r" t="t"/>
            <a:pathLst>
              <a:path extrusionOk="0" h="567" w="527">
                <a:moveTo>
                  <a:pt x="417" y="263"/>
                </a:moveTo>
                <a:cubicBezTo>
                  <a:pt x="371" y="263"/>
                  <a:pt x="331" y="230"/>
                  <a:pt x="311" y="210"/>
                </a:cubicBezTo>
                <a:cubicBezTo>
                  <a:pt x="284" y="183"/>
                  <a:pt x="267" y="156"/>
                  <a:pt x="261" y="130"/>
                </a:cubicBezTo>
                <a:cubicBezTo>
                  <a:pt x="252" y="95"/>
                  <a:pt x="262" y="63"/>
                  <a:pt x="291" y="34"/>
                </a:cubicBezTo>
                <a:cubicBezTo>
                  <a:pt x="313" y="12"/>
                  <a:pt x="337" y="0"/>
                  <a:pt x="363" y="0"/>
                </a:cubicBezTo>
                <a:cubicBezTo>
                  <a:pt x="396" y="0"/>
                  <a:pt x="431" y="19"/>
                  <a:pt x="467" y="54"/>
                </a:cubicBezTo>
                <a:cubicBezTo>
                  <a:pt x="483" y="70"/>
                  <a:pt x="504" y="96"/>
                  <a:pt x="514" y="126"/>
                </a:cubicBezTo>
                <a:cubicBezTo>
                  <a:pt x="527" y="165"/>
                  <a:pt x="518" y="200"/>
                  <a:pt x="488" y="231"/>
                </a:cubicBezTo>
                <a:cubicBezTo>
                  <a:pt x="466" y="252"/>
                  <a:pt x="443" y="263"/>
                  <a:pt x="417" y="263"/>
                </a:cubicBezTo>
                <a:close/>
                <a:moveTo>
                  <a:pt x="363" y="14"/>
                </a:moveTo>
                <a:cubicBezTo>
                  <a:pt x="341" y="14"/>
                  <a:pt x="320" y="24"/>
                  <a:pt x="301" y="44"/>
                </a:cubicBezTo>
                <a:cubicBezTo>
                  <a:pt x="275" y="69"/>
                  <a:pt x="267" y="97"/>
                  <a:pt x="274" y="127"/>
                </a:cubicBezTo>
                <a:cubicBezTo>
                  <a:pt x="280" y="150"/>
                  <a:pt x="296" y="175"/>
                  <a:pt x="321" y="200"/>
                </a:cubicBezTo>
                <a:cubicBezTo>
                  <a:pt x="340" y="218"/>
                  <a:pt x="376" y="249"/>
                  <a:pt x="417" y="249"/>
                </a:cubicBezTo>
                <a:cubicBezTo>
                  <a:pt x="439" y="249"/>
                  <a:pt x="459" y="239"/>
                  <a:pt x="478" y="221"/>
                </a:cubicBezTo>
                <a:cubicBezTo>
                  <a:pt x="504" y="194"/>
                  <a:pt x="512" y="164"/>
                  <a:pt x="501" y="131"/>
                </a:cubicBezTo>
                <a:cubicBezTo>
                  <a:pt x="491" y="102"/>
                  <a:pt x="469" y="77"/>
                  <a:pt x="457" y="64"/>
                </a:cubicBezTo>
                <a:cubicBezTo>
                  <a:pt x="424" y="31"/>
                  <a:pt x="392" y="14"/>
                  <a:pt x="363" y="14"/>
                </a:cubicBezTo>
                <a:close/>
                <a:moveTo>
                  <a:pt x="12" y="519"/>
                </a:moveTo>
                <a:cubicBezTo>
                  <a:pt x="321" y="210"/>
                  <a:pt x="321" y="210"/>
                  <a:pt x="321" y="210"/>
                </a:cubicBezTo>
                <a:cubicBezTo>
                  <a:pt x="324" y="207"/>
                  <a:pt x="324" y="203"/>
                  <a:pt x="321" y="200"/>
                </a:cubicBezTo>
                <a:cubicBezTo>
                  <a:pt x="319" y="197"/>
                  <a:pt x="314" y="197"/>
                  <a:pt x="311" y="200"/>
                </a:cubicBezTo>
                <a:cubicBezTo>
                  <a:pt x="2" y="509"/>
                  <a:pt x="2" y="509"/>
                  <a:pt x="2" y="509"/>
                </a:cubicBezTo>
                <a:cubicBezTo>
                  <a:pt x="0" y="512"/>
                  <a:pt x="0" y="516"/>
                  <a:pt x="2" y="519"/>
                </a:cubicBezTo>
                <a:cubicBezTo>
                  <a:pt x="4" y="520"/>
                  <a:pt x="6" y="521"/>
                  <a:pt x="7" y="521"/>
                </a:cubicBezTo>
                <a:cubicBezTo>
                  <a:pt x="9" y="521"/>
                  <a:pt x="11" y="520"/>
                  <a:pt x="12" y="519"/>
                </a:cubicBezTo>
                <a:close/>
                <a:moveTo>
                  <a:pt x="98" y="565"/>
                </a:moveTo>
                <a:cubicBezTo>
                  <a:pt x="203" y="460"/>
                  <a:pt x="203" y="460"/>
                  <a:pt x="203" y="460"/>
                </a:cubicBezTo>
                <a:cubicBezTo>
                  <a:pt x="206" y="458"/>
                  <a:pt x="206" y="453"/>
                  <a:pt x="203" y="450"/>
                </a:cubicBezTo>
                <a:cubicBezTo>
                  <a:pt x="137" y="384"/>
                  <a:pt x="137" y="384"/>
                  <a:pt x="137" y="384"/>
                </a:cubicBezTo>
                <a:cubicBezTo>
                  <a:pt x="134" y="382"/>
                  <a:pt x="130" y="382"/>
                  <a:pt x="127" y="384"/>
                </a:cubicBezTo>
                <a:cubicBezTo>
                  <a:pt x="124" y="387"/>
                  <a:pt x="124" y="391"/>
                  <a:pt x="127" y="394"/>
                </a:cubicBezTo>
                <a:cubicBezTo>
                  <a:pt x="188" y="455"/>
                  <a:pt x="188" y="455"/>
                  <a:pt x="188" y="455"/>
                </a:cubicBezTo>
                <a:cubicBezTo>
                  <a:pt x="93" y="550"/>
                  <a:pt x="93" y="550"/>
                  <a:pt x="93" y="550"/>
                </a:cubicBezTo>
                <a:cubicBezTo>
                  <a:pt x="32" y="489"/>
                  <a:pt x="32" y="489"/>
                  <a:pt x="32" y="489"/>
                </a:cubicBezTo>
                <a:cubicBezTo>
                  <a:pt x="30" y="486"/>
                  <a:pt x="25" y="486"/>
                  <a:pt x="22" y="489"/>
                </a:cubicBezTo>
                <a:cubicBezTo>
                  <a:pt x="20" y="492"/>
                  <a:pt x="20" y="496"/>
                  <a:pt x="22" y="499"/>
                </a:cubicBezTo>
                <a:cubicBezTo>
                  <a:pt x="88" y="565"/>
                  <a:pt x="88" y="565"/>
                  <a:pt x="88" y="565"/>
                </a:cubicBezTo>
                <a:cubicBezTo>
                  <a:pt x="90" y="566"/>
                  <a:pt x="92" y="567"/>
                  <a:pt x="93" y="567"/>
                </a:cubicBezTo>
                <a:cubicBezTo>
                  <a:pt x="95" y="567"/>
                  <a:pt x="97" y="566"/>
                  <a:pt x="98" y="565"/>
                </a:cubicBezTo>
                <a:close/>
              </a:path>
            </a:pathLst>
          </a:custGeom>
          <a:solidFill>
            <a:srgbClr val="000000"/>
          </a:solidFill>
          <a:ln cap="flat" cmpd="sng" w="952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66" name="Google Shape;166;p7"/>
          <p:cNvSpPr/>
          <p:nvPr/>
        </p:nvSpPr>
        <p:spPr>
          <a:xfrm rot="5400000">
            <a:off x="3891020" y="631513"/>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7" name="Google Shape;167;p7"/>
          <p:cNvSpPr txBox="1"/>
          <p:nvPr/>
        </p:nvSpPr>
        <p:spPr>
          <a:xfrm>
            <a:off x="4312600" y="83562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168" name="Google Shape;168;p7"/>
          <p:cNvSpPr/>
          <p:nvPr/>
        </p:nvSpPr>
        <p:spPr>
          <a:xfrm rot="5400000">
            <a:off x="3891020" y="3765548"/>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9" name="Google Shape;169;p7"/>
          <p:cNvSpPr txBox="1"/>
          <p:nvPr/>
        </p:nvSpPr>
        <p:spPr>
          <a:xfrm>
            <a:off x="4312600" y="39696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170" name="Google Shape;170;p7"/>
          <p:cNvSpPr/>
          <p:nvPr/>
        </p:nvSpPr>
        <p:spPr>
          <a:xfrm rot="5400000">
            <a:off x="5713580" y="3763950"/>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1" name="Google Shape;171;p7"/>
          <p:cNvSpPr txBox="1"/>
          <p:nvPr/>
        </p:nvSpPr>
        <p:spPr>
          <a:xfrm>
            <a:off x="6135175" y="39680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333" u="none" cap="none" strike="noStrike">
              <a:solidFill>
                <a:srgbClr val="000000"/>
              </a:solidFill>
              <a:latin typeface="Calibri"/>
              <a:ea typeface="Calibri"/>
              <a:cs typeface="Calibri"/>
              <a:sym typeface="Calibri"/>
            </a:endParaRPr>
          </a:p>
        </p:txBody>
      </p:sp>
      <p:sp>
        <p:nvSpPr>
          <p:cNvPr id="172" name="Google Shape;172;p7"/>
          <p:cNvSpPr/>
          <p:nvPr/>
        </p:nvSpPr>
        <p:spPr>
          <a:xfrm rot="5400000">
            <a:off x="2969945"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3" name="Google Shape;173;p7"/>
          <p:cNvSpPr txBox="1"/>
          <p:nvPr/>
        </p:nvSpPr>
        <p:spPr>
          <a:xfrm>
            <a:off x="3391525"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174" name="Google Shape;174;p7"/>
          <p:cNvSpPr/>
          <p:nvPr/>
        </p:nvSpPr>
        <p:spPr>
          <a:xfrm rot="5400000">
            <a:off x="5713580" y="631512"/>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5" name="Google Shape;175;p7"/>
          <p:cNvSpPr txBox="1"/>
          <p:nvPr/>
        </p:nvSpPr>
        <p:spPr>
          <a:xfrm>
            <a:off x="6135175" y="83560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rgbClr val="000000"/>
              </a:solidFill>
              <a:latin typeface="Calibri"/>
              <a:ea typeface="Calibri"/>
              <a:cs typeface="Calibri"/>
              <a:sym typeface="Calibri"/>
            </a:endParaRPr>
          </a:p>
        </p:txBody>
      </p:sp>
      <p:sp>
        <p:nvSpPr>
          <p:cNvPr id="176" name="Google Shape;176;p7"/>
          <p:cNvSpPr/>
          <p:nvPr/>
        </p:nvSpPr>
        <p:spPr>
          <a:xfrm rot="5400000">
            <a:off x="6632209"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7" name="Google Shape;177;p7"/>
          <p:cNvSpPr txBox="1"/>
          <p:nvPr/>
        </p:nvSpPr>
        <p:spPr>
          <a:xfrm>
            <a:off x="7053801"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8"/>
          <p:cNvSpPr/>
          <p:nvPr/>
        </p:nvSpPr>
        <p:spPr>
          <a:xfrm>
            <a:off x="5571864" y="2395766"/>
            <a:ext cx="544600" cy="584371"/>
          </a:xfrm>
          <a:custGeom>
            <a:rect b="b" l="l" r="r" t="t"/>
            <a:pathLst>
              <a:path extrusionOk="0" h="567" w="527">
                <a:moveTo>
                  <a:pt x="417" y="263"/>
                </a:moveTo>
                <a:cubicBezTo>
                  <a:pt x="371" y="263"/>
                  <a:pt x="331" y="230"/>
                  <a:pt x="311" y="210"/>
                </a:cubicBezTo>
                <a:cubicBezTo>
                  <a:pt x="284" y="183"/>
                  <a:pt x="267" y="156"/>
                  <a:pt x="261" y="130"/>
                </a:cubicBezTo>
                <a:cubicBezTo>
                  <a:pt x="252" y="95"/>
                  <a:pt x="262" y="63"/>
                  <a:pt x="291" y="34"/>
                </a:cubicBezTo>
                <a:cubicBezTo>
                  <a:pt x="313" y="12"/>
                  <a:pt x="337" y="0"/>
                  <a:pt x="363" y="0"/>
                </a:cubicBezTo>
                <a:cubicBezTo>
                  <a:pt x="396" y="0"/>
                  <a:pt x="431" y="19"/>
                  <a:pt x="467" y="54"/>
                </a:cubicBezTo>
                <a:cubicBezTo>
                  <a:pt x="483" y="70"/>
                  <a:pt x="504" y="96"/>
                  <a:pt x="514" y="126"/>
                </a:cubicBezTo>
                <a:cubicBezTo>
                  <a:pt x="527" y="165"/>
                  <a:pt x="518" y="200"/>
                  <a:pt x="488" y="231"/>
                </a:cubicBezTo>
                <a:cubicBezTo>
                  <a:pt x="466" y="252"/>
                  <a:pt x="443" y="263"/>
                  <a:pt x="417" y="263"/>
                </a:cubicBezTo>
                <a:close/>
                <a:moveTo>
                  <a:pt x="363" y="14"/>
                </a:moveTo>
                <a:cubicBezTo>
                  <a:pt x="341" y="14"/>
                  <a:pt x="320" y="24"/>
                  <a:pt x="301" y="44"/>
                </a:cubicBezTo>
                <a:cubicBezTo>
                  <a:pt x="275" y="69"/>
                  <a:pt x="267" y="97"/>
                  <a:pt x="274" y="127"/>
                </a:cubicBezTo>
                <a:cubicBezTo>
                  <a:pt x="280" y="150"/>
                  <a:pt x="296" y="175"/>
                  <a:pt x="321" y="200"/>
                </a:cubicBezTo>
                <a:cubicBezTo>
                  <a:pt x="340" y="218"/>
                  <a:pt x="376" y="249"/>
                  <a:pt x="417" y="249"/>
                </a:cubicBezTo>
                <a:cubicBezTo>
                  <a:pt x="439" y="249"/>
                  <a:pt x="459" y="239"/>
                  <a:pt x="478" y="221"/>
                </a:cubicBezTo>
                <a:cubicBezTo>
                  <a:pt x="504" y="194"/>
                  <a:pt x="512" y="164"/>
                  <a:pt x="501" y="131"/>
                </a:cubicBezTo>
                <a:cubicBezTo>
                  <a:pt x="491" y="102"/>
                  <a:pt x="469" y="77"/>
                  <a:pt x="457" y="64"/>
                </a:cubicBezTo>
                <a:cubicBezTo>
                  <a:pt x="424" y="31"/>
                  <a:pt x="392" y="14"/>
                  <a:pt x="363" y="14"/>
                </a:cubicBezTo>
                <a:close/>
                <a:moveTo>
                  <a:pt x="12" y="519"/>
                </a:moveTo>
                <a:cubicBezTo>
                  <a:pt x="321" y="210"/>
                  <a:pt x="321" y="210"/>
                  <a:pt x="321" y="210"/>
                </a:cubicBezTo>
                <a:cubicBezTo>
                  <a:pt x="324" y="207"/>
                  <a:pt x="324" y="203"/>
                  <a:pt x="321" y="200"/>
                </a:cubicBezTo>
                <a:cubicBezTo>
                  <a:pt x="319" y="197"/>
                  <a:pt x="314" y="197"/>
                  <a:pt x="311" y="200"/>
                </a:cubicBezTo>
                <a:cubicBezTo>
                  <a:pt x="2" y="509"/>
                  <a:pt x="2" y="509"/>
                  <a:pt x="2" y="509"/>
                </a:cubicBezTo>
                <a:cubicBezTo>
                  <a:pt x="0" y="512"/>
                  <a:pt x="0" y="516"/>
                  <a:pt x="2" y="519"/>
                </a:cubicBezTo>
                <a:cubicBezTo>
                  <a:pt x="4" y="520"/>
                  <a:pt x="6" y="521"/>
                  <a:pt x="7" y="521"/>
                </a:cubicBezTo>
                <a:cubicBezTo>
                  <a:pt x="9" y="521"/>
                  <a:pt x="11" y="520"/>
                  <a:pt x="12" y="519"/>
                </a:cubicBezTo>
                <a:close/>
                <a:moveTo>
                  <a:pt x="98" y="565"/>
                </a:moveTo>
                <a:cubicBezTo>
                  <a:pt x="203" y="460"/>
                  <a:pt x="203" y="460"/>
                  <a:pt x="203" y="460"/>
                </a:cubicBezTo>
                <a:cubicBezTo>
                  <a:pt x="206" y="458"/>
                  <a:pt x="206" y="453"/>
                  <a:pt x="203" y="450"/>
                </a:cubicBezTo>
                <a:cubicBezTo>
                  <a:pt x="137" y="384"/>
                  <a:pt x="137" y="384"/>
                  <a:pt x="137" y="384"/>
                </a:cubicBezTo>
                <a:cubicBezTo>
                  <a:pt x="134" y="382"/>
                  <a:pt x="130" y="382"/>
                  <a:pt x="127" y="384"/>
                </a:cubicBezTo>
                <a:cubicBezTo>
                  <a:pt x="124" y="387"/>
                  <a:pt x="124" y="391"/>
                  <a:pt x="127" y="394"/>
                </a:cubicBezTo>
                <a:cubicBezTo>
                  <a:pt x="188" y="455"/>
                  <a:pt x="188" y="455"/>
                  <a:pt x="188" y="455"/>
                </a:cubicBezTo>
                <a:cubicBezTo>
                  <a:pt x="93" y="550"/>
                  <a:pt x="93" y="550"/>
                  <a:pt x="93" y="550"/>
                </a:cubicBezTo>
                <a:cubicBezTo>
                  <a:pt x="32" y="489"/>
                  <a:pt x="32" y="489"/>
                  <a:pt x="32" y="489"/>
                </a:cubicBezTo>
                <a:cubicBezTo>
                  <a:pt x="30" y="486"/>
                  <a:pt x="25" y="486"/>
                  <a:pt x="22" y="489"/>
                </a:cubicBezTo>
                <a:cubicBezTo>
                  <a:pt x="20" y="492"/>
                  <a:pt x="20" y="496"/>
                  <a:pt x="22" y="499"/>
                </a:cubicBezTo>
                <a:cubicBezTo>
                  <a:pt x="88" y="565"/>
                  <a:pt x="88" y="565"/>
                  <a:pt x="88" y="565"/>
                </a:cubicBezTo>
                <a:cubicBezTo>
                  <a:pt x="90" y="566"/>
                  <a:pt x="92" y="567"/>
                  <a:pt x="93" y="567"/>
                </a:cubicBezTo>
                <a:cubicBezTo>
                  <a:pt x="95" y="567"/>
                  <a:pt x="97" y="566"/>
                  <a:pt x="98" y="565"/>
                </a:cubicBezTo>
                <a:close/>
              </a:path>
            </a:pathLst>
          </a:custGeom>
          <a:solidFill>
            <a:srgbClr val="000000"/>
          </a:solidFill>
          <a:ln cap="flat" cmpd="sng" w="952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83" name="Google Shape;183;p8"/>
          <p:cNvSpPr/>
          <p:nvPr/>
        </p:nvSpPr>
        <p:spPr>
          <a:xfrm rot="5400000">
            <a:off x="3891020" y="631513"/>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4" name="Google Shape;184;p8"/>
          <p:cNvSpPr txBox="1"/>
          <p:nvPr/>
        </p:nvSpPr>
        <p:spPr>
          <a:xfrm>
            <a:off x="4312600" y="83562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185" name="Google Shape;185;p8"/>
          <p:cNvSpPr/>
          <p:nvPr/>
        </p:nvSpPr>
        <p:spPr>
          <a:xfrm rot="5400000">
            <a:off x="3891020" y="3765548"/>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6" name="Google Shape;186;p8"/>
          <p:cNvSpPr txBox="1"/>
          <p:nvPr/>
        </p:nvSpPr>
        <p:spPr>
          <a:xfrm>
            <a:off x="4312600" y="39696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187" name="Google Shape;187;p8"/>
          <p:cNvSpPr/>
          <p:nvPr/>
        </p:nvSpPr>
        <p:spPr>
          <a:xfrm rot="5400000">
            <a:off x="5713580" y="3763950"/>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8" name="Google Shape;188;p8"/>
          <p:cNvSpPr txBox="1"/>
          <p:nvPr/>
        </p:nvSpPr>
        <p:spPr>
          <a:xfrm>
            <a:off x="6135175" y="39680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rPr b="0" i="0" lang="fr-FR" sz="1600" u="none" cap="none" strike="noStrike">
                <a:solidFill>
                  <a:srgbClr val="000000"/>
                </a:solidFill>
                <a:latin typeface="Calibri"/>
                <a:ea typeface="Calibri"/>
                <a:cs typeface="Calibri"/>
                <a:sym typeface="Calibri"/>
              </a:rPr>
              <a:t>?</a:t>
            </a:r>
            <a:endParaRPr b="0" i="0" sz="1333" u="none" cap="none" strike="noStrike">
              <a:solidFill>
                <a:srgbClr val="000000"/>
              </a:solidFill>
              <a:latin typeface="Calibri"/>
              <a:ea typeface="Calibri"/>
              <a:cs typeface="Calibri"/>
              <a:sym typeface="Calibri"/>
            </a:endParaRPr>
          </a:p>
        </p:txBody>
      </p:sp>
      <p:sp>
        <p:nvSpPr>
          <p:cNvPr id="189" name="Google Shape;189;p8"/>
          <p:cNvSpPr/>
          <p:nvPr/>
        </p:nvSpPr>
        <p:spPr>
          <a:xfrm rot="5400000">
            <a:off x="2969945"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0" name="Google Shape;190;p8"/>
          <p:cNvSpPr txBox="1"/>
          <p:nvPr/>
        </p:nvSpPr>
        <p:spPr>
          <a:xfrm>
            <a:off x="2541732" y="2505750"/>
            <a:ext cx="2011298"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 de personnes ayant vu ou entendu le message au cours des 6 derniers mois</a:t>
            </a:r>
            <a:endParaRPr b="0" i="0" sz="1400" u="none" cap="none" strike="noStrike">
              <a:solidFill>
                <a:srgbClr val="000000"/>
              </a:solidFill>
              <a:latin typeface="Arial"/>
              <a:ea typeface="Arial"/>
              <a:cs typeface="Arial"/>
              <a:sym typeface="Arial"/>
            </a:endParaRPr>
          </a:p>
        </p:txBody>
      </p:sp>
      <p:sp>
        <p:nvSpPr>
          <p:cNvPr id="191" name="Google Shape;191;p8"/>
          <p:cNvSpPr/>
          <p:nvPr/>
        </p:nvSpPr>
        <p:spPr>
          <a:xfrm rot="5400000">
            <a:off x="5713580" y="631512"/>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2" name="Google Shape;192;p8"/>
          <p:cNvSpPr txBox="1"/>
          <p:nvPr/>
        </p:nvSpPr>
        <p:spPr>
          <a:xfrm>
            <a:off x="6135175" y="83560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800"/>
              <a:buFont typeface="Arial"/>
              <a:buNone/>
            </a:pPr>
            <a:r>
              <a:rPr b="0" i="0" lang="fr-FR" sz="18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rgbClr val="000000"/>
              </a:solidFill>
              <a:latin typeface="Calibri"/>
              <a:ea typeface="Calibri"/>
              <a:cs typeface="Calibri"/>
              <a:sym typeface="Calibri"/>
            </a:endParaRPr>
          </a:p>
        </p:txBody>
      </p:sp>
      <p:sp>
        <p:nvSpPr>
          <p:cNvPr id="193" name="Google Shape;193;p8"/>
          <p:cNvSpPr/>
          <p:nvPr/>
        </p:nvSpPr>
        <p:spPr>
          <a:xfrm rot="5400000">
            <a:off x="6632209"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4" name="Google Shape;194;p8"/>
          <p:cNvSpPr txBox="1"/>
          <p:nvPr/>
        </p:nvSpPr>
        <p:spPr>
          <a:xfrm>
            <a:off x="6384156" y="2569100"/>
            <a:ext cx="18312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 de personnes exposées à chaque canal de communication</a:t>
            </a:r>
            <a:endParaRPr b="0" i="0" sz="1400" u="none" cap="none" strike="noStrike">
              <a:solidFill>
                <a:srgbClr val="000000"/>
              </a:solidFill>
              <a:latin typeface="Arial"/>
              <a:ea typeface="Arial"/>
              <a:cs typeface="Arial"/>
              <a:sym typeface="Arial"/>
            </a:endParaRPr>
          </a:p>
        </p:txBody>
      </p:sp>
      <p:sp>
        <p:nvSpPr>
          <p:cNvPr id="195" name="Google Shape;195;p8"/>
          <p:cNvSpPr/>
          <p:nvPr/>
        </p:nvSpPr>
        <p:spPr>
          <a:xfrm rot="5400000">
            <a:off x="4801077" y="2196931"/>
            <a:ext cx="2004600" cy="1743600"/>
          </a:xfrm>
          <a:prstGeom prst="hexagon">
            <a:avLst>
              <a:gd fmla="val 28802" name="adj"/>
              <a:gd fmla="val 115470" name="vf"/>
            </a:avLst>
          </a:prstGeom>
          <a:solidFill>
            <a:srgbClr val="4472C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6" name="Google Shape;196;p8"/>
          <p:cNvSpPr txBox="1"/>
          <p:nvPr/>
        </p:nvSpPr>
        <p:spPr>
          <a:xfrm>
            <a:off x="4553025" y="2569900"/>
            <a:ext cx="18312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2100"/>
              <a:buFont typeface="Arial"/>
              <a:buNone/>
            </a:pPr>
            <a:r>
              <a:rPr b="0" i="0" lang="fr-FR" sz="2100" u="none" cap="none" strike="noStrike">
                <a:solidFill>
                  <a:srgbClr val="FFFFFF"/>
                </a:solidFill>
                <a:latin typeface="Calibri"/>
                <a:ea typeface="Calibri"/>
                <a:cs typeface="Calibri"/>
                <a:sym typeface="Calibri"/>
              </a:rPr>
              <a:t>Exposition</a:t>
            </a:r>
            <a:endParaRPr b="0" i="0" sz="1400" u="none" cap="none" strike="noStrike">
              <a:solidFill>
                <a:srgbClr val="000000"/>
              </a:solidFill>
              <a:latin typeface="Arial"/>
              <a:ea typeface="Arial"/>
              <a:cs typeface="Arial"/>
              <a:sym typeface="Arial"/>
            </a:endParaRPr>
          </a:p>
        </p:txBody>
      </p:sp>
      <p:pic>
        <p:nvPicPr>
          <p:cNvPr id="197" name="Google Shape;197;p8"/>
          <p:cNvPicPr preferRelativeResize="0"/>
          <p:nvPr/>
        </p:nvPicPr>
        <p:blipFill rotWithShape="1">
          <a:blip r:embed="rId3">
            <a:alphaModFix/>
          </a:blip>
          <a:srcRect b="0" l="0" r="0" t="0"/>
          <a:stretch/>
        </p:blipFill>
        <p:spPr>
          <a:xfrm>
            <a:off x="5450038" y="3058142"/>
            <a:ext cx="706756" cy="498882"/>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9"/>
          <p:cNvSpPr/>
          <p:nvPr/>
        </p:nvSpPr>
        <p:spPr>
          <a:xfrm rot="5400000">
            <a:off x="3891020" y="631513"/>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3" name="Google Shape;203;p9"/>
          <p:cNvSpPr txBox="1"/>
          <p:nvPr/>
        </p:nvSpPr>
        <p:spPr>
          <a:xfrm>
            <a:off x="4312600" y="83562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04" name="Google Shape;204;p9"/>
          <p:cNvSpPr/>
          <p:nvPr/>
        </p:nvSpPr>
        <p:spPr>
          <a:xfrm rot="5400000">
            <a:off x="3891020" y="3765548"/>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5" name="Google Shape;205;p9"/>
          <p:cNvSpPr txBox="1"/>
          <p:nvPr/>
        </p:nvSpPr>
        <p:spPr>
          <a:xfrm>
            <a:off x="4312600" y="39696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06" name="Google Shape;206;p9"/>
          <p:cNvSpPr/>
          <p:nvPr/>
        </p:nvSpPr>
        <p:spPr>
          <a:xfrm rot="5400000">
            <a:off x="5713580" y="3763950"/>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7" name="Google Shape;207;p9"/>
          <p:cNvSpPr txBox="1"/>
          <p:nvPr/>
        </p:nvSpPr>
        <p:spPr>
          <a:xfrm>
            <a:off x="6135175" y="396805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08" name="Google Shape;208;p9"/>
          <p:cNvSpPr/>
          <p:nvPr/>
        </p:nvSpPr>
        <p:spPr>
          <a:xfrm rot="5400000">
            <a:off x="2969945"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9" name="Google Shape;209;p9"/>
          <p:cNvSpPr txBox="1"/>
          <p:nvPr/>
        </p:nvSpPr>
        <p:spPr>
          <a:xfrm>
            <a:off x="3391525"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10" name="Google Shape;210;p9"/>
          <p:cNvSpPr/>
          <p:nvPr/>
        </p:nvSpPr>
        <p:spPr>
          <a:xfrm rot="5400000">
            <a:off x="5713580" y="631512"/>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1" name="Google Shape;211;p9"/>
          <p:cNvSpPr txBox="1"/>
          <p:nvPr/>
        </p:nvSpPr>
        <p:spPr>
          <a:xfrm>
            <a:off x="6135175" y="835602"/>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1333"/>
              <a:buFont typeface="Arial"/>
              <a:buNone/>
            </a:pPr>
            <a:r>
              <a:t/>
            </a:r>
            <a:endParaRPr b="0" i="0" sz="1333" u="none" cap="none" strike="noStrike">
              <a:solidFill>
                <a:srgbClr val="000000"/>
              </a:solidFill>
              <a:latin typeface="Calibri"/>
              <a:ea typeface="Calibri"/>
              <a:cs typeface="Calibri"/>
              <a:sym typeface="Calibri"/>
            </a:endParaRPr>
          </a:p>
        </p:txBody>
      </p:sp>
      <p:sp>
        <p:nvSpPr>
          <p:cNvPr id="212" name="Google Shape;212;p9"/>
          <p:cNvSpPr/>
          <p:nvPr/>
        </p:nvSpPr>
        <p:spPr>
          <a:xfrm rot="5400000">
            <a:off x="6632209" y="2199776"/>
            <a:ext cx="2004600" cy="1743600"/>
          </a:xfrm>
          <a:prstGeom prst="hexagon">
            <a:avLst>
              <a:gd fmla="val 28802" name="adj"/>
              <a:gd fmla="val 115470" name="vf"/>
            </a:avLst>
          </a:prstGeom>
          <a:noFill/>
          <a:ln cap="flat" cmpd="sng" w="12700">
            <a:solidFill>
              <a:srgbClr val="000000"/>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3" name="Google Shape;213;p9"/>
          <p:cNvSpPr txBox="1"/>
          <p:nvPr/>
        </p:nvSpPr>
        <p:spPr>
          <a:xfrm>
            <a:off x="7053801" y="2403877"/>
            <a:ext cx="1161600"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1400"/>
              <a:buFont typeface="Arial"/>
              <a:buNone/>
            </a:pPr>
            <a:r>
              <a:rPr b="0" i="0" lang="fr-FR" sz="14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
        <p:nvSpPr>
          <p:cNvPr id="214" name="Google Shape;214;p9"/>
          <p:cNvSpPr/>
          <p:nvPr/>
        </p:nvSpPr>
        <p:spPr>
          <a:xfrm rot="5400000">
            <a:off x="4792505" y="2196932"/>
            <a:ext cx="2004600" cy="1743600"/>
          </a:xfrm>
          <a:prstGeom prst="hexagon">
            <a:avLst>
              <a:gd fmla="val 28802" name="adj"/>
              <a:gd fmla="val 115470" name="vf"/>
            </a:avLst>
          </a:prstGeom>
          <a:solidFill>
            <a:srgbClr val="ED7D3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5" name="Google Shape;215;p9"/>
          <p:cNvSpPr txBox="1"/>
          <p:nvPr/>
        </p:nvSpPr>
        <p:spPr>
          <a:xfrm>
            <a:off x="4332326" y="2533743"/>
            <a:ext cx="2234833" cy="1335600"/>
          </a:xfrm>
          <a:prstGeom prst="rect">
            <a:avLst/>
          </a:prstGeom>
          <a:noFill/>
          <a:ln>
            <a:noFill/>
          </a:ln>
        </p:spPr>
        <p:txBody>
          <a:bodyPr anchorCtr="0" anchor="t" bIns="0" lIns="670550" spcFirstLastPara="1" rIns="0" wrap="square" tIns="0">
            <a:noAutofit/>
          </a:bodyPr>
          <a:lstStyle/>
          <a:p>
            <a:pPr indent="0" lvl="0" marL="0" marR="0" rtl="0" algn="ctr">
              <a:lnSpc>
                <a:spcPct val="90000"/>
              </a:lnSpc>
              <a:spcBef>
                <a:spcPts val="0"/>
              </a:spcBef>
              <a:spcAft>
                <a:spcPts val="0"/>
              </a:spcAft>
              <a:buClr>
                <a:srgbClr val="000000"/>
              </a:buClr>
              <a:buSzPts val="2000"/>
              <a:buFont typeface="Arial"/>
              <a:buNone/>
            </a:pPr>
            <a:r>
              <a:rPr b="0" i="0" lang="fr-FR" sz="2000" u="none" cap="none" strike="noStrike">
                <a:solidFill>
                  <a:srgbClr val="FFFFFF"/>
                </a:solidFill>
                <a:latin typeface="Calibri"/>
                <a:ea typeface="Calibri"/>
                <a:cs typeface="Calibri"/>
                <a:sym typeface="Calibri"/>
              </a:rPr>
              <a:t>Connaissances</a:t>
            </a:r>
            <a:endParaRPr b="0" i="0" sz="1400" u="none" cap="none" strike="noStrike">
              <a:solidFill>
                <a:srgbClr val="000000"/>
              </a:solidFill>
              <a:latin typeface="Arial"/>
              <a:ea typeface="Arial"/>
              <a:cs typeface="Arial"/>
              <a:sym typeface="Arial"/>
            </a:endParaRPr>
          </a:p>
        </p:txBody>
      </p:sp>
      <p:grpSp>
        <p:nvGrpSpPr>
          <p:cNvPr id="216" name="Google Shape;216;p9"/>
          <p:cNvGrpSpPr/>
          <p:nvPr/>
        </p:nvGrpSpPr>
        <p:grpSpPr>
          <a:xfrm>
            <a:off x="5608211" y="3132825"/>
            <a:ext cx="390416" cy="644073"/>
            <a:chOff x="6531329" y="2691707"/>
            <a:chExt cx="444716" cy="733318"/>
          </a:xfrm>
        </p:grpSpPr>
        <p:sp>
          <p:nvSpPr>
            <p:cNvPr id="217" name="Google Shape;217;p9"/>
            <p:cNvSpPr/>
            <p:nvPr/>
          </p:nvSpPr>
          <p:spPr>
            <a:xfrm>
              <a:off x="6652002" y="3283678"/>
              <a:ext cx="203371" cy="52742"/>
            </a:xfrm>
            <a:custGeom>
              <a:rect b="b" l="l" r="r" t="t"/>
              <a:pathLst>
                <a:path extrusionOk="0" h="52" w="204">
                  <a:moveTo>
                    <a:pt x="177" y="0"/>
                  </a:moveTo>
                  <a:cubicBezTo>
                    <a:pt x="26" y="0"/>
                    <a:pt x="26" y="0"/>
                    <a:pt x="26" y="0"/>
                  </a:cubicBezTo>
                  <a:cubicBezTo>
                    <a:pt x="12" y="0"/>
                    <a:pt x="0" y="12"/>
                    <a:pt x="0" y="26"/>
                  </a:cubicBezTo>
                  <a:cubicBezTo>
                    <a:pt x="0" y="41"/>
                    <a:pt x="12" y="53"/>
                    <a:pt x="26" y="53"/>
                  </a:cubicBezTo>
                  <a:cubicBezTo>
                    <a:pt x="177" y="53"/>
                    <a:pt x="177" y="53"/>
                    <a:pt x="177" y="53"/>
                  </a:cubicBezTo>
                  <a:cubicBezTo>
                    <a:pt x="192" y="53"/>
                    <a:pt x="204" y="41"/>
                    <a:pt x="204" y="26"/>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218" name="Google Shape;218;p9"/>
            <p:cNvSpPr/>
            <p:nvPr/>
          </p:nvSpPr>
          <p:spPr>
            <a:xfrm>
              <a:off x="6652002" y="3336419"/>
              <a:ext cx="203371" cy="54007"/>
            </a:xfrm>
            <a:custGeom>
              <a:rect b="b" l="l" r="r" t="t"/>
              <a:pathLst>
                <a:path extrusionOk="0" h="54" w="204">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219" name="Google Shape;219;p9"/>
            <p:cNvSpPr/>
            <p:nvPr/>
          </p:nvSpPr>
          <p:spPr>
            <a:xfrm>
              <a:off x="6687866" y="3390427"/>
              <a:ext cx="131643" cy="34598"/>
            </a:xfrm>
            <a:custGeom>
              <a:rect b="b" l="l" r="r" t="t"/>
              <a:pathLst>
                <a:path extrusionOk="0" h="35" w="132">
                  <a:moveTo>
                    <a:pt x="0" y="0"/>
                  </a:moveTo>
                  <a:cubicBezTo>
                    <a:pt x="0" y="19"/>
                    <a:pt x="29" y="35"/>
                    <a:pt x="66" y="35"/>
                  </a:cubicBezTo>
                  <a:cubicBezTo>
                    <a:pt x="102" y="35"/>
                    <a:pt x="132" y="19"/>
                    <a:pt x="132" y="0"/>
                  </a:cubicBezTo>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220" name="Google Shape;220;p9"/>
            <p:cNvSpPr/>
            <p:nvPr/>
          </p:nvSpPr>
          <p:spPr>
            <a:xfrm>
              <a:off x="6531329" y="2691707"/>
              <a:ext cx="444716" cy="537964"/>
            </a:xfrm>
            <a:custGeom>
              <a:rect b="b" l="l" r="r" t="t"/>
              <a:pathLst>
                <a:path extrusionOk="0" h="540" w="446">
                  <a:moveTo>
                    <a:pt x="223" y="0"/>
                  </a:moveTo>
                  <a:cubicBezTo>
                    <a:pt x="99" y="0"/>
                    <a:pt x="0" y="100"/>
                    <a:pt x="0" y="223"/>
                  </a:cubicBezTo>
                  <a:cubicBezTo>
                    <a:pt x="0" y="284"/>
                    <a:pt x="22" y="339"/>
                    <a:pt x="62" y="379"/>
                  </a:cubicBezTo>
                  <a:cubicBezTo>
                    <a:pt x="83" y="399"/>
                    <a:pt x="94" y="415"/>
                    <a:pt x="94" y="440"/>
                  </a:cubicBezTo>
                  <a:cubicBezTo>
                    <a:pt x="94" y="466"/>
                    <a:pt x="94" y="484"/>
                    <a:pt x="94" y="484"/>
                  </a:cubicBezTo>
                  <a:cubicBezTo>
                    <a:pt x="94" y="515"/>
                    <a:pt x="119" y="540"/>
                    <a:pt x="150" y="540"/>
                  </a:cubicBezTo>
                  <a:cubicBezTo>
                    <a:pt x="296" y="540"/>
                    <a:pt x="296" y="540"/>
                    <a:pt x="296" y="540"/>
                  </a:cubicBezTo>
                  <a:cubicBezTo>
                    <a:pt x="327" y="540"/>
                    <a:pt x="352" y="515"/>
                    <a:pt x="352" y="484"/>
                  </a:cubicBezTo>
                  <a:cubicBezTo>
                    <a:pt x="352" y="484"/>
                    <a:pt x="352" y="466"/>
                    <a:pt x="352" y="440"/>
                  </a:cubicBezTo>
                  <a:cubicBezTo>
                    <a:pt x="352" y="415"/>
                    <a:pt x="362" y="399"/>
                    <a:pt x="383" y="379"/>
                  </a:cubicBezTo>
                  <a:cubicBezTo>
                    <a:pt x="423" y="339"/>
                    <a:pt x="446" y="284"/>
                    <a:pt x="446" y="223"/>
                  </a:cubicBezTo>
                  <a:cubicBezTo>
                    <a:pt x="446" y="100"/>
                    <a:pt x="347" y="0"/>
                    <a:pt x="223"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sp>
          <p:nvSpPr>
            <p:cNvPr id="221" name="Google Shape;221;p9"/>
            <p:cNvSpPr/>
            <p:nvPr/>
          </p:nvSpPr>
          <p:spPr>
            <a:xfrm>
              <a:off x="6652002" y="3229670"/>
              <a:ext cx="203371" cy="54007"/>
            </a:xfrm>
            <a:custGeom>
              <a:rect b="b" l="l" r="r" t="t"/>
              <a:pathLst>
                <a:path extrusionOk="0" h="54" w="204">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cap="rnd" cmpd="sng" w="9525">
              <a:solidFill>
                <a:srgbClr val="FFFFFF"/>
              </a:solidFill>
              <a:prstDash val="solid"/>
              <a:round/>
              <a:headEnd len="sm" w="sm" type="none"/>
              <a:tailEnd len="sm" w="sm" type="none"/>
            </a:ln>
          </p:spPr>
          <p:txBody>
            <a:bodyPr anchorCtr="0" anchor="t" bIns="60950" lIns="121900" spcFirstLastPara="1" rIns="121900" wrap="square" tIns="60950">
              <a:noAutofit/>
            </a:bodyPr>
            <a:lstStyle/>
            <a:p>
              <a:pPr indent="0" lvl="0" marL="0" marR="0" rtl="0" algn="l">
                <a:lnSpc>
                  <a:spcPct val="100000"/>
                </a:lnSpc>
                <a:spcBef>
                  <a:spcPts val="0"/>
                </a:spcBef>
                <a:spcAft>
                  <a:spcPts val="0"/>
                </a:spcAft>
                <a:buClr>
                  <a:srgbClr val="000000"/>
                </a:buClr>
                <a:buSzPts val="2133"/>
                <a:buFont typeface="Arial"/>
                <a:buNone/>
              </a:pPr>
              <a:r>
                <a:t/>
              </a:r>
              <a:endParaRPr b="0" i="0" sz="2133" u="none" cap="none" strike="noStrike">
                <a:solidFill>
                  <a:srgbClr val="000000"/>
                </a:solidFill>
                <a:latin typeface="Calibri"/>
                <a:ea typeface="Calibri"/>
                <a:cs typeface="Calibri"/>
                <a:sym typeface="Calibri"/>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2020-11-07T23:01:17Z</dcterms:created>
</cp:coreProperties>
</file>