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Lst>
  <p:sldSz cy="6858000" cx="12192000"/>
  <p:notesSz cx="6858000" cy="9144000"/>
  <p:embeddedFontLst>
    <p:embeddedFont>
      <p:font typeface="Roboto"/>
      <p:regular r:id="rId33"/>
      <p:bold r:id="rId34"/>
      <p:italic r:id="rId35"/>
      <p:boldItalic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37" roundtripDataSignature="AMtx7mh/97oOX8hGZ5gXMufrDWrTxSpav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6BADCDE-DE4D-4588-842A-86643E3A347B}">
  <a:tblStyle styleId="{06BADCDE-DE4D-4588-842A-86643E3A347B}"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font" Target="fonts/Roboto-regular.fntdata"/><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font" Target="fonts/Roboto-italic.fntdata"/><Relationship Id="rId12" Type="http://schemas.openxmlformats.org/officeDocument/2006/relationships/slide" Target="slides/slide6.xml"/><Relationship Id="rId34" Type="http://schemas.openxmlformats.org/officeDocument/2006/relationships/font" Target="fonts/Roboto-bold.fntdata"/><Relationship Id="rId15" Type="http://schemas.openxmlformats.org/officeDocument/2006/relationships/slide" Target="slides/slide9.xml"/><Relationship Id="rId37" Type="http://customschemas.google.com/relationships/presentationmetadata" Target="metadata"/><Relationship Id="rId14" Type="http://schemas.openxmlformats.org/officeDocument/2006/relationships/slide" Target="slides/slide8.xml"/><Relationship Id="rId36" Type="http://schemas.openxmlformats.org/officeDocument/2006/relationships/font" Target="fonts/Roboto-boldItalic.fntdata"/><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pt-B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drive/folders/1paJiNjmiHdVtfI25BZSCfpk1HV61ygcL?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20000"/>
              </a:lnSpc>
              <a:spcBef>
                <a:spcPts val="0"/>
              </a:spcBef>
              <a:spcAft>
                <a:spcPts val="1000"/>
              </a:spcAft>
              <a:buClr>
                <a:schemeClr val="dk1"/>
              </a:buClr>
              <a:buSzPts val="1100"/>
              <a:buFont typeface="Arial"/>
              <a:buNone/>
            </a:pPr>
            <a:r>
              <a:rPr b="0" i="0" lang="pt-BR" sz="1100" u="none" strike="noStrike">
                <a:solidFill>
                  <a:srgbClr val="545454"/>
                </a:solidFill>
                <a:highlight>
                  <a:srgbClr val="FFFFFF"/>
                </a:highlight>
                <a:latin typeface="Calibri"/>
                <a:ea typeface="Calibri"/>
                <a:cs typeface="Calibri"/>
                <a:sym typeface="Calibri"/>
              </a:rPr>
              <a:t>Este recurso faz parte </a:t>
            </a:r>
            <a:r>
              <a:rPr b="0" i="0" lang="pt-BR" sz="1100" u="sng" strike="noStrike">
                <a:solidFill>
                  <a:srgbClr val="1155CC"/>
                </a:solidFill>
                <a:highlight>
                  <a:srgbClr val="FFFFFF"/>
                </a:highlight>
                <a:latin typeface="Calibri"/>
                <a:ea typeface="Calibri"/>
                <a:cs typeface="Calibri"/>
                <a:sym typeface="Calibri"/>
                <a:hlinkClick r:id="rId2">
                  <a:extLst>
                    <a:ext uri="{A12FA001-AC4F-418D-AE19-62706E023703}">
                      <ahyp:hlinkClr val="tx"/>
                    </a:ext>
                  </a:extLst>
                </a:hlinkClick>
              </a:rPr>
              <a:t>do Conjunto de Ferramentas de Desenvolvimento Estratégico da Mudança Social e Comportamental para a Malária</a:t>
            </a:r>
            <a:endParaRPr/>
          </a:p>
        </p:txBody>
      </p:sp>
      <p:sp>
        <p:nvSpPr>
          <p:cNvPr id="87" name="Google Shape;87;p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pt-BR"/>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4" name="Google Shape;224;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2" name="Google Shape;252;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0" name="Google Shape;280;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08" name="Google Shape;308;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6" name="Google Shape;336;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64" name="Google Shape;364;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0" i="0" lang="pt-BR" sz="1200" u="none" strike="noStrike">
                <a:highlight>
                  <a:srgbClr val="000000"/>
                </a:highlight>
                <a:latin typeface="Calibri"/>
                <a:ea typeface="Calibri"/>
                <a:cs typeface="Calibri"/>
                <a:sym typeface="Calibri"/>
              </a:rPr>
              <a:t>Combinar pontos de dados de diapositivos anteriores, adicionando polígonos conforme necessário. Resumir os dados em forma narrativa. </a:t>
            </a:r>
            <a:endParaRPr/>
          </a:p>
        </p:txBody>
      </p:sp>
      <p:sp>
        <p:nvSpPr>
          <p:cNvPr id="365" name="Google Shape;365;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6" name="Shape 406"/>
        <p:cNvGrpSpPr/>
        <p:nvPr/>
      </p:nvGrpSpPr>
      <p:grpSpPr>
        <a:xfrm>
          <a:off x="0" y="0"/>
          <a:ext cx="0" cy="0"/>
          <a:chOff x="0" y="0"/>
          <a:chExt cx="0" cy="0"/>
        </a:xfrm>
      </p:grpSpPr>
      <p:sp>
        <p:nvSpPr>
          <p:cNvPr id="407" name="Google Shape;407;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08" name="Google Shape;408;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2" name="Shape 482"/>
        <p:cNvGrpSpPr/>
        <p:nvPr/>
      </p:nvGrpSpPr>
      <p:grpSpPr>
        <a:xfrm>
          <a:off x="0" y="0"/>
          <a:ext cx="0" cy="0"/>
          <a:chOff x="0" y="0"/>
          <a:chExt cx="0" cy="0"/>
        </a:xfrm>
      </p:grpSpPr>
      <p:sp>
        <p:nvSpPr>
          <p:cNvPr id="483" name="Google Shape;483;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84" name="Google Shape;484;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b="1" i="0" lang="pt-BR" sz="1200" u="none" strike="noStrike">
                <a:latin typeface="Calibri"/>
                <a:ea typeface="Calibri"/>
                <a:cs typeface="Calibri"/>
                <a:sym typeface="Calibri"/>
              </a:rPr>
              <a:t>Fontes:</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solidFill>
                  <a:srgbClr val="7030A0"/>
                </a:solidFill>
                <a:latin typeface="Calibri"/>
                <a:ea typeface="Calibri"/>
                <a:cs typeface="Calibri"/>
                <a:sym typeface="Calibri"/>
              </a:rPr>
              <a:t>Estudos Agrupados de Indicadores Múltiplos 2016 (púrpura)</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latin typeface="Calibri"/>
                <a:ea typeface="Calibri"/>
                <a:cs typeface="Calibri"/>
                <a:sym typeface="Calibri"/>
              </a:rPr>
              <a:t>Inquéritos Demográficos e de Saúde 2011-2012 (cinzento)</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latin typeface="Calibri"/>
                <a:ea typeface="Calibri"/>
                <a:cs typeface="Calibri"/>
                <a:sym typeface="Calibri"/>
              </a:rPr>
              <a:t>Estudos Sanguíneos em Massa 2018 (azul)</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latin typeface="Calibri"/>
                <a:ea typeface="Calibri"/>
                <a:cs typeface="Calibri"/>
                <a:sym typeface="Calibri"/>
              </a:rPr>
              <a:t>Conhecimentos, Atitudes e Práticas 2017 (laranja)</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latin typeface="Calibri"/>
                <a:ea typeface="Calibri"/>
                <a:cs typeface="Calibri"/>
                <a:sym typeface="Calibri"/>
              </a:rPr>
              <a:t>Artigos Revistos por Pares: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latin typeface="Calibri"/>
                <a:ea typeface="Calibri"/>
                <a:cs typeface="Calibri"/>
                <a:sym typeface="Calibri"/>
              </a:rPr>
              <a:t>Acray-Zengbé, P., Douba, A., Akani, C. B., Lepri Aka, N. B., Bahibo, I. H., Tanoh, A. M., Assi, S., Assohou, E. A. N., Ahoussou, K. M. E., Oussou, R. K., Kouamé, T. R. A., &amp; Okoubo, G. (2019). Determinantes do uso de redes mosquiteiras tratadas com inseticida entre crianças com menos de 5 anos na Costa do Marfim: Uma análise dos dados do Inquérito Demográfico e de Saúde 2011-2012.</a:t>
            </a:r>
            <a:r>
              <a:rPr b="0" i="1" lang="pt-BR" sz="1200" u="none" strike="noStrike">
                <a:latin typeface="Calibri"/>
                <a:ea typeface="Calibri"/>
                <a:cs typeface="Calibri"/>
                <a:sym typeface="Calibri"/>
              </a:rPr>
              <a:t> Ciências da Saúde e Doenças, 20</a:t>
            </a:r>
            <a:r>
              <a:rPr b="0" i="0" lang="pt-BR" sz="1200" u="none" strike="noStrike">
                <a:latin typeface="Calibri"/>
                <a:ea typeface="Calibri"/>
                <a:cs typeface="Calibri"/>
                <a:sym typeface="Calibri"/>
              </a:rPr>
              <a:t>(1)</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200"/>
              <a:buFont typeface="Calibri"/>
              <a:buNone/>
            </a:pPr>
            <a:r>
              <a:rPr b="0" i="0" lang="pt-BR" sz="1200" u="none" strike="noStrike">
                <a:latin typeface="Calibri"/>
                <a:ea typeface="Calibri"/>
                <a:cs typeface="Calibri"/>
                <a:sym typeface="Calibri"/>
              </a:rPr>
              <a:t>Ouattara AF, Dagnogo M, Constant EA, et al. Transmissão da malária em relação à distribuição e cobertura de mosquiteiros com inseticida de longa duração na Costa do Marfim central. </a:t>
            </a:r>
            <a:r>
              <a:rPr b="0" i="1" lang="pt-BR" sz="1200" u="none" strike="noStrike">
                <a:latin typeface="Calibri"/>
                <a:ea typeface="Calibri"/>
                <a:cs typeface="Calibri"/>
                <a:sym typeface="Calibri"/>
              </a:rPr>
              <a:t>Malar J</a:t>
            </a:r>
            <a:r>
              <a:rPr b="0" i="0" lang="pt-BR" sz="1200" u="none" strike="noStrike">
                <a:latin typeface="Calibri"/>
                <a:ea typeface="Calibri"/>
                <a:cs typeface="Calibri"/>
                <a:sym typeface="Calibri"/>
              </a:rPr>
              <a:t>. 2014;13:109. Publicado 2014 Mar 19. doi:10.1186/1475-2875-13-109</a:t>
            </a:r>
            <a:endParaRPr/>
          </a:p>
          <a:p>
            <a:pPr indent="0" lvl="0" marL="0" rtl="0" algn="l">
              <a:lnSpc>
                <a:spcPct val="100000"/>
              </a:lnSpc>
              <a:spcBef>
                <a:spcPts val="0"/>
              </a:spcBef>
              <a:spcAft>
                <a:spcPts val="0"/>
              </a:spcAft>
              <a:buClr>
                <a:schemeClr val="dk1"/>
              </a:buClr>
              <a:buSzPts val="1200"/>
              <a:buFont typeface="Calibri"/>
              <a:buNone/>
            </a:pPr>
            <a:r>
              <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solidFill>
                  <a:srgbClr val="212121"/>
                </a:solidFill>
                <a:latin typeface="Calibri"/>
                <a:ea typeface="Calibri"/>
                <a:cs typeface="Calibri"/>
                <a:sym typeface="Calibri"/>
              </a:rPr>
              <a:t>De Plaen R, Seka ML, Koutoua A. O arrozal, o vetor e o cuidador: lições de uma abordagem ecossistémica à irrigação e à malária no Norte da Costa do Marfim. </a:t>
            </a:r>
            <a:r>
              <a:rPr b="0" i="1" lang="pt-BR" sz="1200" u="none" strike="noStrike">
                <a:solidFill>
                  <a:srgbClr val="000000"/>
                </a:solidFill>
                <a:latin typeface="Calibri"/>
                <a:ea typeface="Calibri"/>
                <a:cs typeface="Calibri"/>
                <a:sym typeface="Calibri"/>
              </a:rPr>
              <a:t>Acta Trop</a:t>
            </a:r>
            <a:r>
              <a:rPr b="0" i="0" lang="pt-BR" sz="1200" u="none" strike="noStrike">
                <a:solidFill>
                  <a:srgbClr val="212121"/>
                </a:solidFill>
                <a:latin typeface="Calibri"/>
                <a:ea typeface="Calibri"/>
                <a:cs typeface="Calibri"/>
                <a:sym typeface="Calibri"/>
              </a:rPr>
              <a:t>. 2004;89(2):135-146. doi:10.1016/j.actatropica.2003.09.018</a:t>
            </a:r>
            <a:endParaRPr/>
          </a:p>
          <a:p>
            <a:pPr indent="0" lvl="0" marL="0" rtl="0" algn="l">
              <a:lnSpc>
                <a:spcPct val="100000"/>
              </a:lnSpc>
              <a:spcBef>
                <a:spcPts val="0"/>
              </a:spcBef>
              <a:spcAft>
                <a:spcPts val="0"/>
              </a:spcAft>
              <a:buClr>
                <a:schemeClr val="dk1"/>
              </a:buClr>
              <a:buSzPts val="1050"/>
              <a:buFont typeface="Calibri"/>
              <a:buNone/>
            </a:pPr>
            <a:r>
              <a:t/>
            </a:r>
            <a:endParaRPr sz="1050">
              <a:solidFill>
                <a:srgbClr val="53565A"/>
              </a:solidFill>
              <a:latin typeface="Roboto"/>
              <a:ea typeface="Roboto"/>
              <a:cs typeface="Roboto"/>
              <a:sym typeface="Roboto"/>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solidFill>
                  <a:srgbClr val="303030"/>
                </a:solidFill>
                <a:latin typeface="Calibri"/>
                <a:ea typeface="Calibri"/>
                <a:cs typeface="Calibri"/>
                <a:sym typeface="Calibri"/>
              </a:rPr>
              <a:t>Toure OA, Kone PL, Coulibaly MA, et al. Cobertura e eficácia do tratamento preventivo intermitente com Sulfadoxina-Pirimetamina contra a malária durante a gravidez na Costa do Marfim cinco anos após a sua implementação. </a:t>
            </a:r>
            <a:r>
              <a:rPr b="0" i="1" lang="pt-BR" sz="1200" u="none" strike="noStrike">
                <a:solidFill>
                  <a:srgbClr val="000000"/>
                </a:solidFill>
                <a:latin typeface="Calibri"/>
                <a:ea typeface="Calibri"/>
                <a:cs typeface="Calibri"/>
                <a:sym typeface="Calibri"/>
              </a:rPr>
              <a:t>Vetores Parasitas</a:t>
            </a:r>
            <a:r>
              <a:rPr b="0" i="0" lang="pt-BR" sz="1200" u="none" strike="noStrike">
                <a:solidFill>
                  <a:srgbClr val="303030"/>
                </a:solidFill>
                <a:latin typeface="Calibri"/>
                <a:ea typeface="Calibri"/>
                <a:cs typeface="Calibri"/>
                <a:sym typeface="Calibri"/>
              </a:rPr>
              <a:t>. 2014;7:495. Publicado 2014 Nov 20. doi:10.1186/s13071-014-0495-5</a:t>
            </a:r>
            <a:endParaRPr sz="1050">
              <a:solidFill>
                <a:srgbClr val="53565A"/>
              </a:solidFill>
              <a:latin typeface="Roboto"/>
              <a:ea typeface="Roboto"/>
              <a:cs typeface="Roboto"/>
              <a:sym typeface="Roboto"/>
            </a:endParaRPr>
          </a:p>
          <a:p>
            <a:pPr indent="0" lvl="0" marL="0" rtl="0" algn="l">
              <a:lnSpc>
                <a:spcPct val="100000"/>
              </a:lnSpc>
              <a:spcBef>
                <a:spcPts val="0"/>
              </a:spcBef>
              <a:spcAft>
                <a:spcPts val="0"/>
              </a:spcAft>
              <a:buSzPts val="1400"/>
              <a:buNone/>
            </a:pPr>
            <a:r>
              <a:t/>
            </a:r>
            <a:endParaRPr/>
          </a:p>
        </p:txBody>
      </p:sp>
      <p:sp>
        <p:nvSpPr>
          <p:cNvPr id="485" name="Google Shape;485;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8" name="Shape 518"/>
        <p:cNvGrpSpPr/>
        <p:nvPr/>
      </p:nvGrpSpPr>
      <p:grpSpPr>
        <a:xfrm>
          <a:off x="0" y="0"/>
          <a:ext cx="0" cy="0"/>
          <a:chOff x="0" y="0"/>
          <a:chExt cx="0" cy="0"/>
        </a:xfrm>
      </p:grpSpPr>
      <p:sp>
        <p:nvSpPr>
          <p:cNvPr id="519" name="Google Shape;519;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20" name="Google Shape;520;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b="1" i="0" lang="pt-BR" sz="1200" u="none" strike="noStrike">
                <a:latin typeface="Calibri"/>
                <a:ea typeface="Calibri"/>
                <a:cs typeface="Calibri"/>
                <a:sym typeface="Calibri"/>
              </a:rPr>
              <a:t>Fontes:</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solidFill>
                  <a:srgbClr val="7030A0"/>
                </a:solidFill>
                <a:latin typeface="Calibri"/>
                <a:ea typeface="Calibri"/>
                <a:cs typeface="Calibri"/>
                <a:sym typeface="Calibri"/>
              </a:rPr>
              <a:t>Estudos Agrupados de Indicadores Múltiplos 2016 (púrpura)</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latin typeface="Calibri"/>
                <a:ea typeface="Calibri"/>
                <a:cs typeface="Calibri"/>
                <a:sym typeface="Calibri"/>
              </a:rPr>
              <a:t>Inquéritos Demográficos e de Saúde 2011-2012 (cinzento)</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latin typeface="Calibri"/>
                <a:ea typeface="Calibri"/>
                <a:cs typeface="Calibri"/>
                <a:sym typeface="Calibri"/>
              </a:rPr>
              <a:t>Estudos Sanguíneos em Massa 2018 (azul)</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latin typeface="Calibri"/>
                <a:ea typeface="Calibri"/>
                <a:cs typeface="Calibri"/>
                <a:sym typeface="Calibri"/>
              </a:rPr>
              <a:t>Conhecimentos, Atitudes e Práticas 2017 (laranja)</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latin typeface="Calibri"/>
                <a:ea typeface="Calibri"/>
                <a:cs typeface="Calibri"/>
                <a:sym typeface="Calibri"/>
              </a:rPr>
              <a:t>Artigos Revistos por Pares: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latin typeface="Calibri"/>
                <a:ea typeface="Calibri"/>
                <a:cs typeface="Calibri"/>
                <a:sym typeface="Calibri"/>
              </a:rPr>
              <a:t>Acray-Zengbé, P., Douba, A., Akani, C. B., Lepri Aka, N. B., Bahibo, I. H., Tanoh, A. M., Assi, S., Assohou, E. A. N., Ahoussou, K. M. E., Oussou, R. K., Kouamé, T. R. A., &amp; Okoubo, G. (2019). Determinantes do uso de redes mosquiteiras tratadas com inseticida entre crianças com menos de 5 anos na Costa do Marfim: Uma análise dos dados do Inquérito Demográfico e de Saúde 2011-2012.</a:t>
            </a:r>
            <a:r>
              <a:rPr b="0" i="1" lang="pt-BR" sz="1200" u="none" strike="noStrike">
                <a:latin typeface="Calibri"/>
                <a:ea typeface="Calibri"/>
                <a:cs typeface="Calibri"/>
                <a:sym typeface="Calibri"/>
              </a:rPr>
              <a:t> Ciências da Saúde e Doenças, 20</a:t>
            </a:r>
            <a:r>
              <a:rPr b="0" i="0" lang="pt-BR" sz="1200" u="none" strike="noStrike">
                <a:latin typeface="Calibri"/>
                <a:ea typeface="Calibri"/>
                <a:cs typeface="Calibri"/>
                <a:sym typeface="Calibri"/>
              </a:rPr>
              <a:t>(1)</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200"/>
              <a:buFont typeface="Calibri"/>
              <a:buNone/>
            </a:pPr>
            <a:r>
              <a:rPr b="0" i="0" lang="pt-BR" sz="1200" u="none" strike="noStrike">
                <a:latin typeface="Calibri"/>
                <a:ea typeface="Calibri"/>
                <a:cs typeface="Calibri"/>
                <a:sym typeface="Calibri"/>
              </a:rPr>
              <a:t>Ouattara AF, Dagnogo M, Constant EA, et al. Transmissão da malária em relação à distribuição e cobertura de mosquiteiros com inseticida de longa duração na Costa do Marfim central. </a:t>
            </a:r>
            <a:r>
              <a:rPr b="0" i="1" lang="pt-BR" sz="1200" u="none" strike="noStrike">
                <a:latin typeface="Calibri"/>
                <a:ea typeface="Calibri"/>
                <a:cs typeface="Calibri"/>
                <a:sym typeface="Calibri"/>
              </a:rPr>
              <a:t>Malar J</a:t>
            </a:r>
            <a:r>
              <a:rPr b="0" i="0" lang="pt-BR" sz="1200" u="none" strike="noStrike">
                <a:latin typeface="Calibri"/>
                <a:ea typeface="Calibri"/>
                <a:cs typeface="Calibri"/>
                <a:sym typeface="Calibri"/>
              </a:rPr>
              <a:t>. 2014;13:109. Publicado 2014 Mar 19. doi:10.1186/1475-2875-13-109</a:t>
            </a:r>
            <a:endParaRPr/>
          </a:p>
          <a:p>
            <a:pPr indent="0" lvl="0" marL="0" rtl="0" algn="l">
              <a:lnSpc>
                <a:spcPct val="100000"/>
              </a:lnSpc>
              <a:spcBef>
                <a:spcPts val="0"/>
              </a:spcBef>
              <a:spcAft>
                <a:spcPts val="0"/>
              </a:spcAft>
              <a:buClr>
                <a:schemeClr val="dk1"/>
              </a:buClr>
              <a:buSzPts val="1200"/>
              <a:buFont typeface="Calibri"/>
              <a:buNone/>
            </a:pPr>
            <a:r>
              <a:t/>
            </a:r>
            <a:endParaRPr/>
          </a:p>
          <a:p>
            <a:pPr indent="0" lvl="0" marL="0" rtl="0" algn="l">
              <a:lnSpc>
                <a:spcPct val="100000"/>
              </a:lnSpc>
              <a:spcBef>
                <a:spcPts val="0"/>
              </a:spcBef>
              <a:spcAft>
                <a:spcPts val="0"/>
              </a:spcAft>
              <a:buClr>
                <a:srgbClr val="212121"/>
              </a:buClr>
              <a:buSzPts val="1200"/>
              <a:buFont typeface="Calibri"/>
              <a:buNone/>
            </a:pPr>
            <a:r>
              <a:rPr b="0" i="0" lang="pt-BR" sz="1200" u="none" strike="noStrike">
                <a:solidFill>
                  <a:srgbClr val="212121"/>
                </a:solidFill>
                <a:latin typeface="Calibri"/>
                <a:ea typeface="Calibri"/>
                <a:cs typeface="Calibri"/>
                <a:sym typeface="Calibri"/>
              </a:rPr>
              <a:t>De Plaen R, Seka ML, Koutoua A. O arrozal, o vetor e o cuidador: lições de uma abordagem ecossistémica à irrigação e à malária no Norte da Costa do Marfim. </a:t>
            </a:r>
            <a:r>
              <a:rPr b="0" i="1" lang="pt-BR" sz="1200" u="none" strike="noStrike">
                <a:solidFill>
                  <a:srgbClr val="000000"/>
                </a:solidFill>
                <a:latin typeface="Calibri"/>
                <a:ea typeface="Calibri"/>
                <a:cs typeface="Calibri"/>
                <a:sym typeface="Calibri"/>
              </a:rPr>
              <a:t>Acta Trop</a:t>
            </a:r>
            <a:r>
              <a:rPr b="0" i="0" lang="pt-BR" sz="1200" u="none" strike="noStrike">
                <a:solidFill>
                  <a:srgbClr val="212121"/>
                </a:solidFill>
                <a:latin typeface="Calibri"/>
                <a:ea typeface="Calibri"/>
                <a:cs typeface="Calibri"/>
                <a:sym typeface="Calibri"/>
              </a:rPr>
              <a:t>. 2004;89(2):135-146. doi:10.1016/j.actatropica.2003.09.018</a:t>
            </a:r>
            <a:endParaRPr/>
          </a:p>
          <a:p>
            <a:pPr indent="0" lvl="0" marL="0" rtl="0" algn="l">
              <a:lnSpc>
                <a:spcPct val="100000"/>
              </a:lnSpc>
              <a:spcBef>
                <a:spcPts val="0"/>
              </a:spcBef>
              <a:spcAft>
                <a:spcPts val="0"/>
              </a:spcAft>
              <a:buClr>
                <a:schemeClr val="dk1"/>
              </a:buClr>
              <a:buSzPts val="1200"/>
              <a:buFont typeface="Calibri"/>
              <a:buNone/>
            </a:pPr>
            <a:r>
              <a:t/>
            </a:r>
            <a:endParaRPr>
              <a:solidFill>
                <a:srgbClr val="212121"/>
              </a:solidFill>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solidFill>
                  <a:srgbClr val="303030"/>
                </a:solidFill>
                <a:latin typeface="Calibri"/>
                <a:ea typeface="Calibri"/>
                <a:cs typeface="Calibri"/>
                <a:sym typeface="Calibri"/>
              </a:rPr>
              <a:t>Toure OA, Kone PL, Coulibaly MA, et al. Cobertura e eficácia do tratamento preventivo intermitente com Sulfadoxina-Pirimetamina contra a malária durante a gravidez na Costa do Marfim cinco anos após a sua implementação. </a:t>
            </a:r>
            <a:r>
              <a:rPr b="0" i="1" lang="pt-BR" sz="1200" u="none" strike="noStrike">
                <a:solidFill>
                  <a:srgbClr val="000000"/>
                </a:solidFill>
                <a:latin typeface="Calibri"/>
                <a:ea typeface="Calibri"/>
                <a:cs typeface="Calibri"/>
                <a:sym typeface="Calibri"/>
              </a:rPr>
              <a:t>Vetores Parasitas</a:t>
            </a:r>
            <a:r>
              <a:rPr b="0" i="0" lang="pt-BR" sz="1200" u="none" strike="noStrike">
                <a:solidFill>
                  <a:srgbClr val="303030"/>
                </a:solidFill>
                <a:latin typeface="Calibri"/>
                <a:ea typeface="Calibri"/>
                <a:cs typeface="Calibri"/>
                <a:sym typeface="Calibri"/>
              </a:rPr>
              <a:t>. 2014;7:495. Publicado 2014 Nov 20. doi:10.1186/s13071-014-0495-5</a:t>
            </a:r>
            <a:endParaRPr>
              <a:solidFill>
                <a:srgbClr val="212121"/>
              </a:solidFill>
            </a:endParaRPr>
          </a:p>
          <a:p>
            <a:pPr indent="0" lvl="0" marL="0" rtl="0" algn="l">
              <a:lnSpc>
                <a:spcPct val="100000"/>
              </a:lnSpc>
              <a:spcBef>
                <a:spcPts val="0"/>
              </a:spcBef>
              <a:spcAft>
                <a:spcPts val="0"/>
              </a:spcAft>
              <a:buClr>
                <a:schemeClr val="dk1"/>
              </a:buClr>
              <a:buSzPts val="1100"/>
              <a:buFont typeface="Arial"/>
              <a:buNone/>
            </a:pPr>
            <a:r>
              <a:t/>
            </a:r>
            <a:endParaRPr sz="1050">
              <a:solidFill>
                <a:srgbClr val="53565A"/>
              </a:solidFill>
              <a:latin typeface="Roboto"/>
              <a:ea typeface="Roboto"/>
              <a:cs typeface="Roboto"/>
              <a:sym typeface="Roboto"/>
            </a:endParaRPr>
          </a:p>
          <a:p>
            <a:pPr indent="0" lvl="0" marL="0" rtl="0" algn="l">
              <a:lnSpc>
                <a:spcPct val="100000"/>
              </a:lnSpc>
              <a:spcBef>
                <a:spcPts val="0"/>
              </a:spcBef>
              <a:spcAft>
                <a:spcPts val="0"/>
              </a:spcAft>
              <a:buSzPts val="1400"/>
              <a:buNone/>
            </a:pPr>
            <a:r>
              <a:t/>
            </a:r>
            <a:endParaRPr/>
          </a:p>
        </p:txBody>
      </p:sp>
      <p:sp>
        <p:nvSpPr>
          <p:cNvPr id="521" name="Google Shape;521;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4" name="Shape 594"/>
        <p:cNvGrpSpPr/>
        <p:nvPr/>
      </p:nvGrpSpPr>
      <p:grpSpPr>
        <a:xfrm>
          <a:off x="0" y="0"/>
          <a:ext cx="0" cy="0"/>
          <a:chOff x="0" y="0"/>
          <a:chExt cx="0" cy="0"/>
        </a:xfrm>
      </p:grpSpPr>
      <p:sp>
        <p:nvSpPr>
          <p:cNvPr id="595" name="Google Shape;595;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96" name="Google Shape;596;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3" name="Google Shape;9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6" name="Shape 616"/>
        <p:cNvGrpSpPr/>
        <p:nvPr/>
      </p:nvGrpSpPr>
      <p:grpSpPr>
        <a:xfrm>
          <a:off x="0" y="0"/>
          <a:ext cx="0" cy="0"/>
          <a:chOff x="0" y="0"/>
          <a:chExt cx="0" cy="0"/>
        </a:xfrm>
      </p:grpSpPr>
      <p:sp>
        <p:nvSpPr>
          <p:cNvPr id="617" name="Google Shape;617;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b="0" i="0" lang="pt-BR" sz="1100" u="none" strike="noStrike">
                <a:solidFill>
                  <a:srgbClr val="262626"/>
                </a:solidFill>
                <a:latin typeface="Arial"/>
                <a:ea typeface="Arial"/>
                <a:cs typeface="Arial"/>
                <a:sym typeface="Arial"/>
              </a:rPr>
              <a:t>Resumir conhecimentos, atitudes, percepção do risco e eficácia, e dados de normas sociais incluídos no Inquérito ao Comportamento da Malária; conhecimentos, atitudes, e inquéritos práticos; relatórios de programas; ou estudos de investigação que descrevem estes determinantes da malária em comportamentos de gravidez. Descrever tudo o que for conhecido sobre barreiras ou facilitadores da malária na gravidez, incluindo detalhes relevantes relacionados com a qualidade da prestação de serviços. Isto é simplesmente um resumo dos indicadores organizados nos diapositivos anteriores em forma de parágrafo. </a:t>
            </a:r>
            <a:endParaRPr/>
          </a:p>
        </p:txBody>
      </p:sp>
      <p:sp>
        <p:nvSpPr>
          <p:cNvPr id="618" name="Google Shape;618;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2" name="Shape 622"/>
        <p:cNvGrpSpPr/>
        <p:nvPr/>
      </p:nvGrpSpPr>
      <p:grpSpPr>
        <a:xfrm>
          <a:off x="0" y="0"/>
          <a:ext cx="0" cy="0"/>
          <a:chOff x="0" y="0"/>
          <a:chExt cx="0" cy="0"/>
        </a:xfrm>
      </p:grpSpPr>
      <p:sp>
        <p:nvSpPr>
          <p:cNvPr id="623" name="Google Shape;623;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24" name="Google Shape;624;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rPr b="0" i="0" lang="pt-BR" sz="1200" u="none" strike="noStrike">
                <a:latin typeface="Calibri"/>
                <a:ea typeface="Calibri"/>
                <a:cs typeface="Calibri"/>
                <a:sym typeface="Calibri"/>
              </a:rPr>
              <a:t>Cada secção de intervenção deve conter alguma forma de análise do público, a fim de identificar e compreender grupos prioritários e influentes. Esta análise deve descrever as características primárias, secundárias e terciárias do público, tal como se relacionam com cada comportamento. Tanto as características sociodemográficas (sexo, idade, língua, etc.) como psicossociais (personalidade, atitudes, crenças, valores, emoções, etc.) devem ser descritas, bem como quaisquer dados disponíveis sobre hábitos de consumo dos meios de comunicação social, exposição de mensagens, e recordação de mensagens entre subgrupos específicos. Incluir dados pertinentes relacionados com a forma como o género influencia a capacidade de mudar comportamentos. </a:t>
            </a:r>
            <a:endParaRPr/>
          </a:p>
          <a:p>
            <a:pPr indent="0" lvl="0" marL="0" rtl="0" algn="l">
              <a:lnSpc>
                <a:spcPct val="100000"/>
              </a:lnSpc>
              <a:spcBef>
                <a:spcPts val="0"/>
              </a:spcBef>
              <a:spcAft>
                <a:spcPts val="0"/>
              </a:spcAft>
              <a:buClr>
                <a:schemeClr val="dk1"/>
              </a:buClr>
              <a:buSzPts val="1200"/>
              <a:buFont typeface="Calibri"/>
              <a:buNone/>
            </a:pPr>
            <a:r>
              <a:rPr b="0" i="0" lang="pt-BR" sz="1200" u="none" strike="noStrike">
                <a:latin typeface="Calibri"/>
                <a:ea typeface="Calibri"/>
                <a:cs typeface="Calibri"/>
                <a:sym typeface="Calibri"/>
              </a:rPr>
              <a:t>As abordagens estratégicas devem descrever a melhor forma de alcançar e influenciar cada audiência. Seguindo o modelo socioecológico, utilizar a análise do público para especificar como atingir e influenciar cada público a nível estrutural, social e individual. A influência de mudanças estruturais, sociais e individuais pode acontecer como resultado de abordagens baseadas tanto na comunicação como na não-comunicação. A orientação seguinte centra-se nas abordagens baseadas na comunicação. A utilização de diferentes abordagens ou níveis de influência para mudar o comportamento baseia-se no modelo socioecológico, uma combinação de teorias que explicam o processo dinâmico pelo qual não só o ambiente físico e social imediato, mas também fatores sociais, políticos, económicos (estruturais) mais amplos influenciam as crenças e atitudes.</a:t>
            </a:r>
            <a:endParaRPr/>
          </a:p>
          <a:p>
            <a:pPr indent="0" lvl="0" marL="0" rtl="0" algn="l">
              <a:lnSpc>
                <a:spcPct val="100000"/>
              </a:lnSpc>
              <a:spcBef>
                <a:spcPts val="0"/>
              </a:spcBef>
              <a:spcAft>
                <a:spcPts val="0"/>
              </a:spcAft>
              <a:buSzPts val="1400"/>
              <a:buNone/>
            </a:pPr>
            <a:r>
              <a:t/>
            </a:r>
            <a:endParaRPr/>
          </a:p>
        </p:txBody>
      </p:sp>
      <p:sp>
        <p:nvSpPr>
          <p:cNvPr id="625" name="Google Shape;625;p2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9" name="Shape 629"/>
        <p:cNvGrpSpPr/>
        <p:nvPr/>
      </p:nvGrpSpPr>
      <p:grpSpPr>
        <a:xfrm>
          <a:off x="0" y="0"/>
          <a:ext cx="0" cy="0"/>
          <a:chOff x="0" y="0"/>
          <a:chExt cx="0" cy="0"/>
        </a:xfrm>
      </p:grpSpPr>
      <p:sp>
        <p:nvSpPr>
          <p:cNvPr id="630" name="Google Shape;630;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31" name="Google Shape;631;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5" name="Shape 635"/>
        <p:cNvGrpSpPr/>
        <p:nvPr/>
      </p:nvGrpSpPr>
      <p:grpSpPr>
        <a:xfrm>
          <a:off x="0" y="0"/>
          <a:ext cx="0" cy="0"/>
          <a:chOff x="0" y="0"/>
          <a:chExt cx="0" cy="0"/>
        </a:xfrm>
      </p:grpSpPr>
      <p:sp>
        <p:nvSpPr>
          <p:cNvPr id="636" name="Google Shape;636;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37" name="Google Shape;637;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rPr b="0" i="0" lang="pt-BR" sz="1200" u="none" strike="noStrike">
                <a:latin typeface="Calibri"/>
                <a:ea typeface="Calibri"/>
                <a:cs typeface="Calibri"/>
                <a:sym typeface="Calibri"/>
              </a:rPr>
              <a:t>Cada plano específico de intervenção deve conter planos de comunicação específicos de comportamento, que abordem objetivos comportamentais específicos. Um objetivo comportamental articula que comportamento deve ser mudado. Os objetivos comportamentais medem um único comportamento, especificam o público cujo comportamento se espera que mude. Estes objetivos de comportamento devem ser alinhados com os indicadores de monitorização e avaliação (monitorização e emergência). Por exemplo, um plano de comunicação específico do comportamento de apoio à gestão de casos pode incluir "a utilização de teste de diagnóstico da malária antes de iniciar o tratamento por cuidadores de crianças menores de cinco anos." Para exemplos de objetivos comportamentais, consultar os resultados comportamentais na Figura 1 do Guia de Referência do Indicador de Comunicação para a Mudança Social e Comportamental da Malária da Fazer Recuar a Malária: Segunda Edição.</a:t>
            </a:r>
            <a:endParaRPr/>
          </a:p>
          <a:p>
            <a:pPr indent="0" lvl="0" marL="0" rtl="0" algn="l">
              <a:lnSpc>
                <a:spcPct val="100000"/>
              </a:lnSpc>
              <a:spcBef>
                <a:spcPts val="0"/>
              </a:spcBef>
              <a:spcAft>
                <a:spcPts val="0"/>
              </a:spcAft>
              <a:buClr>
                <a:schemeClr val="dk1"/>
              </a:buClr>
              <a:buSzPts val="1200"/>
              <a:buFont typeface="Calibri"/>
              <a:buNone/>
            </a:pPr>
            <a:r>
              <a:t/>
            </a:r>
            <a:endParaRPr/>
          </a:p>
          <a:p>
            <a:pPr indent="0" lvl="0" marL="0" rtl="0" algn="l">
              <a:lnSpc>
                <a:spcPct val="100000"/>
              </a:lnSpc>
              <a:spcBef>
                <a:spcPts val="0"/>
              </a:spcBef>
              <a:spcAft>
                <a:spcPts val="0"/>
              </a:spcAft>
              <a:buSzPts val="1400"/>
              <a:buNone/>
            </a:pPr>
            <a:r>
              <a:t/>
            </a:r>
            <a:endParaRPr/>
          </a:p>
        </p:txBody>
      </p:sp>
      <p:sp>
        <p:nvSpPr>
          <p:cNvPr id="638" name="Google Shape;638;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2" name="Shape 642"/>
        <p:cNvGrpSpPr/>
        <p:nvPr/>
      </p:nvGrpSpPr>
      <p:grpSpPr>
        <a:xfrm>
          <a:off x="0" y="0"/>
          <a:ext cx="0" cy="0"/>
          <a:chOff x="0" y="0"/>
          <a:chExt cx="0" cy="0"/>
        </a:xfrm>
      </p:grpSpPr>
      <p:sp>
        <p:nvSpPr>
          <p:cNvPr id="643" name="Google Shape;643;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44" name="Google Shape;644;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pt-BR" sz="1200" u="none" strike="noStrike">
                <a:latin typeface="Calibri"/>
                <a:ea typeface="Calibri"/>
                <a:cs typeface="Calibri"/>
                <a:sym typeface="Calibri"/>
              </a:rPr>
              <a:t>Utilize estes modelos para elaborar planos de comportamentos específicos. Acrescentar tantos planos de comportamento específicos quantos forem apropriados. Colar os planos concluídos nas suas secções correspondentes no modelo estratégico. </a:t>
            </a:r>
            <a:endParaRPr/>
          </a:p>
          <a:p>
            <a:pPr indent="0" lvl="0" marL="0" rtl="0" algn="l">
              <a:lnSpc>
                <a:spcPct val="100000"/>
              </a:lnSpc>
              <a:spcBef>
                <a:spcPts val="0"/>
              </a:spcBef>
              <a:spcAft>
                <a:spcPts val="0"/>
              </a:spcAft>
              <a:buSzPts val="1400"/>
              <a:buNone/>
            </a:pPr>
            <a:r>
              <a:t/>
            </a:r>
            <a:endParaRPr/>
          </a:p>
        </p:txBody>
      </p:sp>
      <p:sp>
        <p:nvSpPr>
          <p:cNvPr id="645" name="Google Shape;645;p2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9" name="Shape 649"/>
        <p:cNvGrpSpPr/>
        <p:nvPr/>
      </p:nvGrpSpPr>
      <p:grpSpPr>
        <a:xfrm>
          <a:off x="0" y="0"/>
          <a:ext cx="0" cy="0"/>
          <a:chOff x="0" y="0"/>
          <a:chExt cx="0" cy="0"/>
        </a:xfrm>
      </p:grpSpPr>
      <p:sp>
        <p:nvSpPr>
          <p:cNvPr id="650" name="Google Shape;650;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51" name="Google Shape;651;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5" name="Shape 655"/>
        <p:cNvGrpSpPr/>
        <p:nvPr/>
      </p:nvGrpSpPr>
      <p:grpSpPr>
        <a:xfrm>
          <a:off x="0" y="0"/>
          <a:ext cx="0" cy="0"/>
          <a:chOff x="0" y="0"/>
          <a:chExt cx="0" cy="0"/>
        </a:xfrm>
      </p:grpSpPr>
      <p:sp>
        <p:nvSpPr>
          <p:cNvPr id="656" name="Google Shape;656;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57" name="Google Shape;657;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9" name="Google Shape;10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5" name="Google Shape;115;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0" i="0" lang="pt-BR" sz="1200" u="none" strike="noStrike">
                <a:latin typeface="Calibri"/>
                <a:ea typeface="Calibri"/>
                <a:cs typeface="Calibri"/>
                <a:sym typeface="Calibri"/>
              </a:rPr>
              <a:t>Cada polígono pode conter um único ponto de dados. Utilizar os pontos de dados disponíveis para povoar o maior número de polígonos possível, acrescentando polígonos conforme necessário. Pode ser útil codificar os polígonos de acordo com a fonte de dados (qualitativo vs quantitativo; relatório do programa vs artigo de revisão pelos pares; Estudo Indicador da Malária vs Estudos Agrupados de Indicadores Múltiplos vs Inquéritos Demográficos e de Saúde vs Conhecimentos, Atitudes e Práticas, etc.)</a:t>
            </a:r>
            <a:endParaRPr/>
          </a:p>
        </p:txBody>
      </p:sp>
      <p:sp>
        <p:nvSpPr>
          <p:cNvPr id="116" name="Google Shape;116;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6" name="Google Shape;146;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pt-BR" sz="1200" u="none" strike="noStrike">
                <a:latin typeface="Calibri"/>
                <a:ea typeface="Calibri"/>
                <a:cs typeface="Calibri"/>
                <a:sym typeface="Calibri"/>
              </a:rPr>
              <a:t>Estas caixas de conteúdo refletem as que se encontram no modelo estratégico. Utilize este diapositivo para esboçar ideias, baseadas em dados e cole o texto final na secção de análise situacional do modelo. </a:t>
            </a:r>
            <a:endParaRPr/>
          </a:p>
          <a:p>
            <a:pPr indent="0" lvl="0" marL="0" rtl="0" algn="l">
              <a:lnSpc>
                <a:spcPct val="100000"/>
              </a:lnSpc>
              <a:spcBef>
                <a:spcPts val="0"/>
              </a:spcBef>
              <a:spcAft>
                <a:spcPts val="0"/>
              </a:spcAft>
              <a:buSzPts val="1400"/>
              <a:buNone/>
            </a:pPr>
            <a:r>
              <a:t/>
            </a:r>
            <a:endParaRPr/>
          </a:p>
        </p:txBody>
      </p:sp>
      <p:sp>
        <p:nvSpPr>
          <p:cNvPr id="147" name="Google Shape;147;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2" name="Google Shape;152;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pt-BR" sz="1200" u="none" strike="noStrike">
                <a:latin typeface="Calibri"/>
                <a:ea typeface="Calibri"/>
                <a:cs typeface="Calibri"/>
                <a:sym typeface="Calibri"/>
              </a:rPr>
              <a:t>A descrição dos </a:t>
            </a:r>
            <a:r>
              <a:rPr b="0" i="0" lang="pt-BR" sz="1200" u="sng" strike="noStrike">
                <a:latin typeface="Calibri"/>
                <a:ea typeface="Calibri"/>
                <a:cs typeface="Calibri"/>
                <a:sym typeface="Calibri"/>
              </a:rPr>
              <a:t>condutores subjacentes </a:t>
            </a:r>
            <a:r>
              <a:rPr b="0" i="0" lang="pt-BR" sz="1200" u="none" strike="noStrike">
                <a:latin typeface="Calibri"/>
                <a:ea typeface="Calibri"/>
                <a:cs typeface="Calibri"/>
                <a:sym typeface="Calibri"/>
              </a:rPr>
              <a:t>por detrás de comportamentos específicos é articulada numa análise comportamental. Esta análise resume quaisquer dados que expliquem a razão pela qual certos públicos ou grupos alvo escolhem praticar, ou recusam-se a praticar, comportamentos saudáveis. Como os determinantes do comportamento podem ser estruturais (acesso a produtos ou serviços de saúde), cognitivos, sociais ou emocionais, é importante recolher dados para melhor compreender o que leva públicos específicos a comportarem-se de determinado modo. Cada análise comportamental deve descrever estes determinantes contextualmente. </a:t>
            </a:r>
            <a:endParaRPr/>
          </a:p>
          <a:p>
            <a:pPr indent="0" lvl="0" marL="0" rtl="0" algn="l">
              <a:lnSpc>
                <a:spcPct val="100000"/>
              </a:lnSpc>
              <a:spcBef>
                <a:spcPts val="0"/>
              </a:spcBef>
              <a:spcAft>
                <a:spcPts val="0"/>
              </a:spcAft>
              <a:buSzPts val="1400"/>
              <a:buNone/>
            </a:pPr>
            <a:r>
              <a:t/>
            </a:r>
            <a:endParaRPr/>
          </a:p>
        </p:txBody>
      </p:sp>
      <p:sp>
        <p:nvSpPr>
          <p:cNvPr id="153" name="Google Shape;153;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9" name="Google Shape;159;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0" name="Google Shape;160;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0" name="Google Shape;180;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0" name="Google Shape;200;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3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8"/>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3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2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3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3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3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32"/>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3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3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3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3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3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3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36"/>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3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800"/>
              <a:buNone/>
            </a:pPr>
            <a:r>
              <a:rPr b="0" i="0" lang="pt-BR" sz="4400" u="none" strike="noStrike">
                <a:latin typeface="Calibri"/>
                <a:ea typeface="Calibri"/>
                <a:cs typeface="Calibri"/>
                <a:sym typeface="Calibri"/>
              </a:rPr>
              <a:t>Relatos com folhas de cálculo com dados</a:t>
            </a:r>
            <a:endParaRPr/>
          </a:p>
        </p:txBody>
      </p:sp>
      <p:pic>
        <p:nvPicPr>
          <p:cNvPr id="90" name="Google Shape;90;p1"/>
          <p:cNvPicPr preferRelativeResize="0"/>
          <p:nvPr/>
        </p:nvPicPr>
        <p:blipFill rotWithShape="1">
          <a:blip r:embed="rId3">
            <a:alphaModFix/>
          </a:blip>
          <a:srcRect b="0" l="0" r="0" t="0"/>
          <a:stretch/>
        </p:blipFill>
        <p:spPr>
          <a:xfrm>
            <a:off x="3057525" y="2776538"/>
            <a:ext cx="6076950" cy="13049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10"/>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7" name="Google Shape;227;p10"/>
          <p:cNvSpPr txBox="1"/>
          <p:nvPr/>
        </p:nvSpPr>
        <p:spPr>
          <a:xfrm>
            <a:off x="4312600"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28" name="Google Shape;228;p10"/>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9" name="Google Shape;229;p10"/>
          <p:cNvSpPr txBox="1"/>
          <p:nvPr/>
        </p:nvSpPr>
        <p:spPr>
          <a:xfrm>
            <a:off x="431260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30" name="Google Shape;230;p10"/>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1" name="Google Shape;231;p10"/>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232" name="Google Shape;232;p10"/>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3" name="Google Shape;233;p10"/>
          <p:cNvSpPr txBox="1"/>
          <p:nvPr/>
        </p:nvSpPr>
        <p:spPr>
          <a:xfrm>
            <a:off x="3391525"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34" name="Google Shape;234;p10"/>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5" name="Google Shape;235;p10"/>
          <p:cNvSpPr txBox="1"/>
          <p:nvPr/>
        </p:nvSpPr>
        <p:spPr>
          <a:xfrm>
            <a:off x="6135175"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236" name="Google Shape;236;p10"/>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7" name="Google Shape;237;p10"/>
          <p:cNvSpPr txBox="1"/>
          <p:nvPr/>
        </p:nvSpPr>
        <p:spPr>
          <a:xfrm>
            <a:off x="7053801"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238" name="Google Shape;238;p10"/>
          <p:cNvSpPr/>
          <p:nvPr/>
        </p:nvSpPr>
        <p:spPr>
          <a:xfrm rot="5400000">
            <a:off x="4801077" y="2199777"/>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9" name="Google Shape;239;p10"/>
          <p:cNvSpPr txBox="1"/>
          <p:nvPr/>
        </p:nvSpPr>
        <p:spPr>
          <a:xfrm>
            <a:off x="4553031" y="2387700"/>
            <a:ext cx="1743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Atitudes positivas</a:t>
            </a:r>
            <a:endParaRPr b="0" i="0" sz="1400" u="none" cap="none" strike="noStrike">
              <a:solidFill>
                <a:srgbClr val="000000"/>
              </a:solidFill>
              <a:latin typeface="Arial"/>
              <a:ea typeface="Arial"/>
              <a:cs typeface="Arial"/>
              <a:sym typeface="Arial"/>
            </a:endParaRPr>
          </a:p>
        </p:txBody>
      </p:sp>
      <p:grpSp>
        <p:nvGrpSpPr>
          <p:cNvPr id="240" name="Google Shape;240;p10"/>
          <p:cNvGrpSpPr/>
          <p:nvPr/>
        </p:nvGrpSpPr>
        <p:grpSpPr>
          <a:xfrm>
            <a:off x="5348792" y="3086003"/>
            <a:ext cx="909257" cy="685984"/>
            <a:chOff x="1001712" y="1679575"/>
            <a:chExt cx="1428751" cy="1077913"/>
          </a:xfrm>
        </p:grpSpPr>
        <p:sp>
          <p:nvSpPr>
            <p:cNvPr id="241" name="Google Shape;241;p10"/>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42" name="Google Shape;242;p10"/>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43" name="Google Shape;243;p10"/>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44" name="Google Shape;244;p10"/>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45" name="Google Shape;245;p10"/>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46" name="Google Shape;246;p10"/>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47" name="Google Shape;247;p10"/>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48" name="Google Shape;248;p10"/>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49" name="Google Shape;249;p10"/>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11"/>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5" name="Google Shape;255;p11"/>
          <p:cNvSpPr txBox="1"/>
          <p:nvPr/>
        </p:nvSpPr>
        <p:spPr>
          <a:xfrm>
            <a:off x="4312600"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56" name="Google Shape;256;p11"/>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7" name="Google Shape;257;p11"/>
          <p:cNvSpPr txBox="1"/>
          <p:nvPr/>
        </p:nvSpPr>
        <p:spPr>
          <a:xfrm>
            <a:off x="431260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58" name="Google Shape;258;p11"/>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9" name="Google Shape;259;p11"/>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260" name="Google Shape;260;p11"/>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1" name="Google Shape;261;p11"/>
          <p:cNvSpPr txBox="1"/>
          <p:nvPr/>
        </p:nvSpPr>
        <p:spPr>
          <a:xfrm>
            <a:off x="3391525"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62" name="Google Shape;262;p11"/>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3" name="Google Shape;263;p11"/>
          <p:cNvSpPr txBox="1"/>
          <p:nvPr/>
        </p:nvSpPr>
        <p:spPr>
          <a:xfrm>
            <a:off x="6135175"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264" name="Google Shape;264;p11"/>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5" name="Google Shape;265;p11"/>
          <p:cNvSpPr txBox="1"/>
          <p:nvPr/>
        </p:nvSpPr>
        <p:spPr>
          <a:xfrm>
            <a:off x="7053801"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266" name="Google Shape;266;p11"/>
          <p:cNvSpPr/>
          <p:nvPr/>
        </p:nvSpPr>
        <p:spPr>
          <a:xfrm rot="5400000">
            <a:off x="4801077" y="2199777"/>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7" name="Google Shape;267;p11"/>
          <p:cNvSpPr txBox="1"/>
          <p:nvPr/>
        </p:nvSpPr>
        <p:spPr>
          <a:xfrm>
            <a:off x="4599779" y="2297850"/>
            <a:ext cx="1743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Eficácia de resposta</a:t>
            </a:r>
            <a:endParaRPr b="0" i="0" sz="1400" u="none" cap="none" strike="noStrike">
              <a:solidFill>
                <a:srgbClr val="000000"/>
              </a:solidFill>
              <a:latin typeface="Arial"/>
              <a:ea typeface="Arial"/>
              <a:cs typeface="Arial"/>
              <a:sym typeface="Arial"/>
            </a:endParaRPr>
          </a:p>
        </p:txBody>
      </p:sp>
      <p:grpSp>
        <p:nvGrpSpPr>
          <p:cNvPr id="268" name="Google Shape;268;p11"/>
          <p:cNvGrpSpPr/>
          <p:nvPr/>
        </p:nvGrpSpPr>
        <p:grpSpPr>
          <a:xfrm>
            <a:off x="5321692" y="3114153"/>
            <a:ext cx="909257" cy="685984"/>
            <a:chOff x="1001712" y="1679575"/>
            <a:chExt cx="1428751" cy="1077913"/>
          </a:xfrm>
        </p:grpSpPr>
        <p:sp>
          <p:nvSpPr>
            <p:cNvPr id="269" name="Google Shape;269;p11"/>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70" name="Google Shape;270;p11"/>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71" name="Google Shape;271;p11"/>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72" name="Google Shape;272;p11"/>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73" name="Google Shape;273;p11"/>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74" name="Google Shape;274;p11"/>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75" name="Google Shape;275;p11"/>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76" name="Google Shape;276;p11"/>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77" name="Google Shape;277;p11"/>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12"/>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3" name="Google Shape;283;p12"/>
          <p:cNvSpPr txBox="1"/>
          <p:nvPr/>
        </p:nvSpPr>
        <p:spPr>
          <a:xfrm>
            <a:off x="4312600"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84" name="Google Shape;284;p12"/>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5" name="Google Shape;285;p12"/>
          <p:cNvSpPr txBox="1"/>
          <p:nvPr/>
        </p:nvSpPr>
        <p:spPr>
          <a:xfrm>
            <a:off x="431260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86" name="Google Shape;286;p12"/>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7" name="Google Shape;287;p12"/>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288" name="Google Shape;288;p12"/>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9" name="Google Shape;289;p12"/>
          <p:cNvSpPr txBox="1"/>
          <p:nvPr/>
        </p:nvSpPr>
        <p:spPr>
          <a:xfrm>
            <a:off x="3391525"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90" name="Google Shape;290;p12"/>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1" name="Google Shape;291;p12"/>
          <p:cNvSpPr txBox="1"/>
          <p:nvPr/>
        </p:nvSpPr>
        <p:spPr>
          <a:xfrm>
            <a:off x="6135175"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292" name="Google Shape;292;p12"/>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3" name="Google Shape;293;p12"/>
          <p:cNvSpPr txBox="1"/>
          <p:nvPr/>
        </p:nvSpPr>
        <p:spPr>
          <a:xfrm>
            <a:off x="7053801"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294" name="Google Shape;294;p12"/>
          <p:cNvSpPr/>
          <p:nvPr/>
        </p:nvSpPr>
        <p:spPr>
          <a:xfrm rot="5400000">
            <a:off x="4801077" y="2199777"/>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5" name="Google Shape;295;p12"/>
          <p:cNvSpPr txBox="1"/>
          <p:nvPr/>
        </p:nvSpPr>
        <p:spPr>
          <a:xfrm>
            <a:off x="4328192" y="2515913"/>
            <a:ext cx="2156271"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Autoeficácia</a:t>
            </a:r>
            <a:endParaRPr b="0" i="0" sz="1400" u="none" cap="none" strike="noStrike">
              <a:solidFill>
                <a:srgbClr val="000000"/>
              </a:solidFill>
              <a:latin typeface="Arial"/>
              <a:ea typeface="Arial"/>
              <a:cs typeface="Arial"/>
              <a:sym typeface="Arial"/>
            </a:endParaRPr>
          </a:p>
        </p:txBody>
      </p:sp>
      <p:grpSp>
        <p:nvGrpSpPr>
          <p:cNvPr id="296" name="Google Shape;296;p12"/>
          <p:cNvGrpSpPr/>
          <p:nvPr/>
        </p:nvGrpSpPr>
        <p:grpSpPr>
          <a:xfrm>
            <a:off x="5361317" y="3141603"/>
            <a:ext cx="909257" cy="685984"/>
            <a:chOff x="1001712" y="1679575"/>
            <a:chExt cx="1428751" cy="1077913"/>
          </a:xfrm>
        </p:grpSpPr>
        <p:sp>
          <p:nvSpPr>
            <p:cNvPr id="297" name="Google Shape;297;p12"/>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98" name="Google Shape;298;p12"/>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99" name="Google Shape;299;p12"/>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00" name="Google Shape;300;p12"/>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01" name="Google Shape;301;p12"/>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02" name="Google Shape;302;p12"/>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03" name="Google Shape;303;p12"/>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04" name="Google Shape;304;p12"/>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05" name="Google Shape;305;p12"/>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13"/>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1" name="Google Shape;311;p13"/>
          <p:cNvSpPr txBox="1"/>
          <p:nvPr/>
        </p:nvSpPr>
        <p:spPr>
          <a:xfrm>
            <a:off x="4312600"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12" name="Google Shape;312;p13"/>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3" name="Google Shape;313;p13"/>
          <p:cNvSpPr txBox="1"/>
          <p:nvPr/>
        </p:nvSpPr>
        <p:spPr>
          <a:xfrm>
            <a:off x="431260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14" name="Google Shape;314;p13"/>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5" name="Google Shape;315;p13"/>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316" name="Google Shape;316;p13"/>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7" name="Google Shape;317;p13"/>
          <p:cNvSpPr txBox="1"/>
          <p:nvPr/>
        </p:nvSpPr>
        <p:spPr>
          <a:xfrm>
            <a:off x="3391525"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18" name="Google Shape;318;p13"/>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9" name="Google Shape;319;p13"/>
          <p:cNvSpPr txBox="1"/>
          <p:nvPr/>
        </p:nvSpPr>
        <p:spPr>
          <a:xfrm>
            <a:off x="6135175"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320" name="Google Shape;320;p13"/>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1" name="Google Shape;321;p13"/>
          <p:cNvSpPr txBox="1"/>
          <p:nvPr/>
        </p:nvSpPr>
        <p:spPr>
          <a:xfrm>
            <a:off x="7053801"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322" name="Google Shape;322;p13"/>
          <p:cNvSpPr/>
          <p:nvPr/>
        </p:nvSpPr>
        <p:spPr>
          <a:xfrm rot="5400000">
            <a:off x="4801077" y="2199777"/>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3" name="Google Shape;323;p13"/>
          <p:cNvSpPr txBox="1"/>
          <p:nvPr/>
        </p:nvSpPr>
        <p:spPr>
          <a:xfrm>
            <a:off x="4564431" y="2327675"/>
            <a:ext cx="1743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Normas sociais</a:t>
            </a:r>
            <a:endParaRPr b="0" i="0" sz="1400" u="none" cap="none" strike="noStrike">
              <a:solidFill>
                <a:srgbClr val="000000"/>
              </a:solidFill>
              <a:latin typeface="Arial"/>
              <a:ea typeface="Arial"/>
              <a:cs typeface="Arial"/>
              <a:sym typeface="Arial"/>
            </a:endParaRPr>
          </a:p>
        </p:txBody>
      </p:sp>
      <p:grpSp>
        <p:nvGrpSpPr>
          <p:cNvPr id="324" name="Google Shape;324;p13"/>
          <p:cNvGrpSpPr/>
          <p:nvPr/>
        </p:nvGrpSpPr>
        <p:grpSpPr>
          <a:xfrm>
            <a:off x="5361317" y="3065403"/>
            <a:ext cx="909257" cy="685984"/>
            <a:chOff x="1001712" y="1679575"/>
            <a:chExt cx="1428751" cy="1077913"/>
          </a:xfrm>
        </p:grpSpPr>
        <p:sp>
          <p:nvSpPr>
            <p:cNvPr id="325" name="Google Shape;325;p13"/>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26" name="Google Shape;326;p13"/>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27" name="Google Shape;327;p13"/>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28" name="Google Shape;328;p13"/>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29" name="Google Shape;329;p13"/>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30" name="Google Shape;330;p13"/>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31" name="Google Shape;331;p13"/>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32" name="Google Shape;332;p13"/>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33" name="Google Shape;333;p13"/>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14"/>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9" name="Google Shape;339;p14"/>
          <p:cNvSpPr txBox="1"/>
          <p:nvPr/>
        </p:nvSpPr>
        <p:spPr>
          <a:xfrm>
            <a:off x="4312600"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40" name="Google Shape;340;p14"/>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1" name="Google Shape;341;p14"/>
          <p:cNvSpPr txBox="1"/>
          <p:nvPr/>
        </p:nvSpPr>
        <p:spPr>
          <a:xfrm>
            <a:off x="431260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42" name="Google Shape;342;p14"/>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3" name="Google Shape;343;p14"/>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344" name="Google Shape;344;p14"/>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5" name="Google Shape;345;p14"/>
          <p:cNvSpPr txBox="1"/>
          <p:nvPr/>
        </p:nvSpPr>
        <p:spPr>
          <a:xfrm>
            <a:off x="3391525"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46" name="Google Shape;346;p14"/>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7" name="Google Shape;347;p14"/>
          <p:cNvSpPr txBox="1"/>
          <p:nvPr/>
        </p:nvSpPr>
        <p:spPr>
          <a:xfrm>
            <a:off x="6135175"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348" name="Google Shape;348;p14"/>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9" name="Google Shape;349;p14"/>
          <p:cNvSpPr txBox="1"/>
          <p:nvPr/>
        </p:nvSpPr>
        <p:spPr>
          <a:xfrm>
            <a:off x="7053801"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350" name="Google Shape;350;p14"/>
          <p:cNvSpPr/>
          <p:nvPr/>
        </p:nvSpPr>
        <p:spPr>
          <a:xfrm rot="5400000">
            <a:off x="4801077" y="2199777"/>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1" name="Google Shape;351;p14"/>
          <p:cNvSpPr txBox="1"/>
          <p:nvPr/>
        </p:nvSpPr>
        <p:spPr>
          <a:xfrm>
            <a:off x="4702352" y="2297850"/>
            <a:ext cx="16485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Tomada de decisões</a:t>
            </a:r>
            <a:endParaRPr b="0" i="0" sz="1400" u="none" cap="none" strike="noStrike">
              <a:solidFill>
                <a:srgbClr val="000000"/>
              </a:solidFill>
              <a:latin typeface="Arial"/>
              <a:ea typeface="Arial"/>
              <a:cs typeface="Arial"/>
              <a:sym typeface="Arial"/>
            </a:endParaRPr>
          </a:p>
        </p:txBody>
      </p:sp>
      <p:grpSp>
        <p:nvGrpSpPr>
          <p:cNvPr id="352" name="Google Shape;352;p14"/>
          <p:cNvGrpSpPr/>
          <p:nvPr/>
        </p:nvGrpSpPr>
        <p:grpSpPr>
          <a:xfrm>
            <a:off x="5348792" y="3158678"/>
            <a:ext cx="909257" cy="685984"/>
            <a:chOff x="1001712" y="1679575"/>
            <a:chExt cx="1428751" cy="1077913"/>
          </a:xfrm>
        </p:grpSpPr>
        <p:sp>
          <p:nvSpPr>
            <p:cNvPr id="353" name="Google Shape;353;p14"/>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54" name="Google Shape;354;p14"/>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55" name="Google Shape;355;p14"/>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56" name="Google Shape;356;p14"/>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57" name="Google Shape;357;p14"/>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58" name="Google Shape;358;p14"/>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59" name="Google Shape;359;p14"/>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60" name="Google Shape;360;p14"/>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61" name="Google Shape;361;p14"/>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pic>
        <p:nvPicPr>
          <p:cNvPr id="367" name="Google Shape;367;p15"/>
          <p:cNvPicPr preferRelativeResize="0"/>
          <p:nvPr/>
        </p:nvPicPr>
        <p:blipFill rotWithShape="1">
          <a:blip r:embed="rId3">
            <a:alphaModFix/>
          </a:blip>
          <a:srcRect b="0" l="0" r="0" t="0"/>
          <a:stretch/>
        </p:blipFill>
        <p:spPr>
          <a:xfrm>
            <a:off x="6976594" y="2814753"/>
            <a:ext cx="706755" cy="498883"/>
          </a:xfrm>
          <a:prstGeom prst="rect">
            <a:avLst/>
          </a:prstGeom>
          <a:noFill/>
          <a:ln>
            <a:noFill/>
          </a:ln>
        </p:spPr>
      </p:pic>
      <p:sp>
        <p:nvSpPr>
          <p:cNvPr id="368" name="Google Shape;368;p15"/>
          <p:cNvSpPr/>
          <p:nvPr/>
        </p:nvSpPr>
        <p:spPr>
          <a:xfrm rot="5400000">
            <a:off x="2740875" y="2595933"/>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9" name="Google Shape;369;p15"/>
          <p:cNvSpPr/>
          <p:nvPr/>
        </p:nvSpPr>
        <p:spPr>
          <a:xfrm rot="5400000">
            <a:off x="-1009" y="1042480"/>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0" name="Google Shape;370;p15"/>
          <p:cNvSpPr txBox="1"/>
          <p:nvPr/>
        </p:nvSpPr>
        <p:spPr>
          <a:xfrm>
            <a:off x="420625" y="12464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71" name="Google Shape;371;p15"/>
          <p:cNvSpPr/>
          <p:nvPr/>
        </p:nvSpPr>
        <p:spPr>
          <a:xfrm rot="5400000">
            <a:off x="-1009" y="4176517"/>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2" name="Google Shape;372;p15"/>
          <p:cNvSpPr txBox="1"/>
          <p:nvPr/>
        </p:nvSpPr>
        <p:spPr>
          <a:xfrm>
            <a:off x="420625" y="438050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200"/>
              <a:buFont typeface="Arial"/>
              <a:buNone/>
            </a:pPr>
            <a:r>
              <a:rPr b="0" i="0" lang="pt-BR" sz="12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73" name="Google Shape;373;p15"/>
          <p:cNvSpPr/>
          <p:nvPr/>
        </p:nvSpPr>
        <p:spPr>
          <a:xfrm rot="5400000">
            <a:off x="1821859" y="417491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4" name="Google Shape;374;p15"/>
          <p:cNvSpPr txBox="1"/>
          <p:nvPr/>
        </p:nvSpPr>
        <p:spPr>
          <a:xfrm>
            <a:off x="2243475" y="437890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75" name="Google Shape;375;p15"/>
          <p:cNvSpPr/>
          <p:nvPr/>
        </p:nvSpPr>
        <p:spPr>
          <a:xfrm rot="5400000">
            <a:off x="916536" y="2595934"/>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6" name="Google Shape;376;p15"/>
          <p:cNvSpPr txBox="1"/>
          <p:nvPr/>
        </p:nvSpPr>
        <p:spPr>
          <a:xfrm>
            <a:off x="1338150" y="27999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77" name="Google Shape;377;p15"/>
          <p:cNvSpPr/>
          <p:nvPr/>
        </p:nvSpPr>
        <p:spPr>
          <a:xfrm rot="5400000">
            <a:off x="1821858" y="1042480"/>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8" name="Google Shape;378;p15"/>
          <p:cNvSpPr txBox="1"/>
          <p:nvPr/>
        </p:nvSpPr>
        <p:spPr>
          <a:xfrm>
            <a:off x="2243475" y="12464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chemeClr val="dk1"/>
              </a:solidFill>
              <a:latin typeface="Calibri"/>
              <a:ea typeface="Calibri"/>
              <a:cs typeface="Calibri"/>
              <a:sym typeface="Calibri"/>
            </a:endParaRPr>
          </a:p>
        </p:txBody>
      </p:sp>
      <p:pic>
        <p:nvPicPr>
          <p:cNvPr id="379" name="Google Shape;379;p15"/>
          <p:cNvPicPr preferRelativeResize="0"/>
          <p:nvPr/>
        </p:nvPicPr>
        <p:blipFill rotWithShape="1">
          <a:blip r:embed="rId3">
            <a:alphaModFix/>
          </a:blip>
          <a:srcRect b="0" l="0" r="0" t="0"/>
          <a:stretch/>
        </p:blipFill>
        <p:spPr>
          <a:xfrm>
            <a:off x="5255655" y="2814753"/>
            <a:ext cx="706755" cy="498883"/>
          </a:xfrm>
          <a:prstGeom prst="rect">
            <a:avLst/>
          </a:prstGeom>
          <a:noFill/>
          <a:ln>
            <a:noFill/>
          </a:ln>
        </p:spPr>
      </p:pic>
      <p:sp>
        <p:nvSpPr>
          <p:cNvPr id="380" name="Google Shape;380;p15"/>
          <p:cNvSpPr/>
          <p:nvPr/>
        </p:nvSpPr>
        <p:spPr>
          <a:xfrm rot="5400000">
            <a:off x="4619673" y="2601194"/>
            <a:ext cx="2004740" cy="1743515"/>
          </a:xfrm>
          <a:prstGeom prst="hexagon">
            <a:avLst>
              <a:gd fmla="val 28802" name="adj"/>
              <a:gd fmla="val 115470" name="vf"/>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1" name="Google Shape;381;p15"/>
          <p:cNvSpPr/>
          <p:nvPr/>
        </p:nvSpPr>
        <p:spPr>
          <a:xfrm rot="5400000">
            <a:off x="6451227" y="2601194"/>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2" name="Google Shape;382;p15"/>
          <p:cNvSpPr txBox="1"/>
          <p:nvPr/>
        </p:nvSpPr>
        <p:spPr>
          <a:xfrm>
            <a:off x="6872851" y="28051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600" u="none" cap="none" strike="noStrike">
              <a:solidFill>
                <a:schemeClr val="dk1"/>
              </a:solidFill>
              <a:latin typeface="Calibri"/>
              <a:ea typeface="Calibri"/>
              <a:cs typeface="Calibri"/>
              <a:sym typeface="Calibri"/>
            </a:endParaRPr>
          </a:p>
        </p:txBody>
      </p:sp>
      <p:sp>
        <p:nvSpPr>
          <p:cNvPr id="383" name="Google Shape;383;p15"/>
          <p:cNvSpPr/>
          <p:nvPr/>
        </p:nvSpPr>
        <p:spPr>
          <a:xfrm rot="5400000">
            <a:off x="7347609" y="4181777"/>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4" name="Google Shape;384;p15"/>
          <p:cNvSpPr txBox="1"/>
          <p:nvPr/>
        </p:nvSpPr>
        <p:spPr>
          <a:xfrm>
            <a:off x="7769226" y="43857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85" name="Google Shape;385;p15"/>
          <p:cNvSpPr/>
          <p:nvPr/>
        </p:nvSpPr>
        <p:spPr>
          <a:xfrm rot="5400000">
            <a:off x="5522946" y="4180179"/>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6" name="Google Shape;386;p15"/>
          <p:cNvSpPr txBox="1"/>
          <p:nvPr/>
        </p:nvSpPr>
        <p:spPr>
          <a:xfrm>
            <a:off x="5944550" y="43841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87" name="Google Shape;387;p15"/>
          <p:cNvSpPr/>
          <p:nvPr/>
        </p:nvSpPr>
        <p:spPr>
          <a:xfrm rot="5400000">
            <a:off x="5523356" y="1047741"/>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8" name="Google Shape;388;p15"/>
          <p:cNvSpPr txBox="1"/>
          <p:nvPr/>
        </p:nvSpPr>
        <p:spPr>
          <a:xfrm>
            <a:off x="5944975" y="12517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chemeClr val="dk1"/>
              </a:solidFill>
              <a:latin typeface="Calibri"/>
              <a:ea typeface="Calibri"/>
              <a:cs typeface="Calibri"/>
              <a:sym typeface="Calibri"/>
            </a:endParaRPr>
          </a:p>
        </p:txBody>
      </p:sp>
      <p:sp>
        <p:nvSpPr>
          <p:cNvPr id="389" name="Google Shape;389;p15"/>
          <p:cNvSpPr/>
          <p:nvPr/>
        </p:nvSpPr>
        <p:spPr>
          <a:xfrm rot="5400000">
            <a:off x="8277134" y="2595933"/>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0" name="Google Shape;390;p15"/>
          <p:cNvSpPr txBox="1"/>
          <p:nvPr/>
        </p:nvSpPr>
        <p:spPr>
          <a:xfrm>
            <a:off x="8698751" y="27999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600" u="none" cap="none" strike="noStrike">
              <a:solidFill>
                <a:schemeClr val="dk1"/>
              </a:solidFill>
              <a:latin typeface="Calibri"/>
              <a:ea typeface="Calibri"/>
              <a:cs typeface="Calibri"/>
              <a:sym typeface="Calibri"/>
            </a:endParaRPr>
          </a:p>
        </p:txBody>
      </p:sp>
      <p:sp>
        <p:nvSpPr>
          <p:cNvPr id="391" name="Google Shape;391;p15"/>
          <p:cNvSpPr/>
          <p:nvPr/>
        </p:nvSpPr>
        <p:spPr>
          <a:xfrm rot="5400000">
            <a:off x="7347609" y="1041775"/>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2" name="Google Shape;392;p15"/>
          <p:cNvSpPr txBox="1"/>
          <p:nvPr/>
        </p:nvSpPr>
        <p:spPr>
          <a:xfrm>
            <a:off x="7769226" y="12457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93" name="Google Shape;393;p15"/>
          <p:cNvSpPr/>
          <p:nvPr/>
        </p:nvSpPr>
        <p:spPr>
          <a:xfrm rot="5400000">
            <a:off x="9184868" y="1041776"/>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4" name="Google Shape;394;p15"/>
          <p:cNvSpPr txBox="1"/>
          <p:nvPr/>
        </p:nvSpPr>
        <p:spPr>
          <a:xfrm>
            <a:off x="9606476" y="12457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95" name="Google Shape;395;p15"/>
          <p:cNvSpPr/>
          <p:nvPr/>
        </p:nvSpPr>
        <p:spPr>
          <a:xfrm rot="5400000">
            <a:off x="10099907" y="2592960"/>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6" name="Google Shape;396;p15"/>
          <p:cNvSpPr txBox="1"/>
          <p:nvPr/>
        </p:nvSpPr>
        <p:spPr>
          <a:xfrm>
            <a:off x="10521526" y="27969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97" name="Google Shape;397;p15"/>
          <p:cNvSpPr/>
          <p:nvPr/>
        </p:nvSpPr>
        <p:spPr>
          <a:xfrm rot="5400000">
            <a:off x="9170381" y="4181778"/>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8" name="Google Shape;398;p15"/>
          <p:cNvSpPr txBox="1"/>
          <p:nvPr/>
        </p:nvSpPr>
        <p:spPr>
          <a:xfrm>
            <a:off x="9592001" y="43857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grpSp>
        <p:nvGrpSpPr>
          <p:cNvPr id="399" name="Google Shape;399;p15"/>
          <p:cNvGrpSpPr/>
          <p:nvPr/>
        </p:nvGrpSpPr>
        <p:grpSpPr>
          <a:xfrm rot="5400000">
            <a:off x="4551052" y="3330282"/>
            <a:ext cx="310008" cy="310008"/>
            <a:chOff x="5608915" y="627534"/>
            <a:chExt cx="501448" cy="501448"/>
          </a:xfrm>
        </p:grpSpPr>
        <p:sp>
          <p:nvSpPr>
            <p:cNvPr id="400" name="Google Shape;400;p15"/>
            <p:cNvSpPr/>
            <p:nvPr/>
          </p:nvSpPr>
          <p:spPr>
            <a:xfrm>
              <a:off x="5608915" y="627534"/>
              <a:ext cx="501448" cy="501448"/>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chemeClr val="lt1"/>
                </a:solidFill>
                <a:latin typeface="Calibri"/>
                <a:ea typeface="Calibri"/>
                <a:cs typeface="Calibri"/>
                <a:sym typeface="Calibri"/>
              </a:endParaRPr>
            </a:p>
          </p:txBody>
        </p:sp>
        <p:sp>
          <p:nvSpPr>
            <p:cNvPr id="401" name="Google Shape;401;p15"/>
            <p:cNvSpPr/>
            <p:nvPr/>
          </p:nvSpPr>
          <p:spPr>
            <a:xfrm>
              <a:off x="5707118" y="743068"/>
              <a:ext cx="305042" cy="226367"/>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chemeClr val="lt1"/>
                </a:solidFill>
                <a:latin typeface="Calibri"/>
                <a:ea typeface="Calibri"/>
                <a:cs typeface="Calibri"/>
                <a:sym typeface="Calibri"/>
              </a:endParaRPr>
            </a:p>
          </p:txBody>
        </p:sp>
      </p:grpSp>
      <p:sp>
        <p:nvSpPr>
          <p:cNvPr id="402" name="Google Shape;402;p15"/>
          <p:cNvSpPr txBox="1"/>
          <p:nvPr/>
        </p:nvSpPr>
        <p:spPr>
          <a:xfrm>
            <a:off x="3086245" y="3354759"/>
            <a:ext cx="1161600" cy="939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000000"/>
                </a:solidFill>
                <a:latin typeface="Calibri"/>
                <a:ea typeface="Calibri"/>
                <a:cs typeface="Calibri"/>
                <a:sym typeface="Calibri"/>
              </a:rPr>
              <a:t>Acesso</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pt-BR" sz="1300" u="none" cap="none" strike="noStrike">
                <a:solidFill>
                  <a:srgbClr val="000000"/>
                </a:solidFill>
                <a:latin typeface="Calibri"/>
                <a:ea typeface="Calibri"/>
                <a:cs typeface="Calibri"/>
                <a:sym typeface="Calibri"/>
              </a:rPr>
              <a:t>% com acesso às instalações  </a:t>
            </a:r>
            <a:endParaRPr b="0" i="0" sz="1400" u="none" cap="none" strike="noStrike">
              <a:solidFill>
                <a:srgbClr val="000000"/>
              </a:solidFill>
              <a:latin typeface="Arial"/>
              <a:ea typeface="Arial"/>
              <a:cs typeface="Arial"/>
              <a:sym typeface="Arial"/>
            </a:endParaRPr>
          </a:p>
        </p:txBody>
      </p:sp>
      <p:sp>
        <p:nvSpPr>
          <p:cNvPr id="403" name="Google Shape;403;p15"/>
          <p:cNvSpPr/>
          <p:nvPr/>
        </p:nvSpPr>
        <p:spPr>
          <a:xfrm>
            <a:off x="3394745" y="2719383"/>
            <a:ext cx="544600" cy="584371"/>
          </a:xfrm>
          <a:custGeom>
            <a:rect b="b" l="l" r="r" t="t"/>
            <a:pathLst>
              <a:path extrusionOk="0" h="567" w="527">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04" name="Google Shape;404;p15"/>
          <p:cNvSpPr txBox="1"/>
          <p:nvPr/>
        </p:nvSpPr>
        <p:spPr>
          <a:xfrm>
            <a:off x="4965043" y="3345501"/>
            <a:ext cx="1161600" cy="834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Exposição</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pt-BR" sz="1300" u="none" cap="none" strike="noStrike">
                <a:solidFill>
                  <a:srgbClr val="FFFFFF"/>
                </a:solidFill>
                <a:latin typeface="Calibri"/>
                <a:ea typeface="Calibri"/>
                <a:cs typeface="Calibri"/>
                <a:sym typeface="Calibri"/>
              </a:rPr>
              <a:t>% de quem ouviu ou viu mensagens</a:t>
            </a:r>
            <a:endParaRPr b="0" i="0" sz="1400" u="none" cap="none" strike="noStrike">
              <a:solidFill>
                <a:srgbClr val="000000"/>
              </a:solidFill>
              <a:latin typeface="Arial"/>
              <a:ea typeface="Arial"/>
              <a:cs typeface="Arial"/>
              <a:sym typeface="Arial"/>
            </a:endParaRPr>
          </a:p>
        </p:txBody>
      </p:sp>
      <p:pic>
        <p:nvPicPr>
          <p:cNvPr id="405" name="Google Shape;405;p15"/>
          <p:cNvPicPr preferRelativeResize="0"/>
          <p:nvPr/>
        </p:nvPicPr>
        <p:blipFill rotWithShape="1">
          <a:blip r:embed="rId3">
            <a:alphaModFix/>
          </a:blip>
          <a:srcRect b="0" l="0" r="0" t="0"/>
          <a:stretch/>
        </p:blipFill>
        <p:spPr>
          <a:xfrm>
            <a:off x="5192465" y="2762128"/>
            <a:ext cx="706756" cy="498882"/>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99"/>
                                        </p:tgtEl>
                                        <p:attrNameLst>
                                          <p:attrName>style.visibility</p:attrName>
                                        </p:attrNameLst>
                                      </p:cBhvr>
                                      <p:to>
                                        <p:strVal val="visible"/>
                                      </p:to>
                                    </p:set>
                                    <p:animEffect filter="fade" transition="in">
                                      <p:cBhvr>
                                        <p:cTn dur="200"/>
                                        <p:tgtEl>
                                          <p:spTgt spid="39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9" name="Shape 409"/>
        <p:cNvGrpSpPr/>
        <p:nvPr/>
      </p:nvGrpSpPr>
      <p:grpSpPr>
        <a:xfrm>
          <a:off x="0" y="0"/>
          <a:ext cx="0" cy="0"/>
          <a:chOff x="0" y="0"/>
          <a:chExt cx="0" cy="0"/>
        </a:xfrm>
      </p:grpSpPr>
      <p:pic>
        <p:nvPicPr>
          <p:cNvPr id="410" name="Google Shape;410;p16"/>
          <p:cNvPicPr preferRelativeResize="0"/>
          <p:nvPr/>
        </p:nvPicPr>
        <p:blipFill rotWithShape="1">
          <a:blip r:embed="rId3">
            <a:alphaModFix/>
          </a:blip>
          <a:srcRect b="0" l="0" r="0" t="0"/>
          <a:stretch/>
        </p:blipFill>
        <p:spPr>
          <a:xfrm>
            <a:off x="5234875" y="2676208"/>
            <a:ext cx="706755" cy="498883"/>
          </a:xfrm>
          <a:prstGeom prst="rect">
            <a:avLst/>
          </a:prstGeom>
          <a:noFill/>
          <a:ln>
            <a:noFill/>
          </a:ln>
        </p:spPr>
      </p:pic>
      <p:sp>
        <p:nvSpPr>
          <p:cNvPr id="411" name="Google Shape;411;p16"/>
          <p:cNvSpPr/>
          <p:nvPr/>
        </p:nvSpPr>
        <p:spPr>
          <a:xfrm rot="5400000">
            <a:off x="2765611" y="2457388"/>
            <a:ext cx="2004740" cy="1743515"/>
          </a:xfrm>
          <a:prstGeom prst="hexagon">
            <a:avLst>
              <a:gd fmla="val 28802" name="adj"/>
              <a:gd fmla="val 115470" name="vf"/>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2" name="Google Shape;412;p16"/>
          <p:cNvSpPr/>
          <p:nvPr/>
        </p:nvSpPr>
        <p:spPr>
          <a:xfrm rot="5400000">
            <a:off x="13337" y="903935"/>
            <a:ext cx="2004740" cy="1743515"/>
          </a:xfrm>
          <a:prstGeom prst="hexagon">
            <a:avLst>
              <a:gd fmla="val 28802" name="adj"/>
              <a:gd fmla="val 115470" name="vf"/>
            </a:avLst>
          </a:prstGeom>
          <a:no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3" name="Google Shape;413;p16"/>
          <p:cNvSpPr txBox="1"/>
          <p:nvPr/>
        </p:nvSpPr>
        <p:spPr>
          <a:xfrm>
            <a:off x="434950" y="11079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14" name="Google Shape;414;p16"/>
          <p:cNvSpPr/>
          <p:nvPr/>
        </p:nvSpPr>
        <p:spPr>
          <a:xfrm rot="5400000">
            <a:off x="13337" y="4037972"/>
            <a:ext cx="2004740" cy="1743515"/>
          </a:xfrm>
          <a:prstGeom prst="hexagon">
            <a:avLst>
              <a:gd fmla="val 28802" name="adj"/>
              <a:gd fmla="val 115470" name="vf"/>
            </a:avLst>
          </a:prstGeom>
          <a:no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5" name="Google Shape;415;p16"/>
          <p:cNvSpPr txBox="1"/>
          <p:nvPr/>
        </p:nvSpPr>
        <p:spPr>
          <a:xfrm>
            <a:off x="434950" y="42419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200"/>
              <a:buFont typeface="Arial"/>
              <a:buNone/>
            </a:pPr>
            <a:r>
              <a:rPr b="0" i="0" lang="pt-BR" sz="12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16" name="Google Shape;416;p16"/>
          <p:cNvSpPr/>
          <p:nvPr/>
        </p:nvSpPr>
        <p:spPr>
          <a:xfrm rot="5400000">
            <a:off x="1846595" y="4036373"/>
            <a:ext cx="2004740" cy="1743515"/>
          </a:xfrm>
          <a:prstGeom prst="hexagon">
            <a:avLst>
              <a:gd fmla="val 28802" name="adj"/>
              <a:gd fmla="val 115470" name="vf"/>
            </a:avLst>
          </a:prstGeom>
          <a:no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7" name="Google Shape;417;p16"/>
          <p:cNvSpPr txBox="1"/>
          <p:nvPr/>
        </p:nvSpPr>
        <p:spPr>
          <a:xfrm>
            <a:off x="2268200" y="42403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highlight>
                  <a:srgbClr val="000000"/>
                </a:highlight>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18" name="Google Shape;418;p16"/>
          <p:cNvSpPr/>
          <p:nvPr/>
        </p:nvSpPr>
        <p:spPr>
          <a:xfrm rot="5400000">
            <a:off x="941272" y="2457389"/>
            <a:ext cx="2004740" cy="1743515"/>
          </a:xfrm>
          <a:prstGeom prst="hexagon">
            <a:avLst>
              <a:gd fmla="val 28802" name="adj"/>
              <a:gd fmla="val 115470" name="vf"/>
            </a:avLst>
          </a:prstGeom>
          <a:no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9" name="Google Shape;419;p16"/>
          <p:cNvSpPr txBox="1"/>
          <p:nvPr/>
        </p:nvSpPr>
        <p:spPr>
          <a:xfrm>
            <a:off x="1362875" y="26613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20" name="Google Shape;420;p16"/>
          <p:cNvSpPr/>
          <p:nvPr/>
        </p:nvSpPr>
        <p:spPr>
          <a:xfrm rot="5400000">
            <a:off x="1846594" y="903935"/>
            <a:ext cx="2004740" cy="1743515"/>
          </a:xfrm>
          <a:prstGeom prst="hexagon">
            <a:avLst>
              <a:gd fmla="val 28802" name="adj"/>
              <a:gd fmla="val 115470" name="vf"/>
            </a:avLst>
          </a:prstGeom>
          <a:no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1" name="Google Shape;421;p16"/>
          <p:cNvSpPr txBox="1"/>
          <p:nvPr/>
        </p:nvSpPr>
        <p:spPr>
          <a:xfrm>
            <a:off x="2268200" y="11079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chemeClr val="dk1"/>
              </a:solidFill>
              <a:latin typeface="Calibri"/>
              <a:ea typeface="Calibri"/>
              <a:cs typeface="Calibri"/>
              <a:sym typeface="Calibri"/>
            </a:endParaRPr>
          </a:p>
        </p:txBody>
      </p:sp>
      <p:sp>
        <p:nvSpPr>
          <p:cNvPr id="422" name="Google Shape;422;p16"/>
          <p:cNvSpPr/>
          <p:nvPr/>
        </p:nvSpPr>
        <p:spPr>
          <a:xfrm rot="5400000">
            <a:off x="4598893" y="2462649"/>
            <a:ext cx="2004740" cy="1743515"/>
          </a:xfrm>
          <a:prstGeom prst="hexagon">
            <a:avLst>
              <a:gd fmla="val 28802" name="adj"/>
              <a:gd fmla="val 115470" name="vf"/>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3" name="Google Shape;423;p16"/>
          <p:cNvSpPr/>
          <p:nvPr/>
        </p:nvSpPr>
        <p:spPr>
          <a:xfrm rot="5400000">
            <a:off x="7375816" y="4043232"/>
            <a:ext cx="2004740" cy="1743515"/>
          </a:xfrm>
          <a:prstGeom prst="hexagon">
            <a:avLst>
              <a:gd fmla="val 28802" name="adj"/>
              <a:gd fmla="val 115470" name="vf"/>
            </a:avLst>
          </a:prstGeom>
          <a:noFill/>
          <a:ln cap="flat" cmpd="sng" w="12700">
            <a:solidFill>
              <a:schemeClr val="accent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4" name="Google Shape;424;p16"/>
          <p:cNvSpPr txBox="1"/>
          <p:nvPr/>
        </p:nvSpPr>
        <p:spPr>
          <a:xfrm>
            <a:off x="7797426" y="42472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highlight>
                  <a:srgbClr val="000000"/>
                </a:highlight>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25" name="Google Shape;425;p16"/>
          <p:cNvSpPr/>
          <p:nvPr/>
        </p:nvSpPr>
        <p:spPr>
          <a:xfrm rot="5400000">
            <a:off x="5551477" y="4041633"/>
            <a:ext cx="2004740" cy="1743515"/>
          </a:xfrm>
          <a:prstGeom prst="hexagon">
            <a:avLst>
              <a:gd fmla="val 28802" name="adj"/>
              <a:gd fmla="val 115470" name="vf"/>
            </a:avLst>
          </a:prstGeom>
          <a:noFill/>
          <a:ln cap="flat" cmpd="sng" w="12700">
            <a:solidFill>
              <a:schemeClr val="accent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6" name="Google Shape;426;p16"/>
          <p:cNvSpPr txBox="1"/>
          <p:nvPr/>
        </p:nvSpPr>
        <p:spPr>
          <a:xfrm>
            <a:off x="5973100" y="42456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highlight>
                  <a:srgbClr val="000000"/>
                </a:highlight>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27" name="Google Shape;427;p16"/>
          <p:cNvSpPr/>
          <p:nvPr/>
        </p:nvSpPr>
        <p:spPr>
          <a:xfrm rot="5400000">
            <a:off x="5551476" y="909195"/>
            <a:ext cx="2004740" cy="1743515"/>
          </a:xfrm>
          <a:prstGeom prst="hexagon">
            <a:avLst>
              <a:gd fmla="val 28802" name="adj"/>
              <a:gd fmla="val 115470" name="vf"/>
            </a:avLst>
          </a:prstGeom>
          <a:noFill/>
          <a:ln cap="flat" cmpd="sng" w="12700">
            <a:solidFill>
              <a:schemeClr val="accent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8" name="Google Shape;428;p16"/>
          <p:cNvSpPr txBox="1"/>
          <p:nvPr/>
        </p:nvSpPr>
        <p:spPr>
          <a:xfrm>
            <a:off x="5973100" y="11131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29" name="Google Shape;429;p16"/>
          <p:cNvSpPr/>
          <p:nvPr/>
        </p:nvSpPr>
        <p:spPr>
          <a:xfrm rot="5400000">
            <a:off x="7375816" y="903230"/>
            <a:ext cx="2004740" cy="1743515"/>
          </a:xfrm>
          <a:prstGeom prst="hexagon">
            <a:avLst>
              <a:gd fmla="val 28802" name="adj"/>
              <a:gd fmla="val 115470" name="vf"/>
            </a:avLst>
          </a:prstGeom>
          <a:noFill/>
          <a:ln cap="flat" cmpd="sng" w="12700">
            <a:solidFill>
              <a:schemeClr val="accent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0" name="Google Shape;430;p16"/>
          <p:cNvSpPr txBox="1"/>
          <p:nvPr/>
        </p:nvSpPr>
        <p:spPr>
          <a:xfrm>
            <a:off x="7797426" y="11072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31" name="Google Shape;431;p16"/>
          <p:cNvSpPr/>
          <p:nvPr/>
        </p:nvSpPr>
        <p:spPr>
          <a:xfrm rot="5400000">
            <a:off x="9213075" y="903231"/>
            <a:ext cx="2004740" cy="1743515"/>
          </a:xfrm>
          <a:prstGeom prst="hexagon">
            <a:avLst>
              <a:gd fmla="val 28802" name="adj"/>
              <a:gd fmla="val 115470" name="vf"/>
            </a:avLst>
          </a:prstGeom>
          <a:noFill/>
          <a:ln cap="flat" cmpd="sng" w="12700">
            <a:solidFill>
              <a:schemeClr val="accent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2" name="Google Shape;432;p16"/>
          <p:cNvSpPr txBox="1"/>
          <p:nvPr/>
        </p:nvSpPr>
        <p:spPr>
          <a:xfrm>
            <a:off x="9634701" y="11072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33" name="Google Shape;433;p16"/>
          <p:cNvSpPr/>
          <p:nvPr/>
        </p:nvSpPr>
        <p:spPr>
          <a:xfrm rot="5400000">
            <a:off x="10128114" y="2454415"/>
            <a:ext cx="2004740" cy="1743515"/>
          </a:xfrm>
          <a:prstGeom prst="hexagon">
            <a:avLst>
              <a:gd fmla="val 28802" name="adj"/>
              <a:gd fmla="val 115470" name="vf"/>
            </a:avLst>
          </a:prstGeom>
          <a:noFill/>
          <a:ln cap="flat" cmpd="sng" w="12700">
            <a:solidFill>
              <a:schemeClr val="accent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4" name="Google Shape;434;p16"/>
          <p:cNvSpPr txBox="1"/>
          <p:nvPr/>
        </p:nvSpPr>
        <p:spPr>
          <a:xfrm>
            <a:off x="10549726" y="265840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35" name="Google Shape;435;p16"/>
          <p:cNvSpPr/>
          <p:nvPr/>
        </p:nvSpPr>
        <p:spPr>
          <a:xfrm rot="5400000">
            <a:off x="9198588" y="4043233"/>
            <a:ext cx="2004740" cy="1743515"/>
          </a:xfrm>
          <a:prstGeom prst="hexagon">
            <a:avLst>
              <a:gd fmla="val 28802" name="adj"/>
              <a:gd fmla="val 115470" name="vf"/>
            </a:avLst>
          </a:prstGeom>
          <a:noFill/>
          <a:ln cap="flat" cmpd="sng" w="12700">
            <a:solidFill>
              <a:schemeClr val="accent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6" name="Google Shape;436;p16"/>
          <p:cNvSpPr txBox="1"/>
          <p:nvPr/>
        </p:nvSpPr>
        <p:spPr>
          <a:xfrm>
            <a:off x="9620201" y="42472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37" name="Google Shape;437;p16"/>
          <p:cNvSpPr/>
          <p:nvPr/>
        </p:nvSpPr>
        <p:spPr>
          <a:xfrm rot="5400000">
            <a:off x="6462358" y="2473198"/>
            <a:ext cx="2004740" cy="1743515"/>
          </a:xfrm>
          <a:prstGeom prst="hexagon">
            <a:avLst>
              <a:gd fmla="val 28802" name="adj"/>
              <a:gd fmla="val 115470" name="vf"/>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8" name="Google Shape;438;p16"/>
          <p:cNvSpPr/>
          <p:nvPr/>
        </p:nvSpPr>
        <p:spPr>
          <a:xfrm rot="5400000">
            <a:off x="8287202" y="2473198"/>
            <a:ext cx="2004740" cy="1743515"/>
          </a:xfrm>
          <a:prstGeom prst="hexagon">
            <a:avLst>
              <a:gd fmla="val 28802" name="adj"/>
              <a:gd fmla="val 115470" name="vf"/>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439" name="Google Shape;439;p16"/>
          <p:cNvGrpSpPr/>
          <p:nvPr/>
        </p:nvGrpSpPr>
        <p:grpSpPr>
          <a:xfrm rot="5400000">
            <a:off x="4530274" y="3278825"/>
            <a:ext cx="310008" cy="310008"/>
            <a:chOff x="5608915" y="627534"/>
            <a:chExt cx="501448" cy="501448"/>
          </a:xfrm>
        </p:grpSpPr>
        <p:sp>
          <p:nvSpPr>
            <p:cNvPr id="440" name="Google Shape;440;p16"/>
            <p:cNvSpPr/>
            <p:nvPr/>
          </p:nvSpPr>
          <p:spPr>
            <a:xfrm>
              <a:off x="5608915" y="627534"/>
              <a:ext cx="501448" cy="501448"/>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chemeClr val="lt1"/>
                </a:solidFill>
                <a:latin typeface="Calibri"/>
                <a:ea typeface="Calibri"/>
                <a:cs typeface="Calibri"/>
                <a:sym typeface="Calibri"/>
              </a:endParaRPr>
            </a:p>
          </p:txBody>
        </p:sp>
        <p:sp>
          <p:nvSpPr>
            <p:cNvPr id="441" name="Google Shape;441;p16"/>
            <p:cNvSpPr/>
            <p:nvPr/>
          </p:nvSpPr>
          <p:spPr>
            <a:xfrm>
              <a:off x="5707118" y="743068"/>
              <a:ext cx="305042" cy="226367"/>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chemeClr val="lt1"/>
                </a:solidFill>
                <a:latin typeface="Calibri"/>
                <a:ea typeface="Calibri"/>
                <a:cs typeface="Calibri"/>
                <a:sym typeface="Calibri"/>
              </a:endParaRPr>
            </a:p>
          </p:txBody>
        </p:sp>
      </p:grpSp>
      <p:sp>
        <p:nvSpPr>
          <p:cNvPr id="442" name="Google Shape;442;p16"/>
          <p:cNvSpPr txBox="1"/>
          <p:nvPr/>
        </p:nvSpPr>
        <p:spPr>
          <a:xfrm>
            <a:off x="3195469" y="33725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500"/>
              <a:buFont typeface="Arial"/>
              <a:buNone/>
            </a:pPr>
            <a:r>
              <a:rPr b="0" i="0" lang="pt-BR" sz="1500" u="none" cap="none" strike="noStrike">
                <a:solidFill>
                  <a:srgbClr val="FFFFFF"/>
                </a:solidFill>
                <a:latin typeface="Calibri"/>
                <a:ea typeface="Calibri"/>
                <a:cs typeface="Calibri"/>
                <a:sym typeface="Calibri"/>
              </a:rPr>
              <a:t>Conhecimento</a:t>
            </a:r>
            <a:endParaRPr b="0" i="0" sz="15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200"/>
              <a:buFont typeface="Arial"/>
              <a:buNone/>
            </a:pPr>
            <a:r>
              <a:rPr b="1" i="0" lang="pt-BR" sz="1200" u="none" cap="none" strike="noStrike">
                <a:solidFill>
                  <a:srgbClr val="FFFFFF"/>
                </a:solidFill>
                <a:latin typeface="Calibri"/>
                <a:ea typeface="Calibri"/>
                <a:cs typeface="Calibri"/>
                <a:sym typeface="Calibri"/>
              </a:rPr>
              <a:t>% que têm conhecimentos corretos</a:t>
            </a:r>
            <a:endParaRPr b="0" i="0" sz="1333" u="none" cap="none" strike="noStrike">
              <a:solidFill>
                <a:srgbClr val="FFFFFF"/>
              </a:solidFill>
              <a:latin typeface="Calibri"/>
              <a:ea typeface="Calibri"/>
              <a:cs typeface="Calibri"/>
              <a:sym typeface="Calibri"/>
            </a:endParaRPr>
          </a:p>
        </p:txBody>
      </p:sp>
      <p:sp>
        <p:nvSpPr>
          <p:cNvPr id="443" name="Google Shape;443;p16"/>
          <p:cNvSpPr txBox="1"/>
          <p:nvPr/>
        </p:nvSpPr>
        <p:spPr>
          <a:xfrm>
            <a:off x="5028750" y="33725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Atitudes</a:t>
            </a:r>
            <a:endParaRPr b="0" i="0" sz="1400" u="none" cap="none" strike="noStrike">
              <a:solidFill>
                <a:srgbClr val="000000"/>
              </a:solidFill>
              <a:latin typeface="Arial"/>
              <a:ea typeface="Arial"/>
              <a:cs typeface="Arial"/>
              <a:sym typeface="Arial"/>
            </a:endParaRPr>
          </a:p>
        </p:txBody>
      </p:sp>
      <p:grpSp>
        <p:nvGrpSpPr>
          <p:cNvPr id="444" name="Google Shape;444;p16"/>
          <p:cNvGrpSpPr/>
          <p:nvPr/>
        </p:nvGrpSpPr>
        <p:grpSpPr>
          <a:xfrm>
            <a:off x="3572773" y="2669795"/>
            <a:ext cx="390416" cy="644073"/>
            <a:chOff x="6531329" y="2691707"/>
            <a:chExt cx="444716" cy="733318"/>
          </a:xfrm>
        </p:grpSpPr>
        <p:sp>
          <p:nvSpPr>
            <p:cNvPr id="445" name="Google Shape;445;p16"/>
            <p:cNvSpPr/>
            <p:nvPr/>
          </p:nvSpPr>
          <p:spPr>
            <a:xfrm>
              <a:off x="6652002" y="3283678"/>
              <a:ext cx="203371" cy="52742"/>
            </a:xfrm>
            <a:custGeom>
              <a:rect b="b" l="l" r="r" t="t"/>
              <a:pathLst>
                <a:path extrusionOk="0" h="52" w="204">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446" name="Google Shape;446;p16"/>
            <p:cNvSpPr/>
            <p:nvPr/>
          </p:nvSpPr>
          <p:spPr>
            <a:xfrm>
              <a:off x="6652002" y="3336419"/>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447" name="Google Shape;447;p16"/>
            <p:cNvSpPr/>
            <p:nvPr/>
          </p:nvSpPr>
          <p:spPr>
            <a:xfrm>
              <a:off x="6687866" y="3390427"/>
              <a:ext cx="131643" cy="34598"/>
            </a:xfrm>
            <a:custGeom>
              <a:rect b="b" l="l" r="r" t="t"/>
              <a:pathLst>
                <a:path extrusionOk="0" h="35" w="132">
                  <a:moveTo>
                    <a:pt x="0" y="0"/>
                  </a:moveTo>
                  <a:cubicBezTo>
                    <a:pt x="0" y="19"/>
                    <a:pt x="29" y="35"/>
                    <a:pt x="66" y="35"/>
                  </a:cubicBezTo>
                  <a:cubicBezTo>
                    <a:pt x="102" y="35"/>
                    <a:pt x="132" y="19"/>
                    <a:pt x="132" y="0"/>
                  </a:cubicBezTo>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448" name="Google Shape;448;p16"/>
            <p:cNvSpPr/>
            <p:nvPr/>
          </p:nvSpPr>
          <p:spPr>
            <a:xfrm>
              <a:off x="6531329" y="2691707"/>
              <a:ext cx="444716" cy="537964"/>
            </a:xfrm>
            <a:custGeom>
              <a:rect b="b" l="l" r="r" t="t"/>
              <a:pathLst>
                <a:path extrusionOk="0" h="540" w="446">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449" name="Google Shape;449;p16"/>
            <p:cNvSpPr/>
            <p:nvPr/>
          </p:nvSpPr>
          <p:spPr>
            <a:xfrm>
              <a:off x="6652002" y="3229670"/>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grpSp>
      <p:grpSp>
        <p:nvGrpSpPr>
          <p:cNvPr id="450" name="Google Shape;450;p16"/>
          <p:cNvGrpSpPr/>
          <p:nvPr/>
        </p:nvGrpSpPr>
        <p:grpSpPr>
          <a:xfrm>
            <a:off x="5146634" y="2648839"/>
            <a:ext cx="909257" cy="685984"/>
            <a:chOff x="1001712" y="1679575"/>
            <a:chExt cx="1428751" cy="1077913"/>
          </a:xfrm>
        </p:grpSpPr>
        <p:sp>
          <p:nvSpPr>
            <p:cNvPr id="451" name="Google Shape;451;p16"/>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52" name="Google Shape;452;p16"/>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53" name="Google Shape;453;p16"/>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54" name="Google Shape;454;p16"/>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55" name="Google Shape;455;p16"/>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56" name="Google Shape;456;p16"/>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57" name="Google Shape;457;p16"/>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58" name="Google Shape;458;p16"/>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59" name="Google Shape;459;p16"/>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
        <p:nvSpPr>
          <p:cNvPr id="460" name="Google Shape;460;p16"/>
          <p:cNvSpPr txBox="1"/>
          <p:nvPr/>
        </p:nvSpPr>
        <p:spPr>
          <a:xfrm>
            <a:off x="6892215" y="33725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Eficácia</a:t>
            </a:r>
            <a:endParaRPr b="0" i="0" sz="1400" u="none" cap="none" strike="noStrike">
              <a:solidFill>
                <a:srgbClr val="000000"/>
              </a:solidFill>
              <a:latin typeface="Arial"/>
              <a:ea typeface="Arial"/>
              <a:cs typeface="Arial"/>
              <a:sym typeface="Arial"/>
            </a:endParaRPr>
          </a:p>
        </p:txBody>
      </p:sp>
      <p:sp>
        <p:nvSpPr>
          <p:cNvPr id="461" name="Google Shape;461;p16"/>
          <p:cNvSpPr txBox="1"/>
          <p:nvPr/>
        </p:nvSpPr>
        <p:spPr>
          <a:xfrm>
            <a:off x="8717060" y="33725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Normas sociais</a:t>
            </a:r>
            <a:endParaRPr b="0" i="0" sz="1400" u="none" cap="none" strike="noStrike">
              <a:solidFill>
                <a:srgbClr val="000000"/>
              </a:solidFill>
              <a:latin typeface="Arial"/>
              <a:ea typeface="Arial"/>
              <a:cs typeface="Arial"/>
              <a:sym typeface="Arial"/>
            </a:endParaRPr>
          </a:p>
        </p:txBody>
      </p:sp>
      <p:grpSp>
        <p:nvGrpSpPr>
          <p:cNvPr id="462" name="Google Shape;462;p16"/>
          <p:cNvGrpSpPr/>
          <p:nvPr/>
        </p:nvGrpSpPr>
        <p:grpSpPr>
          <a:xfrm>
            <a:off x="7010099" y="2648839"/>
            <a:ext cx="909257" cy="685984"/>
            <a:chOff x="1001712" y="1679575"/>
            <a:chExt cx="1428751" cy="1077913"/>
          </a:xfrm>
        </p:grpSpPr>
        <p:sp>
          <p:nvSpPr>
            <p:cNvPr id="463" name="Google Shape;463;p16"/>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64" name="Google Shape;464;p16"/>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65" name="Google Shape;465;p16"/>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66" name="Google Shape;466;p16"/>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67" name="Google Shape;467;p16"/>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68" name="Google Shape;468;p16"/>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69" name="Google Shape;469;p16"/>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70" name="Google Shape;470;p16"/>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71" name="Google Shape;471;p16"/>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grpSp>
        <p:nvGrpSpPr>
          <p:cNvPr id="472" name="Google Shape;472;p16"/>
          <p:cNvGrpSpPr/>
          <p:nvPr/>
        </p:nvGrpSpPr>
        <p:grpSpPr>
          <a:xfrm>
            <a:off x="8834944" y="2648839"/>
            <a:ext cx="909257" cy="685984"/>
            <a:chOff x="1001712" y="1679575"/>
            <a:chExt cx="1428751" cy="1077913"/>
          </a:xfrm>
        </p:grpSpPr>
        <p:sp>
          <p:nvSpPr>
            <p:cNvPr id="473" name="Google Shape;473;p16"/>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74" name="Google Shape;474;p16"/>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75" name="Google Shape;475;p16"/>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76" name="Google Shape;476;p16"/>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77" name="Google Shape;477;p16"/>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78" name="Google Shape;478;p16"/>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79" name="Google Shape;479;p16"/>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80" name="Google Shape;480;p16"/>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81" name="Google Shape;481;p16"/>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39"/>
                                        </p:tgtEl>
                                        <p:attrNameLst>
                                          <p:attrName>style.visibility</p:attrName>
                                        </p:attrNameLst>
                                      </p:cBhvr>
                                      <p:to>
                                        <p:strVal val="visible"/>
                                      </p:to>
                                    </p:set>
                                    <p:animEffect filter="fade" transition="in">
                                      <p:cBhvr>
                                        <p:cTn dur="200"/>
                                        <p:tgtEl>
                                          <p:spTgt spid="4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6" name="Shape 486"/>
        <p:cNvGrpSpPr/>
        <p:nvPr/>
      </p:nvGrpSpPr>
      <p:grpSpPr>
        <a:xfrm>
          <a:off x="0" y="0"/>
          <a:ext cx="0" cy="0"/>
          <a:chOff x="0" y="0"/>
          <a:chExt cx="0" cy="0"/>
        </a:xfrm>
      </p:grpSpPr>
      <p:sp>
        <p:nvSpPr>
          <p:cNvPr id="487" name="Google Shape;487;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Exemplo: Costa do Marfim</a:t>
            </a:r>
            <a:endParaRPr/>
          </a:p>
        </p:txBody>
      </p:sp>
      <p:sp>
        <p:nvSpPr>
          <p:cNvPr id="488" name="Google Shape;488;p17"/>
          <p:cNvSpPr/>
          <p:nvPr/>
        </p:nvSpPr>
        <p:spPr>
          <a:xfrm rot="5400000">
            <a:off x="3981371" y="337563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489" name="Google Shape;489;p17"/>
          <p:cNvSpPr txBox="1"/>
          <p:nvPr/>
        </p:nvSpPr>
        <p:spPr>
          <a:xfrm>
            <a:off x="4402914" y="4203843"/>
            <a:ext cx="1161600" cy="939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33"/>
              <a:buFont typeface="Calibri"/>
              <a:buNone/>
            </a:pPr>
            <a:r>
              <a:rPr b="0" i="0" lang="pt-BR" sz="2100" u="none" cap="none" strike="noStrike">
                <a:solidFill>
                  <a:srgbClr val="000000"/>
                </a:solidFill>
                <a:latin typeface="Calibri"/>
                <a:ea typeface="Calibri"/>
                <a:cs typeface="Calibri"/>
                <a:sym typeface="Calibri"/>
              </a:rPr>
              <a:t>Acesso</a:t>
            </a:r>
            <a:endParaRPr b="0" i="0" sz="18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333"/>
              <a:buFont typeface="Calibri"/>
              <a:buNone/>
            </a:pPr>
            <a:r>
              <a:rPr b="0" i="0" lang="pt-BR" sz="1300" u="none" cap="none" strike="noStrike">
                <a:solidFill>
                  <a:srgbClr val="000000"/>
                </a:solidFill>
                <a:latin typeface="Calibri"/>
                <a:ea typeface="Calibri"/>
                <a:cs typeface="Calibri"/>
                <a:sym typeface="Calibri"/>
              </a:rPr>
              <a:t>% com acesso a Cuidados Pré-Natais </a:t>
            </a:r>
            <a:endParaRPr b="0" i="0" sz="1800" u="none" cap="none" strike="noStrike">
              <a:solidFill>
                <a:schemeClr val="dk1"/>
              </a:solidFill>
              <a:latin typeface="Calibri"/>
              <a:ea typeface="Calibri"/>
              <a:cs typeface="Calibri"/>
              <a:sym typeface="Calibri"/>
            </a:endParaRPr>
          </a:p>
        </p:txBody>
      </p:sp>
      <p:sp>
        <p:nvSpPr>
          <p:cNvPr id="490" name="Google Shape;490;p17"/>
          <p:cNvSpPr/>
          <p:nvPr/>
        </p:nvSpPr>
        <p:spPr>
          <a:xfrm>
            <a:off x="4711413" y="3568467"/>
            <a:ext cx="544600" cy="584371"/>
          </a:xfrm>
          <a:custGeom>
            <a:rect b="b" l="l" r="r" t="t"/>
            <a:pathLst>
              <a:path extrusionOk="0" h="567" w="527">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91" name="Google Shape;491;p17"/>
          <p:cNvSpPr/>
          <p:nvPr/>
        </p:nvSpPr>
        <p:spPr>
          <a:xfrm rot="5400000">
            <a:off x="1239794" y="1822182"/>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492" name="Google Shape;492;p17"/>
          <p:cNvSpPr/>
          <p:nvPr/>
        </p:nvSpPr>
        <p:spPr>
          <a:xfrm rot="5400000">
            <a:off x="1239794" y="4956218"/>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493" name="Google Shape;493;p17"/>
          <p:cNvSpPr/>
          <p:nvPr/>
        </p:nvSpPr>
        <p:spPr>
          <a:xfrm rot="5400000">
            <a:off x="3062355" y="4954618"/>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494" name="Google Shape;494;p17"/>
          <p:cNvSpPr/>
          <p:nvPr/>
        </p:nvSpPr>
        <p:spPr>
          <a:xfrm rot="5400000">
            <a:off x="2157033" y="3375635"/>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495" name="Google Shape;495;p17"/>
          <p:cNvSpPr/>
          <p:nvPr/>
        </p:nvSpPr>
        <p:spPr>
          <a:xfrm rot="5400000">
            <a:off x="3062355" y="1822181"/>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496" name="Google Shape;496;p17"/>
          <p:cNvSpPr txBox="1"/>
          <p:nvPr/>
        </p:nvSpPr>
        <p:spPr>
          <a:xfrm>
            <a:off x="3483855" y="2084531"/>
            <a:ext cx="1161600" cy="10665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Compareceu a alguns Cuidados Pré-Natais</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A5A5A5"/>
              </a:buClr>
              <a:buSzPts val="1400"/>
              <a:buFont typeface="Calibri"/>
              <a:buNone/>
            </a:pPr>
            <a:r>
              <a:rPr b="0" i="0" lang="pt-BR" sz="1400" u="none" cap="none" strike="noStrike">
                <a:solidFill>
                  <a:srgbClr val="A5A5A5"/>
                </a:solidFill>
                <a:latin typeface="Calibri"/>
                <a:ea typeface="Calibri"/>
                <a:cs typeface="Calibri"/>
                <a:sym typeface="Calibri"/>
              </a:rPr>
              <a:t>85,5%</a:t>
            </a:r>
            <a:endParaRPr b="0" i="0" sz="1400" u="none" cap="none" strike="noStrike">
              <a:solidFill>
                <a:srgbClr val="A5A5A5"/>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000" u="none" cap="none" strike="noStrike">
                <a:solidFill>
                  <a:srgbClr val="000000"/>
                </a:solidFill>
                <a:latin typeface="Calibri"/>
                <a:ea typeface="Calibri"/>
                <a:cs typeface="Calibri"/>
                <a:sym typeface="Calibri"/>
              </a:rPr>
              <a:t>foi a pelo menos 2 consultas de Cuidados Pré-Natais</a:t>
            </a:r>
            <a:endParaRPr b="0" i="0" sz="1000" u="none" cap="none" strike="noStrike">
              <a:solidFill>
                <a:schemeClr val="dk1"/>
              </a:solidFill>
              <a:latin typeface="Calibri"/>
              <a:ea typeface="Calibri"/>
              <a:cs typeface="Calibri"/>
              <a:sym typeface="Calibri"/>
            </a:endParaRPr>
          </a:p>
        </p:txBody>
      </p:sp>
      <p:sp>
        <p:nvSpPr>
          <p:cNvPr id="497" name="Google Shape;497;p17"/>
          <p:cNvSpPr txBox="1"/>
          <p:nvPr/>
        </p:nvSpPr>
        <p:spPr>
          <a:xfrm>
            <a:off x="2427023" y="3656135"/>
            <a:ext cx="1464600" cy="1182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Foi às consultas recomendadas de Cuidados Pré-Natais</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A5A5A5"/>
              </a:buClr>
              <a:buSzPts val="1400"/>
              <a:buFont typeface="Calibri"/>
              <a:buNone/>
            </a:pPr>
            <a:r>
              <a:rPr b="0" i="0" lang="pt-BR" sz="1400" u="none" cap="none" strike="noStrike">
                <a:solidFill>
                  <a:srgbClr val="A5A5A5"/>
                </a:solidFill>
                <a:latin typeface="Calibri"/>
                <a:ea typeface="Calibri"/>
                <a:cs typeface="Calibri"/>
                <a:sym typeface="Calibri"/>
              </a:rPr>
              <a:t>75,6%</a:t>
            </a:r>
            <a:endParaRPr b="0" i="0" sz="1400" u="none" cap="none" strike="noStrike">
              <a:solidFill>
                <a:srgbClr val="A5A5A5"/>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000" u="none" cap="none" strike="noStrike">
                <a:solidFill>
                  <a:srgbClr val="000000"/>
                </a:solidFill>
                <a:latin typeface="Calibri"/>
                <a:ea typeface="Calibri"/>
                <a:cs typeface="Calibri"/>
                <a:sym typeface="Calibri"/>
              </a:rPr>
              <a:t>assistiu a mais de 4 consultas de Cuidados Pré-Natais</a:t>
            </a:r>
            <a:endParaRPr b="0" i="0" sz="1000" u="none" cap="none" strike="noStrike">
              <a:solidFill>
                <a:schemeClr val="dk1"/>
              </a:solidFill>
              <a:latin typeface="Calibri"/>
              <a:ea typeface="Calibri"/>
              <a:cs typeface="Calibri"/>
              <a:sym typeface="Calibri"/>
            </a:endParaRPr>
          </a:p>
        </p:txBody>
      </p:sp>
      <p:sp>
        <p:nvSpPr>
          <p:cNvPr id="498" name="Google Shape;498;p17"/>
          <p:cNvSpPr txBox="1"/>
          <p:nvPr/>
        </p:nvSpPr>
        <p:spPr>
          <a:xfrm>
            <a:off x="1661294" y="2053482"/>
            <a:ext cx="1161600" cy="12810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Calibri"/>
              <a:buNone/>
            </a:pPr>
            <a:r>
              <a:rPr b="0" i="0" lang="pt-BR" sz="1400" u="none" cap="none" strike="noStrike">
                <a:solidFill>
                  <a:srgbClr val="000000"/>
                </a:solidFill>
                <a:latin typeface="Calibri"/>
                <a:ea typeface="Calibri"/>
                <a:cs typeface="Calibri"/>
                <a:sym typeface="Calibri"/>
              </a:rPr>
              <a:t>Distância</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A5A5A5"/>
              </a:buClr>
              <a:buSzPts val="1400"/>
              <a:buFont typeface="Calibri"/>
              <a:buNone/>
            </a:pPr>
            <a:r>
              <a:rPr b="0" i="0" lang="pt-BR" sz="1400" u="none" cap="none" strike="noStrike">
                <a:solidFill>
                  <a:srgbClr val="A5A5A5"/>
                </a:solidFill>
                <a:latin typeface="Calibri"/>
                <a:ea typeface="Calibri"/>
                <a:cs typeface="Calibri"/>
                <a:sym typeface="Calibri"/>
              </a:rPr>
              <a:t>3%</a:t>
            </a:r>
            <a:endParaRPr b="0" i="0" sz="1400" u="none" cap="none" strike="noStrike">
              <a:solidFill>
                <a:srgbClr val="A5A5A5"/>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mora a mais de 15 km da unidade de saúde</a:t>
            </a:r>
            <a:endParaRPr b="0" i="0" sz="1400" u="none" cap="none" strike="noStrike">
              <a:solidFill>
                <a:schemeClr val="dk1"/>
              </a:solidFill>
              <a:latin typeface="Calibri"/>
              <a:ea typeface="Calibri"/>
              <a:cs typeface="Calibri"/>
              <a:sym typeface="Calibri"/>
            </a:endParaRPr>
          </a:p>
        </p:txBody>
      </p:sp>
      <p:sp>
        <p:nvSpPr>
          <p:cNvPr id="499" name="Google Shape;499;p17"/>
          <p:cNvSpPr txBox="1"/>
          <p:nvPr/>
        </p:nvSpPr>
        <p:spPr>
          <a:xfrm>
            <a:off x="3332355" y="5185918"/>
            <a:ext cx="1464600" cy="12810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Provisões</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000" u="none" cap="none" strike="noStrike">
                <a:solidFill>
                  <a:srgbClr val="000000"/>
                </a:solidFill>
                <a:latin typeface="Calibri"/>
                <a:ea typeface="Calibri"/>
                <a:cs typeface="Calibri"/>
                <a:sym typeface="Calibri"/>
              </a:rPr>
              <a:t>As instalações têm em stock medicamentos de Tratamento Preventivo Intermitente da Malária, bem como copos limpos e água potável</a:t>
            </a:r>
            <a:endParaRPr b="0" i="0" sz="1000" u="none" cap="none" strike="noStrike">
              <a:solidFill>
                <a:schemeClr val="dk1"/>
              </a:solidFill>
              <a:latin typeface="Calibri"/>
              <a:ea typeface="Calibri"/>
              <a:cs typeface="Calibri"/>
              <a:sym typeface="Calibri"/>
            </a:endParaRPr>
          </a:p>
        </p:txBody>
      </p:sp>
      <p:sp>
        <p:nvSpPr>
          <p:cNvPr id="500" name="Google Shape;500;p17"/>
          <p:cNvSpPr txBox="1"/>
          <p:nvPr/>
        </p:nvSpPr>
        <p:spPr>
          <a:xfrm>
            <a:off x="1568894" y="5236418"/>
            <a:ext cx="13464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Auto-eficácia</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A5A5A5"/>
              </a:buClr>
              <a:buSzPts val="1400"/>
              <a:buFont typeface="Calibri"/>
              <a:buNone/>
            </a:pPr>
            <a:r>
              <a:rPr b="0" i="0" lang="pt-BR" sz="1400" u="none" cap="none" strike="noStrike">
                <a:solidFill>
                  <a:srgbClr val="A5A5A5"/>
                </a:solidFill>
                <a:latin typeface="Calibri"/>
                <a:ea typeface="Calibri"/>
                <a:cs typeface="Calibri"/>
                <a:sym typeface="Calibri"/>
              </a:rPr>
              <a:t>95,6%</a:t>
            </a:r>
            <a:endParaRPr b="0" i="0" sz="1400" u="none" cap="none" strike="noStrike">
              <a:solidFill>
                <a:srgbClr val="A5A5A5"/>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000" u="none" cap="none" strike="noStrike">
                <a:solidFill>
                  <a:srgbClr val="000000"/>
                </a:solidFill>
                <a:latin typeface="Calibri"/>
                <a:ea typeface="Calibri"/>
                <a:cs typeface="Calibri"/>
                <a:sym typeface="Calibri"/>
              </a:rPr>
              <a:t>acreditam que podem ir a pelo menos quatro consultas de Cuidados Pré-Natais ao estabelecimento de saúde</a:t>
            </a:r>
            <a:endParaRPr b="0" i="0" sz="1000" u="none" cap="none" strike="noStrike">
              <a:solidFill>
                <a:schemeClr val="dk1"/>
              </a:solidFill>
              <a:latin typeface="Calibri"/>
              <a:ea typeface="Calibri"/>
              <a:cs typeface="Calibri"/>
              <a:sym typeface="Calibri"/>
            </a:endParaRPr>
          </a:p>
        </p:txBody>
      </p:sp>
      <p:pic>
        <p:nvPicPr>
          <p:cNvPr id="501" name="Google Shape;501;p17"/>
          <p:cNvPicPr preferRelativeResize="0"/>
          <p:nvPr/>
        </p:nvPicPr>
        <p:blipFill rotWithShape="1">
          <a:blip r:embed="rId3">
            <a:alphaModFix/>
          </a:blip>
          <a:srcRect b="0" l="0" r="0" t="0"/>
          <a:stretch/>
        </p:blipFill>
        <p:spPr>
          <a:xfrm>
            <a:off x="6450608" y="3594566"/>
            <a:ext cx="706756" cy="498882"/>
          </a:xfrm>
          <a:prstGeom prst="rect">
            <a:avLst/>
          </a:prstGeom>
          <a:noFill/>
          <a:ln>
            <a:noFill/>
          </a:ln>
        </p:spPr>
      </p:pic>
      <p:sp>
        <p:nvSpPr>
          <p:cNvPr id="502" name="Google Shape;502;p17"/>
          <p:cNvSpPr/>
          <p:nvPr/>
        </p:nvSpPr>
        <p:spPr>
          <a:xfrm rot="5400000">
            <a:off x="5814653" y="3380895"/>
            <a:ext cx="2004600" cy="1743600"/>
          </a:xfrm>
          <a:prstGeom prst="hexagon">
            <a:avLst>
              <a:gd fmla="val 28802" name="adj"/>
              <a:gd fmla="val 115470" name="vf"/>
            </a:avLst>
          </a:prstGeom>
          <a:solidFill>
            <a:srgbClr val="4472C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03" name="Google Shape;503;p17"/>
          <p:cNvSpPr txBox="1"/>
          <p:nvPr/>
        </p:nvSpPr>
        <p:spPr>
          <a:xfrm>
            <a:off x="6236196" y="4194585"/>
            <a:ext cx="1161600" cy="834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FFFFFF"/>
              </a:buClr>
              <a:buSzPts val="2133"/>
              <a:buFont typeface="Calibri"/>
              <a:buNone/>
            </a:pPr>
            <a:r>
              <a:rPr b="0" i="0" lang="pt-BR" sz="2100" u="none" cap="none" strike="noStrike">
                <a:solidFill>
                  <a:srgbClr val="FFFFFF"/>
                </a:solidFill>
                <a:latin typeface="Calibri"/>
                <a:ea typeface="Calibri"/>
                <a:cs typeface="Calibri"/>
                <a:sym typeface="Calibri"/>
              </a:rPr>
              <a:t>Exposição</a:t>
            </a:r>
            <a:endParaRPr b="0" i="0" sz="18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FFFFFF"/>
              </a:buClr>
              <a:buSzPts val="1333"/>
              <a:buFont typeface="Calibri"/>
              <a:buNone/>
            </a:pPr>
            <a:r>
              <a:rPr b="0" i="0" lang="pt-BR" sz="1300" u="none" cap="none" strike="noStrike">
                <a:solidFill>
                  <a:srgbClr val="FFFFFF"/>
                </a:solidFill>
                <a:latin typeface="Calibri"/>
                <a:ea typeface="Calibri"/>
                <a:cs typeface="Calibri"/>
                <a:sym typeface="Calibri"/>
              </a:rPr>
              <a:t>% de quem ouviu ou viu mensagens</a:t>
            </a:r>
            <a:endParaRPr b="0" i="0" sz="1800" u="none" cap="none" strike="noStrike">
              <a:solidFill>
                <a:schemeClr val="dk1"/>
              </a:solidFill>
              <a:latin typeface="Calibri"/>
              <a:ea typeface="Calibri"/>
              <a:cs typeface="Calibri"/>
              <a:sym typeface="Calibri"/>
            </a:endParaRPr>
          </a:p>
        </p:txBody>
      </p:sp>
      <p:sp>
        <p:nvSpPr>
          <p:cNvPr id="504" name="Google Shape;504;p17"/>
          <p:cNvSpPr/>
          <p:nvPr/>
        </p:nvSpPr>
        <p:spPr>
          <a:xfrm rot="5400000">
            <a:off x="7646207" y="3380895"/>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05" name="Google Shape;505;p17"/>
          <p:cNvSpPr txBox="1"/>
          <p:nvPr/>
        </p:nvSpPr>
        <p:spPr>
          <a:xfrm>
            <a:off x="8067750" y="3612195"/>
            <a:ext cx="1161600" cy="12810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Calibri"/>
              <a:buNone/>
            </a:pPr>
            <a:r>
              <a:rPr b="0" i="0" lang="pt-BR" sz="1400" u="none" cap="none" strike="noStrike">
                <a:solidFill>
                  <a:srgbClr val="000000"/>
                </a:solidFill>
                <a:latin typeface="Calibri"/>
                <a:ea typeface="Calibri"/>
                <a:cs typeface="Calibri"/>
                <a:sym typeface="Calibri"/>
              </a:rPr>
              <a:t>Televisão</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4472C4"/>
              </a:buClr>
              <a:buSzPts val="1400"/>
              <a:buFont typeface="Calibri"/>
              <a:buNone/>
            </a:pPr>
            <a:r>
              <a:rPr b="0" i="0" lang="pt-BR" sz="1400" u="none" cap="none" strike="noStrike">
                <a:solidFill>
                  <a:srgbClr val="4472C4"/>
                </a:solidFill>
                <a:latin typeface="Calibri"/>
                <a:ea typeface="Calibri"/>
                <a:cs typeface="Calibri"/>
                <a:sym typeface="Calibri"/>
              </a:rPr>
              <a:t>65,8%</a:t>
            </a:r>
            <a:endParaRPr b="0" i="0" sz="1400" u="none" cap="none" strike="noStrike">
              <a:solidFill>
                <a:srgbClr val="4472C4"/>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mencionou a televisão como fonte de mensagens sobre a malária</a:t>
            </a:r>
            <a:endParaRPr b="0" i="0" sz="1400" u="none" cap="none" strike="noStrike">
              <a:solidFill>
                <a:schemeClr val="dk1"/>
              </a:solidFill>
              <a:latin typeface="Calibri"/>
              <a:ea typeface="Calibri"/>
              <a:cs typeface="Calibri"/>
              <a:sym typeface="Calibri"/>
            </a:endParaRPr>
          </a:p>
        </p:txBody>
      </p:sp>
      <p:sp>
        <p:nvSpPr>
          <p:cNvPr id="506" name="Google Shape;506;p17"/>
          <p:cNvSpPr/>
          <p:nvPr/>
        </p:nvSpPr>
        <p:spPr>
          <a:xfrm rot="5400000">
            <a:off x="6730115" y="4961477"/>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07" name="Google Shape;507;p17"/>
          <p:cNvSpPr txBox="1"/>
          <p:nvPr/>
        </p:nvSpPr>
        <p:spPr>
          <a:xfrm>
            <a:off x="6977508" y="5300027"/>
            <a:ext cx="1509900" cy="10665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Calibri"/>
              <a:buNone/>
            </a:pPr>
            <a:r>
              <a:rPr b="0" i="0" lang="pt-BR" sz="1400" u="none" cap="none" strike="noStrike">
                <a:solidFill>
                  <a:srgbClr val="000000"/>
                </a:solidFill>
                <a:latin typeface="Calibri"/>
                <a:ea typeface="Calibri"/>
                <a:cs typeface="Calibri"/>
                <a:sym typeface="Calibri"/>
              </a:rPr>
              <a:t>Profissional de saúde</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4472C4"/>
              </a:buClr>
              <a:buSzPts val="1400"/>
              <a:buFont typeface="Calibri"/>
              <a:buNone/>
            </a:pPr>
            <a:r>
              <a:rPr b="0" i="0" lang="pt-BR" sz="1400" u="none" cap="none" strike="noStrike">
                <a:solidFill>
                  <a:srgbClr val="4472C4"/>
                </a:solidFill>
                <a:latin typeface="Calibri"/>
                <a:ea typeface="Calibri"/>
                <a:cs typeface="Calibri"/>
                <a:sym typeface="Calibri"/>
              </a:rPr>
              <a:t>4,6%</a:t>
            </a:r>
            <a:endParaRPr b="0" i="0" sz="1400" u="none" cap="none" strike="noStrike">
              <a:solidFill>
                <a:srgbClr val="4472C4"/>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000" u="none" cap="none" strike="noStrike">
                <a:solidFill>
                  <a:srgbClr val="000000"/>
                </a:solidFill>
                <a:latin typeface="Calibri"/>
                <a:ea typeface="Calibri"/>
                <a:cs typeface="Calibri"/>
                <a:sym typeface="Calibri"/>
              </a:rPr>
              <a:t>mencionaram os profissionais de saúde como fonte de mensagens sobre a malária</a:t>
            </a:r>
            <a:endParaRPr b="0" i="0" sz="1000" u="none" cap="none" strike="noStrike">
              <a:solidFill>
                <a:schemeClr val="dk1"/>
              </a:solidFill>
              <a:latin typeface="Calibri"/>
              <a:ea typeface="Calibri"/>
              <a:cs typeface="Calibri"/>
              <a:sym typeface="Calibri"/>
            </a:endParaRPr>
          </a:p>
        </p:txBody>
      </p:sp>
      <p:sp>
        <p:nvSpPr>
          <p:cNvPr id="508" name="Google Shape;508;p17"/>
          <p:cNvSpPr/>
          <p:nvPr/>
        </p:nvSpPr>
        <p:spPr>
          <a:xfrm rot="5400000">
            <a:off x="6718336" y="1827441"/>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09" name="Google Shape;509;p17"/>
          <p:cNvSpPr txBox="1"/>
          <p:nvPr/>
        </p:nvSpPr>
        <p:spPr>
          <a:xfrm>
            <a:off x="7139879" y="2058741"/>
            <a:ext cx="1161600" cy="12810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Calibri"/>
              <a:buNone/>
            </a:pPr>
            <a:r>
              <a:rPr b="0" i="0" lang="pt-BR" sz="1400" u="none" cap="none" strike="noStrike">
                <a:solidFill>
                  <a:srgbClr val="000000"/>
                </a:solidFill>
                <a:latin typeface="Calibri"/>
                <a:ea typeface="Calibri"/>
                <a:cs typeface="Calibri"/>
                <a:sym typeface="Calibri"/>
              </a:rPr>
              <a:t>Rádio</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4472C4"/>
              </a:buClr>
              <a:buSzPts val="1400"/>
              <a:buFont typeface="Calibri"/>
              <a:buNone/>
            </a:pPr>
            <a:r>
              <a:rPr b="0" i="0" lang="pt-BR" sz="1400" u="none" cap="none" strike="noStrike">
                <a:solidFill>
                  <a:srgbClr val="4472C4"/>
                </a:solidFill>
                <a:latin typeface="Calibri"/>
                <a:ea typeface="Calibri"/>
                <a:cs typeface="Calibri"/>
                <a:sym typeface="Calibri"/>
              </a:rPr>
              <a:t>21,7%</a:t>
            </a:r>
            <a:endParaRPr b="0" i="0" sz="1400" u="none" cap="none" strike="noStrike">
              <a:solidFill>
                <a:srgbClr val="4472C4"/>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mencionaram a rádio como fonte de mensagens sobre a malária</a:t>
            </a:r>
            <a:endParaRPr b="0" i="0" sz="1400" u="none" cap="none" strike="noStrike">
              <a:solidFill>
                <a:schemeClr val="dk1"/>
              </a:solidFill>
              <a:latin typeface="Calibri"/>
              <a:ea typeface="Calibri"/>
              <a:cs typeface="Calibri"/>
              <a:sym typeface="Calibri"/>
            </a:endParaRPr>
          </a:p>
        </p:txBody>
      </p:sp>
      <p:pic>
        <p:nvPicPr>
          <p:cNvPr id="510" name="Google Shape;510;p17"/>
          <p:cNvPicPr preferRelativeResize="0"/>
          <p:nvPr/>
        </p:nvPicPr>
        <p:blipFill rotWithShape="1">
          <a:blip r:embed="rId3">
            <a:alphaModFix/>
          </a:blip>
          <a:srcRect b="0" l="0" r="0" t="0"/>
          <a:stretch/>
        </p:blipFill>
        <p:spPr>
          <a:xfrm>
            <a:off x="6463618" y="3611212"/>
            <a:ext cx="706756" cy="498882"/>
          </a:xfrm>
          <a:prstGeom prst="rect">
            <a:avLst/>
          </a:prstGeom>
          <a:noFill/>
          <a:ln>
            <a:noFill/>
          </a:ln>
        </p:spPr>
      </p:pic>
      <p:sp>
        <p:nvSpPr>
          <p:cNvPr id="511" name="Google Shape;511;p17"/>
          <p:cNvSpPr/>
          <p:nvPr/>
        </p:nvSpPr>
        <p:spPr>
          <a:xfrm rot="5400000">
            <a:off x="8590372" y="4959501"/>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12" name="Google Shape;512;p17"/>
          <p:cNvSpPr txBox="1"/>
          <p:nvPr/>
        </p:nvSpPr>
        <p:spPr>
          <a:xfrm>
            <a:off x="8884415" y="5163501"/>
            <a:ext cx="1416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Calibri"/>
              <a:buNone/>
            </a:pPr>
            <a:r>
              <a:rPr b="0" i="0" lang="pt-BR" sz="1400" u="none" cap="none" strike="noStrike">
                <a:solidFill>
                  <a:srgbClr val="000000"/>
                </a:solidFill>
                <a:latin typeface="Calibri"/>
                <a:ea typeface="Calibri"/>
                <a:cs typeface="Calibri"/>
                <a:sym typeface="Calibri"/>
              </a:rPr>
              <a:t>Impressos</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4472C4"/>
              </a:buClr>
              <a:buSzPts val="1400"/>
              <a:buFont typeface="Calibri"/>
              <a:buNone/>
            </a:pPr>
            <a:r>
              <a:rPr b="0" i="0" lang="pt-BR" sz="1400" u="none" cap="none" strike="noStrike">
                <a:solidFill>
                  <a:srgbClr val="4472C4"/>
                </a:solidFill>
                <a:latin typeface="Calibri"/>
                <a:ea typeface="Calibri"/>
                <a:cs typeface="Calibri"/>
                <a:sym typeface="Calibri"/>
              </a:rPr>
              <a:t>5,9%</a:t>
            </a:r>
            <a:endParaRPr b="0" i="0" sz="1400" u="none" cap="none" strike="noStrike">
              <a:solidFill>
                <a:srgbClr val="4472C4"/>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mencionaram outdoors e cartazes como fonte de mensagens sobre a malária</a:t>
            </a:r>
            <a:endParaRPr b="0" i="0" sz="1400" u="none" cap="none" strike="noStrike">
              <a:solidFill>
                <a:schemeClr val="dk1"/>
              </a:solidFill>
              <a:latin typeface="Calibri"/>
              <a:ea typeface="Calibri"/>
              <a:cs typeface="Calibri"/>
              <a:sym typeface="Calibri"/>
            </a:endParaRPr>
          </a:p>
        </p:txBody>
      </p:sp>
      <p:sp>
        <p:nvSpPr>
          <p:cNvPr id="513" name="Google Shape;513;p17"/>
          <p:cNvSpPr/>
          <p:nvPr/>
        </p:nvSpPr>
        <p:spPr>
          <a:xfrm rot="5400000">
            <a:off x="8534721" y="1821477"/>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14" name="Google Shape;514;p17"/>
          <p:cNvSpPr txBox="1"/>
          <p:nvPr/>
        </p:nvSpPr>
        <p:spPr>
          <a:xfrm>
            <a:off x="8782113" y="2025477"/>
            <a:ext cx="15099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Calibri"/>
              <a:buNone/>
            </a:pPr>
            <a:r>
              <a:rPr b="0" i="0" lang="pt-BR" sz="1400" u="none" cap="none" strike="noStrike">
                <a:solidFill>
                  <a:srgbClr val="000000"/>
                </a:solidFill>
                <a:latin typeface="Calibri"/>
                <a:ea typeface="Calibri"/>
                <a:cs typeface="Calibri"/>
                <a:sym typeface="Calibri"/>
              </a:rPr>
              <a:t>Família e Amigos</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4472C4"/>
              </a:buClr>
              <a:buSzPts val="1400"/>
              <a:buFont typeface="Calibri"/>
              <a:buNone/>
            </a:pPr>
            <a:r>
              <a:rPr b="0" i="0" lang="pt-BR" sz="1400" u="none" cap="none" strike="noStrike">
                <a:solidFill>
                  <a:srgbClr val="4472C4"/>
                </a:solidFill>
                <a:latin typeface="Calibri"/>
                <a:ea typeface="Calibri"/>
                <a:cs typeface="Calibri"/>
                <a:sym typeface="Calibri"/>
              </a:rPr>
              <a:t>6,3%</a:t>
            </a:r>
            <a:endParaRPr b="0" i="0" sz="1400" u="none" cap="none" strike="noStrike">
              <a:solidFill>
                <a:srgbClr val="4472C4"/>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mencionaram amigos e familiares como fonte de mensagens sobre a malária</a:t>
            </a:r>
            <a:endParaRPr b="0" i="0" sz="1400" u="none" cap="none" strike="noStrike">
              <a:solidFill>
                <a:schemeClr val="dk1"/>
              </a:solidFill>
              <a:latin typeface="Calibri"/>
              <a:ea typeface="Calibri"/>
              <a:cs typeface="Calibri"/>
              <a:sym typeface="Calibri"/>
            </a:endParaRPr>
          </a:p>
        </p:txBody>
      </p:sp>
      <p:grpSp>
        <p:nvGrpSpPr>
          <p:cNvPr id="515" name="Google Shape;515;p17"/>
          <p:cNvGrpSpPr/>
          <p:nvPr/>
        </p:nvGrpSpPr>
        <p:grpSpPr>
          <a:xfrm rot="5400000">
            <a:off x="5746125" y="4109951"/>
            <a:ext cx="309904" cy="309904"/>
            <a:chOff x="5608915" y="627534"/>
            <a:chExt cx="501300" cy="501300"/>
          </a:xfrm>
        </p:grpSpPr>
        <p:sp>
          <p:nvSpPr>
            <p:cNvPr id="516" name="Google Shape;516;p17"/>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Calibri"/>
                <a:buNone/>
              </a:pPr>
              <a:r>
                <a:t/>
              </a:r>
              <a:endParaRPr b="1" i="0" sz="3200" u="none" cap="none" strike="noStrike">
                <a:solidFill>
                  <a:srgbClr val="FFFFFF"/>
                </a:solidFill>
                <a:latin typeface="Calibri"/>
                <a:ea typeface="Calibri"/>
                <a:cs typeface="Calibri"/>
                <a:sym typeface="Calibri"/>
              </a:endParaRPr>
            </a:p>
          </p:txBody>
        </p:sp>
        <p:sp>
          <p:nvSpPr>
            <p:cNvPr id="517" name="Google Shape;517;p17"/>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Calibri"/>
                <a:buNone/>
              </a:pPr>
              <a:r>
                <a:t/>
              </a:r>
              <a:endParaRPr b="1" i="0" sz="3200" u="none" cap="none" strike="noStrike">
                <a:solidFill>
                  <a:srgbClr val="FFFFFF"/>
                </a:solidFill>
                <a:latin typeface="Calibri"/>
                <a:ea typeface="Calibri"/>
                <a:cs typeface="Calibri"/>
                <a:sym typeface="Calibri"/>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2" name="Shape 522"/>
        <p:cNvGrpSpPr/>
        <p:nvPr/>
      </p:nvGrpSpPr>
      <p:grpSpPr>
        <a:xfrm>
          <a:off x="0" y="0"/>
          <a:ext cx="0" cy="0"/>
          <a:chOff x="0" y="0"/>
          <a:chExt cx="0" cy="0"/>
        </a:xfrm>
      </p:grpSpPr>
      <p:sp>
        <p:nvSpPr>
          <p:cNvPr id="523" name="Google Shape;523;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Exemplo: Costa do Marfim</a:t>
            </a:r>
            <a:endParaRPr/>
          </a:p>
        </p:txBody>
      </p:sp>
      <p:pic>
        <p:nvPicPr>
          <p:cNvPr id="524" name="Google Shape;524;p18"/>
          <p:cNvPicPr preferRelativeResize="0"/>
          <p:nvPr/>
        </p:nvPicPr>
        <p:blipFill rotWithShape="1">
          <a:blip r:embed="rId3">
            <a:alphaModFix/>
          </a:blip>
          <a:srcRect b="0" l="0" r="0" t="0"/>
          <a:stretch/>
        </p:blipFill>
        <p:spPr>
          <a:xfrm>
            <a:off x="5283862" y="3414951"/>
            <a:ext cx="706756" cy="498882"/>
          </a:xfrm>
          <a:prstGeom prst="rect">
            <a:avLst/>
          </a:prstGeom>
          <a:noFill/>
          <a:ln>
            <a:noFill/>
          </a:ln>
        </p:spPr>
      </p:pic>
      <p:sp>
        <p:nvSpPr>
          <p:cNvPr id="525" name="Google Shape;525;p18"/>
          <p:cNvSpPr/>
          <p:nvPr/>
        </p:nvSpPr>
        <p:spPr>
          <a:xfrm rot="5400000">
            <a:off x="2814626" y="3196018"/>
            <a:ext cx="2004600" cy="1743600"/>
          </a:xfrm>
          <a:prstGeom prst="hexagon">
            <a:avLst>
              <a:gd fmla="val 28802" name="adj"/>
              <a:gd fmla="val 115470" name="vf"/>
            </a:avLst>
          </a:prstGeom>
          <a:solidFill>
            <a:srgbClr val="ED7D3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26" name="Google Shape;526;p18"/>
          <p:cNvSpPr txBox="1"/>
          <p:nvPr/>
        </p:nvSpPr>
        <p:spPr>
          <a:xfrm>
            <a:off x="3244456" y="4042021"/>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FFFFFF"/>
              </a:buClr>
              <a:buSzPts val="2000"/>
              <a:buFont typeface="Calibri"/>
              <a:buNone/>
            </a:pPr>
            <a:r>
              <a:rPr b="0" i="0" lang="pt-BR" sz="1200" u="none" cap="none" strike="noStrike">
                <a:solidFill>
                  <a:srgbClr val="FFFFFF"/>
                </a:solidFill>
                <a:latin typeface="Calibri"/>
                <a:ea typeface="Calibri"/>
                <a:cs typeface="Calibri"/>
                <a:sym typeface="Calibri"/>
              </a:rPr>
              <a:t>Conhecimento</a:t>
            </a:r>
            <a:endParaRPr b="0" i="0" sz="12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FFFFFF"/>
              </a:buClr>
              <a:buSzPts val="1200"/>
              <a:buFont typeface="Calibri"/>
              <a:buNone/>
            </a:pPr>
            <a:r>
              <a:rPr b="1" i="0" lang="pt-BR" sz="1200" u="none" cap="none" strike="noStrike">
                <a:solidFill>
                  <a:srgbClr val="FFFFFF"/>
                </a:solidFill>
                <a:latin typeface="Calibri"/>
                <a:ea typeface="Calibri"/>
                <a:cs typeface="Calibri"/>
                <a:sym typeface="Calibri"/>
              </a:rPr>
              <a:t>% que têm conhecimentos corretos</a:t>
            </a:r>
            <a:endParaRPr b="0" i="0" sz="1333" u="none" cap="none" strike="noStrike">
              <a:solidFill>
                <a:srgbClr val="FFFFFF"/>
              </a:solidFill>
              <a:latin typeface="Calibri"/>
              <a:ea typeface="Calibri"/>
              <a:cs typeface="Calibri"/>
              <a:sym typeface="Calibri"/>
            </a:endParaRPr>
          </a:p>
        </p:txBody>
      </p:sp>
      <p:sp>
        <p:nvSpPr>
          <p:cNvPr id="527" name="Google Shape;527;p18"/>
          <p:cNvSpPr/>
          <p:nvPr/>
        </p:nvSpPr>
        <p:spPr>
          <a:xfrm rot="5400000">
            <a:off x="62351" y="4776603"/>
            <a:ext cx="2004600" cy="1743600"/>
          </a:xfrm>
          <a:prstGeom prst="hexagon">
            <a:avLst>
              <a:gd fmla="val 28802" name="adj"/>
              <a:gd fmla="val 115470" name="vf"/>
            </a:avLst>
          </a:prstGeom>
          <a:noFill/>
          <a:ln cap="flat" cmpd="sng" w="12700">
            <a:solidFill>
              <a:srgbClr val="674EA7"/>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28" name="Google Shape;528;p18"/>
          <p:cNvSpPr/>
          <p:nvPr/>
        </p:nvSpPr>
        <p:spPr>
          <a:xfrm rot="5400000">
            <a:off x="1895610" y="4775003"/>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29" name="Google Shape;529;p18"/>
          <p:cNvSpPr/>
          <p:nvPr/>
        </p:nvSpPr>
        <p:spPr>
          <a:xfrm rot="5400000">
            <a:off x="990286" y="3196020"/>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30" name="Google Shape;530;p18"/>
          <p:cNvSpPr/>
          <p:nvPr/>
        </p:nvSpPr>
        <p:spPr>
          <a:xfrm rot="5400000">
            <a:off x="1895608" y="1642566"/>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31" name="Google Shape;531;p18"/>
          <p:cNvSpPr/>
          <p:nvPr/>
        </p:nvSpPr>
        <p:spPr>
          <a:xfrm rot="5400000">
            <a:off x="4647907" y="3201280"/>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32" name="Google Shape;532;p18"/>
          <p:cNvSpPr txBox="1"/>
          <p:nvPr/>
        </p:nvSpPr>
        <p:spPr>
          <a:xfrm>
            <a:off x="5077737" y="4042021"/>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FFFFFF"/>
              </a:buClr>
              <a:buSzPts val="2133"/>
              <a:buFont typeface="Calibri"/>
              <a:buNone/>
            </a:pPr>
            <a:r>
              <a:rPr b="0" i="0" lang="pt-BR" sz="2100" u="none" cap="none" strike="noStrike">
                <a:solidFill>
                  <a:srgbClr val="FFFFFF"/>
                </a:solidFill>
                <a:latin typeface="Calibri"/>
                <a:ea typeface="Calibri"/>
                <a:cs typeface="Calibri"/>
                <a:sym typeface="Calibri"/>
              </a:rPr>
              <a:t>Atitudes</a:t>
            </a:r>
            <a:endParaRPr b="0" i="0" sz="1800" u="none" cap="none" strike="noStrike">
              <a:solidFill>
                <a:schemeClr val="dk1"/>
              </a:solidFill>
              <a:latin typeface="Calibri"/>
              <a:ea typeface="Calibri"/>
              <a:cs typeface="Calibri"/>
              <a:sym typeface="Calibri"/>
            </a:endParaRPr>
          </a:p>
        </p:txBody>
      </p:sp>
      <p:sp>
        <p:nvSpPr>
          <p:cNvPr id="533" name="Google Shape;533;p18"/>
          <p:cNvSpPr/>
          <p:nvPr/>
        </p:nvSpPr>
        <p:spPr>
          <a:xfrm rot="5400000">
            <a:off x="7424831" y="4781862"/>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34" name="Google Shape;534;p18"/>
          <p:cNvSpPr/>
          <p:nvPr/>
        </p:nvSpPr>
        <p:spPr>
          <a:xfrm rot="5400000">
            <a:off x="5600492" y="4780264"/>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35" name="Google Shape;535;p18"/>
          <p:cNvSpPr/>
          <p:nvPr/>
        </p:nvSpPr>
        <p:spPr>
          <a:xfrm rot="5400000">
            <a:off x="5600490" y="1647825"/>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36" name="Google Shape;536;p18"/>
          <p:cNvSpPr/>
          <p:nvPr/>
        </p:nvSpPr>
        <p:spPr>
          <a:xfrm rot="5400000">
            <a:off x="7424831" y="1641861"/>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37" name="Google Shape;537;p18"/>
          <p:cNvSpPr/>
          <p:nvPr/>
        </p:nvSpPr>
        <p:spPr>
          <a:xfrm rot="5400000">
            <a:off x="9262089" y="1641862"/>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38" name="Google Shape;538;p18"/>
          <p:cNvSpPr/>
          <p:nvPr/>
        </p:nvSpPr>
        <p:spPr>
          <a:xfrm rot="5400000">
            <a:off x="10177128" y="3193046"/>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39" name="Google Shape;539;p18"/>
          <p:cNvSpPr/>
          <p:nvPr/>
        </p:nvSpPr>
        <p:spPr>
          <a:xfrm rot="5400000">
            <a:off x="9247603" y="4781864"/>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grpSp>
        <p:nvGrpSpPr>
          <p:cNvPr id="540" name="Google Shape;540;p18"/>
          <p:cNvGrpSpPr/>
          <p:nvPr/>
        </p:nvGrpSpPr>
        <p:grpSpPr>
          <a:xfrm>
            <a:off x="3621760" y="3339264"/>
            <a:ext cx="390416" cy="644073"/>
            <a:chOff x="6531329" y="2691707"/>
            <a:chExt cx="444716" cy="733318"/>
          </a:xfrm>
        </p:grpSpPr>
        <p:sp>
          <p:nvSpPr>
            <p:cNvPr id="541" name="Google Shape;541;p18"/>
            <p:cNvSpPr/>
            <p:nvPr/>
          </p:nvSpPr>
          <p:spPr>
            <a:xfrm>
              <a:off x="6652002" y="3283678"/>
              <a:ext cx="203371" cy="52742"/>
            </a:xfrm>
            <a:custGeom>
              <a:rect b="b" l="l" r="r" t="t"/>
              <a:pathLst>
                <a:path extrusionOk="0" h="52" w="204">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2133"/>
                <a:buFont typeface="Calibri"/>
                <a:buNone/>
              </a:pPr>
              <a:r>
                <a:t/>
              </a:r>
              <a:endParaRPr b="0" i="0" sz="2133" u="none" cap="none" strike="noStrike">
                <a:solidFill>
                  <a:srgbClr val="000000"/>
                </a:solidFill>
                <a:latin typeface="Calibri"/>
                <a:ea typeface="Calibri"/>
                <a:cs typeface="Calibri"/>
                <a:sym typeface="Calibri"/>
              </a:endParaRPr>
            </a:p>
          </p:txBody>
        </p:sp>
        <p:sp>
          <p:nvSpPr>
            <p:cNvPr id="542" name="Google Shape;542;p18"/>
            <p:cNvSpPr/>
            <p:nvPr/>
          </p:nvSpPr>
          <p:spPr>
            <a:xfrm>
              <a:off x="6652002" y="3336419"/>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2133"/>
                <a:buFont typeface="Calibri"/>
                <a:buNone/>
              </a:pPr>
              <a:r>
                <a:t/>
              </a:r>
              <a:endParaRPr b="0" i="0" sz="2133" u="none" cap="none" strike="noStrike">
                <a:solidFill>
                  <a:srgbClr val="000000"/>
                </a:solidFill>
                <a:latin typeface="Calibri"/>
                <a:ea typeface="Calibri"/>
                <a:cs typeface="Calibri"/>
                <a:sym typeface="Calibri"/>
              </a:endParaRPr>
            </a:p>
          </p:txBody>
        </p:sp>
        <p:sp>
          <p:nvSpPr>
            <p:cNvPr id="543" name="Google Shape;543;p18"/>
            <p:cNvSpPr/>
            <p:nvPr/>
          </p:nvSpPr>
          <p:spPr>
            <a:xfrm>
              <a:off x="6687866" y="3390427"/>
              <a:ext cx="131643" cy="34598"/>
            </a:xfrm>
            <a:custGeom>
              <a:rect b="b" l="l" r="r" t="t"/>
              <a:pathLst>
                <a:path extrusionOk="0" h="35" w="132">
                  <a:moveTo>
                    <a:pt x="0" y="0"/>
                  </a:moveTo>
                  <a:cubicBezTo>
                    <a:pt x="0" y="19"/>
                    <a:pt x="29" y="35"/>
                    <a:pt x="66" y="35"/>
                  </a:cubicBezTo>
                  <a:cubicBezTo>
                    <a:pt x="102" y="35"/>
                    <a:pt x="132" y="19"/>
                    <a:pt x="132" y="0"/>
                  </a:cubicBezTo>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2133"/>
                <a:buFont typeface="Calibri"/>
                <a:buNone/>
              </a:pPr>
              <a:r>
                <a:t/>
              </a:r>
              <a:endParaRPr b="0" i="0" sz="2133" u="none" cap="none" strike="noStrike">
                <a:solidFill>
                  <a:srgbClr val="000000"/>
                </a:solidFill>
                <a:latin typeface="Calibri"/>
                <a:ea typeface="Calibri"/>
                <a:cs typeface="Calibri"/>
                <a:sym typeface="Calibri"/>
              </a:endParaRPr>
            </a:p>
          </p:txBody>
        </p:sp>
        <p:sp>
          <p:nvSpPr>
            <p:cNvPr id="544" name="Google Shape;544;p18"/>
            <p:cNvSpPr/>
            <p:nvPr/>
          </p:nvSpPr>
          <p:spPr>
            <a:xfrm>
              <a:off x="6531329" y="2691707"/>
              <a:ext cx="444716" cy="537964"/>
            </a:xfrm>
            <a:custGeom>
              <a:rect b="b" l="l" r="r" t="t"/>
              <a:pathLst>
                <a:path extrusionOk="0" h="540" w="446">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2133"/>
                <a:buFont typeface="Calibri"/>
                <a:buNone/>
              </a:pPr>
              <a:r>
                <a:t/>
              </a:r>
              <a:endParaRPr b="0" i="0" sz="2133" u="none" cap="none" strike="noStrike">
                <a:solidFill>
                  <a:srgbClr val="000000"/>
                </a:solidFill>
                <a:latin typeface="Calibri"/>
                <a:ea typeface="Calibri"/>
                <a:cs typeface="Calibri"/>
                <a:sym typeface="Calibri"/>
              </a:endParaRPr>
            </a:p>
          </p:txBody>
        </p:sp>
        <p:sp>
          <p:nvSpPr>
            <p:cNvPr id="545" name="Google Shape;545;p18"/>
            <p:cNvSpPr/>
            <p:nvPr/>
          </p:nvSpPr>
          <p:spPr>
            <a:xfrm>
              <a:off x="6652002" y="3229670"/>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2133"/>
                <a:buFont typeface="Calibri"/>
                <a:buNone/>
              </a:pPr>
              <a:r>
                <a:t/>
              </a:r>
              <a:endParaRPr b="0" i="0" sz="2133" u="none" cap="none" strike="noStrike">
                <a:solidFill>
                  <a:srgbClr val="000000"/>
                </a:solidFill>
                <a:latin typeface="Calibri"/>
                <a:ea typeface="Calibri"/>
                <a:cs typeface="Calibri"/>
                <a:sym typeface="Calibri"/>
              </a:endParaRPr>
            </a:p>
          </p:txBody>
        </p:sp>
      </p:grpSp>
      <p:grpSp>
        <p:nvGrpSpPr>
          <p:cNvPr id="546" name="Google Shape;546;p18"/>
          <p:cNvGrpSpPr/>
          <p:nvPr/>
        </p:nvGrpSpPr>
        <p:grpSpPr>
          <a:xfrm>
            <a:off x="5195621" y="3318308"/>
            <a:ext cx="909257" cy="685984"/>
            <a:chOff x="1001712" y="1679575"/>
            <a:chExt cx="1428751" cy="1077913"/>
          </a:xfrm>
        </p:grpSpPr>
        <p:sp>
          <p:nvSpPr>
            <p:cNvPr id="547" name="Google Shape;547;p18"/>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48" name="Google Shape;548;p18"/>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49" name="Google Shape;549;p18"/>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50" name="Google Shape;550;p18"/>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51" name="Google Shape;551;p18"/>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52" name="Google Shape;552;p18"/>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53" name="Google Shape;553;p18"/>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54" name="Google Shape;554;p18"/>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55" name="Google Shape;555;p18"/>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grpSp>
      <p:sp>
        <p:nvSpPr>
          <p:cNvPr id="556" name="Google Shape;556;p18"/>
          <p:cNvSpPr/>
          <p:nvPr/>
        </p:nvSpPr>
        <p:spPr>
          <a:xfrm rot="5400000">
            <a:off x="6511372" y="3211829"/>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57" name="Google Shape;557;p18"/>
          <p:cNvSpPr txBox="1"/>
          <p:nvPr/>
        </p:nvSpPr>
        <p:spPr>
          <a:xfrm>
            <a:off x="6941202" y="4042021"/>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FFFFFF"/>
              </a:buClr>
              <a:buSzPts val="2133"/>
              <a:buFont typeface="Calibri"/>
              <a:buNone/>
            </a:pPr>
            <a:r>
              <a:rPr b="0" i="0" lang="pt-BR" sz="2100" u="none" cap="none" strike="noStrike">
                <a:solidFill>
                  <a:srgbClr val="FFFFFF"/>
                </a:solidFill>
                <a:latin typeface="Calibri"/>
                <a:ea typeface="Calibri"/>
                <a:cs typeface="Calibri"/>
                <a:sym typeface="Calibri"/>
              </a:rPr>
              <a:t>Eficácia</a:t>
            </a:r>
            <a:endParaRPr b="0" i="0" sz="1800" u="none" cap="none" strike="noStrike">
              <a:solidFill>
                <a:schemeClr val="dk1"/>
              </a:solidFill>
              <a:latin typeface="Calibri"/>
              <a:ea typeface="Calibri"/>
              <a:cs typeface="Calibri"/>
              <a:sym typeface="Calibri"/>
            </a:endParaRPr>
          </a:p>
        </p:txBody>
      </p:sp>
      <p:sp>
        <p:nvSpPr>
          <p:cNvPr id="558" name="Google Shape;558;p18"/>
          <p:cNvSpPr/>
          <p:nvPr/>
        </p:nvSpPr>
        <p:spPr>
          <a:xfrm rot="5400000">
            <a:off x="8336217" y="3211829"/>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59" name="Google Shape;559;p18"/>
          <p:cNvSpPr txBox="1"/>
          <p:nvPr/>
        </p:nvSpPr>
        <p:spPr>
          <a:xfrm>
            <a:off x="8766047" y="4042021"/>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FFFFFF"/>
              </a:buClr>
              <a:buSzPts val="2133"/>
              <a:buFont typeface="Calibri"/>
              <a:buNone/>
            </a:pPr>
            <a:r>
              <a:rPr b="0" i="0" lang="pt-BR" sz="2100" u="none" cap="none" strike="noStrike">
                <a:solidFill>
                  <a:srgbClr val="FFFFFF"/>
                </a:solidFill>
                <a:latin typeface="Calibri"/>
                <a:ea typeface="Calibri"/>
                <a:cs typeface="Calibri"/>
                <a:sym typeface="Calibri"/>
              </a:rPr>
              <a:t>Normas sociais</a:t>
            </a:r>
            <a:endParaRPr b="0" i="0" sz="1800" u="none" cap="none" strike="noStrike">
              <a:solidFill>
                <a:schemeClr val="dk1"/>
              </a:solidFill>
              <a:latin typeface="Calibri"/>
              <a:ea typeface="Calibri"/>
              <a:cs typeface="Calibri"/>
              <a:sym typeface="Calibri"/>
            </a:endParaRPr>
          </a:p>
        </p:txBody>
      </p:sp>
      <p:grpSp>
        <p:nvGrpSpPr>
          <p:cNvPr id="560" name="Google Shape;560;p18"/>
          <p:cNvGrpSpPr/>
          <p:nvPr/>
        </p:nvGrpSpPr>
        <p:grpSpPr>
          <a:xfrm>
            <a:off x="7059086" y="3318308"/>
            <a:ext cx="909257" cy="685984"/>
            <a:chOff x="1001712" y="1679575"/>
            <a:chExt cx="1428751" cy="1077913"/>
          </a:xfrm>
        </p:grpSpPr>
        <p:sp>
          <p:nvSpPr>
            <p:cNvPr id="561" name="Google Shape;561;p18"/>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62" name="Google Shape;562;p18"/>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63" name="Google Shape;563;p18"/>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64" name="Google Shape;564;p18"/>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65" name="Google Shape;565;p18"/>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66" name="Google Shape;566;p18"/>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67" name="Google Shape;567;p18"/>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68" name="Google Shape;568;p18"/>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69" name="Google Shape;569;p18"/>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grpSp>
      <p:grpSp>
        <p:nvGrpSpPr>
          <p:cNvPr id="570" name="Google Shape;570;p18"/>
          <p:cNvGrpSpPr/>
          <p:nvPr/>
        </p:nvGrpSpPr>
        <p:grpSpPr>
          <a:xfrm>
            <a:off x="8883931" y="3318308"/>
            <a:ext cx="909257" cy="685984"/>
            <a:chOff x="1001712" y="1679575"/>
            <a:chExt cx="1428751" cy="1077913"/>
          </a:xfrm>
        </p:grpSpPr>
        <p:sp>
          <p:nvSpPr>
            <p:cNvPr id="571" name="Google Shape;571;p18"/>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72" name="Google Shape;572;p18"/>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73" name="Google Shape;573;p18"/>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74" name="Google Shape;574;p18"/>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75" name="Google Shape;575;p18"/>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76" name="Google Shape;576;p18"/>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77" name="Google Shape;577;p18"/>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78" name="Google Shape;578;p18"/>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79" name="Google Shape;579;p18"/>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grpSp>
      <p:grpSp>
        <p:nvGrpSpPr>
          <p:cNvPr id="580" name="Google Shape;580;p18"/>
          <p:cNvGrpSpPr/>
          <p:nvPr/>
        </p:nvGrpSpPr>
        <p:grpSpPr>
          <a:xfrm rot="5400000">
            <a:off x="4579381" y="4017424"/>
            <a:ext cx="309904" cy="309904"/>
            <a:chOff x="5608915" y="627534"/>
            <a:chExt cx="501300" cy="501300"/>
          </a:xfrm>
        </p:grpSpPr>
        <p:sp>
          <p:nvSpPr>
            <p:cNvPr id="581" name="Google Shape;581;p18"/>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Calibri"/>
                <a:buNone/>
              </a:pPr>
              <a:r>
                <a:t/>
              </a:r>
              <a:endParaRPr b="1" i="0" sz="3200" u="none" cap="none" strike="noStrike">
                <a:solidFill>
                  <a:srgbClr val="FFFFFF"/>
                </a:solidFill>
                <a:latin typeface="Calibri"/>
                <a:ea typeface="Calibri"/>
                <a:cs typeface="Calibri"/>
                <a:sym typeface="Calibri"/>
              </a:endParaRPr>
            </a:p>
          </p:txBody>
        </p:sp>
        <p:sp>
          <p:nvSpPr>
            <p:cNvPr id="582" name="Google Shape;582;p18"/>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Calibri"/>
                <a:buNone/>
              </a:pPr>
              <a:r>
                <a:t/>
              </a:r>
              <a:endParaRPr b="1" i="0" sz="3200" u="none" cap="none" strike="noStrike">
                <a:solidFill>
                  <a:srgbClr val="FFFFFF"/>
                </a:solidFill>
                <a:latin typeface="Calibri"/>
                <a:ea typeface="Calibri"/>
                <a:cs typeface="Calibri"/>
                <a:sym typeface="Calibri"/>
              </a:endParaRPr>
            </a:p>
          </p:txBody>
        </p:sp>
      </p:grpSp>
      <p:sp>
        <p:nvSpPr>
          <p:cNvPr id="583" name="Google Shape;583;p18"/>
          <p:cNvSpPr txBox="1"/>
          <p:nvPr/>
        </p:nvSpPr>
        <p:spPr>
          <a:xfrm>
            <a:off x="2208958" y="1846566"/>
            <a:ext cx="13779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Cuidados Pré-Natais</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ED7D31"/>
                </a:solidFill>
                <a:latin typeface="Calibri"/>
                <a:ea typeface="Calibri"/>
                <a:cs typeface="Calibri"/>
                <a:sym typeface="Calibri"/>
              </a:rPr>
              <a:t>78,4%</a:t>
            </a:r>
            <a:endParaRPr b="0" i="0" sz="1400" u="none" cap="none" strike="noStrike">
              <a:solidFill>
                <a:srgbClr val="ED7D31"/>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pt-BR" sz="1000" u="none" cap="none" strike="noStrike">
                <a:solidFill>
                  <a:srgbClr val="000000"/>
                </a:solidFill>
                <a:latin typeface="Calibri"/>
                <a:ea typeface="Calibri"/>
                <a:cs typeface="Calibri"/>
                <a:sym typeface="Calibri"/>
              </a:rPr>
              <a:t>sabe que uma mulher deve ir a pelo menos quatro consultas de Cuidados Pré-Natais</a:t>
            </a:r>
            <a:endParaRPr b="0" i="0" sz="10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84" name="Google Shape;584;p18"/>
          <p:cNvSpPr txBox="1"/>
          <p:nvPr/>
        </p:nvSpPr>
        <p:spPr>
          <a:xfrm>
            <a:off x="1303636" y="3326520"/>
            <a:ext cx="1377900" cy="1482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200" u="none" cap="none" strike="noStrike">
                <a:solidFill>
                  <a:srgbClr val="000000"/>
                </a:solidFill>
                <a:latin typeface="Calibri"/>
                <a:ea typeface="Calibri"/>
                <a:cs typeface="Calibri"/>
                <a:sym typeface="Calibri"/>
              </a:rPr>
              <a:t>Tratamento Preventivo Intermitente da Malária</a:t>
            </a:r>
            <a:endParaRPr b="0" i="0" sz="12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ED7D31"/>
                </a:solidFill>
                <a:latin typeface="Calibri"/>
                <a:ea typeface="Calibri"/>
                <a:cs typeface="Calibri"/>
                <a:sym typeface="Calibri"/>
              </a:rPr>
              <a:t>22,6%</a:t>
            </a:r>
            <a:endParaRPr b="0" i="0" sz="1400" u="none" cap="none" strike="noStrike">
              <a:solidFill>
                <a:srgbClr val="ED7D31"/>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pt-BR" sz="1000" u="none" cap="none" strike="noStrike">
                <a:solidFill>
                  <a:srgbClr val="000000"/>
                </a:solidFill>
                <a:latin typeface="Calibri"/>
                <a:ea typeface="Calibri"/>
                <a:cs typeface="Calibri"/>
                <a:sym typeface="Calibri"/>
              </a:rPr>
              <a:t>sabe que uma mulher deve receber três doses de Tratamento Preventivo Intermitente durante a gravidez</a:t>
            </a:r>
            <a:endParaRPr b="0" i="0" sz="10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85" name="Google Shape;585;p18"/>
          <p:cNvSpPr txBox="1"/>
          <p:nvPr/>
        </p:nvSpPr>
        <p:spPr>
          <a:xfrm>
            <a:off x="2114610" y="4815203"/>
            <a:ext cx="1566600" cy="16632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Prazo</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ED7D31"/>
                </a:solidFill>
                <a:latin typeface="Calibri"/>
                <a:ea typeface="Calibri"/>
                <a:cs typeface="Calibri"/>
                <a:sym typeface="Calibri"/>
              </a:rPr>
              <a:t>80,9%</a:t>
            </a:r>
            <a:endParaRPr b="0" i="0" sz="1400" u="none" cap="none" strike="noStrike">
              <a:solidFill>
                <a:srgbClr val="ED7D31"/>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pt-BR" sz="1000" u="none" cap="none" strike="noStrike">
                <a:solidFill>
                  <a:srgbClr val="000000"/>
                </a:solidFill>
                <a:latin typeface="Calibri"/>
                <a:ea typeface="Calibri"/>
                <a:cs typeface="Calibri"/>
                <a:sym typeface="Calibri"/>
              </a:rPr>
              <a:t>sabe que uma mulher deve ir à sua primeira consulta de Cuidados Pré-Natais no primeiro trimestre ou assim que souber que está grávida</a:t>
            </a:r>
            <a:endParaRPr b="0" i="0" sz="10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86" name="Google Shape;586;p18"/>
          <p:cNvSpPr txBox="1"/>
          <p:nvPr/>
        </p:nvSpPr>
        <p:spPr>
          <a:xfrm>
            <a:off x="5913837" y="1974273"/>
            <a:ext cx="1377900" cy="1482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Ameaça Percebida</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FFC000"/>
              </a:buClr>
              <a:buSzPts val="1400"/>
              <a:buFont typeface="Calibri"/>
              <a:buNone/>
            </a:pPr>
            <a:r>
              <a:rPr b="0" i="0" lang="pt-BR" sz="1400" u="none" cap="none" strike="noStrike">
                <a:solidFill>
                  <a:srgbClr val="FFC000"/>
                </a:solidFill>
                <a:latin typeface="Calibri"/>
                <a:ea typeface="Calibri"/>
                <a:cs typeface="Calibri"/>
                <a:sym typeface="Calibri"/>
              </a:rPr>
              <a:t>93,4%</a:t>
            </a:r>
            <a:endParaRPr b="0" i="0" sz="14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das mulheres acreditam que a malária na gravidez é muito grave</a:t>
            </a:r>
            <a:endParaRPr b="0" i="0" sz="1400" u="none" cap="none" strike="noStrike">
              <a:solidFill>
                <a:schemeClr val="dk1"/>
              </a:solidFill>
              <a:latin typeface="Calibri"/>
              <a:ea typeface="Calibri"/>
              <a:cs typeface="Calibri"/>
              <a:sym typeface="Calibri"/>
            </a:endParaRPr>
          </a:p>
        </p:txBody>
      </p:sp>
      <p:sp>
        <p:nvSpPr>
          <p:cNvPr id="587" name="Google Shape;587;p18"/>
          <p:cNvSpPr txBox="1"/>
          <p:nvPr/>
        </p:nvSpPr>
        <p:spPr>
          <a:xfrm>
            <a:off x="7738181" y="1845861"/>
            <a:ext cx="13779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Segurança</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FFC000"/>
              </a:buClr>
              <a:buSzPts val="1400"/>
              <a:buFont typeface="Calibri"/>
              <a:buNone/>
            </a:pPr>
            <a:r>
              <a:rPr b="0" i="0" lang="pt-BR" sz="1400" u="none" cap="none" strike="noStrike">
                <a:solidFill>
                  <a:srgbClr val="FFC000"/>
                </a:solidFill>
                <a:latin typeface="Calibri"/>
                <a:ea typeface="Calibri"/>
                <a:cs typeface="Calibri"/>
                <a:sym typeface="Calibri"/>
              </a:rPr>
              <a:t>91,3% mulheres e 88,7% homens</a:t>
            </a:r>
            <a:endParaRPr b="0" i="0" sz="14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000" u="none" cap="none" strike="noStrike">
                <a:solidFill>
                  <a:srgbClr val="000000"/>
                </a:solidFill>
                <a:latin typeface="Calibri"/>
                <a:ea typeface="Calibri"/>
                <a:cs typeface="Calibri"/>
                <a:sym typeface="Calibri"/>
              </a:rPr>
              <a:t>acreditam que os medicamentos do Tratamento Preventivo Intermitente da Malária são seguros</a:t>
            </a:r>
            <a:endParaRPr b="0" i="0" sz="1000" u="none" cap="none" strike="noStrike">
              <a:solidFill>
                <a:schemeClr val="dk1"/>
              </a:solidFill>
              <a:latin typeface="Calibri"/>
              <a:ea typeface="Calibri"/>
              <a:cs typeface="Calibri"/>
              <a:sym typeface="Calibri"/>
            </a:endParaRPr>
          </a:p>
        </p:txBody>
      </p:sp>
      <p:sp>
        <p:nvSpPr>
          <p:cNvPr id="588" name="Google Shape;588;p18"/>
          <p:cNvSpPr txBox="1"/>
          <p:nvPr/>
        </p:nvSpPr>
        <p:spPr>
          <a:xfrm>
            <a:off x="9575439" y="1845862"/>
            <a:ext cx="13779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Atitudes</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FFC000"/>
              </a:buClr>
              <a:buSzPts val="1400"/>
              <a:buFont typeface="Calibri"/>
              <a:buNone/>
            </a:pPr>
            <a:r>
              <a:rPr b="0" i="0" lang="pt-BR" sz="1400" u="none" cap="none" strike="noStrike">
                <a:solidFill>
                  <a:srgbClr val="FFC000"/>
                </a:solidFill>
                <a:latin typeface="Calibri"/>
                <a:ea typeface="Calibri"/>
                <a:cs typeface="Calibri"/>
                <a:sym typeface="Calibri"/>
              </a:rPr>
              <a:t>56,6% mulheres e 61,4% homens</a:t>
            </a:r>
            <a:endParaRPr b="0" i="0" sz="14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000" u="none" cap="none" strike="noStrike">
                <a:solidFill>
                  <a:srgbClr val="000000"/>
                </a:solidFill>
                <a:latin typeface="Calibri"/>
                <a:ea typeface="Calibri"/>
                <a:cs typeface="Calibri"/>
                <a:sym typeface="Calibri"/>
              </a:rPr>
              <a:t>têm atitudes positivas em relação aos Cuidados Pré-Natais/Tratamento Preventivo Intermitente da Malária</a:t>
            </a:r>
            <a:endParaRPr b="0" i="0" sz="1000" u="none" cap="none" strike="noStrike">
              <a:solidFill>
                <a:schemeClr val="dk1"/>
              </a:solidFill>
              <a:latin typeface="Calibri"/>
              <a:ea typeface="Calibri"/>
              <a:cs typeface="Calibri"/>
              <a:sym typeface="Calibri"/>
            </a:endParaRPr>
          </a:p>
        </p:txBody>
      </p:sp>
      <p:sp>
        <p:nvSpPr>
          <p:cNvPr id="589" name="Google Shape;589;p18"/>
          <p:cNvSpPr txBox="1"/>
          <p:nvPr/>
        </p:nvSpPr>
        <p:spPr>
          <a:xfrm>
            <a:off x="10396128" y="3473246"/>
            <a:ext cx="1566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Saúde Materna</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FFC000"/>
              </a:buClr>
              <a:buSzPts val="1400"/>
              <a:buFont typeface="Calibri"/>
              <a:buNone/>
            </a:pPr>
            <a:r>
              <a:rPr b="0" i="0" lang="pt-BR" sz="1400" u="none" cap="none" strike="noStrike">
                <a:solidFill>
                  <a:srgbClr val="FFC000"/>
                </a:solidFill>
                <a:latin typeface="Calibri"/>
                <a:ea typeface="Calibri"/>
                <a:cs typeface="Calibri"/>
                <a:sym typeface="Calibri"/>
              </a:rPr>
              <a:t>96,3% mulheres e 95,5% homens</a:t>
            </a:r>
            <a:endParaRPr b="0" i="0" sz="14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000" u="none" cap="none" strike="noStrike">
                <a:solidFill>
                  <a:srgbClr val="000000"/>
                </a:solidFill>
                <a:latin typeface="Calibri"/>
                <a:ea typeface="Calibri"/>
                <a:cs typeface="Calibri"/>
                <a:sym typeface="Calibri"/>
              </a:rPr>
              <a:t>acreditam que o Tratamento Preventivo Intermitente da Malária é eficaz para manter as mães saudáveis</a:t>
            </a:r>
            <a:endParaRPr b="0" i="0" sz="1000" u="none" cap="none" strike="noStrike">
              <a:solidFill>
                <a:schemeClr val="dk1"/>
              </a:solidFill>
              <a:latin typeface="Calibri"/>
              <a:ea typeface="Calibri"/>
              <a:cs typeface="Calibri"/>
              <a:sym typeface="Calibri"/>
            </a:endParaRPr>
          </a:p>
        </p:txBody>
      </p:sp>
      <p:sp>
        <p:nvSpPr>
          <p:cNvPr id="590" name="Google Shape;590;p18"/>
          <p:cNvSpPr txBox="1"/>
          <p:nvPr/>
        </p:nvSpPr>
        <p:spPr>
          <a:xfrm>
            <a:off x="9516253" y="5062064"/>
            <a:ext cx="14673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Saúde pré-natal</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FFC000"/>
              </a:buClr>
              <a:buSzPts val="1400"/>
              <a:buFont typeface="Calibri"/>
              <a:buNone/>
            </a:pPr>
            <a:r>
              <a:rPr b="0" i="0" lang="pt-BR" sz="1400" u="none" cap="none" strike="noStrike">
                <a:solidFill>
                  <a:srgbClr val="FFC000"/>
                </a:solidFill>
                <a:latin typeface="Calibri"/>
                <a:ea typeface="Calibri"/>
                <a:cs typeface="Calibri"/>
                <a:sym typeface="Calibri"/>
              </a:rPr>
              <a:t>95,4% mulheres e 95,8% homens</a:t>
            </a:r>
            <a:endParaRPr b="0" i="0" sz="14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000" u="none" cap="none" strike="noStrike">
                <a:solidFill>
                  <a:srgbClr val="000000"/>
                </a:solidFill>
                <a:latin typeface="Calibri"/>
                <a:ea typeface="Calibri"/>
                <a:cs typeface="Calibri"/>
                <a:sym typeface="Calibri"/>
              </a:rPr>
              <a:t>acreditam que o Tratamento Preventivo Intermitente da Malária é eficaz para manter os bebés saudáveis</a:t>
            </a:r>
            <a:endParaRPr b="0" i="0" sz="1000" u="none" cap="none" strike="noStrike">
              <a:solidFill>
                <a:schemeClr val="dk1"/>
              </a:solidFill>
              <a:latin typeface="Calibri"/>
              <a:ea typeface="Calibri"/>
              <a:cs typeface="Calibri"/>
              <a:sym typeface="Calibri"/>
            </a:endParaRPr>
          </a:p>
        </p:txBody>
      </p:sp>
      <p:sp>
        <p:nvSpPr>
          <p:cNvPr id="591" name="Google Shape;591;p18"/>
          <p:cNvSpPr txBox="1"/>
          <p:nvPr/>
        </p:nvSpPr>
        <p:spPr>
          <a:xfrm>
            <a:off x="7738181" y="4988562"/>
            <a:ext cx="1377900" cy="1482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Auto-eficácia</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FFC000"/>
              </a:buClr>
              <a:buSzPts val="1400"/>
              <a:buFont typeface="Calibri"/>
              <a:buNone/>
            </a:pPr>
            <a:r>
              <a:rPr b="0" i="0" lang="pt-BR" sz="1400" u="none" cap="none" strike="noStrike">
                <a:solidFill>
                  <a:srgbClr val="FFC000"/>
                </a:solidFill>
                <a:latin typeface="Calibri"/>
                <a:ea typeface="Calibri"/>
                <a:cs typeface="Calibri"/>
                <a:sym typeface="Calibri"/>
              </a:rPr>
              <a:t>97,7%</a:t>
            </a:r>
            <a:endParaRPr b="0" i="0" sz="14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000" u="none" cap="none" strike="noStrike">
                <a:solidFill>
                  <a:srgbClr val="000000"/>
                </a:solidFill>
                <a:latin typeface="Calibri"/>
                <a:ea typeface="Calibri"/>
                <a:cs typeface="Calibri"/>
                <a:sym typeface="Calibri"/>
              </a:rPr>
              <a:t>das mulheres acreditam que podem tomar o Tratamento Preventivo Intermitente da Malária pelo menos três vezes durante a gravidez</a:t>
            </a:r>
            <a:endParaRPr b="0" i="0" sz="1000" u="none" cap="none" strike="noStrike">
              <a:solidFill>
                <a:schemeClr val="dk1"/>
              </a:solidFill>
              <a:latin typeface="Calibri"/>
              <a:ea typeface="Calibri"/>
              <a:cs typeface="Calibri"/>
              <a:sym typeface="Calibri"/>
            </a:endParaRPr>
          </a:p>
        </p:txBody>
      </p:sp>
      <p:sp>
        <p:nvSpPr>
          <p:cNvPr id="592" name="Google Shape;592;p18"/>
          <p:cNvSpPr txBox="1"/>
          <p:nvPr/>
        </p:nvSpPr>
        <p:spPr>
          <a:xfrm>
            <a:off x="6021992" y="4984264"/>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Normas</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FFC000"/>
              </a:buClr>
              <a:buSzPts val="1400"/>
              <a:buFont typeface="Calibri"/>
              <a:buNone/>
            </a:pPr>
            <a:r>
              <a:rPr b="0" i="0" lang="pt-BR" sz="1400" u="none" cap="none" strike="noStrike">
                <a:solidFill>
                  <a:srgbClr val="FFC000"/>
                </a:solidFill>
                <a:latin typeface="Calibri"/>
                <a:ea typeface="Calibri"/>
                <a:cs typeface="Calibri"/>
                <a:sym typeface="Calibri"/>
              </a:rPr>
              <a:t>70,0%</a:t>
            </a:r>
            <a:endParaRPr b="0" i="0" sz="14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000" u="none" cap="none" strike="noStrike">
                <a:solidFill>
                  <a:srgbClr val="000000"/>
                </a:solidFill>
                <a:latin typeface="Calibri"/>
                <a:ea typeface="Calibri"/>
                <a:cs typeface="Calibri"/>
                <a:sym typeface="Calibri"/>
              </a:rPr>
              <a:t>acreditam que a utilização do Tratamento Preventivo Intermitente da Malária é a norma na sua comunidade</a:t>
            </a:r>
            <a:endParaRPr b="0" i="0" sz="1000" u="none" cap="none" strike="noStrike">
              <a:solidFill>
                <a:schemeClr val="dk1"/>
              </a:solidFill>
              <a:latin typeface="Calibri"/>
              <a:ea typeface="Calibri"/>
              <a:cs typeface="Calibri"/>
              <a:sym typeface="Calibri"/>
            </a:endParaRPr>
          </a:p>
        </p:txBody>
      </p:sp>
      <p:sp>
        <p:nvSpPr>
          <p:cNvPr id="593" name="Google Shape;593;p18"/>
          <p:cNvSpPr txBox="1"/>
          <p:nvPr/>
        </p:nvSpPr>
        <p:spPr>
          <a:xfrm>
            <a:off x="281351" y="5020053"/>
            <a:ext cx="1566600" cy="14091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000" u="none" cap="none" strike="noStrike">
                <a:solidFill>
                  <a:srgbClr val="000000"/>
                </a:solidFill>
                <a:latin typeface="Calibri"/>
                <a:ea typeface="Calibri"/>
                <a:cs typeface="Calibri"/>
                <a:sym typeface="Calibri"/>
              </a:rPr>
              <a:t>Conhecimento e prática do prestador de cuidados de saúde</a:t>
            </a:r>
            <a:endParaRPr b="0" i="0" sz="10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pt-BR" sz="1000" u="none" cap="none" strike="noStrike">
                <a:solidFill>
                  <a:srgbClr val="000000"/>
                </a:solidFill>
                <a:latin typeface="Calibri"/>
                <a:ea typeface="Calibri"/>
                <a:cs typeface="Calibri"/>
                <a:sym typeface="Calibri"/>
              </a:rPr>
              <a:t>Os fornecedores de saúde conhecem e fornecem o Tratamento Preventivo Intermitente da Malária nas consultas de Cuidados Pré-Natais</a:t>
            </a:r>
            <a:endParaRPr b="0" i="0" sz="10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7" name="Shape 597"/>
        <p:cNvGrpSpPr/>
        <p:nvPr/>
      </p:nvGrpSpPr>
      <p:grpSpPr>
        <a:xfrm>
          <a:off x="0" y="0"/>
          <a:ext cx="0" cy="0"/>
          <a:chOff x="0" y="0"/>
          <a:chExt cx="0" cy="0"/>
        </a:xfrm>
      </p:grpSpPr>
      <p:sp>
        <p:nvSpPr>
          <p:cNvPr descr="In-Brief&#10;" id="598" name="Google Shape;598;p19"/>
          <p:cNvSpPr/>
          <p:nvPr/>
        </p:nvSpPr>
        <p:spPr>
          <a:xfrm>
            <a:off x="3192148" y="2981524"/>
            <a:ext cx="2119242" cy="1826932"/>
          </a:xfrm>
          <a:prstGeom prst="hexagon">
            <a:avLst>
              <a:gd fmla="val 25000" name="adj"/>
              <a:gd fmla="val 115470" name="vf"/>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pt-BR" sz="1400" u="none" cap="none" strike="noStrike">
                <a:solidFill>
                  <a:srgbClr val="FFFFFF"/>
                </a:solidFill>
                <a:latin typeface="Calibri"/>
                <a:ea typeface="Calibri"/>
                <a:cs typeface="Calibri"/>
                <a:sym typeface="Calibri"/>
              </a:rPr>
              <a:t>% que têm conhecimentos corretos sobre...</a:t>
            </a:r>
            <a:endParaRPr b="0" i="0" sz="1400" u="none" cap="none" strike="noStrike">
              <a:solidFill>
                <a:srgbClr val="000000"/>
              </a:solidFill>
              <a:latin typeface="Arial"/>
              <a:ea typeface="Arial"/>
              <a:cs typeface="Arial"/>
              <a:sym typeface="Arial"/>
            </a:endParaRPr>
          </a:p>
        </p:txBody>
      </p:sp>
      <p:sp>
        <p:nvSpPr>
          <p:cNvPr id="599" name="Google Shape;599;p19"/>
          <p:cNvSpPr txBox="1"/>
          <p:nvPr/>
        </p:nvSpPr>
        <p:spPr>
          <a:xfrm>
            <a:off x="2068757" y="1610011"/>
            <a:ext cx="1304185" cy="3693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Exposição</a:t>
            </a:r>
            <a:endParaRPr b="0" i="0" sz="1400" u="none" cap="none" strike="noStrike">
              <a:solidFill>
                <a:srgbClr val="000000"/>
              </a:solidFill>
              <a:latin typeface="Arial"/>
              <a:ea typeface="Arial"/>
              <a:cs typeface="Arial"/>
              <a:sym typeface="Arial"/>
            </a:endParaRPr>
          </a:p>
        </p:txBody>
      </p:sp>
      <p:sp>
        <p:nvSpPr>
          <p:cNvPr descr="In-Brief&#10;" id="600" name="Google Shape;600;p19"/>
          <p:cNvSpPr/>
          <p:nvPr/>
        </p:nvSpPr>
        <p:spPr>
          <a:xfrm>
            <a:off x="4883508" y="3926016"/>
            <a:ext cx="2119242" cy="1826932"/>
          </a:xfrm>
          <a:prstGeom prst="hexagon">
            <a:avLst>
              <a:gd fmla="val 25000" name="adj"/>
              <a:gd fmla="val 115470" name="vf"/>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pt-BR" sz="1400" u="none" cap="none" strike="noStrike">
                <a:solidFill>
                  <a:srgbClr val="FFFFFF"/>
                </a:solidFill>
                <a:latin typeface="Calibri"/>
                <a:ea typeface="Calibri"/>
                <a:cs typeface="Calibri"/>
                <a:sym typeface="Calibri"/>
              </a:rPr>
              <a:t>% de prestadores de cuidados que ...</a:t>
            </a:r>
            <a:endParaRPr b="0" i="0" sz="1400" u="none" cap="none" strike="noStrike">
              <a:solidFill>
                <a:srgbClr val="000000"/>
              </a:solidFill>
              <a:latin typeface="Arial"/>
              <a:ea typeface="Arial"/>
              <a:cs typeface="Arial"/>
              <a:sym typeface="Arial"/>
            </a:endParaRPr>
          </a:p>
        </p:txBody>
      </p:sp>
      <p:sp>
        <p:nvSpPr>
          <p:cNvPr descr="In-Brief&#10;" id="601" name="Google Shape;601;p19"/>
          <p:cNvSpPr/>
          <p:nvPr/>
        </p:nvSpPr>
        <p:spPr>
          <a:xfrm>
            <a:off x="1505721" y="2068058"/>
            <a:ext cx="2119242" cy="1826932"/>
          </a:xfrm>
          <a:prstGeom prst="hexagon">
            <a:avLst>
              <a:gd fmla="val 25000" name="adj"/>
              <a:gd fmla="val 115470" name="vf"/>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pt-BR" sz="1400" u="none" cap="none" strike="noStrike">
                <a:solidFill>
                  <a:srgbClr val="FFFFFF"/>
                </a:solidFill>
                <a:latin typeface="Calibri"/>
                <a:ea typeface="Calibri"/>
                <a:cs typeface="Calibri"/>
                <a:sym typeface="Calibri"/>
              </a:rPr>
              <a:t>% de quem já ouviu mensagens ou informações sobre...</a:t>
            </a:r>
            <a:endParaRPr b="0" i="0" sz="1400" u="none" cap="none" strike="noStrike">
              <a:solidFill>
                <a:srgbClr val="000000"/>
              </a:solidFill>
              <a:latin typeface="Arial"/>
              <a:ea typeface="Arial"/>
              <a:cs typeface="Arial"/>
              <a:sym typeface="Arial"/>
            </a:endParaRPr>
          </a:p>
        </p:txBody>
      </p:sp>
      <p:sp>
        <p:nvSpPr>
          <p:cNvPr descr="In-Brief&#10;" id="602" name="Google Shape;602;p19"/>
          <p:cNvSpPr/>
          <p:nvPr/>
        </p:nvSpPr>
        <p:spPr>
          <a:xfrm>
            <a:off x="10005820" y="3028064"/>
            <a:ext cx="2119242" cy="1826932"/>
          </a:xfrm>
          <a:prstGeom prst="hexagon">
            <a:avLst>
              <a:gd fmla="val 25000" name="adj"/>
              <a:gd fmla="val 115470" name="vf"/>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pt-BR" sz="1400" u="none" cap="none" strike="noStrike">
                <a:solidFill>
                  <a:srgbClr val="FFFFFF"/>
                </a:solidFill>
                <a:latin typeface="Calibri"/>
                <a:ea typeface="Calibri"/>
                <a:cs typeface="Calibri"/>
                <a:sym typeface="Calibri"/>
              </a:rPr>
              <a:t>% fornecedores que...</a:t>
            </a:r>
            <a:endParaRPr b="0" i="0" sz="1400" u="none" cap="none" strike="noStrike">
              <a:solidFill>
                <a:srgbClr val="000000"/>
              </a:solidFill>
              <a:latin typeface="Arial"/>
              <a:ea typeface="Arial"/>
              <a:cs typeface="Arial"/>
              <a:sym typeface="Arial"/>
            </a:endParaRPr>
          </a:p>
        </p:txBody>
      </p:sp>
      <p:sp>
        <p:nvSpPr>
          <p:cNvPr descr="In-Brief&#10;" id="603" name="Google Shape;603;p19"/>
          <p:cNvSpPr/>
          <p:nvPr/>
        </p:nvSpPr>
        <p:spPr>
          <a:xfrm>
            <a:off x="4900004" y="2068057"/>
            <a:ext cx="2119242" cy="1826932"/>
          </a:xfrm>
          <a:prstGeom prst="hexagon">
            <a:avLst>
              <a:gd fmla="val 25000" name="adj"/>
              <a:gd fmla="val 115470" name="vf"/>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pt-BR" sz="1400" u="none" cap="none" strike="noStrike">
                <a:solidFill>
                  <a:srgbClr val="FFFFFF"/>
                </a:solidFill>
                <a:latin typeface="Calibri"/>
                <a:ea typeface="Calibri"/>
                <a:cs typeface="Calibri"/>
                <a:sym typeface="Calibri"/>
              </a:rPr>
              <a:t>% de prestadores de cuidados que...</a:t>
            </a:r>
            <a:endParaRPr b="0" i="0" sz="1400" u="none" cap="none" strike="noStrike">
              <a:solidFill>
                <a:srgbClr val="000000"/>
              </a:solidFill>
              <a:latin typeface="Arial"/>
              <a:ea typeface="Arial"/>
              <a:cs typeface="Arial"/>
              <a:sym typeface="Arial"/>
            </a:endParaRPr>
          </a:p>
        </p:txBody>
      </p:sp>
      <p:sp>
        <p:nvSpPr>
          <p:cNvPr id="604" name="Google Shape;604;p19"/>
          <p:cNvSpPr txBox="1"/>
          <p:nvPr/>
        </p:nvSpPr>
        <p:spPr>
          <a:xfrm>
            <a:off x="6457019" y="2083886"/>
            <a:ext cx="2369874" cy="646331"/>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Comunidade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Comportamentos</a:t>
            </a:r>
            <a:endParaRPr b="0" i="0" sz="1400" u="none" cap="none" strike="noStrike">
              <a:solidFill>
                <a:srgbClr val="000000"/>
              </a:solidFill>
              <a:latin typeface="Arial"/>
              <a:ea typeface="Arial"/>
              <a:cs typeface="Arial"/>
              <a:sym typeface="Arial"/>
            </a:endParaRPr>
          </a:p>
        </p:txBody>
      </p:sp>
      <p:sp>
        <p:nvSpPr>
          <p:cNvPr id="605" name="Google Shape;605;p19"/>
          <p:cNvSpPr txBox="1"/>
          <p:nvPr/>
        </p:nvSpPr>
        <p:spPr>
          <a:xfrm>
            <a:off x="5381433" y="1113700"/>
            <a:ext cx="1304185" cy="92333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Atitudes, Eficácia, Normas</a:t>
            </a:r>
            <a:endParaRPr b="0" i="0" sz="1400" u="none" cap="none" strike="noStrike">
              <a:solidFill>
                <a:srgbClr val="000000"/>
              </a:solidFill>
              <a:latin typeface="Arial"/>
              <a:ea typeface="Arial"/>
              <a:cs typeface="Arial"/>
              <a:sym typeface="Arial"/>
            </a:endParaRPr>
          </a:p>
        </p:txBody>
      </p:sp>
      <p:sp>
        <p:nvSpPr>
          <p:cNvPr id="606" name="Google Shape;606;p19"/>
          <p:cNvSpPr txBox="1"/>
          <p:nvPr/>
        </p:nvSpPr>
        <p:spPr>
          <a:xfrm>
            <a:off x="3698964" y="2574969"/>
            <a:ext cx="1304185" cy="3693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300"/>
              <a:buFont typeface="Arial"/>
              <a:buNone/>
            </a:pPr>
            <a:r>
              <a:rPr b="0" i="0" lang="pt-BR" sz="1300" u="none" cap="none" strike="noStrike">
                <a:solidFill>
                  <a:srgbClr val="000000"/>
                </a:solidFill>
                <a:latin typeface="Calibri"/>
                <a:ea typeface="Calibri"/>
                <a:cs typeface="Calibri"/>
                <a:sym typeface="Calibri"/>
              </a:rPr>
              <a:t>Conhecimento</a:t>
            </a:r>
            <a:endParaRPr b="0" i="0" sz="1300" u="none" cap="none" strike="noStrike">
              <a:solidFill>
                <a:srgbClr val="000000"/>
              </a:solidFill>
              <a:latin typeface="Arial"/>
              <a:ea typeface="Arial"/>
              <a:cs typeface="Arial"/>
              <a:sym typeface="Arial"/>
            </a:endParaRPr>
          </a:p>
        </p:txBody>
      </p:sp>
      <p:sp>
        <p:nvSpPr>
          <p:cNvPr descr="In-Brief&#10;" id="607" name="Google Shape;607;p19"/>
          <p:cNvSpPr/>
          <p:nvPr/>
        </p:nvSpPr>
        <p:spPr>
          <a:xfrm>
            <a:off x="10022090" y="1176544"/>
            <a:ext cx="2119242" cy="1826932"/>
          </a:xfrm>
          <a:prstGeom prst="hexagon">
            <a:avLst>
              <a:gd fmla="val 25000" name="adj"/>
              <a:gd fmla="val 115470" name="vf"/>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pt-BR" sz="1400" u="none" cap="none" strike="noStrike">
                <a:solidFill>
                  <a:srgbClr val="FFFFFF"/>
                </a:solidFill>
                <a:latin typeface="Calibri"/>
                <a:ea typeface="Calibri"/>
                <a:cs typeface="Calibri"/>
                <a:sym typeface="Calibri"/>
              </a:rPr>
              <a:t>% de fornecedores que...</a:t>
            </a:r>
            <a:endParaRPr b="0" i="0" sz="1400" u="none" cap="none" strike="noStrike">
              <a:solidFill>
                <a:srgbClr val="000000"/>
              </a:solidFill>
              <a:latin typeface="Arial"/>
              <a:ea typeface="Arial"/>
              <a:cs typeface="Arial"/>
              <a:sym typeface="Arial"/>
            </a:endParaRPr>
          </a:p>
        </p:txBody>
      </p:sp>
      <p:sp>
        <p:nvSpPr>
          <p:cNvPr descr="In-Brief&#10;" id="608" name="Google Shape;608;p19"/>
          <p:cNvSpPr/>
          <p:nvPr/>
        </p:nvSpPr>
        <p:spPr>
          <a:xfrm>
            <a:off x="6598984" y="2997037"/>
            <a:ext cx="2119242" cy="1826932"/>
          </a:xfrm>
          <a:prstGeom prst="hexagon">
            <a:avLst>
              <a:gd fmla="val 25000" name="adj"/>
              <a:gd fmla="val 115470" name="vf"/>
            </a:avLst>
          </a:prstGeom>
          <a:solidFill>
            <a:schemeClr val="accent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pt-BR" sz="1400" u="none" cap="none" strike="noStrike">
                <a:solidFill>
                  <a:srgbClr val="FFFFFF"/>
                </a:solidFill>
                <a:latin typeface="Calibri"/>
                <a:ea typeface="Calibri"/>
                <a:cs typeface="Calibri"/>
                <a:sym typeface="Calibri"/>
              </a:rPr>
              <a:t>% de todos os membros do agregado familiar que...</a:t>
            </a:r>
            <a:endParaRPr b="0" i="0" sz="1400" u="none" cap="none" strike="noStrike">
              <a:solidFill>
                <a:srgbClr val="000000"/>
              </a:solidFill>
              <a:latin typeface="Arial"/>
              <a:ea typeface="Arial"/>
              <a:cs typeface="Arial"/>
              <a:sym typeface="Arial"/>
            </a:endParaRPr>
          </a:p>
        </p:txBody>
      </p:sp>
      <p:sp>
        <p:nvSpPr>
          <p:cNvPr id="609" name="Google Shape;609;p19"/>
          <p:cNvSpPr txBox="1"/>
          <p:nvPr/>
        </p:nvSpPr>
        <p:spPr>
          <a:xfrm>
            <a:off x="10092663" y="619919"/>
            <a:ext cx="2369874" cy="3693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Comportamentos </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dos Fornecedores</a:t>
            </a:r>
            <a:endParaRPr b="0" i="0" sz="1600" u="none" cap="none" strike="noStrike">
              <a:solidFill>
                <a:srgbClr val="000000"/>
              </a:solidFill>
              <a:latin typeface="Arial"/>
              <a:ea typeface="Arial"/>
              <a:cs typeface="Arial"/>
              <a:sym typeface="Arial"/>
            </a:endParaRPr>
          </a:p>
        </p:txBody>
      </p:sp>
      <p:sp>
        <p:nvSpPr>
          <p:cNvPr id="610" name="Google Shape;610;p19"/>
          <p:cNvSpPr txBox="1"/>
          <p:nvPr/>
        </p:nvSpPr>
        <p:spPr>
          <a:xfrm>
            <a:off x="8694110" y="1605074"/>
            <a:ext cx="2369874" cy="3693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500"/>
              <a:buFont typeface="Arial"/>
              <a:buNone/>
            </a:pPr>
            <a:r>
              <a:rPr b="0" i="0" lang="pt-BR" sz="1500" u="none" cap="none" strike="noStrike">
                <a:solidFill>
                  <a:srgbClr val="000000"/>
                </a:solidFill>
                <a:latin typeface="Calibri"/>
                <a:ea typeface="Calibri"/>
                <a:cs typeface="Calibri"/>
                <a:sym typeface="Calibri"/>
              </a:rPr>
              <a:t>Cadeia de </a:t>
            </a:r>
            <a:endParaRPr b="0" i="0" sz="15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500"/>
              <a:buFont typeface="Arial"/>
              <a:buNone/>
            </a:pPr>
            <a:r>
              <a:rPr b="0" i="0" lang="pt-BR" sz="1500" u="none" cap="none" strike="noStrike">
                <a:solidFill>
                  <a:srgbClr val="000000"/>
                </a:solidFill>
                <a:latin typeface="Calibri"/>
                <a:ea typeface="Calibri"/>
                <a:cs typeface="Calibri"/>
                <a:sym typeface="Calibri"/>
              </a:rPr>
              <a:t>Abastecimento</a:t>
            </a:r>
            <a:endParaRPr b="0" i="0" sz="1500" u="none" cap="none" strike="noStrike">
              <a:solidFill>
                <a:srgbClr val="000000"/>
              </a:solidFill>
              <a:latin typeface="Arial"/>
              <a:ea typeface="Arial"/>
              <a:cs typeface="Arial"/>
              <a:sym typeface="Arial"/>
            </a:endParaRPr>
          </a:p>
        </p:txBody>
      </p:sp>
      <p:sp>
        <p:nvSpPr>
          <p:cNvPr descr="In-Brief&#10;" id="611" name="Google Shape;611;p19"/>
          <p:cNvSpPr/>
          <p:nvPr/>
        </p:nvSpPr>
        <p:spPr>
          <a:xfrm>
            <a:off x="8306840" y="2076380"/>
            <a:ext cx="2119242" cy="1826932"/>
          </a:xfrm>
          <a:prstGeom prst="hexagon">
            <a:avLst>
              <a:gd fmla="val 25000" name="adj"/>
              <a:gd fmla="val 115470" name="vf"/>
            </a:avLst>
          </a:prstGeom>
          <a:solidFill>
            <a:schemeClr val="dk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00"/>
              <a:buFont typeface="Arial"/>
              <a:buNone/>
            </a:pPr>
            <a:r>
              <a:rPr b="1" i="0" lang="pt-BR" sz="1500" u="none" cap="none" strike="noStrike">
                <a:solidFill>
                  <a:srgbClr val="FFFFFF"/>
                </a:solidFill>
                <a:latin typeface="Calibri"/>
                <a:ea typeface="Calibri"/>
                <a:cs typeface="Calibri"/>
                <a:sym typeface="Calibri"/>
              </a:rPr>
              <a:t>ABASTECIMENTO DE TRATAMENTO PREVENTIVO INTERMITENTE DA MALÁRIA</a:t>
            </a:r>
            <a:endParaRPr b="0" i="0" sz="1500" u="none" cap="none" strike="noStrike">
              <a:solidFill>
                <a:srgbClr val="000000"/>
              </a:solidFill>
              <a:latin typeface="Arial"/>
              <a:ea typeface="Arial"/>
              <a:cs typeface="Arial"/>
              <a:sym typeface="Arial"/>
            </a:endParaRPr>
          </a:p>
        </p:txBody>
      </p:sp>
      <p:sp>
        <p:nvSpPr>
          <p:cNvPr id="612" name="Google Shape;612;p19"/>
          <p:cNvSpPr txBox="1"/>
          <p:nvPr>
            <p:ph type="title"/>
          </p:nvPr>
        </p:nvSpPr>
        <p:spPr>
          <a:xfrm>
            <a:off x="914400" y="279961"/>
            <a:ext cx="10363200" cy="817561"/>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Assiduidade precoce aos Cuidados Pré-Natais</a:t>
            </a:r>
            <a:endParaRPr/>
          </a:p>
        </p:txBody>
      </p:sp>
      <p:sp>
        <p:nvSpPr>
          <p:cNvPr descr="In-Brief&#10;" id="613" name="Google Shape;613;p19"/>
          <p:cNvSpPr/>
          <p:nvPr/>
        </p:nvSpPr>
        <p:spPr>
          <a:xfrm>
            <a:off x="-1" y="2997037"/>
            <a:ext cx="1917107" cy="1826932"/>
          </a:xfrm>
          <a:prstGeom prst="hexagon">
            <a:avLst>
              <a:gd fmla="val 25000" name="adj"/>
              <a:gd fmla="val 115470" name="vf"/>
            </a:avLst>
          </a:pr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pt-BR" sz="1400" u="none" cap="none" strike="noStrike">
                <a:solidFill>
                  <a:srgbClr val="000000"/>
                </a:solidFill>
                <a:latin typeface="Calibri"/>
                <a:ea typeface="Calibri"/>
                <a:cs typeface="Calibri"/>
                <a:sym typeface="Calibri"/>
              </a:rPr>
              <a:t>% que têm acesso aos Cuidados Pré-Natais</a:t>
            </a:r>
            <a:endParaRPr b="0" i="0" sz="1400" u="none" cap="none" strike="noStrike">
              <a:solidFill>
                <a:srgbClr val="000000"/>
              </a:solidFill>
              <a:latin typeface="Arial"/>
              <a:ea typeface="Arial"/>
              <a:cs typeface="Arial"/>
              <a:sym typeface="Arial"/>
            </a:endParaRPr>
          </a:p>
        </p:txBody>
      </p:sp>
      <p:sp>
        <p:nvSpPr>
          <p:cNvPr id="614" name="Google Shape;614;p19"/>
          <p:cNvSpPr txBox="1"/>
          <p:nvPr/>
        </p:nvSpPr>
        <p:spPr>
          <a:xfrm>
            <a:off x="209832" y="2634144"/>
            <a:ext cx="1304185" cy="36933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Acesso</a:t>
            </a:r>
            <a:endParaRPr b="0" i="0" sz="1400" u="none" cap="none" strike="noStrike">
              <a:solidFill>
                <a:srgbClr val="000000"/>
              </a:solidFill>
              <a:latin typeface="Arial"/>
              <a:ea typeface="Arial"/>
              <a:cs typeface="Arial"/>
              <a:sym typeface="Arial"/>
            </a:endParaRPr>
          </a:p>
        </p:txBody>
      </p:sp>
      <p:sp>
        <p:nvSpPr>
          <p:cNvPr id="615" name="Google Shape;615;p19"/>
          <p:cNvSpPr txBox="1"/>
          <p:nvPr/>
        </p:nvSpPr>
        <p:spPr>
          <a:xfrm>
            <a:off x="641937" y="6003941"/>
            <a:ext cx="11120572" cy="92333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i="0" lang="pt-BR" sz="1800" u="none" cap="none" strike="noStrike">
                <a:solidFill>
                  <a:srgbClr val="000000"/>
                </a:solidFill>
                <a:latin typeface="Calibri"/>
                <a:ea typeface="Calibri"/>
                <a:cs typeface="Calibri"/>
                <a:sym typeface="Calibri"/>
              </a:rPr>
              <a:t>Considerações adicionais: </a:t>
            </a:r>
            <a:r>
              <a:rPr b="0" i="0" lang="pt-BR" sz="1800" u="none" cap="none" strike="noStrike">
                <a:solidFill>
                  <a:srgbClr val="000000"/>
                </a:solidFill>
                <a:latin typeface="Calibri"/>
                <a:ea typeface="Calibri"/>
                <a:cs typeface="Calibri"/>
                <a:sym typeface="Calibri"/>
              </a:rPr>
              <a:t>sempre que houver disponibilidade de informações sobre questões da cadeia de fornecimento e/ou qualidade da prestação de serviços, ou comportamentos e atitudes dos prestadores de serviços, poderá ser possível acrescentar estes pontos de dados às narrativas de análise situacional e comportamental.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Malária na gravidez</a:t>
            </a:r>
            <a:endParaRPr/>
          </a:p>
        </p:txBody>
      </p:sp>
      <p:sp>
        <p:nvSpPr>
          <p:cNvPr descr="In-Brief&#10;" id="96" name="Google Shape;96;p2"/>
          <p:cNvSpPr/>
          <p:nvPr/>
        </p:nvSpPr>
        <p:spPr>
          <a:xfrm>
            <a:off x="4927493" y="2981524"/>
            <a:ext cx="2119200" cy="1827000"/>
          </a:xfrm>
          <a:prstGeom prst="hexagon">
            <a:avLst>
              <a:gd fmla="val 25000" name="adj"/>
              <a:gd fmla="val 115470" name="vf"/>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pt-BR" sz="1400" u="none" cap="none" strike="noStrike">
                <a:solidFill>
                  <a:srgbClr val="FFFFFF"/>
                </a:solidFill>
                <a:latin typeface="Calibri"/>
                <a:ea typeface="Calibri"/>
                <a:cs typeface="Calibri"/>
                <a:sym typeface="Calibri"/>
              </a:rPr>
              <a:t>% que têm conhecimentos corretos sobre...</a:t>
            </a:r>
            <a:endParaRPr b="0" i="0" sz="1400" u="none" cap="none" strike="noStrike">
              <a:solidFill>
                <a:srgbClr val="000000"/>
              </a:solidFill>
              <a:latin typeface="Arial"/>
              <a:ea typeface="Arial"/>
              <a:cs typeface="Arial"/>
              <a:sym typeface="Arial"/>
            </a:endParaRPr>
          </a:p>
        </p:txBody>
      </p:sp>
      <p:sp>
        <p:nvSpPr>
          <p:cNvPr id="97" name="Google Shape;97;p2"/>
          <p:cNvSpPr txBox="1"/>
          <p:nvPr/>
        </p:nvSpPr>
        <p:spPr>
          <a:xfrm>
            <a:off x="3804102" y="1610011"/>
            <a:ext cx="1304100" cy="369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Exposição</a:t>
            </a:r>
            <a:endParaRPr b="0" i="0" sz="1400" u="none" cap="none" strike="noStrike">
              <a:solidFill>
                <a:srgbClr val="000000"/>
              </a:solidFill>
              <a:latin typeface="Arial"/>
              <a:ea typeface="Arial"/>
              <a:cs typeface="Arial"/>
              <a:sym typeface="Arial"/>
            </a:endParaRPr>
          </a:p>
        </p:txBody>
      </p:sp>
      <p:sp>
        <p:nvSpPr>
          <p:cNvPr descr="In-Brief&#10;" id="98" name="Google Shape;98;p2"/>
          <p:cNvSpPr/>
          <p:nvPr/>
        </p:nvSpPr>
        <p:spPr>
          <a:xfrm>
            <a:off x="3241066" y="2068058"/>
            <a:ext cx="2119200" cy="1827000"/>
          </a:xfrm>
          <a:prstGeom prst="hexagon">
            <a:avLst>
              <a:gd fmla="val 25000" name="adj"/>
              <a:gd fmla="val 115470" name="vf"/>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pt-BR" sz="1400" u="none" cap="none" strike="noStrike">
                <a:solidFill>
                  <a:srgbClr val="FFFFFF"/>
                </a:solidFill>
                <a:latin typeface="Calibri"/>
                <a:ea typeface="Calibri"/>
                <a:cs typeface="Calibri"/>
                <a:sym typeface="Calibri"/>
              </a:rPr>
              <a:t>% de quem já ouviu mensagens ou informações sobre...</a:t>
            </a:r>
            <a:endParaRPr b="0" i="0" sz="1400" u="none" cap="none" strike="noStrike">
              <a:solidFill>
                <a:srgbClr val="000000"/>
              </a:solidFill>
              <a:latin typeface="Arial"/>
              <a:ea typeface="Arial"/>
              <a:cs typeface="Arial"/>
              <a:sym typeface="Arial"/>
            </a:endParaRPr>
          </a:p>
        </p:txBody>
      </p:sp>
      <p:sp>
        <p:nvSpPr>
          <p:cNvPr descr="In-Brief&#10;" id="99" name="Google Shape;99;p2"/>
          <p:cNvSpPr/>
          <p:nvPr/>
        </p:nvSpPr>
        <p:spPr>
          <a:xfrm>
            <a:off x="6635349" y="2068057"/>
            <a:ext cx="2119200" cy="1827000"/>
          </a:xfrm>
          <a:prstGeom prst="hexagon">
            <a:avLst>
              <a:gd fmla="val 25000" name="adj"/>
              <a:gd fmla="val 115470" name="vf"/>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pt-BR" sz="1400" u="none" cap="none" strike="noStrike">
                <a:solidFill>
                  <a:srgbClr val="FFFFFF"/>
                </a:solidFill>
                <a:latin typeface="Calibri"/>
                <a:ea typeface="Calibri"/>
                <a:cs typeface="Calibri"/>
                <a:sym typeface="Calibri"/>
              </a:rPr>
              <a:t>% de mulheres grávidas que...</a:t>
            </a:r>
            <a:endParaRPr b="0" i="0" sz="1400" u="none" cap="none" strike="noStrike">
              <a:solidFill>
                <a:srgbClr val="000000"/>
              </a:solidFill>
              <a:latin typeface="Arial"/>
              <a:ea typeface="Arial"/>
              <a:cs typeface="Arial"/>
              <a:sym typeface="Arial"/>
            </a:endParaRPr>
          </a:p>
        </p:txBody>
      </p:sp>
      <p:sp>
        <p:nvSpPr>
          <p:cNvPr id="100" name="Google Shape;100;p2"/>
          <p:cNvSpPr txBox="1"/>
          <p:nvPr/>
        </p:nvSpPr>
        <p:spPr>
          <a:xfrm>
            <a:off x="8229672" y="2151281"/>
            <a:ext cx="2370000" cy="646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Comunidade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Comportamentos</a:t>
            </a:r>
            <a:endParaRPr b="0" i="0" sz="1400" u="none" cap="none" strike="noStrike">
              <a:solidFill>
                <a:srgbClr val="000000"/>
              </a:solidFill>
              <a:latin typeface="Arial"/>
              <a:ea typeface="Arial"/>
              <a:cs typeface="Arial"/>
              <a:sym typeface="Arial"/>
            </a:endParaRPr>
          </a:p>
        </p:txBody>
      </p:sp>
      <p:sp>
        <p:nvSpPr>
          <p:cNvPr id="101" name="Google Shape;101;p2"/>
          <p:cNvSpPr txBox="1"/>
          <p:nvPr/>
        </p:nvSpPr>
        <p:spPr>
          <a:xfrm>
            <a:off x="7116778" y="1113700"/>
            <a:ext cx="1304100" cy="923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Atitudes, Eficácia, Normas</a:t>
            </a:r>
            <a:endParaRPr b="0" i="0" sz="1400" u="none" cap="none" strike="noStrike">
              <a:solidFill>
                <a:srgbClr val="000000"/>
              </a:solidFill>
              <a:latin typeface="Arial"/>
              <a:ea typeface="Arial"/>
              <a:cs typeface="Arial"/>
              <a:sym typeface="Arial"/>
            </a:endParaRPr>
          </a:p>
        </p:txBody>
      </p:sp>
      <p:sp>
        <p:nvSpPr>
          <p:cNvPr id="102" name="Google Shape;102;p2"/>
          <p:cNvSpPr txBox="1"/>
          <p:nvPr/>
        </p:nvSpPr>
        <p:spPr>
          <a:xfrm>
            <a:off x="5434309" y="2574969"/>
            <a:ext cx="1304100" cy="369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0" i="0" lang="pt-BR" sz="1200" u="none" cap="none" strike="noStrike">
                <a:solidFill>
                  <a:srgbClr val="000000"/>
                </a:solidFill>
                <a:latin typeface="Calibri"/>
                <a:ea typeface="Calibri"/>
                <a:cs typeface="Calibri"/>
                <a:sym typeface="Calibri"/>
              </a:rPr>
              <a:t>Conhecimento</a:t>
            </a:r>
            <a:endParaRPr b="0" i="0" sz="1200" u="none" cap="none" strike="noStrike">
              <a:solidFill>
                <a:srgbClr val="000000"/>
              </a:solidFill>
              <a:latin typeface="Arial"/>
              <a:ea typeface="Arial"/>
              <a:cs typeface="Arial"/>
              <a:sym typeface="Arial"/>
            </a:endParaRPr>
          </a:p>
        </p:txBody>
      </p:sp>
      <p:sp>
        <p:nvSpPr>
          <p:cNvPr descr="In-Brief&#10;" id="103" name="Google Shape;103;p2"/>
          <p:cNvSpPr/>
          <p:nvPr/>
        </p:nvSpPr>
        <p:spPr>
          <a:xfrm>
            <a:off x="8334329" y="2997037"/>
            <a:ext cx="2119200" cy="1827000"/>
          </a:xfrm>
          <a:prstGeom prst="hexagon">
            <a:avLst>
              <a:gd fmla="val 25000" name="adj"/>
              <a:gd fmla="val 115470" name="vf"/>
            </a:avLst>
          </a:prstGeom>
          <a:solidFill>
            <a:schemeClr val="accent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pt-BR" sz="1400" u="none" cap="none" strike="noStrike">
                <a:solidFill>
                  <a:srgbClr val="FFFFFF"/>
                </a:solidFill>
                <a:latin typeface="Calibri"/>
                <a:ea typeface="Calibri"/>
                <a:cs typeface="Calibri"/>
                <a:sym typeface="Calibri"/>
              </a:rPr>
              <a:t>% de mulheres grávidas que...</a:t>
            </a:r>
            <a:endParaRPr b="0" i="0" sz="1400" u="none" cap="none" strike="noStrike">
              <a:solidFill>
                <a:srgbClr val="000000"/>
              </a:solidFill>
              <a:latin typeface="Arial"/>
              <a:ea typeface="Arial"/>
              <a:cs typeface="Arial"/>
              <a:sym typeface="Arial"/>
            </a:endParaRPr>
          </a:p>
        </p:txBody>
      </p:sp>
      <p:sp>
        <p:nvSpPr>
          <p:cNvPr descr="In-Brief&#10;" id="104" name="Google Shape;104;p2"/>
          <p:cNvSpPr/>
          <p:nvPr/>
        </p:nvSpPr>
        <p:spPr>
          <a:xfrm>
            <a:off x="1553089" y="2997037"/>
            <a:ext cx="2119200" cy="1827000"/>
          </a:xfrm>
          <a:prstGeom prst="hexagon">
            <a:avLst>
              <a:gd fmla="val 25000" name="adj"/>
              <a:gd fmla="val 115470" name="vf"/>
            </a:avLst>
          </a:pr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pt-BR" sz="1400" u="none" cap="none" strike="noStrike">
                <a:solidFill>
                  <a:srgbClr val="000000"/>
                </a:solidFill>
                <a:latin typeface="Calibri"/>
                <a:ea typeface="Calibri"/>
                <a:cs typeface="Calibri"/>
                <a:sym typeface="Calibri"/>
              </a:rPr>
              <a:t>% que têm acesso a...</a:t>
            </a:r>
            <a:endParaRPr b="0" i="0" sz="1400" u="none" cap="none" strike="noStrike">
              <a:solidFill>
                <a:srgbClr val="000000"/>
              </a:solidFill>
              <a:latin typeface="Arial"/>
              <a:ea typeface="Arial"/>
              <a:cs typeface="Arial"/>
              <a:sym typeface="Arial"/>
            </a:endParaRPr>
          </a:p>
        </p:txBody>
      </p:sp>
      <p:sp>
        <p:nvSpPr>
          <p:cNvPr id="105" name="Google Shape;105;p2"/>
          <p:cNvSpPr txBox="1"/>
          <p:nvPr/>
        </p:nvSpPr>
        <p:spPr>
          <a:xfrm>
            <a:off x="1965056" y="2634144"/>
            <a:ext cx="1304100" cy="3693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Acesso</a:t>
            </a:r>
            <a:endParaRPr b="0" i="0" sz="1400" u="none" cap="none" strike="noStrike">
              <a:solidFill>
                <a:srgbClr val="000000"/>
              </a:solidFill>
              <a:latin typeface="Arial"/>
              <a:ea typeface="Arial"/>
              <a:cs typeface="Arial"/>
              <a:sym typeface="Arial"/>
            </a:endParaRPr>
          </a:p>
        </p:txBody>
      </p:sp>
      <p:sp>
        <p:nvSpPr>
          <p:cNvPr id="106" name="Google Shape;106;p2"/>
          <p:cNvSpPr txBox="1"/>
          <p:nvPr/>
        </p:nvSpPr>
        <p:spPr>
          <a:xfrm>
            <a:off x="630412" y="5589691"/>
            <a:ext cx="11120700" cy="923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i="0" lang="pt-BR" sz="1800" u="none" cap="none" strike="noStrike">
                <a:solidFill>
                  <a:srgbClr val="000000"/>
                </a:solidFill>
                <a:latin typeface="Calibri"/>
                <a:ea typeface="Calibri"/>
                <a:cs typeface="Calibri"/>
                <a:sym typeface="Calibri"/>
              </a:rPr>
              <a:t>Análise situacional</a:t>
            </a:r>
            <a:r>
              <a:rPr b="0" i="0" lang="pt-BR" sz="1800" u="none" cap="none" strike="noStrike">
                <a:solidFill>
                  <a:srgbClr val="000000"/>
                </a:solidFill>
                <a:latin typeface="Calibri"/>
                <a:ea typeface="Calibri"/>
                <a:cs typeface="Calibri"/>
                <a:sym typeface="Calibri"/>
              </a:rPr>
              <a:t> e </a:t>
            </a:r>
            <a:r>
              <a:rPr b="1" i="0" lang="pt-BR" sz="1800" u="none" cap="none" strike="noStrike">
                <a:solidFill>
                  <a:srgbClr val="000000"/>
                </a:solidFill>
                <a:latin typeface="Calibri"/>
                <a:ea typeface="Calibri"/>
                <a:cs typeface="Calibri"/>
                <a:sym typeface="Calibri"/>
              </a:rPr>
              <a:t>análise comportamental</a:t>
            </a:r>
            <a:r>
              <a:rPr b="0" i="0" lang="pt-BR" sz="1800" u="none" cap="none" strike="noStrike">
                <a:solidFill>
                  <a:srgbClr val="000000"/>
                </a:solidFill>
                <a:latin typeface="Calibri"/>
                <a:ea typeface="Calibri"/>
                <a:cs typeface="Calibri"/>
                <a:sym typeface="Calibri"/>
              </a:rPr>
              <a:t>: Enquanto o acesso, exposição, conhecimento, atitudes, eficácia e normas serão descritos na análise comportamental, os comportamentos reais serão descritos na análise da situação (utilizar dados da malária no resumo dos dados da gravidez para completar os seguintes diapositivos)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9" name="Shape 619"/>
        <p:cNvGrpSpPr/>
        <p:nvPr/>
      </p:nvGrpSpPr>
      <p:grpSpPr>
        <a:xfrm>
          <a:off x="0" y="0"/>
          <a:ext cx="0" cy="0"/>
          <a:chOff x="0" y="0"/>
          <a:chExt cx="0" cy="0"/>
        </a:xfrm>
      </p:grpSpPr>
      <p:sp>
        <p:nvSpPr>
          <p:cNvPr id="620" name="Google Shape;620;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50800" lvl="0" marL="228600" rtl="0" algn="l">
              <a:lnSpc>
                <a:spcPct val="90000"/>
              </a:lnSpc>
              <a:spcBef>
                <a:spcPts val="0"/>
              </a:spcBef>
              <a:spcAft>
                <a:spcPts val="0"/>
              </a:spcAft>
              <a:buClr>
                <a:schemeClr val="dk1"/>
              </a:buClr>
              <a:buSzPts val="2800"/>
              <a:buNone/>
            </a:pPr>
            <a:r>
              <a:t/>
            </a:r>
            <a:endParaRPr/>
          </a:p>
        </p:txBody>
      </p:sp>
      <p:graphicFrame>
        <p:nvGraphicFramePr>
          <p:cNvPr id="621" name="Google Shape;621;p20"/>
          <p:cNvGraphicFramePr/>
          <p:nvPr/>
        </p:nvGraphicFramePr>
        <p:xfrm>
          <a:off x="349623" y="403412"/>
          <a:ext cx="3000000" cy="3000000"/>
        </p:xfrm>
        <a:graphic>
          <a:graphicData uri="http://schemas.openxmlformats.org/drawingml/2006/table">
            <a:tbl>
              <a:tblPr>
                <a:noFill/>
                <a:tableStyleId>{06BADCDE-DE4D-4588-842A-86643E3A347B}</a:tableStyleId>
              </a:tblPr>
              <a:tblGrid>
                <a:gridCol w="11349325"/>
              </a:tblGrid>
              <a:tr h="1842600">
                <a:tc>
                  <a:txBody>
                    <a:bodyPr/>
                    <a:lstStyle/>
                    <a:p>
                      <a:pPr indent="0" lvl="0" marL="0" marR="0" rtl="0" algn="ctr">
                        <a:lnSpc>
                          <a:spcPct val="115000"/>
                        </a:lnSpc>
                        <a:spcBef>
                          <a:spcPts val="0"/>
                        </a:spcBef>
                        <a:spcAft>
                          <a:spcPts val="0"/>
                        </a:spcAft>
                        <a:buClr>
                          <a:srgbClr val="000000"/>
                        </a:buClr>
                        <a:buSzPts val="1100"/>
                        <a:buFont typeface="Arial"/>
                        <a:buNone/>
                      </a:pPr>
                      <a:r>
                        <a:rPr b="1" i="0" lang="pt-BR" sz="1100" u="none" cap="none" strike="noStrike">
                          <a:latin typeface="Arial"/>
                          <a:ea typeface="Arial"/>
                          <a:cs typeface="Arial"/>
                          <a:sym typeface="Arial"/>
                        </a:rPr>
                        <a:t>Faça aqui um resumo narrativo dos seus dados e cole-os no modelo estratégico da malária na secção de análise do comportamento da gravidez</a:t>
                      </a:r>
                      <a:endParaRPr sz="1400" u="none" cap="none" strike="noStrike"/>
                    </a:p>
                  </a:txBody>
                  <a:tcPr marT="63500" marB="63500" marR="38100" marL="50800"/>
                </a:tc>
              </a:tr>
              <a:tr h="4122125">
                <a:tc>
                  <a:txBody>
                    <a:bodyPr/>
                    <a:lstStyle/>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Análise comportamental:</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6" name="Shape 626"/>
        <p:cNvGrpSpPr/>
        <p:nvPr/>
      </p:nvGrpSpPr>
      <p:grpSpPr>
        <a:xfrm>
          <a:off x="0" y="0"/>
          <a:ext cx="0" cy="0"/>
          <a:chOff x="0" y="0"/>
          <a:chExt cx="0" cy="0"/>
        </a:xfrm>
      </p:grpSpPr>
      <p:sp>
        <p:nvSpPr>
          <p:cNvPr id="627" name="Google Shape;627;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Análise de audiências e abordagens estratégicas</a:t>
            </a:r>
            <a:endParaRPr/>
          </a:p>
        </p:txBody>
      </p:sp>
      <p:sp>
        <p:nvSpPr>
          <p:cNvPr id="628" name="Google Shape;628;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80000"/>
              </a:lnSpc>
              <a:spcBef>
                <a:spcPts val="0"/>
              </a:spcBef>
              <a:spcAft>
                <a:spcPts val="0"/>
              </a:spcAft>
              <a:buClr>
                <a:schemeClr val="dk1"/>
              </a:buClr>
              <a:buSzPts val="2800"/>
              <a:buChar char="•"/>
            </a:pPr>
            <a:r>
              <a:rPr b="0" i="0" lang="pt-BR" sz="2800" u="none" strike="noStrike">
                <a:latin typeface="Calibri"/>
                <a:ea typeface="Calibri"/>
                <a:cs typeface="Calibri"/>
                <a:sym typeface="Calibri"/>
              </a:rPr>
              <a:t>Uma </a:t>
            </a:r>
            <a:r>
              <a:rPr b="1" i="0" lang="pt-BR" sz="2800" u="none" strike="noStrike">
                <a:latin typeface="Calibri"/>
                <a:ea typeface="Calibri"/>
                <a:cs typeface="Calibri"/>
                <a:sym typeface="Calibri"/>
              </a:rPr>
              <a:t>análise do público </a:t>
            </a:r>
            <a:r>
              <a:rPr b="0" i="0" lang="pt-BR" sz="2800" u="none" strike="noStrike">
                <a:latin typeface="Calibri"/>
                <a:ea typeface="Calibri"/>
                <a:cs typeface="Calibri"/>
                <a:sym typeface="Calibri"/>
              </a:rPr>
              <a:t>deve descrever as características primárias, secundárias e terciárias do público, tal como se relacionam com cada comportamento. Tanto as características sociodemográficas (sexo, idade, língua, etc.) como psicossociais (personalidade, atitudes, crenças, valores, emoções, etc.) devem ser descritas, bem como quaisquer dados disponíveis sobre hábitos de consumo dos meios de comunicação social, exposição de mensagens e recordação de mensagens entre subgrupos específicos</a:t>
            </a:r>
            <a:endParaRPr/>
          </a:p>
          <a:p>
            <a:pPr indent="-228600" lvl="0" marL="228600" rtl="0" algn="l">
              <a:lnSpc>
                <a:spcPct val="80000"/>
              </a:lnSpc>
              <a:spcBef>
                <a:spcPts val="1000"/>
              </a:spcBef>
              <a:spcAft>
                <a:spcPts val="0"/>
              </a:spcAft>
              <a:buClr>
                <a:schemeClr val="dk1"/>
              </a:buClr>
              <a:buSzPts val="2800"/>
              <a:buChar char="•"/>
            </a:pPr>
            <a:r>
              <a:rPr b="1" i="0" lang="pt-BR" sz="2800" u="none" strike="noStrike">
                <a:latin typeface="Calibri"/>
                <a:ea typeface="Calibri"/>
                <a:cs typeface="Calibri"/>
                <a:sym typeface="Calibri"/>
              </a:rPr>
              <a:t>As abordagens estratégicas </a:t>
            </a:r>
            <a:r>
              <a:rPr b="0" i="0" lang="pt-BR" sz="2800" u="none" strike="noStrike">
                <a:latin typeface="Calibri"/>
                <a:ea typeface="Calibri"/>
                <a:cs typeface="Calibri"/>
                <a:sym typeface="Calibri"/>
              </a:rPr>
              <a:t>devem descrever a melhor forma de alcançar e influenciar cada audiência. Seguindo o modelo socioecológico, utilizar a análise do público para especificar como atingir e influenciar cada público a nível estrutural, social e individual.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2" name="Shape 632"/>
        <p:cNvGrpSpPr/>
        <p:nvPr/>
      </p:nvGrpSpPr>
      <p:grpSpPr>
        <a:xfrm>
          <a:off x="0" y="0"/>
          <a:ext cx="0" cy="0"/>
          <a:chOff x="0" y="0"/>
          <a:chExt cx="0" cy="0"/>
        </a:xfrm>
      </p:grpSpPr>
      <p:sp>
        <p:nvSpPr>
          <p:cNvPr id="633" name="Google Shape;633;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Análise de audiências e abordagens estratégicas</a:t>
            </a:r>
            <a:endParaRPr/>
          </a:p>
        </p:txBody>
      </p:sp>
      <p:graphicFrame>
        <p:nvGraphicFramePr>
          <p:cNvPr id="634" name="Google Shape;634;p22"/>
          <p:cNvGraphicFramePr/>
          <p:nvPr/>
        </p:nvGraphicFramePr>
        <p:xfrm>
          <a:off x="838200" y="1593469"/>
          <a:ext cx="3000000" cy="3000000"/>
        </p:xfrm>
        <a:graphic>
          <a:graphicData uri="http://schemas.openxmlformats.org/drawingml/2006/table">
            <a:tbl>
              <a:tblPr>
                <a:noFill/>
                <a:tableStyleId>{06BADCDE-DE4D-4588-842A-86643E3A347B}</a:tableStyleId>
              </a:tblPr>
              <a:tblGrid>
                <a:gridCol w="10515600"/>
              </a:tblGrid>
              <a:tr h="398675">
                <a:tc>
                  <a:txBody>
                    <a:bodyPr/>
                    <a:lstStyle/>
                    <a:p>
                      <a:pPr indent="0" lvl="0" marL="0" marR="0" rtl="0" algn="ctr">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A malária na análise de audiências de gravidez</a:t>
                      </a:r>
                      <a:endParaRPr sz="1100" u="none" cap="none" strike="noStrike">
                        <a:latin typeface="Arial"/>
                        <a:ea typeface="Arial"/>
                        <a:cs typeface="Arial"/>
                        <a:sym typeface="Arial"/>
                      </a:endParaRPr>
                    </a:p>
                  </a:txBody>
                  <a:tcPr marT="63500" marB="63500" marR="38100" marL="50800"/>
                </a:tc>
              </a:tr>
              <a:tr h="1899150">
                <a:tc>
                  <a:txBody>
                    <a:bodyPr/>
                    <a:lstStyle/>
                    <a:p>
                      <a:pPr indent="0" lvl="0" marL="0" marR="0" rtl="0" algn="l">
                        <a:lnSpc>
                          <a:spcPct val="115000"/>
                        </a:lnSpc>
                        <a:spcBef>
                          <a:spcPts val="0"/>
                        </a:spcBef>
                        <a:spcAft>
                          <a:spcPts val="0"/>
                        </a:spcAft>
                        <a:buClr>
                          <a:srgbClr val="000000"/>
                        </a:buClr>
                        <a:buSzPts val="1100"/>
                        <a:buFont typeface="Arial"/>
                        <a:buNone/>
                      </a:pPr>
                      <a:r>
                        <a:t/>
                      </a:r>
                      <a:endParaRPr sz="1100" u="none" cap="none" strike="noStrike"/>
                    </a:p>
                    <a:p>
                      <a:pPr indent="0" lvl="0" marL="0" marR="0" rtl="0" algn="l">
                        <a:lnSpc>
                          <a:spcPct val="115000"/>
                        </a:lnSpc>
                        <a:spcBef>
                          <a:spcPts val="0"/>
                        </a:spcBef>
                        <a:spcAft>
                          <a:spcPts val="0"/>
                        </a:spcAft>
                        <a:buClr>
                          <a:srgbClr val="000000"/>
                        </a:buClr>
                        <a:buSzPts val="1100"/>
                        <a:buFont typeface="Arial"/>
                        <a:buNone/>
                      </a:pPr>
                      <a:r>
                        <a:rPr b="1" i="0" lang="pt-BR" sz="1100" u="none" cap="none" strike="noStrike">
                          <a:latin typeface="Arial"/>
                          <a:ea typeface="Arial"/>
                          <a:cs typeface="Arial"/>
                          <a:sym typeface="Arial"/>
                        </a:rPr>
                        <a:t>Análise do público:</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t/>
                      </a:r>
                      <a:endParaRPr b="1" sz="1100" u="none" cap="none" strike="noStrike"/>
                    </a:p>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Público principal:</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Público secundário:</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Audiências terciárias:</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400" u="none" cap="none" strike="noStrike"/>
                    </a:p>
                  </a:txBody>
                  <a:tcPr marT="63500" marB="63500" marR="38100" marL="50800"/>
                </a:tc>
              </a:tr>
              <a:tr h="1899150">
                <a:tc>
                  <a:txBody>
                    <a:bodyPr/>
                    <a:lstStyle/>
                    <a:p>
                      <a:pPr indent="0" lvl="0" marL="0" marR="0" rtl="0" algn="l">
                        <a:lnSpc>
                          <a:spcPct val="115000"/>
                        </a:lnSpc>
                        <a:spcBef>
                          <a:spcPts val="0"/>
                        </a:spcBef>
                        <a:spcAft>
                          <a:spcPts val="0"/>
                        </a:spcAft>
                        <a:buClr>
                          <a:srgbClr val="000000"/>
                        </a:buClr>
                        <a:buSzPts val="1100"/>
                        <a:buFont typeface="Arial"/>
                        <a:buNone/>
                      </a:pPr>
                      <a:r>
                        <a:rPr b="1" i="0" lang="pt-BR" sz="1100" u="none" cap="none" strike="noStrike">
                          <a:latin typeface="Arial"/>
                          <a:ea typeface="Arial"/>
                          <a:cs typeface="Arial"/>
                          <a:sym typeface="Arial"/>
                        </a:rPr>
                        <a:t>Abordagens de comunicação estratégica: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Público principal:</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Público secundário:</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Audiências terciárias:</a:t>
                      </a:r>
                      <a:endParaRPr sz="1400" u="none" cap="none" strike="noStrike"/>
                    </a:p>
                  </a:txBody>
                  <a:tcPr marT="63500" marB="63500" marR="38100" marL="50800"/>
                </a:tc>
              </a:tr>
              <a:tr h="529650">
                <a:tc>
                  <a:txBody>
                    <a:bodyPr/>
                    <a:lstStyle/>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a:t>
                      </a:r>
                      <a:r>
                        <a:rPr b="1" i="0" lang="pt-BR" sz="1100" u="none" cap="none" strike="noStrike">
                          <a:latin typeface="Arial"/>
                          <a:ea typeface="Arial"/>
                          <a:cs typeface="Arial"/>
                          <a:sym typeface="Arial"/>
                        </a:rPr>
                        <a:t>Quando apropriado) Considerações sobre transmissão baixa, muito baixa, e zero:</a:t>
                      </a:r>
                      <a:endParaRPr b="1"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9" name="Shape 639"/>
        <p:cNvGrpSpPr/>
        <p:nvPr/>
      </p:nvGrpSpPr>
      <p:grpSpPr>
        <a:xfrm>
          <a:off x="0" y="0"/>
          <a:ext cx="0" cy="0"/>
          <a:chOff x="0" y="0"/>
          <a:chExt cx="0" cy="0"/>
        </a:xfrm>
      </p:grpSpPr>
      <p:sp>
        <p:nvSpPr>
          <p:cNvPr id="640" name="Google Shape;640;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Planos de comunicação específicos do comportamento</a:t>
            </a:r>
            <a:endParaRPr/>
          </a:p>
        </p:txBody>
      </p:sp>
      <p:sp>
        <p:nvSpPr>
          <p:cNvPr id="641" name="Google Shape;641;p2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b="0" i="0" lang="pt-BR" sz="2800" u="none" strike="noStrike">
                <a:latin typeface="Calibri"/>
                <a:ea typeface="Calibri"/>
                <a:cs typeface="Calibri"/>
                <a:sym typeface="Calibri"/>
              </a:rPr>
              <a:t>Cada plano específico de intervenção deve incluir </a:t>
            </a:r>
            <a:r>
              <a:rPr b="1" i="0" lang="pt-BR" sz="2800" u="none" strike="noStrike">
                <a:latin typeface="Calibri"/>
                <a:ea typeface="Calibri"/>
                <a:cs typeface="Calibri"/>
                <a:sym typeface="Calibri"/>
              </a:rPr>
              <a:t>planos de comunicação específicos de comportamento</a:t>
            </a:r>
            <a:r>
              <a:rPr b="0" i="0" lang="pt-BR" sz="2800" u="none" strike="noStrike">
                <a:latin typeface="Calibri"/>
                <a:ea typeface="Calibri"/>
                <a:cs typeface="Calibri"/>
                <a:sym typeface="Calibri"/>
              </a:rPr>
              <a:t>, que abordem objetivos comportamentais específicos. Um objetivo comportamental articula que comportamento deve ser mudado. Os objetivos comportamentais medem um único comportamento e especificam o público cujo comportamento se espera que mude.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6" name="Shape 646"/>
        <p:cNvGrpSpPr/>
        <p:nvPr/>
      </p:nvGrpSpPr>
      <p:grpSpPr>
        <a:xfrm>
          <a:off x="0" y="0"/>
          <a:ext cx="0" cy="0"/>
          <a:chOff x="0" y="0"/>
          <a:chExt cx="0" cy="0"/>
        </a:xfrm>
      </p:grpSpPr>
      <p:sp>
        <p:nvSpPr>
          <p:cNvPr id="647" name="Google Shape;647;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Malária em comportamento de gravidez n.º 1 [liste aqui]</a:t>
            </a:r>
            <a:endParaRPr/>
          </a:p>
        </p:txBody>
      </p:sp>
      <p:graphicFrame>
        <p:nvGraphicFramePr>
          <p:cNvPr id="648" name="Google Shape;648;p24"/>
          <p:cNvGraphicFramePr/>
          <p:nvPr/>
        </p:nvGraphicFramePr>
        <p:xfrm>
          <a:off x="948904" y="1805795"/>
          <a:ext cx="3000000" cy="3000000"/>
        </p:xfrm>
        <a:graphic>
          <a:graphicData uri="http://schemas.openxmlformats.org/drawingml/2006/table">
            <a:tbl>
              <a:tblPr>
                <a:noFill/>
                <a:tableStyleId>{06BADCDE-DE4D-4588-842A-86643E3A347B}</a:tableStyleId>
              </a:tblPr>
              <a:tblGrid>
                <a:gridCol w="1753950"/>
                <a:gridCol w="8761650"/>
              </a:tblGrid>
              <a:tr h="765600">
                <a:tc rowSpan="5">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comportamental [enumerar aqui]</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Público principal:</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Público secundário:</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1377475">
                <a:tc vMerge="1"/>
                <a:tc>
                  <a:txBody>
                    <a:bodyPr/>
                    <a:lstStyle/>
                    <a:p>
                      <a:pPr indent="0" lvl="0" marL="0" marR="0" rtl="0" algn="l">
                        <a:lnSpc>
                          <a:spcPct val="115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de comunicação n° 1:</a:t>
                      </a:r>
                      <a:endParaRPr sz="1100" u="none" cap="none" strike="noStrike"/>
                    </a:p>
                    <a:p>
                      <a:pPr indent="0" lvl="0" marL="0" marR="0" rtl="0" algn="l">
                        <a:lnSpc>
                          <a:spcPct val="115000"/>
                        </a:lnSpc>
                        <a:spcBef>
                          <a:spcPts val="0"/>
                        </a:spcBef>
                        <a:spcAft>
                          <a:spcPts val="0"/>
                        </a:spcAft>
                        <a:buClr>
                          <a:srgbClr val="000000"/>
                        </a:buClr>
                        <a:buSzPts val="1000"/>
                        <a:buFont typeface="Arial"/>
                        <a:buNone/>
                      </a:pPr>
                      <a:r>
                        <a:rPr lang="pt-BR" sz="1000" u="none" cap="none" strike="noStrike"/>
                        <a:t>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de comunicação n° 2:</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483625">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Benefício principal: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Pontos de apoio:</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2" name="Shape 652"/>
        <p:cNvGrpSpPr/>
        <p:nvPr/>
      </p:nvGrpSpPr>
      <p:grpSpPr>
        <a:xfrm>
          <a:off x="0" y="0"/>
          <a:ext cx="0" cy="0"/>
          <a:chOff x="0" y="0"/>
          <a:chExt cx="0" cy="0"/>
        </a:xfrm>
      </p:grpSpPr>
      <p:sp>
        <p:nvSpPr>
          <p:cNvPr id="653" name="Google Shape;653;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Malária em comportamento de gravidez n.º 1 [liste aqui]</a:t>
            </a:r>
            <a:endParaRPr/>
          </a:p>
        </p:txBody>
      </p:sp>
      <p:graphicFrame>
        <p:nvGraphicFramePr>
          <p:cNvPr id="654" name="Google Shape;654;p25"/>
          <p:cNvGraphicFramePr/>
          <p:nvPr/>
        </p:nvGraphicFramePr>
        <p:xfrm>
          <a:off x="948904" y="1805795"/>
          <a:ext cx="3000000" cy="3000000"/>
        </p:xfrm>
        <a:graphic>
          <a:graphicData uri="http://schemas.openxmlformats.org/drawingml/2006/table">
            <a:tbl>
              <a:tblPr>
                <a:noFill/>
                <a:tableStyleId>{06BADCDE-DE4D-4588-842A-86643E3A347B}</a:tableStyleId>
              </a:tblPr>
              <a:tblGrid>
                <a:gridCol w="1753950"/>
                <a:gridCol w="8761650"/>
              </a:tblGrid>
              <a:tr h="765600">
                <a:tc rowSpan="5">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comportamental [enumerar aqui]</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Público principal:</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Público secundário:</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1377475">
                <a:tc vMerge="1"/>
                <a:tc>
                  <a:txBody>
                    <a:bodyPr/>
                    <a:lstStyle/>
                    <a:p>
                      <a:pPr indent="0" lvl="0" marL="0" marR="0" rtl="0" algn="l">
                        <a:lnSpc>
                          <a:spcPct val="115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de comunicação n° 1:</a:t>
                      </a:r>
                      <a:endParaRPr sz="1100" u="none" cap="none" strike="noStrike"/>
                    </a:p>
                    <a:p>
                      <a:pPr indent="0" lvl="0" marL="0" marR="0" rtl="0" algn="l">
                        <a:lnSpc>
                          <a:spcPct val="115000"/>
                        </a:lnSpc>
                        <a:spcBef>
                          <a:spcPts val="0"/>
                        </a:spcBef>
                        <a:spcAft>
                          <a:spcPts val="0"/>
                        </a:spcAft>
                        <a:buClr>
                          <a:srgbClr val="000000"/>
                        </a:buClr>
                        <a:buSzPts val="1000"/>
                        <a:buFont typeface="Arial"/>
                        <a:buNone/>
                      </a:pPr>
                      <a:r>
                        <a:rPr lang="pt-BR" sz="1000" u="none" cap="none" strike="noStrike"/>
                        <a:t>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de comunicação n° 2:</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483625">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Benefício principal: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Pontos de apoio:</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8" name="Shape 658"/>
        <p:cNvGrpSpPr/>
        <p:nvPr/>
      </p:nvGrpSpPr>
      <p:grpSpPr>
        <a:xfrm>
          <a:off x="0" y="0"/>
          <a:ext cx="0" cy="0"/>
          <a:chOff x="0" y="0"/>
          <a:chExt cx="0" cy="0"/>
        </a:xfrm>
      </p:grpSpPr>
      <p:sp>
        <p:nvSpPr>
          <p:cNvPr id="659" name="Google Shape;659;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Malária em comportamento de gravidez n.º 1 [liste aqui]</a:t>
            </a:r>
            <a:endParaRPr/>
          </a:p>
        </p:txBody>
      </p:sp>
      <p:graphicFrame>
        <p:nvGraphicFramePr>
          <p:cNvPr id="660" name="Google Shape;660;p26"/>
          <p:cNvGraphicFramePr/>
          <p:nvPr/>
        </p:nvGraphicFramePr>
        <p:xfrm>
          <a:off x="948904" y="1805795"/>
          <a:ext cx="3000000" cy="3000000"/>
        </p:xfrm>
        <a:graphic>
          <a:graphicData uri="http://schemas.openxmlformats.org/drawingml/2006/table">
            <a:tbl>
              <a:tblPr>
                <a:noFill/>
                <a:tableStyleId>{06BADCDE-DE4D-4588-842A-86643E3A347B}</a:tableStyleId>
              </a:tblPr>
              <a:tblGrid>
                <a:gridCol w="1753950"/>
                <a:gridCol w="8761650"/>
              </a:tblGrid>
              <a:tr h="765600">
                <a:tc rowSpan="5">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comportamental [enumerar aqui]</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Público principal:</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Público secundário:</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1377475">
                <a:tc vMerge="1"/>
                <a:tc>
                  <a:txBody>
                    <a:bodyPr/>
                    <a:lstStyle/>
                    <a:p>
                      <a:pPr indent="0" lvl="0" marL="0" marR="0" rtl="0" algn="l">
                        <a:lnSpc>
                          <a:spcPct val="115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de comunicação n° 1:</a:t>
                      </a:r>
                      <a:endParaRPr sz="1100" u="none" cap="none" strike="noStrike"/>
                    </a:p>
                    <a:p>
                      <a:pPr indent="0" lvl="0" marL="0" marR="0" rtl="0" algn="l">
                        <a:lnSpc>
                          <a:spcPct val="115000"/>
                        </a:lnSpc>
                        <a:spcBef>
                          <a:spcPts val="0"/>
                        </a:spcBef>
                        <a:spcAft>
                          <a:spcPts val="0"/>
                        </a:spcAft>
                        <a:buClr>
                          <a:srgbClr val="000000"/>
                        </a:buClr>
                        <a:buSzPts val="1000"/>
                        <a:buFont typeface="Arial"/>
                        <a:buNone/>
                      </a:pPr>
                      <a:r>
                        <a:rPr lang="pt-BR" sz="1000" u="none" cap="none" strike="noStrike"/>
                        <a:t>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de comunicação n° 2:</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483625">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Benefício principal: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Pontos de apoio:</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Análise situacional</a:t>
            </a:r>
            <a:endParaRPr/>
          </a:p>
        </p:txBody>
      </p:sp>
      <p:sp>
        <p:nvSpPr>
          <p:cNvPr id="112" name="Google Shape;112;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b="0" i="0" lang="pt-BR" sz="2800" u="none" strike="noStrike">
                <a:latin typeface="Calibri"/>
                <a:ea typeface="Calibri"/>
                <a:cs typeface="Calibri"/>
                <a:sym typeface="Calibri"/>
              </a:rPr>
              <a:t>As estratégias da Mudança Social e Comportamental contra a malária devem incluir uma análise situacional para cada intervenção. Estas análises situacionais devem incluir dados quantitativos e qualitativos que descrevam quem é afetado e o grau de gravidade (em que medida) por quais problemas.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4"/>
          <p:cNvSpPr txBox="1"/>
          <p:nvPr/>
        </p:nvSpPr>
        <p:spPr>
          <a:xfrm>
            <a:off x="641937" y="6003941"/>
            <a:ext cx="11120572" cy="64633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i="0" lang="pt-BR" sz="1800" u="none" cap="none" strike="noStrike">
                <a:solidFill>
                  <a:srgbClr val="000000"/>
                </a:solidFill>
                <a:latin typeface="Calibri"/>
                <a:ea typeface="Calibri"/>
                <a:cs typeface="Calibri"/>
                <a:sym typeface="Calibri"/>
              </a:rPr>
              <a:t>Análise situacional</a:t>
            </a:r>
            <a:r>
              <a:rPr b="0" i="0" lang="pt-BR" sz="1800" u="none" cap="none" strike="noStrike">
                <a:solidFill>
                  <a:srgbClr val="000000"/>
                </a:solidFill>
                <a:latin typeface="Calibri"/>
                <a:ea typeface="Calibri"/>
                <a:cs typeface="Calibri"/>
                <a:sym typeface="Calibri"/>
              </a:rPr>
              <a:t>: utilizar o resumo de dados sobre a malária na gravidez (secção de comportamentos) para preencher estas caixas (acrescentar caixas conforme necessário). Será utilizado um resumo narrativo para completar a estratégia de análise </a:t>
            </a:r>
            <a:r>
              <a:rPr b="0" i="0" lang="pt-BR" sz="1800" u="sng" cap="none" strike="noStrike">
                <a:solidFill>
                  <a:srgbClr val="000000"/>
                </a:solidFill>
                <a:latin typeface="Calibri"/>
                <a:ea typeface="Calibri"/>
                <a:cs typeface="Calibri"/>
                <a:sym typeface="Calibri"/>
              </a:rPr>
              <a:t>situacional da</a:t>
            </a:r>
            <a:r>
              <a:rPr b="0" i="0" lang="pt-BR" sz="1800" u="none" cap="none" strike="noStrike">
                <a:solidFill>
                  <a:srgbClr val="000000"/>
                </a:solidFill>
                <a:latin typeface="Calibri"/>
                <a:ea typeface="Calibri"/>
                <a:cs typeface="Calibri"/>
                <a:sym typeface="Calibri"/>
              </a:rPr>
              <a:t> </a:t>
            </a:r>
            <a:r>
              <a:rPr b="1" i="0" lang="pt-BR" sz="1800" u="none" cap="none" strike="noStrike">
                <a:solidFill>
                  <a:srgbClr val="000000"/>
                </a:solidFill>
                <a:latin typeface="Calibri"/>
                <a:ea typeface="Calibri"/>
                <a:cs typeface="Calibri"/>
                <a:sym typeface="Calibri"/>
              </a:rPr>
              <a:t>malária na gravidez</a:t>
            </a:r>
            <a:r>
              <a:rPr b="0" i="0" lang="pt-BR" sz="1800" u="none" cap="none" strike="noStrike">
                <a:solidFill>
                  <a:srgbClr val="000000"/>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sp>
        <p:nvSpPr>
          <p:cNvPr id="119" name="Google Shape;119;p4"/>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4"/>
          <p:cNvSpPr txBox="1"/>
          <p:nvPr/>
        </p:nvSpPr>
        <p:spPr>
          <a:xfrm>
            <a:off x="4312600"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21" name="Google Shape;121;p4"/>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4"/>
          <p:cNvSpPr txBox="1"/>
          <p:nvPr/>
        </p:nvSpPr>
        <p:spPr>
          <a:xfrm>
            <a:off x="431260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23" name="Google Shape;123;p4"/>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4"/>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125" name="Google Shape;125;p4"/>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6" name="Google Shape;126;p4"/>
          <p:cNvSpPr txBox="1"/>
          <p:nvPr/>
        </p:nvSpPr>
        <p:spPr>
          <a:xfrm>
            <a:off x="3391525"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27" name="Google Shape;127;p4"/>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4"/>
          <p:cNvSpPr txBox="1"/>
          <p:nvPr/>
        </p:nvSpPr>
        <p:spPr>
          <a:xfrm>
            <a:off x="6135175"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129" name="Google Shape;129;p4"/>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p4"/>
          <p:cNvSpPr txBox="1"/>
          <p:nvPr/>
        </p:nvSpPr>
        <p:spPr>
          <a:xfrm>
            <a:off x="7053801"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131" name="Google Shape;131;p4"/>
          <p:cNvSpPr/>
          <p:nvPr/>
        </p:nvSpPr>
        <p:spPr>
          <a:xfrm rot="5400000">
            <a:off x="4792505" y="2199777"/>
            <a:ext cx="2004600" cy="1743600"/>
          </a:xfrm>
          <a:prstGeom prst="hexagon">
            <a:avLst>
              <a:gd fmla="val 28802" name="adj"/>
              <a:gd fmla="val 115470" name="vf"/>
            </a:avLst>
          </a:prstGeom>
          <a:solidFill>
            <a:srgbClr val="70AD4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4"/>
          <p:cNvSpPr txBox="1"/>
          <p:nvPr/>
        </p:nvSpPr>
        <p:spPr>
          <a:xfrm>
            <a:off x="4553025" y="2569900"/>
            <a:ext cx="18228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000"/>
              <a:buFont typeface="Arial"/>
              <a:buNone/>
            </a:pPr>
            <a:r>
              <a:rPr b="0" i="0" lang="pt-BR" sz="1000" u="none" cap="none" strike="noStrike">
                <a:solidFill>
                  <a:srgbClr val="FFFFFF"/>
                </a:solidFill>
                <a:latin typeface="Calibri"/>
                <a:ea typeface="Calibri"/>
                <a:cs typeface="Calibri"/>
                <a:sym typeface="Calibri"/>
              </a:rPr>
              <a:t>Comportamento</a:t>
            </a:r>
            <a:endParaRPr b="0" i="0" sz="10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pt-BR" sz="1300" u="none" cap="none" strike="noStrike">
                <a:solidFill>
                  <a:srgbClr val="FFFFFF"/>
                </a:solidFill>
                <a:latin typeface="Calibri"/>
                <a:ea typeface="Calibri"/>
                <a:cs typeface="Calibri"/>
                <a:sym typeface="Calibri"/>
              </a:rPr>
              <a:t>% que pratica o comportamento</a:t>
            </a:r>
            <a:endParaRPr b="0" i="0" sz="1400" u="none" cap="none" strike="noStrike">
              <a:solidFill>
                <a:srgbClr val="000000"/>
              </a:solidFill>
              <a:latin typeface="Arial"/>
              <a:ea typeface="Arial"/>
              <a:cs typeface="Arial"/>
              <a:sym typeface="Arial"/>
            </a:endParaRPr>
          </a:p>
        </p:txBody>
      </p:sp>
      <p:grpSp>
        <p:nvGrpSpPr>
          <p:cNvPr id="133" name="Google Shape;133;p4"/>
          <p:cNvGrpSpPr/>
          <p:nvPr/>
        </p:nvGrpSpPr>
        <p:grpSpPr>
          <a:xfrm>
            <a:off x="5397907" y="3284277"/>
            <a:ext cx="824055" cy="468068"/>
            <a:chOff x="8048288" y="1753515"/>
            <a:chExt cx="1162770" cy="660460"/>
          </a:xfrm>
        </p:grpSpPr>
        <p:sp>
          <p:nvSpPr>
            <p:cNvPr id="134" name="Google Shape;134;p4"/>
            <p:cNvSpPr/>
            <p:nvPr/>
          </p:nvSpPr>
          <p:spPr>
            <a:xfrm>
              <a:off x="9003704" y="1753515"/>
              <a:ext cx="207354" cy="224255"/>
            </a:xfrm>
            <a:custGeom>
              <a:rect b="b" l="l" r="r" t="t"/>
              <a:pathLst>
                <a:path extrusionOk="0" h="345" w="319">
                  <a:moveTo>
                    <a:pt x="319" y="345"/>
                  </a:moveTo>
                  <a:lnTo>
                    <a:pt x="269" y="0"/>
                  </a:lnTo>
                  <a:lnTo>
                    <a:pt x="0" y="201"/>
                  </a:lnTo>
                </a:path>
              </a:pathLst>
            </a:cu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cxnSp>
          <p:nvCxnSpPr>
            <p:cNvPr id="135" name="Google Shape;135;p4"/>
            <p:cNvCxnSpPr/>
            <p:nvPr/>
          </p:nvCxnSpPr>
          <p:spPr>
            <a:xfrm flipH="1">
              <a:off x="8048288" y="2120772"/>
              <a:ext cx="168900" cy="219600"/>
            </a:xfrm>
            <a:prstGeom prst="straightConnector1">
              <a:avLst/>
            </a:prstGeom>
            <a:noFill/>
            <a:ln cap="rnd" cmpd="sng" w="12700">
              <a:solidFill>
                <a:srgbClr val="FFFFFF"/>
              </a:solidFill>
              <a:prstDash val="solid"/>
              <a:round/>
              <a:headEnd len="sm" w="sm" type="none"/>
              <a:tailEnd len="sm" w="sm" type="none"/>
            </a:ln>
          </p:spPr>
        </p:cxnSp>
        <p:cxnSp>
          <p:nvCxnSpPr>
            <p:cNvPr id="136" name="Google Shape;136;p4"/>
            <p:cNvCxnSpPr/>
            <p:nvPr/>
          </p:nvCxnSpPr>
          <p:spPr>
            <a:xfrm rot="10800000">
              <a:off x="8315243" y="2119326"/>
              <a:ext cx="150900" cy="165900"/>
            </a:xfrm>
            <a:prstGeom prst="straightConnector1">
              <a:avLst/>
            </a:prstGeom>
            <a:noFill/>
            <a:ln cap="rnd" cmpd="sng" w="12700">
              <a:solidFill>
                <a:srgbClr val="FFFFFF"/>
              </a:solidFill>
              <a:prstDash val="solid"/>
              <a:round/>
              <a:headEnd len="sm" w="sm" type="none"/>
              <a:tailEnd len="sm" w="sm" type="none"/>
            </a:ln>
          </p:spPr>
        </p:cxnSp>
        <p:cxnSp>
          <p:nvCxnSpPr>
            <p:cNvPr id="137" name="Google Shape;137;p4"/>
            <p:cNvCxnSpPr/>
            <p:nvPr/>
          </p:nvCxnSpPr>
          <p:spPr>
            <a:xfrm flipH="1">
              <a:off x="8548647" y="2057721"/>
              <a:ext cx="104700" cy="216600"/>
            </a:xfrm>
            <a:prstGeom prst="straightConnector1">
              <a:avLst/>
            </a:prstGeom>
            <a:noFill/>
            <a:ln cap="rnd" cmpd="sng" w="12700">
              <a:solidFill>
                <a:srgbClr val="FFFFFF"/>
              </a:solidFill>
              <a:prstDash val="solid"/>
              <a:round/>
              <a:headEnd len="sm" w="sm" type="none"/>
              <a:tailEnd len="sm" w="sm" type="none"/>
            </a:ln>
          </p:spPr>
        </p:cxnSp>
        <p:cxnSp>
          <p:nvCxnSpPr>
            <p:cNvPr id="138" name="Google Shape;138;p4"/>
            <p:cNvCxnSpPr/>
            <p:nvPr/>
          </p:nvCxnSpPr>
          <p:spPr>
            <a:xfrm rot="10800000">
              <a:off x="8763952" y="2019322"/>
              <a:ext cx="168900" cy="96900"/>
            </a:xfrm>
            <a:prstGeom prst="straightConnector1">
              <a:avLst/>
            </a:prstGeom>
            <a:noFill/>
            <a:ln cap="rnd" cmpd="sng" w="12700">
              <a:solidFill>
                <a:srgbClr val="FFFFFF"/>
              </a:solidFill>
              <a:prstDash val="solid"/>
              <a:round/>
              <a:headEnd len="sm" w="sm" type="none"/>
              <a:tailEnd len="sm" w="sm" type="none"/>
            </a:ln>
          </p:spPr>
        </p:cxnSp>
        <p:cxnSp>
          <p:nvCxnSpPr>
            <p:cNvPr id="139" name="Google Shape;139;p4"/>
            <p:cNvCxnSpPr/>
            <p:nvPr/>
          </p:nvCxnSpPr>
          <p:spPr>
            <a:xfrm flipH="1">
              <a:off x="9038758" y="1753515"/>
              <a:ext cx="139800" cy="325800"/>
            </a:xfrm>
            <a:prstGeom prst="straightConnector1">
              <a:avLst/>
            </a:prstGeom>
            <a:noFill/>
            <a:ln cap="rnd" cmpd="sng" w="12700">
              <a:solidFill>
                <a:srgbClr val="FFFFFF"/>
              </a:solidFill>
              <a:prstDash val="solid"/>
              <a:round/>
              <a:headEnd len="sm" w="sm" type="none"/>
              <a:tailEnd len="sm" w="sm" type="none"/>
            </a:ln>
          </p:spPr>
        </p:cxnSp>
        <p:sp>
          <p:nvSpPr>
            <p:cNvPr id="140" name="Google Shape;140;p4"/>
            <p:cNvSpPr/>
            <p:nvPr/>
          </p:nvSpPr>
          <p:spPr>
            <a:xfrm>
              <a:off x="8927003" y="2070071"/>
              <a:ext cx="1470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41" name="Google Shape;141;p4"/>
            <p:cNvSpPr/>
            <p:nvPr/>
          </p:nvSpPr>
          <p:spPr>
            <a:xfrm>
              <a:off x="8619547" y="1922518"/>
              <a:ext cx="1476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42" name="Google Shape;142;p4"/>
            <p:cNvSpPr/>
            <p:nvPr/>
          </p:nvSpPr>
          <p:spPr>
            <a:xfrm>
              <a:off x="8443393" y="2266375"/>
              <a:ext cx="1470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43" name="Google Shape;143;p4"/>
            <p:cNvSpPr/>
            <p:nvPr/>
          </p:nvSpPr>
          <p:spPr>
            <a:xfrm>
              <a:off x="8191188" y="1990119"/>
              <a:ext cx="1476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graphicFrame>
        <p:nvGraphicFramePr>
          <p:cNvPr id="149" name="Google Shape;149;p5"/>
          <p:cNvGraphicFramePr/>
          <p:nvPr/>
        </p:nvGraphicFramePr>
        <p:xfrm>
          <a:off x="349623" y="403412"/>
          <a:ext cx="3000000" cy="3000000"/>
        </p:xfrm>
        <a:graphic>
          <a:graphicData uri="http://schemas.openxmlformats.org/drawingml/2006/table">
            <a:tbl>
              <a:tblPr>
                <a:noFill/>
                <a:tableStyleId>{06BADCDE-DE4D-4588-842A-86643E3A347B}</a:tableStyleId>
              </a:tblPr>
              <a:tblGrid>
                <a:gridCol w="11349325"/>
              </a:tblGrid>
              <a:tr h="1842600">
                <a:tc>
                  <a:txBody>
                    <a:bodyPr/>
                    <a:lstStyle/>
                    <a:p>
                      <a:pPr indent="0" lvl="0" marL="0" marR="0" rtl="0" algn="ctr">
                        <a:lnSpc>
                          <a:spcPct val="115000"/>
                        </a:lnSpc>
                        <a:spcBef>
                          <a:spcPts val="0"/>
                        </a:spcBef>
                        <a:spcAft>
                          <a:spcPts val="0"/>
                        </a:spcAft>
                        <a:buClr>
                          <a:srgbClr val="000000"/>
                        </a:buClr>
                        <a:buSzPts val="1100"/>
                        <a:buFont typeface="Arial"/>
                        <a:buNone/>
                      </a:pPr>
                      <a:r>
                        <a:rPr b="1" i="0" lang="pt-BR" sz="1100" u="none" cap="none" strike="noStrike">
                          <a:latin typeface="Arial"/>
                          <a:ea typeface="Arial"/>
                          <a:cs typeface="Arial"/>
                          <a:sym typeface="Arial"/>
                        </a:rPr>
                        <a:t>Resuma aqui os seus dados em forma narrativa e cole-os no modelo de estratégia da malária na gravidez na secção de análise da situação</a:t>
                      </a:r>
                      <a:endParaRPr sz="1400" u="none" cap="none" strike="noStrike"/>
                    </a:p>
                  </a:txBody>
                  <a:tcPr marT="63500" marB="63500" marR="38100" marL="50800"/>
                </a:tc>
              </a:tr>
              <a:tr h="4122125">
                <a:tc>
                  <a:txBody>
                    <a:bodyPr/>
                    <a:lstStyle/>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Análise situacional:</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Análise comportamental</a:t>
            </a:r>
            <a:endParaRPr/>
          </a:p>
        </p:txBody>
      </p:sp>
      <p:sp>
        <p:nvSpPr>
          <p:cNvPr id="156" name="Google Shape;156;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b="0" i="0" lang="pt-BR" sz="2800" u="none" strike="noStrike">
                <a:latin typeface="Calibri"/>
                <a:ea typeface="Calibri"/>
                <a:cs typeface="Calibri"/>
                <a:sym typeface="Calibri"/>
              </a:rPr>
              <a:t>A descrição dos </a:t>
            </a:r>
            <a:r>
              <a:rPr b="0" i="0" lang="pt-BR" sz="2800" u="sng" strike="noStrike">
                <a:latin typeface="Calibri"/>
                <a:ea typeface="Calibri"/>
                <a:cs typeface="Calibri"/>
                <a:sym typeface="Calibri"/>
              </a:rPr>
              <a:t>condutores subjacentes </a:t>
            </a:r>
            <a:r>
              <a:rPr b="0" i="0" lang="pt-BR" sz="2800" u="none" strike="noStrike">
                <a:latin typeface="Calibri"/>
                <a:ea typeface="Calibri"/>
                <a:cs typeface="Calibri"/>
                <a:sym typeface="Calibri"/>
              </a:rPr>
              <a:t>por detrás de comportamentos específicos é articulada numa </a:t>
            </a:r>
            <a:r>
              <a:rPr b="1" i="0" lang="pt-BR" sz="2800" u="none" strike="noStrike">
                <a:latin typeface="Calibri"/>
                <a:ea typeface="Calibri"/>
                <a:cs typeface="Calibri"/>
                <a:sym typeface="Calibri"/>
              </a:rPr>
              <a:t>análise comportamental</a:t>
            </a:r>
            <a:r>
              <a:rPr b="0" i="0" lang="pt-BR" sz="2800" u="none" strike="noStrike">
                <a:latin typeface="Calibri"/>
                <a:ea typeface="Calibri"/>
                <a:cs typeface="Calibri"/>
                <a:sym typeface="Calibri"/>
              </a:rPr>
              <a:t>. Esta análise resume quaisquer dados que expliquem a razão pela qual certos públicos ou grupos alvo escolhem praticar, ou recusam-se a praticar, comportamentos saudáveis. </a:t>
            </a:r>
            <a:endParaRPr/>
          </a:p>
          <a:p>
            <a:pPr indent="-228600" lvl="0" marL="228600" rtl="0" algn="l">
              <a:lnSpc>
                <a:spcPct val="90000"/>
              </a:lnSpc>
              <a:spcBef>
                <a:spcPts val="1000"/>
              </a:spcBef>
              <a:spcAft>
                <a:spcPts val="0"/>
              </a:spcAft>
              <a:buClr>
                <a:schemeClr val="dk1"/>
              </a:buClr>
              <a:buSzPts val="2800"/>
              <a:buChar char="•"/>
            </a:pPr>
            <a:r>
              <a:rPr b="0" i="0" lang="pt-BR" sz="2800" u="none" strike="noStrike">
                <a:latin typeface="Calibri"/>
                <a:ea typeface="Calibri"/>
                <a:cs typeface="Calibri"/>
                <a:sym typeface="Calibri"/>
              </a:rPr>
              <a:t>Como os determinantes do comportamento podem ser estruturais, cognitivos, sociais ou emocionais, é importante recolher dados a fim de melhor compreender o que leva públicos específicos a comportarem-se de determinado modo. Cada análise comportamental deve descrever estes determinantes contextualmente. </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7"/>
          <p:cNvSpPr txBox="1"/>
          <p:nvPr/>
        </p:nvSpPr>
        <p:spPr>
          <a:xfrm>
            <a:off x="641937" y="6003941"/>
            <a:ext cx="11120572" cy="64633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i="0" lang="pt-BR" sz="1800" u="none" cap="none" strike="noStrike">
                <a:solidFill>
                  <a:srgbClr val="000000"/>
                </a:solidFill>
                <a:latin typeface="Calibri"/>
                <a:ea typeface="Calibri"/>
                <a:cs typeface="Calibri"/>
                <a:sym typeface="Calibri"/>
              </a:rPr>
              <a:t>Análise comportamental</a:t>
            </a:r>
            <a:r>
              <a:rPr b="0" i="0" lang="pt-BR" sz="1800" u="none" cap="none" strike="noStrike">
                <a:solidFill>
                  <a:srgbClr val="000000"/>
                </a:solidFill>
                <a:latin typeface="Calibri"/>
                <a:ea typeface="Calibri"/>
                <a:cs typeface="Calibri"/>
                <a:sym typeface="Calibri"/>
              </a:rPr>
              <a:t>: utilizar o resumo dos dados relativos à malária na gravidez para preencher estas caixas (acrescentar caixas conforme necessário). Será utilizado um resumo narrativo dos </a:t>
            </a:r>
            <a:r>
              <a:rPr b="1" i="0" lang="pt-BR" sz="1800" u="none" cap="none" strike="noStrike">
                <a:solidFill>
                  <a:srgbClr val="000000"/>
                </a:solidFill>
                <a:latin typeface="Calibri"/>
                <a:ea typeface="Calibri"/>
                <a:cs typeface="Calibri"/>
                <a:sym typeface="Calibri"/>
              </a:rPr>
              <a:t>determinantes comportamentais </a:t>
            </a:r>
            <a:r>
              <a:rPr b="0" i="0" lang="pt-BR" sz="1800" u="none" cap="none" strike="noStrike">
                <a:solidFill>
                  <a:srgbClr val="000000"/>
                </a:solidFill>
                <a:latin typeface="Calibri"/>
                <a:ea typeface="Calibri"/>
                <a:cs typeface="Calibri"/>
                <a:sym typeface="Calibri"/>
              </a:rPr>
              <a:t>para completar a estratégia de análise do </a:t>
            </a:r>
            <a:r>
              <a:rPr b="0" i="0" lang="pt-BR" sz="1800" u="sng" cap="none" strike="noStrike">
                <a:solidFill>
                  <a:srgbClr val="000000"/>
                </a:solidFill>
                <a:latin typeface="Calibri"/>
                <a:ea typeface="Calibri"/>
                <a:cs typeface="Calibri"/>
                <a:sym typeface="Calibri"/>
              </a:rPr>
              <a:t>comportamento da</a:t>
            </a:r>
            <a:r>
              <a:rPr b="0" i="0" lang="pt-BR" sz="1800" u="none" cap="none" strike="noStrike">
                <a:solidFill>
                  <a:srgbClr val="000000"/>
                </a:solidFill>
                <a:latin typeface="Calibri"/>
                <a:ea typeface="Calibri"/>
                <a:cs typeface="Calibri"/>
                <a:sym typeface="Calibri"/>
              </a:rPr>
              <a:t> </a:t>
            </a:r>
            <a:r>
              <a:rPr b="1" i="0" lang="pt-BR" sz="1800" u="none" cap="none" strike="noStrike">
                <a:solidFill>
                  <a:srgbClr val="000000"/>
                </a:solidFill>
                <a:latin typeface="Calibri"/>
                <a:ea typeface="Calibri"/>
                <a:cs typeface="Calibri"/>
                <a:sym typeface="Calibri"/>
              </a:rPr>
              <a:t>malária na gravidez </a:t>
            </a:r>
            <a:r>
              <a:rPr b="0" i="0" lang="pt-BR" sz="1800" u="none" cap="none" strike="noStrike">
                <a:solidFill>
                  <a:srgbClr val="000000"/>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sp>
        <p:nvSpPr>
          <p:cNvPr id="163" name="Google Shape;163;p7"/>
          <p:cNvSpPr/>
          <p:nvPr/>
        </p:nvSpPr>
        <p:spPr>
          <a:xfrm rot="5400000">
            <a:off x="4793777"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4" name="Google Shape;164;p7"/>
          <p:cNvSpPr txBox="1"/>
          <p:nvPr/>
        </p:nvSpPr>
        <p:spPr>
          <a:xfrm>
            <a:off x="4621200" y="2634050"/>
            <a:ext cx="1743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000000"/>
                </a:solidFill>
                <a:latin typeface="Calibri"/>
                <a:ea typeface="Calibri"/>
                <a:cs typeface="Calibri"/>
                <a:sym typeface="Calibri"/>
              </a:rPr>
              <a:t>Acesso</a:t>
            </a:r>
            <a:endParaRPr b="0" i="0" sz="1400" u="none" cap="none" strike="noStrike">
              <a:solidFill>
                <a:srgbClr val="000000"/>
              </a:solidFill>
              <a:latin typeface="Arial"/>
              <a:ea typeface="Arial"/>
              <a:cs typeface="Arial"/>
              <a:sym typeface="Arial"/>
            </a:endParaRPr>
          </a:p>
        </p:txBody>
      </p:sp>
      <p:sp>
        <p:nvSpPr>
          <p:cNvPr id="165" name="Google Shape;165;p7"/>
          <p:cNvSpPr/>
          <p:nvPr/>
        </p:nvSpPr>
        <p:spPr>
          <a:xfrm>
            <a:off x="5524214" y="3060616"/>
            <a:ext cx="544600" cy="584371"/>
          </a:xfrm>
          <a:custGeom>
            <a:rect b="b" l="l" r="r" t="t"/>
            <a:pathLst>
              <a:path extrusionOk="0" h="567" w="527">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66" name="Google Shape;166;p7"/>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7" name="Google Shape;167;p7"/>
          <p:cNvSpPr txBox="1"/>
          <p:nvPr/>
        </p:nvSpPr>
        <p:spPr>
          <a:xfrm>
            <a:off x="4312600"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68" name="Google Shape;168;p7"/>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9" name="Google Shape;169;p7"/>
          <p:cNvSpPr txBox="1"/>
          <p:nvPr/>
        </p:nvSpPr>
        <p:spPr>
          <a:xfrm>
            <a:off x="431260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70" name="Google Shape;170;p7"/>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1" name="Google Shape;171;p7"/>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172" name="Google Shape;172;p7"/>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3" name="Google Shape;173;p7"/>
          <p:cNvSpPr txBox="1"/>
          <p:nvPr/>
        </p:nvSpPr>
        <p:spPr>
          <a:xfrm>
            <a:off x="3391525"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74" name="Google Shape;174;p7"/>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5" name="Google Shape;175;p7"/>
          <p:cNvSpPr txBox="1"/>
          <p:nvPr/>
        </p:nvSpPr>
        <p:spPr>
          <a:xfrm>
            <a:off x="6135175"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176" name="Google Shape;176;p7"/>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7" name="Google Shape;177;p7"/>
          <p:cNvSpPr txBox="1"/>
          <p:nvPr/>
        </p:nvSpPr>
        <p:spPr>
          <a:xfrm>
            <a:off x="7053801"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8"/>
          <p:cNvSpPr/>
          <p:nvPr/>
        </p:nvSpPr>
        <p:spPr>
          <a:xfrm>
            <a:off x="5571864" y="2395766"/>
            <a:ext cx="544600" cy="584371"/>
          </a:xfrm>
          <a:custGeom>
            <a:rect b="b" l="l" r="r" t="t"/>
            <a:pathLst>
              <a:path extrusionOk="0" h="567" w="527">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83" name="Google Shape;183;p8"/>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4" name="Google Shape;184;p8"/>
          <p:cNvSpPr txBox="1"/>
          <p:nvPr/>
        </p:nvSpPr>
        <p:spPr>
          <a:xfrm>
            <a:off x="4312600"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85" name="Google Shape;185;p8"/>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6" name="Google Shape;186;p8"/>
          <p:cNvSpPr txBox="1"/>
          <p:nvPr/>
        </p:nvSpPr>
        <p:spPr>
          <a:xfrm>
            <a:off x="431260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87" name="Google Shape;187;p8"/>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8" name="Google Shape;188;p8"/>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189" name="Google Shape;189;p8"/>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0" name="Google Shape;190;p8"/>
          <p:cNvSpPr txBox="1"/>
          <p:nvPr/>
        </p:nvSpPr>
        <p:spPr>
          <a:xfrm>
            <a:off x="2809430" y="2505750"/>
            <a:ext cx="1743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 que viu ou ouviu uma mensagem nos últimos 6 meses</a:t>
            </a:r>
            <a:endParaRPr b="0" i="0" sz="1400" u="none" cap="none" strike="noStrike">
              <a:solidFill>
                <a:srgbClr val="000000"/>
              </a:solidFill>
              <a:latin typeface="Arial"/>
              <a:ea typeface="Arial"/>
              <a:cs typeface="Arial"/>
              <a:sym typeface="Arial"/>
            </a:endParaRPr>
          </a:p>
        </p:txBody>
      </p:sp>
      <p:sp>
        <p:nvSpPr>
          <p:cNvPr id="191" name="Google Shape;191;p8"/>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2" name="Google Shape;192;p8"/>
          <p:cNvSpPr txBox="1"/>
          <p:nvPr/>
        </p:nvSpPr>
        <p:spPr>
          <a:xfrm>
            <a:off x="6135175"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193" name="Google Shape;193;p8"/>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4" name="Google Shape;194;p8"/>
          <p:cNvSpPr txBox="1"/>
          <p:nvPr/>
        </p:nvSpPr>
        <p:spPr>
          <a:xfrm>
            <a:off x="6384156" y="2569100"/>
            <a:ext cx="18312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 exposta a cada canal de comunicação</a:t>
            </a:r>
            <a:endParaRPr b="0" i="0" sz="1400" u="none" cap="none" strike="noStrike">
              <a:solidFill>
                <a:srgbClr val="000000"/>
              </a:solidFill>
              <a:latin typeface="Arial"/>
              <a:ea typeface="Arial"/>
              <a:cs typeface="Arial"/>
              <a:sym typeface="Arial"/>
            </a:endParaRPr>
          </a:p>
        </p:txBody>
      </p:sp>
      <p:sp>
        <p:nvSpPr>
          <p:cNvPr id="195" name="Google Shape;195;p8"/>
          <p:cNvSpPr/>
          <p:nvPr/>
        </p:nvSpPr>
        <p:spPr>
          <a:xfrm rot="5400000">
            <a:off x="4801077" y="2196931"/>
            <a:ext cx="2004600" cy="1743600"/>
          </a:xfrm>
          <a:prstGeom prst="hexagon">
            <a:avLst>
              <a:gd fmla="val 28802" name="adj"/>
              <a:gd fmla="val 115470" name="vf"/>
            </a:avLst>
          </a:prstGeom>
          <a:solidFill>
            <a:srgbClr val="4472C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6" name="Google Shape;196;p8"/>
          <p:cNvSpPr txBox="1"/>
          <p:nvPr/>
        </p:nvSpPr>
        <p:spPr>
          <a:xfrm>
            <a:off x="4553025" y="2569900"/>
            <a:ext cx="18312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Exposição</a:t>
            </a:r>
            <a:endParaRPr b="0" i="0" sz="1400" u="none" cap="none" strike="noStrike">
              <a:solidFill>
                <a:srgbClr val="000000"/>
              </a:solidFill>
              <a:latin typeface="Arial"/>
              <a:ea typeface="Arial"/>
              <a:cs typeface="Arial"/>
              <a:sym typeface="Arial"/>
            </a:endParaRPr>
          </a:p>
        </p:txBody>
      </p:sp>
      <p:pic>
        <p:nvPicPr>
          <p:cNvPr id="197" name="Google Shape;197;p8"/>
          <p:cNvPicPr preferRelativeResize="0"/>
          <p:nvPr/>
        </p:nvPicPr>
        <p:blipFill rotWithShape="1">
          <a:blip r:embed="rId3">
            <a:alphaModFix/>
          </a:blip>
          <a:srcRect b="0" l="0" r="0" t="0"/>
          <a:stretch/>
        </p:blipFill>
        <p:spPr>
          <a:xfrm>
            <a:off x="5450038" y="3058142"/>
            <a:ext cx="706756" cy="49888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9"/>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3" name="Google Shape;203;p9"/>
          <p:cNvSpPr txBox="1"/>
          <p:nvPr/>
        </p:nvSpPr>
        <p:spPr>
          <a:xfrm>
            <a:off x="4312600"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04" name="Google Shape;204;p9"/>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5" name="Google Shape;205;p9"/>
          <p:cNvSpPr txBox="1"/>
          <p:nvPr/>
        </p:nvSpPr>
        <p:spPr>
          <a:xfrm>
            <a:off x="431260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06" name="Google Shape;206;p9"/>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7" name="Google Shape;207;p9"/>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08" name="Google Shape;208;p9"/>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9" name="Google Shape;209;p9"/>
          <p:cNvSpPr txBox="1"/>
          <p:nvPr/>
        </p:nvSpPr>
        <p:spPr>
          <a:xfrm>
            <a:off x="3391525"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10" name="Google Shape;210;p9"/>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1" name="Google Shape;211;p9"/>
          <p:cNvSpPr txBox="1"/>
          <p:nvPr/>
        </p:nvSpPr>
        <p:spPr>
          <a:xfrm>
            <a:off x="6135175"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212" name="Google Shape;212;p9"/>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3" name="Google Shape;213;p9"/>
          <p:cNvSpPr txBox="1"/>
          <p:nvPr/>
        </p:nvSpPr>
        <p:spPr>
          <a:xfrm>
            <a:off x="7053801"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14" name="Google Shape;214;p9"/>
          <p:cNvSpPr/>
          <p:nvPr/>
        </p:nvSpPr>
        <p:spPr>
          <a:xfrm rot="5400000">
            <a:off x="4792505" y="2196932"/>
            <a:ext cx="2004600" cy="1743600"/>
          </a:xfrm>
          <a:prstGeom prst="hexagon">
            <a:avLst>
              <a:gd fmla="val 28802" name="adj"/>
              <a:gd fmla="val 115470" name="vf"/>
            </a:avLst>
          </a:prstGeom>
          <a:solidFill>
            <a:srgbClr val="ED7D3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5" name="Google Shape;215;p9"/>
          <p:cNvSpPr txBox="1"/>
          <p:nvPr/>
        </p:nvSpPr>
        <p:spPr>
          <a:xfrm>
            <a:off x="4553025" y="2569100"/>
            <a:ext cx="1905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500"/>
              <a:buFont typeface="Arial"/>
              <a:buNone/>
            </a:pPr>
            <a:r>
              <a:rPr b="0" i="0" lang="pt-BR" sz="1500" u="none" cap="none" strike="noStrike">
                <a:solidFill>
                  <a:srgbClr val="FFFFFF"/>
                </a:solidFill>
                <a:latin typeface="Calibri"/>
                <a:ea typeface="Calibri"/>
                <a:cs typeface="Calibri"/>
                <a:sym typeface="Calibri"/>
              </a:rPr>
              <a:t>Conhecimento</a:t>
            </a:r>
            <a:endParaRPr b="0" i="0" sz="1500" u="none" cap="none" strike="noStrike">
              <a:solidFill>
                <a:srgbClr val="000000"/>
              </a:solidFill>
              <a:latin typeface="Arial"/>
              <a:ea typeface="Arial"/>
              <a:cs typeface="Arial"/>
              <a:sym typeface="Arial"/>
            </a:endParaRPr>
          </a:p>
        </p:txBody>
      </p:sp>
      <p:grpSp>
        <p:nvGrpSpPr>
          <p:cNvPr id="216" name="Google Shape;216;p9"/>
          <p:cNvGrpSpPr/>
          <p:nvPr/>
        </p:nvGrpSpPr>
        <p:grpSpPr>
          <a:xfrm>
            <a:off x="5608211" y="3132825"/>
            <a:ext cx="390416" cy="644073"/>
            <a:chOff x="6531329" y="2691707"/>
            <a:chExt cx="444716" cy="733318"/>
          </a:xfrm>
        </p:grpSpPr>
        <p:sp>
          <p:nvSpPr>
            <p:cNvPr id="217" name="Google Shape;217;p9"/>
            <p:cNvSpPr/>
            <p:nvPr/>
          </p:nvSpPr>
          <p:spPr>
            <a:xfrm>
              <a:off x="6652002" y="3283678"/>
              <a:ext cx="203371" cy="52742"/>
            </a:xfrm>
            <a:custGeom>
              <a:rect b="b" l="l" r="r" t="t"/>
              <a:pathLst>
                <a:path extrusionOk="0" h="52" w="204">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218" name="Google Shape;218;p9"/>
            <p:cNvSpPr/>
            <p:nvPr/>
          </p:nvSpPr>
          <p:spPr>
            <a:xfrm>
              <a:off x="6652002" y="3336419"/>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219" name="Google Shape;219;p9"/>
            <p:cNvSpPr/>
            <p:nvPr/>
          </p:nvSpPr>
          <p:spPr>
            <a:xfrm>
              <a:off x="6687866" y="3390427"/>
              <a:ext cx="131643" cy="34598"/>
            </a:xfrm>
            <a:custGeom>
              <a:rect b="b" l="l" r="r" t="t"/>
              <a:pathLst>
                <a:path extrusionOk="0" h="35" w="132">
                  <a:moveTo>
                    <a:pt x="0" y="0"/>
                  </a:moveTo>
                  <a:cubicBezTo>
                    <a:pt x="0" y="19"/>
                    <a:pt x="29" y="35"/>
                    <a:pt x="66" y="35"/>
                  </a:cubicBezTo>
                  <a:cubicBezTo>
                    <a:pt x="102" y="35"/>
                    <a:pt x="132" y="19"/>
                    <a:pt x="132" y="0"/>
                  </a:cubicBezTo>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220" name="Google Shape;220;p9"/>
            <p:cNvSpPr/>
            <p:nvPr/>
          </p:nvSpPr>
          <p:spPr>
            <a:xfrm>
              <a:off x="6531329" y="2691707"/>
              <a:ext cx="444716" cy="537964"/>
            </a:xfrm>
            <a:custGeom>
              <a:rect b="b" l="l" r="r" t="t"/>
              <a:pathLst>
                <a:path extrusionOk="0" h="540" w="446">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221" name="Google Shape;221;p9"/>
            <p:cNvSpPr/>
            <p:nvPr/>
          </p:nvSpPr>
          <p:spPr>
            <a:xfrm>
              <a:off x="6652002" y="3229670"/>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2020-11-04T22:02:40Z</dcterms:created>
</cp:coreProperties>
</file>